
<file path=[Content_Types].xml><?xml version="1.0" encoding="utf-8"?>
<Types xmlns="http://schemas.openxmlformats.org/package/2006/content-types">
  <Default Extension="1" ContentType="image/jpeg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7" r:id="rId1"/>
  </p:sldMasterIdLst>
  <p:notesMasterIdLst>
    <p:notesMasterId r:id="rId13"/>
  </p:notes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DCBEF7-34A5-49B6-BAFD-CA5A7AE83689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825B66-AB25-40CF-821B-0EF81A0A6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7231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825B66-AB25-40CF-821B-0EF81A0A61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6084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825B66-AB25-40CF-821B-0EF81A0A618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849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2752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052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223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007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43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827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022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912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251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949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703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94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0" r:id="rId6"/>
    <p:sldLayoutId id="2147483856" r:id="rId7"/>
    <p:sldLayoutId id="2147483857" r:id="rId8"/>
    <p:sldLayoutId id="2147483858" r:id="rId9"/>
    <p:sldLayoutId id="2147483859" r:id="rId10"/>
    <p:sldLayoutId id="21474838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urses.lumenlearning.com/suny-marketing-spring2016/chapter/reading-personal-selling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ografiacortade.com/lev-vygotski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80170/free-photo-image-chess-success-busines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4/what-are-the-best-learning-tools-for-networking-students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373064/free-photo-image-teaching-education-africa-black-teacher" TargetMode="External"/><Relationship Id="rId2" Type="http://schemas.openxmlformats.org/officeDocument/2006/relationships/image" Target="../media/image9.1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143034302023001729" TargetMode="External"/><Relationship Id="rId7" Type="http://schemas.openxmlformats.org/officeDocument/2006/relationships/hyperlink" Target="https://direct.ewa.pub/proceedings/lnep/article/view/12110" TargetMode="External"/><Relationship Id="rId2" Type="http://schemas.openxmlformats.org/officeDocument/2006/relationships/hyperlink" Target="https://www-jstor-org.ezproxy.uwtsd.ac.uk/stable/2342139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2331186X.2016.1252177" TargetMode="External"/><Relationship Id="rId5" Type="http://schemas.openxmlformats.org/officeDocument/2006/relationships/hyperlink" Target="https://d1wqtxts1xzle7.cloudfront.net/52367593/Digital_Game-based_Learning_for_Early_Childhood_Report_FINAL_1-libre.pdf?1490811978=&amp;response-content-disposition=inline%3B+filename%3DDigital_Game_based_Learning_for_Early_Ch.pdf&amp;Expires=1760310848&amp;Signature=Dz4JiNwJhgO74V6lRVzFgzilabBu9Z~6x~T1xEW0avN67MXG~GVnL9HJfU6tzii2cJ59pVAXHTqeXTA4cm-vMmZluZD4uQcKmLPUw4JG9UIPYlUt9rIhrEO0AOCETQet2OQ8srcc9uyqrzPjKLkFcuTf7wFSBcLjwpgz2PMe7EyJSAnVrQtoRHLO0zqWh84DdnnXU2YhBZGyFUYYRxgEXidFk0-cUrrt2KaxbxPZ69cDhLSXvg2t4fukg85nl60kdI~EDgCSBkNNZUuXtn2Lgl6~jmE0toc-18q7JImn07DPjXc4LBqXeuhl4iVQlL4Tdm4R6glvgSOcPhGtKGEgtg__&amp;Key-Pair-Id=APKAJLOHF5GGSLRBV4ZA" TargetMode="External"/><Relationship Id="rId4" Type="http://schemas.openxmlformats.org/officeDocument/2006/relationships/hyperlink" Target="https://doi.org/10.1177/07419325990200060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526E0BFB-CDF1-4990-8C11-AC849311E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Close-up of a handshake&#10;&#10;AI-generated content may be incorrect.">
            <a:extLst>
              <a:ext uri="{FF2B5EF4-FFF2-40B4-BE49-F238E27FC236}">
                <a16:creationId xmlns:a16="http://schemas.microsoft.com/office/drawing/2014/main" id="{17409775-4F29-D345-C764-D9DC450AA5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567" r="6388" b="5"/>
          <a:stretch>
            <a:fillRect/>
          </a:stretch>
        </p:blipFill>
        <p:spPr>
          <a:xfrm>
            <a:off x="-2" y="10"/>
            <a:ext cx="8668512" cy="685799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6069A1F8-9BEB-4786-9694-FC48B2D7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88244" y="0"/>
            <a:ext cx="940375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0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0CBD2-F398-742B-482C-32F925D610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40211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AC7FC-F0F4-4221-3A56-194DF365B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dirty="0"/>
              <a:t>VYGOTSKY’S</a:t>
            </a:r>
            <a:br>
              <a:rPr lang="en-US" sz="3300" dirty="0"/>
            </a:br>
            <a:r>
              <a:rPr lang="en-US" sz="3300" dirty="0"/>
              <a:t>SOCIOCULTURAL THEORY</a:t>
            </a:r>
            <a:br>
              <a:rPr lang="en-US" sz="3300" dirty="0"/>
            </a:br>
            <a:endParaRPr lang="en-US" sz="3300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14B27A-351B-5C10-71D6-BC5AA46624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5458" y="3355848"/>
            <a:ext cx="6268770" cy="282549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/>
              <a:t>1896-1934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1" name="Picture Placeholder 10" descr="A person with short hair wearing a suit and tie&#10;&#10;AI-generated content may be incorrect.">
            <a:extLst>
              <a:ext uri="{FF2B5EF4-FFF2-40B4-BE49-F238E27FC236}">
                <a16:creationId xmlns:a16="http://schemas.microsoft.com/office/drawing/2014/main" id="{2805DE28-AF64-6661-806D-ED37F650CF2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793" r="30792" b="-1"/>
          <a:stretch>
            <a:fillRect/>
          </a:stretch>
        </p:blipFill>
        <p:spPr>
          <a:xfrm>
            <a:off x="7684007" y="603504"/>
            <a:ext cx="4050792" cy="557784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2612D07-7954-9C83-CB04-16EE97395961}"/>
              </a:ext>
            </a:extLst>
          </p:cNvPr>
          <p:cNvSpPr txBox="1"/>
          <p:nvPr/>
        </p:nvSpPr>
        <p:spPr>
          <a:xfrm>
            <a:off x="8908384" y="5981289"/>
            <a:ext cx="28264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biografiacortade.com/lev-vygotski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11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AC806288-E61E-E45D-5F4C-9D24470468BE}"/>
              </a:ext>
            </a:extLst>
          </p:cNvPr>
          <p:cNvSpPr/>
          <p:nvPr/>
        </p:nvSpPr>
        <p:spPr>
          <a:xfrm>
            <a:off x="4450826" y="1966048"/>
            <a:ext cx="2913535" cy="229132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AMIRA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B9233C3-B344-A57F-60F0-5AB9E3B378DB}"/>
              </a:ext>
            </a:extLst>
          </p:cNvPr>
          <p:cNvCxnSpPr>
            <a:stCxn id="2" idx="0"/>
          </p:cNvCxnSpPr>
          <p:nvPr/>
        </p:nvCxnSpPr>
        <p:spPr>
          <a:xfrm flipH="1" flipV="1">
            <a:off x="5899355" y="1248697"/>
            <a:ext cx="8239" cy="7173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95DE06F8-D12C-9362-D035-1219F5E9977D}"/>
              </a:ext>
            </a:extLst>
          </p:cNvPr>
          <p:cNvSpPr txBox="1"/>
          <p:nvPr/>
        </p:nvSpPr>
        <p:spPr>
          <a:xfrm>
            <a:off x="4851855" y="945223"/>
            <a:ext cx="2111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Social interaction 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F98A4B6-931A-0EDB-1313-49E25B419514}"/>
              </a:ext>
            </a:extLst>
          </p:cNvPr>
          <p:cNvCxnSpPr>
            <a:cxnSpLocks/>
          </p:cNvCxnSpPr>
          <p:nvPr/>
        </p:nvCxnSpPr>
        <p:spPr>
          <a:xfrm>
            <a:off x="7137807" y="3689526"/>
            <a:ext cx="1352678" cy="72888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A6970B9F-E5B0-A6EE-D924-6F4D9804D184}"/>
              </a:ext>
            </a:extLst>
          </p:cNvPr>
          <p:cNvSpPr txBox="1"/>
          <p:nvPr/>
        </p:nvSpPr>
        <p:spPr>
          <a:xfrm>
            <a:off x="8411861" y="1911014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Cultural context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30AA807-E776-ACD6-2DCF-F4A8915B98A3}"/>
              </a:ext>
            </a:extLst>
          </p:cNvPr>
          <p:cNvCxnSpPr>
            <a:cxnSpLocks/>
          </p:cNvCxnSpPr>
          <p:nvPr/>
        </p:nvCxnSpPr>
        <p:spPr>
          <a:xfrm flipH="1">
            <a:off x="5970188" y="4257368"/>
            <a:ext cx="8239" cy="9438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3DEC9C22-94E3-E620-6205-87EC26AFF36F}"/>
              </a:ext>
            </a:extLst>
          </p:cNvPr>
          <p:cNvSpPr txBox="1"/>
          <p:nvPr/>
        </p:nvSpPr>
        <p:spPr>
          <a:xfrm>
            <a:off x="8234881" y="4418408"/>
            <a:ext cx="30920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Zone of proximal development (ZPD)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FCDF8778-4B5A-D7F9-74E7-0C904E09054A}"/>
              </a:ext>
            </a:extLst>
          </p:cNvPr>
          <p:cNvCxnSpPr>
            <a:cxnSpLocks/>
          </p:cNvCxnSpPr>
          <p:nvPr/>
        </p:nvCxnSpPr>
        <p:spPr>
          <a:xfrm flipH="1" flipV="1">
            <a:off x="3185652" y="2381769"/>
            <a:ext cx="1400958" cy="3956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5D5664EA-EFC8-DF48-510F-1663BA729FC6}"/>
              </a:ext>
            </a:extLst>
          </p:cNvPr>
          <p:cNvSpPr txBox="1"/>
          <p:nvPr/>
        </p:nvSpPr>
        <p:spPr>
          <a:xfrm>
            <a:off x="4603499" y="5201265"/>
            <a:ext cx="30636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More knowledgeable other</a:t>
            </a:r>
          </a:p>
          <a:p>
            <a:r>
              <a:rPr lang="en-GB" dirty="0"/>
              <a:t>(MKO) 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830D6FCC-BEB6-CBB6-C10E-FDF90456734A}"/>
              </a:ext>
            </a:extLst>
          </p:cNvPr>
          <p:cNvCxnSpPr>
            <a:cxnSpLocks/>
          </p:cNvCxnSpPr>
          <p:nvPr/>
        </p:nvCxnSpPr>
        <p:spPr>
          <a:xfrm flipV="1">
            <a:off x="7206637" y="2102062"/>
            <a:ext cx="1205224" cy="6753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CA8A5B4F-498C-F38F-6D3F-F62F7C09F122}"/>
              </a:ext>
            </a:extLst>
          </p:cNvPr>
          <p:cNvSpPr txBox="1"/>
          <p:nvPr/>
        </p:nvSpPr>
        <p:spPr>
          <a:xfrm>
            <a:off x="2554072" y="4364259"/>
            <a:ext cx="1409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Scaffolding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0490403-5BF6-ECE1-865C-D2EAD931B3C7}"/>
              </a:ext>
            </a:extLst>
          </p:cNvPr>
          <p:cNvSpPr txBox="1"/>
          <p:nvPr/>
        </p:nvSpPr>
        <p:spPr>
          <a:xfrm>
            <a:off x="2048677" y="2105600"/>
            <a:ext cx="1252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Language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B77F350E-8DB8-D2F6-5085-E3B4B9B55D20}"/>
              </a:ext>
            </a:extLst>
          </p:cNvPr>
          <p:cNvCxnSpPr/>
          <p:nvPr/>
        </p:nvCxnSpPr>
        <p:spPr>
          <a:xfrm flipV="1">
            <a:off x="3724327" y="3493902"/>
            <a:ext cx="1075606" cy="9870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1951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ad Girl Sitting on Floor Surrounded by Stream of Anxious Thoughts ...">
            <a:extLst>
              <a:ext uri="{FF2B5EF4-FFF2-40B4-BE49-F238E27FC236}">
                <a16:creationId xmlns:a16="http://schemas.microsoft.com/office/drawing/2014/main" id="{CE9E979B-9537-6849-25F1-0B68DFFFD7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097" y="2931526"/>
            <a:ext cx="3577430" cy="3577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40510344-DF49-366B-4F58-65FDE41E6BE5}"/>
              </a:ext>
            </a:extLst>
          </p:cNvPr>
          <p:cNvSpPr/>
          <p:nvPr/>
        </p:nvSpPr>
        <p:spPr>
          <a:xfrm>
            <a:off x="5163859" y="1006277"/>
            <a:ext cx="2444126" cy="2182437"/>
          </a:xfrm>
          <a:prstGeom prst="cloudCallout">
            <a:avLst>
              <a:gd name="adj1" fmla="val -19224"/>
              <a:gd name="adj2" fmla="val 75114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I’m anxious </a:t>
            </a:r>
          </a:p>
        </p:txBody>
      </p:sp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96B4FA73-9D3C-A007-4E11-3B6D75E27339}"/>
              </a:ext>
            </a:extLst>
          </p:cNvPr>
          <p:cNvSpPr/>
          <p:nvPr/>
        </p:nvSpPr>
        <p:spPr>
          <a:xfrm>
            <a:off x="2025289" y="2612675"/>
            <a:ext cx="2444126" cy="2182437"/>
          </a:xfrm>
          <a:prstGeom prst="cloudCallout">
            <a:avLst>
              <a:gd name="adj1" fmla="val 85771"/>
              <a:gd name="adj2" fmla="val 11592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Who are these grown ups?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C6BADC7D-03ED-FE21-9C0A-148E2B6A7E97}"/>
              </a:ext>
            </a:extLst>
          </p:cNvPr>
          <p:cNvSpPr/>
          <p:nvPr/>
        </p:nvSpPr>
        <p:spPr>
          <a:xfrm rot="398726">
            <a:off x="3007980" y="1150796"/>
            <a:ext cx="2444126" cy="2182437"/>
          </a:xfrm>
          <a:prstGeom prst="cloudCallout">
            <a:avLst>
              <a:gd name="adj1" fmla="val 50498"/>
              <a:gd name="adj2" fmla="val 59089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Who are these children?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6A8C7E1-4F13-A858-14C5-282B5D489C9F}"/>
              </a:ext>
            </a:extLst>
          </p:cNvPr>
          <p:cNvSpPr/>
          <p:nvPr/>
        </p:nvSpPr>
        <p:spPr>
          <a:xfrm>
            <a:off x="7319858" y="1680882"/>
            <a:ext cx="2444126" cy="2182437"/>
          </a:xfrm>
          <a:prstGeom prst="cloudCallout">
            <a:avLst>
              <a:gd name="adj1" fmla="val -84393"/>
              <a:gd name="adj2" fmla="val 57545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don’t like it here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0E0D70C3-1AB6-5D87-1AC2-BB379CC78DAD}"/>
              </a:ext>
            </a:extLst>
          </p:cNvPr>
          <p:cNvSpPr/>
          <p:nvPr/>
        </p:nvSpPr>
        <p:spPr>
          <a:xfrm>
            <a:off x="7319858" y="3306097"/>
            <a:ext cx="2444126" cy="2182437"/>
          </a:xfrm>
          <a:prstGeom prst="cloudCallout">
            <a:avLst>
              <a:gd name="adj1" fmla="val -81980"/>
              <a:gd name="adj2" fmla="val -3726"/>
            </a:avLst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am scared </a:t>
            </a:r>
          </a:p>
        </p:txBody>
      </p:sp>
    </p:spTree>
    <p:extLst>
      <p:ext uri="{BB962C8B-B14F-4D97-AF65-F5344CB8AC3E}">
        <p14:creationId xmlns:p14="http://schemas.microsoft.com/office/powerpoint/2010/main" val="2955869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A6896-A5FB-83BF-5E60-5CBC4997A2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7812" y="1179436"/>
            <a:ext cx="9295515" cy="87123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dirty="0"/>
              <a:t>Sociocultural Theory in Early Childhood Education</a:t>
            </a:r>
            <a:br>
              <a:rPr lang="en-GB" sz="4000" dirty="0"/>
            </a:br>
            <a:r>
              <a:rPr lang="en-GB" sz="2700" dirty="0"/>
              <a:t>(Zhou, 2024)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70B015-CFB3-FAD5-88A3-85ACC140A1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7596" y="2688336"/>
            <a:ext cx="11036808" cy="1481328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Sociocultural Theory and the Mediated Learning Experience</a:t>
            </a:r>
            <a:r>
              <a:rPr lang="en-GB" dirty="0"/>
              <a:t> </a:t>
            </a:r>
          </a:p>
          <a:p>
            <a:pPr algn="ctr"/>
            <a:r>
              <a:rPr lang="en-GB" sz="2400" b="1" dirty="0"/>
              <a:t>(Kozulin, 2002)</a:t>
            </a:r>
          </a:p>
          <a:p>
            <a:endParaRPr lang="en-GB" sz="1050" b="1" dirty="0"/>
          </a:p>
          <a:p>
            <a:endParaRPr lang="en-GB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3AA7E3B-1348-375C-C541-C24DE9BD2C27}"/>
              </a:ext>
            </a:extLst>
          </p:cNvPr>
          <p:cNvSpPr txBox="1">
            <a:spLocks/>
          </p:cNvSpPr>
          <p:nvPr/>
        </p:nvSpPr>
        <p:spPr>
          <a:xfrm>
            <a:off x="457166" y="4040650"/>
            <a:ext cx="11036808" cy="1481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/>
              <a:t>Vygotsky’s medical contribution to sociocultural theory</a:t>
            </a:r>
            <a:endParaRPr lang="en-GB" dirty="0"/>
          </a:p>
          <a:p>
            <a:pPr algn="ctr"/>
            <a:r>
              <a:rPr lang="en-GB" sz="2400" b="1" dirty="0"/>
              <a:t>(Mahn, 1999)</a:t>
            </a:r>
          </a:p>
          <a:p>
            <a:endParaRPr lang="en-GB" sz="105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383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chess board&#10;&#10;AI-generated content may be incorrect.">
            <a:extLst>
              <a:ext uri="{FF2B5EF4-FFF2-40B4-BE49-F238E27FC236}">
                <a16:creationId xmlns:a16="http://schemas.microsoft.com/office/drawing/2014/main" id="{65029E68-8510-F62D-75D5-960B51FB83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339" r="-1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0FBB6-B8F9-DBF2-91F5-A0E322B7D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0" y="1122363"/>
            <a:ext cx="6237451" cy="31869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Practical Strategies/ Intervention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3117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06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74" name="Rectangle 2073">
            <a:extLst>
              <a:ext uri="{FF2B5EF4-FFF2-40B4-BE49-F238E27FC236}">
                <a16:creationId xmlns:a16="http://schemas.microsoft.com/office/drawing/2014/main" id="{16F48AD3-C8B3-4F74-B546-F12937F7D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A34A9-FE44-7BF1-832B-2953548BE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8600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Vygotsky’s theory in the classroom</a:t>
            </a:r>
            <a:br>
              <a:rPr lang="en-US" sz="4400" dirty="0"/>
            </a:br>
            <a:r>
              <a:rPr lang="en-US" sz="4400" dirty="0"/>
              <a:t>(</a:t>
            </a:r>
            <a:r>
              <a:rPr lang="en-US" sz="4400" dirty="0" err="1"/>
              <a:t>Kozulin</a:t>
            </a:r>
            <a:r>
              <a:rPr lang="en-US" sz="4400" dirty="0"/>
              <a:t>, 2004, P 3-7)</a:t>
            </a:r>
          </a:p>
        </p:txBody>
      </p:sp>
      <p:pic>
        <p:nvPicPr>
          <p:cNvPr id="2050" name="Picture 2" descr="Classroom Management for an Effective Learning Environment - TeachHUB">
            <a:extLst>
              <a:ext uri="{FF2B5EF4-FFF2-40B4-BE49-F238E27FC236}">
                <a16:creationId xmlns:a16="http://schemas.microsoft.com/office/drawing/2014/main" id="{A045DC34-95A9-0AB5-A0AC-BCB07D24DC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>
            <a:fillRect/>
          </a:stretch>
        </p:blipFill>
        <p:spPr bwMode="auto">
          <a:xfrm>
            <a:off x="316992" y="1368965"/>
            <a:ext cx="7053626" cy="3967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6" name="Rectangle 207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8" name="Rectangle 207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77891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9" name="Rectangle 311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21" name="Rectangle 312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123" name="Rectangle 3122">
            <a:extLst>
              <a:ext uri="{FF2B5EF4-FFF2-40B4-BE49-F238E27FC236}">
                <a16:creationId xmlns:a16="http://schemas.microsoft.com/office/drawing/2014/main" id="{96646FC9-C66D-4EC7-8310-0DD4ACC49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25" name="Rectangle 3124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86A324-FB8D-5039-2D0C-25562C15F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/>
              <a:t>Biological and Environmental Influences</a:t>
            </a:r>
          </a:p>
        </p:txBody>
      </p:sp>
      <p:sp>
        <p:nvSpPr>
          <p:cNvPr id="3127" name="Rectangle: Rounded Corners 3126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3076" name="Picture 4" descr="Shes always Been Surrounded by Technology. a Family Using Digital ...">
            <a:extLst>
              <a:ext uri="{FF2B5EF4-FFF2-40B4-BE49-F238E27FC236}">
                <a16:creationId xmlns:a16="http://schemas.microsoft.com/office/drawing/2014/main" id="{341698D6-693B-42DE-E12B-1AA7CF559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5572" y="2271066"/>
            <a:ext cx="5596128" cy="3833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Family Cartoon Park">
            <a:extLst>
              <a:ext uri="{FF2B5EF4-FFF2-40B4-BE49-F238E27FC236}">
                <a16:creationId xmlns:a16="http://schemas.microsoft.com/office/drawing/2014/main" id="{FA71B184-C7E8-165F-19D6-B68ED02E1F0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11"/>
          <a:stretch>
            <a:fillRect/>
          </a:stretch>
        </p:blipFill>
        <p:spPr bwMode="auto">
          <a:xfrm>
            <a:off x="6210302" y="2613831"/>
            <a:ext cx="5596128" cy="3147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4034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9" name="p!!Rectangle">
            <a:extLst>
              <a:ext uri="{FF2B5EF4-FFF2-40B4-BE49-F238E27FC236}">
                <a16:creationId xmlns:a16="http://schemas.microsoft.com/office/drawing/2014/main" id="{155D7866-985D-4D23-BF0E-72CA30F5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children sitting around a round table with computers&#10;&#10;AI-generated content may be incorrect.">
            <a:extLst>
              <a:ext uri="{FF2B5EF4-FFF2-40B4-BE49-F238E27FC236}">
                <a16:creationId xmlns:a16="http://schemas.microsoft.com/office/drawing/2014/main" id="{3B3A078D-5ED7-9032-2A6D-708C01D63E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467" b="529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0" name="m!!text rectangle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731" y="4716089"/>
            <a:ext cx="6288261" cy="1573149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04CEBC-7359-AB5C-276A-E66CD50B3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9388" y="4907629"/>
            <a:ext cx="3212386" cy="118535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600"/>
              <a:t>(Peirce, 2013.p 4)</a:t>
            </a:r>
          </a:p>
        </p:txBody>
      </p:sp>
      <p:sp>
        <p:nvSpPr>
          <p:cNvPr id="41" name="m!!accent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7962" y="5175711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722114" y="5495733"/>
            <a:ext cx="1021458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76317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teaching maths on a chalkboard&#10;&#10;AI-generated content may be incorrect.">
            <a:extLst>
              <a:ext uri="{FF2B5EF4-FFF2-40B4-BE49-F238E27FC236}">
                <a16:creationId xmlns:a16="http://schemas.microsoft.com/office/drawing/2014/main" id="{073AB757-1EA9-AA19-30A3-1E24DB0396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6DB6F1-F00D-CFA4-6DED-865B2158A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dirty="0">
                <a:solidFill>
                  <a:schemeClr val="bg1"/>
                </a:solidFill>
              </a:rPr>
              <a:t>Sociocultural approach for teachers professional development (Shabani, 2016)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73390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1B0B2-FB09-BF23-C297-6D9D3F694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C6FB4-E096-2947-9818-2984BA59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Kozulin, A. (2009) ‘Vygotsky’s theory in the classroom: Introduction’,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Psychology Education , 19 (1) , pp. 3-7.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Vygotsky's theory in the classroom: Introduction on JSTOR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on: 12/10/2025)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Kozulin, A. (2002). Sociocultural Theory and the Mediated Learning Experience.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School Psychology International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23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pp.7-35.Available at: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https://doi.org/10.1177/0143034302023001729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(Accessed on: 12/10/2025).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Mahn, H. (1999). Vygotsky’s Methodological Contribution to Sociocultural Theory.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Remedial and Special Education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(6), pp.341-350. Available at:. 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https://doi.org/10.1177/074193259902000607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</a:rPr>
              <a:t> (Accessed on:12/10/2025).</a:t>
            </a:r>
          </a:p>
          <a:p>
            <a:r>
              <a:rPr lang="en-GB" sz="1100" dirty="0"/>
              <a:t>Peirce, N. (2013) </a:t>
            </a:r>
            <a:r>
              <a:rPr lang="en-GB" sz="1100" i="1" dirty="0"/>
              <a:t>Digital game‑based learning for early childhood: A state of the art report.</a:t>
            </a:r>
            <a:r>
              <a:rPr lang="en-GB" sz="1100" dirty="0"/>
              <a:t> Learnovate Centre. </a:t>
            </a:r>
            <a:r>
              <a:rPr lang="en-GB" sz="1100" i="1" dirty="0"/>
              <a:t>pp</a:t>
            </a:r>
            <a:r>
              <a:rPr lang="en-GB" sz="1100" dirty="0"/>
              <a:t>. 4. Available at: </a:t>
            </a:r>
            <a:r>
              <a:rPr lang="en-GB" sz="1100" dirty="0">
                <a:hlinkClick r:id="rId5"/>
              </a:rPr>
              <a:t>Digital_Game-based_Learning_for_Early_Childhood_Report_FINAL_1-libre.pdf</a:t>
            </a:r>
            <a:r>
              <a:rPr lang="en-GB" sz="1100" dirty="0"/>
              <a:t> (Accessed on: 12/10/2025). 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Shabani, K. (2016), ‘Applications of Vygotsky’s sociocultural approach for teachers’ professional development’,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Cogent Education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3(1).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https://doi.org/10.1080/2331186X.2016.1252177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on: 12/10/2025) </a:t>
            </a:r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Zhou, X. (2024). Sociocultural Theory in Early Childhood Education. Lecture Notes in Education Psychology and Public Media,51, pp.190-196.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Sociocultural Theory in Early Childhood Education | Lecture Notes in Education Psychology and Public Media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on:12/10/2025).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6816072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421</Words>
  <Application>Microsoft Office PowerPoint</Application>
  <PresentationFormat>Widescreen</PresentationFormat>
  <Paragraphs>36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Avenir Next LT Pro</vt:lpstr>
      <vt:lpstr>Calibri</vt:lpstr>
      <vt:lpstr>Neue Haas Grotesk Text Pro</vt:lpstr>
      <vt:lpstr>AccentBoxVTI</vt:lpstr>
      <vt:lpstr>Introduction</vt:lpstr>
      <vt:lpstr>VYGOTSKY’S SOCIOCULTURAL THEORY </vt:lpstr>
      <vt:lpstr>PowerPoint Presentation</vt:lpstr>
      <vt:lpstr>PowerPoint Presentation</vt:lpstr>
      <vt:lpstr>Sociocultural Theory in Early Childhood Education (Zhou, 2024)</vt:lpstr>
      <vt:lpstr>Practical Strategies/ Intervention</vt:lpstr>
      <vt:lpstr>Vygotsky’s theory in the classroom (Kozulin, 2004, P 3-7)</vt:lpstr>
      <vt:lpstr>Biological and Environmental Influences</vt:lpstr>
      <vt:lpstr>(Peirce, 2013.p 4)</vt:lpstr>
      <vt:lpstr>Sociocultural approach for teachers professional development (Shabani, 2016)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Mohammad Shabir (2420435)</dc:creator>
  <cp:lastModifiedBy>Mohammad Shabir (2420435)</cp:lastModifiedBy>
  <cp:revision>13</cp:revision>
  <dcterms:created xsi:type="dcterms:W3CDTF">2025-10-12T09:49:49Z</dcterms:created>
  <dcterms:modified xsi:type="dcterms:W3CDTF">2025-10-12T22:51:12Z</dcterms:modified>
</cp:coreProperties>
</file>