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43" autoAdjust="0"/>
    <p:restoredTop sz="94660"/>
  </p:normalViewPr>
  <p:slideViewPr>
    <p:cSldViewPr snapToGrid="0">
      <p:cViewPr varScale="1">
        <p:scale>
          <a:sx n="123" d="100"/>
          <a:sy n="123" d="100"/>
        </p:scale>
        <p:origin x="200" y="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AA53E-A1F3-4FB1-8C00-0733D0BDC6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D17DF19-CFF1-454D-A03A-F6BE72FF34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6AB739-79C4-4560-A782-6F377C85E20A}"/>
              </a:ext>
            </a:extLst>
          </p:cNvPr>
          <p:cNvSpPr>
            <a:spLocks noGrp="1"/>
          </p:cNvSpPr>
          <p:nvPr>
            <p:ph type="dt" sz="half" idx="10"/>
          </p:nvPr>
        </p:nvSpPr>
        <p:spPr/>
        <p:txBody>
          <a:bodyPr/>
          <a:lstStyle/>
          <a:p>
            <a:fld id="{60518C2D-5102-48F2-A859-5366198EAF86}" type="datetimeFigureOut">
              <a:rPr lang="en-GB" smtClean="0"/>
              <a:t>01/02/2021</a:t>
            </a:fld>
            <a:endParaRPr lang="en-GB"/>
          </a:p>
        </p:txBody>
      </p:sp>
      <p:sp>
        <p:nvSpPr>
          <p:cNvPr id="5" name="Footer Placeholder 4">
            <a:extLst>
              <a:ext uri="{FF2B5EF4-FFF2-40B4-BE49-F238E27FC236}">
                <a16:creationId xmlns:a16="http://schemas.microsoft.com/office/drawing/2014/main" id="{79408334-73A0-49A0-9C33-173E0AC973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E6629B-D001-4460-BCA5-898918CD7273}"/>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740044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D9BF4-CA5D-47D7-9688-547DB7BC37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252F0C-5678-4A08-9F95-C2DCD5B4735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A75675-2EE3-409A-81F5-052AA06DC2A7}"/>
              </a:ext>
            </a:extLst>
          </p:cNvPr>
          <p:cNvSpPr>
            <a:spLocks noGrp="1"/>
          </p:cNvSpPr>
          <p:nvPr>
            <p:ph type="dt" sz="half" idx="10"/>
          </p:nvPr>
        </p:nvSpPr>
        <p:spPr/>
        <p:txBody>
          <a:bodyPr/>
          <a:lstStyle/>
          <a:p>
            <a:fld id="{60518C2D-5102-48F2-A859-5366198EAF86}" type="datetimeFigureOut">
              <a:rPr lang="en-GB" smtClean="0"/>
              <a:t>01/02/2021</a:t>
            </a:fld>
            <a:endParaRPr lang="en-GB"/>
          </a:p>
        </p:txBody>
      </p:sp>
      <p:sp>
        <p:nvSpPr>
          <p:cNvPr id="5" name="Footer Placeholder 4">
            <a:extLst>
              <a:ext uri="{FF2B5EF4-FFF2-40B4-BE49-F238E27FC236}">
                <a16:creationId xmlns:a16="http://schemas.microsoft.com/office/drawing/2014/main" id="{975686F5-99BC-4129-83BB-9D6EC162C8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E9103C-010E-452C-828D-1EEE35FC1240}"/>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034500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B6F69-CA8D-40E5-BE55-BC91E87FA7E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D46D3D9-DAE1-4D26-B33B-0495B4244A8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90DD19-1B94-4B4E-8DD4-27F4B289F422}"/>
              </a:ext>
            </a:extLst>
          </p:cNvPr>
          <p:cNvSpPr>
            <a:spLocks noGrp="1"/>
          </p:cNvSpPr>
          <p:nvPr>
            <p:ph type="dt" sz="half" idx="10"/>
          </p:nvPr>
        </p:nvSpPr>
        <p:spPr/>
        <p:txBody>
          <a:bodyPr/>
          <a:lstStyle/>
          <a:p>
            <a:fld id="{60518C2D-5102-48F2-A859-5366198EAF86}" type="datetimeFigureOut">
              <a:rPr lang="en-GB" smtClean="0"/>
              <a:t>01/02/2021</a:t>
            </a:fld>
            <a:endParaRPr lang="en-GB"/>
          </a:p>
        </p:txBody>
      </p:sp>
      <p:sp>
        <p:nvSpPr>
          <p:cNvPr id="5" name="Footer Placeholder 4">
            <a:extLst>
              <a:ext uri="{FF2B5EF4-FFF2-40B4-BE49-F238E27FC236}">
                <a16:creationId xmlns:a16="http://schemas.microsoft.com/office/drawing/2014/main" id="{1E3951F8-F2D5-4513-ADE1-1B5343DD86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F2935F-146F-4F67-B387-F16222A367F3}"/>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6605423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1321C-FADA-48BD-9ECC-7A32B281F7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8DA353-BC13-443A-AA11-7CDAB041A65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CA087D6-632E-4979-B165-B833D79D475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0BA25A-1A5A-4CD1-8837-D4360011EFAB}"/>
              </a:ext>
            </a:extLst>
          </p:cNvPr>
          <p:cNvSpPr>
            <a:spLocks noGrp="1"/>
          </p:cNvSpPr>
          <p:nvPr>
            <p:ph type="dt" sz="half" idx="10"/>
          </p:nvPr>
        </p:nvSpPr>
        <p:spPr/>
        <p:txBody>
          <a:bodyPr/>
          <a:lstStyle/>
          <a:p>
            <a:fld id="{60518C2D-5102-48F2-A859-5366198EAF86}" type="datetimeFigureOut">
              <a:rPr lang="en-GB" smtClean="0"/>
              <a:t>01/02/2021</a:t>
            </a:fld>
            <a:endParaRPr lang="en-GB"/>
          </a:p>
        </p:txBody>
      </p:sp>
      <p:sp>
        <p:nvSpPr>
          <p:cNvPr id="6" name="Footer Placeholder 5">
            <a:extLst>
              <a:ext uri="{FF2B5EF4-FFF2-40B4-BE49-F238E27FC236}">
                <a16:creationId xmlns:a16="http://schemas.microsoft.com/office/drawing/2014/main" id="{C6CF9707-2FB8-4776-AE3D-1A46376788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9DB201-A64B-4644-9D9E-AA3149DFDFBC}"/>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2100485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CEA6D-7021-42A9-816D-822AB4BA360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139BCA-7F4B-4251-85FE-600B7015D6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C17A26E-A0F0-4D15-817E-798482102F6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F8A2E6-A891-4A34-8038-F955C500F8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15E84D6-1DF4-4C1F-A755-F8689ED09F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5EB928D-2A39-478E-B0E2-AE2A769D1378}"/>
              </a:ext>
            </a:extLst>
          </p:cNvPr>
          <p:cNvSpPr>
            <a:spLocks noGrp="1"/>
          </p:cNvSpPr>
          <p:nvPr>
            <p:ph type="dt" sz="half" idx="10"/>
          </p:nvPr>
        </p:nvSpPr>
        <p:spPr/>
        <p:txBody>
          <a:bodyPr/>
          <a:lstStyle/>
          <a:p>
            <a:fld id="{60518C2D-5102-48F2-A859-5366198EAF86}" type="datetimeFigureOut">
              <a:rPr lang="en-GB" smtClean="0"/>
              <a:t>01/02/2021</a:t>
            </a:fld>
            <a:endParaRPr lang="en-GB"/>
          </a:p>
        </p:txBody>
      </p:sp>
      <p:sp>
        <p:nvSpPr>
          <p:cNvPr id="8" name="Footer Placeholder 7">
            <a:extLst>
              <a:ext uri="{FF2B5EF4-FFF2-40B4-BE49-F238E27FC236}">
                <a16:creationId xmlns:a16="http://schemas.microsoft.com/office/drawing/2014/main" id="{49FC3FC2-8E0B-464A-9BC6-1EEBDB4153C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B04C054-4045-476C-8854-CAE64F30E30B}"/>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2045695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93749-E2A2-4DEF-AD72-BB9C92ADE6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340ECC-422C-41FE-8E30-BF17E3EA9A3B}"/>
              </a:ext>
            </a:extLst>
          </p:cNvPr>
          <p:cNvSpPr>
            <a:spLocks noGrp="1"/>
          </p:cNvSpPr>
          <p:nvPr>
            <p:ph type="dt" sz="half" idx="10"/>
          </p:nvPr>
        </p:nvSpPr>
        <p:spPr/>
        <p:txBody>
          <a:bodyPr/>
          <a:lstStyle/>
          <a:p>
            <a:fld id="{60518C2D-5102-48F2-A859-5366198EAF86}" type="datetimeFigureOut">
              <a:rPr lang="en-GB" smtClean="0"/>
              <a:t>01/02/2021</a:t>
            </a:fld>
            <a:endParaRPr lang="en-GB"/>
          </a:p>
        </p:txBody>
      </p:sp>
      <p:sp>
        <p:nvSpPr>
          <p:cNvPr id="4" name="Footer Placeholder 3">
            <a:extLst>
              <a:ext uri="{FF2B5EF4-FFF2-40B4-BE49-F238E27FC236}">
                <a16:creationId xmlns:a16="http://schemas.microsoft.com/office/drawing/2014/main" id="{477EC97C-B88B-49F4-9E59-06F2F3DCE7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39CEF6-7B39-415F-8A4D-557CE7415A56}"/>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668052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653343-A67E-4B23-A182-305C11E09029}"/>
              </a:ext>
            </a:extLst>
          </p:cNvPr>
          <p:cNvSpPr>
            <a:spLocks noGrp="1"/>
          </p:cNvSpPr>
          <p:nvPr>
            <p:ph type="dt" sz="half" idx="10"/>
          </p:nvPr>
        </p:nvSpPr>
        <p:spPr/>
        <p:txBody>
          <a:bodyPr/>
          <a:lstStyle/>
          <a:p>
            <a:fld id="{60518C2D-5102-48F2-A859-5366198EAF86}" type="datetimeFigureOut">
              <a:rPr lang="en-GB" smtClean="0"/>
              <a:t>01/02/2021</a:t>
            </a:fld>
            <a:endParaRPr lang="en-GB"/>
          </a:p>
        </p:txBody>
      </p:sp>
      <p:sp>
        <p:nvSpPr>
          <p:cNvPr id="3" name="Footer Placeholder 2">
            <a:extLst>
              <a:ext uri="{FF2B5EF4-FFF2-40B4-BE49-F238E27FC236}">
                <a16:creationId xmlns:a16="http://schemas.microsoft.com/office/drawing/2014/main" id="{4F01E718-0534-4835-8781-E2125A8C8B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4A16C2F-2407-415F-8566-8CB8906D0BB3}"/>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8290465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4DB27-166B-4C79-8DA3-F9C4A15122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E79139-32D8-4CF3-B446-AC0589374C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48A9E72-74B9-4D05-AE98-3ADE1D9E33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DEF367-84FA-4D2D-B92C-044A146B3D1E}"/>
              </a:ext>
            </a:extLst>
          </p:cNvPr>
          <p:cNvSpPr>
            <a:spLocks noGrp="1"/>
          </p:cNvSpPr>
          <p:nvPr>
            <p:ph type="dt" sz="half" idx="10"/>
          </p:nvPr>
        </p:nvSpPr>
        <p:spPr/>
        <p:txBody>
          <a:bodyPr/>
          <a:lstStyle/>
          <a:p>
            <a:fld id="{60518C2D-5102-48F2-A859-5366198EAF86}" type="datetimeFigureOut">
              <a:rPr lang="en-GB" smtClean="0"/>
              <a:t>01/02/2021</a:t>
            </a:fld>
            <a:endParaRPr lang="en-GB"/>
          </a:p>
        </p:txBody>
      </p:sp>
      <p:sp>
        <p:nvSpPr>
          <p:cNvPr id="6" name="Footer Placeholder 5">
            <a:extLst>
              <a:ext uri="{FF2B5EF4-FFF2-40B4-BE49-F238E27FC236}">
                <a16:creationId xmlns:a16="http://schemas.microsoft.com/office/drawing/2014/main" id="{7197487C-6243-46DA-8748-0ECE358100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642687-D61D-43C6-9109-A2E825E9FE57}"/>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5591714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A31AA-43C4-46E8-A92B-D0A76C06E2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1606AF-B0A2-4131-AF37-64B1400F37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6DB70EB-0549-4EA4-9ADB-8C7503F5DE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EF53A-27CE-43B2-B95B-C28D172AF81C}"/>
              </a:ext>
            </a:extLst>
          </p:cNvPr>
          <p:cNvSpPr>
            <a:spLocks noGrp="1"/>
          </p:cNvSpPr>
          <p:nvPr>
            <p:ph type="dt" sz="half" idx="10"/>
          </p:nvPr>
        </p:nvSpPr>
        <p:spPr/>
        <p:txBody>
          <a:bodyPr/>
          <a:lstStyle/>
          <a:p>
            <a:fld id="{60518C2D-5102-48F2-A859-5366198EAF86}" type="datetimeFigureOut">
              <a:rPr lang="en-GB" smtClean="0"/>
              <a:t>01/02/2021</a:t>
            </a:fld>
            <a:endParaRPr lang="en-GB"/>
          </a:p>
        </p:txBody>
      </p:sp>
      <p:sp>
        <p:nvSpPr>
          <p:cNvPr id="6" name="Footer Placeholder 5">
            <a:extLst>
              <a:ext uri="{FF2B5EF4-FFF2-40B4-BE49-F238E27FC236}">
                <a16:creationId xmlns:a16="http://schemas.microsoft.com/office/drawing/2014/main" id="{0BD03BCD-A304-4930-A0BC-0856105FF9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715450-9957-4132-BBF2-112D5D8C8232}"/>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62359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F762E-ACF9-4C56-8E92-CC22D1272A2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4BA50D-CDC2-4723-AB9A-69B742C464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218E36-2902-4B00-B5F8-C41D1CC62E2B}"/>
              </a:ext>
            </a:extLst>
          </p:cNvPr>
          <p:cNvSpPr>
            <a:spLocks noGrp="1"/>
          </p:cNvSpPr>
          <p:nvPr>
            <p:ph type="dt" sz="half" idx="10"/>
          </p:nvPr>
        </p:nvSpPr>
        <p:spPr/>
        <p:txBody>
          <a:bodyPr/>
          <a:lstStyle/>
          <a:p>
            <a:fld id="{60518C2D-5102-48F2-A859-5366198EAF86}" type="datetimeFigureOut">
              <a:rPr lang="en-GB" smtClean="0"/>
              <a:t>01/02/2021</a:t>
            </a:fld>
            <a:endParaRPr lang="en-GB"/>
          </a:p>
        </p:txBody>
      </p:sp>
      <p:sp>
        <p:nvSpPr>
          <p:cNvPr id="5" name="Footer Placeholder 4">
            <a:extLst>
              <a:ext uri="{FF2B5EF4-FFF2-40B4-BE49-F238E27FC236}">
                <a16:creationId xmlns:a16="http://schemas.microsoft.com/office/drawing/2014/main" id="{B2EAF0D2-7E54-4AF7-B757-67398BA84E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86C662-48A8-4506-B05E-75EC82CC0710}"/>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533003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D24BA3-BB8B-4B77-86A2-B48C1FDAF18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71E82C-96CB-495E-A1AE-4AF218807A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D2F0A0-0098-4C86-9F77-8E8C22CB2E8C}"/>
              </a:ext>
            </a:extLst>
          </p:cNvPr>
          <p:cNvSpPr>
            <a:spLocks noGrp="1"/>
          </p:cNvSpPr>
          <p:nvPr>
            <p:ph type="dt" sz="half" idx="10"/>
          </p:nvPr>
        </p:nvSpPr>
        <p:spPr/>
        <p:txBody>
          <a:bodyPr/>
          <a:lstStyle/>
          <a:p>
            <a:fld id="{60518C2D-5102-48F2-A859-5366198EAF86}" type="datetimeFigureOut">
              <a:rPr lang="en-GB" smtClean="0"/>
              <a:t>01/02/2021</a:t>
            </a:fld>
            <a:endParaRPr lang="en-GB"/>
          </a:p>
        </p:txBody>
      </p:sp>
      <p:sp>
        <p:nvSpPr>
          <p:cNvPr id="5" name="Footer Placeholder 4">
            <a:extLst>
              <a:ext uri="{FF2B5EF4-FFF2-40B4-BE49-F238E27FC236}">
                <a16:creationId xmlns:a16="http://schemas.microsoft.com/office/drawing/2014/main" id="{1ED04BCC-5128-4129-BD7C-968B9FF92D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0201FE-E0ED-4C57-A7A8-B0C9B9D23BBE}"/>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21731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BEE6A0-F048-48DC-90AC-19554418D7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F7FBBC-1F53-4A96-847F-1414087361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C538BE-2C54-4A68-BF77-31B1288560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518C2D-5102-48F2-A859-5366198EAF86}" type="datetimeFigureOut">
              <a:rPr lang="en-GB" smtClean="0"/>
              <a:t>01/02/2021</a:t>
            </a:fld>
            <a:endParaRPr lang="en-GB"/>
          </a:p>
        </p:txBody>
      </p:sp>
      <p:sp>
        <p:nvSpPr>
          <p:cNvPr id="5" name="Footer Placeholder 4">
            <a:extLst>
              <a:ext uri="{FF2B5EF4-FFF2-40B4-BE49-F238E27FC236}">
                <a16:creationId xmlns:a16="http://schemas.microsoft.com/office/drawing/2014/main" id="{F2D4589C-3213-4F21-9A1A-422316CB0C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D096F70-62D5-4CE6-901F-E36BD9702C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6770B8-A6B1-4CEF-AECB-E2ECB1633102}" type="slidenum">
              <a:rPr lang="en-GB" smtClean="0"/>
              <a:t>‹#›</a:t>
            </a:fld>
            <a:endParaRPr lang="en-GB"/>
          </a:p>
        </p:txBody>
      </p:sp>
    </p:spTree>
    <p:extLst>
      <p:ext uri="{BB962C8B-B14F-4D97-AF65-F5344CB8AC3E}">
        <p14:creationId xmlns:p14="http://schemas.microsoft.com/office/powerpoint/2010/main" val="13606773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john.hill@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https://www.nationalgalleries.org/art-and-artists/glossary-terms/expressionism"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05189B-721B-42E5-8081-E92AF62878CF}"/>
              </a:ext>
            </a:extLst>
          </p:cNvPr>
          <p:cNvSpPr txBox="1"/>
          <p:nvPr/>
        </p:nvSpPr>
        <p:spPr>
          <a:xfrm>
            <a:off x="259307" y="371061"/>
            <a:ext cx="11682484" cy="7140416"/>
          </a:xfrm>
          <a:prstGeom prst="rect">
            <a:avLst/>
          </a:prstGeom>
          <a:noFill/>
        </p:spPr>
        <p:txBody>
          <a:bodyPr wrap="square" rtlCol="0">
            <a:spAutoFit/>
          </a:bodyPr>
          <a:lstStyle/>
          <a:p>
            <a:r>
              <a:rPr lang="en-GB" sz="2000" b="1" dirty="0">
                <a:cs typeface="Arial" panose="020B0604020202020204" pitchFamily="34" charset="0"/>
              </a:rPr>
              <a:t>Welcome to the Design Realisation Module</a:t>
            </a:r>
          </a:p>
          <a:p>
            <a:endParaRPr lang="en-GB" sz="2000" b="1" dirty="0">
              <a:cs typeface="Arial" panose="020B0604020202020204" pitchFamily="34" charset="0"/>
            </a:endParaRPr>
          </a:p>
          <a:p>
            <a:r>
              <a:rPr lang="en-GB" sz="2000" b="1" dirty="0">
                <a:cs typeface="Arial" panose="020B0604020202020204" pitchFamily="34" charset="0"/>
              </a:rPr>
              <a:t>SESSION – An Introduction </a:t>
            </a:r>
            <a:r>
              <a:rPr lang="en-GB" sz="2000" b="1">
                <a:cs typeface="Arial" panose="020B0604020202020204" pitchFamily="34" charset="0"/>
              </a:rPr>
              <a:t>to Expressionism</a:t>
            </a:r>
          </a:p>
          <a:p>
            <a:endParaRPr lang="en-GB" sz="2000" b="1" dirty="0">
              <a:cs typeface="Arial" panose="020B0604020202020204" pitchFamily="34" charset="0"/>
            </a:endParaRPr>
          </a:p>
          <a:p>
            <a:r>
              <a:rPr lang="en-GB" dirty="0">
                <a:cs typeface="Arial" panose="020B0604020202020204" pitchFamily="34" charset="0"/>
              </a:rPr>
              <a:t>So today’s class session is essentially an introduction to the module, to give some context &amp; to cover the important information that’s required at the start of a module like Module Booklets, Assessment &amp; Process Workbook Guidance. </a:t>
            </a:r>
          </a:p>
          <a:p>
            <a:r>
              <a:rPr lang="en-GB" dirty="0">
                <a:cs typeface="Arial" panose="020B0604020202020204" pitchFamily="34" charset="0"/>
              </a:rPr>
              <a:t>Everything will go onto </a:t>
            </a:r>
            <a:r>
              <a:rPr lang="en-GB" b="1" dirty="0">
                <a:cs typeface="Arial" panose="020B0604020202020204" pitchFamily="34" charset="0"/>
              </a:rPr>
              <a:t>Moodle</a:t>
            </a:r>
            <a:r>
              <a:rPr lang="en-GB" dirty="0">
                <a:cs typeface="Arial" panose="020B0604020202020204" pitchFamily="34" charset="0"/>
              </a:rPr>
              <a:t> it will continue to be our platform so please check it regularly. </a:t>
            </a:r>
          </a:p>
          <a:p>
            <a:endParaRPr lang="en-GB" dirty="0">
              <a:cs typeface="Arial" panose="020B0604020202020204" pitchFamily="34" charset="0"/>
            </a:endParaRPr>
          </a:p>
          <a:p>
            <a:r>
              <a:rPr lang="en-GB" dirty="0">
                <a:cs typeface="Arial" panose="020B0604020202020204" pitchFamily="34" charset="0"/>
              </a:rPr>
              <a:t>We’ll read the Module Booklet thoroughly and if you have any questions please don’t hesitate to ask.</a:t>
            </a:r>
          </a:p>
          <a:p>
            <a:r>
              <a:rPr lang="en-GB" dirty="0"/>
              <a:t>Pay close attention to the Learning Outcomes and in the section titled ‘ASSESSMENT' you will see descriptors under each Criteria that explains how your work is assessed. </a:t>
            </a:r>
          </a:p>
          <a:p>
            <a:pPr fontAlgn="base"/>
            <a:endParaRPr lang="en-GB" dirty="0"/>
          </a:p>
          <a:p>
            <a:pPr fontAlgn="base"/>
            <a:r>
              <a:rPr lang="en-GB" dirty="0"/>
              <a:t>The Class Session details in the module booklet allow you to see what times I will be specifically available for Tutorial Support – there will be a booking system up and running on Moodle to help organise this. </a:t>
            </a:r>
          </a:p>
          <a:p>
            <a:pPr fontAlgn="base"/>
            <a:endParaRPr lang="en-GB" dirty="0"/>
          </a:p>
          <a:p>
            <a:pPr fontAlgn="base"/>
            <a:r>
              <a:rPr lang="en-GB" dirty="0"/>
              <a:t>You can contact me via email </a:t>
            </a:r>
            <a:r>
              <a:rPr lang="en-GB" dirty="0">
                <a:hlinkClick r:id="rId2"/>
              </a:rPr>
              <a:t>john.hill@uwtsd.ac.uk</a:t>
            </a:r>
            <a:r>
              <a:rPr lang="en-GB" dirty="0"/>
              <a:t> or We are also looking at utilising </a:t>
            </a:r>
            <a:r>
              <a:rPr lang="en-GB" i="1" dirty="0"/>
              <a:t>Microsoft Teams </a:t>
            </a:r>
            <a:r>
              <a:rPr lang="en-GB" dirty="0"/>
              <a:t>for group conversations/forums.</a:t>
            </a:r>
          </a:p>
          <a:p>
            <a:pPr fontAlgn="base"/>
            <a:endParaRPr lang="en-GB" dirty="0"/>
          </a:p>
          <a:p>
            <a:pPr fontAlgn="base"/>
            <a:r>
              <a:rPr lang="en-GB" u="sng" dirty="0"/>
              <a:t>During these available time slots you must touch base just like you would attend lectures. </a:t>
            </a:r>
            <a:r>
              <a:rPr lang="en-GB" dirty="0"/>
              <a:t>You can ask questions about the content I’ve asked you to read/watch, you can send me process workbook progress to lookover and provide feedback on. Whatever support I can offer &amp; I will be able to get back to you promptly. At these times I may also have asked you to send over work or for example a response to a task/question. </a:t>
            </a:r>
          </a:p>
          <a:p>
            <a:pPr fontAlgn="base"/>
            <a:endParaRPr lang="en-GB" dirty="0"/>
          </a:p>
          <a:p>
            <a:endParaRPr lang="en-GB" dirty="0"/>
          </a:p>
          <a:p>
            <a:endParaRPr lang="en-GB" dirty="0"/>
          </a:p>
        </p:txBody>
      </p:sp>
    </p:spTree>
    <p:extLst>
      <p:ext uri="{BB962C8B-B14F-4D97-AF65-F5344CB8AC3E}">
        <p14:creationId xmlns:p14="http://schemas.microsoft.com/office/powerpoint/2010/main" val="576054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3379E5D-E320-4F85-83E7-83C87B0FA811}"/>
              </a:ext>
            </a:extLst>
          </p:cNvPr>
          <p:cNvSpPr/>
          <p:nvPr/>
        </p:nvSpPr>
        <p:spPr>
          <a:xfrm>
            <a:off x="272955" y="300250"/>
            <a:ext cx="11627893" cy="6586418"/>
          </a:xfrm>
          <a:prstGeom prst="rect">
            <a:avLst/>
          </a:prstGeom>
        </p:spPr>
        <p:txBody>
          <a:bodyPr wrap="square">
            <a:spAutoFit/>
          </a:bodyPr>
          <a:lstStyle/>
          <a:p>
            <a:r>
              <a:rPr lang="en-GB" sz="2000" b="1" dirty="0"/>
              <a:t>Process Workbook Guidance:</a:t>
            </a:r>
          </a:p>
          <a:p>
            <a:r>
              <a:rPr lang="en-GB" dirty="0"/>
              <a:t>Process Workbooks for this module must be digital.</a:t>
            </a:r>
          </a:p>
          <a:p>
            <a:r>
              <a:rPr lang="en-GB" dirty="0"/>
              <a:t>It could be in the format of a PowerPoint, a blog, a website or a WordPress type document etc.</a:t>
            </a:r>
          </a:p>
          <a:p>
            <a:r>
              <a:rPr lang="en-GB" dirty="0"/>
              <a:t>Outcomes such as </a:t>
            </a:r>
            <a:r>
              <a:rPr lang="en-GB" dirty="0" err="1"/>
              <a:t>Moodboards</a:t>
            </a:r>
            <a:r>
              <a:rPr lang="en-GB" dirty="0"/>
              <a:t>, Design work &amp; Scale Model's can of course be done in other suitable mediums &amp; then digitally documented/photographed for submission.</a:t>
            </a:r>
          </a:p>
          <a:p>
            <a:r>
              <a:rPr lang="en-GB" dirty="0"/>
              <a:t>I will be setting some check-in points during the module for Process Workbooks so I can assess &amp; support your progress. I will not spring this on you I will let you know in advance via email.</a:t>
            </a:r>
          </a:p>
          <a:p>
            <a:endParaRPr lang="en-GB" b="1" dirty="0"/>
          </a:p>
          <a:p>
            <a:r>
              <a:rPr lang="en-GB" sz="2000" b="1" dirty="0"/>
              <a:t>How do I reference my work/research: </a:t>
            </a:r>
          </a:p>
          <a:p>
            <a:r>
              <a:rPr lang="en-GB" dirty="0"/>
              <a:t>You will all need to have a </a:t>
            </a:r>
            <a:r>
              <a:rPr lang="en-GB" u="sng" dirty="0"/>
              <a:t>reference page/section </a:t>
            </a:r>
            <a:r>
              <a:rPr lang="en-GB" dirty="0"/>
              <a:t>in your Process Workbook which sites all the websites, eBooks, resources you use for research etc…. just like you would in other modules. If you prefer to put your referencing after each section of research then that’s absolutely fine too.</a:t>
            </a:r>
          </a:p>
          <a:p>
            <a:r>
              <a:rPr lang="en-GB" dirty="0"/>
              <a:t>The </a:t>
            </a:r>
            <a:r>
              <a:rPr lang="en-GB" u="sng" dirty="0"/>
              <a:t>bibliography</a:t>
            </a:r>
            <a:r>
              <a:rPr lang="en-GB" dirty="0"/>
              <a:t> for this module can be found in the module booklet. I have added as many eBook resources as are accessible via the Library &amp; Learning Resources catalogue.</a:t>
            </a:r>
          </a:p>
          <a:p>
            <a:endParaRPr lang="en-GB" sz="2000" b="1" dirty="0"/>
          </a:p>
          <a:p>
            <a:r>
              <a:rPr lang="en-GB" sz="2000" b="1" dirty="0"/>
              <a:t>Lets begin &amp; give you some Context:</a:t>
            </a:r>
          </a:p>
          <a:p>
            <a:r>
              <a:rPr lang="en-GB" dirty="0"/>
              <a:t>In the first few sessions the aim is to help you gain an understanding of the ideas/themes of Expressionism &amp; most importantly an understanding of its visual &amp; performance style.</a:t>
            </a:r>
          </a:p>
          <a:p>
            <a:r>
              <a:rPr lang="en-GB" dirty="0"/>
              <a:t>We will look at Expressionism in Cinema, Theatre and through the Research tasks I ask you to do you will also explore &amp; reflect upon the impact of the movement in the Arts &amp; Architecture. </a:t>
            </a:r>
          </a:p>
          <a:p>
            <a:r>
              <a:rPr lang="en-GB" dirty="0"/>
              <a:t>Why Expressionism? Well the play ‘The Adding Machine’ we are studying &amp; you will design for is written in the Theatrical style of Expressionism. So all this research &amp; knowledge will aid your Design Process.</a:t>
            </a:r>
          </a:p>
          <a:p>
            <a:endParaRPr lang="en-GB" b="1" dirty="0"/>
          </a:p>
        </p:txBody>
      </p:sp>
    </p:spTree>
    <p:extLst>
      <p:ext uri="{BB962C8B-B14F-4D97-AF65-F5344CB8AC3E}">
        <p14:creationId xmlns:p14="http://schemas.microsoft.com/office/powerpoint/2010/main" val="389089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EE63CE8-A320-4790-8BD9-D4A14C88E25C}"/>
              </a:ext>
            </a:extLst>
          </p:cNvPr>
          <p:cNvSpPr/>
          <p:nvPr/>
        </p:nvSpPr>
        <p:spPr>
          <a:xfrm>
            <a:off x="436727" y="382137"/>
            <a:ext cx="11368585" cy="6709529"/>
          </a:xfrm>
          <a:prstGeom prst="rect">
            <a:avLst/>
          </a:prstGeom>
        </p:spPr>
        <p:txBody>
          <a:bodyPr wrap="square">
            <a:spAutoFit/>
          </a:bodyPr>
          <a:lstStyle/>
          <a:p>
            <a:pPr fontAlgn="base"/>
            <a:r>
              <a:rPr lang="en-GB" sz="2000" b="1" dirty="0"/>
              <a:t>What to do this week:</a:t>
            </a:r>
          </a:p>
          <a:p>
            <a:pPr fontAlgn="base"/>
            <a:r>
              <a:rPr lang="en-GB" dirty="0"/>
              <a:t>*If you haven’t already…..read the play ‘The Adding Machine’ by Elmer Rice (PDF </a:t>
            </a:r>
            <a:r>
              <a:rPr lang="en-GB" dirty="0" err="1"/>
              <a:t>ans</a:t>
            </a:r>
            <a:r>
              <a:rPr lang="en-GB" dirty="0"/>
              <a:t> PowerPoint of play on Moodle).  </a:t>
            </a:r>
          </a:p>
          <a:p>
            <a:pPr fontAlgn="base"/>
            <a:r>
              <a:rPr lang="en-GB" sz="1600" dirty="0"/>
              <a:t>If you have printed out a copy rather than stare at a screen to read it I completely understand but just to let you know you will be asked to hand-in your annotated scripts which now has to be done digitally. </a:t>
            </a:r>
          </a:p>
          <a:p>
            <a:pPr fontAlgn="base"/>
            <a:endParaRPr lang="en-GB" dirty="0"/>
          </a:p>
          <a:p>
            <a:r>
              <a:rPr lang="en-GB" dirty="0"/>
              <a:t>Re-read the notes on Expressionism. They explain it's connection with Germany before &amp; after the First World War. The the last section explains how Expressionist Theatre rejected other forms of theatre such as the traditional three act play. Once we look at ‘The Adding Machine’ we will talk in more detail about Expressionist drama &amp; it's structure.</a:t>
            </a:r>
          </a:p>
          <a:p>
            <a:endParaRPr lang="en-GB" dirty="0"/>
          </a:p>
          <a:p>
            <a:r>
              <a:rPr lang="en-GB" dirty="0"/>
              <a:t>This website provided by national galleries also has a great short video (4mins) I recommend you to watch it explains Expressionism and a bit about it’s artists &amp; impact on the arts. If you scroll down the glossary page you will see the video/What is Expressionism?</a:t>
            </a:r>
          </a:p>
          <a:p>
            <a:r>
              <a:rPr lang="en-GB" dirty="0">
                <a:hlinkClick r:id="rId2"/>
              </a:rPr>
              <a:t>https://www.nationalgalleries.org/art-and-artists/glossary-terms/expressionism</a:t>
            </a:r>
            <a:endParaRPr lang="en-GB" dirty="0"/>
          </a:p>
          <a:p>
            <a:endParaRPr lang="en-GB" dirty="0"/>
          </a:p>
          <a:p>
            <a:r>
              <a:rPr lang="en-GB" b="1" dirty="0"/>
              <a:t>Should I also do some Independent research into the Expressionist Movement to give myself a general overview:</a:t>
            </a:r>
          </a:p>
          <a:p>
            <a:r>
              <a:rPr lang="en-GB" dirty="0"/>
              <a:t>Yes definitely &amp; put you findings in your Process Workbooks.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702129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B7D1167-43DC-48D7-A34F-3FA7F9FCBBEA}"/>
              </a:ext>
            </a:extLst>
          </p:cNvPr>
          <p:cNvSpPr/>
          <p:nvPr/>
        </p:nvSpPr>
        <p:spPr>
          <a:xfrm>
            <a:off x="300251" y="341194"/>
            <a:ext cx="11532358" cy="4739759"/>
          </a:xfrm>
          <a:prstGeom prst="rect">
            <a:avLst/>
          </a:prstGeom>
        </p:spPr>
        <p:txBody>
          <a:bodyPr wrap="square">
            <a:spAutoFit/>
          </a:bodyPr>
          <a:lstStyle/>
          <a:p>
            <a:r>
              <a:rPr lang="en-US" sz="2000" dirty="0"/>
              <a:t>Look at the artist groups known as </a:t>
            </a:r>
            <a:r>
              <a:rPr lang="en-US" sz="2000" b="1" dirty="0"/>
              <a:t>Die </a:t>
            </a:r>
            <a:r>
              <a:rPr lang="en-US" sz="2000" b="1" dirty="0" err="1"/>
              <a:t>Brucke</a:t>
            </a:r>
            <a:r>
              <a:rPr lang="en-US" sz="2000" dirty="0"/>
              <a:t> and </a:t>
            </a:r>
            <a:r>
              <a:rPr lang="en-US" sz="2000" b="1" dirty="0" err="1"/>
              <a:t>Blaue</a:t>
            </a:r>
            <a:r>
              <a:rPr lang="en-US" sz="2000" b="1" dirty="0"/>
              <a:t> Reiter</a:t>
            </a:r>
            <a:r>
              <a:rPr lang="en-US" sz="2000" dirty="0"/>
              <a:t>. Choose artwork by members of each of these groups to explore.</a:t>
            </a:r>
            <a:endParaRPr lang="en-GB" sz="2000" dirty="0"/>
          </a:p>
          <a:p>
            <a:endParaRPr lang="en-GB" dirty="0"/>
          </a:p>
          <a:p>
            <a:r>
              <a:rPr lang="en-GB" dirty="0"/>
              <a:t>The Research Tasks are a starting point/ a spring board to expand your knowledge on Expressionism. </a:t>
            </a:r>
          </a:p>
          <a:p>
            <a:r>
              <a:rPr lang="en-GB" dirty="0"/>
              <a:t>What Artists you chose to research &amp; artwork to discuss is up to you and part of what your assessed on. </a:t>
            </a:r>
          </a:p>
          <a:p>
            <a:r>
              <a:rPr lang="en-GB" dirty="0"/>
              <a:t>Put your findings to all the research tasks in your Process Workbook. Make it as ‘Visual’ as possible please &amp; don’t forget to </a:t>
            </a:r>
            <a:r>
              <a:rPr lang="en-GB" u="sng" dirty="0"/>
              <a:t>annotate</a:t>
            </a:r>
            <a:r>
              <a:rPr lang="en-GB" dirty="0"/>
              <a:t> artwork. </a:t>
            </a:r>
          </a:p>
          <a:p>
            <a:endParaRPr lang="en-GB" sz="1600" b="1" dirty="0"/>
          </a:p>
          <a:p>
            <a:r>
              <a:rPr lang="en-GB" sz="1600" b="1" dirty="0"/>
              <a:t>Annotating imagery/artwork is really important as it can provide:</a:t>
            </a:r>
          </a:p>
          <a:p>
            <a:r>
              <a:rPr lang="en-GB" sz="1600" dirty="0"/>
              <a:t>*A record of your experiences and emotions connected to an </a:t>
            </a:r>
            <a:r>
              <a:rPr lang="en-GB" sz="1600" u="sng" dirty="0"/>
              <a:t>image/ piece of artwork</a:t>
            </a:r>
            <a:r>
              <a:rPr lang="en-GB" sz="1600" dirty="0"/>
              <a:t>.</a:t>
            </a:r>
          </a:p>
          <a:p>
            <a:r>
              <a:rPr lang="en-GB" sz="1600" dirty="0"/>
              <a:t>*A record of how you intend to use these images to develop your own ideas or further your understanding of a process.</a:t>
            </a:r>
          </a:p>
          <a:p>
            <a:r>
              <a:rPr lang="en-GB" sz="1600" dirty="0"/>
              <a:t>* An example of your progress through a project and offer a reflective opinion.</a:t>
            </a:r>
          </a:p>
          <a:p>
            <a:endParaRPr lang="en-GB" dirty="0"/>
          </a:p>
          <a:p>
            <a:r>
              <a:rPr lang="en-GB" sz="2000" b="1" dirty="0"/>
              <a:t>What's happening in our next class session:</a:t>
            </a:r>
          </a:p>
          <a:p>
            <a:r>
              <a:rPr lang="en-GB" dirty="0"/>
              <a:t>The next class session to go up on Moodle will be ‘The Influences of Expressionism in Cinema’. I will ask you to watch &amp; respond to two films I’ve selected which are great tools for exploring the visual and performance styles of Expressionism and developing your understanding of Expressionistic themes.</a:t>
            </a:r>
          </a:p>
        </p:txBody>
      </p:sp>
    </p:spTree>
    <p:extLst>
      <p:ext uri="{BB962C8B-B14F-4D97-AF65-F5344CB8AC3E}">
        <p14:creationId xmlns:p14="http://schemas.microsoft.com/office/powerpoint/2010/main" val="19776698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355</TotalTime>
  <Words>1043</Words>
  <Application>Microsoft Macintosh PowerPoint</Application>
  <PresentationFormat>Widescreen</PresentationFormat>
  <Paragraphs>60</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 Tearle</dc:creator>
  <cp:lastModifiedBy>John Hill</cp:lastModifiedBy>
  <cp:revision>46</cp:revision>
  <dcterms:created xsi:type="dcterms:W3CDTF">2020-03-19T21:03:25Z</dcterms:created>
  <dcterms:modified xsi:type="dcterms:W3CDTF">2021-02-01T09:09:04Z</dcterms:modified>
</cp:coreProperties>
</file>