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7304088"/>
  <p:notesSz cx="6858000" cy="9144000"/>
  <p:embeddedFontLst>
    <p:embeddedFont>
      <p:font typeface="Lato" panose="020F0502020204030203" pitchFamily="34" charset="0"/>
      <p:regular r:id="rId29"/>
      <p:bold r:id="rId30"/>
      <p:italic r:id="rId31"/>
      <p:boldItalic r:id="rId32"/>
    </p:embeddedFont>
    <p:embeddedFont>
      <p:font typeface="Montserrat" panose="00000500000000000000" pitchFamily="2" charset="0"/>
      <p:regular r:id="rId33"/>
      <p:bold r:id="rId34"/>
      <p:italic r:id="rId35"/>
      <p:boldItalic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301">
          <p15:clr>
            <a:srgbClr val="A4A3A4"/>
          </p15:clr>
        </p15:guide>
        <p15:guide id="2" pos="2880">
          <p15:clr>
            <a:srgbClr val="A4A3A4"/>
          </p15:clr>
        </p15:guide>
        <p15:guide id="3" orient="horz" pos="1087">
          <p15:clr>
            <a:srgbClr val="9AA0A6"/>
          </p15:clr>
        </p15:guide>
        <p15:guide id="4" pos="300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914" y="120"/>
      </p:cViewPr>
      <p:guideLst>
        <p:guide orient="horz" pos="2301"/>
        <p:guide pos="2880"/>
        <p:guide orient="horz" pos="1087"/>
        <p:guide pos="300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5.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2.fntdata"/><Relationship Id="rId35" Type="http://schemas.openxmlformats.org/officeDocument/2006/relationships/font" Target="fonts/font7.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282932" y="685800"/>
            <a:ext cx="42927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1282932" y="685800"/>
            <a:ext cx="4292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khgjhg</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d159283df0_1_83:notes"/>
          <p:cNvSpPr>
            <a:spLocks noGrp="1" noRot="1" noChangeAspect="1"/>
          </p:cNvSpPr>
          <p:nvPr>
            <p:ph type="sldImg" idx="2"/>
          </p:nvPr>
        </p:nvSpPr>
        <p:spPr>
          <a:xfrm>
            <a:off x="1282932" y="685800"/>
            <a:ext cx="4292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d159283df0_1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aaace72b0d_0_5: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2aaace72b0d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2aaace72b0d_0_11: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2aaace72b0d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2ab52ac5188_0_79:notes"/>
          <p:cNvSpPr>
            <a:spLocks noGrp="1" noRot="1" noChangeAspect="1"/>
          </p:cNvSpPr>
          <p:nvPr>
            <p:ph type="sldImg" idx="2"/>
          </p:nvPr>
        </p:nvSpPr>
        <p:spPr>
          <a:xfrm>
            <a:off x="1282932" y="685800"/>
            <a:ext cx="4292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2ab52ac5188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2ab52ac5188_0_0: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2ab52ac518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2ab52ac5188_0_6: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2ab52ac5188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2ccc7b4915c_0_0: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2ccc7b4915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2ccc7b4915c_0_5: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2ccc7b4915c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2ccc7b4915c_0_10: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2ccc7b4915c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2ccc7b4915c_0_15: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2ccc7b4915c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2ab52ac5188_0_12: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2ab52ac5188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2ab52ac5188_0_26: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2ab52ac5188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2ccc7b4915c_0_21: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2ccc7b4915c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g7dae5a57e52404d_0:notes"/>
          <p:cNvSpPr>
            <a:spLocks noGrp="1" noRot="1" noChangeAspect="1"/>
          </p:cNvSpPr>
          <p:nvPr>
            <p:ph type="sldImg" idx="2"/>
          </p:nvPr>
        </p:nvSpPr>
        <p:spPr>
          <a:xfrm>
            <a:off x="1282932" y="685800"/>
            <a:ext cx="4292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1" name="Google Shape;221;g7dae5a57e52404d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2ccc7b4915c_0_37: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2ccc7b4915c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2ab52ac5188_0_36: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2ab52ac5188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2ccc7b4915c_0_42: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2ccc7b4915c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2ab52ac5188_0_41:notes"/>
          <p:cNvSpPr>
            <a:spLocks noGrp="1" noRot="1" noChangeAspect="1"/>
          </p:cNvSpPr>
          <p:nvPr>
            <p:ph type="sldImg" idx="2"/>
          </p:nvPr>
        </p:nvSpPr>
        <p:spPr>
          <a:xfrm>
            <a:off x="1282932" y="685800"/>
            <a:ext cx="4292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2ab52ac5188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d159283df0_1_62:notes"/>
          <p:cNvSpPr>
            <a:spLocks noGrp="1" noRot="1" noChangeAspect="1"/>
          </p:cNvSpPr>
          <p:nvPr>
            <p:ph type="sldImg" idx="2"/>
          </p:nvPr>
        </p:nvSpPr>
        <p:spPr>
          <a:xfrm>
            <a:off x="1282932" y="685800"/>
            <a:ext cx="4292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 name="Google Shape;252;gd159283df0_1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13df9605ca3_0_0:notes"/>
          <p:cNvSpPr>
            <a:spLocks noGrp="1" noRot="1" noChangeAspect="1"/>
          </p:cNvSpPr>
          <p:nvPr>
            <p:ph type="sldImg" idx="2"/>
          </p:nvPr>
        </p:nvSpPr>
        <p:spPr>
          <a:xfrm>
            <a:off x="1282932" y="685800"/>
            <a:ext cx="4292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13df9605ca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13d5ac37786_0_18:notes"/>
          <p:cNvSpPr>
            <a:spLocks noGrp="1" noRot="1" noChangeAspect="1"/>
          </p:cNvSpPr>
          <p:nvPr>
            <p:ph type="sldImg" idx="2"/>
          </p:nvPr>
        </p:nvSpPr>
        <p:spPr>
          <a:xfrm>
            <a:off x="1282932" y="685800"/>
            <a:ext cx="4292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 name="Google Shape;267;g13d5ac37786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g2ccc7b4915c_0_47: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 name="Google Shape;273;g2ccc7b4915c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2cddae3315f_0_8:notes"/>
          <p:cNvSpPr>
            <a:spLocks noGrp="1" noRot="1" noChangeAspect="1"/>
          </p:cNvSpPr>
          <p:nvPr>
            <p:ph type="sldImg" idx="2"/>
          </p:nvPr>
        </p:nvSpPr>
        <p:spPr>
          <a:xfrm>
            <a:off x="1282932" y="685800"/>
            <a:ext cx="4292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2cddae3315f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2cddae3315f_0_14: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2cddae3315f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2cddae3315f_0_32:notes"/>
          <p:cNvSpPr>
            <a:spLocks noGrp="1" noRot="1" noChangeAspect="1"/>
          </p:cNvSpPr>
          <p:nvPr>
            <p:ph type="sldImg" idx="2"/>
          </p:nvPr>
        </p:nvSpPr>
        <p:spPr>
          <a:xfrm>
            <a:off x="1282700" y="685800"/>
            <a:ext cx="42926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2cddae3315f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155300" y="346017"/>
            <a:ext cx="2334000" cy="16434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696"/>
            <a:ext cx="5153705" cy="7291424"/>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2241521"/>
            <a:ext cx="5017500" cy="22422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5573874"/>
            <a:ext cx="3471000" cy="7188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7303666"/>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915511"/>
            <a:ext cx="4587000" cy="16314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541060"/>
            <a:ext cx="1037850" cy="1443230"/>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559173"/>
            <a:ext cx="7038600" cy="1298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2226113"/>
            <a:ext cx="7038600" cy="41343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541060"/>
            <a:ext cx="1037850" cy="1443230"/>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559173"/>
            <a:ext cx="7038600" cy="1298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2226113"/>
            <a:ext cx="3403200" cy="41343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2226113"/>
            <a:ext cx="3403200" cy="41343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541060"/>
            <a:ext cx="1037850" cy="1443230"/>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559173"/>
            <a:ext cx="7038600" cy="1298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541060"/>
            <a:ext cx="1037850" cy="1443230"/>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559173"/>
            <a:ext cx="3798600" cy="21204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2801263"/>
            <a:ext cx="3798600" cy="3430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7304284"/>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1230927"/>
            <a:ext cx="4587000" cy="50004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541060"/>
            <a:ext cx="1037850" cy="1443230"/>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2355025"/>
            <a:ext cx="3036300" cy="24876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5024393"/>
            <a:ext cx="3036300" cy="7188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2409380"/>
            <a:ext cx="3676800" cy="3333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5862993"/>
            <a:ext cx="698925" cy="972281"/>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6114160"/>
            <a:ext cx="6935700" cy="7440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7303666"/>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824396"/>
            <a:ext cx="4776300" cy="18471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3753560"/>
            <a:ext cx="4776300" cy="1731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6622339"/>
            <a:ext cx="548700" cy="5589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631990"/>
            <a:ext cx="8520600" cy="8133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636656"/>
            <a:ext cx="8520600" cy="48516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6622339"/>
            <a:ext cx="548700" cy="5589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3.sv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5.sv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7.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19.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22.svg"/></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3.xml"/><Relationship Id="rId4" Type="http://schemas.openxmlformats.org/officeDocument/2006/relationships/image" Target="../media/image24.sv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image" Target="../media/image26.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256875" y="1036646"/>
            <a:ext cx="5017500" cy="2242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3550" dirty="0">
                <a:solidFill>
                  <a:schemeClr val="dk1"/>
                </a:solidFill>
                <a:latin typeface="Arial"/>
                <a:ea typeface="Arial"/>
                <a:cs typeface="Arial"/>
                <a:sym typeface="Arial"/>
              </a:rPr>
              <a:t>Critically evaluate outdoor activities and forest</a:t>
            </a:r>
            <a:endParaRPr sz="3550" dirty="0">
              <a:solidFill>
                <a:schemeClr val="dk1"/>
              </a:solidFill>
              <a:latin typeface="Arial"/>
              <a:ea typeface="Arial"/>
              <a:cs typeface="Arial"/>
              <a:sym typeface="Arial"/>
            </a:endParaRPr>
          </a:p>
          <a:p>
            <a:pPr marL="0" lvl="0" indent="0" algn="l" rtl="0">
              <a:spcBef>
                <a:spcPts val="0"/>
              </a:spcBef>
              <a:spcAft>
                <a:spcPts val="0"/>
              </a:spcAft>
              <a:buNone/>
            </a:pPr>
            <a:r>
              <a:rPr lang="en-GB" sz="3550" dirty="0">
                <a:solidFill>
                  <a:schemeClr val="dk1"/>
                </a:solidFill>
                <a:latin typeface="Arial"/>
                <a:ea typeface="Arial"/>
                <a:cs typeface="Arial"/>
                <a:sym typeface="Arial"/>
              </a:rPr>
              <a:t>schools and consider how </a:t>
            </a:r>
            <a:endParaRPr sz="3550" dirty="0">
              <a:solidFill>
                <a:schemeClr val="dk1"/>
              </a:solidFill>
              <a:latin typeface="Arial"/>
              <a:ea typeface="Arial"/>
              <a:cs typeface="Arial"/>
              <a:sym typeface="Arial"/>
            </a:endParaRPr>
          </a:p>
          <a:p>
            <a:pPr marL="0" lvl="0" indent="0" algn="l" rtl="0">
              <a:spcBef>
                <a:spcPts val="0"/>
              </a:spcBef>
              <a:spcAft>
                <a:spcPts val="0"/>
              </a:spcAft>
              <a:buNone/>
            </a:pPr>
            <a:r>
              <a:rPr lang="en-GB" sz="3550" dirty="0">
                <a:solidFill>
                  <a:schemeClr val="dk1"/>
                </a:solidFill>
                <a:latin typeface="Arial"/>
                <a:ea typeface="Arial"/>
                <a:cs typeface="Arial"/>
                <a:sym typeface="Arial"/>
              </a:rPr>
              <a:t>effective this may be for children and young people who have experienced </a:t>
            </a:r>
            <a:endParaRPr sz="3550" dirty="0">
              <a:solidFill>
                <a:schemeClr val="dk1"/>
              </a:solidFill>
              <a:latin typeface="Arial"/>
              <a:ea typeface="Arial"/>
              <a:cs typeface="Arial"/>
              <a:sym typeface="Arial"/>
            </a:endParaRPr>
          </a:p>
          <a:p>
            <a:pPr marL="0" lvl="0" indent="0" algn="l" rtl="0">
              <a:spcBef>
                <a:spcPts val="0"/>
              </a:spcBef>
              <a:spcAft>
                <a:spcPts val="0"/>
              </a:spcAft>
              <a:buNone/>
            </a:pPr>
            <a:r>
              <a:rPr lang="en-GB" sz="3550" dirty="0">
                <a:solidFill>
                  <a:schemeClr val="dk1"/>
                </a:solidFill>
                <a:latin typeface="Arial"/>
                <a:ea typeface="Arial"/>
                <a:cs typeface="Arial"/>
                <a:sym typeface="Arial"/>
              </a:rPr>
              <a:t>adverse childhood experiences</a:t>
            </a:r>
            <a:endParaRPr sz="3550" dirty="0">
              <a:solidFill>
                <a:schemeClr val="dk1"/>
              </a:solidFill>
              <a:latin typeface="Arial"/>
              <a:ea typeface="Arial"/>
              <a:cs typeface="Arial"/>
              <a:sym typeface="Arial"/>
            </a:endParaRPr>
          </a:p>
          <a:p>
            <a:pPr marL="0" lvl="0" indent="0" algn="l" rtl="0">
              <a:spcBef>
                <a:spcPts val="0"/>
              </a:spcBef>
              <a:spcAft>
                <a:spcPts val="0"/>
              </a:spcAft>
              <a:buNone/>
            </a:pPr>
            <a:endParaRPr sz="3550" dirty="0">
              <a:solidFill>
                <a:schemeClr val="dk1"/>
              </a:solidFill>
              <a:latin typeface="Arial"/>
              <a:ea typeface="Arial"/>
              <a:cs typeface="Arial"/>
              <a:sym typeface="Arial"/>
            </a:endParaRPr>
          </a:p>
          <a:p>
            <a:pPr marL="0" lvl="0" indent="0" algn="l" rtl="0">
              <a:spcBef>
                <a:spcPts val="0"/>
              </a:spcBef>
              <a:spcAft>
                <a:spcPts val="0"/>
              </a:spcAft>
              <a:buNone/>
            </a:pPr>
            <a:endParaRPr dirty="0">
              <a:solidFill>
                <a:schemeClr val="dk1"/>
              </a:solidFill>
              <a:latin typeface="Arial"/>
              <a:ea typeface="Arial"/>
              <a:cs typeface="Arial"/>
              <a:sym typeface="Arial"/>
            </a:endParaRPr>
          </a:p>
          <a:p>
            <a:pPr marL="0" lvl="0" indent="0" algn="l" rtl="0">
              <a:spcBef>
                <a:spcPts val="0"/>
              </a:spcBef>
              <a:spcAft>
                <a:spcPts val="0"/>
              </a:spcAft>
              <a:buNone/>
            </a:pPr>
            <a:endParaRPr dirty="0">
              <a:solidFill>
                <a:schemeClr val="dk1"/>
              </a:solidFill>
              <a:latin typeface="Arial"/>
              <a:ea typeface="Arial"/>
              <a:cs typeface="Arial"/>
              <a:sym typeface="Arial"/>
            </a:endParaRPr>
          </a:p>
        </p:txBody>
      </p:sp>
      <p:sp>
        <p:nvSpPr>
          <p:cNvPr id="135" name="Google Shape;135;p13"/>
          <p:cNvSpPr txBox="1">
            <a:spLocks noGrp="1"/>
          </p:cNvSpPr>
          <p:nvPr>
            <p:ph type="subTitle" idx="1"/>
          </p:nvPr>
        </p:nvSpPr>
        <p:spPr>
          <a:xfrm>
            <a:off x="4338300" y="5845432"/>
            <a:ext cx="3471000" cy="718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800">
                <a:solidFill>
                  <a:schemeClr val="dk1"/>
                </a:solidFill>
                <a:latin typeface="Montserrat"/>
                <a:ea typeface="Montserrat"/>
                <a:cs typeface="Montserrat"/>
                <a:sym typeface="Montserrat"/>
              </a:rPr>
              <a:t>Muhammad Khan</a:t>
            </a:r>
            <a:endParaRPr sz="1800">
              <a:solidFill>
                <a:schemeClr val="dk1"/>
              </a:solidFill>
              <a:latin typeface="Montserrat"/>
              <a:ea typeface="Montserrat"/>
              <a:cs typeface="Montserrat"/>
              <a:sym typeface="Montserra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39"/>
        <p:cNvGrpSpPr/>
        <p:nvPr/>
      </p:nvGrpSpPr>
      <p:grpSpPr>
        <a:xfrm>
          <a:off x="0" y="0"/>
          <a:ext cx="0" cy="0"/>
          <a:chOff x="0" y="0"/>
          <a:chExt cx="0" cy="0"/>
        </a:xfrm>
      </p:grpSpPr>
      <p:sp>
        <p:nvSpPr>
          <p:cNvPr id="140" name="Google Shape;140;p14"/>
          <p:cNvSpPr txBox="1">
            <a:spLocks noGrp="1"/>
          </p:cNvSpPr>
          <p:nvPr>
            <p:ph type="title"/>
          </p:nvPr>
        </p:nvSpPr>
        <p:spPr>
          <a:xfrm>
            <a:off x="1572279" y="797560"/>
            <a:ext cx="7038600" cy="1298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i="1" u="sng">
                <a:solidFill>
                  <a:schemeClr val="dk1"/>
                </a:solidFill>
              </a:rPr>
              <a:t>Aims &amp; Objectives</a:t>
            </a:r>
            <a:endParaRPr i="1" u="sng">
              <a:solidFill>
                <a:schemeClr val="dk1"/>
              </a:solidFill>
            </a:endParaRPr>
          </a:p>
        </p:txBody>
      </p:sp>
      <p:sp>
        <p:nvSpPr>
          <p:cNvPr id="141" name="Google Shape;141;p14"/>
          <p:cNvSpPr txBox="1">
            <a:spLocks noGrp="1"/>
          </p:cNvSpPr>
          <p:nvPr>
            <p:ph type="body" idx="1"/>
          </p:nvPr>
        </p:nvSpPr>
        <p:spPr>
          <a:xfrm>
            <a:off x="1360700" y="1489525"/>
            <a:ext cx="7157400" cy="5223000"/>
          </a:xfrm>
          <a:prstGeom prst="rect">
            <a:avLst/>
          </a:prstGeom>
        </p:spPr>
        <p:txBody>
          <a:bodyPr spcFirstLastPara="1" wrap="square" lIns="91425" tIns="91425" rIns="91425" bIns="91425" anchor="t" anchorCtr="0">
            <a:normAutofit fontScale="40000" lnSpcReduction="20000"/>
          </a:bodyPr>
          <a:lstStyle/>
          <a:p>
            <a:pPr marL="0" lvl="0" indent="0" algn="l" rtl="0">
              <a:spcBef>
                <a:spcPts val="0"/>
              </a:spcBef>
              <a:spcAft>
                <a:spcPts val="0"/>
              </a:spcAft>
              <a:buNone/>
            </a:pPr>
            <a:r>
              <a:rPr lang="en-GB" sz="4350">
                <a:solidFill>
                  <a:schemeClr val="dk1"/>
                </a:solidFill>
                <a:latin typeface="Montserrat"/>
                <a:ea typeface="Montserrat"/>
                <a:cs typeface="Montserrat"/>
                <a:sym typeface="Montserrat"/>
              </a:rPr>
              <a:t>&gt; This presentation has been compiled to critically evaluate outdoor activities and forest schools.</a:t>
            </a:r>
            <a:endParaRPr sz="4350">
              <a:solidFill>
                <a:schemeClr val="dk1"/>
              </a:solidFill>
              <a:latin typeface="Montserrat"/>
              <a:ea typeface="Montserrat"/>
              <a:cs typeface="Montserrat"/>
              <a:sym typeface="Montserrat"/>
            </a:endParaRPr>
          </a:p>
          <a:p>
            <a:pPr marL="0" lvl="0" indent="0" algn="l" rtl="0">
              <a:spcBef>
                <a:spcPts val="1200"/>
              </a:spcBef>
              <a:spcAft>
                <a:spcPts val="0"/>
              </a:spcAft>
              <a:buNone/>
            </a:pPr>
            <a:endParaRPr sz="4350">
              <a:solidFill>
                <a:schemeClr val="dk1"/>
              </a:solidFill>
              <a:latin typeface="Montserrat"/>
              <a:ea typeface="Montserrat"/>
              <a:cs typeface="Montserrat"/>
              <a:sym typeface="Montserrat"/>
            </a:endParaRPr>
          </a:p>
          <a:p>
            <a:pPr marL="0" lvl="0" indent="0" algn="l" rtl="0">
              <a:spcBef>
                <a:spcPts val="1200"/>
              </a:spcBef>
              <a:spcAft>
                <a:spcPts val="0"/>
              </a:spcAft>
              <a:buNone/>
            </a:pPr>
            <a:r>
              <a:rPr lang="en-GB" sz="4350">
                <a:solidFill>
                  <a:schemeClr val="dk1"/>
                </a:solidFill>
                <a:latin typeface="Montserrat"/>
                <a:ea typeface="Montserrat"/>
                <a:cs typeface="Montserrat"/>
                <a:sym typeface="Montserrat"/>
              </a:rPr>
              <a:t>&gt; The primary aim is to consider how effective forest schools and outdoor activities may be for children and young people who have experienced adverse childhood experiences.</a:t>
            </a:r>
            <a:endParaRPr sz="4350">
              <a:solidFill>
                <a:schemeClr val="dk1"/>
              </a:solidFill>
              <a:latin typeface="Montserrat"/>
              <a:ea typeface="Montserrat"/>
              <a:cs typeface="Montserrat"/>
              <a:sym typeface="Montserrat"/>
            </a:endParaRPr>
          </a:p>
          <a:p>
            <a:pPr marL="0" lvl="0" indent="0" algn="l" rtl="0">
              <a:spcBef>
                <a:spcPts val="1200"/>
              </a:spcBef>
              <a:spcAft>
                <a:spcPts val="0"/>
              </a:spcAft>
              <a:buNone/>
            </a:pPr>
            <a:endParaRPr sz="4350">
              <a:solidFill>
                <a:schemeClr val="dk1"/>
              </a:solidFill>
              <a:latin typeface="Montserrat"/>
              <a:ea typeface="Montserrat"/>
              <a:cs typeface="Montserrat"/>
              <a:sym typeface="Montserrat"/>
            </a:endParaRPr>
          </a:p>
          <a:p>
            <a:pPr marL="0" lvl="0" indent="0" algn="l" rtl="0">
              <a:spcBef>
                <a:spcPts val="1200"/>
              </a:spcBef>
              <a:spcAft>
                <a:spcPts val="0"/>
              </a:spcAft>
              <a:buNone/>
            </a:pPr>
            <a:r>
              <a:rPr lang="en-GB" sz="4350">
                <a:solidFill>
                  <a:schemeClr val="dk1"/>
                </a:solidFill>
                <a:latin typeface="Montserrat"/>
                <a:ea typeface="Montserrat"/>
                <a:cs typeface="Montserrat"/>
                <a:sym typeface="Montserrat"/>
              </a:rPr>
              <a:t>&gt; This presentation will focus on Adverse Childhood Experiences (ACEs), Forest School, Outdoor Activity and Interventions followed by a conclusion.</a:t>
            </a:r>
            <a:endParaRPr sz="4350">
              <a:solidFill>
                <a:schemeClr val="dk1"/>
              </a:solidFill>
              <a:latin typeface="Montserrat"/>
              <a:ea typeface="Montserrat"/>
              <a:cs typeface="Montserrat"/>
              <a:sym typeface="Montserrat"/>
            </a:endParaRPr>
          </a:p>
          <a:p>
            <a:pPr marL="0" lvl="0" indent="0" algn="l" rtl="0">
              <a:spcBef>
                <a:spcPts val="1200"/>
              </a:spcBef>
              <a:spcAft>
                <a:spcPts val="0"/>
              </a:spcAft>
              <a:buNone/>
            </a:pPr>
            <a:endParaRPr sz="4350">
              <a:solidFill>
                <a:schemeClr val="dk1"/>
              </a:solidFill>
              <a:latin typeface="Montserrat"/>
              <a:ea typeface="Montserrat"/>
              <a:cs typeface="Montserrat"/>
              <a:sym typeface="Montserrat"/>
            </a:endParaRPr>
          </a:p>
          <a:p>
            <a:pPr marL="0" lvl="0" indent="0" algn="l" rtl="0">
              <a:spcBef>
                <a:spcPts val="1200"/>
              </a:spcBef>
              <a:spcAft>
                <a:spcPts val="0"/>
              </a:spcAft>
              <a:buNone/>
            </a:pPr>
            <a:r>
              <a:rPr lang="en-GB" sz="4350">
                <a:solidFill>
                  <a:schemeClr val="dk1"/>
                </a:solidFill>
                <a:latin typeface="Montserrat"/>
                <a:ea typeface="Montserrat"/>
                <a:cs typeface="Montserrat"/>
                <a:sym typeface="Montserrat"/>
              </a:rPr>
              <a:t>&gt; Each section will have a full engagement with analysis of literature or critical evaluation of the interventions and concepts.</a:t>
            </a:r>
            <a:endParaRPr sz="3050">
              <a:solidFill>
                <a:schemeClr val="dk1"/>
              </a:solidFill>
            </a:endParaRPr>
          </a:p>
          <a:p>
            <a:pPr marL="0" lvl="0" indent="0" algn="l" rtl="0">
              <a:spcBef>
                <a:spcPts val="1200"/>
              </a:spcBef>
              <a:spcAft>
                <a:spcPts val="1200"/>
              </a:spcAft>
              <a:buNone/>
            </a:pPr>
            <a:endParaRPr sz="3050">
              <a:solidFill>
                <a:schemeClr val="dk1"/>
              </a:solidFill>
            </a:endParaRPr>
          </a:p>
        </p:txBody>
      </p:sp>
      <p:sp>
        <p:nvSpPr>
          <p:cNvPr id="142" name="Google Shape;142;p14"/>
          <p:cNvSpPr txBox="1"/>
          <p:nvPr/>
        </p:nvSpPr>
        <p:spPr>
          <a:xfrm>
            <a:off x="3474675" y="253050"/>
            <a:ext cx="2819400" cy="54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u="sng">
                <a:solidFill>
                  <a:schemeClr val="dk1"/>
                </a:solidFill>
                <a:latin typeface="Lato"/>
                <a:ea typeface="Lato"/>
                <a:cs typeface="Lato"/>
                <a:sym typeface="Lato"/>
              </a:rPr>
              <a:t>Introduction</a:t>
            </a:r>
            <a:endParaRPr sz="2400" u="sng">
              <a:solidFill>
                <a:schemeClr val="dk1"/>
              </a:solidFill>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46"/>
        <p:cNvGrpSpPr/>
        <p:nvPr/>
      </p:nvGrpSpPr>
      <p:grpSpPr>
        <a:xfrm>
          <a:off x="0" y="0"/>
          <a:ext cx="0" cy="0"/>
          <a:chOff x="0" y="0"/>
          <a:chExt cx="0" cy="0"/>
        </a:xfrm>
      </p:grpSpPr>
      <p:sp>
        <p:nvSpPr>
          <p:cNvPr id="147" name="Google Shape;147;p15"/>
          <p:cNvSpPr txBox="1">
            <a:spLocks noGrp="1"/>
          </p:cNvSpPr>
          <p:nvPr>
            <p:ph type="body" idx="1"/>
          </p:nvPr>
        </p:nvSpPr>
        <p:spPr>
          <a:xfrm>
            <a:off x="603925" y="1245149"/>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The critical ACEs research initiative determined a firm association regarding the propensity of exposure to household abuse, discord or neglect in childhood  and numerous risk facets for some of the facets which exacerbated the likelihood of adult death post puberty (Waite &amp; Ryan).</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ACEs saliently have a prolonged effect on peoples lives past the time of first affliction of prior childhood negative scenarios, such incidents are somewhat altered from mental-social phenomena into mental malfunctions, biological ailments, and social afflictions (About the CDC-Kaiser ACE Study, 2016).</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Adversity, a condition, state, or occurrence of persistent or chronic difficulty, consisting of damaging life conditions understood to be significantly related to adjustment dilemmas which can have an influence on </a:t>
            </a:r>
            <a:r>
              <a:rPr lang="en-GB" sz="6800">
                <a:solidFill>
                  <a:srgbClr val="000000"/>
                </a:solidFill>
                <a:latin typeface="Montserrat"/>
                <a:ea typeface="Montserrat"/>
                <a:cs typeface="Montserrat"/>
                <a:sym typeface="Montserrat"/>
              </a:rPr>
              <a:t>a child’s </a:t>
            </a:r>
            <a:r>
              <a:rPr lang="en-GB" sz="6800" dirty="0">
                <a:solidFill>
                  <a:srgbClr val="000000"/>
                </a:solidFill>
                <a:latin typeface="Montserrat"/>
                <a:ea typeface="Montserrat"/>
                <a:cs typeface="Montserrat"/>
                <a:sym typeface="Montserrat"/>
              </a:rPr>
              <a:t>mental wellbeing, physiological growth, and education prospects (Bloom, 2014).</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 </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dirty="0">
              <a:solidFill>
                <a:schemeClr val="dk1"/>
              </a:solidFill>
            </a:endParaRPr>
          </a:p>
          <a:p>
            <a:pPr marL="0" lvl="0" indent="0" algn="l" rtl="0">
              <a:spcBef>
                <a:spcPts val="1200"/>
              </a:spcBef>
              <a:spcAft>
                <a:spcPts val="1200"/>
              </a:spcAft>
              <a:buNone/>
            </a:pPr>
            <a:endParaRPr dirty="0">
              <a:solidFill>
                <a:schemeClr val="dk1"/>
              </a:solidFill>
            </a:endParaRPr>
          </a:p>
        </p:txBody>
      </p:sp>
      <p:sp>
        <p:nvSpPr>
          <p:cNvPr id="148" name="Google Shape;148;p15"/>
          <p:cNvSpPr/>
          <p:nvPr/>
        </p:nvSpPr>
        <p:spPr>
          <a:xfrm>
            <a:off x="1072050" y="218098"/>
            <a:ext cx="6999900" cy="7854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a:solidFill>
                  <a:schemeClr val="dk1"/>
                </a:solidFill>
                <a:latin typeface="Montserrat"/>
                <a:ea typeface="Montserrat"/>
                <a:cs typeface="Montserrat"/>
                <a:sym typeface="Montserrat"/>
              </a:rPr>
              <a:t>ACEs 1.1 The Kaiser Permanente Study (1995-1997)</a:t>
            </a:r>
            <a:endParaRPr/>
          </a:p>
        </p:txBody>
      </p:sp>
      <p:pic>
        <p:nvPicPr>
          <p:cNvPr id="3" name="Graphic 2" descr="Hospital with solid fill">
            <a:extLst>
              <a:ext uri="{FF2B5EF4-FFF2-40B4-BE49-F238E27FC236}">
                <a16:creationId xmlns:a16="http://schemas.microsoft.com/office/drawing/2014/main" id="{7A7CBBF3-3D00-79C3-0CAD-C691877DF43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01775" y="978296"/>
            <a:ext cx="914400" cy="914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52"/>
        <p:cNvGrpSpPr/>
        <p:nvPr/>
      </p:nvGrpSpPr>
      <p:grpSpPr>
        <a:xfrm>
          <a:off x="0" y="0"/>
          <a:ext cx="0" cy="0"/>
          <a:chOff x="0" y="0"/>
          <a:chExt cx="0" cy="0"/>
        </a:xfrm>
      </p:grpSpPr>
      <p:sp>
        <p:nvSpPr>
          <p:cNvPr id="153" name="Google Shape;153;p16"/>
          <p:cNvSpPr txBox="1">
            <a:spLocks noGrp="1"/>
          </p:cNvSpPr>
          <p:nvPr>
            <p:ph type="body" idx="1"/>
          </p:nvPr>
        </p:nvSpPr>
        <p:spPr>
          <a:xfrm>
            <a:off x="578425" y="596049"/>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Forest school utilises the outdoor space as the syllabus and not solely as the place, the outdoors is recognised as the flexible educational context which ensures the provision of diverse options pertaining to experiential learning; learning by doing.</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In addition to environmental education, Forest School learning prospects, specifically for young people, cultivate the numerous social, physical, affective, and cognitive attributes which are of significance for individuals to develop as engaged and earthly sensitive persons (Činčera et al., 2023).</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 </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This is of critical significance as Feuer-Edwards et al. (2016) suggests that</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the time frame in which a traumatic scenario takes place is important, whilst trauma can be faced at any sporadic interval of a young person's life, research suggests that when worry inducing events are encountered during early childhood, this may allow for core disfigurements to emotional, social, and cognitive development; in effect facilitating ACEs.</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latin typeface="Montserrat"/>
                <a:ea typeface="Montserrat"/>
                <a:cs typeface="Montserrat"/>
                <a:sym typeface="Montserrat"/>
              </a:rPr>
              <a:t>Therefore forest school can be viewed as a preventative measure that mitigates the potential for the occurrence of ACEs. Forest School is a nurturing and nourishing progressive alternative education context which seeks to enhance children and not harm them, prevention is better than cure and forest school exemplifies this proverb.</a:t>
            </a:r>
            <a:endParaRPr sz="6800">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1200"/>
              </a:spcAft>
              <a:buNone/>
            </a:pPr>
            <a:endParaRPr>
              <a:solidFill>
                <a:schemeClr val="dk1"/>
              </a:solidFill>
            </a:endParaRPr>
          </a:p>
        </p:txBody>
      </p:sp>
      <p:sp>
        <p:nvSpPr>
          <p:cNvPr id="154" name="Google Shape;154;p16"/>
          <p:cNvSpPr/>
          <p:nvPr/>
        </p:nvSpPr>
        <p:spPr>
          <a:xfrm>
            <a:off x="969409" y="149953"/>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2400">
                <a:solidFill>
                  <a:schemeClr val="dk1"/>
                </a:solidFill>
                <a:latin typeface="Montserrat"/>
                <a:ea typeface="Montserrat"/>
                <a:cs typeface="Montserrat"/>
                <a:sym typeface="Montserrat"/>
              </a:rPr>
              <a:t>Forest school 2.1 The New Perspective</a:t>
            </a:r>
            <a:endParaRPr/>
          </a:p>
        </p:txBody>
      </p:sp>
      <p:pic>
        <p:nvPicPr>
          <p:cNvPr id="3" name="Graphic 2" descr="Ladybug with solid fill">
            <a:extLst>
              <a:ext uri="{FF2B5EF4-FFF2-40B4-BE49-F238E27FC236}">
                <a16:creationId xmlns:a16="http://schemas.microsoft.com/office/drawing/2014/main" id="{993BAE63-1B7D-A3BC-1DDB-FAD636226F1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69309" y="270669"/>
            <a:ext cx="914400" cy="914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58"/>
        <p:cNvGrpSpPr/>
        <p:nvPr/>
      </p:nvGrpSpPr>
      <p:grpSpPr>
        <a:xfrm>
          <a:off x="0" y="0"/>
          <a:ext cx="0" cy="0"/>
          <a:chOff x="0" y="0"/>
          <a:chExt cx="0" cy="0"/>
        </a:xfrm>
      </p:grpSpPr>
      <p:sp>
        <p:nvSpPr>
          <p:cNvPr id="159" name="Google Shape;159;p17"/>
          <p:cNvSpPr txBox="1">
            <a:spLocks noGrp="1"/>
          </p:cNvSpPr>
          <p:nvPr>
            <p:ph type="body" idx="1"/>
          </p:nvPr>
        </p:nvSpPr>
        <p:spPr>
          <a:xfrm>
            <a:off x="380675" y="1761749"/>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latin typeface="Montserrat"/>
                <a:ea typeface="Montserrat"/>
                <a:cs typeface="Montserrat"/>
                <a:sym typeface="Montserrat"/>
              </a:rPr>
              <a:t>Figure 1: Wooded Forest School setting </a:t>
            </a:r>
            <a:endParaRPr sz="6800">
              <a:latin typeface="Montserrat"/>
              <a:ea typeface="Montserrat"/>
              <a:cs typeface="Montserrat"/>
              <a:sym typeface="Montserrat"/>
            </a:endParaRPr>
          </a:p>
          <a:p>
            <a:pPr marL="0" lvl="0" indent="0" algn="l" rtl="0">
              <a:spcBef>
                <a:spcPts val="0"/>
              </a:spcBef>
              <a:spcAft>
                <a:spcPts val="0"/>
              </a:spcAft>
              <a:buNone/>
            </a:pPr>
            <a:r>
              <a:rPr lang="en-GB" sz="6800">
                <a:latin typeface="Montserrat"/>
                <a:ea typeface="Montserrat"/>
                <a:cs typeface="Montserrat"/>
                <a:sym typeface="Montserrat"/>
              </a:rPr>
              <a:t>(Midsomer Norton, 2021)</a:t>
            </a:r>
            <a:endParaRPr sz="6800">
              <a:latin typeface="Montserrat"/>
              <a:ea typeface="Montserrat"/>
              <a:cs typeface="Montserrat"/>
              <a:sym typeface="Montserrat"/>
            </a:endParaRPr>
          </a:p>
          <a:p>
            <a:pPr marL="0" lvl="0" indent="0" algn="l" rtl="0">
              <a:spcBef>
                <a:spcPts val="0"/>
              </a:spcBef>
              <a:spcAft>
                <a:spcPts val="0"/>
              </a:spcAft>
              <a:buNone/>
            </a:pPr>
            <a:endParaRPr sz="6800">
              <a:solidFill>
                <a:schemeClr val="dk2"/>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3050">
              <a:solidFill>
                <a:srgbClr val="000000"/>
              </a:solidFill>
              <a:latin typeface="Montserrat"/>
              <a:ea typeface="Montserrat"/>
              <a:cs typeface="Montserrat"/>
              <a:sym typeface="Montserrat"/>
            </a:endParaRPr>
          </a:p>
          <a:p>
            <a:pPr marL="0" lvl="0" indent="0" algn="l" rtl="0">
              <a:spcBef>
                <a:spcPts val="0"/>
              </a:spcBef>
              <a:spcAft>
                <a:spcPts val="0"/>
              </a:spcAft>
              <a:buNone/>
            </a:pPr>
            <a:endParaRPr sz="3050">
              <a:solidFill>
                <a:srgbClr val="000000"/>
              </a:solidFill>
              <a:latin typeface="Montserrat"/>
              <a:ea typeface="Montserrat"/>
              <a:cs typeface="Montserrat"/>
              <a:sym typeface="Montserrat"/>
            </a:endParaRPr>
          </a:p>
          <a:p>
            <a:pPr marL="0" lvl="0" indent="0" algn="l" rtl="0">
              <a:spcBef>
                <a:spcPts val="0"/>
              </a:spcBef>
              <a:spcAft>
                <a:spcPts val="0"/>
              </a:spcAft>
              <a:buNone/>
            </a:pPr>
            <a:endParaRPr sz="1863">
              <a:solidFill>
                <a:srgbClr val="000000"/>
              </a:solidFill>
              <a:latin typeface="Montserrat"/>
              <a:ea typeface="Montserrat"/>
              <a:cs typeface="Montserrat"/>
              <a:sym typeface="Montserrat"/>
            </a:endParaRPr>
          </a:p>
          <a:p>
            <a:pPr marL="0" lvl="0" indent="0" algn="l" rtl="0">
              <a:spcBef>
                <a:spcPts val="0"/>
              </a:spcBef>
              <a:spcAft>
                <a:spcPts val="0"/>
              </a:spcAft>
              <a:buNone/>
            </a:pPr>
            <a:endParaRPr>
              <a:solidFill>
                <a:schemeClr val="dk1"/>
              </a:solidFill>
              <a:latin typeface="Montserrat"/>
              <a:ea typeface="Montserrat"/>
              <a:cs typeface="Montserrat"/>
              <a:sym typeface="Montserrat"/>
            </a:endParaRPr>
          </a:p>
          <a:p>
            <a:pPr marL="0" lvl="0" indent="0" algn="l" rtl="0">
              <a:spcBef>
                <a:spcPts val="1200"/>
              </a:spcBef>
              <a:spcAft>
                <a:spcPts val="0"/>
              </a:spcAft>
              <a:buNone/>
            </a:pPr>
            <a:endParaRPr>
              <a:solidFill>
                <a:schemeClr val="dk1"/>
              </a:solidFill>
              <a:latin typeface="Montserrat"/>
              <a:ea typeface="Montserrat"/>
              <a:cs typeface="Montserrat"/>
              <a:sym typeface="Montserrat"/>
            </a:endParaRPr>
          </a:p>
          <a:p>
            <a:pPr marL="0" lvl="0" indent="0" algn="l" rtl="0">
              <a:spcBef>
                <a:spcPts val="1200"/>
              </a:spcBef>
              <a:spcAft>
                <a:spcPts val="0"/>
              </a:spcAft>
              <a:buNone/>
            </a:pPr>
            <a:endParaRPr>
              <a:solidFill>
                <a:schemeClr val="dk1"/>
              </a:solidFill>
            </a:endParaRPr>
          </a:p>
          <a:p>
            <a:pPr marL="0" lvl="0" indent="0" algn="l" rtl="0">
              <a:spcBef>
                <a:spcPts val="1200"/>
              </a:spcBef>
              <a:spcAft>
                <a:spcPts val="1200"/>
              </a:spcAft>
              <a:buNone/>
            </a:pPr>
            <a:endParaRPr>
              <a:solidFill>
                <a:schemeClr val="dk1"/>
              </a:solidFill>
            </a:endParaRPr>
          </a:p>
        </p:txBody>
      </p:sp>
      <p:sp>
        <p:nvSpPr>
          <p:cNvPr id="160" name="Google Shape;160;p17"/>
          <p:cNvSpPr/>
          <p:nvPr/>
        </p:nvSpPr>
        <p:spPr>
          <a:xfrm>
            <a:off x="1072050" y="373025"/>
            <a:ext cx="76662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latin typeface="Montserrat"/>
              <a:ea typeface="Montserrat"/>
              <a:cs typeface="Montserrat"/>
              <a:sym typeface="Montserrat"/>
            </a:endParaRPr>
          </a:p>
          <a:p>
            <a:pPr marL="0" lvl="0" indent="0" algn="l" rtl="0">
              <a:spcBef>
                <a:spcPts val="0"/>
              </a:spcBef>
              <a:spcAft>
                <a:spcPts val="0"/>
              </a:spcAft>
              <a:buNone/>
            </a:pPr>
            <a:r>
              <a:rPr lang="en-GB" sz="2400">
                <a:solidFill>
                  <a:schemeClr val="dk1"/>
                </a:solidFill>
                <a:latin typeface="Montserrat"/>
                <a:ea typeface="Montserrat"/>
                <a:cs typeface="Montserrat"/>
                <a:sym typeface="Montserrat"/>
              </a:rPr>
              <a:t>Forest School 2.1 The New Perspective (C1) </a:t>
            </a:r>
            <a:endParaRPr/>
          </a:p>
          <a:p>
            <a:pPr marL="0" lvl="0" indent="0" algn="l" rtl="0">
              <a:spcBef>
                <a:spcPts val="0"/>
              </a:spcBef>
              <a:spcAft>
                <a:spcPts val="0"/>
              </a:spcAft>
              <a:buNone/>
            </a:pPr>
            <a:endParaRPr sz="2400">
              <a:solidFill>
                <a:schemeClr val="dk1"/>
              </a:solidFill>
              <a:latin typeface="Montserrat"/>
              <a:ea typeface="Montserrat"/>
              <a:cs typeface="Montserrat"/>
              <a:sym typeface="Montserrat"/>
            </a:endParaRPr>
          </a:p>
        </p:txBody>
      </p:sp>
      <p:pic>
        <p:nvPicPr>
          <p:cNvPr id="161" name="Google Shape;161;p17"/>
          <p:cNvPicPr preferRelativeResize="0"/>
          <p:nvPr/>
        </p:nvPicPr>
        <p:blipFill>
          <a:blip r:embed="rId3">
            <a:alphaModFix/>
          </a:blip>
          <a:stretch>
            <a:fillRect/>
          </a:stretch>
        </p:blipFill>
        <p:spPr>
          <a:xfrm>
            <a:off x="1787187" y="902825"/>
            <a:ext cx="5508725" cy="413155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65"/>
        <p:cNvGrpSpPr/>
        <p:nvPr/>
      </p:nvGrpSpPr>
      <p:grpSpPr>
        <a:xfrm>
          <a:off x="0" y="0"/>
          <a:ext cx="0" cy="0"/>
          <a:chOff x="0" y="0"/>
          <a:chExt cx="0" cy="0"/>
        </a:xfrm>
      </p:grpSpPr>
      <p:sp>
        <p:nvSpPr>
          <p:cNvPr id="166" name="Google Shape;166;p18"/>
          <p:cNvSpPr txBox="1">
            <a:spLocks noGrp="1"/>
          </p:cNvSpPr>
          <p:nvPr>
            <p:ph type="body" idx="1"/>
          </p:nvPr>
        </p:nvSpPr>
        <p:spPr>
          <a:xfrm>
            <a:off x="262175" y="446100"/>
            <a:ext cx="90012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400" dirty="0">
                <a:solidFill>
                  <a:srgbClr val="000000"/>
                </a:solidFill>
                <a:latin typeface="Montserrat"/>
                <a:ea typeface="Montserrat"/>
                <a:cs typeface="Montserrat"/>
                <a:sym typeface="Montserrat"/>
              </a:rPr>
              <a:t>The Forest School Association defines Forest School as a process that inspires all learners opportunities to develop and achieve self-esteem and confidence via hands-on educational experience  and exposure in a natural or woodland environment (</a:t>
            </a:r>
            <a:r>
              <a:rPr lang="en-GB" sz="6400" dirty="0" err="1">
                <a:solidFill>
                  <a:srgbClr val="000000"/>
                </a:solidFill>
                <a:latin typeface="Montserrat"/>
                <a:ea typeface="Montserrat"/>
                <a:cs typeface="Montserrat"/>
                <a:sym typeface="Montserrat"/>
              </a:rPr>
              <a:t>Worroll</a:t>
            </a:r>
            <a:r>
              <a:rPr lang="en-GB" sz="6400" dirty="0">
                <a:solidFill>
                  <a:srgbClr val="000000"/>
                </a:solidFill>
                <a:latin typeface="Montserrat"/>
                <a:ea typeface="Montserrat"/>
                <a:cs typeface="Montserrat"/>
                <a:sym typeface="Montserrat"/>
              </a:rPr>
              <a:t> &amp; Houghton, 2018).</a:t>
            </a:r>
            <a:endParaRPr sz="64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4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400" dirty="0">
                <a:solidFill>
                  <a:srgbClr val="000000"/>
                </a:solidFill>
                <a:latin typeface="Montserrat"/>
                <a:ea typeface="Montserrat"/>
                <a:cs typeface="Montserrat"/>
                <a:sym typeface="Montserrat"/>
              </a:rPr>
              <a:t>Forest school classes are available in a wide range of landscapes from rural forest to city parks, by numerous providers such as extra-curricular clubs, holidays, specialist nursery schools, and public schools.</a:t>
            </a:r>
            <a:endParaRPr sz="64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4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400" dirty="0">
                <a:solidFill>
                  <a:srgbClr val="000000"/>
                </a:solidFill>
                <a:latin typeface="Montserrat"/>
                <a:ea typeface="Montserrat"/>
                <a:cs typeface="Montserrat"/>
                <a:sym typeface="Montserrat"/>
              </a:rPr>
              <a:t>The commonality between these different settings is that they occur in a non synthetic environment, where a qualified head or leader ensures and gives nurturing room which supports a child's wellbeing and wellness(</a:t>
            </a:r>
            <a:r>
              <a:rPr lang="en-GB" sz="6400" dirty="0" err="1">
                <a:solidFill>
                  <a:srgbClr val="000000"/>
                </a:solidFill>
                <a:latin typeface="Montserrat"/>
                <a:ea typeface="Montserrat"/>
                <a:cs typeface="Montserrat"/>
                <a:sym typeface="Montserrat"/>
              </a:rPr>
              <a:t>Worroll</a:t>
            </a:r>
            <a:r>
              <a:rPr lang="en-GB" sz="6400" dirty="0">
                <a:solidFill>
                  <a:srgbClr val="000000"/>
                </a:solidFill>
                <a:latin typeface="Montserrat"/>
                <a:ea typeface="Montserrat"/>
                <a:cs typeface="Montserrat"/>
                <a:sym typeface="Montserrat"/>
              </a:rPr>
              <a:t> &amp; Houghton, 2018). The activities on offer give dissimilar experiences which may aid forest school children through the life course. The children themselves are given relative ownership of their prospective Forest School Journey, to follow their curiosities and to grow their learning at a comfortable pace (</a:t>
            </a:r>
            <a:r>
              <a:rPr lang="en-GB" sz="6400" dirty="0" err="1">
                <a:solidFill>
                  <a:srgbClr val="000000"/>
                </a:solidFill>
                <a:latin typeface="Montserrat"/>
                <a:ea typeface="Montserrat"/>
                <a:cs typeface="Montserrat"/>
                <a:sym typeface="Montserrat"/>
              </a:rPr>
              <a:t>Worroll</a:t>
            </a:r>
            <a:r>
              <a:rPr lang="en-GB" sz="6400" dirty="0">
                <a:solidFill>
                  <a:srgbClr val="000000"/>
                </a:solidFill>
                <a:latin typeface="Montserrat"/>
                <a:ea typeface="Montserrat"/>
                <a:cs typeface="Montserrat"/>
                <a:sym typeface="Montserrat"/>
              </a:rPr>
              <a:t> &amp; Houghton, 2018).</a:t>
            </a:r>
            <a:endParaRPr sz="64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latin typeface="Montserrat"/>
                <a:ea typeface="Montserrat"/>
                <a:cs typeface="Montserrat"/>
                <a:sym typeface="Montserrat"/>
              </a:rPr>
              <a:t>Forest school at its root is a core intervention towards the progressive development of children. Hughes et al. (2018) suggests that Intervention components can shape and be moulded into the adult life stage whereby they may assume the form of physical participation in local community endeavours and enjoy decreased financial uncertainty regarding livelihood. The implication is that Forest School is a self- efficacy building approach and this has distinct potentialities regarding ACEs. ACEs diminish confidence and hamper healthy psychological development of children, in and out of the place of initial negative occurrence. Forest school is an intervention which increases confidence and builds healthy psychological development which is invaluable to an ACEs afflicted child.</a:t>
            </a:r>
            <a:endParaRPr sz="6800" dirty="0">
              <a:latin typeface="Montserrat"/>
              <a:ea typeface="Montserrat"/>
              <a:cs typeface="Montserrat"/>
              <a:sym typeface="Montserrat"/>
            </a:endParaRPr>
          </a:p>
          <a:p>
            <a:pPr marL="0" lvl="0" indent="0" algn="l" rtl="0">
              <a:spcBef>
                <a:spcPts val="0"/>
              </a:spcBef>
              <a:spcAft>
                <a:spcPts val="1200"/>
              </a:spcAft>
              <a:buNone/>
            </a:pPr>
            <a:endParaRPr dirty="0">
              <a:solidFill>
                <a:schemeClr val="dk1"/>
              </a:solidFill>
            </a:endParaRPr>
          </a:p>
        </p:txBody>
      </p:sp>
      <p:sp>
        <p:nvSpPr>
          <p:cNvPr id="167" name="Google Shape;167;p18"/>
          <p:cNvSpPr/>
          <p:nvPr/>
        </p:nvSpPr>
        <p:spPr>
          <a:xfrm>
            <a:off x="957909" y="68478"/>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2400">
                <a:solidFill>
                  <a:schemeClr val="dk1"/>
                </a:solidFill>
                <a:latin typeface="Montserrat"/>
                <a:ea typeface="Montserrat"/>
                <a:cs typeface="Montserrat"/>
                <a:sym typeface="Montserrat"/>
              </a:rPr>
              <a:t>Forest School 2.2 Sites and Sounds</a:t>
            </a:r>
            <a:endParaRPr/>
          </a:p>
        </p:txBody>
      </p:sp>
      <p:pic>
        <p:nvPicPr>
          <p:cNvPr id="3" name="Graphic 2" descr="Deciduous tree with solid fill">
            <a:extLst>
              <a:ext uri="{FF2B5EF4-FFF2-40B4-BE49-F238E27FC236}">
                <a16:creationId xmlns:a16="http://schemas.microsoft.com/office/drawing/2014/main" id="{68DEE0F8-C227-2C71-4156-A7A125EBB0F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68350" y="918369"/>
            <a:ext cx="795025" cy="79502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71"/>
        <p:cNvGrpSpPr/>
        <p:nvPr/>
      </p:nvGrpSpPr>
      <p:grpSpPr>
        <a:xfrm>
          <a:off x="0" y="0"/>
          <a:ext cx="0" cy="0"/>
          <a:chOff x="0" y="0"/>
          <a:chExt cx="0" cy="0"/>
        </a:xfrm>
      </p:grpSpPr>
      <p:sp>
        <p:nvSpPr>
          <p:cNvPr id="172" name="Google Shape;172;p19"/>
          <p:cNvSpPr txBox="1">
            <a:spLocks noGrp="1"/>
          </p:cNvSpPr>
          <p:nvPr>
            <p:ph type="body" idx="1"/>
          </p:nvPr>
        </p:nvSpPr>
        <p:spPr>
          <a:xfrm>
            <a:off x="650525" y="891174"/>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800" b="1">
                <a:solidFill>
                  <a:srgbClr val="000000"/>
                </a:solidFill>
                <a:latin typeface="Montserrat"/>
                <a:ea typeface="Montserrat"/>
                <a:cs typeface="Montserrat"/>
                <a:sym typeface="Montserrat"/>
              </a:rPr>
              <a:t>A Child Building Approach    21/03/2024</a:t>
            </a:r>
            <a:endParaRPr sz="6800" b="1">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Forest school children make sounds and run, get greasy hands and face manageable risk, which is necessary for optimal development (Worroll &amp; Houghton, 2018). To entirely embed growth and form the sense of community, classes have a low child-to-adult ratio as every child requires up-keep and attention, sessions occur with the same cohort, on a standardised, non-short term basis.</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A plethora of locations are utilised for Forest School activity, and regular visits ensure that each locale becomes familiar to the group (Worroll &amp; Houghton, 2018). This aids children to acquire confidence and feel a sense of belonging as it allows them to become familiar with one another and the rules or boundaries (behavioural and physical), as well as the location of where basic needs may be substantiated - the location of lunch, the place for shelter (in tarps or dens), the location of the handwashing and toilet facilities.</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a:solidFill>
                <a:schemeClr val="dk1"/>
              </a:solidFill>
            </a:endParaRPr>
          </a:p>
        </p:txBody>
      </p:sp>
      <p:sp>
        <p:nvSpPr>
          <p:cNvPr id="173" name="Google Shape;173;p19"/>
          <p:cNvSpPr/>
          <p:nvPr/>
        </p:nvSpPr>
        <p:spPr>
          <a:xfrm>
            <a:off x="896059" y="84678"/>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latin typeface="Montserrat"/>
              <a:ea typeface="Montserrat"/>
              <a:cs typeface="Montserrat"/>
              <a:sym typeface="Montserrat"/>
            </a:endParaRPr>
          </a:p>
          <a:p>
            <a:pPr marL="0" lvl="0" indent="0" algn="l" rtl="0">
              <a:spcBef>
                <a:spcPts val="0"/>
              </a:spcBef>
              <a:spcAft>
                <a:spcPts val="0"/>
              </a:spcAft>
              <a:buNone/>
            </a:pPr>
            <a:r>
              <a:rPr lang="en-GB" sz="2400">
                <a:solidFill>
                  <a:schemeClr val="dk1"/>
                </a:solidFill>
                <a:latin typeface="Montserrat"/>
                <a:ea typeface="Montserrat"/>
                <a:cs typeface="Montserrat"/>
                <a:sym typeface="Montserrat"/>
              </a:rPr>
              <a:t>Forest school 2.3 Manageable Risk </a:t>
            </a:r>
            <a:endParaRPr sz="2400">
              <a:solidFill>
                <a:schemeClr val="dk1"/>
              </a:solidFill>
              <a:latin typeface="Montserrat"/>
              <a:ea typeface="Montserrat"/>
              <a:cs typeface="Montserrat"/>
              <a:sym typeface="Montserrat"/>
            </a:endParaRPr>
          </a:p>
          <a:p>
            <a:pPr marL="0" lvl="0" indent="0" algn="l" rtl="0">
              <a:spcBef>
                <a:spcPts val="0"/>
              </a:spcBef>
              <a:spcAft>
                <a:spcPts val="0"/>
              </a:spcAft>
              <a:buNone/>
            </a:pPr>
            <a:endParaRPr sz="2400">
              <a:solidFill>
                <a:schemeClr val="dk1"/>
              </a:solidFill>
              <a:latin typeface="Montserrat"/>
              <a:ea typeface="Montserrat"/>
              <a:cs typeface="Montserrat"/>
              <a:sym typeface="Montserrat"/>
            </a:endParaRPr>
          </a:p>
        </p:txBody>
      </p:sp>
      <p:pic>
        <p:nvPicPr>
          <p:cNvPr id="3" name="Graphic 2" descr="Shooting star with solid fill">
            <a:extLst>
              <a:ext uri="{FF2B5EF4-FFF2-40B4-BE49-F238E27FC236}">
                <a16:creationId xmlns:a16="http://schemas.microsoft.com/office/drawing/2014/main" id="{5723D49E-1D27-120C-ACAD-C5887098889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328255">
            <a:off x="5576978" y="393706"/>
            <a:ext cx="1134970" cy="113497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77"/>
        <p:cNvGrpSpPr/>
        <p:nvPr/>
      </p:nvGrpSpPr>
      <p:grpSpPr>
        <a:xfrm>
          <a:off x="0" y="0"/>
          <a:ext cx="0" cy="0"/>
          <a:chOff x="0" y="0"/>
          <a:chExt cx="0" cy="0"/>
        </a:xfrm>
      </p:grpSpPr>
      <p:sp>
        <p:nvSpPr>
          <p:cNvPr id="178" name="Google Shape;178;p20"/>
          <p:cNvSpPr txBox="1">
            <a:spLocks noGrp="1"/>
          </p:cNvSpPr>
          <p:nvPr>
            <p:ph type="body" idx="1"/>
          </p:nvPr>
        </p:nvSpPr>
        <p:spPr>
          <a:xfrm>
            <a:off x="459750" y="1588049"/>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This basis allows for the freedom to pursue interests and firm learning of learnt skills mastered and explored (</a:t>
            </a:r>
            <a:r>
              <a:rPr lang="en-GB" sz="6800" dirty="0" err="1">
                <a:solidFill>
                  <a:srgbClr val="000000"/>
                </a:solidFill>
                <a:latin typeface="Montserrat"/>
                <a:ea typeface="Montserrat"/>
                <a:cs typeface="Montserrat"/>
                <a:sym typeface="Montserrat"/>
              </a:rPr>
              <a:t>Worroll</a:t>
            </a:r>
            <a:r>
              <a:rPr lang="en-GB" sz="6800" dirty="0">
                <a:solidFill>
                  <a:srgbClr val="000000"/>
                </a:solidFill>
                <a:latin typeface="Montserrat"/>
                <a:ea typeface="Montserrat"/>
                <a:cs typeface="Montserrat"/>
                <a:sym typeface="Montserrat"/>
              </a:rPr>
              <a:t> &amp; Houghton, 2018). Unlike the tightly confined and regulated classroom setting, the expansive Forest School outdoor sites provide boys and girls with increased control regarding social aspects, as there is no restriction so that all can consciously select and shift towards a desired occupiable space, this aids the formation of interpersonal bonds built in an atmosphere that is a momentary haven for children.</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This is essential as McLaughlin (2016) suggests that It is important to recognise that traumatic scenarios taking place in a young person's life is one type of adversity, and that not all adversity is traumatic. These range from absence of a care provider, poverty, and neglect (McLaughlin, 2016).</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latin typeface="Montserrat"/>
                <a:ea typeface="Montserrat"/>
                <a:cs typeface="Montserrat"/>
                <a:sym typeface="Montserrat"/>
              </a:rPr>
              <a:t>Therefore it is important to make a distinction between different contexts of adversity as inherently challenge is healthy adversity conducive towards a non maladaptive child or young person. It is essential to recognise that ACEs can develop because of the lack of competent action and central belief pertaining to a child's capability in determining whether he/she can overcome their conditions grounded in trauma or adversity; their personal will has an equal effect in determining their probability of combating ACEs and negative cues.</a:t>
            </a:r>
            <a:endParaRPr sz="6800" dirty="0">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1200"/>
              </a:spcAft>
              <a:buNone/>
            </a:pPr>
            <a:endParaRPr dirty="0">
              <a:solidFill>
                <a:schemeClr val="dk1"/>
              </a:solidFill>
            </a:endParaRPr>
          </a:p>
        </p:txBody>
      </p:sp>
      <p:sp>
        <p:nvSpPr>
          <p:cNvPr id="179" name="Google Shape;179;p20"/>
          <p:cNvSpPr/>
          <p:nvPr/>
        </p:nvSpPr>
        <p:spPr>
          <a:xfrm>
            <a:off x="896059" y="84678"/>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latin typeface="Montserrat"/>
              <a:ea typeface="Montserrat"/>
              <a:cs typeface="Montserrat"/>
              <a:sym typeface="Montserrat"/>
            </a:endParaRPr>
          </a:p>
          <a:p>
            <a:pPr marL="0" lvl="0" indent="0" algn="l" rtl="0">
              <a:spcBef>
                <a:spcPts val="0"/>
              </a:spcBef>
              <a:spcAft>
                <a:spcPts val="0"/>
              </a:spcAft>
              <a:buNone/>
            </a:pPr>
            <a:r>
              <a:rPr lang="en-GB" sz="2400">
                <a:solidFill>
                  <a:schemeClr val="dk1"/>
                </a:solidFill>
                <a:latin typeface="Montserrat"/>
                <a:ea typeface="Montserrat"/>
                <a:cs typeface="Montserrat"/>
                <a:sym typeface="Montserrat"/>
              </a:rPr>
              <a:t>Forest school 2.3 Manageable Risk (C1)</a:t>
            </a:r>
            <a:endParaRPr sz="2400">
              <a:solidFill>
                <a:schemeClr val="dk1"/>
              </a:solidFill>
              <a:latin typeface="Montserrat"/>
              <a:ea typeface="Montserrat"/>
              <a:cs typeface="Montserrat"/>
              <a:sym typeface="Montserrat"/>
            </a:endParaRPr>
          </a:p>
          <a:p>
            <a:pPr marL="0" lvl="0" indent="0" algn="l" rtl="0">
              <a:spcBef>
                <a:spcPts val="0"/>
              </a:spcBef>
              <a:spcAft>
                <a:spcPts val="0"/>
              </a:spcAft>
              <a:buNone/>
            </a:pPr>
            <a:endParaRPr sz="2400">
              <a:solidFill>
                <a:schemeClr val="dk1"/>
              </a:solidFill>
              <a:latin typeface="Montserrat"/>
              <a:ea typeface="Montserrat"/>
              <a:cs typeface="Montserrat"/>
              <a:sym typeface="Montserrat"/>
            </a:endParaRPr>
          </a:p>
        </p:txBody>
      </p:sp>
      <p:pic>
        <p:nvPicPr>
          <p:cNvPr id="7" name="Graphic 6" descr="Dim (Smaller Sun) with solid fill">
            <a:extLst>
              <a:ext uri="{FF2B5EF4-FFF2-40B4-BE49-F238E27FC236}">
                <a16:creationId xmlns:a16="http://schemas.microsoft.com/office/drawing/2014/main" id="{B73D0959-9AA3-6A61-622E-5C426253A54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590925" y="530778"/>
            <a:ext cx="1159424" cy="115942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83"/>
        <p:cNvGrpSpPr/>
        <p:nvPr/>
      </p:nvGrpSpPr>
      <p:grpSpPr>
        <a:xfrm>
          <a:off x="0" y="0"/>
          <a:ext cx="0" cy="0"/>
          <a:chOff x="0" y="0"/>
          <a:chExt cx="0" cy="0"/>
        </a:xfrm>
      </p:grpSpPr>
      <p:sp>
        <p:nvSpPr>
          <p:cNvPr id="184" name="Google Shape;184;p21"/>
          <p:cNvSpPr txBox="1">
            <a:spLocks noGrp="1"/>
          </p:cNvSpPr>
          <p:nvPr>
            <p:ph type="body" idx="1"/>
          </p:nvPr>
        </p:nvSpPr>
        <p:spPr>
          <a:xfrm>
            <a:off x="459750" y="1547349"/>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800" b="1" dirty="0">
                <a:solidFill>
                  <a:srgbClr val="000000"/>
                </a:solidFill>
                <a:latin typeface="Montserrat"/>
                <a:ea typeface="Montserrat"/>
                <a:cs typeface="Montserrat"/>
                <a:sym typeface="Montserrat"/>
              </a:rPr>
              <a:t>Activities    </a:t>
            </a:r>
            <a:endParaRPr sz="6800" b="1"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b="1"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Forest school activities are suitable for children from 3 to 12 years of age, with a dissimilar gauge of adult guidance required for respective age cohorts (</a:t>
            </a:r>
            <a:r>
              <a:rPr lang="en-GB" sz="6800" dirty="0" err="1">
                <a:solidFill>
                  <a:srgbClr val="000000"/>
                </a:solidFill>
                <a:latin typeface="Montserrat"/>
                <a:ea typeface="Montserrat"/>
                <a:cs typeface="Montserrat"/>
                <a:sym typeface="Montserrat"/>
              </a:rPr>
              <a:t>Worroll</a:t>
            </a:r>
            <a:r>
              <a:rPr lang="en-GB" sz="6800" dirty="0">
                <a:solidFill>
                  <a:srgbClr val="000000"/>
                </a:solidFill>
                <a:latin typeface="Montserrat"/>
                <a:ea typeface="Montserrat"/>
                <a:cs typeface="Montserrat"/>
                <a:sym typeface="Montserrat"/>
              </a:rPr>
              <a:t> &amp; Houghton, 2018). </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The Forest School leader must assess the personal capability of a boy or girl prior to beginning a session and adjust as needed. For each activity hand-cleansing wipes and a first-aid kit are required to be brought along, if not present in the immediate grounds (</a:t>
            </a:r>
            <a:r>
              <a:rPr lang="en-GB" sz="6800" dirty="0" err="1">
                <a:solidFill>
                  <a:srgbClr val="000000"/>
                </a:solidFill>
                <a:latin typeface="Montserrat"/>
                <a:ea typeface="Montserrat"/>
                <a:cs typeface="Montserrat"/>
                <a:sym typeface="Montserrat"/>
              </a:rPr>
              <a:t>Worroll</a:t>
            </a:r>
            <a:r>
              <a:rPr lang="en-GB" sz="6800" dirty="0">
                <a:solidFill>
                  <a:srgbClr val="000000"/>
                </a:solidFill>
                <a:latin typeface="Montserrat"/>
                <a:ea typeface="Montserrat"/>
                <a:cs typeface="Montserrat"/>
                <a:sym typeface="Montserrat"/>
              </a:rPr>
              <a:t> &amp; Houghton, 2018). Forest School activities can occur in most weathers (except strong winds in woodland), therefore it is imperative to ensure boys and girls have appropriate attire for weather conditions - suitable footwear and waterproof clothes can become the distinguishing factor which affects whether Forest School children have an enjoyable fulfilling day outdoors or one wrought with discord.</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The Forest School Leader must ensure that there are enough supervising adults present to facilitate children so that they can involve themselves in challenging, achievable activities in solemn safety, safety that is assured (</a:t>
            </a:r>
            <a:r>
              <a:rPr lang="en-GB" sz="6800" dirty="0" err="1">
                <a:solidFill>
                  <a:srgbClr val="000000"/>
                </a:solidFill>
                <a:latin typeface="Montserrat"/>
                <a:ea typeface="Montserrat"/>
                <a:cs typeface="Montserrat"/>
                <a:sym typeface="Montserrat"/>
              </a:rPr>
              <a:t>Worroll</a:t>
            </a:r>
            <a:r>
              <a:rPr lang="en-GB" sz="6800" dirty="0">
                <a:solidFill>
                  <a:srgbClr val="000000"/>
                </a:solidFill>
                <a:latin typeface="Montserrat"/>
                <a:ea typeface="Montserrat"/>
                <a:cs typeface="Montserrat"/>
                <a:sym typeface="Montserrat"/>
              </a:rPr>
              <a:t> &amp; Houghton, 2018).</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dirty="0">
              <a:solidFill>
                <a:schemeClr val="dk1"/>
              </a:solidFill>
            </a:endParaRPr>
          </a:p>
        </p:txBody>
      </p:sp>
      <p:sp>
        <p:nvSpPr>
          <p:cNvPr id="185" name="Google Shape;185;p21"/>
          <p:cNvSpPr/>
          <p:nvPr/>
        </p:nvSpPr>
        <p:spPr>
          <a:xfrm>
            <a:off x="896059" y="84678"/>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solidFill>
                <a:schemeClr val="dk1"/>
              </a:solidFill>
              <a:latin typeface="Montserrat"/>
              <a:ea typeface="Montserrat"/>
              <a:cs typeface="Montserrat"/>
              <a:sym typeface="Montserrat"/>
            </a:endParaRPr>
          </a:p>
          <a:p>
            <a:pPr marL="0" lvl="0" indent="0" algn="l" rtl="0">
              <a:spcBef>
                <a:spcPts val="0"/>
              </a:spcBef>
              <a:spcAft>
                <a:spcPts val="0"/>
              </a:spcAft>
              <a:buNone/>
            </a:pPr>
            <a:r>
              <a:rPr lang="en-GB" sz="2400" dirty="0">
                <a:solidFill>
                  <a:schemeClr val="dk1"/>
                </a:solidFill>
                <a:latin typeface="Montserrat"/>
                <a:ea typeface="Montserrat"/>
                <a:cs typeface="Montserrat"/>
                <a:sym typeface="Montserrat"/>
              </a:rPr>
              <a:t>Forest school 2.4 Building a Session</a:t>
            </a:r>
            <a:endParaRPr sz="2400" dirty="0">
              <a:solidFill>
                <a:schemeClr val="dk1"/>
              </a:solidFill>
              <a:latin typeface="Montserrat"/>
              <a:ea typeface="Montserrat"/>
              <a:cs typeface="Montserrat"/>
              <a:sym typeface="Montserrat"/>
            </a:endParaRPr>
          </a:p>
          <a:p>
            <a:pPr marL="0" lvl="0" indent="0" algn="l" rtl="0">
              <a:spcBef>
                <a:spcPts val="0"/>
              </a:spcBef>
              <a:spcAft>
                <a:spcPts val="0"/>
              </a:spcAft>
              <a:buNone/>
            </a:pPr>
            <a:endParaRPr sz="2400" dirty="0">
              <a:solidFill>
                <a:schemeClr val="dk1"/>
              </a:solidFill>
              <a:latin typeface="Montserrat"/>
              <a:ea typeface="Montserrat"/>
              <a:cs typeface="Montserrat"/>
              <a:sym typeface="Montserrat"/>
            </a:endParaRPr>
          </a:p>
        </p:txBody>
      </p:sp>
      <p:pic>
        <p:nvPicPr>
          <p:cNvPr id="2" name="Graphic 1" descr="Handprint with solid fill">
            <a:extLst>
              <a:ext uri="{FF2B5EF4-FFF2-40B4-BE49-F238E27FC236}">
                <a16:creationId xmlns:a16="http://schemas.microsoft.com/office/drawing/2014/main" id="{8930A728-D24B-BCC3-BCF4-CE9D2EC1F5D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14391" y="444739"/>
            <a:ext cx="1733550" cy="17335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89"/>
        <p:cNvGrpSpPr/>
        <p:nvPr/>
      </p:nvGrpSpPr>
      <p:grpSpPr>
        <a:xfrm>
          <a:off x="0" y="0"/>
          <a:ext cx="0" cy="0"/>
          <a:chOff x="0" y="0"/>
          <a:chExt cx="0" cy="0"/>
        </a:xfrm>
      </p:grpSpPr>
      <p:sp>
        <p:nvSpPr>
          <p:cNvPr id="190" name="Google Shape;190;p22"/>
          <p:cNvSpPr txBox="1">
            <a:spLocks noGrp="1"/>
          </p:cNvSpPr>
          <p:nvPr>
            <p:ph type="body" idx="1"/>
          </p:nvPr>
        </p:nvSpPr>
        <p:spPr>
          <a:xfrm>
            <a:off x="562425" y="490724"/>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800" b="1" dirty="0">
                <a:solidFill>
                  <a:srgbClr val="000000"/>
                </a:solidFill>
                <a:latin typeface="Montserrat"/>
                <a:ea typeface="Montserrat"/>
                <a:cs typeface="Montserrat"/>
                <a:sym typeface="Montserrat"/>
              </a:rPr>
              <a:t>Planning</a:t>
            </a:r>
            <a:endParaRPr sz="6800" b="1"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4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The Forest School Leader must demonstrate any challenging  skills at the beginning of a relevant session, and then allow the boy or girl to attempt the session, providing non-negative reinforcement, and exclusively assisting when absolutely necessary.</a:t>
            </a:r>
            <a:r>
              <a:rPr lang="en-GB" sz="6400" dirty="0">
                <a:solidFill>
                  <a:srgbClr val="000000"/>
                </a:solidFill>
                <a:latin typeface="Montserrat"/>
                <a:ea typeface="Montserrat"/>
                <a:cs typeface="Montserrat"/>
                <a:sym typeface="Montserrat"/>
              </a:rPr>
              <a:t>(</a:t>
            </a:r>
            <a:r>
              <a:rPr lang="en-GB" sz="6400" dirty="0" err="1">
                <a:solidFill>
                  <a:srgbClr val="000000"/>
                </a:solidFill>
                <a:latin typeface="Montserrat"/>
                <a:ea typeface="Montserrat"/>
                <a:cs typeface="Montserrat"/>
                <a:sym typeface="Montserrat"/>
              </a:rPr>
              <a:t>Worroll</a:t>
            </a:r>
            <a:r>
              <a:rPr lang="en-GB" sz="6400" dirty="0">
                <a:solidFill>
                  <a:srgbClr val="000000"/>
                </a:solidFill>
                <a:latin typeface="Montserrat"/>
                <a:ea typeface="Montserrat"/>
                <a:cs typeface="Montserrat"/>
                <a:sym typeface="Montserrat"/>
              </a:rPr>
              <a:t> &amp; Houghton, 2018). A Forest School leader will reflect on the progression of each child pertaining to recent sessions and further encourage the boy or girl to reflect regarding the session experience. The reflection information is pivotal as it moulds future prospective activities and it provides an opportunity for each child to develop and grow as a whole socially, spiritually, emotionally, mentally, and physically (</a:t>
            </a:r>
            <a:r>
              <a:rPr lang="en-GB" sz="6400" dirty="0" err="1">
                <a:solidFill>
                  <a:srgbClr val="000000"/>
                </a:solidFill>
                <a:latin typeface="Montserrat"/>
                <a:ea typeface="Montserrat"/>
                <a:cs typeface="Montserrat"/>
                <a:sym typeface="Montserrat"/>
              </a:rPr>
              <a:t>Worroll</a:t>
            </a:r>
            <a:r>
              <a:rPr lang="en-GB" sz="6400" dirty="0">
                <a:solidFill>
                  <a:srgbClr val="000000"/>
                </a:solidFill>
                <a:latin typeface="Montserrat"/>
                <a:ea typeface="Montserrat"/>
                <a:cs typeface="Montserrat"/>
                <a:sym typeface="Montserrat"/>
              </a:rPr>
              <a:t> &amp; Houghton, 2018). Education outcomes are outlined within a session and can be used for projection and planning.</a:t>
            </a:r>
            <a:endParaRPr sz="64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4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Forest school has seasonal chapters or themes which offer a variety of dissimilar activities, some necessitating focussed input from participants, others  are energetically fuelled events (</a:t>
            </a:r>
            <a:r>
              <a:rPr lang="en-GB" sz="6800" dirty="0" err="1">
                <a:solidFill>
                  <a:srgbClr val="000000"/>
                </a:solidFill>
                <a:latin typeface="Montserrat"/>
                <a:ea typeface="Montserrat"/>
                <a:cs typeface="Montserrat"/>
                <a:sym typeface="Montserrat"/>
              </a:rPr>
              <a:t>Worroll</a:t>
            </a:r>
            <a:r>
              <a:rPr lang="en-GB" sz="6800" dirty="0">
                <a:solidFill>
                  <a:srgbClr val="000000"/>
                </a:solidFill>
                <a:latin typeface="Montserrat"/>
                <a:ea typeface="Montserrat"/>
                <a:cs typeface="Montserrat"/>
                <a:sym typeface="Montserrat"/>
              </a:rPr>
              <a:t> &amp; Houghton, 2018). The more salient the activities become to the children, the easier it is to alternate between them if required.</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Mammoth Hunter Mouse is a spring season team game, it is a high energy game of catch in a designated space whereby the players assume the identity of a name sake animal or role and attempt to catch the opposing team members in order to recruit them to their side, the numerical majority team wins (</a:t>
            </a:r>
            <a:r>
              <a:rPr lang="en-GB" sz="6800" dirty="0" err="1">
                <a:solidFill>
                  <a:srgbClr val="000000"/>
                </a:solidFill>
                <a:latin typeface="Montserrat"/>
                <a:ea typeface="Montserrat"/>
                <a:cs typeface="Montserrat"/>
                <a:sym typeface="Montserrat"/>
              </a:rPr>
              <a:t>Worroll</a:t>
            </a:r>
            <a:r>
              <a:rPr lang="en-GB" sz="6800" dirty="0">
                <a:solidFill>
                  <a:srgbClr val="000000"/>
                </a:solidFill>
                <a:latin typeface="Montserrat"/>
                <a:ea typeface="Montserrat"/>
                <a:cs typeface="Montserrat"/>
                <a:sym typeface="Montserrat"/>
              </a:rPr>
              <a:t> &amp; Houghton, 2018). In Forest school every session has a distinct ending and defined beginning.</a:t>
            </a:r>
            <a:endParaRPr dirty="0">
              <a:solidFill>
                <a:schemeClr val="dk1"/>
              </a:solidFill>
            </a:endParaRPr>
          </a:p>
        </p:txBody>
      </p:sp>
      <p:sp>
        <p:nvSpPr>
          <p:cNvPr id="191" name="Google Shape;191;p22"/>
          <p:cNvSpPr/>
          <p:nvPr/>
        </p:nvSpPr>
        <p:spPr>
          <a:xfrm>
            <a:off x="864034" y="44628"/>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solidFill>
                <a:schemeClr val="dk1"/>
              </a:solidFill>
              <a:latin typeface="Montserrat"/>
              <a:ea typeface="Montserrat"/>
              <a:cs typeface="Montserrat"/>
              <a:sym typeface="Montserrat"/>
            </a:endParaRPr>
          </a:p>
          <a:p>
            <a:pPr marL="0" lvl="0" indent="0" algn="l" rtl="0">
              <a:spcBef>
                <a:spcPts val="0"/>
              </a:spcBef>
              <a:spcAft>
                <a:spcPts val="0"/>
              </a:spcAft>
              <a:buNone/>
            </a:pPr>
            <a:r>
              <a:rPr lang="en-GB" sz="2400">
                <a:solidFill>
                  <a:schemeClr val="dk1"/>
                </a:solidFill>
                <a:latin typeface="Montserrat"/>
                <a:ea typeface="Montserrat"/>
                <a:cs typeface="Montserrat"/>
                <a:sym typeface="Montserrat"/>
              </a:rPr>
              <a:t>Forest school 2.4 Building a Session (C1)</a:t>
            </a:r>
            <a:endParaRPr sz="2400">
              <a:solidFill>
                <a:schemeClr val="dk1"/>
              </a:solidFill>
              <a:latin typeface="Montserrat"/>
              <a:ea typeface="Montserrat"/>
              <a:cs typeface="Montserrat"/>
              <a:sym typeface="Montserrat"/>
            </a:endParaRPr>
          </a:p>
          <a:p>
            <a:pPr marL="0" lvl="0" indent="0" algn="l" rtl="0">
              <a:spcBef>
                <a:spcPts val="0"/>
              </a:spcBef>
              <a:spcAft>
                <a:spcPts val="0"/>
              </a:spcAft>
              <a:buNone/>
            </a:pPr>
            <a:endParaRPr sz="2400">
              <a:solidFill>
                <a:schemeClr val="dk1"/>
              </a:solidFill>
              <a:latin typeface="Montserrat"/>
              <a:ea typeface="Montserrat"/>
              <a:cs typeface="Montserrat"/>
              <a:sym typeface="Montserrat"/>
            </a:endParaRPr>
          </a:p>
        </p:txBody>
      </p:sp>
      <p:pic>
        <p:nvPicPr>
          <p:cNvPr id="3" name="Graphic 2" descr="Professor male with solid fill">
            <a:extLst>
              <a:ext uri="{FF2B5EF4-FFF2-40B4-BE49-F238E27FC236}">
                <a16:creationId xmlns:a16="http://schemas.microsoft.com/office/drawing/2014/main" id="{637E6610-F110-9FF5-4548-EF1E9F123A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72525" y="127794"/>
            <a:ext cx="914400" cy="9144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195"/>
        <p:cNvGrpSpPr/>
        <p:nvPr/>
      </p:nvGrpSpPr>
      <p:grpSpPr>
        <a:xfrm>
          <a:off x="0" y="0"/>
          <a:ext cx="0" cy="0"/>
          <a:chOff x="0" y="0"/>
          <a:chExt cx="0" cy="0"/>
        </a:xfrm>
      </p:grpSpPr>
      <p:sp>
        <p:nvSpPr>
          <p:cNvPr id="196" name="Google Shape;196;p23"/>
          <p:cNvSpPr/>
          <p:nvPr/>
        </p:nvSpPr>
        <p:spPr>
          <a:xfrm>
            <a:off x="576800" y="1329850"/>
            <a:ext cx="8185500" cy="1473600"/>
          </a:xfrm>
          <a:prstGeom prst="roundRect">
            <a:avLst>
              <a:gd name="adj" fmla="val 16667"/>
            </a:avLst>
          </a:prstGeom>
          <a:solidFill>
            <a:srgbClr val="FCE5C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ato"/>
              <a:ea typeface="Lato"/>
              <a:cs typeface="Lato"/>
              <a:sym typeface="Lato"/>
            </a:endParaRPr>
          </a:p>
        </p:txBody>
      </p:sp>
      <p:sp>
        <p:nvSpPr>
          <p:cNvPr id="197" name="Google Shape;197;p23"/>
          <p:cNvSpPr txBox="1">
            <a:spLocks noGrp="1"/>
          </p:cNvSpPr>
          <p:nvPr>
            <p:ph type="body" idx="1"/>
          </p:nvPr>
        </p:nvSpPr>
        <p:spPr>
          <a:xfrm>
            <a:off x="650525" y="1371749"/>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800">
                <a:solidFill>
                  <a:srgbClr val="000000"/>
                </a:solidFill>
                <a:latin typeface="Montserrat"/>
                <a:ea typeface="Montserrat"/>
                <a:cs typeface="Montserrat"/>
                <a:sym typeface="Montserrat"/>
              </a:rPr>
              <a:t>Forest school's emphasis on group working and structure resonates with the findings of Biglan et al. (2017) that the formation of social links can reduce the non-positive outcomes linked to ACEs and form a defensive mental health buffer, and improve childhood wellbeing and lessen education related absences.</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latin typeface="Montserrat"/>
                <a:ea typeface="Montserrat"/>
                <a:cs typeface="Montserrat"/>
                <a:sym typeface="Montserrat"/>
              </a:rPr>
              <a:t>Forest school's direct consolidation of a central group and smaller subgroups for activities is that it  facilitates classmate interactions which inadvertently allows for the creation of interpersonal relationships in the form of friendships as the cohort are able to share their feelings and thoughts, aside from the explicit reflection which is core to the Forest School framework. This is crucial for an ACEs effected child as they may not be able to detach and release their withheld restrained grievances and woes which have subjugated them to a vicious cycle of abuse, negativity and depression. The limiting and often restrictive ACEs conditions are ameliorated by the intervention of social links and bonds which are central to this alternative education provision; Forest school.</a:t>
            </a:r>
            <a:endParaRPr sz="6800">
              <a:latin typeface="Montserrat"/>
              <a:ea typeface="Montserrat"/>
              <a:cs typeface="Montserrat"/>
              <a:sym typeface="Montserrat"/>
            </a:endParaRPr>
          </a:p>
          <a:p>
            <a:pPr marL="0" lvl="0" indent="0" algn="l" rtl="0">
              <a:spcBef>
                <a:spcPts val="0"/>
              </a:spcBef>
              <a:spcAft>
                <a:spcPts val="1200"/>
              </a:spcAft>
              <a:buNone/>
            </a:pPr>
            <a:endParaRPr>
              <a:solidFill>
                <a:schemeClr val="dk1"/>
              </a:solidFill>
            </a:endParaRPr>
          </a:p>
        </p:txBody>
      </p:sp>
      <p:sp>
        <p:nvSpPr>
          <p:cNvPr id="198" name="Google Shape;198;p23"/>
          <p:cNvSpPr/>
          <p:nvPr/>
        </p:nvSpPr>
        <p:spPr>
          <a:xfrm>
            <a:off x="896059" y="84678"/>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solidFill>
                <a:schemeClr val="dk1"/>
              </a:solidFill>
              <a:latin typeface="Montserrat"/>
              <a:ea typeface="Montserrat"/>
              <a:cs typeface="Montserrat"/>
              <a:sym typeface="Montserrat"/>
            </a:endParaRPr>
          </a:p>
          <a:p>
            <a:pPr marL="0" lvl="0" indent="0" algn="l" rtl="0">
              <a:spcBef>
                <a:spcPts val="0"/>
              </a:spcBef>
              <a:spcAft>
                <a:spcPts val="0"/>
              </a:spcAft>
              <a:buNone/>
            </a:pPr>
            <a:r>
              <a:rPr lang="en-GB" sz="2400" dirty="0">
                <a:solidFill>
                  <a:schemeClr val="dk1"/>
                </a:solidFill>
                <a:latin typeface="Montserrat"/>
                <a:ea typeface="Montserrat"/>
                <a:cs typeface="Montserrat"/>
                <a:sym typeface="Montserrat"/>
              </a:rPr>
              <a:t>Forest school 2.4 Building a Session (C2)</a:t>
            </a:r>
            <a:endParaRPr sz="2400" dirty="0">
              <a:solidFill>
                <a:schemeClr val="dk1"/>
              </a:solidFill>
              <a:latin typeface="Montserrat"/>
              <a:ea typeface="Montserrat"/>
              <a:cs typeface="Montserrat"/>
              <a:sym typeface="Montserrat"/>
            </a:endParaRPr>
          </a:p>
          <a:p>
            <a:pPr marL="0" lvl="0" indent="0" algn="l" rtl="0">
              <a:spcBef>
                <a:spcPts val="0"/>
              </a:spcBef>
              <a:spcAft>
                <a:spcPts val="0"/>
              </a:spcAft>
              <a:buNone/>
            </a:pPr>
            <a:endParaRPr sz="2400" dirty="0">
              <a:solidFill>
                <a:schemeClr val="dk1"/>
              </a:solidFill>
              <a:latin typeface="Montserrat"/>
              <a:ea typeface="Montserrat"/>
              <a:cs typeface="Montserrat"/>
              <a:sym typeface="Montserrat"/>
            </a:endParaRPr>
          </a:p>
        </p:txBody>
      </p:sp>
      <p:pic>
        <p:nvPicPr>
          <p:cNvPr id="3" name="Graphic 2" descr="Social network with solid fill">
            <a:extLst>
              <a:ext uri="{FF2B5EF4-FFF2-40B4-BE49-F238E27FC236}">
                <a16:creationId xmlns:a16="http://schemas.microsoft.com/office/drawing/2014/main" id="{08F7DABF-EF56-7A22-A523-3F093DDDF96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47900" y="425808"/>
            <a:ext cx="914400" cy="9144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02"/>
        <p:cNvGrpSpPr/>
        <p:nvPr/>
      </p:nvGrpSpPr>
      <p:grpSpPr>
        <a:xfrm>
          <a:off x="0" y="0"/>
          <a:ext cx="0" cy="0"/>
          <a:chOff x="0" y="0"/>
          <a:chExt cx="0" cy="0"/>
        </a:xfrm>
      </p:grpSpPr>
      <p:sp>
        <p:nvSpPr>
          <p:cNvPr id="203" name="Google Shape;203;p24"/>
          <p:cNvSpPr txBox="1">
            <a:spLocks noGrp="1"/>
          </p:cNvSpPr>
          <p:nvPr>
            <p:ph type="body" idx="1"/>
          </p:nvPr>
        </p:nvSpPr>
        <p:spPr>
          <a:xfrm>
            <a:off x="547850" y="980599"/>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800">
                <a:solidFill>
                  <a:srgbClr val="000000"/>
                </a:solidFill>
                <a:latin typeface="Montserrat"/>
                <a:ea typeface="Montserrat"/>
                <a:cs typeface="Montserrat"/>
                <a:sym typeface="Montserrat"/>
              </a:rPr>
              <a:t>It is known that the way in which children learn both outside and in school differentiates between pupils.</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Bishop et al. (1993) suggests that learning in outdoor activity should be equally regarded as a legitimate mode of education in modern society akin to the typical in-class school experience. </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There is global support in the primary education sector to enhance active learning, but this term is an ill-defined, loose term which resonates in experiential learning. </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Most educators mutually agree that boys and girls learn by doing - this can include fieldwork not just exclusively Forest school (Grigg &amp; Lewis, 2016). By its inherent state, outdoor learning has no defined boundaries, it may involve cultural visits, environmental learning, fieldwork in geography and science, adventurous and outdoor cohort activities. Outdoor learning covers three core spaces: the school grounds, the neighbourhood and afield areas (Grigg &amp; Lewis, 2016).</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latin typeface="Montserrat"/>
                <a:ea typeface="Montserrat"/>
                <a:cs typeface="Montserrat"/>
                <a:sym typeface="Montserrat"/>
              </a:rPr>
              <a:t>This of critical importance as experiential learning can be hands-on learning, Forest school is part and parcel of experiential learning as it allows for the learner; a child to learn by and through the experience of a natural green wooded environment.</a:t>
            </a:r>
            <a:endParaRPr sz="6800">
              <a:latin typeface="Montserrat"/>
              <a:ea typeface="Montserrat"/>
              <a:cs typeface="Montserrat"/>
              <a:sym typeface="Montserrat"/>
            </a:endParaRPr>
          </a:p>
          <a:p>
            <a:pPr marL="0" lvl="0" indent="0" algn="l" rtl="0">
              <a:spcBef>
                <a:spcPts val="0"/>
              </a:spcBef>
              <a:spcAft>
                <a:spcPts val="0"/>
              </a:spcAft>
              <a:buNone/>
            </a:pPr>
            <a:r>
              <a:rPr lang="en-GB" sz="6800">
                <a:latin typeface="Montserrat"/>
                <a:ea typeface="Montserrat"/>
                <a:cs typeface="Montserrat"/>
                <a:sym typeface="Montserrat"/>
              </a:rPr>
              <a:t> </a:t>
            </a:r>
            <a:endParaRPr/>
          </a:p>
        </p:txBody>
      </p:sp>
      <p:sp>
        <p:nvSpPr>
          <p:cNvPr id="204" name="Google Shape;204;p24"/>
          <p:cNvSpPr/>
          <p:nvPr/>
        </p:nvSpPr>
        <p:spPr>
          <a:xfrm>
            <a:off x="1072059" y="60653"/>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2400">
                <a:solidFill>
                  <a:schemeClr val="dk1"/>
                </a:solidFill>
                <a:latin typeface="Montserrat"/>
                <a:ea typeface="Montserrat"/>
                <a:cs typeface="Montserrat"/>
                <a:sym typeface="Montserrat"/>
              </a:rPr>
              <a:t>Outdoor Activity 3.1 Outdoor Learning</a:t>
            </a:r>
            <a:endParaRPr/>
          </a:p>
        </p:txBody>
      </p:sp>
      <p:sp>
        <p:nvSpPr>
          <p:cNvPr id="205" name="Google Shape;205;p24"/>
          <p:cNvSpPr txBox="1"/>
          <p:nvPr/>
        </p:nvSpPr>
        <p:spPr>
          <a:xfrm>
            <a:off x="1017325" y="587025"/>
            <a:ext cx="3051600" cy="640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1800" b="1" u="sng"/>
              <a:t>Outdoor Learning</a:t>
            </a:r>
            <a:endParaRPr sz="1800" b="1" u="sng"/>
          </a:p>
          <a:p>
            <a:pPr marL="0" lvl="0" indent="0" algn="l" rtl="0">
              <a:lnSpc>
                <a:spcPct val="115000"/>
              </a:lnSpc>
              <a:spcBef>
                <a:spcPts val="0"/>
              </a:spcBef>
              <a:spcAft>
                <a:spcPts val="0"/>
              </a:spcAft>
              <a:buNone/>
            </a:pPr>
            <a:endParaRPr sz="1200" b="1"/>
          </a:p>
          <a:p>
            <a:pPr marL="0" lvl="0" indent="0" algn="l" rtl="0">
              <a:spcBef>
                <a:spcPts val="0"/>
              </a:spcBef>
              <a:spcAft>
                <a:spcPts val="0"/>
              </a:spcAft>
              <a:buNone/>
            </a:pPr>
            <a:endParaRPr sz="1300">
              <a:solidFill>
                <a:schemeClr val="lt1"/>
              </a:solidFill>
              <a:latin typeface="Lato"/>
              <a:ea typeface="Lato"/>
              <a:cs typeface="Lato"/>
              <a:sym typeface="Lat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09"/>
        <p:cNvGrpSpPr/>
        <p:nvPr/>
      </p:nvGrpSpPr>
      <p:grpSpPr>
        <a:xfrm>
          <a:off x="0" y="0"/>
          <a:ext cx="0" cy="0"/>
          <a:chOff x="0" y="0"/>
          <a:chExt cx="0" cy="0"/>
        </a:xfrm>
      </p:grpSpPr>
      <p:sp>
        <p:nvSpPr>
          <p:cNvPr id="210" name="Google Shape;210;p25"/>
          <p:cNvSpPr txBox="1">
            <a:spLocks noGrp="1"/>
          </p:cNvSpPr>
          <p:nvPr>
            <p:ph type="body" idx="1"/>
          </p:nvPr>
        </p:nvSpPr>
        <p:spPr>
          <a:xfrm>
            <a:off x="618475" y="852674"/>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800">
                <a:solidFill>
                  <a:srgbClr val="000000"/>
                </a:solidFill>
                <a:latin typeface="Montserrat"/>
                <a:ea typeface="Montserrat"/>
                <a:cs typeface="Montserrat"/>
                <a:sym typeface="Montserrat"/>
              </a:rPr>
              <a:t>Children wish to feel relaxed, refreshed, and safe, play with forest and fauna, navigate dissimilar areas such as a pond or garden, and have access to flowers, storage, space and greenery; they want walls which can open to the outdoors (Alexander, 2010). The reality is that school grounds fluctuate significantly in learning and quality opportunities. One immediate manner to address this issue is to relocate the children out of the typical school settings, potentially to a woodland or local park (Grigg &amp; Lewis, 2016).</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Despite contextual differences, within footing distance are resources, landscapes and landmarks which can perhaps inspire boys and girls. One example in the UK is the heritage site which contains StoneHenge.</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Such non closed environments develop techniques in judging, stopping, starting distance, adhering to directions, utilising positional lexis (such as through, over, and under) and conversing regarding the significance of being safe (Grigg &amp; Lewis, 2016). Such themes can be redacted and supplanted by activities which inform other themes pertaining to children's needs and wants.</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3050">
              <a:solidFill>
                <a:srgbClr val="000000"/>
              </a:solidFill>
              <a:latin typeface="Montserrat"/>
              <a:ea typeface="Montserrat"/>
              <a:cs typeface="Montserrat"/>
              <a:sym typeface="Montserrat"/>
            </a:endParaRPr>
          </a:p>
          <a:p>
            <a:pPr marL="0" lvl="0" indent="0" algn="l" rtl="0">
              <a:spcBef>
                <a:spcPts val="0"/>
              </a:spcBef>
              <a:spcAft>
                <a:spcPts val="1200"/>
              </a:spcAft>
              <a:buNone/>
            </a:pPr>
            <a:endParaRPr>
              <a:solidFill>
                <a:schemeClr val="dk1"/>
              </a:solidFill>
            </a:endParaRPr>
          </a:p>
        </p:txBody>
      </p:sp>
      <p:sp>
        <p:nvSpPr>
          <p:cNvPr id="211" name="Google Shape;211;p25"/>
          <p:cNvSpPr/>
          <p:nvPr/>
        </p:nvSpPr>
        <p:spPr>
          <a:xfrm>
            <a:off x="1072059" y="60653"/>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2400">
                <a:solidFill>
                  <a:schemeClr val="dk1"/>
                </a:solidFill>
                <a:latin typeface="Montserrat"/>
                <a:ea typeface="Montserrat"/>
                <a:cs typeface="Montserrat"/>
                <a:sym typeface="Montserrat"/>
              </a:rPr>
              <a:t>Outdoor Activity 3.1 Outdoor Learning (C1)</a:t>
            </a:r>
            <a:endParaRPr/>
          </a:p>
        </p:txBody>
      </p:sp>
      <p:pic>
        <p:nvPicPr>
          <p:cNvPr id="3" name="Graphic 2" descr="Flower without stem with solid fill">
            <a:extLst>
              <a:ext uri="{FF2B5EF4-FFF2-40B4-BE49-F238E27FC236}">
                <a16:creationId xmlns:a16="http://schemas.microsoft.com/office/drawing/2014/main" id="{4B0D77F2-C593-8B84-6573-9A257D3848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80725" y="283703"/>
            <a:ext cx="1063275" cy="106327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15"/>
        <p:cNvGrpSpPr/>
        <p:nvPr/>
      </p:nvGrpSpPr>
      <p:grpSpPr>
        <a:xfrm>
          <a:off x="0" y="0"/>
          <a:ext cx="0" cy="0"/>
          <a:chOff x="0" y="0"/>
          <a:chExt cx="0" cy="0"/>
        </a:xfrm>
      </p:grpSpPr>
      <p:sp>
        <p:nvSpPr>
          <p:cNvPr id="216" name="Google Shape;216;p26"/>
          <p:cNvSpPr/>
          <p:nvPr/>
        </p:nvSpPr>
        <p:spPr>
          <a:xfrm>
            <a:off x="664900" y="2621350"/>
            <a:ext cx="7697100" cy="1081500"/>
          </a:xfrm>
          <a:prstGeom prst="roundRect">
            <a:avLst>
              <a:gd name="adj" fmla="val 16667"/>
            </a:avLst>
          </a:prstGeom>
          <a:solidFill>
            <a:srgbClr val="E06666"/>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ato"/>
              <a:ea typeface="Lato"/>
              <a:cs typeface="Lato"/>
              <a:sym typeface="Lato"/>
            </a:endParaRPr>
          </a:p>
        </p:txBody>
      </p:sp>
      <p:sp>
        <p:nvSpPr>
          <p:cNvPr id="217" name="Google Shape;217;p26"/>
          <p:cNvSpPr txBox="1">
            <a:spLocks noGrp="1"/>
          </p:cNvSpPr>
          <p:nvPr>
            <p:ph type="body" idx="1"/>
          </p:nvPr>
        </p:nvSpPr>
        <p:spPr>
          <a:xfrm>
            <a:off x="615425" y="1374774"/>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800" dirty="0">
                <a:solidFill>
                  <a:srgbClr val="000000"/>
                </a:solidFill>
                <a:latin typeface="Montserrat"/>
                <a:ea typeface="Montserrat"/>
                <a:cs typeface="Montserrat"/>
                <a:sym typeface="Montserrat"/>
              </a:rPr>
              <a:t>Community projects give pupils opportunities for enrichment of life and engagement with adults of their immediate community, forest school does the same in different environments as it contains supervising adults and a forest school leader.</a:t>
            </a: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400" dirty="0">
                <a:solidFill>
                  <a:srgbClr val="000000"/>
                </a:solidFill>
                <a:latin typeface="Montserrat"/>
                <a:ea typeface="Montserrat"/>
                <a:cs typeface="Montserrat"/>
                <a:sym typeface="Montserrat"/>
              </a:rPr>
              <a:t>This is of critical importance as Bloom (2015) suggests that notably, modern society encourages young people to have less opportunities for bonding </a:t>
            </a:r>
          </a:p>
          <a:p>
            <a:pPr marL="0" lvl="0" indent="0" algn="l" rtl="0">
              <a:spcBef>
                <a:spcPts val="0"/>
              </a:spcBef>
              <a:spcAft>
                <a:spcPts val="0"/>
              </a:spcAft>
              <a:buNone/>
            </a:pPr>
            <a:r>
              <a:rPr lang="en-GB" sz="6400" dirty="0">
                <a:solidFill>
                  <a:srgbClr val="000000"/>
                </a:solidFill>
                <a:latin typeface="Montserrat"/>
                <a:ea typeface="Montserrat"/>
                <a:cs typeface="Montserrat"/>
                <a:sym typeface="Montserrat"/>
              </a:rPr>
              <a:t>with an available, trustworthy and dependable adult (Bloom, 2015).</a:t>
            </a:r>
            <a:endParaRPr sz="64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0"/>
              </a:spcAft>
              <a:buNone/>
            </a:pPr>
            <a:endParaRPr lang="en-GB" sz="6800" dirty="0">
              <a:solidFill>
                <a:srgbClr val="FFFFFF"/>
              </a:solidFill>
              <a:latin typeface="Montserrat"/>
              <a:ea typeface="Montserrat"/>
              <a:cs typeface="Montserrat"/>
              <a:sym typeface="Montserrat"/>
            </a:endParaRPr>
          </a:p>
          <a:p>
            <a:pPr marL="0" lvl="0" indent="0" algn="l" rtl="0">
              <a:spcBef>
                <a:spcPts val="0"/>
              </a:spcBef>
              <a:spcAft>
                <a:spcPts val="0"/>
              </a:spcAft>
              <a:buNone/>
            </a:pPr>
            <a:r>
              <a:rPr lang="en-GB" sz="6800" dirty="0">
                <a:solidFill>
                  <a:srgbClr val="FFFFFF"/>
                </a:solidFill>
                <a:latin typeface="Montserrat"/>
                <a:ea typeface="Montserrat"/>
                <a:cs typeface="Montserrat"/>
                <a:sym typeface="Montserrat"/>
              </a:rPr>
              <a:t>Outdoor activity and learning counteracts this by providing an avenue of engaging with meaningful adults and older persons either by forest school leadership interaction or peer association in the tasks pertaining to outdoor activity which is invaluable to those affected by ACEs as it will allow them the opportunity to learn through interaction with older experienced persons matters concerning problem solving in personal life.</a:t>
            </a:r>
            <a:endParaRPr sz="6800" dirty="0">
              <a:solidFill>
                <a:srgbClr val="FFFFFF"/>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FFFFFF"/>
              </a:solidFill>
              <a:latin typeface="Montserrat"/>
              <a:ea typeface="Montserrat"/>
              <a:cs typeface="Montserrat"/>
              <a:sym typeface="Montserrat"/>
            </a:endParaRPr>
          </a:p>
          <a:p>
            <a:pPr marL="0" lvl="0" indent="0" algn="l" rtl="0">
              <a:spcBef>
                <a:spcPts val="0"/>
              </a:spcBef>
              <a:spcAft>
                <a:spcPts val="0"/>
              </a:spcAft>
              <a:buNone/>
            </a:pPr>
            <a:endParaRPr sz="6800" dirty="0">
              <a:solidFill>
                <a:srgbClr val="000000"/>
              </a:solidFill>
              <a:latin typeface="Montserrat"/>
              <a:ea typeface="Montserrat"/>
              <a:cs typeface="Montserrat"/>
              <a:sym typeface="Montserrat"/>
            </a:endParaRPr>
          </a:p>
          <a:p>
            <a:pPr marL="0" lvl="0" indent="0" algn="l" rtl="0">
              <a:spcBef>
                <a:spcPts val="0"/>
              </a:spcBef>
              <a:spcAft>
                <a:spcPts val="1200"/>
              </a:spcAft>
              <a:buNone/>
            </a:pPr>
            <a:endParaRPr dirty="0">
              <a:solidFill>
                <a:schemeClr val="dk1"/>
              </a:solidFill>
            </a:endParaRPr>
          </a:p>
        </p:txBody>
      </p:sp>
      <p:sp>
        <p:nvSpPr>
          <p:cNvPr id="218" name="Google Shape;218;p26"/>
          <p:cNvSpPr/>
          <p:nvPr/>
        </p:nvSpPr>
        <p:spPr>
          <a:xfrm>
            <a:off x="1072059" y="60653"/>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2400">
                <a:solidFill>
                  <a:schemeClr val="dk1"/>
                </a:solidFill>
                <a:latin typeface="Montserrat"/>
                <a:ea typeface="Montserrat"/>
                <a:cs typeface="Montserrat"/>
                <a:sym typeface="Montserrat"/>
              </a:rPr>
              <a:t>Outdoor Activity 3.1 Outdoor Learning (C2)</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22"/>
        <p:cNvGrpSpPr/>
        <p:nvPr/>
      </p:nvGrpSpPr>
      <p:grpSpPr>
        <a:xfrm>
          <a:off x="0" y="0"/>
          <a:ext cx="0" cy="0"/>
          <a:chOff x="0" y="0"/>
          <a:chExt cx="0" cy="0"/>
        </a:xfrm>
      </p:grpSpPr>
      <p:sp>
        <p:nvSpPr>
          <p:cNvPr id="223" name="Google Shape;223;p27"/>
          <p:cNvSpPr txBox="1">
            <a:spLocks noGrp="1"/>
          </p:cNvSpPr>
          <p:nvPr>
            <p:ph type="body" idx="1"/>
          </p:nvPr>
        </p:nvSpPr>
        <p:spPr>
          <a:xfrm>
            <a:off x="395875" y="1837849"/>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latin typeface="Montserrat"/>
                <a:ea typeface="Montserrat"/>
                <a:cs typeface="Montserrat"/>
                <a:sym typeface="Montserrat"/>
              </a:rPr>
              <a:t>Figure 1: Stonehenge, England</a:t>
            </a:r>
            <a:endParaRPr sz="6800">
              <a:latin typeface="Montserrat"/>
              <a:ea typeface="Montserrat"/>
              <a:cs typeface="Montserrat"/>
              <a:sym typeface="Montserrat"/>
            </a:endParaRPr>
          </a:p>
          <a:p>
            <a:pPr marL="0" lvl="0" indent="0" algn="l" rtl="0">
              <a:spcBef>
                <a:spcPts val="0"/>
              </a:spcBef>
              <a:spcAft>
                <a:spcPts val="0"/>
              </a:spcAft>
              <a:buNone/>
            </a:pPr>
            <a:r>
              <a:rPr lang="en-GB" sz="6800">
                <a:latin typeface="Montserrat"/>
                <a:ea typeface="Montserrat"/>
                <a:cs typeface="Montserrat"/>
                <a:sym typeface="Montserrat"/>
              </a:rPr>
              <a:t>(Nail, 2018)</a:t>
            </a:r>
            <a:endParaRPr sz="6800">
              <a:latin typeface="Montserrat"/>
              <a:ea typeface="Montserrat"/>
              <a:cs typeface="Montserrat"/>
              <a:sym typeface="Montserrat"/>
            </a:endParaRPr>
          </a:p>
          <a:p>
            <a:pPr marL="0" lvl="0" indent="0" algn="l" rtl="0">
              <a:spcBef>
                <a:spcPts val="0"/>
              </a:spcBef>
              <a:spcAft>
                <a:spcPts val="0"/>
              </a:spcAft>
              <a:buNone/>
            </a:pPr>
            <a:endParaRPr sz="6800">
              <a:solidFill>
                <a:schemeClr val="dk2"/>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1200"/>
              </a:spcAft>
              <a:buNone/>
            </a:pPr>
            <a:endParaRPr>
              <a:solidFill>
                <a:schemeClr val="dk1"/>
              </a:solidFill>
            </a:endParaRPr>
          </a:p>
        </p:txBody>
      </p:sp>
      <p:sp>
        <p:nvSpPr>
          <p:cNvPr id="224" name="Google Shape;224;p27"/>
          <p:cNvSpPr/>
          <p:nvPr/>
        </p:nvSpPr>
        <p:spPr>
          <a:xfrm>
            <a:off x="1072059" y="373028"/>
            <a:ext cx="6999900" cy="4461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2400">
                <a:solidFill>
                  <a:schemeClr val="dk1"/>
                </a:solidFill>
                <a:latin typeface="Montserrat"/>
                <a:ea typeface="Montserrat"/>
                <a:cs typeface="Montserrat"/>
                <a:sym typeface="Montserrat"/>
              </a:rPr>
              <a:t>Outdoor Activity 3.1 Outdoor Learning (C3)</a:t>
            </a:r>
            <a:endParaRPr/>
          </a:p>
        </p:txBody>
      </p:sp>
      <p:pic>
        <p:nvPicPr>
          <p:cNvPr id="225" name="Google Shape;225;p27"/>
          <p:cNvPicPr preferRelativeResize="0"/>
          <p:nvPr/>
        </p:nvPicPr>
        <p:blipFill>
          <a:blip r:embed="rId3">
            <a:alphaModFix/>
          </a:blip>
          <a:stretch>
            <a:fillRect/>
          </a:stretch>
        </p:blipFill>
        <p:spPr>
          <a:xfrm>
            <a:off x="1543300" y="995475"/>
            <a:ext cx="5929667" cy="395795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29"/>
        <p:cNvGrpSpPr/>
        <p:nvPr/>
      </p:nvGrpSpPr>
      <p:grpSpPr>
        <a:xfrm>
          <a:off x="0" y="0"/>
          <a:ext cx="0" cy="0"/>
          <a:chOff x="0" y="0"/>
          <a:chExt cx="0" cy="0"/>
        </a:xfrm>
      </p:grpSpPr>
      <p:sp>
        <p:nvSpPr>
          <p:cNvPr id="230" name="Google Shape;230;p28"/>
          <p:cNvSpPr txBox="1">
            <a:spLocks noGrp="1"/>
          </p:cNvSpPr>
          <p:nvPr>
            <p:ph type="body" idx="1"/>
          </p:nvPr>
        </p:nvSpPr>
        <p:spPr>
          <a:xfrm>
            <a:off x="402250" y="668499"/>
            <a:ext cx="8224500" cy="48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5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1500">
                <a:solidFill>
                  <a:srgbClr val="000000"/>
                </a:solidFill>
                <a:latin typeface="Montserrat"/>
                <a:ea typeface="Montserrat"/>
                <a:cs typeface="Montserrat"/>
                <a:sym typeface="Montserrat"/>
              </a:rPr>
              <a:t>Developing emotional intelligence involves forming an empathetic approach to others, discerning how another might feel, speaking and acting sensitively and consolidating personal emotion, as well as anticipating emotional demeanour (Grigg &amp; Lewis, 2016). Children who are competent in gauging and adjusting their emotion vary action according to the situation. Positive experiences in the natural environment facilitates the emotional development of children (Louv, 2005).</a:t>
            </a:r>
            <a:endParaRPr sz="1500">
              <a:solidFill>
                <a:srgbClr val="000000"/>
              </a:solidFill>
              <a:latin typeface="Montserrat"/>
              <a:ea typeface="Montserrat"/>
              <a:cs typeface="Montserrat"/>
              <a:sym typeface="Montserrat"/>
            </a:endParaRPr>
          </a:p>
          <a:p>
            <a:pPr marL="0" lvl="0" indent="0" algn="l" rtl="0">
              <a:spcBef>
                <a:spcPts val="0"/>
              </a:spcBef>
              <a:spcAft>
                <a:spcPts val="0"/>
              </a:spcAft>
              <a:buNone/>
            </a:pPr>
            <a:endParaRPr sz="15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1500">
                <a:solidFill>
                  <a:srgbClr val="000000"/>
                </a:solidFill>
                <a:latin typeface="Montserrat"/>
                <a:ea typeface="Montserrat"/>
                <a:cs typeface="Montserrat"/>
                <a:sym typeface="Montserrat"/>
              </a:rPr>
              <a:t>This is essential as Brunzell et al. (2016) suggests that</a:t>
            </a:r>
            <a:endParaRPr sz="15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1500">
                <a:solidFill>
                  <a:srgbClr val="000000"/>
                </a:solidFill>
                <a:latin typeface="Montserrat"/>
                <a:ea typeface="Montserrat"/>
                <a:cs typeface="Montserrat"/>
                <a:sym typeface="Montserrat"/>
              </a:rPr>
              <a:t>adverse childhood experiences make heightened feelings of isolation, detachment, guilt, anger, hypervigilance, shame, helplessness, hopelessness, and the potential to hamper and destroy social relationships.</a:t>
            </a:r>
            <a:endParaRPr sz="1500">
              <a:solidFill>
                <a:srgbClr val="000000"/>
              </a:solidFill>
              <a:latin typeface="Montserrat"/>
              <a:ea typeface="Montserrat"/>
              <a:cs typeface="Montserrat"/>
              <a:sym typeface="Montserrat"/>
            </a:endParaRPr>
          </a:p>
          <a:p>
            <a:pPr marL="0" lvl="0" indent="0" algn="l" rtl="0">
              <a:spcBef>
                <a:spcPts val="0"/>
              </a:spcBef>
              <a:spcAft>
                <a:spcPts val="0"/>
              </a:spcAft>
              <a:buNone/>
            </a:pPr>
            <a:endParaRPr sz="15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1500">
                <a:latin typeface="Montserrat"/>
                <a:ea typeface="Montserrat"/>
                <a:cs typeface="Montserrat"/>
                <a:sym typeface="Montserrat"/>
              </a:rPr>
              <a:t>This has major implications for the ACEs affected young people and children as they may have become desensitised to positive emotions and have speaking and listening inhibitions arising from abuse in the household and negative reinforcement of ACEs. Therefore positive social experiences such as interpersonal conversation and bonding is conducive towards helping ACEs afflicted children mentally recover by offering them an avenue of opportunity to invest themselves into meaningful nurturing, healing relationships through the process of making friendships by common cause, the centre of Forest School function. Secondly the natural world learning space can be beneficial in nurturing not only physical well being and emotional health but aid in the development of emotional maturity and emotional response.</a:t>
            </a:r>
            <a:endParaRPr sz="1500">
              <a:latin typeface="Montserrat"/>
              <a:ea typeface="Montserrat"/>
              <a:cs typeface="Montserrat"/>
              <a:sym typeface="Montserrat"/>
            </a:endParaRPr>
          </a:p>
          <a:p>
            <a:pPr marL="0" lvl="0" indent="0" algn="l" rtl="0">
              <a:spcBef>
                <a:spcPts val="0"/>
              </a:spcBef>
              <a:spcAft>
                <a:spcPts val="0"/>
              </a:spcAft>
              <a:buNone/>
            </a:pPr>
            <a:endParaRPr sz="1500">
              <a:solidFill>
                <a:srgbClr val="000000"/>
              </a:solidFill>
              <a:latin typeface="Montserrat"/>
              <a:ea typeface="Montserrat"/>
              <a:cs typeface="Montserrat"/>
              <a:sym typeface="Montserrat"/>
            </a:endParaRPr>
          </a:p>
          <a:p>
            <a:pPr marL="0" lvl="0" indent="0" algn="l" rtl="0">
              <a:spcBef>
                <a:spcPts val="0"/>
              </a:spcBef>
              <a:spcAft>
                <a:spcPts val="1200"/>
              </a:spcAft>
              <a:buNone/>
            </a:pPr>
            <a:endParaRPr sz="1500">
              <a:solidFill>
                <a:schemeClr val="dk1"/>
              </a:solidFill>
            </a:endParaRPr>
          </a:p>
        </p:txBody>
      </p:sp>
      <p:sp>
        <p:nvSpPr>
          <p:cNvPr id="231" name="Google Shape;231;p28"/>
          <p:cNvSpPr/>
          <p:nvPr/>
        </p:nvSpPr>
        <p:spPr>
          <a:xfrm>
            <a:off x="1014550" y="-2"/>
            <a:ext cx="6999900" cy="7806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a:solidFill>
                  <a:schemeClr val="dk1"/>
                </a:solidFill>
                <a:latin typeface="Montserrat"/>
                <a:ea typeface="Montserrat"/>
                <a:cs typeface="Montserrat"/>
                <a:sym typeface="Montserrat"/>
              </a:rPr>
              <a:t>Outdoor Activity: 3.2 Outdoor Learning For The ACEs Affected</a:t>
            </a:r>
            <a:endParaRPr/>
          </a:p>
        </p:txBody>
      </p:sp>
      <p:pic>
        <p:nvPicPr>
          <p:cNvPr id="3" name="Graphic 2" descr="Head with gears with solid fill">
            <a:extLst>
              <a:ext uri="{FF2B5EF4-FFF2-40B4-BE49-F238E27FC236}">
                <a16:creationId xmlns:a16="http://schemas.microsoft.com/office/drawing/2014/main" id="{182D8C37-63FF-18B9-8EB6-D73C0E8DBD9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14450" y="2289969"/>
            <a:ext cx="914400" cy="9144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35"/>
        <p:cNvGrpSpPr/>
        <p:nvPr/>
      </p:nvGrpSpPr>
      <p:grpSpPr>
        <a:xfrm>
          <a:off x="0" y="0"/>
          <a:ext cx="0" cy="0"/>
          <a:chOff x="0" y="0"/>
          <a:chExt cx="0" cy="0"/>
        </a:xfrm>
      </p:grpSpPr>
      <p:sp>
        <p:nvSpPr>
          <p:cNvPr id="236" name="Google Shape;236;p29"/>
          <p:cNvSpPr txBox="1">
            <a:spLocks noGrp="1"/>
          </p:cNvSpPr>
          <p:nvPr>
            <p:ph type="body" idx="1"/>
          </p:nvPr>
        </p:nvSpPr>
        <p:spPr>
          <a:xfrm>
            <a:off x="459750" y="1420049"/>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A positive role model is needed who can aid children and young people to form and consolidate the neural pathways and synaptic bonds that their physiology may not have created properly in earlier stages of youth development (Cree, 2011). This requires time and trust- one thing which is persistently under risk from political meandering and cut budgeting.</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Outdoor activity and Forest Schools underlie the critical role of positive human development of attachment especially important for the ACEs afflicted (Knight, 2016). The ACEs affected child can take his/her learnt repertoire of physical techniques and verbatim comprehension back to their respective household and livelihoods. Therefore, Forest School is a child building approach.</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a:solidFill>
                <a:schemeClr val="dk1"/>
              </a:solidFill>
            </a:endParaRPr>
          </a:p>
        </p:txBody>
      </p:sp>
      <p:sp>
        <p:nvSpPr>
          <p:cNvPr id="237" name="Google Shape;237;p29"/>
          <p:cNvSpPr/>
          <p:nvPr/>
        </p:nvSpPr>
        <p:spPr>
          <a:xfrm>
            <a:off x="1072050" y="68650"/>
            <a:ext cx="6999900" cy="6306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a:solidFill>
                  <a:schemeClr val="dk1"/>
                </a:solidFill>
                <a:latin typeface="Montserrat"/>
                <a:ea typeface="Montserrat"/>
                <a:cs typeface="Montserrat"/>
                <a:sym typeface="Montserrat"/>
              </a:rPr>
              <a:t>Interventions 4.1 Forest schools for the ACEs Affected</a:t>
            </a:r>
            <a:endParaRPr/>
          </a:p>
        </p:txBody>
      </p:sp>
      <p:pic>
        <p:nvPicPr>
          <p:cNvPr id="3" name="Graphic 2" descr="Books with solid fill">
            <a:extLst>
              <a:ext uri="{FF2B5EF4-FFF2-40B4-BE49-F238E27FC236}">
                <a16:creationId xmlns:a16="http://schemas.microsoft.com/office/drawing/2014/main" id="{B6317722-D1D4-735D-F0E8-44E9D03EE1E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07475" y="861219"/>
            <a:ext cx="914400" cy="9144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41"/>
        <p:cNvGrpSpPr/>
        <p:nvPr/>
      </p:nvGrpSpPr>
      <p:grpSpPr>
        <a:xfrm>
          <a:off x="0" y="0"/>
          <a:ext cx="0" cy="0"/>
          <a:chOff x="0" y="0"/>
          <a:chExt cx="0" cy="0"/>
        </a:xfrm>
      </p:grpSpPr>
      <p:sp>
        <p:nvSpPr>
          <p:cNvPr id="242" name="Google Shape;242;p30"/>
          <p:cNvSpPr txBox="1">
            <a:spLocks noGrp="1"/>
          </p:cNvSpPr>
          <p:nvPr>
            <p:ph type="body" idx="1"/>
          </p:nvPr>
        </p:nvSpPr>
        <p:spPr>
          <a:xfrm>
            <a:off x="544075" y="1059674"/>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800">
                <a:solidFill>
                  <a:srgbClr val="000000"/>
                </a:solidFill>
                <a:latin typeface="Montserrat"/>
                <a:ea typeface="Montserrat"/>
                <a:cs typeface="Montserrat"/>
                <a:sym typeface="Montserrat"/>
              </a:rPr>
              <a:t>Forest School can aid young people and children relearn persistence, motivation and self-control and is an appropriate intervention for young people and children that struggle in standardised school contexts (Knight, 2016).</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The ACEs afflicted children are central to this notion as they have non-uniform brain formation due to adverse childhood factors such as stress or poverty, specifically in initial childhood years (Sunderland, 2013). This affects the brain's development such that the frontal lobes which function to reflect and control feelings and the capability to learn and concentrate are hampered.</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Secondly, the young people and children can have overly receptive stress reaction networks, causing them to be angry, anxious, and irritable (Knight, 2016). These ACEs afflicted children are often excluded from their school due to a lack of comprehension and knowledge in managing their actions and this further alienates them.</a:t>
            </a:r>
            <a:endParaRPr sz="6800">
              <a:solidFill>
                <a:srgbClr val="000000"/>
              </a:solidFill>
              <a:latin typeface="Montserrat"/>
              <a:ea typeface="Montserrat"/>
              <a:cs typeface="Montserrat"/>
              <a:sym typeface="Montserrat"/>
            </a:endParaRPr>
          </a:p>
          <a:p>
            <a:pPr marL="0" lvl="0" indent="0" algn="l" rtl="0">
              <a:spcBef>
                <a:spcPts val="0"/>
              </a:spcBef>
              <a:spcAft>
                <a:spcPts val="1200"/>
              </a:spcAft>
              <a:buNone/>
            </a:pPr>
            <a:endParaRPr>
              <a:solidFill>
                <a:schemeClr val="dk1"/>
              </a:solidFill>
            </a:endParaRPr>
          </a:p>
        </p:txBody>
      </p:sp>
      <p:sp>
        <p:nvSpPr>
          <p:cNvPr id="243" name="Google Shape;243;p30"/>
          <p:cNvSpPr/>
          <p:nvPr/>
        </p:nvSpPr>
        <p:spPr>
          <a:xfrm>
            <a:off x="1072050" y="68650"/>
            <a:ext cx="6999900" cy="7347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a:solidFill>
                  <a:schemeClr val="dk1"/>
                </a:solidFill>
                <a:latin typeface="Montserrat"/>
                <a:ea typeface="Montserrat"/>
                <a:cs typeface="Montserrat"/>
                <a:sym typeface="Montserrat"/>
              </a:rPr>
              <a:t>Interventions 4.1 Forest schools for the ACEs Affected (C1)</a:t>
            </a:r>
            <a:endParaRPr/>
          </a:p>
        </p:txBody>
      </p:sp>
      <p:pic>
        <p:nvPicPr>
          <p:cNvPr id="3" name="Graphic 2" descr="Open hand with plant with solid fill">
            <a:extLst>
              <a:ext uri="{FF2B5EF4-FFF2-40B4-BE49-F238E27FC236}">
                <a16:creationId xmlns:a16="http://schemas.microsoft.com/office/drawing/2014/main" id="{A0BC1AD8-76A9-D578-20A6-38E423AE225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81950" y="453208"/>
            <a:ext cx="914400" cy="9144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47"/>
        <p:cNvGrpSpPr/>
        <p:nvPr/>
      </p:nvGrpSpPr>
      <p:grpSpPr>
        <a:xfrm>
          <a:off x="0" y="0"/>
          <a:ext cx="0" cy="0"/>
          <a:chOff x="0" y="0"/>
          <a:chExt cx="0" cy="0"/>
        </a:xfrm>
      </p:grpSpPr>
      <p:sp>
        <p:nvSpPr>
          <p:cNvPr id="248" name="Google Shape;248;p31"/>
          <p:cNvSpPr txBox="1">
            <a:spLocks noGrp="1"/>
          </p:cNvSpPr>
          <p:nvPr>
            <p:ph type="body" idx="1"/>
          </p:nvPr>
        </p:nvSpPr>
        <p:spPr>
          <a:xfrm>
            <a:off x="650525" y="828649"/>
            <a:ext cx="8224500" cy="48141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800">
                <a:solidFill>
                  <a:srgbClr val="000000"/>
                </a:solidFill>
                <a:latin typeface="Montserrat"/>
                <a:ea typeface="Montserrat"/>
                <a:cs typeface="Montserrat"/>
                <a:sym typeface="Montserrat"/>
              </a:rPr>
              <a:t>The groups which form for the definite Forest School objectives are restricted to a particular quantity of sessions, under 10 (Knight, 2016). Unfortunately, it is not the Forest School leaders who determine the number of convene-able sessions, it is the schools that fund the provision for some Forest Schools.</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Forest School practitioners are not qualified play-/psycho- or eco therapists (Knight, 2016). This has major implications for the ACEs afflicted children, the immediate suggestion is that Forest School cannot cure or supplement the aid required for chronic ACEs cases as these will have to be referred to medical and psychotherapy professionals. </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Thirdly, other interventions may be needed to accommodate the progress of specific children that may have surpassed the Forest School curriculum standard; they may be ready for or to return to a classroom setting with stipulations and guided instruction. Forest School is a provision but not the provision which meets every child's needs but it does meet the ACEs afflicted child's needs.</a:t>
            </a: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endParaRPr sz="6800">
              <a:solidFill>
                <a:srgbClr val="000000"/>
              </a:solidFill>
              <a:latin typeface="Montserrat"/>
              <a:ea typeface="Montserrat"/>
              <a:cs typeface="Montserrat"/>
              <a:sym typeface="Montserrat"/>
            </a:endParaRPr>
          </a:p>
          <a:p>
            <a:pPr marL="0" lvl="0" indent="0" algn="l" rtl="0">
              <a:spcBef>
                <a:spcPts val="0"/>
              </a:spcBef>
              <a:spcAft>
                <a:spcPts val="0"/>
              </a:spcAft>
              <a:buNone/>
            </a:pPr>
            <a:r>
              <a:rPr lang="en-GB" sz="6800">
                <a:solidFill>
                  <a:srgbClr val="000000"/>
                </a:solidFill>
                <a:latin typeface="Montserrat"/>
                <a:ea typeface="Montserrat"/>
                <a:cs typeface="Montserrat"/>
                <a:sym typeface="Montserrat"/>
              </a:rPr>
              <a:t>  </a:t>
            </a:r>
            <a:endParaRPr>
              <a:solidFill>
                <a:schemeClr val="dk1"/>
              </a:solidFill>
            </a:endParaRPr>
          </a:p>
        </p:txBody>
      </p:sp>
      <p:sp>
        <p:nvSpPr>
          <p:cNvPr id="249" name="Google Shape;249;p31"/>
          <p:cNvSpPr/>
          <p:nvPr/>
        </p:nvSpPr>
        <p:spPr>
          <a:xfrm>
            <a:off x="1072050" y="60650"/>
            <a:ext cx="6999900" cy="7266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a:solidFill>
                  <a:schemeClr val="dk1"/>
                </a:solidFill>
                <a:latin typeface="Montserrat"/>
                <a:ea typeface="Montserrat"/>
                <a:cs typeface="Montserrat"/>
                <a:sym typeface="Montserrat"/>
              </a:rPr>
              <a:t>Interventions 4.2 Forest school &amp; Outdoor activity weaknesses</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53"/>
        <p:cNvGrpSpPr/>
        <p:nvPr/>
      </p:nvGrpSpPr>
      <p:grpSpPr>
        <a:xfrm>
          <a:off x="0" y="0"/>
          <a:ext cx="0" cy="0"/>
          <a:chOff x="0" y="0"/>
          <a:chExt cx="0" cy="0"/>
        </a:xfrm>
      </p:grpSpPr>
      <p:sp>
        <p:nvSpPr>
          <p:cNvPr id="254" name="Google Shape;254;p32"/>
          <p:cNvSpPr txBox="1">
            <a:spLocks noGrp="1"/>
          </p:cNvSpPr>
          <p:nvPr>
            <p:ph type="title"/>
          </p:nvPr>
        </p:nvSpPr>
        <p:spPr>
          <a:xfrm>
            <a:off x="823850" y="495871"/>
            <a:ext cx="7605000" cy="57351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endParaRPr sz="2400"/>
          </a:p>
          <a:p>
            <a:pPr marL="0" lvl="0" indent="0" algn="ctr" rtl="0">
              <a:spcBef>
                <a:spcPts val="0"/>
              </a:spcBef>
              <a:spcAft>
                <a:spcPts val="0"/>
              </a:spcAft>
              <a:buNone/>
            </a:pPr>
            <a:endParaRPr sz="2400"/>
          </a:p>
          <a:p>
            <a:pPr marL="0" lvl="0" indent="0" algn="ctr" rtl="0">
              <a:spcBef>
                <a:spcPts val="0"/>
              </a:spcBef>
              <a:spcAft>
                <a:spcPts val="0"/>
              </a:spcAft>
              <a:buNone/>
            </a:pPr>
            <a:r>
              <a:rPr lang="en-GB" sz="2400"/>
              <a:t>Conclusion</a:t>
            </a:r>
            <a:endParaRPr sz="2400"/>
          </a:p>
        </p:txBody>
      </p:sp>
      <p:cxnSp>
        <p:nvCxnSpPr>
          <p:cNvPr id="255" name="Google Shape;255;p32"/>
          <p:cNvCxnSpPr/>
          <p:nvPr/>
        </p:nvCxnSpPr>
        <p:spPr>
          <a:xfrm rot="10800000">
            <a:off x="4555871" y="3937134"/>
            <a:ext cx="13500" cy="1558800"/>
          </a:xfrm>
          <a:prstGeom prst="straightConnector1">
            <a:avLst/>
          </a:prstGeom>
          <a:noFill/>
          <a:ln w="228600" cap="flat" cmpd="sng">
            <a:solidFill>
              <a:schemeClr val="dk2"/>
            </a:solidFill>
            <a:prstDash val="solid"/>
            <a:round/>
            <a:headEnd type="none" w="med" len="med"/>
            <a:tailEnd type="triangle" w="med" len="med"/>
          </a:ln>
        </p:spPr>
      </p:cxnSp>
      <p:sp>
        <p:nvSpPr>
          <p:cNvPr id="256" name="Google Shape;256;p32"/>
          <p:cNvSpPr txBox="1"/>
          <p:nvPr/>
        </p:nvSpPr>
        <p:spPr>
          <a:xfrm>
            <a:off x="1316400" y="278099"/>
            <a:ext cx="6511200" cy="35511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endParaRPr>
              <a:latin typeface="Montserrat"/>
              <a:ea typeface="Montserrat"/>
              <a:cs typeface="Montserrat"/>
              <a:sym typeface="Montserrat"/>
            </a:endParaRPr>
          </a:p>
          <a:p>
            <a:pPr marL="0" lvl="0" indent="0" algn="ctr" rtl="0">
              <a:lnSpc>
                <a:spcPct val="115000"/>
              </a:lnSpc>
              <a:spcBef>
                <a:spcPts val="0"/>
              </a:spcBef>
              <a:spcAft>
                <a:spcPts val="0"/>
              </a:spcAft>
              <a:buNone/>
            </a:pPr>
            <a:endParaRPr>
              <a:latin typeface="Montserrat"/>
              <a:ea typeface="Montserrat"/>
              <a:cs typeface="Montserrat"/>
              <a:sym typeface="Montserrat"/>
            </a:endParaRPr>
          </a:p>
          <a:p>
            <a:pPr marL="0" lvl="0" indent="0" algn="l" rtl="0">
              <a:lnSpc>
                <a:spcPct val="115000"/>
              </a:lnSpc>
              <a:spcBef>
                <a:spcPts val="0"/>
              </a:spcBef>
              <a:spcAft>
                <a:spcPts val="0"/>
              </a:spcAft>
              <a:buNone/>
            </a:pPr>
            <a:r>
              <a:rPr lang="en-GB" sz="1500">
                <a:latin typeface="Montserrat"/>
                <a:ea typeface="Montserrat"/>
                <a:cs typeface="Montserrat"/>
                <a:sym typeface="Montserrat"/>
              </a:rPr>
              <a:t>In conclusion Forest Schools and outdoor activity are essential for identifying, preventing and mitigating the development of ACEs in Children and they allow for a correct pathing into future prospects for the learner. The provision of Adult guidance and Forest School leadership is a necessary proponent of the Forest School Framework and without appropriate funding this method’s effectiveness is hampered but it remains an invaluable non standardised mode of education that is free of the restrictive atypical brick and mortar school setting which may not be able to tackle ACEs as uniformly and precisely as Forest School is able to.</a:t>
            </a:r>
            <a:endParaRPr sz="1500">
              <a:latin typeface="Montserrat"/>
              <a:ea typeface="Montserrat"/>
              <a:cs typeface="Montserrat"/>
              <a:sym typeface="Montserrat"/>
            </a:endParaRPr>
          </a:p>
          <a:p>
            <a:pPr marL="0" lvl="0" indent="0" algn="l" rtl="0">
              <a:lnSpc>
                <a:spcPct val="115000"/>
              </a:lnSpc>
              <a:spcBef>
                <a:spcPts val="0"/>
              </a:spcBef>
              <a:spcAft>
                <a:spcPts val="0"/>
              </a:spcAft>
              <a:buNone/>
            </a:pPr>
            <a:endParaRPr>
              <a:latin typeface="Montserrat"/>
              <a:ea typeface="Montserrat"/>
              <a:cs typeface="Montserrat"/>
              <a:sym typeface="Montserrat"/>
            </a:endParaRPr>
          </a:p>
        </p:txBody>
      </p:sp>
      <p:sp>
        <p:nvSpPr>
          <p:cNvPr id="257" name="Google Shape;257;p32"/>
          <p:cNvSpPr/>
          <p:nvPr/>
        </p:nvSpPr>
        <p:spPr>
          <a:xfrm>
            <a:off x="1072050" y="60650"/>
            <a:ext cx="6999900" cy="670500"/>
          </a:xfrm>
          <a:prstGeom prst="rect">
            <a:avLst/>
          </a:prstGeom>
          <a:solidFill>
            <a:srgbClr val="8E7CC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a:solidFill>
                  <a:schemeClr val="dk1"/>
                </a:solidFill>
                <a:latin typeface="Montserrat"/>
                <a:ea typeface="Montserrat"/>
                <a:cs typeface="Montserrat"/>
                <a:sym typeface="Montserrat"/>
              </a:rPr>
              <a:t>Conclusion 5.1 Forest School The Alternative Provision</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61"/>
        <p:cNvGrpSpPr/>
        <p:nvPr/>
      </p:nvGrpSpPr>
      <p:grpSpPr>
        <a:xfrm>
          <a:off x="0" y="0"/>
          <a:ext cx="0" cy="0"/>
          <a:chOff x="0" y="0"/>
          <a:chExt cx="0" cy="0"/>
        </a:xfrm>
      </p:grpSpPr>
      <p:sp>
        <p:nvSpPr>
          <p:cNvPr id="262" name="Google Shape;262;p33"/>
          <p:cNvSpPr/>
          <p:nvPr/>
        </p:nvSpPr>
        <p:spPr>
          <a:xfrm>
            <a:off x="2907500" y="98425"/>
            <a:ext cx="1855278" cy="338094"/>
          </a:xfrm>
          <a:prstGeom prst="flowChartTerminator">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ato"/>
              <a:ea typeface="Lato"/>
              <a:cs typeface="Lato"/>
              <a:sym typeface="Lato"/>
            </a:endParaRPr>
          </a:p>
        </p:txBody>
      </p:sp>
      <p:sp>
        <p:nvSpPr>
          <p:cNvPr id="263" name="Google Shape;263;p33"/>
          <p:cNvSpPr txBox="1">
            <a:spLocks noGrp="1"/>
          </p:cNvSpPr>
          <p:nvPr>
            <p:ph type="body" idx="1"/>
          </p:nvPr>
        </p:nvSpPr>
        <p:spPr>
          <a:xfrm>
            <a:off x="443650" y="436525"/>
            <a:ext cx="8836500" cy="6952800"/>
          </a:xfrm>
          <a:prstGeom prst="rect">
            <a:avLst/>
          </a:prstGeom>
          <a:noFill/>
        </p:spPr>
        <p:txBody>
          <a:bodyPr spcFirstLastPara="1" wrap="square" lIns="91425" tIns="91425" rIns="91425" bIns="91425" anchor="t" anchorCtr="0">
            <a:normAutofit fontScale="77500" lnSpcReduction="20000"/>
          </a:bodyPr>
          <a:lstStyle/>
          <a:p>
            <a:pPr marL="0" lvl="0" indent="-457200" algn="l" rtl="0">
              <a:lnSpc>
                <a:spcPct val="200000"/>
              </a:lnSpc>
              <a:spcBef>
                <a:spcPts val="0"/>
              </a:spcBef>
              <a:spcAft>
                <a:spcPts val="0"/>
              </a:spcAft>
              <a:buNone/>
            </a:pPr>
            <a:r>
              <a:rPr lang="en-GB" sz="1200" i="1">
                <a:solidFill>
                  <a:srgbClr val="000000"/>
                </a:solidFill>
                <a:latin typeface="Arial"/>
                <a:ea typeface="Arial"/>
                <a:cs typeface="Arial"/>
                <a:sym typeface="Arial"/>
              </a:rPr>
              <a:t>About the CDC-Kaiser ACE Study</a:t>
            </a:r>
            <a:r>
              <a:rPr lang="en-GB" sz="1200">
                <a:solidFill>
                  <a:srgbClr val="000000"/>
                </a:solidFill>
                <a:latin typeface="Arial"/>
                <a:ea typeface="Arial"/>
                <a:cs typeface="Arial"/>
                <a:sym typeface="Arial"/>
              </a:rPr>
              <a:t>. (2016). Centers for Disease Control and Prevention (CDC). Retrieved February 18, 2024, from https://www.cdc.gov/violenceprevention/aces/about.html</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Alexander, R. J. (Ed.). (2010). </a:t>
            </a:r>
            <a:r>
              <a:rPr lang="en-GB" sz="1200" i="1">
                <a:solidFill>
                  <a:srgbClr val="000000"/>
                </a:solidFill>
                <a:latin typeface="Arial"/>
                <a:ea typeface="Arial"/>
                <a:cs typeface="Arial"/>
                <a:sym typeface="Arial"/>
              </a:rPr>
              <a:t>Children, Their World, Their Education.</a:t>
            </a:r>
            <a:r>
              <a:rPr lang="en-GB" sz="1200">
                <a:solidFill>
                  <a:srgbClr val="000000"/>
                </a:solidFill>
                <a:latin typeface="Arial"/>
                <a:ea typeface="Arial"/>
                <a:cs typeface="Arial"/>
                <a:sym typeface="Arial"/>
              </a:rPr>
              <a:t> Routledge.</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Biglan, A., Van Ryzin, M. J., &amp; Hawkins, J. D. (2017). Evolving a more nurturing society to prevent adverse childhood experiences. </a:t>
            </a:r>
            <a:r>
              <a:rPr lang="en-GB" sz="1200" i="1">
                <a:solidFill>
                  <a:srgbClr val="000000"/>
                </a:solidFill>
                <a:latin typeface="Arial"/>
                <a:ea typeface="Arial"/>
                <a:cs typeface="Arial"/>
                <a:sym typeface="Arial"/>
              </a:rPr>
              <a:t>Academic Pediatrics</a:t>
            </a:r>
            <a:r>
              <a:rPr lang="en-GB" sz="1200">
                <a:solidFill>
                  <a:srgbClr val="000000"/>
                </a:solidFill>
                <a:latin typeface="Arial"/>
                <a:ea typeface="Arial"/>
                <a:cs typeface="Arial"/>
                <a:sym typeface="Arial"/>
              </a:rPr>
              <a:t>, </a:t>
            </a:r>
            <a:r>
              <a:rPr lang="en-GB" sz="1200" i="1">
                <a:solidFill>
                  <a:srgbClr val="000000"/>
                </a:solidFill>
                <a:latin typeface="Arial"/>
                <a:ea typeface="Arial"/>
                <a:cs typeface="Arial"/>
                <a:sym typeface="Arial"/>
              </a:rPr>
              <a:t>17</a:t>
            </a:r>
            <a:r>
              <a:rPr lang="en-GB" sz="1200">
                <a:solidFill>
                  <a:srgbClr val="000000"/>
                </a:solidFill>
                <a:latin typeface="Arial"/>
                <a:ea typeface="Arial"/>
                <a:cs typeface="Arial"/>
                <a:sym typeface="Arial"/>
              </a:rPr>
              <a:t>(7), S150–S157.</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Bishop, A., Hart, K., Lerman, S., &amp; Nunes, T. (1993). </a:t>
            </a:r>
            <a:r>
              <a:rPr lang="en-GB" sz="1200" i="1">
                <a:solidFill>
                  <a:srgbClr val="000000"/>
                </a:solidFill>
                <a:latin typeface="Arial"/>
                <a:ea typeface="Arial"/>
                <a:cs typeface="Arial"/>
                <a:sym typeface="Arial"/>
              </a:rPr>
              <a:t>Significant Influences on Children’s Learning of Mathematics</a:t>
            </a:r>
            <a:r>
              <a:rPr lang="en-GB" sz="1200">
                <a:solidFill>
                  <a:srgbClr val="000000"/>
                </a:solidFill>
                <a:latin typeface="Arial"/>
                <a:ea typeface="Arial"/>
                <a:cs typeface="Arial"/>
                <a:sym typeface="Arial"/>
              </a:rPr>
              <a:t> (ED.93/WS/20). UNESCO.</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Bloom, S. L. (2014). The impact of trauma on development and well-being. In </a:t>
            </a:r>
            <a:r>
              <a:rPr lang="en-GB" sz="1200" i="1">
                <a:solidFill>
                  <a:srgbClr val="000000"/>
                </a:solidFill>
                <a:latin typeface="Arial"/>
                <a:ea typeface="Arial"/>
                <a:cs typeface="Arial"/>
                <a:sym typeface="Arial"/>
              </a:rPr>
              <a:t>American Academy of Pediatrics eBooks</a:t>
            </a:r>
            <a:r>
              <a:rPr lang="en-GB" sz="1200">
                <a:solidFill>
                  <a:srgbClr val="000000"/>
                </a:solidFill>
                <a:latin typeface="Arial"/>
                <a:ea typeface="Arial"/>
                <a:cs typeface="Arial"/>
                <a:sym typeface="Arial"/>
              </a:rPr>
              <a:t> (pp. 37–47).</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Bloom, S. L. (2015). </a:t>
            </a:r>
            <a:r>
              <a:rPr lang="en-GB" sz="1200" i="1">
                <a:solidFill>
                  <a:srgbClr val="000000"/>
                </a:solidFill>
                <a:latin typeface="Arial"/>
                <a:ea typeface="Arial"/>
                <a:cs typeface="Arial"/>
                <a:sym typeface="Arial"/>
              </a:rPr>
              <a:t>Trauma-informed, trauma-responsive, trauma-specific</a:t>
            </a:r>
            <a:r>
              <a:rPr lang="en-GB" sz="1200">
                <a:solidFill>
                  <a:srgbClr val="000000"/>
                </a:solidFill>
                <a:latin typeface="Arial"/>
                <a:ea typeface="Arial"/>
                <a:cs typeface="Arial"/>
                <a:sym typeface="Arial"/>
              </a:rPr>
              <a:t>.</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Brunzell, T., Stokes, H., &amp; Waters, L. (2016). Trauma-Informed Positive Education: Using positive psychology to strengthen Vulnerable students. </a:t>
            </a:r>
            <a:r>
              <a:rPr lang="en-GB" sz="1200" i="1">
                <a:solidFill>
                  <a:srgbClr val="000000"/>
                </a:solidFill>
                <a:latin typeface="Arial"/>
                <a:ea typeface="Arial"/>
                <a:cs typeface="Arial"/>
                <a:sym typeface="Arial"/>
              </a:rPr>
              <a:t>Contemporary School Psychology</a:t>
            </a:r>
            <a:r>
              <a:rPr lang="en-GB" sz="1200">
                <a:solidFill>
                  <a:srgbClr val="000000"/>
                </a:solidFill>
                <a:latin typeface="Arial"/>
                <a:ea typeface="Arial"/>
                <a:cs typeface="Arial"/>
                <a:sym typeface="Arial"/>
              </a:rPr>
              <a:t>, </a:t>
            </a:r>
            <a:r>
              <a:rPr lang="en-GB" sz="1200" i="1">
                <a:solidFill>
                  <a:srgbClr val="000000"/>
                </a:solidFill>
                <a:latin typeface="Arial"/>
                <a:ea typeface="Arial"/>
                <a:cs typeface="Arial"/>
                <a:sym typeface="Arial"/>
              </a:rPr>
              <a:t>20</a:t>
            </a:r>
            <a:r>
              <a:rPr lang="en-GB" sz="1200">
                <a:solidFill>
                  <a:srgbClr val="000000"/>
                </a:solidFill>
                <a:latin typeface="Arial"/>
                <a:ea typeface="Arial"/>
                <a:cs typeface="Arial"/>
                <a:sym typeface="Arial"/>
              </a:rPr>
              <a:t>, 63–83.</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Činčera, J., Johnson, B., Goldman, D., Alkaher, I., &amp; Medek, M. (2023). </a:t>
            </a:r>
            <a:r>
              <a:rPr lang="en-GB" sz="1200" i="1">
                <a:solidFill>
                  <a:srgbClr val="000000"/>
                </a:solidFill>
                <a:latin typeface="Arial"/>
                <a:ea typeface="Arial"/>
                <a:cs typeface="Arial"/>
                <a:sym typeface="Arial"/>
              </a:rPr>
              <a:t>Outdoor environmental education in the contemporary world</a:t>
            </a:r>
            <a:r>
              <a:rPr lang="en-GB" sz="1200">
                <a:solidFill>
                  <a:srgbClr val="000000"/>
                </a:solidFill>
                <a:latin typeface="Arial"/>
                <a:ea typeface="Arial"/>
                <a:cs typeface="Arial"/>
                <a:sym typeface="Arial"/>
              </a:rPr>
              <a:t> (Vol. 12). Springer.</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Cree, J. (2011). Maintaining the forest school ethos while working with 14 19-year-old boys. In S. Knight (Ed.), </a:t>
            </a:r>
            <a:r>
              <a:rPr lang="en-GB" sz="1200" i="1">
                <a:solidFill>
                  <a:srgbClr val="000000"/>
                </a:solidFill>
                <a:latin typeface="Arial"/>
                <a:ea typeface="Arial"/>
                <a:cs typeface="Arial"/>
                <a:sym typeface="Arial"/>
              </a:rPr>
              <a:t>Forest School for All</a:t>
            </a:r>
            <a:r>
              <a:rPr lang="en-GB" sz="1200">
                <a:solidFill>
                  <a:srgbClr val="000000"/>
                </a:solidFill>
                <a:latin typeface="Arial"/>
                <a:ea typeface="Arial"/>
                <a:cs typeface="Arial"/>
                <a:sym typeface="Arial"/>
              </a:rPr>
              <a:t>. Sage.</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Feuer-Edwards, A., O’Brien, C., &amp; O’Connor, S. (2016). </a:t>
            </a:r>
            <a:r>
              <a:rPr lang="en-GB" sz="1200" i="1">
                <a:solidFill>
                  <a:srgbClr val="000000"/>
                </a:solidFill>
                <a:latin typeface="Arial"/>
                <a:ea typeface="Arial"/>
                <a:cs typeface="Arial"/>
                <a:sym typeface="Arial"/>
              </a:rPr>
              <a:t>Trauma-informed philanthropy</a:t>
            </a:r>
            <a:r>
              <a:rPr lang="en-GB" sz="1200">
                <a:solidFill>
                  <a:srgbClr val="000000"/>
                </a:solidFill>
                <a:latin typeface="Arial"/>
                <a:ea typeface="Arial"/>
                <a:cs typeface="Arial"/>
                <a:sym typeface="Arial"/>
              </a:rPr>
              <a:t> (Vol. 2). Scatter Good Foundation.</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Grigg, R., &amp; Lewis, H. (2016). </a:t>
            </a:r>
            <a:r>
              <a:rPr lang="en-GB" sz="1200" i="1">
                <a:solidFill>
                  <a:srgbClr val="000000"/>
                </a:solidFill>
                <a:latin typeface="Arial"/>
                <a:ea typeface="Arial"/>
                <a:cs typeface="Arial"/>
                <a:sym typeface="Arial"/>
              </a:rPr>
              <a:t>A-Z of learning outside the classroom</a:t>
            </a:r>
            <a:r>
              <a:rPr lang="en-GB" sz="1200">
                <a:solidFill>
                  <a:srgbClr val="000000"/>
                </a:solidFill>
                <a:latin typeface="Arial"/>
                <a:ea typeface="Arial"/>
                <a:cs typeface="Arial"/>
                <a:sym typeface="Arial"/>
              </a:rPr>
              <a:t>. Bloomsbury Publishing.</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Hughes, K., Ford, K., Davis, A., Homolova, L., &amp; Bellis, M. (2018). </a:t>
            </a:r>
            <a:r>
              <a:rPr lang="en-GB" sz="1200" i="1">
                <a:solidFill>
                  <a:srgbClr val="000000"/>
                </a:solidFill>
                <a:latin typeface="Arial"/>
                <a:ea typeface="Arial"/>
                <a:cs typeface="Arial"/>
                <a:sym typeface="Arial"/>
              </a:rPr>
              <a:t>Sources of resilience and their moderating relationships  with harms from adverse childhood experiences: Report 1: mental illness: Welsh Adverse Childhood Experience (ACE)  and Resilience Study</a:t>
            </a:r>
            <a:r>
              <a:rPr lang="en-GB" sz="1200">
                <a:solidFill>
                  <a:srgbClr val="000000"/>
                </a:solidFill>
                <a:latin typeface="Arial"/>
                <a:ea typeface="Arial"/>
                <a:cs typeface="Arial"/>
                <a:sym typeface="Arial"/>
              </a:rPr>
              <a:t>. Public Health Wales.</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Knight, S. (2016). </a:t>
            </a:r>
            <a:r>
              <a:rPr lang="en-GB" sz="1200" i="1">
                <a:solidFill>
                  <a:srgbClr val="000000"/>
                </a:solidFill>
                <a:latin typeface="Arial"/>
                <a:ea typeface="Arial"/>
                <a:cs typeface="Arial"/>
                <a:sym typeface="Arial"/>
              </a:rPr>
              <a:t>Forest School in practice: For All Ages</a:t>
            </a:r>
            <a:r>
              <a:rPr lang="en-GB" sz="1200">
                <a:solidFill>
                  <a:srgbClr val="000000"/>
                </a:solidFill>
                <a:latin typeface="Arial"/>
                <a:ea typeface="Arial"/>
                <a:cs typeface="Arial"/>
                <a:sym typeface="Arial"/>
              </a:rPr>
              <a:t> (J. Bowen, Ed.). Sage Publications Limited.</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Louv, R. (2005). </a:t>
            </a:r>
            <a:r>
              <a:rPr lang="en-GB" sz="1200" i="1">
                <a:solidFill>
                  <a:srgbClr val="000000"/>
                </a:solidFill>
                <a:latin typeface="Arial"/>
                <a:ea typeface="Arial"/>
                <a:cs typeface="Arial"/>
                <a:sym typeface="Arial"/>
              </a:rPr>
              <a:t>Last Child in the Woods: Saving Our Children from Nature-deficit Disorder</a:t>
            </a:r>
            <a:r>
              <a:rPr lang="en-GB" sz="1200">
                <a:solidFill>
                  <a:srgbClr val="000000"/>
                </a:solidFill>
                <a:latin typeface="Arial"/>
                <a:ea typeface="Arial"/>
                <a:cs typeface="Arial"/>
                <a:sym typeface="Arial"/>
              </a:rPr>
              <a:t>. Atlantic Books.</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McLaughlin, K. A. (2016). Future Directions in Childhood Adversity and Youth Psychopathology. </a:t>
            </a:r>
            <a:r>
              <a:rPr lang="en-GB" sz="1200" i="1">
                <a:solidFill>
                  <a:srgbClr val="000000"/>
                </a:solidFill>
                <a:latin typeface="Arial"/>
                <a:ea typeface="Arial"/>
                <a:cs typeface="Arial"/>
                <a:sym typeface="Arial"/>
              </a:rPr>
              <a:t>Journal of Clinical Child and Adolescent Psychology</a:t>
            </a:r>
            <a:r>
              <a:rPr lang="en-GB" sz="1200">
                <a:solidFill>
                  <a:srgbClr val="000000"/>
                </a:solidFill>
                <a:latin typeface="Arial"/>
                <a:ea typeface="Arial"/>
                <a:cs typeface="Arial"/>
                <a:sym typeface="Arial"/>
              </a:rPr>
              <a:t>, </a:t>
            </a:r>
            <a:r>
              <a:rPr lang="en-GB" sz="1200" i="1">
                <a:solidFill>
                  <a:srgbClr val="000000"/>
                </a:solidFill>
                <a:latin typeface="Arial"/>
                <a:ea typeface="Arial"/>
                <a:cs typeface="Arial"/>
                <a:sym typeface="Arial"/>
              </a:rPr>
              <a:t>45</a:t>
            </a:r>
            <a:r>
              <a:rPr lang="en-GB" sz="1200">
                <a:solidFill>
                  <a:srgbClr val="000000"/>
                </a:solidFill>
                <a:latin typeface="Arial"/>
                <a:ea typeface="Arial"/>
                <a:cs typeface="Arial"/>
                <a:sym typeface="Arial"/>
              </a:rPr>
              <a:t>(3), 361–382.</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Midsomer Norton. (2021). </a:t>
            </a:r>
            <a:r>
              <a:rPr lang="en-GB" sz="1200" i="1">
                <a:solidFill>
                  <a:srgbClr val="000000"/>
                </a:solidFill>
                <a:latin typeface="Arial"/>
                <a:ea typeface="Arial"/>
                <a:cs typeface="Arial"/>
                <a:sym typeface="Arial"/>
              </a:rPr>
              <a:t>Forest School</a:t>
            </a:r>
            <a:r>
              <a:rPr lang="en-GB" sz="1200">
                <a:solidFill>
                  <a:srgbClr val="000000"/>
                </a:solidFill>
                <a:latin typeface="Arial"/>
                <a:ea typeface="Arial"/>
                <a:cs typeface="Arial"/>
                <a:sym typeface="Arial"/>
              </a:rPr>
              <a:t>. Midsomer Norton Primary. https://www.midsomernortonprimary.co.uk/our-school/forest-school-and-the-environment.htm</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Nail, J. (2018). </a:t>
            </a:r>
            <a:r>
              <a:rPr lang="en-GB" sz="1200" i="1">
                <a:solidFill>
                  <a:srgbClr val="000000"/>
                </a:solidFill>
                <a:latin typeface="Arial"/>
                <a:ea typeface="Arial"/>
                <a:cs typeface="Arial"/>
                <a:sym typeface="Arial"/>
              </a:rPr>
              <a:t>Stonehenge, England</a:t>
            </a:r>
            <a:r>
              <a:rPr lang="en-GB" sz="1200">
                <a:solidFill>
                  <a:srgbClr val="000000"/>
                </a:solidFill>
                <a:latin typeface="Arial"/>
                <a:ea typeface="Arial"/>
                <a:cs typeface="Arial"/>
                <a:sym typeface="Arial"/>
              </a:rPr>
              <a:t>. https://www.pexels.com/photo/stonehenge-england-1448136/</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Sunderland, M. (2013). </a:t>
            </a:r>
            <a:r>
              <a:rPr lang="en-GB" sz="1200" i="1">
                <a:solidFill>
                  <a:srgbClr val="000000"/>
                </a:solidFill>
                <a:latin typeface="Arial"/>
                <a:ea typeface="Arial"/>
                <a:cs typeface="Arial"/>
                <a:sym typeface="Arial"/>
              </a:rPr>
              <a:t>‘Winning Hearts and Minds in Forest School’, notes from lecture given at the Forest School Association National Conference 2013</a:t>
            </a:r>
            <a:r>
              <a:rPr lang="en-GB" sz="1200">
                <a:solidFill>
                  <a:srgbClr val="000000"/>
                </a:solidFill>
                <a:latin typeface="Arial"/>
                <a:ea typeface="Arial"/>
                <a:cs typeface="Arial"/>
                <a:sym typeface="Arial"/>
              </a:rPr>
              <a:t>. Derwent Hill OEC, United Kingdom of Great Britain and Northern Ireland. https://forestschoolassociation.org/post-conference-2013-resources/</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Waite, R., &amp; Ryan, R. A. (2020). </a:t>
            </a:r>
            <a:r>
              <a:rPr lang="en-GB" sz="1200" i="1">
                <a:solidFill>
                  <a:srgbClr val="000000"/>
                </a:solidFill>
                <a:latin typeface="Arial"/>
                <a:ea typeface="Arial"/>
                <a:cs typeface="Arial"/>
                <a:sym typeface="Arial"/>
              </a:rPr>
              <a:t>Adverse childhood experiences: What Students and Health Professionals Need to Know</a:t>
            </a:r>
            <a:r>
              <a:rPr lang="en-GB" sz="1200">
                <a:solidFill>
                  <a:srgbClr val="000000"/>
                </a:solidFill>
                <a:latin typeface="Arial"/>
                <a:ea typeface="Arial"/>
                <a:cs typeface="Arial"/>
                <a:sym typeface="Arial"/>
              </a:rPr>
              <a:t>.</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r>
              <a:rPr lang="en-GB" sz="1200">
                <a:solidFill>
                  <a:srgbClr val="000000"/>
                </a:solidFill>
                <a:latin typeface="Arial"/>
                <a:ea typeface="Arial"/>
                <a:cs typeface="Arial"/>
                <a:sym typeface="Arial"/>
              </a:rPr>
              <a:t>Worroll, J., &amp; Houghton, P. (2018). </a:t>
            </a:r>
            <a:r>
              <a:rPr lang="en-GB" sz="1200" i="1">
                <a:solidFill>
                  <a:srgbClr val="000000"/>
                </a:solidFill>
                <a:latin typeface="Arial"/>
                <a:ea typeface="Arial"/>
                <a:cs typeface="Arial"/>
                <a:sym typeface="Arial"/>
              </a:rPr>
              <a:t>A year of forest school: Outdoor Play and Skill-building Fun for Every Season</a:t>
            </a:r>
            <a:r>
              <a:rPr lang="en-GB" sz="1200">
                <a:solidFill>
                  <a:srgbClr val="000000"/>
                </a:solidFill>
                <a:latin typeface="Arial"/>
                <a:ea typeface="Arial"/>
                <a:cs typeface="Arial"/>
                <a:sym typeface="Arial"/>
              </a:rPr>
              <a:t>. Watkins.</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p:txBody>
      </p:sp>
      <p:sp>
        <p:nvSpPr>
          <p:cNvPr id="264" name="Google Shape;264;p33"/>
          <p:cNvSpPr txBox="1">
            <a:spLocks noGrp="1"/>
          </p:cNvSpPr>
          <p:nvPr>
            <p:ph type="title"/>
          </p:nvPr>
        </p:nvSpPr>
        <p:spPr>
          <a:xfrm>
            <a:off x="3007600" y="7"/>
            <a:ext cx="2727300" cy="4926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68"/>
        <p:cNvGrpSpPr/>
        <p:nvPr/>
      </p:nvGrpSpPr>
      <p:grpSpPr>
        <a:xfrm>
          <a:off x="0" y="0"/>
          <a:ext cx="0" cy="0"/>
          <a:chOff x="0" y="0"/>
          <a:chExt cx="0" cy="0"/>
        </a:xfrm>
      </p:grpSpPr>
      <p:sp>
        <p:nvSpPr>
          <p:cNvPr id="269" name="Google Shape;269;p34"/>
          <p:cNvSpPr txBox="1">
            <a:spLocks noGrp="1"/>
          </p:cNvSpPr>
          <p:nvPr>
            <p:ph type="title"/>
          </p:nvPr>
        </p:nvSpPr>
        <p:spPr>
          <a:xfrm>
            <a:off x="823850" y="495871"/>
            <a:ext cx="7605000" cy="57351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GB"/>
              <a:t>END &amp; QUESTION</a:t>
            </a:r>
            <a:endParaRPr/>
          </a:p>
        </p:txBody>
      </p:sp>
      <p:sp>
        <p:nvSpPr>
          <p:cNvPr id="270" name="Google Shape;270;p34"/>
          <p:cNvSpPr txBox="1"/>
          <p:nvPr/>
        </p:nvSpPr>
        <p:spPr>
          <a:xfrm>
            <a:off x="4054575" y="1323625"/>
            <a:ext cx="773700" cy="1662300"/>
          </a:xfrm>
          <a:prstGeom prst="rect">
            <a:avLst/>
          </a:prstGeom>
          <a:solidFill>
            <a:srgbClr val="8E7CC3"/>
          </a:solid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9600">
                <a:latin typeface="Lato"/>
                <a:ea typeface="Lato"/>
                <a:cs typeface="Lato"/>
                <a:sym typeface="Lato"/>
              </a:rPr>
              <a:t>?</a:t>
            </a:r>
            <a:endParaRPr sz="9600">
              <a:latin typeface="Lato"/>
              <a:ea typeface="Lato"/>
              <a:cs typeface="Lato"/>
              <a:sym typeface="Lato"/>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74"/>
        <p:cNvGrpSpPr/>
        <p:nvPr/>
      </p:nvGrpSpPr>
      <p:grpSpPr>
        <a:xfrm>
          <a:off x="0" y="0"/>
          <a:ext cx="0" cy="0"/>
          <a:chOff x="0" y="0"/>
          <a:chExt cx="0" cy="0"/>
        </a:xfrm>
      </p:grpSpPr>
      <p:sp>
        <p:nvSpPr>
          <p:cNvPr id="275" name="Google Shape;275;p35"/>
          <p:cNvSpPr/>
          <p:nvPr/>
        </p:nvSpPr>
        <p:spPr>
          <a:xfrm>
            <a:off x="2907500" y="98425"/>
            <a:ext cx="1855278" cy="338094"/>
          </a:xfrm>
          <a:prstGeom prst="flowChartTerminator">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ato"/>
              <a:ea typeface="Lato"/>
              <a:cs typeface="Lato"/>
              <a:sym typeface="Lato"/>
            </a:endParaRPr>
          </a:p>
        </p:txBody>
      </p:sp>
      <p:sp>
        <p:nvSpPr>
          <p:cNvPr id="276" name="Google Shape;276;p35"/>
          <p:cNvSpPr txBox="1">
            <a:spLocks noGrp="1"/>
          </p:cNvSpPr>
          <p:nvPr>
            <p:ph type="body" idx="1"/>
          </p:nvPr>
        </p:nvSpPr>
        <p:spPr>
          <a:xfrm>
            <a:off x="443650" y="436525"/>
            <a:ext cx="8836500" cy="6952800"/>
          </a:xfrm>
          <a:prstGeom prst="rect">
            <a:avLst/>
          </a:prstGeom>
          <a:noFill/>
        </p:spPr>
        <p:txBody>
          <a:bodyPr spcFirstLastPara="1" wrap="square" lIns="91425" tIns="91425" rIns="91425" bIns="91425" anchor="t" anchorCtr="0">
            <a:normAutofit fontScale="70000" lnSpcReduction="20000"/>
          </a:bodyPr>
          <a:lstStyle/>
          <a:p>
            <a:pPr marL="0" lvl="0" indent="-457200" algn="ctr" rtl="0">
              <a:lnSpc>
                <a:spcPct val="200000"/>
              </a:lnSpc>
              <a:spcBef>
                <a:spcPts val="0"/>
              </a:spcBef>
              <a:spcAft>
                <a:spcPts val="0"/>
              </a:spcAft>
              <a:buNone/>
            </a:pPr>
            <a:r>
              <a:rPr lang="en-GB" sz="3200" u="sng">
                <a:solidFill>
                  <a:srgbClr val="1B212C"/>
                </a:solidFill>
                <a:latin typeface="Arial"/>
                <a:ea typeface="Arial"/>
                <a:cs typeface="Arial"/>
                <a:sym typeface="Arial"/>
              </a:rPr>
              <a:t>Critically evaluate outdoor activities and forest</a:t>
            </a:r>
            <a:endParaRPr sz="3200" u="sng">
              <a:solidFill>
                <a:srgbClr val="1B212C"/>
              </a:solidFill>
              <a:latin typeface="Arial"/>
              <a:ea typeface="Arial"/>
              <a:cs typeface="Arial"/>
              <a:sym typeface="Arial"/>
            </a:endParaRPr>
          </a:p>
          <a:p>
            <a:pPr marL="0" lvl="0" indent="0" algn="ctr" rtl="0">
              <a:spcBef>
                <a:spcPts val="0"/>
              </a:spcBef>
              <a:spcAft>
                <a:spcPts val="0"/>
              </a:spcAft>
              <a:buNone/>
            </a:pPr>
            <a:r>
              <a:rPr lang="en-GB" sz="3200" u="sng">
                <a:solidFill>
                  <a:srgbClr val="1B212C"/>
                </a:solidFill>
                <a:latin typeface="Arial"/>
                <a:ea typeface="Arial"/>
                <a:cs typeface="Arial"/>
                <a:sym typeface="Arial"/>
              </a:rPr>
              <a:t>schools and consider how </a:t>
            </a:r>
            <a:endParaRPr sz="3200" u="sng">
              <a:solidFill>
                <a:srgbClr val="1B212C"/>
              </a:solidFill>
              <a:latin typeface="Arial"/>
              <a:ea typeface="Arial"/>
              <a:cs typeface="Arial"/>
              <a:sym typeface="Arial"/>
            </a:endParaRPr>
          </a:p>
          <a:p>
            <a:pPr marL="0" lvl="0" indent="0" algn="ctr" rtl="0">
              <a:spcBef>
                <a:spcPts val="0"/>
              </a:spcBef>
              <a:spcAft>
                <a:spcPts val="0"/>
              </a:spcAft>
              <a:buNone/>
            </a:pPr>
            <a:r>
              <a:rPr lang="en-GB" sz="3200" u="sng">
                <a:solidFill>
                  <a:srgbClr val="1B212C"/>
                </a:solidFill>
                <a:latin typeface="Arial"/>
                <a:ea typeface="Arial"/>
                <a:cs typeface="Arial"/>
                <a:sym typeface="Arial"/>
              </a:rPr>
              <a:t>effective this may be for children and young people who have experienced </a:t>
            </a:r>
            <a:endParaRPr sz="3200" u="sng">
              <a:solidFill>
                <a:srgbClr val="1B212C"/>
              </a:solidFill>
              <a:latin typeface="Arial"/>
              <a:ea typeface="Arial"/>
              <a:cs typeface="Arial"/>
              <a:sym typeface="Arial"/>
            </a:endParaRPr>
          </a:p>
          <a:p>
            <a:pPr marL="0" lvl="0" indent="0" algn="ctr" rtl="0">
              <a:spcBef>
                <a:spcPts val="0"/>
              </a:spcBef>
              <a:spcAft>
                <a:spcPts val="0"/>
              </a:spcAft>
              <a:buNone/>
            </a:pPr>
            <a:r>
              <a:rPr lang="en-GB" sz="3200" u="sng">
                <a:solidFill>
                  <a:srgbClr val="1B212C"/>
                </a:solidFill>
                <a:latin typeface="Arial"/>
                <a:ea typeface="Arial"/>
                <a:cs typeface="Arial"/>
                <a:sym typeface="Arial"/>
              </a:rPr>
              <a:t>adverse childhood experiences</a:t>
            </a:r>
            <a:endParaRPr sz="3200" u="sng">
              <a:solidFill>
                <a:srgbClr val="1B212C"/>
              </a:solidFill>
              <a:latin typeface="Arial"/>
              <a:ea typeface="Arial"/>
              <a:cs typeface="Arial"/>
              <a:sym typeface="Arial"/>
            </a:endParaRPr>
          </a:p>
          <a:p>
            <a:pPr marL="0" lvl="0" indent="0" algn="ctr" rtl="0">
              <a:spcBef>
                <a:spcPts val="0"/>
              </a:spcBef>
              <a:spcAft>
                <a:spcPts val="0"/>
              </a:spcAft>
              <a:buNone/>
            </a:pPr>
            <a:endParaRPr sz="3200" u="sng">
              <a:solidFill>
                <a:srgbClr val="000000"/>
              </a:solidFill>
              <a:latin typeface="Arial"/>
              <a:ea typeface="Arial"/>
              <a:cs typeface="Arial"/>
              <a:sym typeface="Arial"/>
            </a:endParaRPr>
          </a:p>
          <a:p>
            <a:pPr marL="0" lvl="0" indent="0" algn="l" rtl="0">
              <a:spcBef>
                <a:spcPts val="0"/>
              </a:spcBef>
              <a:spcAft>
                <a:spcPts val="0"/>
              </a:spcAft>
              <a:buNone/>
            </a:pPr>
            <a:endParaRPr sz="2400" u="sng">
              <a:solidFill>
                <a:srgbClr val="000000"/>
              </a:solidFill>
              <a:latin typeface="Arial"/>
              <a:ea typeface="Arial"/>
              <a:cs typeface="Arial"/>
              <a:sym typeface="Arial"/>
            </a:endParaRPr>
          </a:p>
          <a:p>
            <a:pPr marL="0" lvl="0" indent="0" algn="l" rtl="0">
              <a:spcBef>
                <a:spcPts val="0"/>
              </a:spcBef>
              <a:spcAft>
                <a:spcPts val="0"/>
              </a:spcAft>
              <a:buNone/>
            </a:pPr>
            <a:endParaRPr sz="2400">
              <a:solidFill>
                <a:srgbClr val="000000"/>
              </a:solidFill>
              <a:latin typeface="Arial"/>
              <a:ea typeface="Arial"/>
              <a:cs typeface="Arial"/>
              <a:sym typeface="Arial"/>
            </a:endParaRPr>
          </a:p>
          <a:p>
            <a:pPr marL="0" lvl="0" indent="0" algn="l" rtl="0">
              <a:spcBef>
                <a:spcPts val="0"/>
              </a:spcBef>
              <a:spcAft>
                <a:spcPts val="0"/>
              </a:spcAft>
              <a:buNone/>
            </a:pPr>
            <a:endParaRPr sz="2400">
              <a:solidFill>
                <a:srgbClr val="000000"/>
              </a:solidFill>
              <a:latin typeface="Arial"/>
              <a:ea typeface="Arial"/>
              <a:cs typeface="Arial"/>
              <a:sym typeface="Arial"/>
            </a:endParaRPr>
          </a:p>
          <a:p>
            <a:pPr marL="0" lvl="0" indent="0" algn="l" rtl="0">
              <a:spcBef>
                <a:spcPts val="0"/>
              </a:spcBef>
              <a:spcAft>
                <a:spcPts val="0"/>
              </a:spcAft>
              <a:buNone/>
            </a:pPr>
            <a:endParaRPr sz="2400">
              <a:solidFill>
                <a:srgbClr val="000000"/>
              </a:solidFill>
              <a:latin typeface="Arial"/>
              <a:ea typeface="Arial"/>
              <a:cs typeface="Arial"/>
              <a:sym typeface="Arial"/>
            </a:endParaRPr>
          </a:p>
          <a:p>
            <a:pPr marL="0" lvl="0" indent="0" algn="l" rtl="0">
              <a:spcBef>
                <a:spcPts val="0"/>
              </a:spcBef>
              <a:spcAft>
                <a:spcPts val="0"/>
              </a:spcAft>
              <a:buNone/>
            </a:pPr>
            <a:endParaRPr sz="2400">
              <a:solidFill>
                <a:srgbClr val="000000"/>
              </a:solidFill>
              <a:latin typeface="Arial"/>
              <a:ea typeface="Arial"/>
              <a:cs typeface="Arial"/>
              <a:sym typeface="Arial"/>
            </a:endParaRPr>
          </a:p>
          <a:p>
            <a:pPr marL="0" lvl="0" indent="0" algn="l" rtl="0">
              <a:spcBef>
                <a:spcPts val="0"/>
              </a:spcBef>
              <a:spcAft>
                <a:spcPts val="0"/>
              </a:spcAft>
              <a:buNone/>
            </a:pPr>
            <a:endParaRPr sz="2400">
              <a:solidFill>
                <a:srgbClr val="000000"/>
              </a:solidFill>
              <a:latin typeface="Arial"/>
              <a:ea typeface="Arial"/>
              <a:cs typeface="Arial"/>
              <a:sym typeface="Arial"/>
            </a:endParaRPr>
          </a:p>
          <a:p>
            <a:pPr marL="0" lvl="0" indent="0" algn="l" rtl="0">
              <a:spcBef>
                <a:spcPts val="0"/>
              </a:spcBef>
              <a:spcAft>
                <a:spcPts val="0"/>
              </a:spcAft>
              <a:buNone/>
            </a:pPr>
            <a:endParaRPr sz="2400">
              <a:solidFill>
                <a:srgbClr val="000000"/>
              </a:solidFill>
              <a:latin typeface="Arial"/>
              <a:ea typeface="Arial"/>
              <a:cs typeface="Arial"/>
              <a:sym typeface="Arial"/>
            </a:endParaRPr>
          </a:p>
          <a:p>
            <a:pPr marL="0" lvl="0" indent="0" algn="l" rtl="0">
              <a:spcBef>
                <a:spcPts val="0"/>
              </a:spcBef>
              <a:spcAft>
                <a:spcPts val="0"/>
              </a:spcAft>
              <a:buNone/>
            </a:pPr>
            <a:endParaRPr sz="24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1</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u="sng">
              <a:solidFill>
                <a:srgbClr val="000000"/>
              </a:solidFill>
              <a:latin typeface="Arial"/>
              <a:ea typeface="Arial"/>
              <a:cs typeface="Arial"/>
              <a:sym typeface="Arial"/>
            </a:endParaRPr>
          </a:p>
          <a:p>
            <a:pPr marL="0" lvl="0" indent="0" algn="ctr" rtl="0">
              <a:spcBef>
                <a:spcPts val="0"/>
              </a:spcBef>
              <a:spcAft>
                <a:spcPts val="0"/>
              </a:spcAft>
              <a:buNone/>
            </a:pPr>
            <a:r>
              <a:rPr lang="en-GB" sz="1200" u="sng">
                <a:solidFill>
                  <a:srgbClr val="000000"/>
                </a:solidFill>
                <a:latin typeface="Arial"/>
                <a:ea typeface="Arial"/>
                <a:cs typeface="Arial"/>
                <a:sym typeface="Arial"/>
              </a:rPr>
              <a:t>Introduction</a:t>
            </a:r>
            <a:endParaRPr sz="1200" u="sng">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r>
              <a:rPr lang="en-GB" sz="1200" u="sng">
                <a:solidFill>
                  <a:srgbClr val="000000"/>
                </a:solidFill>
                <a:latin typeface="Arial"/>
                <a:ea typeface="Arial"/>
                <a:cs typeface="Arial"/>
                <a:sym typeface="Arial"/>
              </a:rPr>
              <a:t>Aims &amp; Objectives</a:t>
            </a:r>
            <a:endParaRPr sz="1200" u="sng">
              <a:solidFill>
                <a:srgbClr val="000000"/>
              </a:solidFill>
              <a:latin typeface="Arial"/>
              <a:ea typeface="Arial"/>
              <a:cs typeface="Arial"/>
              <a:sym typeface="Arial"/>
            </a:endParaRPr>
          </a:p>
          <a:p>
            <a:pPr marL="0" lvl="0" indent="0" algn="l" rtl="0">
              <a:spcBef>
                <a:spcPts val="0"/>
              </a:spcBef>
              <a:spcAft>
                <a:spcPts val="0"/>
              </a:spcAft>
              <a:buNone/>
            </a:pPr>
            <a:endParaRPr sz="1200" u="sng">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&gt; This presentation has been compiled to critically evaluate outdoor activities and forest schools.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&gt; The primary aim is to consider how effective forest schools and outdoor activities may be for children and young people who have experienced adverse childhood experiences.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&gt; This presentation will focus on Adverse Childhood Experiences (ACEs), Forest School, Outdoor Activity and Interventions followed by a conclusion. </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&gt; Each section will have a full engagement with analysis of literature or critical evaluation of the interventions and concepts. </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2</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p:txBody>
      </p:sp>
      <p:sp>
        <p:nvSpPr>
          <p:cNvPr id="277" name="Google Shape;277;p35"/>
          <p:cNvSpPr txBox="1">
            <a:spLocks noGrp="1"/>
          </p:cNvSpPr>
          <p:nvPr>
            <p:ph type="title"/>
          </p:nvPr>
        </p:nvSpPr>
        <p:spPr>
          <a:xfrm>
            <a:off x="2907500" y="7"/>
            <a:ext cx="2727300" cy="4926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Script/Notes</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81"/>
        <p:cNvGrpSpPr/>
        <p:nvPr/>
      </p:nvGrpSpPr>
      <p:grpSpPr>
        <a:xfrm>
          <a:off x="0" y="0"/>
          <a:ext cx="0" cy="0"/>
          <a:chOff x="0" y="0"/>
          <a:chExt cx="0" cy="0"/>
        </a:xfrm>
      </p:grpSpPr>
      <p:sp>
        <p:nvSpPr>
          <p:cNvPr id="282" name="Google Shape;282;p36"/>
          <p:cNvSpPr/>
          <p:nvPr/>
        </p:nvSpPr>
        <p:spPr>
          <a:xfrm>
            <a:off x="2907500" y="98425"/>
            <a:ext cx="1855278" cy="338094"/>
          </a:xfrm>
          <a:prstGeom prst="flowChartTerminator">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ato"/>
              <a:ea typeface="Lato"/>
              <a:cs typeface="Lato"/>
              <a:sym typeface="Lato"/>
            </a:endParaRPr>
          </a:p>
        </p:txBody>
      </p:sp>
      <p:sp>
        <p:nvSpPr>
          <p:cNvPr id="283" name="Google Shape;283;p36"/>
          <p:cNvSpPr txBox="1">
            <a:spLocks noGrp="1"/>
          </p:cNvSpPr>
          <p:nvPr>
            <p:ph type="body" idx="1"/>
          </p:nvPr>
        </p:nvSpPr>
        <p:spPr>
          <a:xfrm>
            <a:off x="379575" y="436525"/>
            <a:ext cx="8836500" cy="6952800"/>
          </a:xfrm>
          <a:prstGeom prst="rect">
            <a:avLst/>
          </a:prstGeom>
          <a:noFill/>
        </p:spPr>
        <p:txBody>
          <a:bodyPr spcFirstLastPara="1" wrap="square" lIns="91425" tIns="91425" rIns="91425" bIns="91425" anchor="t" anchorCtr="0">
            <a:normAutofit fontScale="47500" lnSpcReduction="20000"/>
          </a:bodyPr>
          <a:lstStyle/>
          <a:p>
            <a:pPr marL="0" lvl="0" indent="-457200" algn="ctr" rtl="0">
              <a:lnSpc>
                <a:spcPct val="200000"/>
              </a:lnSpc>
              <a:spcBef>
                <a:spcPts val="0"/>
              </a:spcBef>
              <a:spcAft>
                <a:spcPts val="0"/>
              </a:spcAft>
              <a:buNone/>
            </a:pPr>
            <a:r>
              <a:rPr lang="en-GB" sz="1000">
                <a:solidFill>
                  <a:srgbClr val="000000"/>
                </a:solidFill>
                <a:latin typeface="Arial"/>
                <a:ea typeface="Arial"/>
                <a:cs typeface="Arial"/>
                <a:sym typeface="Arial"/>
              </a:rPr>
              <a:t>A</a:t>
            </a:r>
            <a:r>
              <a:rPr lang="en-GB" sz="1200" i="1">
                <a:solidFill>
                  <a:srgbClr val="000000"/>
                </a:solidFill>
                <a:latin typeface="Arial"/>
                <a:ea typeface="Arial"/>
                <a:cs typeface="Arial"/>
                <a:sym typeface="Arial"/>
              </a:rPr>
              <a:t> Frst Schl Prsntntn</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ACEs 1.1 The Kaiser Permanente Study 1995-1997</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 critical ACEs research initiative determined a firm association regarding the propensity of exposure to household abuse, discord or neglect in childhood  and numerous risk facets for some of the facets which exacerbated the likelihood of adult death post puberty Waite and Ryan (2020).</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ACEs saliently have a prolonged effect on peoples lives past the time of first affliction of prior childhood negative scenarios, such incidents are somewhat altered from mental-social phenomena into mental malfunctions, biological ailments, and social afflictions (About the CDC-Kaiser ACE Study, 2016).</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Adversity, a condition, state, or occurrence of persistent or chronic difficulty, consisting of damaging life conditions understood to be significantly related to adjustment dilemmas which can have an influence on a teenagers' mental wellbeing, physiological growth, and education prospects (Bloom, 2014).</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3</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Forest School 2.1 The New Perspective</a:t>
            </a:r>
            <a:endParaRPr sz="1200" b="1">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						</a:t>
            </a: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Forest school utilises the outdoor space as the syllabus and not solely as the place, the outdoors is recognised as the flexible educational context which ensures the provision of diverse options pertaining to experiential learning; learning by doing.</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In addition to environmental education, Forest School learning prospects, specifically for young people, cultivate the numerous social, physical, affective, and cognitive attributes which are of significance for individuals to develop as engaged and earthly sensitive persons (Činčera et al., 2023).</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In addition to environmental education, Forest School learning prospects, specifically for young people, cultivate the numerous social, physical, affective, and cognitive attributes which are of significance for individuals to develop as engaged and earthly sensitive persons (Činčera et al., 2023).</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This is of critical significance as  Feuer-Edwards et al. (2016) suggests that</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 time frame in which a traumatic scenario takes place is important, whilst trauma can be faced at any sporadic interval of a young person's life, research suggests that when worry inducing events are encountered during early childhood, this may allow for core disfigurements to emotional, social, and cognitive development; in effect facilitating ACEs.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Therefore forest school can be viewed as a preventative measure that mitigates the potential for the occurrence of ACEs. Forest School is a nurturing and nourishing progressive alternative education context which seeks to enhance children and not harm them, prevention is better than cure and forest school exemplifies this proverb.</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4</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Forest School 2.1 The New Perspective (Continued 1)</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(https://www.midsomernortonprimary.co.uk/our-school/forest-school-and-the-environment.htm)</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5</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Forest School 2.2 Sites and Sounds</a:t>
            </a:r>
            <a:endParaRPr sz="1200" b="1">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                                                        </a:t>
            </a: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 Forest School Association defines Forest School as a process that inspires all learners opportunities to develop and achieve self-esteem and confidence via hands-on educational experience  and exposure in a natural or woodland environment (Worroll &amp; Houghton, 2018).</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Forest school classes are available in a wide range of landscapes from rural forest to city parks, by numerous providers such as extra-curricular clubs, holidays, specialist nursery schools, and public schools.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 commonality between these different settings is that they occur in a non synthetic environment, where a qualified head or leader ensures and gives nurturing room which supports a child's wellbeing and wellness(Worroll &amp; Houghton, 2018). The activities on offer give dissimilar experiences which may aid forest school children through the life course. The children themselves are given relative ownership of their prospective Forest School Journey, to follow their curiosities and to grow their learning at a comfortable pace (Worroll &amp; Houghton, 2018).</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Forest school at its root is a core intervention towards the progressive development of children.</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Hughes et al. (2018) suggests that</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Intervention components can shape and be moulded into the adult life stage whereby they may assume the form of physical participation in local community endeavours and enjoy decreased financial uncertainty regarding livelihood.</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 implication is that Forest School is a self- efficacy building approach and this has distinct potentialities regarding ACEs. ACEs diminish confidence and hamper healthy psychological development of children, in and out of the place of initial negative occurrence. Forest school is an intervention which increases confidence and builds healthy psychological development which is invaluable to an ACEs afflicted child.</a:t>
            </a:r>
            <a:endParaRPr sz="1200">
              <a:solidFill>
                <a:srgbClr val="000000"/>
              </a:solidFill>
              <a:latin typeface="Arial"/>
              <a:ea typeface="Arial"/>
              <a:cs typeface="Arial"/>
              <a:sym typeface="Arial"/>
            </a:endParaRPr>
          </a:p>
          <a:p>
            <a:pPr marL="0" lvl="0" indent="0" algn="l" rtl="0">
              <a:lnSpc>
                <a:spcPct val="200000"/>
              </a:lnSpc>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6</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p:txBody>
      </p:sp>
      <p:sp>
        <p:nvSpPr>
          <p:cNvPr id="284" name="Google Shape;284;p36"/>
          <p:cNvSpPr txBox="1">
            <a:spLocks noGrp="1"/>
          </p:cNvSpPr>
          <p:nvPr>
            <p:ph type="title"/>
          </p:nvPr>
        </p:nvSpPr>
        <p:spPr>
          <a:xfrm>
            <a:off x="2907500" y="7"/>
            <a:ext cx="2727300" cy="4926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Script/Notes</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88"/>
        <p:cNvGrpSpPr/>
        <p:nvPr/>
      </p:nvGrpSpPr>
      <p:grpSpPr>
        <a:xfrm>
          <a:off x="0" y="0"/>
          <a:ext cx="0" cy="0"/>
          <a:chOff x="0" y="0"/>
          <a:chExt cx="0" cy="0"/>
        </a:xfrm>
      </p:grpSpPr>
      <p:sp>
        <p:nvSpPr>
          <p:cNvPr id="289" name="Google Shape;289;p37"/>
          <p:cNvSpPr/>
          <p:nvPr/>
        </p:nvSpPr>
        <p:spPr>
          <a:xfrm>
            <a:off x="2907500" y="98425"/>
            <a:ext cx="1855278" cy="338094"/>
          </a:xfrm>
          <a:prstGeom prst="flowChartTerminator">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ato"/>
              <a:ea typeface="Lato"/>
              <a:cs typeface="Lato"/>
              <a:sym typeface="Lato"/>
            </a:endParaRPr>
          </a:p>
        </p:txBody>
      </p:sp>
      <p:sp>
        <p:nvSpPr>
          <p:cNvPr id="290" name="Google Shape;290;p37"/>
          <p:cNvSpPr txBox="1">
            <a:spLocks noGrp="1"/>
          </p:cNvSpPr>
          <p:nvPr>
            <p:ph type="body" idx="1"/>
          </p:nvPr>
        </p:nvSpPr>
        <p:spPr>
          <a:xfrm>
            <a:off x="443650" y="436525"/>
            <a:ext cx="8836500" cy="6952800"/>
          </a:xfrm>
          <a:prstGeom prst="rect">
            <a:avLst/>
          </a:prstGeom>
          <a:noFill/>
        </p:spPr>
        <p:txBody>
          <a:bodyPr spcFirstLastPara="1" wrap="square" lIns="91425" tIns="91425" rIns="91425" bIns="91425" anchor="t" anchorCtr="0">
            <a:normAutofit fontScale="40000" lnSpcReduction="20000"/>
          </a:bodyPr>
          <a:lstStyle/>
          <a:p>
            <a:pPr marL="0" lvl="0" indent="-457200" algn="ctr" rtl="0">
              <a:lnSpc>
                <a:spcPct val="200000"/>
              </a:lnSpc>
              <a:spcBef>
                <a:spcPts val="0"/>
              </a:spcBef>
              <a:spcAft>
                <a:spcPts val="0"/>
              </a:spcAft>
              <a:buNone/>
            </a:pPr>
            <a:r>
              <a:rPr lang="en-GB" sz="1000">
                <a:solidFill>
                  <a:srgbClr val="000000"/>
                </a:solidFill>
                <a:latin typeface="Arial"/>
                <a:ea typeface="Arial"/>
                <a:cs typeface="Arial"/>
                <a:sym typeface="Arial"/>
              </a:rPr>
              <a:t>A</a:t>
            </a:r>
            <a:r>
              <a:rPr lang="en-GB" sz="1200" b="1">
                <a:solidFill>
                  <a:srgbClr val="000000"/>
                </a:solidFill>
                <a:latin typeface="Arial"/>
                <a:ea typeface="Arial"/>
                <a:cs typeface="Arial"/>
                <a:sym typeface="Arial"/>
              </a:rPr>
              <a:t>Forest school 2.3 Manageable Risk</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A Child Building Approach    </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Forest school children make sounds and run, get greasy hands and face manageable risk, which is necessary for optimal development (Worroll &amp; Houghton, 2018). To entirely embed growth and form the sense of community, classes have a low child-to-adult ratio as every child requires up-keep and attention, sessions occur with the same cohort, on a standardised, non-short term basis.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A plethora of locations are utilised for Forest School activity, and regular visits ensure that each locale becomes familiar to the group (Worroll &amp; Houghton, 2018). This aids children to acquire confidence and feel a sense of belonging as it allows them to become familiar with one another and the rules or boundaries (behavioural and physical), as well as the location of where basic needs may be substantiated - the location of lunch, the place for shelter (in tarps or dens), the location of the handwashing and toilet facilities.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7</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Forest school 2.3 Manageable Risk (C1)</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This basis allows for the freedom to pursue interests and firm learning of learnt skills mastered and explored (Worroll &amp; Houghton, 2018). Unlike the tightly confined and regulated classroom setting, the expansive Forest School outdoor sites provide boys and girls with increased control regarding social aspects, as there is no restriction so that all can consciously select and shift towards a desired occupiable space, this aids the formation of interpersonal bonds built in an atmosphere that is a momentary haven for children.</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This is essential as McLaughlin (2016) suggests that</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It is important to recognise that traumatic scenarios taking place in a young person's life is one type of adversity, and that not all adversity is traumatic. These range from absence of a care provider, poverty, and neglect (McLaughlin, 2016).</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Therefore it is important to make a distinction between different contexts of adversity as inherently challenge is healthy adversity conducive towards a non maladaptive child or young person. It is essential to recognise that ACEs can develop because of the lack of competent action and central belief pertaining to a child's capability in determining whether he/she can overcome their conditions grounded in trauma or adversity; their personal will has an equal effect in determining their probability of combating ACEs and negative cues.</a:t>
            </a:r>
            <a:endParaRPr sz="1200">
              <a:solidFill>
                <a:srgbClr val="000000"/>
              </a:solidFill>
              <a:latin typeface="Arial"/>
              <a:ea typeface="Arial"/>
              <a:cs typeface="Arial"/>
              <a:sym typeface="Arial"/>
            </a:endParaRPr>
          </a:p>
          <a:p>
            <a:pPr marL="0" lvl="0" indent="0" algn="l" rtl="0">
              <a:lnSpc>
                <a:spcPct val="200000"/>
              </a:lnSpc>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8</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Forest School 2.4 Building a Session</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b="1">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Activities</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b="1">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Forest school activities are suitable for children from 3 to 12 years of age, with a dissimilar gauge of adult guidance required for respective age cohorts (Worroll &amp; Houghton, 2018). </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 Forest School leader must assess the personal capability of a boy or girl prior to beginning a session and adjust as needed. For each activity hand-cleansing wipes and a first-aid kit are required to be brought along, if not present in the immediate grounds (Worroll &amp; Houghton, 2018). Forest School activities can occur in most weathers (except strong winds in woodland), therefore it is imperative to ensure boys and girls have appropriate attire for weather conditions - suitable footwear and waterproof clothes can become the distinguishing factor which affects whether Forest School children have an enjoyable fulfilling day outdoors or one wrought with discord.</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 Forest School Leader must ensure that there are enough supervising adults present to facilitate children so that they can involve themselves in challenging, achievable activities in solemn safety, safety that is assured (Worroll &amp; Houghton, 2018).</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b="1">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9</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Forest School 2.4 Building a Session (continued 1)</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b="1">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Planning</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b="1">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 Forest School Leader must demonstrate any challenging skills at the beginning of a relevant session, and then allow the boy or girl to attempt the session, providing non-negative reinforcement, and exclusively assisting when absolutely necessary (Worroll &amp; Houghton, 2018). A Forest School leader will reflect on the progression of each child pertaining to recent sessions and further encourage the boy or girl to reflect regarding the session experience. The reflection information is pivotal as it moulds future prospective activities and it provides an opportunity for each child to develop and grow as a whole socially, spiritually, emotionally, mentally, and physically (Worroll &amp; Houghton, 2018). Education outcomes are outlined within a session and can be used for projection and planning.</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Forest school has seasonal chapters or themes which offer a variety of dissimilar activities, some necessitating focussed input from participants, others  are energetically fuelled events (Worroll &amp; Houghton, 2018). The more salient the activities become to the children, the easier it is to alternate between them if required.</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Mammoth Hunter Mouse is a spring season team game, it is a high energy game of catch in a designated space whereby the players assume the identity of a name sake animal or role and attempt to catch the opposing team members in order to recruit them to their side, the numerical majority team wins (Worroll &amp; Houghton, 2018). In Forest school every session has a distinct ending and defined beginning.</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10</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Forest School 2.4 Building a Session (continued 2)</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Forest school's emphasis on group working and structure resonates with the findings of Biglan et al. (2017) that the formation of social links can reduce the non-positive outcomes linked to ACEs and form a defensive mental health buffer, and improve childhood wellbeing and lessen education related absences.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Forest school's direct consolidation of a central group and smaller subgroups for activities is that it facilitates classmate interactions which inadvertently allows for the creation of interpersonal relationships in the form of friendships as the cohort are able to share their feelings and thoughts, aside from the explicit reflection which is core to the Forest School framework. This is crucial for an ACEs effected child as they may not be able to detach and release their withheld restrained grievances and woes which have subjugated them to a vicious cycle of abuse, negativity and depression. The limiting and often restrictive ACEs conditions are ameliorated by the intervention of social links and bonds which are central to this alternative education provision; Forest school.</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 </a:t>
            </a:r>
            <a:r>
              <a:rPr lang="en-GB" sz="1200" i="1">
                <a:solidFill>
                  <a:srgbClr val="000000"/>
                </a:solidFill>
                <a:latin typeface="Arial"/>
                <a:ea typeface="Arial"/>
                <a:cs typeface="Arial"/>
                <a:sym typeface="Arial"/>
              </a:rPr>
              <a:t>SLIDE 11</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Outdoor Activity 3.1 Outdoor learning </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It is known that the way in which children learn both outside and in school differentiates between pupils.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Bishop et al. (1993) suggests that learning in outdoor activity should be equally regarded as a legitimate mode of education in modern society akin to the typical in-class school experience. </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There is global support in the primary education sector to enhance active learning, but this term is an ill-defined, loose term which resonates in experiential learning. </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Most educators mutually agree that boys and girls learn by doing - this can include fieldwork not just exclusively Forest school (Grigg &amp; Lewis, 2016). By its inherent state, outdoor learning has no defined boundaries, it may involve cultural visits, environmental learning, fieldwork in geography and science, adventurous and outdoor cohort activities. Outdoor learning covers three core spaces: the school grounds, the neighbourhood and afield areas (Grigg &amp; Lewis, 2016).</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This of critical importance as experiential learning can be hands-on learning, Forest school is part and parcel of experiential learning as it allows for the learner; a child to learn by and through the experience of a natural green wooded environment.</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12</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Outdoor Activity 3.1 Outdoor learning (Continued 1)</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Children wish to feel relaxed, refreshed, and safe, play with forest and fauna, navigate dissimilar areas such as a pond or garden, and have access to flowers, storage, space and greenery; they want walls which can open to the outdoors (Alexander, 2010). The reality is that school grounds fluctuate significantly in learning and quality opportunities. One immediate manner to address this issue is to relocate the children out of the typical school settings, potentially to a woodland or local park (Grigg &amp; Lewis, 2016).</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Despite contextual differences, within footing distance are resources, landscapes and landmarks which can perhaps inspire boys and girls. One example in the UK is the heritage site which contains StoneHenge.</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Such non closed environments develop techniques in judging, stopping, starting distance, adhering to directions, utilising positional lexis (such as through, over, and under) and conversing regarding the significance of being safe (Grigg &amp; Lewis, 2016). Such themes can be redacted and supplanted by activities which inform other themes pertaining to children's needs and wants.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13</a:t>
            </a:r>
            <a:endParaRPr sz="12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p:txBody>
      </p:sp>
      <p:sp>
        <p:nvSpPr>
          <p:cNvPr id="291" name="Google Shape;291;p37"/>
          <p:cNvSpPr txBox="1">
            <a:spLocks noGrp="1"/>
          </p:cNvSpPr>
          <p:nvPr>
            <p:ph type="title"/>
          </p:nvPr>
        </p:nvSpPr>
        <p:spPr>
          <a:xfrm>
            <a:off x="2907500" y="7"/>
            <a:ext cx="2727300" cy="4926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Script/Notes</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295"/>
        <p:cNvGrpSpPr/>
        <p:nvPr/>
      </p:nvGrpSpPr>
      <p:grpSpPr>
        <a:xfrm>
          <a:off x="0" y="0"/>
          <a:ext cx="0" cy="0"/>
          <a:chOff x="0" y="0"/>
          <a:chExt cx="0" cy="0"/>
        </a:xfrm>
      </p:grpSpPr>
      <p:sp>
        <p:nvSpPr>
          <p:cNvPr id="296" name="Google Shape;296;p38"/>
          <p:cNvSpPr/>
          <p:nvPr/>
        </p:nvSpPr>
        <p:spPr>
          <a:xfrm>
            <a:off x="2907500" y="98425"/>
            <a:ext cx="1855278" cy="338094"/>
          </a:xfrm>
          <a:prstGeom prst="flowChartTerminator">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ato"/>
              <a:ea typeface="Lato"/>
              <a:cs typeface="Lato"/>
              <a:sym typeface="Lato"/>
            </a:endParaRPr>
          </a:p>
        </p:txBody>
      </p:sp>
      <p:sp>
        <p:nvSpPr>
          <p:cNvPr id="297" name="Google Shape;297;p38"/>
          <p:cNvSpPr txBox="1">
            <a:spLocks noGrp="1"/>
          </p:cNvSpPr>
          <p:nvPr>
            <p:ph type="body" idx="1"/>
          </p:nvPr>
        </p:nvSpPr>
        <p:spPr>
          <a:xfrm>
            <a:off x="443650" y="436525"/>
            <a:ext cx="8836500" cy="6952800"/>
          </a:xfrm>
          <a:prstGeom prst="rect">
            <a:avLst/>
          </a:prstGeom>
          <a:noFill/>
        </p:spPr>
        <p:txBody>
          <a:bodyPr spcFirstLastPara="1" wrap="square" lIns="91425" tIns="91425" rIns="91425" bIns="91425" anchor="t" anchorCtr="0">
            <a:normAutofit fontScale="32500" lnSpcReduction="20000"/>
          </a:bodyPr>
          <a:lstStyle/>
          <a:p>
            <a:pPr marL="0" lvl="0" indent="-457200" algn="ctr" rtl="0">
              <a:lnSpc>
                <a:spcPct val="200000"/>
              </a:lnSpc>
              <a:spcBef>
                <a:spcPts val="0"/>
              </a:spcBef>
              <a:spcAft>
                <a:spcPts val="0"/>
              </a:spcAft>
              <a:buNone/>
            </a:pPr>
            <a:r>
              <a:rPr lang="en-GB" sz="1000">
                <a:solidFill>
                  <a:srgbClr val="000000"/>
                </a:solidFill>
                <a:latin typeface="Arial"/>
                <a:ea typeface="Arial"/>
                <a:cs typeface="Arial"/>
                <a:sym typeface="Arial"/>
              </a:rPr>
              <a:t>A</a:t>
            </a:r>
            <a:r>
              <a:rPr lang="en-GB" sz="1200" b="1">
                <a:solidFill>
                  <a:srgbClr val="000000"/>
                </a:solidFill>
                <a:latin typeface="Arial"/>
                <a:ea typeface="Arial"/>
                <a:cs typeface="Arial"/>
                <a:sym typeface="Arial"/>
              </a:rPr>
              <a:t>Outdoor Activity 3.1 Outdoor learning (Continued 2)</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Community projects give pupils opportunities for enrichment of life and engagement with adults of their immediate community, forest school does the same in different environments as it contains supervising adults and a forest school leader.</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This is of critical importance as Bloom (2015) suggests that notably, modern society encourages young people to have less opportunities for bonding with an available, trustworthy and dependable adult (Bloom, 2015).</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Outdoor activity and learning counteracts this by providing an avenue of engaging with meaningful adults and older persons either by forest school leadership interaction or peer association in the tasks pertaining to outdoor activity which is invaluable to those affected by ACEs as it will allow them the opportunity to learn through interaction with older experienced persons matters concerning problem solving in personal life.</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14</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Outdoor Activity 3.1 Outdoor learning (Continued 3) </a:t>
            </a:r>
            <a:endParaRPr sz="1200">
              <a:solidFill>
                <a:srgbClr val="05103E"/>
              </a:solidFill>
              <a:latin typeface="Arial"/>
              <a:ea typeface="Arial"/>
              <a:cs typeface="Arial"/>
              <a:sym typeface="Arial"/>
            </a:endParaRPr>
          </a:p>
          <a:p>
            <a:pPr marL="0" lvl="0" indent="0" algn="l" rtl="0">
              <a:spcBef>
                <a:spcPts val="0"/>
              </a:spcBef>
              <a:spcAft>
                <a:spcPts val="0"/>
              </a:spcAft>
              <a:buNone/>
            </a:pPr>
            <a:endParaRPr sz="1200">
              <a:solidFill>
                <a:srgbClr val="05103E"/>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(https://www.pexels.com/photo/stonehenge-england-1448136/)</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 </a:t>
            </a:r>
            <a:r>
              <a:rPr lang="en-GB" sz="1200" i="1">
                <a:solidFill>
                  <a:srgbClr val="000000"/>
                </a:solidFill>
                <a:latin typeface="Arial"/>
                <a:ea typeface="Arial"/>
                <a:cs typeface="Arial"/>
                <a:sym typeface="Arial"/>
              </a:rPr>
              <a:t>SLIDE 15</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Outdoor Activity 3.2 Outdoor learning for the ACEs affected </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Developing emotional intelligence involves forming an empathetic approach to others, discerning how another might feel, speaking and acting sensitively and consolidating personal emotion, as well as anticipating emotional demeanour (Grigg &amp; Lewis, 2016). Children who are competent in gauging and adjusting their emotion vary action according to the situation. Positive experiences in the natural environment facilitates the emotional development of children (Louv, 2005).</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This is essential as Brunzell et al. (2016) suggests that</a:t>
            </a: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adverse childhood experiences make heightened feelings of isolation, detachment, guilt, anger, hypervigilance, shame, helplessness, hopelessness, and the potential to hamper and destroy social relationships.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This has major implications for the ACEs affected young people and children as they may have become desensitised to positive emotions and have speaking and listening inhibitions arising from abuse in the household and negative reinforcement of ACEs. Therefore positive social experiences such as interpersonal conversation and bonding is conducive towards helping ACEs afflicted children mentally recover by offering them an avenue of opportunity to invest themselves into meaningful nurturing, healing relationships through the process of making friendships by common cause, the centre of Forest School function. Secondly the natural world learning space can be beneficial in nurturing not only physical well being and emotional health but aid in the development of emotional maturity and emotional response.</a:t>
            </a:r>
            <a:endParaRPr sz="1200">
              <a:solidFill>
                <a:srgbClr val="000000"/>
              </a:solidFill>
              <a:latin typeface="Arial"/>
              <a:ea typeface="Arial"/>
              <a:cs typeface="Arial"/>
              <a:sym typeface="Arial"/>
            </a:endParaRPr>
          </a:p>
          <a:p>
            <a:pPr marL="0" lvl="0" indent="0" algn="l" rtl="0">
              <a:lnSpc>
                <a:spcPct val="200000"/>
              </a:lnSpc>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16</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Interventions 4.1 Forest schools for the ACEs affected</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A positive role model is needed who can aid children and young people to form and consolidate the neural pathways and synaptic bonds that their physiology may not have created properly in earlier stages of youth development (Cree, 2011). This requires time and trust- one thing which is persistently under risk from political meandering and cut budgeting.</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Outdoor activity and Forest Schools underlie the critical role of positive human development of attachment especially important for the ACEs afflicted (Knight, 2016). The ACEs affected child can take his/her learnt repertoire of physical techniques and verbatim comprehension back to their respective household and livelihoods. Therefore, Forest School is a child building approach.</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17</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Interventions 4.1 Forest schools for the ACEs affected (continued 1)</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Forest School can aid young people and children relearn persistence, motivation and self-control and is an appropriate intervention for young people and children that struggle in standardised school contexts (Knight, 2016).</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 ACEs afflicted children are central to this notion as they have non-uniform brain formation due to adverse childhood factors such as stress or poverty, specifically in initial childhood years (Sunderland, 2013). This affects the brain's development such that the frontal lobes which function to reflect and control feelings and the capability to learn and concentrate are hampered.</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Secondly, the young people and children can have overly receptive stress reaction networks, causing them to be angry, anxious, and irritable (Knight, 2016). These ACEs afflicted children are often excluded from their school due to a lack of comprehension and knowledge in managing their actions and this further alienates them.       								</a:t>
            </a:r>
            <a:endParaRPr sz="95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 </a:t>
            </a:r>
            <a:r>
              <a:rPr lang="en-GB" sz="1200" i="1">
                <a:solidFill>
                  <a:srgbClr val="000000"/>
                </a:solidFill>
                <a:latin typeface="Arial"/>
                <a:ea typeface="Arial"/>
                <a:cs typeface="Arial"/>
                <a:sym typeface="Arial"/>
              </a:rPr>
              <a:t>SLIDE 18</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Interventions 4.2 Forest Schools and Outdoor Activity Weaknesses</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However the groups which form for the definite Forest School objectives are restricted to a particular quantity of sessions, under 10 (Knight, 2016). Unfortunately, it is not the Forest School leaders who determine the number of convene-able sessions, it is the schools that fund the provision for some Forest Schools.</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Forest School practitioners are not qualified play-/psycho- or eco therapists (Knight, 2016). This has major implications for the ACEs afflicted children, the immediate suggestion is that Forest School cannot cure or supplement the aid required for chronic ACEs cases as these will have to be referred to medical and psychotherapy professionals (Knight, 2016). </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Thirdly, other interventions may be needed to accommodate the progress of specific children that may have surpassed the Forest School curriculum standard; they may be ready for or to return to a classroom setting with stipulations and guided instruction. Forest School is a provision but not the provision which meets every child's needs but it does meet the ACEs afflicted child's needs.</a:t>
            </a:r>
            <a:endParaRPr sz="1200">
              <a:solidFill>
                <a:srgbClr val="000000"/>
              </a:solidFill>
              <a:latin typeface="Arial"/>
              <a:ea typeface="Arial"/>
              <a:cs typeface="Arial"/>
              <a:sym typeface="Arial"/>
            </a:endParaRPr>
          </a:p>
          <a:p>
            <a:pPr marL="0" lvl="0" indent="0" algn="l" rtl="0">
              <a:lnSpc>
                <a:spcPct val="200000"/>
              </a:lnSpc>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19</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b="1">
                <a:solidFill>
                  <a:srgbClr val="000000"/>
                </a:solidFill>
                <a:latin typeface="Arial"/>
                <a:ea typeface="Arial"/>
                <a:cs typeface="Arial"/>
                <a:sym typeface="Arial"/>
              </a:rPr>
              <a:t>Conclusion 5.1  Forest School the Alternative Provision</a:t>
            </a: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b="1">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In conclusion Forest Schools and outdoor activity are essential for identifying, preventing and mitigating the development of ACEs in Children and they allow for a correct pathing into future prospects for the learner. The provision of Adult guidance and Forest School leadership is a necessary proponent of the Forest School Framework and without appropriate funding this method’s effectiveness is hampered but it remains an invaluable non standardised mode of education that is free of the restrictive atypical brick and mortar school setting which may not be able to tackle ACEs as uniformly and precisely as Forest School is able to.</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b="1">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20</a:t>
            </a: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sz="1200" u="sng">
              <a:solidFill>
                <a:srgbClr val="000000"/>
              </a:solidFill>
              <a:latin typeface="Arial"/>
              <a:ea typeface="Arial"/>
              <a:cs typeface="Arial"/>
              <a:sym typeface="Arial"/>
            </a:endParaRPr>
          </a:p>
          <a:p>
            <a:pPr marL="0" lvl="0" indent="0" algn="ctr" rtl="0">
              <a:spcBef>
                <a:spcPts val="0"/>
              </a:spcBef>
              <a:spcAft>
                <a:spcPts val="0"/>
              </a:spcAft>
              <a:buNone/>
            </a:pPr>
            <a:endParaRPr sz="1200" u="sng">
              <a:solidFill>
                <a:srgbClr val="000000"/>
              </a:solidFill>
              <a:latin typeface="Arial"/>
              <a:ea typeface="Arial"/>
              <a:cs typeface="Arial"/>
              <a:sym typeface="Arial"/>
            </a:endParaRPr>
          </a:p>
          <a:p>
            <a:pPr marL="0" lvl="0" indent="0" algn="l" rtl="0">
              <a:spcBef>
                <a:spcPts val="0"/>
              </a:spcBef>
              <a:spcAft>
                <a:spcPts val="0"/>
              </a:spcAft>
              <a:buNone/>
            </a:pPr>
            <a:endParaRPr sz="1200" u="sng">
              <a:solidFill>
                <a:srgbClr val="000000"/>
              </a:solidFill>
              <a:latin typeface="Arial"/>
              <a:ea typeface="Arial"/>
              <a:cs typeface="Arial"/>
              <a:sym typeface="Arial"/>
            </a:endParaRPr>
          </a:p>
          <a:p>
            <a:pPr marL="0" lvl="0" indent="0" algn="l" rtl="0">
              <a:spcBef>
                <a:spcPts val="0"/>
              </a:spcBef>
              <a:spcAft>
                <a:spcPts val="0"/>
              </a:spcAft>
              <a:buNone/>
            </a:pPr>
            <a:endParaRPr sz="1200" u="sng">
              <a:solidFill>
                <a:srgbClr val="000000"/>
              </a:solidFill>
              <a:latin typeface="Arial"/>
              <a:ea typeface="Arial"/>
              <a:cs typeface="Arial"/>
              <a:sym typeface="Arial"/>
            </a:endParaRPr>
          </a:p>
          <a:p>
            <a:pPr marL="0" lvl="0" indent="0" algn="l" rtl="0">
              <a:spcBef>
                <a:spcPts val="0"/>
              </a:spcBef>
              <a:spcAft>
                <a:spcPts val="0"/>
              </a:spcAft>
              <a:buNone/>
            </a:pPr>
            <a:endParaRPr sz="1200" u="sng">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r>
              <a:rPr lang="en-GB" sz="1200" u="sng">
                <a:solidFill>
                  <a:srgbClr val="000000"/>
                </a:solidFill>
                <a:latin typeface="Arial"/>
                <a:ea typeface="Arial"/>
                <a:cs typeface="Arial"/>
                <a:sym typeface="Arial"/>
              </a:rPr>
              <a:t>Reference List (DISPLAY)</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21</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u="sng">
              <a:solidFill>
                <a:srgbClr val="000000"/>
              </a:solidFill>
              <a:latin typeface="Arial"/>
              <a:ea typeface="Arial"/>
              <a:cs typeface="Arial"/>
              <a:sym typeface="Arial"/>
            </a:endParaRPr>
          </a:p>
          <a:p>
            <a:pPr marL="0" lvl="0" indent="0" algn="ctr" rtl="0">
              <a:spcBef>
                <a:spcPts val="0"/>
              </a:spcBef>
              <a:spcAft>
                <a:spcPts val="0"/>
              </a:spcAft>
              <a:buNone/>
            </a:pPr>
            <a:r>
              <a:rPr lang="en-GB" sz="1200" u="sng">
                <a:solidFill>
                  <a:srgbClr val="000000"/>
                </a:solidFill>
                <a:latin typeface="Arial"/>
                <a:ea typeface="Arial"/>
                <a:cs typeface="Arial"/>
                <a:sym typeface="Arial"/>
              </a:rPr>
              <a:t>End &amp; Questions</a:t>
            </a:r>
            <a:endParaRPr sz="1200" u="sng">
              <a:solidFill>
                <a:srgbClr val="000000"/>
              </a:solidFill>
              <a:latin typeface="Arial"/>
              <a:ea typeface="Arial"/>
              <a:cs typeface="Arial"/>
              <a:sym typeface="Arial"/>
            </a:endParaRPr>
          </a:p>
          <a:p>
            <a:pPr marL="0" lvl="0" indent="0" algn="l" rtl="0">
              <a:spcBef>
                <a:spcPts val="0"/>
              </a:spcBef>
              <a:spcAft>
                <a:spcPts val="0"/>
              </a:spcAft>
              <a:buNone/>
            </a:pPr>
            <a:endParaRPr sz="1200" u="sng">
              <a:solidFill>
                <a:srgbClr val="000000"/>
              </a:solidFill>
              <a:latin typeface="Arial"/>
              <a:ea typeface="Arial"/>
              <a:cs typeface="Arial"/>
              <a:sym typeface="Arial"/>
            </a:endParaRPr>
          </a:p>
          <a:p>
            <a:pPr marL="0" lvl="0" indent="0" algn="l" rtl="0">
              <a:spcBef>
                <a:spcPts val="0"/>
              </a:spcBef>
              <a:spcAft>
                <a:spcPts val="0"/>
              </a:spcAft>
              <a:buNone/>
            </a:pPr>
            <a:endParaRPr sz="1200" u="sng">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22</a:t>
            </a:r>
            <a:endParaRPr sz="1200" i="1">
              <a:solidFill>
                <a:srgbClr val="000000"/>
              </a:solidFill>
              <a:latin typeface="Arial"/>
              <a:ea typeface="Arial"/>
              <a:cs typeface="Arial"/>
              <a:sym typeface="Arial"/>
            </a:endParaRPr>
          </a:p>
          <a:p>
            <a:pPr marL="0" lvl="0" indent="0" algn="l" rtl="0">
              <a:spcBef>
                <a:spcPts val="0"/>
              </a:spcBef>
              <a:spcAft>
                <a:spcPts val="0"/>
              </a:spcAft>
              <a:buNone/>
            </a:pPr>
            <a:r>
              <a:rPr lang="en-GB" sz="1200" i="1">
                <a:solidFill>
                  <a:srgbClr val="000000"/>
                </a:solidFill>
                <a:latin typeface="Arial"/>
                <a:ea typeface="Arial"/>
                <a:cs typeface="Arial"/>
                <a:sym typeface="Arial"/>
              </a:rPr>
              <a:t>SLIDE 23 SCRIPT </a:t>
            </a:r>
            <a:endParaRPr sz="1200" i="1">
              <a:solidFill>
                <a:srgbClr val="000000"/>
              </a:solidFill>
              <a:latin typeface="Arial"/>
              <a:ea typeface="Arial"/>
              <a:cs typeface="Arial"/>
              <a:sym typeface="Arial"/>
            </a:endParaRPr>
          </a:p>
          <a:p>
            <a:pPr marL="0" lvl="0" indent="0" algn="l" rtl="0">
              <a:spcBef>
                <a:spcPts val="0"/>
              </a:spcBef>
              <a:spcAft>
                <a:spcPts val="0"/>
              </a:spcAft>
              <a:buNone/>
            </a:pPr>
            <a:endParaRPr sz="1200" i="1">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100" b="1">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100" b="1">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100" b="1">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100" b="1">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100" b="1">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100" b="1">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200" u="sng">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200" u="sng">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200" u="sng">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200" u="sng">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200" u="sng">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200" u="sng">
              <a:solidFill>
                <a:srgbClr val="000000"/>
              </a:solidFill>
              <a:latin typeface="Arial"/>
              <a:ea typeface="Arial"/>
              <a:cs typeface="Arial"/>
              <a:sym typeface="Arial"/>
            </a:endParaRPr>
          </a:p>
          <a:p>
            <a:pPr marL="0" lvl="0" indent="0" algn="l" rtl="0">
              <a:lnSpc>
                <a:spcPct val="163636"/>
              </a:lnSpc>
              <a:spcBef>
                <a:spcPts val="1200"/>
              </a:spcBef>
              <a:spcAft>
                <a:spcPts val="0"/>
              </a:spcAft>
              <a:buNone/>
            </a:pPr>
            <a:endParaRPr sz="1200" u="sng">
              <a:solidFill>
                <a:srgbClr val="000000"/>
              </a:solidFill>
              <a:latin typeface="Arial"/>
              <a:ea typeface="Arial"/>
              <a:cs typeface="Arial"/>
              <a:sym typeface="Arial"/>
            </a:endParaRPr>
          </a:p>
          <a:p>
            <a:pPr marL="0" lvl="0" indent="-457200" algn="l" rtl="0">
              <a:lnSpc>
                <a:spcPct val="200000"/>
              </a:lnSpc>
              <a:spcBef>
                <a:spcPts val="1200"/>
              </a:spcBef>
              <a:spcAft>
                <a:spcPts val="0"/>
              </a:spcAft>
              <a:buNone/>
            </a:pPr>
            <a:endParaRPr sz="10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a:p>
            <a:pPr marL="0" lvl="0" indent="-457200" algn="l" rtl="0">
              <a:lnSpc>
                <a:spcPct val="200000"/>
              </a:lnSpc>
              <a:spcBef>
                <a:spcPts val="0"/>
              </a:spcBef>
              <a:spcAft>
                <a:spcPts val="0"/>
              </a:spcAft>
              <a:buNone/>
            </a:pPr>
            <a:endParaRPr sz="1000">
              <a:solidFill>
                <a:srgbClr val="000000"/>
              </a:solidFill>
              <a:latin typeface="Arial"/>
              <a:ea typeface="Arial"/>
              <a:cs typeface="Arial"/>
              <a:sym typeface="Arial"/>
            </a:endParaRPr>
          </a:p>
        </p:txBody>
      </p:sp>
      <p:sp>
        <p:nvSpPr>
          <p:cNvPr id="298" name="Google Shape;298;p38"/>
          <p:cNvSpPr txBox="1">
            <a:spLocks noGrp="1"/>
          </p:cNvSpPr>
          <p:nvPr>
            <p:ph type="title"/>
          </p:nvPr>
        </p:nvSpPr>
        <p:spPr>
          <a:xfrm>
            <a:off x="2907500" y="7"/>
            <a:ext cx="2727300" cy="4926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Script/Notes</a:t>
            </a:r>
            <a:endParaRP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TotalTime>
  <Words>7467</Words>
  <Application>Microsoft Office PowerPoint</Application>
  <PresentationFormat>Custom</PresentationFormat>
  <Paragraphs>526</Paragraphs>
  <Slides>26</Slides>
  <Notes>26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Montserrat</vt:lpstr>
      <vt:lpstr>Arial</vt:lpstr>
      <vt:lpstr>Lato</vt:lpstr>
      <vt:lpstr>Focus</vt:lpstr>
      <vt:lpstr>Critically evaluate outdoor activities and forest schools and consider how  effective this may be for children and young people who have experienced  adverse childhood experiences   </vt:lpstr>
      <vt:lpstr>Aims &amp;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Conclusion</vt:lpstr>
      <vt:lpstr>References</vt:lpstr>
      <vt:lpstr>END &amp; QUESTION</vt:lpstr>
      <vt:lpstr>Script/Notes</vt:lpstr>
      <vt:lpstr>Script/Notes</vt:lpstr>
      <vt:lpstr>Script/Notes</vt:lpstr>
      <vt:lpstr>Script/Notes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evaluate outdoor activities and forest schools and consider how  effective this may be for children and young people who have experienced  adverse childhood experiences   </dc:title>
  <cp:lastModifiedBy>Muhammad Khan (P151805)</cp:lastModifiedBy>
  <cp:revision>4</cp:revision>
  <dcterms:modified xsi:type="dcterms:W3CDTF">2024-04-20T18:24:48Z</dcterms:modified>
</cp:coreProperties>
</file>