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3" r:id="rId1"/>
  </p:sldMasterIdLst>
  <p:notesMasterIdLst>
    <p:notesMasterId r:id="rId131"/>
  </p:notesMasterIdLst>
  <p:handoutMasterIdLst>
    <p:handoutMasterId r:id="rId132"/>
  </p:handoutMasterIdLst>
  <p:sldIdLst>
    <p:sldId id="385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5" r:id="rId50"/>
    <p:sldId id="304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  <p:sldId id="335" r:id="rId81"/>
    <p:sldId id="336" r:id="rId82"/>
    <p:sldId id="337" r:id="rId83"/>
    <p:sldId id="338" r:id="rId84"/>
    <p:sldId id="339" r:id="rId85"/>
    <p:sldId id="340" r:id="rId86"/>
    <p:sldId id="341" r:id="rId87"/>
    <p:sldId id="342" r:id="rId88"/>
    <p:sldId id="343" r:id="rId89"/>
    <p:sldId id="344" r:id="rId90"/>
    <p:sldId id="345" r:id="rId91"/>
    <p:sldId id="346" r:id="rId92"/>
    <p:sldId id="347" r:id="rId93"/>
    <p:sldId id="348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5" r:id="rId111"/>
    <p:sldId id="366" r:id="rId112"/>
    <p:sldId id="367" r:id="rId113"/>
    <p:sldId id="368" r:id="rId114"/>
    <p:sldId id="369" r:id="rId115"/>
    <p:sldId id="370" r:id="rId116"/>
    <p:sldId id="371" r:id="rId117"/>
    <p:sldId id="372" r:id="rId118"/>
    <p:sldId id="373" r:id="rId119"/>
    <p:sldId id="374" r:id="rId120"/>
    <p:sldId id="375" r:id="rId121"/>
    <p:sldId id="376" r:id="rId122"/>
    <p:sldId id="377" r:id="rId123"/>
    <p:sldId id="378" r:id="rId124"/>
    <p:sldId id="379" r:id="rId125"/>
    <p:sldId id="380" r:id="rId126"/>
    <p:sldId id="381" r:id="rId127"/>
    <p:sldId id="382" r:id="rId128"/>
    <p:sldId id="383" r:id="rId129"/>
    <p:sldId id="384" r:id="rId130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/>
  </p:normalViewPr>
  <p:slideViewPr>
    <p:cSldViewPr>
      <p:cViewPr varScale="1">
        <p:scale>
          <a:sx n="87" d="100"/>
          <a:sy n="87" d="100"/>
        </p:scale>
        <p:origin x="1092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presProps" Target="pres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26" Type="http://schemas.openxmlformats.org/officeDocument/2006/relationships/slide" Target="slides/slide125.xml"/><Relationship Id="rId13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microsoft.com/office/2006/relationships/vbaProject" Target="vbaProject.bin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notesMaster" Target="notesMasters/notesMaster1.xml"/><Relationship Id="rId136" Type="http://schemas.openxmlformats.org/officeDocument/2006/relationships/tableStyles" Target="tableStyle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4.wmf"/><Relationship Id="rId1" Type="http://schemas.openxmlformats.org/officeDocument/2006/relationships/image" Target="../media/image43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7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56.wmf"/></Relationships>
</file>

<file path=ppt/drawings/_rels/vmlDrawing16.vml.rels><?xml version="1.0" encoding="UTF-8" standalone="yes"?>
<Relationships xmlns="http://schemas.openxmlformats.org/package/2006/relationships"><Relationship Id="rId3" Type="http://schemas.openxmlformats.org/officeDocument/2006/relationships/image" Target="../media/image59.wmf"/><Relationship Id="rId2" Type="http://schemas.openxmlformats.org/officeDocument/2006/relationships/image" Target="../media/image58.wmf"/><Relationship Id="rId1" Type="http://schemas.openxmlformats.org/officeDocument/2006/relationships/image" Target="../media/image57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2.wmf"/><Relationship Id="rId2" Type="http://schemas.openxmlformats.org/officeDocument/2006/relationships/image" Target="../media/image61.wmf"/><Relationship Id="rId1" Type="http://schemas.openxmlformats.org/officeDocument/2006/relationships/image" Target="../media/image60.wmf"/></Relationships>
</file>

<file path=ppt/drawings/_rels/vmlDrawing18.vml.rels><?xml version="1.0" encoding="UTF-8" standalone="yes"?>
<Relationships xmlns="http://schemas.openxmlformats.org/package/2006/relationships"><Relationship Id="rId2" Type="http://schemas.openxmlformats.org/officeDocument/2006/relationships/image" Target="../media/image64.wmf"/><Relationship Id="rId1" Type="http://schemas.openxmlformats.org/officeDocument/2006/relationships/image" Target="../media/image63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1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4.wmf"/><Relationship Id="rId2" Type="http://schemas.openxmlformats.org/officeDocument/2006/relationships/image" Target="../media/image73.wmf"/><Relationship Id="rId1" Type="http://schemas.openxmlformats.org/officeDocument/2006/relationships/image" Target="../media/image72.wmf"/></Relationships>
</file>

<file path=ppt/drawings/_rels/vmlDrawing22.vml.rels><?xml version="1.0" encoding="UTF-8" standalone="yes"?>
<Relationships xmlns="http://schemas.openxmlformats.org/package/2006/relationships"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7.wmf"/></Relationships>
</file>

<file path=ppt/drawings/_rels/vmlDrawing24.vml.rels><?xml version="1.0" encoding="UTF-8" standalone="yes"?>
<Relationships xmlns="http://schemas.openxmlformats.org/package/2006/relationships"><Relationship Id="rId2" Type="http://schemas.openxmlformats.org/officeDocument/2006/relationships/image" Target="../media/image80.wmf"/><Relationship Id="rId1" Type="http://schemas.openxmlformats.org/officeDocument/2006/relationships/image" Target="../media/image79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0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81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83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90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0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2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wmf"/></Relationships>
</file>

<file path=ppt/drawings/_rels/vmlDrawing3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wmf"/><Relationship Id="rId1" Type="http://schemas.openxmlformats.org/officeDocument/2006/relationships/image" Target="../media/image104.wmf"/></Relationships>
</file>

<file path=ppt/drawings/_rels/vmlDrawing3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wmf"/><Relationship Id="rId1" Type="http://schemas.openxmlformats.org/officeDocument/2006/relationships/image" Target="../media/image106.wmf"/></Relationships>
</file>

<file path=ppt/drawings/_rels/vmlDrawing3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wmf"/><Relationship Id="rId1" Type="http://schemas.openxmlformats.org/officeDocument/2006/relationships/image" Target="../media/image113.wmf"/></Relationships>
</file>

<file path=ppt/drawings/_rels/vmlDrawing3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wmf"/><Relationship Id="rId2" Type="http://schemas.openxmlformats.org/officeDocument/2006/relationships/image" Target="../media/image116.wmf"/><Relationship Id="rId1" Type="http://schemas.openxmlformats.org/officeDocument/2006/relationships/image" Target="../media/image115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8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9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0.wmf"/></Relationships>
</file>

<file path=ppt/drawings/_rels/vmlDrawing4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wmf"/><Relationship Id="rId1" Type="http://schemas.openxmlformats.org/officeDocument/2006/relationships/image" Target="../media/image121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3.wmf"/></Relationships>
</file>

<file path=ppt/drawings/_rels/vmlDrawing4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6.wmf"/><Relationship Id="rId2" Type="http://schemas.openxmlformats.org/officeDocument/2006/relationships/image" Target="../media/image125.wmf"/><Relationship Id="rId1" Type="http://schemas.openxmlformats.org/officeDocument/2006/relationships/image" Target="../media/image124.wmf"/></Relationships>
</file>

<file path=ppt/drawings/_rels/vmlDrawing4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wmf"/><Relationship Id="rId1" Type="http://schemas.openxmlformats.org/officeDocument/2006/relationships/image" Target="../media/image127.wmf"/></Relationships>
</file>

<file path=ppt/drawings/_rels/vmlDrawing4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wmf"/><Relationship Id="rId1" Type="http://schemas.openxmlformats.org/officeDocument/2006/relationships/image" Target="../media/image129.w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1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2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wmf"/><Relationship Id="rId2" Type="http://schemas.openxmlformats.org/officeDocument/2006/relationships/image" Target="../media/image134.wmf"/><Relationship Id="rId1" Type="http://schemas.openxmlformats.org/officeDocument/2006/relationships/image" Target="../media/image133.wmf"/></Relationships>
</file>

<file path=ppt/drawings/_rels/vmlDrawing50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8.wmf"/><Relationship Id="rId2" Type="http://schemas.openxmlformats.org/officeDocument/2006/relationships/image" Target="../media/image137.wmf"/><Relationship Id="rId1" Type="http://schemas.openxmlformats.org/officeDocument/2006/relationships/image" Target="../media/image136.wmf"/></Relationships>
</file>

<file path=ppt/drawings/_rels/vmlDrawing5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9.wmf"/><Relationship Id="rId1" Type="http://schemas.openxmlformats.org/officeDocument/2006/relationships/image" Target="../media/image139.w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4.wmf"/></Relationships>
</file>

<file path=ppt/drawings/_rels/vmlDrawing5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wmf"/><Relationship Id="rId1" Type="http://schemas.openxmlformats.org/officeDocument/2006/relationships/image" Target="../media/image147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9.w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0.wmf"/></Relationships>
</file>

<file path=ppt/drawings/_rels/vmlDrawing56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wmf"/><Relationship Id="rId2" Type="http://schemas.openxmlformats.org/officeDocument/2006/relationships/image" Target="../media/image151.wmf"/><Relationship Id="rId1" Type="http://schemas.openxmlformats.org/officeDocument/2006/relationships/image" Target="../media/image135.wmf"/></Relationships>
</file>

<file path=ppt/drawings/_rels/vmlDrawing57.v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wmf"/><Relationship Id="rId1" Type="http://schemas.openxmlformats.org/officeDocument/2006/relationships/image" Target="../media/image15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9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9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9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4F426549-CD6A-4F2A-9009-0CB49D49612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4539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7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37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7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5FED4BA2-6748-4B65-99D9-80A3BA60D55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8471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FED4BA2-6748-4B65-99D9-80A3BA60D555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73996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14417CB-4077-4ED4-97EB-8706F102FC5B}" type="slidenum">
              <a:rPr lang="en-GB" altLang="en-US" sz="1200"/>
              <a:pPr eaLnBrk="1" hangingPunct="1"/>
              <a:t>2</a:t>
            </a:fld>
            <a:endParaRPr lang="en-GB" altLang="en-US" sz="1200"/>
          </a:p>
        </p:txBody>
      </p:sp>
      <p:sp>
        <p:nvSpPr>
          <p:cNvPr id="137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7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8772474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0D91197-8186-4452-814C-05EE74EEDCD1}" type="slidenum">
              <a:rPr lang="en-GB" altLang="en-US" sz="1200"/>
              <a:pPr eaLnBrk="1" hangingPunct="1"/>
              <a:t>3</a:t>
            </a:fld>
            <a:endParaRPr lang="en-GB" altLang="en-US" sz="1200"/>
          </a:p>
        </p:txBody>
      </p:sp>
      <p:sp>
        <p:nvSpPr>
          <p:cNvPr id="138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8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685966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30AF761-0D2F-4C91-9E21-3A92E42F50B8}" type="slidenum">
              <a:rPr lang="en-GB" altLang="en-US" sz="1200"/>
              <a:pPr eaLnBrk="1" hangingPunct="1"/>
              <a:t>4</a:t>
            </a:fld>
            <a:endParaRPr lang="en-GB" altLang="en-US" sz="1200"/>
          </a:p>
        </p:txBody>
      </p:sp>
      <p:sp>
        <p:nvSpPr>
          <p:cNvPr id="139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9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4991541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156F7FB-1E43-4BA6-B29E-CCB6C63D9E03}" type="slidenum">
              <a:rPr lang="en-GB" altLang="en-US" sz="1200"/>
              <a:pPr eaLnBrk="1" hangingPunct="1"/>
              <a:t>5</a:t>
            </a:fld>
            <a:endParaRPr lang="en-GB" altLang="en-US" sz="1200"/>
          </a:p>
        </p:txBody>
      </p:sp>
      <p:sp>
        <p:nvSpPr>
          <p:cNvPr id="1402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02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830588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36FA152-AB51-43E1-8876-CA4E777120C6}" type="slidenum">
              <a:rPr lang="en-GB" altLang="en-US" sz="1200"/>
              <a:pPr eaLnBrk="1" hangingPunct="1"/>
              <a:t>6</a:t>
            </a:fld>
            <a:endParaRPr lang="en-GB" altLang="en-US" sz="1200"/>
          </a:p>
        </p:txBody>
      </p:sp>
      <p:sp>
        <p:nvSpPr>
          <p:cNvPr id="141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1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2629141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B3FE0A2-3D07-4624-90F0-8BF0AB66852D}" type="slidenum">
              <a:rPr lang="en-GB" altLang="en-US" sz="1200"/>
              <a:pPr eaLnBrk="1" hangingPunct="1"/>
              <a:t>7</a:t>
            </a:fld>
            <a:endParaRPr lang="en-GB" altLang="en-US" sz="1200"/>
          </a:p>
        </p:txBody>
      </p:sp>
      <p:sp>
        <p:nvSpPr>
          <p:cNvPr id="1423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4600266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8F6E1F7-83C4-493B-985F-2326FBCD2881}" type="slidenum">
              <a:rPr lang="en-GB" altLang="en-US" sz="1200"/>
              <a:pPr eaLnBrk="1" hangingPunct="1"/>
              <a:t>8</a:t>
            </a:fld>
            <a:endParaRPr lang="en-GB" altLang="en-US" sz="1200"/>
          </a:p>
        </p:txBody>
      </p:sp>
      <p:sp>
        <p:nvSpPr>
          <p:cNvPr id="1433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9464154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A529191-0B13-4238-ADB9-D49540E711B9}" type="slidenum">
              <a:rPr lang="en-GB" altLang="en-US" sz="1200"/>
              <a:pPr eaLnBrk="1" hangingPunct="1"/>
              <a:t>9</a:t>
            </a:fld>
            <a:endParaRPr lang="en-GB" altLang="en-US" sz="1200"/>
          </a:p>
        </p:txBody>
      </p:sp>
      <p:sp>
        <p:nvSpPr>
          <p:cNvPr id="144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6017553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1086923-A330-4569-B001-0C7645BB9D6C}" type="slidenum">
              <a:rPr lang="en-GB" altLang="en-US" sz="1200"/>
              <a:pPr eaLnBrk="1" hangingPunct="1"/>
              <a:t>10</a:t>
            </a:fld>
            <a:endParaRPr lang="en-GB" altLang="en-US" sz="1200"/>
          </a:p>
        </p:txBody>
      </p:sp>
      <p:sp>
        <p:nvSpPr>
          <p:cNvPr id="145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5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9374925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13F6351-FD10-4A6B-9A6F-9CAB3DF3F360}" type="slidenum">
              <a:rPr lang="en-GB" altLang="en-US" sz="1200"/>
              <a:pPr eaLnBrk="1" hangingPunct="1"/>
              <a:t>11</a:t>
            </a:fld>
            <a:endParaRPr lang="en-GB" altLang="en-US" sz="1200"/>
          </a:p>
        </p:txBody>
      </p:sp>
      <p:sp>
        <p:nvSpPr>
          <p:cNvPr id="146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6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07945378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D31622B-70B8-4392-9B22-CB96C8843817}" type="slidenum">
              <a:rPr lang="en-GB" altLang="en-US" sz="1200"/>
              <a:pPr eaLnBrk="1" hangingPunct="1"/>
              <a:t>12</a:t>
            </a:fld>
            <a:endParaRPr lang="en-GB" altLang="en-US" sz="1200"/>
          </a:p>
        </p:txBody>
      </p:sp>
      <p:sp>
        <p:nvSpPr>
          <p:cNvPr id="147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7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987706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FA33574-E61B-41F8-8B4E-37620C7BA3C7}" type="slidenum">
              <a:rPr lang="en-GB" altLang="en-US" sz="1200"/>
              <a:pPr eaLnBrk="1" hangingPunct="1"/>
              <a:t>13</a:t>
            </a:fld>
            <a:endParaRPr lang="en-GB" altLang="en-US" sz="1200"/>
          </a:p>
        </p:txBody>
      </p:sp>
      <p:sp>
        <p:nvSpPr>
          <p:cNvPr id="148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86231196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EF68395-AD99-4C0E-A0A1-641118350786}" type="slidenum">
              <a:rPr lang="en-GB" altLang="en-US" sz="1200"/>
              <a:pPr eaLnBrk="1" hangingPunct="1"/>
              <a:t>14</a:t>
            </a:fld>
            <a:endParaRPr lang="en-GB" altLang="en-US" sz="1200"/>
          </a:p>
        </p:txBody>
      </p:sp>
      <p:sp>
        <p:nvSpPr>
          <p:cNvPr id="149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9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5297361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CA78D39-22FC-4D26-8EF5-F4226FCB427E}" type="slidenum">
              <a:rPr lang="en-GB" altLang="en-US" sz="1200"/>
              <a:pPr eaLnBrk="1" hangingPunct="1"/>
              <a:t>15</a:t>
            </a:fld>
            <a:endParaRPr lang="en-GB" altLang="en-US" sz="1200"/>
          </a:p>
        </p:txBody>
      </p:sp>
      <p:sp>
        <p:nvSpPr>
          <p:cNvPr id="150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0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5593561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856A728-F034-412A-8456-D37FEB7C549D}" type="slidenum">
              <a:rPr lang="en-GB" altLang="en-US" sz="1200"/>
              <a:pPr eaLnBrk="1" hangingPunct="1"/>
              <a:t>16</a:t>
            </a:fld>
            <a:endParaRPr lang="en-GB" altLang="en-US" sz="1200"/>
          </a:p>
        </p:txBody>
      </p:sp>
      <p:sp>
        <p:nvSpPr>
          <p:cNvPr id="151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15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9156890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6256091-AF42-4B19-B565-E8BAB4EE86DC}" type="slidenum">
              <a:rPr lang="en-GB" altLang="en-US" sz="1200"/>
              <a:pPr eaLnBrk="1" hangingPunct="1"/>
              <a:t>17</a:t>
            </a:fld>
            <a:endParaRPr lang="en-GB" altLang="en-US" sz="1200"/>
          </a:p>
        </p:txBody>
      </p:sp>
      <p:sp>
        <p:nvSpPr>
          <p:cNvPr id="152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555948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4FD6C8E-83D4-482D-B3DB-5C3753F8B942}" type="slidenum">
              <a:rPr lang="en-GB" altLang="en-US" sz="1200"/>
              <a:pPr eaLnBrk="1" hangingPunct="1"/>
              <a:t>18</a:t>
            </a:fld>
            <a:endParaRPr lang="en-GB" altLang="en-US" sz="1200"/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5041249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1C25677-8B50-4843-B3DD-6700644447F6}" type="slidenum">
              <a:rPr lang="en-GB" altLang="en-US" sz="1200"/>
              <a:pPr eaLnBrk="1" hangingPunct="1"/>
              <a:t>19</a:t>
            </a:fld>
            <a:endParaRPr lang="en-GB" altLang="en-US" sz="1200"/>
          </a:p>
        </p:txBody>
      </p:sp>
      <p:sp>
        <p:nvSpPr>
          <p:cNvPr id="154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20932401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DD45A4E-AF8E-4E6A-AAB6-7532A11ECEAC}" type="slidenum">
              <a:rPr lang="en-GB" altLang="en-US" sz="1200"/>
              <a:pPr eaLnBrk="1" hangingPunct="1"/>
              <a:t>20</a:t>
            </a:fld>
            <a:endParaRPr lang="en-GB" altLang="en-US" sz="1200"/>
          </a:p>
        </p:txBody>
      </p:sp>
      <p:sp>
        <p:nvSpPr>
          <p:cNvPr id="155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5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5199563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F18F858-3CA6-4EFF-BC46-F7DC7FE010FC}" type="slidenum">
              <a:rPr lang="en-GB" altLang="en-US" sz="1200"/>
              <a:pPr eaLnBrk="1" hangingPunct="1"/>
              <a:t>21</a:t>
            </a:fld>
            <a:endParaRPr lang="en-GB" altLang="en-US" sz="1200"/>
          </a:p>
        </p:txBody>
      </p:sp>
      <p:sp>
        <p:nvSpPr>
          <p:cNvPr id="1566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476536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4892212-4053-4E9E-92D9-D9F5D1E50C9D}" type="slidenum">
              <a:rPr lang="en-GB" altLang="en-US" sz="1200"/>
              <a:pPr eaLnBrk="1" hangingPunct="1"/>
              <a:t>22</a:t>
            </a:fld>
            <a:endParaRPr lang="en-GB" altLang="en-US" sz="1200"/>
          </a:p>
        </p:txBody>
      </p:sp>
      <p:sp>
        <p:nvSpPr>
          <p:cNvPr id="157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77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3968283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2196F6D-3616-4269-947F-5E3A10CD00F6}" type="slidenum">
              <a:rPr lang="en-GB" altLang="en-US" sz="1200"/>
              <a:pPr eaLnBrk="1" hangingPunct="1"/>
              <a:t>23</a:t>
            </a:fld>
            <a:endParaRPr lang="en-GB" altLang="en-US" sz="1200"/>
          </a:p>
        </p:txBody>
      </p:sp>
      <p:sp>
        <p:nvSpPr>
          <p:cNvPr id="158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69266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7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9B01001-4031-45E8-BFC0-69BB05F0FB0A}" type="slidenum">
              <a:rPr lang="en-GB" altLang="en-US" sz="1200"/>
              <a:pPr eaLnBrk="1" hangingPunct="1"/>
              <a:t>24</a:t>
            </a:fld>
            <a:endParaRPr lang="en-GB" altLang="en-US" sz="1200"/>
          </a:p>
        </p:txBody>
      </p:sp>
      <p:sp>
        <p:nvSpPr>
          <p:cNvPr id="159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97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64239928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9EC8B90-744A-4CF7-8233-108AD54F6112}" type="slidenum">
              <a:rPr lang="en-GB" altLang="en-US" sz="1200"/>
              <a:pPr eaLnBrk="1" hangingPunct="1"/>
              <a:t>25</a:t>
            </a:fld>
            <a:endParaRPr lang="en-GB" altLang="en-US" sz="1200"/>
          </a:p>
        </p:txBody>
      </p:sp>
      <p:sp>
        <p:nvSpPr>
          <p:cNvPr id="160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0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21915862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ECEF467-CCA5-49FA-B11C-19731F442A52}" type="slidenum">
              <a:rPr lang="en-GB" altLang="en-US" sz="1200"/>
              <a:pPr eaLnBrk="1" hangingPunct="1"/>
              <a:t>26</a:t>
            </a:fld>
            <a:endParaRPr lang="en-GB" altLang="en-US" sz="1200"/>
          </a:p>
        </p:txBody>
      </p:sp>
      <p:sp>
        <p:nvSpPr>
          <p:cNvPr id="161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1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76292241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BEA7E0F-6535-4660-A352-047D5A44C576}" type="slidenum">
              <a:rPr lang="en-GB" altLang="en-US" sz="1200"/>
              <a:pPr eaLnBrk="1" hangingPunct="1"/>
              <a:t>27</a:t>
            </a:fld>
            <a:endParaRPr lang="en-GB" altLang="en-US" sz="1200"/>
          </a:p>
        </p:txBody>
      </p:sp>
      <p:sp>
        <p:nvSpPr>
          <p:cNvPr id="162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2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88709797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E7D9920-FBE4-45C0-A574-48E9DF73443D}" type="slidenum">
              <a:rPr lang="en-GB" altLang="en-US" sz="1200"/>
              <a:pPr eaLnBrk="1" hangingPunct="1"/>
              <a:t>28</a:t>
            </a:fld>
            <a:endParaRPr lang="en-GB" altLang="en-US" sz="1200"/>
          </a:p>
        </p:txBody>
      </p:sp>
      <p:sp>
        <p:nvSpPr>
          <p:cNvPr id="1638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2156496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95A5512-7CC4-4B5D-B74F-AB537D9463B7}" type="slidenum">
              <a:rPr lang="en-GB" altLang="en-US" sz="1200"/>
              <a:pPr eaLnBrk="1" hangingPunct="1"/>
              <a:t>29</a:t>
            </a:fld>
            <a:endParaRPr lang="en-GB" altLang="en-US" sz="1200"/>
          </a:p>
        </p:txBody>
      </p:sp>
      <p:sp>
        <p:nvSpPr>
          <p:cNvPr id="164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4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37860225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B02654D-5FC2-4A2D-A7A6-0AEA7886838F}" type="slidenum">
              <a:rPr lang="en-GB" altLang="en-US" sz="1200"/>
              <a:pPr eaLnBrk="1" hangingPunct="1"/>
              <a:t>30</a:t>
            </a:fld>
            <a:endParaRPr lang="en-GB" altLang="en-US" sz="1200"/>
          </a:p>
        </p:txBody>
      </p:sp>
      <p:sp>
        <p:nvSpPr>
          <p:cNvPr id="1658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58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48907602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8DBC41A-3F2B-4664-BA7D-29FF7214FC83}" type="slidenum">
              <a:rPr lang="en-GB" altLang="en-US" sz="1200"/>
              <a:pPr eaLnBrk="1" hangingPunct="1"/>
              <a:t>31</a:t>
            </a:fld>
            <a:endParaRPr lang="en-GB" altLang="en-US" sz="1200"/>
          </a:p>
        </p:txBody>
      </p:sp>
      <p:sp>
        <p:nvSpPr>
          <p:cNvPr id="166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6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29616480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446987D-C837-4F28-9550-CEA0F09D7D99}" type="slidenum">
              <a:rPr lang="en-GB" altLang="en-US" sz="1200"/>
              <a:pPr eaLnBrk="1" hangingPunct="1"/>
              <a:t>32</a:t>
            </a:fld>
            <a:endParaRPr lang="en-GB" altLang="en-US" sz="1200"/>
          </a:p>
        </p:txBody>
      </p:sp>
      <p:sp>
        <p:nvSpPr>
          <p:cNvPr id="167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7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259928216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7ED14FD-6CD5-4672-8CC4-62B456741FC9}" type="slidenum">
              <a:rPr lang="en-GB" altLang="en-US" sz="1200"/>
              <a:pPr eaLnBrk="1" hangingPunct="1"/>
              <a:t>33</a:t>
            </a:fld>
            <a:endParaRPr lang="en-GB" altLang="en-US" sz="1200"/>
          </a:p>
        </p:txBody>
      </p:sp>
      <p:sp>
        <p:nvSpPr>
          <p:cNvPr id="168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8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58687130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D7A61E1-5D3A-431B-A3DA-A237F899907B}" type="slidenum">
              <a:rPr lang="en-GB" altLang="en-US" sz="1200"/>
              <a:pPr eaLnBrk="1" hangingPunct="1"/>
              <a:t>34</a:t>
            </a:fld>
            <a:endParaRPr lang="en-GB" altLang="en-US" sz="1200"/>
          </a:p>
        </p:txBody>
      </p:sp>
      <p:sp>
        <p:nvSpPr>
          <p:cNvPr id="169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9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48562521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BFD8053-BD20-4FE0-A10F-CA6B76BBF7A5}" type="slidenum">
              <a:rPr lang="en-GB" altLang="en-US" sz="1200"/>
              <a:pPr eaLnBrk="1" hangingPunct="1"/>
              <a:t>35</a:t>
            </a:fld>
            <a:endParaRPr lang="en-GB" altLang="en-US" sz="1200"/>
          </a:p>
        </p:txBody>
      </p:sp>
      <p:sp>
        <p:nvSpPr>
          <p:cNvPr id="171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1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414445133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9239804-5ECD-42F3-A110-EE05968F1EDD}" type="slidenum">
              <a:rPr lang="en-GB" altLang="en-US" sz="1200"/>
              <a:pPr eaLnBrk="1" hangingPunct="1"/>
              <a:t>36</a:t>
            </a:fld>
            <a:endParaRPr lang="en-GB" altLang="en-US" sz="1200"/>
          </a:p>
        </p:txBody>
      </p:sp>
      <p:sp>
        <p:nvSpPr>
          <p:cNvPr id="172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2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38631649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0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0A7E629-09D8-471C-853C-5582F1A1C7F1}" type="slidenum">
              <a:rPr lang="en-GB" altLang="en-US" sz="1200"/>
              <a:pPr eaLnBrk="1" hangingPunct="1"/>
              <a:t>37</a:t>
            </a:fld>
            <a:endParaRPr lang="en-GB" altLang="en-US" sz="1200"/>
          </a:p>
        </p:txBody>
      </p:sp>
      <p:sp>
        <p:nvSpPr>
          <p:cNvPr id="173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3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094094189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8376D0B-E0EB-4712-B405-C7794A2A1045}" type="slidenum">
              <a:rPr lang="en-GB" altLang="en-US" sz="1200"/>
              <a:pPr eaLnBrk="1" hangingPunct="1"/>
              <a:t>38</a:t>
            </a:fld>
            <a:endParaRPr lang="en-GB" altLang="en-US" sz="1200"/>
          </a:p>
        </p:txBody>
      </p:sp>
      <p:sp>
        <p:nvSpPr>
          <p:cNvPr id="174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15542252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14668A7-29CC-4BEF-82B8-EF0F2F8DB33B}" type="slidenum">
              <a:rPr lang="en-GB" altLang="en-US" sz="1200"/>
              <a:pPr eaLnBrk="1" hangingPunct="1"/>
              <a:t>39</a:t>
            </a:fld>
            <a:endParaRPr lang="en-GB" altLang="en-US" sz="1200"/>
          </a:p>
        </p:txBody>
      </p:sp>
      <p:sp>
        <p:nvSpPr>
          <p:cNvPr id="175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5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54267737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22B50E0-235D-4B5F-B098-758177C2448A}" type="slidenum">
              <a:rPr lang="en-GB" altLang="en-US" sz="1200"/>
              <a:pPr eaLnBrk="1" hangingPunct="1"/>
              <a:t>40</a:t>
            </a:fld>
            <a:endParaRPr lang="en-GB" altLang="en-US" sz="1200"/>
          </a:p>
        </p:txBody>
      </p:sp>
      <p:sp>
        <p:nvSpPr>
          <p:cNvPr id="176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6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232866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FAF2CC6-0541-4FF3-B59D-40B670EE9896}" type="slidenum">
              <a:rPr lang="en-GB" altLang="en-US" sz="1200"/>
              <a:pPr eaLnBrk="1" hangingPunct="1"/>
              <a:t>41</a:t>
            </a:fld>
            <a:endParaRPr lang="en-GB" altLang="en-US" sz="1200"/>
          </a:p>
        </p:txBody>
      </p:sp>
      <p:sp>
        <p:nvSpPr>
          <p:cNvPr id="177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7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913832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E1C7362-D0A5-47DF-BF5D-8B18BCFDC7F0}" type="slidenum">
              <a:rPr lang="en-GB" altLang="en-US" sz="1200"/>
              <a:pPr eaLnBrk="1" hangingPunct="1"/>
              <a:t>42</a:t>
            </a:fld>
            <a:endParaRPr lang="en-GB" altLang="en-US" sz="1200"/>
          </a:p>
        </p:txBody>
      </p:sp>
      <p:sp>
        <p:nvSpPr>
          <p:cNvPr id="178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8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73858170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7A9C706-84A4-4E02-A3F8-012E2CD267D9}" type="slidenum">
              <a:rPr lang="en-GB" altLang="en-US" sz="1200"/>
              <a:pPr eaLnBrk="1" hangingPunct="1"/>
              <a:t>43</a:t>
            </a:fld>
            <a:endParaRPr lang="en-GB" altLang="en-US" sz="1200"/>
          </a:p>
        </p:txBody>
      </p:sp>
      <p:sp>
        <p:nvSpPr>
          <p:cNvPr id="179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9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845193815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5445463-3175-4CD3-B5FC-50073817CED0}" type="slidenum">
              <a:rPr lang="en-GB" altLang="en-US" sz="1200"/>
              <a:pPr eaLnBrk="1" hangingPunct="1"/>
              <a:t>44</a:t>
            </a:fld>
            <a:endParaRPr lang="en-GB" altLang="en-US" sz="1200"/>
          </a:p>
        </p:txBody>
      </p:sp>
      <p:sp>
        <p:nvSpPr>
          <p:cNvPr id="180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0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72224668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597A445-B77B-471D-816F-BA6991439F47}" type="slidenum">
              <a:rPr lang="en-GB" altLang="en-US" sz="1200"/>
              <a:pPr eaLnBrk="1" hangingPunct="1"/>
              <a:t>45</a:t>
            </a:fld>
            <a:endParaRPr lang="en-GB" altLang="en-US" sz="1200"/>
          </a:p>
        </p:txBody>
      </p:sp>
      <p:sp>
        <p:nvSpPr>
          <p:cNvPr id="181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1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16408963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99DDC45-5793-4DC9-811B-989B44955903}" type="slidenum">
              <a:rPr lang="en-GB" altLang="en-US" sz="1200"/>
              <a:pPr eaLnBrk="1" hangingPunct="1"/>
              <a:t>46</a:t>
            </a:fld>
            <a:endParaRPr lang="en-GB" altLang="en-US" sz="1200"/>
          </a:p>
        </p:txBody>
      </p:sp>
      <p:sp>
        <p:nvSpPr>
          <p:cNvPr id="182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2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8184656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91E0DBB-B7B1-4E9F-A716-59C5AC7ECEB1}" type="slidenum">
              <a:rPr lang="en-GB" altLang="en-US" sz="1200"/>
              <a:pPr eaLnBrk="1" hangingPunct="1"/>
              <a:t>47</a:t>
            </a:fld>
            <a:endParaRPr lang="en-GB" altLang="en-US" sz="1200"/>
          </a:p>
        </p:txBody>
      </p:sp>
      <p:sp>
        <p:nvSpPr>
          <p:cNvPr id="183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3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98444488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76E50CB-9550-4C29-83CD-317220E15790}" type="slidenum">
              <a:rPr lang="en-GB" altLang="en-US" sz="1200"/>
              <a:pPr eaLnBrk="1" hangingPunct="1"/>
              <a:t>48</a:t>
            </a:fld>
            <a:endParaRPr lang="en-GB" altLang="en-US" sz="1200"/>
          </a:p>
        </p:txBody>
      </p:sp>
      <p:sp>
        <p:nvSpPr>
          <p:cNvPr id="184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998968464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BD86027-B29B-4247-AB88-1CF6C9264CDB}" type="slidenum">
              <a:rPr lang="en-GB" altLang="en-US" sz="1200"/>
              <a:pPr eaLnBrk="1" hangingPunct="1"/>
              <a:t>49</a:t>
            </a:fld>
            <a:endParaRPr lang="en-GB" altLang="en-US" sz="1200"/>
          </a:p>
        </p:txBody>
      </p:sp>
      <p:sp>
        <p:nvSpPr>
          <p:cNvPr id="1853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5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047223985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50F4CB6-419E-4EB2-957F-D62E4DF8F367}" type="slidenum">
              <a:rPr lang="en-GB" altLang="en-US" sz="1200"/>
              <a:pPr eaLnBrk="1" hangingPunct="1"/>
              <a:t>50</a:t>
            </a:fld>
            <a:endParaRPr lang="en-GB" altLang="en-US" sz="1200"/>
          </a:p>
        </p:txBody>
      </p:sp>
      <p:sp>
        <p:nvSpPr>
          <p:cNvPr id="186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6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64716257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3FC344B-D803-4A6B-9E42-798CE93A5FE4}" type="slidenum">
              <a:rPr lang="en-GB" altLang="en-US" sz="1200"/>
              <a:pPr eaLnBrk="1" hangingPunct="1"/>
              <a:t>51</a:t>
            </a:fld>
            <a:endParaRPr lang="en-GB" altLang="en-US" sz="1200"/>
          </a:p>
        </p:txBody>
      </p:sp>
      <p:sp>
        <p:nvSpPr>
          <p:cNvPr id="1873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7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45080357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73F317D-F5FE-4509-A8FF-DE8EB153116B}" type="slidenum">
              <a:rPr lang="en-GB" altLang="en-US" sz="1200"/>
              <a:pPr eaLnBrk="1" hangingPunct="1"/>
              <a:t>52</a:t>
            </a:fld>
            <a:endParaRPr lang="en-GB" altLang="en-US" sz="1200"/>
          </a:p>
        </p:txBody>
      </p:sp>
      <p:sp>
        <p:nvSpPr>
          <p:cNvPr id="188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8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44280258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AACA826-493D-44B1-B9C4-7DD5CED207B2}" type="slidenum">
              <a:rPr lang="en-GB" altLang="en-US" sz="1200"/>
              <a:pPr eaLnBrk="1" hangingPunct="1"/>
              <a:t>53</a:t>
            </a:fld>
            <a:endParaRPr lang="en-GB" altLang="en-US" sz="1200"/>
          </a:p>
        </p:txBody>
      </p:sp>
      <p:sp>
        <p:nvSpPr>
          <p:cNvPr id="189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9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512553822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3929328-A7C3-4C6A-BA1F-B55E89977B2B}" type="slidenum">
              <a:rPr lang="en-GB" altLang="en-US" sz="1200"/>
              <a:pPr eaLnBrk="1" hangingPunct="1"/>
              <a:t>54</a:t>
            </a:fld>
            <a:endParaRPr lang="en-GB" altLang="en-US" sz="1200"/>
          </a:p>
        </p:txBody>
      </p:sp>
      <p:sp>
        <p:nvSpPr>
          <p:cNvPr id="190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0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958398716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AC51A5B-D2F8-4331-9C9C-5B6AED98A367}" type="slidenum">
              <a:rPr lang="en-GB" altLang="en-US" sz="1200"/>
              <a:pPr eaLnBrk="1" hangingPunct="1"/>
              <a:t>55</a:t>
            </a:fld>
            <a:endParaRPr lang="en-GB" altLang="en-US" sz="1200"/>
          </a:p>
        </p:txBody>
      </p:sp>
      <p:sp>
        <p:nvSpPr>
          <p:cNvPr id="191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1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544816404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8FE1AAB-F94C-4A61-B88E-3767D50AEA5F}" type="slidenum">
              <a:rPr lang="en-GB" altLang="en-US" sz="1200"/>
              <a:pPr eaLnBrk="1" hangingPunct="1"/>
              <a:t>56</a:t>
            </a:fld>
            <a:endParaRPr lang="en-GB" altLang="en-US" sz="1200"/>
          </a:p>
        </p:txBody>
      </p:sp>
      <p:sp>
        <p:nvSpPr>
          <p:cNvPr id="192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2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394417216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8D970AC-6754-431D-8F3B-8FA86B026084}" type="slidenum">
              <a:rPr lang="en-GB" altLang="en-US" sz="1200"/>
              <a:pPr eaLnBrk="1" hangingPunct="1"/>
              <a:t>57</a:t>
            </a:fld>
            <a:endParaRPr lang="en-GB" altLang="en-US" sz="1200"/>
          </a:p>
        </p:txBody>
      </p:sp>
      <p:sp>
        <p:nvSpPr>
          <p:cNvPr id="193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3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848935840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8CEE743-B956-46ED-B045-503ED41D2E6B}" type="slidenum">
              <a:rPr lang="en-GB" altLang="en-US" sz="1200"/>
              <a:pPr eaLnBrk="1" hangingPunct="1"/>
              <a:t>58</a:t>
            </a:fld>
            <a:endParaRPr lang="en-GB" altLang="en-US" sz="1200"/>
          </a:p>
        </p:txBody>
      </p:sp>
      <p:sp>
        <p:nvSpPr>
          <p:cNvPr id="194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41540331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7BFB419-329F-4FDF-B35F-AF23124F8D61}" type="slidenum">
              <a:rPr lang="en-GB" altLang="en-US" sz="1200"/>
              <a:pPr eaLnBrk="1" hangingPunct="1"/>
              <a:t>59</a:t>
            </a:fld>
            <a:endParaRPr lang="en-GB" altLang="en-US" sz="1200"/>
          </a:p>
        </p:txBody>
      </p:sp>
      <p:sp>
        <p:nvSpPr>
          <p:cNvPr id="195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5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667933231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270E496-A4F1-4099-8F1E-65ACEFF73560}" type="slidenum">
              <a:rPr lang="en-GB" altLang="en-US" sz="1200"/>
              <a:pPr eaLnBrk="1" hangingPunct="1"/>
              <a:t>60</a:t>
            </a:fld>
            <a:endParaRPr lang="en-GB" altLang="en-US" sz="1200"/>
          </a:p>
        </p:txBody>
      </p:sp>
      <p:sp>
        <p:nvSpPr>
          <p:cNvPr id="196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6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40284588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1CD228F-21DB-4ED9-B286-B8B7A7E81D3C}" type="slidenum">
              <a:rPr lang="en-GB" altLang="en-US" sz="1200"/>
              <a:pPr eaLnBrk="1" hangingPunct="1"/>
              <a:t>61</a:t>
            </a:fld>
            <a:endParaRPr lang="en-GB" altLang="en-US" sz="1200"/>
          </a:p>
        </p:txBody>
      </p:sp>
      <p:sp>
        <p:nvSpPr>
          <p:cNvPr id="197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7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683130070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13D11A9-664C-4A10-A14C-67F087BD8C23}" type="slidenum">
              <a:rPr lang="en-GB" altLang="en-US" sz="1200"/>
              <a:pPr eaLnBrk="1" hangingPunct="1"/>
              <a:t>62</a:t>
            </a:fld>
            <a:endParaRPr lang="en-GB" altLang="en-US" sz="1200"/>
          </a:p>
        </p:txBody>
      </p:sp>
      <p:sp>
        <p:nvSpPr>
          <p:cNvPr id="1986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8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538194245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F41FE66-E065-4BF7-8D92-2735B889E261}" type="slidenum">
              <a:rPr lang="en-GB" altLang="en-US" sz="1200"/>
              <a:pPr eaLnBrk="1" hangingPunct="1"/>
              <a:t>63</a:t>
            </a:fld>
            <a:endParaRPr lang="en-GB" altLang="en-US" sz="1200"/>
          </a:p>
        </p:txBody>
      </p:sp>
      <p:sp>
        <p:nvSpPr>
          <p:cNvPr id="1996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9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37233249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1957360-8125-4242-8DAB-871824E842FC}" type="slidenum">
              <a:rPr lang="en-GB" altLang="en-US" sz="1200"/>
              <a:pPr eaLnBrk="1" hangingPunct="1"/>
              <a:t>64</a:t>
            </a:fld>
            <a:endParaRPr lang="en-GB" altLang="en-US" sz="1200"/>
          </a:p>
        </p:txBody>
      </p:sp>
      <p:sp>
        <p:nvSpPr>
          <p:cNvPr id="200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0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927168463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5CA7C73-E992-4024-BAA1-3FB18A444AF1}" type="slidenum">
              <a:rPr lang="en-GB" altLang="en-US" sz="1200"/>
              <a:pPr eaLnBrk="1" hangingPunct="1"/>
              <a:t>65</a:t>
            </a:fld>
            <a:endParaRPr lang="en-GB" altLang="en-US" sz="1200"/>
          </a:p>
        </p:txBody>
      </p:sp>
      <p:sp>
        <p:nvSpPr>
          <p:cNvPr id="201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1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66045978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C923968-2C3D-45C1-A579-E8F8B383F583}" type="slidenum">
              <a:rPr lang="en-GB" altLang="en-US" sz="1200"/>
              <a:pPr eaLnBrk="1" hangingPunct="1"/>
              <a:t>66</a:t>
            </a:fld>
            <a:endParaRPr lang="en-GB" altLang="en-US" sz="1200"/>
          </a:p>
        </p:txBody>
      </p:sp>
      <p:sp>
        <p:nvSpPr>
          <p:cNvPr id="202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2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548213877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FBC86B5-9F32-4D9E-AF22-E0B5A5DC0481}" type="slidenum">
              <a:rPr lang="en-GB" altLang="en-US" sz="1200"/>
              <a:pPr eaLnBrk="1" hangingPunct="1"/>
              <a:t>67</a:t>
            </a:fld>
            <a:endParaRPr lang="en-GB" altLang="en-US" sz="1200"/>
          </a:p>
        </p:txBody>
      </p:sp>
      <p:sp>
        <p:nvSpPr>
          <p:cNvPr id="2037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3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601910490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C07F33C-BC1B-4CAC-95C8-2427704014E0}" type="slidenum">
              <a:rPr lang="en-GB" altLang="en-US" sz="1200"/>
              <a:pPr eaLnBrk="1" hangingPunct="1"/>
              <a:t>68</a:t>
            </a:fld>
            <a:endParaRPr lang="en-GB" altLang="en-US" sz="1200"/>
          </a:p>
        </p:txBody>
      </p:sp>
      <p:sp>
        <p:nvSpPr>
          <p:cNvPr id="204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995903905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B472466-B443-40FE-BC0B-6C6345FBB1FE}" type="slidenum">
              <a:rPr lang="en-GB" altLang="en-US" sz="1200"/>
              <a:pPr eaLnBrk="1" hangingPunct="1"/>
              <a:t>69</a:t>
            </a:fld>
            <a:endParaRPr lang="en-GB" altLang="en-US" sz="1200"/>
          </a:p>
        </p:txBody>
      </p:sp>
      <p:sp>
        <p:nvSpPr>
          <p:cNvPr id="205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5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37358785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3F206A9-7051-4F4F-A93C-2E45DF08D9C3}" type="slidenum">
              <a:rPr lang="en-GB" altLang="en-US" sz="1200"/>
              <a:pPr eaLnBrk="1" hangingPunct="1"/>
              <a:t>70</a:t>
            </a:fld>
            <a:endParaRPr lang="en-GB" altLang="en-US" sz="1200"/>
          </a:p>
        </p:txBody>
      </p:sp>
      <p:sp>
        <p:nvSpPr>
          <p:cNvPr id="206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6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830813050"/>
      </p:ext>
    </p:extLst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3F4FFFD-A66F-424C-81DE-0E3E82FDD12B}" type="slidenum">
              <a:rPr lang="en-GB" altLang="en-US" sz="1200"/>
              <a:pPr eaLnBrk="1" hangingPunct="1"/>
              <a:t>71</a:t>
            </a:fld>
            <a:endParaRPr lang="en-GB" altLang="en-US" sz="1200"/>
          </a:p>
        </p:txBody>
      </p:sp>
      <p:sp>
        <p:nvSpPr>
          <p:cNvPr id="2078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7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76243323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6C3DBA5-71F8-472F-A322-7411D70159F9}" type="slidenum">
              <a:rPr lang="en-GB" altLang="en-US" sz="1200"/>
              <a:pPr eaLnBrk="1" hangingPunct="1"/>
              <a:t>72</a:t>
            </a:fld>
            <a:endParaRPr lang="en-GB" altLang="en-US" sz="1200"/>
          </a:p>
        </p:txBody>
      </p:sp>
      <p:sp>
        <p:nvSpPr>
          <p:cNvPr id="2088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8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70740881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DA56E1A-6308-4B83-A66E-3A36F7B44937}" type="slidenum">
              <a:rPr lang="en-GB" altLang="en-US" sz="1200"/>
              <a:pPr eaLnBrk="1" hangingPunct="1"/>
              <a:t>73</a:t>
            </a:fld>
            <a:endParaRPr lang="en-GB" altLang="en-US" sz="1200"/>
          </a:p>
        </p:txBody>
      </p:sp>
      <p:sp>
        <p:nvSpPr>
          <p:cNvPr id="2099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9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01736095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DC8D9B7-F199-4E4A-8FED-58525436ED05}" type="slidenum">
              <a:rPr lang="en-GB" altLang="en-US" sz="1200"/>
              <a:pPr eaLnBrk="1" hangingPunct="1"/>
              <a:t>74</a:t>
            </a:fld>
            <a:endParaRPr lang="en-GB" altLang="en-US" sz="1200"/>
          </a:p>
        </p:txBody>
      </p:sp>
      <p:sp>
        <p:nvSpPr>
          <p:cNvPr id="2109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0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973236217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B0B6E56-FB50-41B1-90C9-F8C0031A825D}" type="slidenum">
              <a:rPr lang="en-GB" altLang="en-US" sz="1200"/>
              <a:pPr eaLnBrk="1" hangingPunct="1"/>
              <a:t>75</a:t>
            </a:fld>
            <a:endParaRPr lang="en-GB" altLang="en-US" sz="1200"/>
          </a:p>
        </p:txBody>
      </p:sp>
      <p:sp>
        <p:nvSpPr>
          <p:cNvPr id="2119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1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980561995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FB9541E-032D-4077-AAFE-4BA6CE37151C}" type="slidenum">
              <a:rPr lang="en-GB" altLang="en-US" sz="1200"/>
              <a:pPr eaLnBrk="1" hangingPunct="1"/>
              <a:t>76</a:t>
            </a:fld>
            <a:endParaRPr lang="en-GB" altLang="en-US" sz="1200"/>
          </a:p>
        </p:txBody>
      </p:sp>
      <p:sp>
        <p:nvSpPr>
          <p:cNvPr id="2129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2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733779882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C1ADFF6-CA33-42C5-8FA4-3CAE543868DA}" type="slidenum">
              <a:rPr lang="en-GB" altLang="en-US" sz="1200"/>
              <a:pPr eaLnBrk="1" hangingPunct="1"/>
              <a:t>77</a:t>
            </a:fld>
            <a:endParaRPr lang="en-GB" altLang="en-US" sz="1200"/>
          </a:p>
        </p:txBody>
      </p:sp>
      <p:sp>
        <p:nvSpPr>
          <p:cNvPr id="2140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4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206383731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646A03D-5FDC-41C9-88C0-8CB7E8CFADD7}" type="slidenum">
              <a:rPr lang="en-GB" altLang="en-US" sz="1200"/>
              <a:pPr eaLnBrk="1" hangingPunct="1"/>
              <a:t>78</a:t>
            </a:fld>
            <a:endParaRPr lang="en-GB" altLang="en-US" sz="1200"/>
          </a:p>
        </p:txBody>
      </p:sp>
      <p:sp>
        <p:nvSpPr>
          <p:cNvPr id="2150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377441129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6DA9376-A7A2-4D64-87BF-4D51172D61F4}" type="slidenum">
              <a:rPr lang="en-GB" altLang="en-US" sz="1200"/>
              <a:pPr eaLnBrk="1" hangingPunct="1"/>
              <a:t>79</a:t>
            </a:fld>
            <a:endParaRPr lang="en-GB" altLang="en-US" sz="1200"/>
          </a:p>
        </p:txBody>
      </p:sp>
      <p:sp>
        <p:nvSpPr>
          <p:cNvPr id="216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6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3518853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07AFFD8-3AF1-4FB1-AAB5-3D12832DD0B7}" type="slidenum">
              <a:rPr lang="en-GB" altLang="en-US" sz="1200"/>
              <a:pPr eaLnBrk="1" hangingPunct="1"/>
              <a:t>80</a:t>
            </a:fld>
            <a:endParaRPr lang="en-GB" altLang="en-US" sz="1200"/>
          </a:p>
        </p:txBody>
      </p:sp>
      <p:sp>
        <p:nvSpPr>
          <p:cNvPr id="2170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7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448223090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9179118-EFB1-43AF-87B5-5D5109AB4844}" type="slidenum">
              <a:rPr lang="en-GB" altLang="en-US" sz="1200"/>
              <a:pPr eaLnBrk="1" hangingPunct="1"/>
              <a:t>81</a:t>
            </a:fld>
            <a:endParaRPr lang="en-GB" altLang="en-US" sz="1200"/>
          </a:p>
        </p:txBody>
      </p:sp>
      <p:sp>
        <p:nvSpPr>
          <p:cNvPr id="2181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81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826106622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B37D202-3A25-4B0A-95AA-33A5DD5947E9}" type="slidenum">
              <a:rPr lang="en-GB" altLang="en-US" sz="1200"/>
              <a:pPr eaLnBrk="1" hangingPunct="1"/>
              <a:t>82</a:t>
            </a:fld>
            <a:endParaRPr lang="en-GB" altLang="en-US" sz="1200"/>
          </a:p>
        </p:txBody>
      </p:sp>
      <p:sp>
        <p:nvSpPr>
          <p:cNvPr id="2191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91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751756800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302AA69-D094-4ECD-BB19-90B03445EFD6}" type="slidenum">
              <a:rPr lang="en-GB" altLang="en-US" sz="1200"/>
              <a:pPr eaLnBrk="1" hangingPunct="1"/>
              <a:t>83</a:t>
            </a:fld>
            <a:endParaRPr lang="en-GB" altLang="en-US" sz="1200"/>
          </a:p>
        </p:txBody>
      </p:sp>
      <p:sp>
        <p:nvSpPr>
          <p:cNvPr id="220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210612660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91B95CC-E141-40C9-9DA6-2095B5A1A73D}" type="slidenum">
              <a:rPr lang="en-GB" altLang="en-US" sz="1200"/>
              <a:pPr eaLnBrk="1" hangingPunct="1"/>
              <a:t>84</a:t>
            </a:fld>
            <a:endParaRPr lang="en-GB" altLang="en-US" sz="1200"/>
          </a:p>
        </p:txBody>
      </p:sp>
      <p:sp>
        <p:nvSpPr>
          <p:cNvPr id="221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1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492236159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CAFA260-ABC4-492C-AD77-3E88C603E9BB}" type="slidenum">
              <a:rPr lang="en-GB" altLang="en-US" sz="1200"/>
              <a:pPr eaLnBrk="1" hangingPunct="1"/>
              <a:t>85</a:t>
            </a:fld>
            <a:endParaRPr lang="en-GB" altLang="en-US" sz="1200"/>
          </a:p>
        </p:txBody>
      </p:sp>
      <p:sp>
        <p:nvSpPr>
          <p:cNvPr id="222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2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900332682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8F85F56-1080-4898-B023-A878B521D229}" type="slidenum">
              <a:rPr lang="en-GB" altLang="en-US" sz="1200"/>
              <a:pPr eaLnBrk="1" hangingPunct="1"/>
              <a:t>86</a:t>
            </a:fld>
            <a:endParaRPr lang="en-GB" altLang="en-US" sz="1200"/>
          </a:p>
        </p:txBody>
      </p:sp>
      <p:sp>
        <p:nvSpPr>
          <p:cNvPr id="223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3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27977749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233A09C-BE70-46E6-AFF0-A480113270EF}" type="slidenum">
              <a:rPr lang="en-GB" altLang="en-US" sz="1200"/>
              <a:pPr eaLnBrk="1" hangingPunct="1"/>
              <a:t>87</a:t>
            </a:fld>
            <a:endParaRPr lang="en-GB" altLang="en-US" sz="1200"/>
          </a:p>
        </p:txBody>
      </p:sp>
      <p:sp>
        <p:nvSpPr>
          <p:cNvPr id="224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4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700905173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7C57EF0-8666-492B-9671-C401E4E5A3E8}" type="slidenum">
              <a:rPr lang="en-GB" altLang="en-US" sz="1200"/>
              <a:pPr eaLnBrk="1" hangingPunct="1"/>
              <a:t>88</a:t>
            </a:fld>
            <a:endParaRPr lang="en-GB" altLang="en-US" sz="1200"/>
          </a:p>
        </p:txBody>
      </p:sp>
      <p:sp>
        <p:nvSpPr>
          <p:cNvPr id="225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861210662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6BD2FA4-969D-49E4-A5E4-F35AED73EF0C}" type="slidenum">
              <a:rPr lang="en-GB" altLang="en-US" sz="1200"/>
              <a:pPr eaLnBrk="1" hangingPunct="1"/>
              <a:t>89</a:t>
            </a:fld>
            <a:endParaRPr lang="en-GB" altLang="en-US" sz="1200"/>
          </a:p>
        </p:txBody>
      </p:sp>
      <p:sp>
        <p:nvSpPr>
          <p:cNvPr id="226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6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790139117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426ADB1-14D7-4BDD-9C4D-B9476CDB2004}" type="slidenum">
              <a:rPr lang="en-GB" altLang="en-US" sz="1200"/>
              <a:pPr eaLnBrk="1" hangingPunct="1"/>
              <a:t>90</a:t>
            </a:fld>
            <a:endParaRPr lang="en-GB" altLang="en-US" sz="1200"/>
          </a:p>
        </p:txBody>
      </p:sp>
      <p:sp>
        <p:nvSpPr>
          <p:cNvPr id="227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73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5268155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ED1A1E9-EAA9-4E09-8BD2-56E5870E9225}" type="slidenum">
              <a:rPr lang="en-GB" altLang="en-US" sz="1200"/>
              <a:pPr eaLnBrk="1" hangingPunct="1"/>
              <a:t>91</a:t>
            </a:fld>
            <a:endParaRPr lang="en-GB" altLang="en-US" sz="1200"/>
          </a:p>
        </p:txBody>
      </p:sp>
      <p:sp>
        <p:nvSpPr>
          <p:cNvPr id="2283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83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059163838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B7E9C86-1CFC-4CDF-9595-D0EC9137E201}" type="slidenum">
              <a:rPr lang="en-GB" altLang="en-US" sz="1200"/>
              <a:pPr eaLnBrk="1" hangingPunct="1"/>
              <a:t>92</a:t>
            </a:fld>
            <a:endParaRPr lang="en-GB" altLang="en-US" sz="1200"/>
          </a:p>
        </p:txBody>
      </p:sp>
      <p:sp>
        <p:nvSpPr>
          <p:cNvPr id="2293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93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62943932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A257E07-62B8-4FA4-909C-DEA7F2AEFD6B}" type="slidenum">
              <a:rPr lang="en-GB" altLang="en-US" sz="1200"/>
              <a:pPr eaLnBrk="1" hangingPunct="1"/>
              <a:t>93</a:t>
            </a:fld>
            <a:endParaRPr lang="en-GB" altLang="en-US" sz="1200"/>
          </a:p>
        </p:txBody>
      </p:sp>
      <p:sp>
        <p:nvSpPr>
          <p:cNvPr id="2304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58110316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734610A-59B2-4574-9B38-91F3AE29EB5E}" type="slidenum">
              <a:rPr lang="en-GB" altLang="en-US" sz="1200"/>
              <a:pPr eaLnBrk="1" hangingPunct="1"/>
              <a:t>94</a:t>
            </a:fld>
            <a:endParaRPr lang="en-GB" altLang="en-US" sz="1200"/>
          </a:p>
        </p:txBody>
      </p:sp>
      <p:sp>
        <p:nvSpPr>
          <p:cNvPr id="231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1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789910901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6E9A6FE-47D7-4638-9E45-A52EEC0F3CF1}" type="slidenum">
              <a:rPr lang="en-GB" altLang="en-US" sz="1200"/>
              <a:pPr eaLnBrk="1" hangingPunct="1"/>
              <a:t>95</a:t>
            </a:fld>
            <a:endParaRPr lang="en-GB" altLang="en-US" sz="1200"/>
          </a:p>
        </p:txBody>
      </p:sp>
      <p:sp>
        <p:nvSpPr>
          <p:cNvPr id="232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2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42545451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840733B-CC2D-4D46-AE78-C62D818C316F}" type="slidenum">
              <a:rPr lang="en-GB" altLang="en-US" sz="1200"/>
              <a:pPr eaLnBrk="1" hangingPunct="1"/>
              <a:t>96</a:t>
            </a:fld>
            <a:endParaRPr lang="en-GB" altLang="en-US" sz="1200"/>
          </a:p>
        </p:txBody>
      </p:sp>
      <p:sp>
        <p:nvSpPr>
          <p:cNvPr id="233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3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559864867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1DC09F9-8A4D-43FA-85CA-2642862AF11A}" type="slidenum">
              <a:rPr lang="en-GB" altLang="en-US" sz="1200"/>
              <a:pPr eaLnBrk="1" hangingPunct="1"/>
              <a:t>97</a:t>
            </a:fld>
            <a:endParaRPr lang="en-GB" altLang="en-US" sz="1200"/>
          </a:p>
        </p:txBody>
      </p:sp>
      <p:sp>
        <p:nvSpPr>
          <p:cNvPr id="234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4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00406422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6437D92-971C-4F32-B64B-AC07714E481D}" type="slidenum">
              <a:rPr lang="en-GB" altLang="en-US" sz="1200"/>
              <a:pPr eaLnBrk="1" hangingPunct="1"/>
              <a:t>98</a:t>
            </a:fld>
            <a:endParaRPr lang="en-GB" altLang="en-US" sz="1200"/>
          </a:p>
        </p:txBody>
      </p:sp>
      <p:sp>
        <p:nvSpPr>
          <p:cNvPr id="235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048022714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D0C1252-D8F5-4BED-82FF-C856E621CA9A}" type="slidenum">
              <a:rPr lang="en-GB" altLang="en-US" sz="1200"/>
              <a:pPr eaLnBrk="1" hangingPunct="1"/>
              <a:t>99</a:t>
            </a:fld>
            <a:endParaRPr lang="en-GB" altLang="en-US" sz="1200"/>
          </a:p>
        </p:txBody>
      </p:sp>
      <p:sp>
        <p:nvSpPr>
          <p:cNvPr id="236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6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238428932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EB8D2F7-164E-4665-BE3D-DBB291A357AB}" type="slidenum">
              <a:rPr lang="en-GB" altLang="en-US" sz="1200"/>
              <a:pPr eaLnBrk="1" hangingPunct="1"/>
              <a:t>100</a:t>
            </a:fld>
            <a:endParaRPr lang="en-GB" altLang="en-US" sz="1200"/>
          </a:p>
        </p:txBody>
      </p:sp>
      <p:sp>
        <p:nvSpPr>
          <p:cNvPr id="2375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75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347878553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CE5B20F-1277-4033-8A78-31E403EB7BCD}" type="slidenum">
              <a:rPr lang="en-GB" altLang="en-US" sz="1200"/>
              <a:pPr eaLnBrk="1" hangingPunct="1"/>
              <a:t>101</a:t>
            </a:fld>
            <a:endParaRPr lang="en-GB" altLang="en-US" sz="1200"/>
          </a:p>
        </p:txBody>
      </p:sp>
      <p:sp>
        <p:nvSpPr>
          <p:cNvPr id="2385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85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503887003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5353995-47FB-42EF-B7E5-1A6F917E64CD}" type="slidenum">
              <a:rPr lang="en-GB" altLang="en-US" sz="1200"/>
              <a:pPr eaLnBrk="1" hangingPunct="1"/>
              <a:t>102</a:t>
            </a:fld>
            <a:endParaRPr lang="en-GB" altLang="en-US" sz="1200"/>
          </a:p>
        </p:txBody>
      </p:sp>
      <p:sp>
        <p:nvSpPr>
          <p:cNvPr id="2396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96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863152067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12741A7-6FAB-48D3-8432-547173680FF1}" type="slidenum">
              <a:rPr lang="en-GB" altLang="en-US" sz="1200"/>
              <a:pPr eaLnBrk="1" hangingPunct="1"/>
              <a:t>103</a:t>
            </a:fld>
            <a:endParaRPr lang="en-GB" altLang="en-US" sz="1200"/>
          </a:p>
        </p:txBody>
      </p:sp>
      <p:sp>
        <p:nvSpPr>
          <p:cNvPr id="2406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06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675905924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7B93D93-88F9-48F1-9818-60DDC784D133}" type="slidenum">
              <a:rPr lang="en-GB" altLang="en-US" sz="1200"/>
              <a:pPr eaLnBrk="1" hangingPunct="1"/>
              <a:t>104</a:t>
            </a:fld>
            <a:endParaRPr lang="en-GB" altLang="en-US" sz="1200"/>
          </a:p>
        </p:txBody>
      </p:sp>
      <p:sp>
        <p:nvSpPr>
          <p:cNvPr id="2416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16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025252782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E38197F-D974-472E-8B60-B17CF02CC44A}" type="slidenum">
              <a:rPr lang="en-GB" altLang="en-US" sz="1200"/>
              <a:pPr eaLnBrk="1" hangingPunct="1"/>
              <a:t>105</a:t>
            </a:fld>
            <a:endParaRPr lang="en-GB" altLang="en-US" sz="1200"/>
          </a:p>
        </p:txBody>
      </p:sp>
      <p:sp>
        <p:nvSpPr>
          <p:cNvPr id="2426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26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682047843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5BC7503-4A82-4093-B093-9B5D5178FCD9}" type="slidenum">
              <a:rPr lang="en-GB" altLang="en-US" sz="1200"/>
              <a:pPr eaLnBrk="1" hangingPunct="1"/>
              <a:t>106</a:t>
            </a:fld>
            <a:endParaRPr lang="en-GB" altLang="en-US" sz="1200"/>
          </a:p>
        </p:txBody>
      </p:sp>
      <p:sp>
        <p:nvSpPr>
          <p:cNvPr id="2437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37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508961097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EDEC7A3-892D-4EFF-8FC7-55BEF69DFBC2}" type="slidenum">
              <a:rPr lang="en-GB" altLang="en-US" sz="1200"/>
              <a:pPr eaLnBrk="1" hangingPunct="1"/>
              <a:t>107</a:t>
            </a:fld>
            <a:endParaRPr lang="en-GB" altLang="en-US" sz="1200"/>
          </a:p>
        </p:txBody>
      </p:sp>
      <p:sp>
        <p:nvSpPr>
          <p:cNvPr id="2447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47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428223810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8D7AE18-AD91-4192-A829-A830453E4673}" type="slidenum">
              <a:rPr lang="en-GB" altLang="en-US" sz="1200"/>
              <a:pPr eaLnBrk="1" hangingPunct="1"/>
              <a:t>108</a:t>
            </a:fld>
            <a:endParaRPr lang="en-GB" altLang="en-US" sz="1200"/>
          </a:p>
        </p:txBody>
      </p:sp>
      <p:sp>
        <p:nvSpPr>
          <p:cNvPr id="2457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907567732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507CDC5-F4DF-4403-BA97-9B3CB8E227B1}" type="slidenum">
              <a:rPr lang="en-GB" altLang="en-US" sz="1200"/>
              <a:pPr eaLnBrk="1" hangingPunct="1"/>
              <a:t>109</a:t>
            </a:fld>
            <a:endParaRPr lang="en-GB" altLang="en-US" sz="1200"/>
          </a:p>
        </p:txBody>
      </p:sp>
      <p:sp>
        <p:nvSpPr>
          <p:cNvPr id="2467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67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185482809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04668C2-FE5F-4E2C-B572-53EF0F248032}" type="slidenum">
              <a:rPr lang="en-GB" altLang="en-US" sz="1200"/>
              <a:pPr eaLnBrk="1" hangingPunct="1"/>
              <a:t>110</a:t>
            </a:fld>
            <a:endParaRPr lang="en-GB" altLang="en-US" sz="1200"/>
          </a:p>
        </p:txBody>
      </p:sp>
      <p:sp>
        <p:nvSpPr>
          <p:cNvPr id="2478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78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04178916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C78801D-DD52-4DBE-A75F-ECC9C5A80F91}" type="slidenum">
              <a:rPr lang="en-GB" altLang="en-US" sz="1200"/>
              <a:pPr eaLnBrk="1" hangingPunct="1"/>
              <a:t>111</a:t>
            </a:fld>
            <a:endParaRPr lang="en-GB" altLang="en-US" sz="1200"/>
          </a:p>
        </p:txBody>
      </p:sp>
      <p:sp>
        <p:nvSpPr>
          <p:cNvPr id="2488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88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951996"/>
      </p:ext>
    </p:extLst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3FFAF65-52C7-47A4-8CE6-CF6C4B45F6DC}" type="slidenum">
              <a:rPr lang="en-GB" altLang="en-US" sz="1200"/>
              <a:pPr eaLnBrk="1" hangingPunct="1"/>
              <a:t>112</a:t>
            </a:fld>
            <a:endParaRPr lang="en-GB" altLang="en-US" sz="1200"/>
          </a:p>
        </p:txBody>
      </p:sp>
      <p:sp>
        <p:nvSpPr>
          <p:cNvPr id="2498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98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145142085"/>
      </p:ext>
    </p:extLst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55057CE-065F-4037-9577-80933AC917CD}" type="slidenum">
              <a:rPr lang="en-GB" altLang="en-US" sz="1200"/>
              <a:pPr eaLnBrk="1" hangingPunct="1"/>
              <a:t>113</a:t>
            </a:fld>
            <a:endParaRPr lang="en-GB" altLang="en-US" sz="1200"/>
          </a:p>
        </p:txBody>
      </p:sp>
      <p:sp>
        <p:nvSpPr>
          <p:cNvPr id="2508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08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162476370"/>
      </p:ext>
    </p:extLst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4D005C2-2A11-4391-AE84-4CDA82D75734}" type="slidenum">
              <a:rPr lang="en-GB" altLang="en-US" sz="1200"/>
              <a:pPr eaLnBrk="1" hangingPunct="1"/>
              <a:t>114</a:t>
            </a:fld>
            <a:endParaRPr lang="en-GB" altLang="en-US" sz="1200"/>
          </a:p>
        </p:txBody>
      </p:sp>
      <p:sp>
        <p:nvSpPr>
          <p:cNvPr id="2519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19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374284651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7D70E8A-A10B-4D97-AA45-437A57722213}" type="slidenum">
              <a:rPr lang="en-GB" altLang="en-US" sz="1200"/>
              <a:pPr eaLnBrk="1" hangingPunct="1"/>
              <a:t>115</a:t>
            </a:fld>
            <a:endParaRPr lang="en-GB" altLang="en-US" sz="1200"/>
          </a:p>
        </p:txBody>
      </p:sp>
      <p:sp>
        <p:nvSpPr>
          <p:cNvPr id="2529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29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567179805"/>
      </p:ext>
    </p:extLst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907A6B3-C61A-4816-9FFC-819E918A8C17}" type="slidenum">
              <a:rPr lang="en-GB" altLang="en-US" sz="1200"/>
              <a:pPr eaLnBrk="1" hangingPunct="1"/>
              <a:t>116</a:t>
            </a:fld>
            <a:endParaRPr lang="en-GB" altLang="en-US" sz="1200"/>
          </a:p>
        </p:txBody>
      </p:sp>
      <p:sp>
        <p:nvSpPr>
          <p:cNvPr id="2539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39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98539146"/>
      </p:ext>
    </p:extLst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490AF01-9379-40B0-AE80-26B3D05AC255}" type="slidenum">
              <a:rPr lang="en-GB" altLang="en-US" sz="1200"/>
              <a:pPr eaLnBrk="1" hangingPunct="1"/>
              <a:t>117</a:t>
            </a:fld>
            <a:endParaRPr lang="en-GB" altLang="en-US" sz="1200"/>
          </a:p>
        </p:txBody>
      </p:sp>
      <p:sp>
        <p:nvSpPr>
          <p:cNvPr id="2549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49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128504271"/>
      </p:ext>
    </p:extLst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E9C83BD-63EB-46A8-88B6-EE660FB7311B}" type="slidenum">
              <a:rPr lang="en-GB" altLang="en-US" sz="1200"/>
              <a:pPr eaLnBrk="1" hangingPunct="1"/>
              <a:t>118</a:t>
            </a:fld>
            <a:endParaRPr lang="en-GB" altLang="en-US" sz="1200"/>
          </a:p>
        </p:txBody>
      </p:sp>
      <p:sp>
        <p:nvSpPr>
          <p:cNvPr id="2560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457264651"/>
      </p:ext>
    </p:extLst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6E69552-9A27-4693-B5C4-A76A449F6F33}" type="slidenum">
              <a:rPr lang="en-GB" altLang="en-US" sz="1200"/>
              <a:pPr eaLnBrk="1" hangingPunct="1"/>
              <a:t>119</a:t>
            </a:fld>
            <a:endParaRPr lang="en-GB" altLang="en-US" sz="1200"/>
          </a:p>
        </p:txBody>
      </p:sp>
      <p:sp>
        <p:nvSpPr>
          <p:cNvPr id="2570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70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561924218"/>
      </p:ext>
    </p:extLst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CE3E71E-6805-4A6F-955E-FAB104F30866}" type="slidenum">
              <a:rPr lang="en-GB" altLang="en-US" sz="1200"/>
              <a:pPr eaLnBrk="1" hangingPunct="1"/>
              <a:t>120</a:t>
            </a:fld>
            <a:endParaRPr lang="en-GB" altLang="en-US" sz="1200"/>
          </a:p>
        </p:txBody>
      </p:sp>
      <p:sp>
        <p:nvSpPr>
          <p:cNvPr id="2580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80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600051534"/>
      </p:ext>
    </p:extLst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72470A5-DAFF-4C69-A7B3-40BB40FD1D8E}" type="slidenum">
              <a:rPr lang="en-GB" altLang="en-US" sz="1200"/>
              <a:pPr eaLnBrk="1" hangingPunct="1"/>
              <a:t>121</a:t>
            </a:fld>
            <a:endParaRPr lang="en-GB" altLang="en-US" sz="1200"/>
          </a:p>
        </p:txBody>
      </p:sp>
      <p:sp>
        <p:nvSpPr>
          <p:cNvPr id="2590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90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873451879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0C614C1-084F-4ED8-9C8D-069D95194202}" type="slidenum">
              <a:rPr lang="en-GB" altLang="en-US" sz="1200"/>
              <a:pPr eaLnBrk="1" hangingPunct="1"/>
              <a:t>122</a:t>
            </a:fld>
            <a:endParaRPr lang="en-GB" altLang="en-US" sz="1200"/>
          </a:p>
        </p:txBody>
      </p:sp>
      <p:sp>
        <p:nvSpPr>
          <p:cNvPr id="2600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01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774510683"/>
      </p:ext>
    </p:extLst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1C5FFC4-BA8E-4660-901A-5ACE1EFB78A3}" type="slidenum">
              <a:rPr lang="en-GB" altLang="en-US" sz="1200"/>
              <a:pPr eaLnBrk="1" hangingPunct="1"/>
              <a:t>123</a:t>
            </a:fld>
            <a:endParaRPr lang="en-GB" altLang="en-US" sz="1200"/>
          </a:p>
        </p:txBody>
      </p:sp>
      <p:sp>
        <p:nvSpPr>
          <p:cNvPr id="261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1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968919655"/>
      </p:ext>
    </p:extLst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38CC891-6D03-4F98-AD57-320D9D2EAF63}" type="slidenum">
              <a:rPr lang="en-GB" altLang="en-US" sz="1200"/>
              <a:pPr eaLnBrk="1" hangingPunct="1"/>
              <a:t>124</a:t>
            </a:fld>
            <a:endParaRPr lang="en-GB" altLang="en-US" sz="1200"/>
          </a:p>
        </p:txBody>
      </p:sp>
      <p:sp>
        <p:nvSpPr>
          <p:cNvPr id="262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84519919"/>
      </p:ext>
    </p:extLst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BD2021A-4EFD-40D6-BFA9-97BAD48F5D19}" type="slidenum">
              <a:rPr lang="en-GB" altLang="en-US" sz="1200"/>
              <a:pPr eaLnBrk="1" hangingPunct="1"/>
              <a:t>125</a:t>
            </a:fld>
            <a:endParaRPr lang="en-GB" altLang="en-US" sz="1200"/>
          </a:p>
        </p:txBody>
      </p:sp>
      <p:sp>
        <p:nvSpPr>
          <p:cNvPr id="2631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31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598343688"/>
      </p:ext>
    </p:extLst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F296564-78B5-4EEB-BE4A-68E65924AF20}" type="slidenum">
              <a:rPr lang="en-GB" altLang="en-US" sz="1200"/>
              <a:pPr eaLnBrk="1" hangingPunct="1"/>
              <a:t>126</a:t>
            </a:fld>
            <a:endParaRPr lang="en-GB" altLang="en-US" sz="1200"/>
          </a:p>
        </p:txBody>
      </p:sp>
      <p:sp>
        <p:nvSpPr>
          <p:cNvPr id="264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4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348439306"/>
      </p:ext>
    </p:extLst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4737339-16C8-4DED-8BE4-5F406ED6407B}" type="slidenum">
              <a:rPr lang="en-GB" altLang="en-US" sz="1200"/>
              <a:pPr eaLnBrk="1" hangingPunct="1"/>
              <a:t>127</a:t>
            </a:fld>
            <a:endParaRPr lang="en-GB" altLang="en-US" sz="1200"/>
          </a:p>
        </p:txBody>
      </p:sp>
      <p:sp>
        <p:nvSpPr>
          <p:cNvPr id="265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5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193546328"/>
      </p:ext>
    </p:extLst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D705146-F753-4F81-A270-9CB4D3979175}" type="slidenum">
              <a:rPr lang="en-GB" altLang="en-US" sz="1200"/>
              <a:pPr eaLnBrk="1" hangingPunct="1"/>
              <a:t>128</a:t>
            </a:fld>
            <a:endParaRPr lang="en-GB" altLang="en-US" sz="1200"/>
          </a:p>
        </p:txBody>
      </p:sp>
      <p:sp>
        <p:nvSpPr>
          <p:cNvPr id="266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3325698822"/>
      </p:ext>
    </p:extLst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C92BC63-8770-4FB6-9FD3-29FCBD5A5CE0}" type="slidenum">
              <a:rPr lang="en-GB" altLang="en-US" sz="1200"/>
              <a:pPr eaLnBrk="1" hangingPunct="1"/>
              <a:t>129</a:t>
            </a:fld>
            <a:endParaRPr lang="en-GB" altLang="en-US" sz="1200"/>
          </a:p>
        </p:txBody>
      </p:sp>
      <p:sp>
        <p:nvSpPr>
          <p:cNvPr id="267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7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9349158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flipV="1">
            <a:off x="5410200" y="3810000"/>
            <a:ext cx="3733800" cy="904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 flipV="1">
            <a:off x="5410200" y="3897313"/>
            <a:ext cx="3733800" cy="19208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 flipV="1">
            <a:off x="5410200" y="4114800"/>
            <a:ext cx="3733800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 flipV="1">
            <a:off x="5410200" y="4164013"/>
            <a:ext cx="1965325" cy="19050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 flipV="1">
            <a:off x="5410200" y="4198938"/>
            <a:ext cx="1965325" cy="9525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 useBgFill="1">
        <p:nvSpPr>
          <p:cNvPr id="11" name="Rounded Rectangle 10"/>
          <p:cNvSpPr/>
          <p:nvPr/>
        </p:nvSpPr>
        <p:spPr bwMode="white">
          <a:xfrm>
            <a:off x="5410200" y="3962400"/>
            <a:ext cx="3063875" cy="26988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 useBgFill="1">
        <p:nvSpPr>
          <p:cNvPr id="12" name="Rounded Rectangle 11"/>
          <p:cNvSpPr/>
          <p:nvPr/>
        </p:nvSpPr>
        <p:spPr bwMode="white">
          <a:xfrm>
            <a:off x="7377113" y="4060825"/>
            <a:ext cx="1600200" cy="36513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3649663"/>
            <a:ext cx="9144000" cy="2444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3675063"/>
            <a:ext cx="9144000" cy="1412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 flipV="1">
            <a:off x="6413500" y="3643313"/>
            <a:ext cx="2730500" cy="24765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0" y="0"/>
            <a:ext cx="9144000" cy="37020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17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875"/>
            <a:ext cx="960438" cy="457200"/>
          </a:xfrm>
        </p:spPr>
        <p:txBody>
          <a:bodyPr/>
          <a:lstStyle>
            <a:lvl1pPr>
              <a:defRPr/>
            </a:lvl1pPr>
          </a:lstStyle>
          <a:p>
            <a:fld id="{0828C0F4-94BD-46A4-BB30-5B9AC6CA5B41}" type="datetime1">
              <a:rPr lang="en-US" smtClean="0">
                <a:solidFill>
                  <a:srgbClr val="438086"/>
                </a:solidFill>
              </a:rPr>
              <a:t>8/23/2016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8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>
            <a:lvl1pPr>
              <a:defRPr/>
            </a:lvl1pPr>
          </a:lstStyle>
          <a:p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229601" y="6273799"/>
            <a:ext cx="747712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BC5217A8-0E06-4059-AC45-433E2E67A85D}" type="slidenum">
              <a:rPr lang="en-US" smtClean="0">
                <a:solidFill>
                  <a:prstClr val="black"/>
                </a:solidFill>
              </a:rPr>
              <a:pPr/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150787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D5C72C-5507-4E2A-AF54-183B79A0373D}" type="datetime1">
              <a:rPr lang="en-US" smtClean="0"/>
              <a:t>8/23/2016</a:t>
            </a:fld>
            <a:endParaRPr lang="en-GB"/>
          </a:p>
        </p:txBody>
      </p:sp>
      <p:sp>
        <p:nvSpPr>
          <p:cNvPr id="3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baseline="30000">
              <a:sym typeface="Symbol" pitchFamily="18" charset="2"/>
            </a:endParaRPr>
          </a:p>
        </p:txBody>
      </p:sp>
      <p:sp>
        <p:nvSpPr>
          <p:cNvPr id="4" name="Rectangle 2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280B12-5FEE-4DAC-9CD7-7FB1A68134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4009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2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04332-A6B8-49D0-9B8F-C971A14A66E5}" type="datetime1">
              <a:rPr lang="en-US" smtClean="0"/>
              <a:t>8/23/2016</a:t>
            </a:fld>
            <a:endParaRPr lang="en-GB"/>
          </a:p>
        </p:txBody>
      </p:sp>
      <p:sp>
        <p:nvSpPr>
          <p:cNvPr id="5" name="Rectangle 2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baseline="30000">
              <a:sym typeface="Symbol" pitchFamily="18" charset="2"/>
            </a:endParaRPr>
          </a:p>
        </p:txBody>
      </p:sp>
      <p:sp>
        <p:nvSpPr>
          <p:cNvPr id="6" name="Rectangle 2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28384" y="6246814"/>
            <a:ext cx="762000" cy="366712"/>
          </a:xfrm>
          <a:ln/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95E11E5A-534A-4A88-B89C-2CC3158FE87B}" type="slidenum">
              <a:rPr lang="en-GB" smtClean="0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63631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0" y="366713"/>
            <a:ext cx="9144000" cy="8413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0" y="0"/>
            <a:ext cx="9144000" cy="31115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0" y="307975"/>
            <a:ext cx="9144000" cy="920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1" name="Rectangle 30"/>
          <p:cNvSpPr/>
          <p:nvPr/>
        </p:nvSpPr>
        <p:spPr>
          <a:xfrm flipV="1">
            <a:off x="5410200" y="360363"/>
            <a:ext cx="3733800" cy="904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2" name="Rectangle 31"/>
          <p:cNvSpPr/>
          <p:nvPr/>
        </p:nvSpPr>
        <p:spPr>
          <a:xfrm flipV="1">
            <a:off x="5410200" y="439738"/>
            <a:ext cx="3733800" cy="18097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025" y="496888"/>
            <a:ext cx="3063875" cy="28575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938" y="588963"/>
            <a:ext cx="1600200" cy="3651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5" name="Rectangle 34"/>
          <p:cNvSpPr/>
          <p:nvPr/>
        </p:nvSpPr>
        <p:spPr bwMode="invGray">
          <a:xfrm>
            <a:off x="9085263" y="-1588"/>
            <a:ext cx="57150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36" name="Rectangle 35"/>
          <p:cNvSpPr/>
          <p:nvPr/>
        </p:nvSpPr>
        <p:spPr bwMode="invGray">
          <a:xfrm>
            <a:off x="9043988" y="-1588"/>
            <a:ext cx="28575" cy="620713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37" name="Rectangle 36"/>
          <p:cNvSpPr/>
          <p:nvPr/>
        </p:nvSpPr>
        <p:spPr bwMode="invGray">
          <a:xfrm>
            <a:off x="9024938" y="-1588"/>
            <a:ext cx="9525" cy="620713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8" name="Rectangle 37"/>
          <p:cNvSpPr/>
          <p:nvPr/>
        </p:nvSpPr>
        <p:spPr bwMode="invGray">
          <a:xfrm>
            <a:off x="8975725" y="-1588"/>
            <a:ext cx="26988" cy="620713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39" name="Rectangle 38"/>
          <p:cNvSpPr/>
          <p:nvPr/>
        </p:nvSpPr>
        <p:spPr bwMode="invGray">
          <a:xfrm>
            <a:off x="8915400" y="0"/>
            <a:ext cx="55563" cy="585788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40" name="Rectangle 39"/>
          <p:cNvSpPr/>
          <p:nvPr/>
        </p:nvSpPr>
        <p:spPr bwMode="invGray">
          <a:xfrm>
            <a:off x="8874125" y="0"/>
            <a:ext cx="7938" cy="585788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800" dirty="0">
              <a:solidFill>
                <a:prstClr val="white"/>
              </a:solidFill>
            </a:endParaRPr>
          </a:p>
        </p:txBody>
      </p:sp>
      <p:sp>
        <p:nvSpPr>
          <p:cNvPr id="1039" name="Title Placeholder 21"/>
          <p:cNvSpPr>
            <a:spLocks noGrp="1"/>
          </p:cNvSpPr>
          <p:nvPr>
            <p:ph type="title"/>
          </p:nvPr>
        </p:nvSpPr>
        <p:spPr bwMode="auto">
          <a:xfrm>
            <a:off x="457200" y="1143000"/>
            <a:ext cx="82296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40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457200" y="2249488"/>
            <a:ext cx="8229600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8" y="612775"/>
            <a:ext cx="957262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602191F-3B2E-4267-A49B-2F49C33F2F1E}" type="datetime1">
              <a:rPr lang="en-US" smtClean="0">
                <a:solidFill>
                  <a:srgbClr val="438086"/>
                </a:solidFill>
                <a:latin typeface="Georgia"/>
              </a:rPr>
              <a:t>8/23/2016</a:t>
            </a:fld>
            <a:endParaRPr lang="en-US" sz="1000" dirty="0">
              <a:solidFill>
                <a:srgbClr val="424456"/>
              </a:solidFill>
              <a:latin typeface="Georgia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775"/>
            <a:ext cx="1325563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sz="1000" dirty="0">
              <a:solidFill>
                <a:srgbClr val="424456"/>
              </a:solidFill>
              <a:latin typeface="Georgia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038" y="1588"/>
            <a:ext cx="762000" cy="3667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>
                <a:solidFill>
                  <a:srgbClr val="FFFFFF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C5217A8-0E06-4059-AC45-433E2E67A85D}" type="slidenum">
              <a:rPr lang="en-US" sz="1800" smtClean="0">
                <a:latin typeface="Georgia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 sz="1100" dirty="0">
              <a:solidFill>
                <a:srgbClr val="424456"/>
              </a:solidFill>
              <a:latin typeface="Georgia"/>
            </a:endParaRPr>
          </a:p>
        </p:txBody>
      </p:sp>
    </p:spTree>
    <p:extLst>
      <p:ext uri="{BB962C8B-B14F-4D97-AF65-F5344CB8AC3E}">
        <p14:creationId xmlns:p14="http://schemas.microsoft.com/office/powerpoint/2010/main" val="1775092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</p:sldLayoutIdLst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Trebuchet MS" pitchFamily="34" charset="0"/>
          <a:cs typeface="Cordia New" pitchFamily="34" charset="-34"/>
        </a:defRPr>
      </a:lvl9pPr>
    </p:titleStyle>
    <p:bodyStyle>
      <a:lvl1pPr marL="365125" indent="-255588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anose="02040502050405020303" pitchFamily="18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7225" indent="-246063" algn="l" rtl="0" eaLnBrk="1" fontAlgn="base" hangingPunct="1">
        <a:spcBef>
          <a:spcPts val="300"/>
        </a:spcBef>
        <a:spcAft>
          <a:spcPct val="0"/>
        </a:spcAft>
        <a:buClr>
          <a:schemeClr val="accent2"/>
        </a:buClr>
        <a:buFont typeface="Georgia" panose="02040502050405020303" pitchFamily="18" charset="0"/>
        <a:buChar char="▫"/>
        <a:defRPr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2338" indent="-21907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13" indent="-200025" algn="l" rtl="0" eaLnBrk="1" fontAlgn="base" hangingPunct="1">
        <a:spcBef>
          <a:spcPts val="3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063" indent="-182563" algn="l" rtl="0" eaLnBrk="1" fontAlgn="base" hangingPunct="1">
        <a:spcBef>
          <a:spcPts val="300"/>
        </a:spcBef>
        <a:spcAft>
          <a:spcPct val="0"/>
        </a:spcAft>
        <a:buClr>
          <a:srgbClr val="A04DA3"/>
        </a:buClr>
        <a:buFont typeface="Georgia" panose="02040502050405020303" pitchFamily="18" charset="0"/>
        <a:buChar char="▫"/>
        <a:defRPr sz="2000" kern="1200">
          <a:solidFill>
            <a:srgbClr val="A04DA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3.w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5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5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4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6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.bin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2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9.bin"/><Relationship Id="rId5" Type="http://schemas.openxmlformats.org/officeDocument/2006/relationships/image" Target="../media/image11.wmf"/><Relationship Id="rId4" Type="http://schemas.openxmlformats.org/officeDocument/2006/relationships/oleObject" Target="../embeddings/oleObject8.bin"/><Relationship Id="rId9" Type="http://schemas.openxmlformats.org/officeDocument/2006/relationships/image" Target="../media/image13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gif"/><Relationship Id="rId5" Type="http://schemas.openxmlformats.org/officeDocument/2006/relationships/image" Target="../media/image16.gif"/><Relationship Id="rId4" Type="http://schemas.openxmlformats.org/officeDocument/2006/relationships/image" Target="../media/image15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2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11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27.wmf"/><Relationship Id="rId4" Type="http://schemas.openxmlformats.org/officeDocument/2006/relationships/oleObject" Target="../embeddings/oleObject13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29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5.bin"/><Relationship Id="rId5" Type="http://schemas.openxmlformats.org/officeDocument/2006/relationships/image" Target="../media/image28.wmf"/><Relationship Id="rId4" Type="http://schemas.openxmlformats.org/officeDocument/2006/relationships/oleObject" Target="../embeddings/oleObject14.bin"/><Relationship Id="rId9" Type="http://schemas.openxmlformats.org/officeDocument/2006/relationships/image" Target="../media/image30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32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8.bin"/><Relationship Id="rId5" Type="http://schemas.openxmlformats.org/officeDocument/2006/relationships/image" Target="../media/image31.wmf"/><Relationship Id="rId4" Type="http://schemas.openxmlformats.org/officeDocument/2006/relationships/oleObject" Target="../embeddings/oleObject17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notesSlide" Target="../notesSlides/notesSlide25.xml"/><Relationship Id="rId7" Type="http://schemas.openxmlformats.org/officeDocument/2006/relationships/image" Target="../media/image34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33.wmf"/><Relationship Id="rId4" Type="http://schemas.openxmlformats.org/officeDocument/2006/relationships/oleObject" Target="../embeddings/oleObject19.bin"/><Relationship Id="rId9" Type="http://schemas.openxmlformats.org/officeDocument/2006/relationships/image" Target="../media/image35.w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gif"/><Relationship Id="rId5" Type="http://schemas.openxmlformats.org/officeDocument/2006/relationships/image" Target="../media/image36.png"/><Relationship Id="rId4" Type="http://schemas.openxmlformats.org/officeDocument/2006/relationships/audio" Target="../media/audio2.wav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notesSlide" Target="../notesSlides/notesSlide27.xml"/><Relationship Id="rId7" Type="http://schemas.openxmlformats.org/officeDocument/2006/relationships/image" Target="../media/image39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3.bin"/><Relationship Id="rId5" Type="http://schemas.openxmlformats.org/officeDocument/2006/relationships/image" Target="../media/image38.wmf"/><Relationship Id="rId4" Type="http://schemas.openxmlformats.org/officeDocument/2006/relationships/oleObject" Target="../embeddings/oleObject22.bin"/><Relationship Id="rId9" Type="http://schemas.openxmlformats.org/officeDocument/2006/relationships/image" Target="../media/image40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2.gif"/><Relationship Id="rId5" Type="http://schemas.openxmlformats.org/officeDocument/2006/relationships/image" Target="../media/image41.png"/><Relationship Id="rId4" Type="http://schemas.openxmlformats.org/officeDocument/2006/relationships/audio" Target="../media/audio2.wav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7" Type="http://schemas.openxmlformats.org/officeDocument/2006/relationships/image" Target="../media/image44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6.bin"/><Relationship Id="rId5" Type="http://schemas.openxmlformats.org/officeDocument/2006/relationships/image" Target="../media/image43.wmf"/><Relationship Id="rId4" Type="http://schemas.openxmlformats.org/officeDocument/2006/relationships/oleObject" Target="../embeddings/oleObject25.bin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7" Type="http://schemas.openxmlformats.org/officeDocument/2006/relationships/image" Target="../media/image46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45.wmf"/><Relationship Id="rId4" Type="http://schemas.openxmlformats.org/officeDocument/2006/relationships/oleObject" Target="../embeddings/oleObject27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47.wmf"/><Relationship Id="rId4" Type="http://schemas.openxmlformats.org/officeDocument/2006/relationships/oleObject" Target="../embeddings/oleObject29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1.gif"/><Relationship Id="rId4" Type="http://schemas.openxmlformats.org/officeDocument/2006/relationships/image" Target="../media/image50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e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2.bin"/><Relationship Id="rId3" Type="http://schemas.openxmlformats.org/officeDocument/2006/relationships/notesSlide" Target="../notesSlides/notesSlide35.xml"/><Relationship Id="rId7" Type="http://schemas.openxmlformats.org/officeDocument/2006/relationships/image" Target="../media/image54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31.bin"/><Relationship Id="rId5" Type="http://schemas.openxmlformats.org/officeDocument/2006/relationships/image" Target="../media/image53.wmf"/><Relationship Id="rId4" Type="http://schemas.openxmlformats.org/officeDocument/2006/relationships/oleObject" Target="../embeddings/oleObject30.bin"/><Relationship Id="rId9" Type="http://schemas.openxmlformats.org/officeDocument/2006/relationships/image" Target="../media/image55.wmf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56.wmf"/><Relationship Id="rId4" Type="http://schemas.openxmlformats.org/officeDocument/2006/relationships/oleObject" Target="../embeddings/oleObject33.bin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3" Type="http://schemas.openxmlformats.org/officeDocument/2006/relationships/notesSlide" Target="../notesSlides/notesSlide39.xml"/><Relationship Id="rId7" Type="http://schemas.openxmlformats.org/officeDocument/2006/relationships/image" Target="../media/image58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35.bin"/><Relationship Id="rId5" Type="http://schemas.openxmlformats.org/officeDocument/2006/relationships/image" Target="../media/image57.wmf"/><Relationship Id="rId4" Type="http://schemas.openxmlformats.org/officeDocument/2006/relationships/oleObject" Target="../embeddings/oleObject34.bin"/><Relationship Id="rId9" Type="http://schemas.openxmlformats.org/officeDocument/2006/relationships/image" Target="../media/image59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9.bin"/><Relationship Id="rId3" Type="http://schemas.openxmlformats.org/officeDocument/2006/relationships/notesSlide" Target="../notesSlides/notesSlide40.xml"/><Relationship Id="rId7" Type="http://schemas.openxmlformats.org/officeDocument/2006/relationships/image" Target="../media/image61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7.vml"/><Relationship Id="rId6" Type="http://schemas.openxmlformats.org/officeDocument/2006/relationships/oleObject" Target="../embeddings/oleObject38.bin"/><Relationship Id="rId5" Type="http://schemas.openxmlformats.org/officeDocument/2006/relationships/image" Target="../media/image60.wmf"/><Relationship Id="rId4" Type="http://schemas.openxmlformats.org/officeDocument/2006/relationships/oleObject" Target="../embeddings/oleObject37.bin"/><Relationship Id="rId9" Type="http://schemas.openxmlformats.org/officeDocument/2006/relationships/image" Target="../media/image62.w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1.xml"/><Relationship Id="rId7" Type="http://schemas.openxmlformats.org/officeDocument/2006/relationships/image" Target="../media/image64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63.wmf"/><Relationship Id="rId4" Type="http://schemas.openxmlformats.org/officeDocument/2006/relationships/oleObject" Target="../embeddings/oleObject40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2.xml"/><Relationship Id="rId7" Type="http://schemas.openxmlformats.org/officeDocument/2006/relationships/image" Target="../media/image42.gi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66.gif"/><Relationship Id="rId5" Type="http://schemas.openxmlformats.org/officeDocument/2006/relationships/image" Target="../media/image65.wmf"/><Relationship Id="rId4" Type="http://schemas.openxmlformats.org/officeDocument/2006/relationships/oleObject" Target="../embeddings/oleObject42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e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0.gif"/><Relationship Id="rId5" Type="http://schemas.openxmlformats.org/officeDocument/2006/relationships/image" Target="../media/image69.gif"/><Relationship Id="rId4" Type="http://schemas.openxmlformats.org/officeDocument/2006/relationships/image" Target="../media/image68.emf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71.wmf"/><Relationship Id="rId4" Type="http://schemas.openxmlformats.org/officeDocument/2006/relationships/oleObject" Target="../embeddings/oleObject43.bin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6.bin"/><Relationship Id="rId3" Type="http://schemas.openxmlformats.org/officeDocument/2006/relationships/notesSlide" Target="../notesSlides/notesSlide46.xml"/><Relationship Id="rId7" Type="http://schemas.openxmlformats.org/officeDocument/2006/relationships/image" Target="../media/image73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1.vml"/><Relationship Id="rId6" Type="http://schemas.openxmlformats.org/officeDocument/2006/relationships/oleObject" Target="../embeddings/oleObject45.bin"/><Relationship Id="rId5" Type="http://schemas.openxmlformats.org/officeDocument/2006/relationships/image" Target="../media/image72.wmf"/><Relationship Id="rId4" Type="http://schemas.openxmlformats.org/officeDocument/2006/relationships/oleObject" Target="../embeddings/oleObject44.bin"/><Relationship Id="rId9" Type="http://schemas.openxmlformats.org/officeDocument/2006/relationships/image" Target="../media/image74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7" Type="http://schemas.openxmlformats.org/officeDocument/2006/relationships/image" Target="../media/image76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48.bin"/><Relationship Id="rId5" Type="http://schemas.openxmlformats.org/officeDocument/2006/relationships/image" Target="../media/image75.wmf"/><Relationship Id="rId4" Type="http://schemas.openxmlformats.org/officeDocument/2006/relationships/oleObject" Target="../embeddings/oleObject47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8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77.wmf"/><Relationship Id="rId4" Type="http://schemas.openxmlformats.org/officeDocument/2006/relationships/oleObject" Target="../embeddings/oleObject49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7" Type="http://schemas.openxmlformats.org/officeDocument/2006/relationships/image" Target="../media/image80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4.vml"/><Relationship Id="rId6" Type="http://schemas.openxmlformats.org/officeDocument/2006/relationships/oleObject" Target="../embeddings/oleObject51.bin"/><Relationship Id="rId5" Type="http://schemas.openxmlformats.org/officeDocument/2006/relationships/image" Target="../media/image79.wmf"/><Relationship Id="rId4" Type="http://schemas.openxmlformats.org/officeDocument/2006/relationships/oleObject" Target="../embeddings/oleObject50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80.wmf"/><Relationship Id="rId4" Type="http://schemas.openxmlformats.org/officeDocument/2006/relationships/oleObject" Target="../embeddings/oleObject52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6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81.wmf"/><Relationship Id="rId4" Type="http://schemas.openxmlformats.org/officeDocument/2006/relationships/oleObject" Target="../embeddings/oleObject53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emf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3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8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83.wmf"/><Relationship Id="rId4" Type="http://schemas.openxmlformats.org/officeDocument/2006/relationships/oleObject" Target="../embeddings/oleObject54.bin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emf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3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emf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3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86.wmf"/><Relationship Id="rId4" Type="http://schemas.openxmlformats.org/officeDocument/2006/relationships/oleObject" Target="../embeddings/oleObject55.bin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emf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3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emf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emf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3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7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90.wmf"/><Relationship Id="rId4" Type="http://schemas.openxmlformats.org/officeDocument/2006/relationships/oleObject" Target="../embeddings/oleObject56.bin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emf"/><Relationship Id="rId2" Type="http://schemas.openxmlformats.org/officeDocument/2006/relationships/notesSlide" Target="../notesSlides/notesSlide68.xml"/><Relationship Id="rId1" Type="http://schemas.openxmlformats.org/officeDocument/2006/relationships/slideLayout" Target="../slideLayouts/slideLayout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emf"/><Relationship Id="rId2" Type="http://schemas.openxmlformats.org/officeDocument/2006/relationships/notesSlide" Target="../notesSlides/notesSlide69.xml"/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emf"/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3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emf"/><Relationship Id="rId2" Type="http://schemas.openxmlformats.org/officeDocument/2006/relationships/notesSlide" Target="../notesSlides/notesSlide71.xml"/><Relationship Id="rId1" Type="http://schemas.openxmlformats.org/officeDocument/2006/relationships/slideLayout" Target="../slideLayouts/slideLayout3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94.wmf"/><Relationship Id="rId4" Type="http://schemas.openxmlformats.org/officeDocument/2006/relationships/oleObject" Target="../embeddings/oleObject57.bin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emf"/><Relationship Id="rId2" Type="http://schemas.openxmlformats.org/officeDocument/2006/relationships/notesSlide" Target="../notesSlides/notesSlide73.xml"/><Relationship Id="rId1" Type="http://schemas.openxmlformats.org/officeDocument/2006/relationships/slideLayout" Target="../slideLayouts/slideLayout3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emf"/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3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emf"/><Relationship Id="rId2" Type="http://schemas.openxmlformats.org/officeDocument/2006/relationships/notesSlide" Target="../notesSlides/notesSlide75.xml"/><Relationship Id="rId1" Type="http://schemas.openxmlformats.org/officeDocument/2006/relationships/slideLayout" Target="../slideLayouts/slideLayout3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emf"/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3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7.xml"/><Relationship Id="rId1" Type="http://schemas.openxmlformats.org/officeDocument/2006/relationships/slideLayout" Target="../slideLayouts/slideLayout3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emf"/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3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3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emf"/><Relationship Id="rId2" Type="http://schemas.openxmlformats.org/officeDocument/2006/relationships/notesSlide" Target="../notesSlides/notesSlide80.xml"/><Relationship Id="rId1" Type="http://schemas.openxmlformats.org/officeDocument/2006/relationships/slideLayout" Target="../slideLayouts/slideLayout3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1.xml"/><Relationship Id="rId1" Type="http://schemas.openxmlformats.org/officeDocument/2006/relationships/slideLayout" Target="../slideLayouts/slideLayout3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2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100.wmf"/><Relationship Id="rId4" Type="http://schemas.openxmlformats.org/officeDocument/2006/relationships/oleObject" Target="../embeddings/oleObject58.bin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3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4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101.wmf"/><Relationship Id="rId4" Type="http://schemas.openxmlformats.org/officeDocument/2006/relationships/oleObject" Target="../embeddings/oleObject59.bin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5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102.wmf"/><Relationship Id="rId4" Type="http://schemas.openxmlformats.org/officeDocument/2006/relationships/oleObject" Target="../embeddings/oleObject60.bin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6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103.wmf"/><Relationship Id="rId4" Type="http://schemas.openxmlformats.org/officeDocument/2006/relationships/oleObject" Target="../embeddings/oleObject61.bin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7.xml"/><Relationship Id="rId7" Type="http://schemas.openxmlformats.org/officeDocument/2006/relationships/image" Target="../media/image105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5.vml"/><Relationship Id="rId6" Type="http://schemas.openxmlformats.org/officeDocument/2006/relationships/oleObject" Target="../embeddings/oleObject63.bin"/><Relationship Id="rId5" Type="http://schemas.openxmlformats.org/officeDocument/2006/relationships/image" Target="../media/image104.wmf"/><Relationship Id="rId4" Type="http://schemas.openxmlformats.org/officeDocument/2006/relationships/oleObject" Target="../embeddings/oleObject62.bin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8.xml"/><Relationship Id="rId7" Type="http://schemas.openxmlformats.org/officeDocument/2006/relationships/image" Target="../media/image107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6.vml"/><Relationship Id="rId6" Type="http://schemas.openxmlformats.org/officeDocument/2006/relationships/oleObject" Target="../embeddings/oleObject65.bin"/><Relationship Id="rId5" Type="http://schemas.openxmlformats.org/officeDocument/2006/relationships/image" Target="../media/image106.wmf"/><Relationship Id="rId4" Type="http://schemas.openxmlformats.org/officeDocument/2006/relationships/oleObject" Target="../embeddings/oleObject64.bin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3.xml"/></Relationships>
</file>

<file path=ppt/slides/_rels/slide9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gif"/><Relationship Id="rId3" Type="http://schemas.openxmlformats.org/officeDocument/2006/relationships/notesSlide" Target="../notesSlides/notesSlide90.xml"/><Relationship Id="rId7" Type="http://schemas.openxmlformats.org/officeDocument/2006/relationships/image" Target="../media/image1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3.wav"/><Relationship Id="rId6" Type="http://schemas.openxmlformats.org/officeDocument/2006/relationships/image" Target="../media/image110.gif"/><Relationship Id="rId5" Type="http://schemas.openxmlformats.org/officeDocument/2006/relationships/image" Target="../media/image109.gif"/><Relationship Id="rId4" Type="http://schemas.openxmlformats.org/officeDocument/2006/relationships/image" Target="../media/image108.emf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3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2.xml"/><Relationship Id="rId7" Type="http://schemas.openxmlformats.org/officeDocument/2006/relationships/image" Target="../media/image114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7.vml"/><Relationship Id="rId6" Type="http://schemas.openxmlformats.org/officeDocument/2006/relationships/oleObject" Target="../embeddings/oleObject67.bin"/><Relationship Id="rId5" Type="http://schemas.openxmlformats.org/officeDocument/2006/relationships/image" Target="../media/image113.wmf"/><Relationship Id="rId4" Type="http://schemas.openxmlformats.org/officeDocument/2006/relationships/oleObject" Target="../embeddings/oleObject66.bin"/></Relationships>
</file>

<file path=ppt/slides/_rels/slide9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0.bin"/><Relationship Id="rId3" Type="http://schemas.openxmlformats.org/officeDocument/2006/relationships/notesSlide" Target="../notesSlides/notesSlide93.xml"/><Relationship Id="rId7" Type="http://schemas.openxmlformats.org/officeDocument/2006/relationships/image" Target="../media/image116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69.bin"/><Relationship Id="rId5" Type="http://schemas.openxmlformats.org/officeDocument/2006/relationships/image" Target="../media/image115.wmf"/><Relationship Id="rId4" Type="http://schemas.openxmlformats.org/officeDocument/2006/relationships/oleObject" Target="../embeddings/oleObject68.bin"/><Relationship Id="rId9" Type="http://schemas.openxmlformats.org/officeDocument/2006/relationships/image" Target="../media/image117.wmf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4.xml"/><Relationship Id="rId1" Type="http://schemas.openxmlformats.org/officeDocument/2006/relationships/slideLayout" Target="../slideLayouts/slideLayout3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5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9.vml"/><Relationship Id="rId5" Type="http://schemas.openxmlformats.org/officeDocument/2006/relationships/image" Target="../media/image118.wmf"/><Relationship Id="rId4" Type="http://schemas.openxmlformats.org/officeDocument/2006/relationships/oleObject" Target="../embeddings/oleObject71.bin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6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119.wmf"/><Relationship Id="rId4" Type="http://schemas.openxmlformats.org/officeDocument/2006/relationships/oleObject" Target="../embeddings/oleObject72.bin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7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120.wmf"/><Relationship Id="rId4" Type="http://schemas.openxmlformats.org/officeDocument/2006/relationships/oleObject" Target="../embeddings/oleObject73.bin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8.xml"/><Relationship Id="rId7" Type="http://schemas.openxmlformats.org/officeDocument/2006/relationships/image" Target="../media/image122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2.vml"/><Relationship Id="rId6" Type="http://schemas.openxmlformats.org/officeDocument/2006/relationships/oleObject" Target="../embeddings/oleObject75.bin"/><Relationship Id="rId5" Type="http://schemas.openxmlformats.org/officeDocument/2006/relationships/image" Target="../media/image121.wmf"/><Relationship Id="rId4" Type="http://schemas.openxmlformats.org/officeDocument/2006/relationships/oleObject" Target="../embeddings/oleObject74.bin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9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3.vml"/><Relationship Id="rId5" Type="http://schemas.openxmlformats.org/officeDocument/2006/relationships/image" Target="../media/image123.wmf"/><Relationship Id="rId4" Type="http://schemas.openxmlformats.org/officeDocument/2006/relationships/oleObject" Target="../embeddings/oleObject76.bin"/></Relationships>
</file>

<file path=ppt/slides/_rels/slide10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9.bin"/><Relationship Id="rId3" Type="http://schemas.openxmlformats.org/officeDocument/2006/relationships/notesSlide" Target="../notesSlides/notesSlide100.xml"/><Relationship Id="rId7" Type="http://schemas.openxmlformats.org/officeDocument/2006/relationships/image" Target="../media/image125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4.vml"/><Relationship Id="rId6" Type="http://schemas.openxmlformats.org/officeDocument/2006/relationships/oleObject" Target="../embeddings/oleObject78.bin"/><Relationship Id="rId5" Type="http://schemas.openxmlformats.org/officeDocument/2006/relationships/image" Target="../media/image124.wmf"/><Relationship Id="rId4" Type="http://schemas.openxmlformats.org/officeDocument/2006/relationships/oleObject" Target="../embeddings/oleObject77.bin"/><Relationship Id="rId9" Type="http://schemas.openxmlformats.org/officeDocument/2006/relationships/image" Target="../media/image126.wmf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1.xml"/><Relationship Id="rId7" Type="http://schemas.openxmlformats.org/officeDocument/2006/relationships/image" Target="../media/image128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5.vml"/><Relationship Id="rId6" Type="http://schemas.openxmlformats.org/officeDocument/2006/relationships/oleObject" Target="../embeddings/oleObject81.bin"/><Relationship Id="rId5" Type="http://schemas.openxmlformats.org/officeDocument/2006/relationships/image" Target="../media/image127.wmf"/><Relationship Id="rId4" Type="http://schemas.openxmlformats.org/officeDocument/2006/relationships/oleObject" Target="../embeddings/oleObject80.bin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2.xml"/><Relationship Id="rId7" Type="http://schemas.openxmlformats.org/officeDocument/2006/relationships/image" Target="../media/image130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6.vml"/><Relationship Id="rId6" Type="http://schemas.openxmlformats.org/officeDocument/2006/relationships/oleObject" Target="../embeddings/oleObject83.bin"/><Relationship Id="rId5" Type="http://schemas.openxmlformats.org/officeDocument/2006/relationships/image" Target="../media/image129.wmf"/><Relationship Id="rId4" Type="http://schemas.openxmlformats.org/officeDocument/2006/relationships/oleObject" Target="../embeddings/oleObject82.bin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3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7.vml"/><Relationship Id="rId5" Type="http://schemas.openxmlformats.org/officeDocument/2006/relationships/image" Target="../media/image131.wmf"/><Relationship Id="rId4" Type="http://schemas.openxmlformats.org/officeDocument/2006/relationships/oleObject" Target="../embeddings/oleObject84.bin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4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132.wmf"/><Relationship Id="rId4" Type="http://schemas.openxmlformats.org/officeDocument/2006/relationships/oleObject" Target="../embeddings/oleObject85.bin"/></Relationships>
</file>

<file path=ppt/slides/_rels/slide10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8.bin"/><Relationship Id="rId3" Type="http://schemas.openxmlformats.org/officeDocument/2006/relationships/notesSlide" Target="../notesSlides/notesSlide105.xml"/><Relationship Id="rId7" Type="http://schemas.openxmlformats.org/officeDocument/2006/relationships/image" Target="../media/image134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49.vml"/><Relationship Id="rId6" Type="http://schemas.openxmlformats.org/officeDocument/2006/relationships/oleObject" Target="../embeddings/oleObject87.bin"/><Relationship Id="rId5" Type="http://schemas.openxmlformats.org/officeDocument/2006/relationships/image" Target="../media/image133.wmf"/><Relationship Id="rId4" Type="http://schemas.openxmlformats.org/officeDocument/2006/relationships/oleObject" Target="../embeddings/oleObject86.bin"/><Relationship Id="rId9" Type="http://schemas.openxmlformats.org/officeDocument/2006/relationships/image" Target="../media/image135.wmf"/></Relationships>
</file>

<file path=ppt/slides/_rels/slide10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1.bin"/><Relationship Id="rId3" Type="http://schemas.openxmlformats.org/officeDocument/2006/relationships/notesSlide" Target="../notesSlides/notesSlide106.xml"/><Relationship Id="rId7" Type="http://schemas.openxmlformats.org/officeDocument/2006/relationships/image" Target="../media/image137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0.vml"/><Relationship Id="rId6" Type="http://schemas.openxmlformats.org/officeDocument/2006/relationships/oleObject" Target="../embeddings/oleObject90.bin"/><Relationship Id="rId5" Type="http://schemas.openxmlformats.org/officeDocument/2006/relationships/image" Target="../media/image136.wmf"/><Relationship Id="rId4" Type="http://schemas.openxmlformats.org/officeDocument/2006/relationships/oleObject" Target="../embeddings/oleObject89.bin"/><Relationship Id="rId9" Type="http://schemas.openxmlformats.org/officeDocument/2006/relationships/image" Target="../media/image138.wmf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7.xml"/><Relationship Id="rId7" Type="http://schemas.openxmlformats.org/officeDocument/2006/relationships/image" Target="../media/image29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1.vml"/><Relationship Id="rId6" Type="http://schemas.openxmlformats.org/officeDocument/2006/relationships/oleObject" Target="../embeddings/oleObject93.bin"/><Relationship Id="rId5" Type="http://schemas.openxmlformats.org/officeDocument/2006/relationships/image" Target="../media/image139.wmf"/><Relationship Id="rId4" Type="http://schemas.openxmlformats.org/officeDocument/2006/relationships/oleObject" Target="../embeddings/oleObject92.bin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3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3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0.png"/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1.png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gif"/><Relationship Id="rId2" Type="http://schemas.openxmlformats.org/officeDocument/2006/relationships/notesSlide" Target="../notesSlides/notesSlide1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3.gif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2.xml"/><Relationship Id="rId1" Type="http://schemas.openxmlformats.org/officeDocument/2006/relationships/slideLayout" Target="../slideLayouts/slideLayout3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3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2.vml"/><Relationship Id="rId5" Type="http://schemas.openxmlformats.org/officeDocument/2006/relationships/image" Target="../media/image144.wmf"/><Relationship Id="rId4" Type="http://schemas.openxmlformats.org/officeDocument/2006/relationships/oleObject" Target="../embeddings/oleObject94.bin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4.xml"/><Relationship Id="rId1" Type="http://schemas.openxmlformats.org/officeDocument/2006/relationships/slideLayout" Target="../slideLayouts/slideLayout3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notesSlide" Target="../notesSlides/notesSlide115.xml"/><Relationship Id="rId1" Type="http://schemas.openxmlformats.org/officeDocument/2006/relationships/slideLayout" Target="../slideLayouts/slideLayout3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6.emf"/><Relationship Id="rId2" Type="http://schemas.openxmlformats.org/officeDocument/2006/relationships/notesSlide" Target="../notesSlides/notesSlide116.xml"/><Relationship Id="rId1" Type="http://schemas.openxmlformats.org/officeDocument/2006/relationships/slideLayout" Target="../slideLayouts/slideLayout3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7.xml"/><Relationship Id="rId1" Type="http://schemas.openxmlformats.org/officeDocument/2006/relationships/slideLayout" Target="../slideLayouts/slideLayout3.xml"/></Relationships>
</file>

<file path=ppt/slides/_rels/slide1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wmf"/><Relationship Id="rId3" Type="http://schemas.openxmlformats.org/officeDocument/2006/relationships/notesSlide" Target="../notesSlides/notesSlide118.xml"/><Relationship Id="rId7" Type="http://schemas.openxmlformats.org/officeDocument/2006/relationships/oleObject" Target="../embeddings/oleObject96.bin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3.vml"/><Relationship Id="rId6" Type="http://schemas.openxmlformats.org/officeDocument/2006/relationships/image" Target="../media/image147.wmf"/><Relationship Id="rId5" Type="http://schemas.openxmlformats.org/officeDocument/2006/relationships/oleObject" Target="../embeddings/oleObject95.bin"/><Relationship Id="rId4" Type="http://schemas.openxmlformats.org/officeDocument/2006/relationships/image" Target="../media/image143.gif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9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4.vml"/><Relationship Id="rId6" Type="http://schemas.openxmlformats.org/officeDocument/2006/relationships/image" Target="../media/image143.gif"/><Relationship Id="rId5" Type="http://schemas.openxmlformats.org/officeDocument/2006/relationships/image" Target="../media/image149.wmf"/><Relationship Id="rId4" Type="http://schemas.openxmlformats.org/officeDocument/2006/relationships/oleObject" Target="../embeddings/oleObject97.bin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0.xml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5.vml"/><Relationship Id="rId6" Type="http://schemas.openxmlformats.org/officeDocument/2006/relationships/image" Target="../media/image143.gif"/><Relationship Id="rId5" Type="http://schemas.openxmlformats.org/officeDocument/2006/relationships/image" Target="../media/image150.wmf"/><Relationship Id="rId4" Type="http://schemas.openxmlformats.org/officeDocument/2006/relationships/oleObject" Target="../embeddings/oleObject98.bin"/></Relationships>
</file>

<file path=ppt/slides/_rels/slide1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gif"/><Relationship Id="rId2" Type="http://schemas.openxmlformats.org/officeDocument/2006/relationships/notesSlide" Target="../notesSlides/notesSlide121.xml"/><Relationship Id="rId1" Type="http://schemas.openxmlformats.org/officeDocument/2006/relationships/slideLayout" Target="../slideLayouts/slideLayout3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2.xml"/><Relationship Id="rId1" Type="http://schemas.openxmlformats.org/officeDocument/2006/relationships/slideLayout" Target="../slideLayouts/slideLayout3.xml"/></Relationships>
</file>

<file path=ppt/slides/_rels/slide1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1.bin"/><Relationship Id="rId3" Type="http://schemas.openxmlformats.org/officeDocument/2006/relationships/notesSlide" Target="../notesSlides/notesSlide123.xml"/><Relationship Id="rId7" Type="http://schemas.openxmlformats.org/officeDocument/2006/relationships/image" Target="../media/image151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6.vml"/><Relationship Id="rId6" Type="http://schemas.openxmlformats.org/officeDocument/2006/relationships/oleObject" Target="../embeddings/oleObject100.bin"/><Relationship Id="rId5" Type="http://schemas.openxmlformats.org/officeDocument/2006/relationships/image" Target="../media/image135.wmf"/><Relationship Id="rId4" Type="http://schemas.openxmlformats.org/officeDocument/2006/relationships/oleObject" Target="../embeddings/oleObject99.bin"/><Relationship Id="rId9" Type="http://schemas.openxmlformats.org/officeDocument/2006/relationships/image" Target="../media/image152.wmf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4.xml"/><Relationship Id="rId7" Type="http://schemas.openxmlformats.org/officeDocument/2006/relationships/image" Target="../media/image154.wmf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57.vml"/><Relationship Id="rId6" Type="http://schemas.openxmlformats.org/officeDocument/2006/relationships/oleObject" Target="../embeddings/oleObject103.bin"/><Relationship Id="rId5" Type="http://schemas.openxmlformats.org/officeDocument/2006/relationships/image" Target="../media/image153.wmf"/><Relationship Id="rId4" Type="http://schemas.openxmlformats.org/officeDocument/2006/relationships/oleObject" Target="../embeddings/oleObject102.bin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5.xml"/><Relationship Id="rId1" Type="http://schemas.openxmlformats.org/officeDocument/2006/relationships/slideLayout" Target="../slideLayouts/slideLayout3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5.emf"/><Relationship Id="rId2" Type="http://schemas.openxmlformats.org/officeDocument/2006/relationships/notesSlide" Target="../notesSlides/notesSlide126.xml"/><Relationship Id="rId1" Type="http://schemas.openxmlformats.org/officeDocument/2006/relationships/slideLayout" Target="../slideLayouts/slideLayout3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7.xml"/><Relationship Id="rId1" Type="http://schemas.openxmlformats.org/officeDocument/2006/relationships/slideLayout" Target="../slideLayouts/slideLayout3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8.xml"/><Relationship Id="rId1" Type="http://schemas.openxmlformats.org/officeDocument/2006/relationships/slideLayout" Target="../slideLayouts/slideLayout3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9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altLang="en-US" b="1" dirty="0">
                <a:latin typeface="Arial" charset="0"/>
                <a:cs typeface="Times New Roman" pitchFamily="18" charset="0"/>
              </a:rPr>
              <a:t>FIR Filters</a:t>
            </a:r>
            <a:r>
              <a:rPr lang="en-GB" altLang="en-US" b="1" baseline="30000" dirty="0" smtClean="0">
                <a:latin typeface="Arial" charset="0"/>
                <a:cs typeface="Times New Roman" pitchFamily="18" charset="0"/>
                <a:sym typeface="Symbol" pitchFamily="18" charset="2"/>
              </a:rPr>
              <a:t>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altLang="en-US" baseline="30000" dirty="0">
                <a:latin typeface="Arial Black" pitchFamily="34" charset="0"/>
                <a:cs typeface="Times New Roman" pitchFamily="18" charset="0"/>
                <a:sym typeface="Symbol" pitchFamily="18" charset="2"/>
              </a:rPr>
              <a:t>Prepared by Prof. Ian Wells</a:t>
            </a:r>
          </a:p>
          <a:p>
            <a:endParaRPr lang="en-GB" dirty="0"/>
          </a:p>
        </p:txBody>
      </p:sp>
      <p:pic>
        <p:nvPicPr>
          <p:cNvPr id="5" name="Picture 13" descr="Image result for fir filter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869160"/>
            <a:ext cx="2034108" cy="1168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510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What do we Require for FIR Filter Design ?</a:t>
            </a:r>
            <a:r>
              <a:rPr lang="en-GB" smtClean="0"/>
              <a:t> 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FIR stands for Finite duration Impulse Response. </a:t>
            </a:r>
          </a:p>
          <a:p>
            <a:pPr algn="just"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We want to find the N numbers that define the impulse response for the FIR filter i.e.</a:t>
            </a:r>
          </a:p>
          <a:p>
            <a:pPr algn="just" eaLnBrk="1" hangingPunct="1">
              <a:defRPr/>
            </a:pPr>
            <a:endParaRPr lang="en-GB" sz="2400" dirty="0" smtClean="0"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400" dirty="0" smtClean="0"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Equivalently,</a:t>
            </a:r>
          </a:p>
          <a:p>
            <a:pPr eaLnBrk="1" hangingPunct="1">
              <a:defRPr/>
            </a:pPr>
            <a:endParaRPr lang="en-GB" sz="2400" dirty="0" smtClean="0"/>
          </a:p>
        </p:txBody>
      </p:sp>
      <p:sp>
        <p:nvSpPr>
          <p:cNvPr id="103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7BC5C57-1396-45B1-A5E5-C5F1E6E89911}" type="slidenum">
              <a:rPr lang="en-GB" altLang="en-US" sz="1400"/>
              <a:pPr eaLnBrk="1" hangingPunct="1"/>
              <a:t>2</a:t>
            </a:fld>
            <a:endParaRPr lang="en-GB" altLang="en-US" sz="1400" dirty="0"/>
          </a:p>
        </p:txBody>
      </p:sp>
      <p:sp>
        <p:nvSpPr>
          <p:cNvPr id="1033" name="Rectangle 5"/>
          <p:cNvSpPr>
            <a:spLocks noChangeArrowheads="1"/>
          </p:cNvSpPr>
          <p:nvPr/>
        </p:nvSpPr>
        <p:spPr bwMode="auto">
          <a:xfrm>
            <a:off x="3690938" y="33194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" name="Object 4"/>
          <p:cNvGraphicFramePr>
            <a:graphicFrameLocks noChangeAspect="1"/>
          </p:cNvGraphicFramePr>
          <p:nvPr/>
        </p:nvGraphicFramePr>
        <p:xfrm>
          <a:off x="2438400" y="3733800"/>
          <a:ext cx="4724400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r:id="rId4" imgW="1764534" imgH="215806" progId="Equation.3">
                  <p:embed/>
                </p:oleObj>
              </mc:Choice>
              <mc:Fallback>
                <p:oleObj r:id="rId4" imgW="1764534" imgH="215806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3733800"/>
                        <a:ext cx="4724400" cy="587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" name="Rectangle 7"/>
          <p:cNvSpPr>
            <a:spLocks noChangeArrowheads="1"/>
          </p:cNvSpPr>
          <p:nvPr/>
        </p:nvSpPr>
        <p:spPr bwMode="auto">
          <a:xfrm>
            <a:off x="391953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" name="Object 6"/>
          <p:cNvGraphicFramePr>
            <a:graphicFrameLocks noChangeAspect="1"/>
          </p:cNvGraphicFramePr>
          <p:nvPr/>
        </p:nvGraphicFramePr>
        <p:xfrm>
          <a:off x="3581400" y="4953000"/>
          <a:ext cx="2819400" cy="4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r:id="rId6" imgW="1308100" imgH="228600" progId="Equation.3">
                  <p:embed/>
                </p:oleObj>
              </mc:Choice>
              <mc:Fallback>
                <p:oleObj r:id="rId6" imgW="130810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4953000"/>
                        <a:ext cx="2819400" cy="493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5" name="Rectangle 9"/>
          <p:cNvSpPr>
            <a:spLocks noChangeArrowheads="1"/>
          </p:cNvSpPr>
          <p:nvPr/>
        </p:nvSpPr>
        <p:spPr bwMode="auto">
          <a:xfrm>
            <a:off x="391953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028" name="Object 8"/>
          <p:cNvGraphicFramePr>
            <a:graphicFrameLocks noChangeAspect="1"/>
          </p:cNvGraphicFramePr>
          <p:nvPr/>
        </p:nvGraphicFramePr>
        <p:xfrm>
          <a:off x="4191000" y="5562600"/>
          <a:ext cx="2819400" cy="4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9" r:id="rId8" imgW="1308100" imgH="228600" progId="Equation.3">
                  <p:embed/>
                </p:oleObj>
              </mc:Choice>
              <mc:Fallback>
                <p:oleObj r:id="rId8" imgW="130810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5562600"/>
                        <a:ext cx="2819400" cy="493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FIR Filter Structure</a:t>
            </a:r>
            <a:r>
              <a:rPr lang="en-GB" smtClean="0"/>
              <a:t> </a:t>
            </a:r>
          </a:p>
        </p:txBody>
      </p:sp>
      <p:sp>
        <p:nvSpPr>
          <p:cNvPr id="6246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DEC1704-8964-45BE-A874-7105641C4F5A}" type="slidenum">
              <a:rPr lang="en-GB" altLang="en-US" sz="1400"/>
              <a:pPr eaLnBrk="1" hangingPunct="1"/>
              <a:t>3</a:t>
            </a:fld>
            <a:endParaRPr lang="en-GB" altLang="en-US" sz="1400"/>
          </a:p>
        </p:txBody>
      </p:sp>
      <p:grpSp>
        <p:nvGrpSpPr>
          <p:cNvPr id="62469" name="Group 170"/>
          <p:cNvGrpSpPr>
            <a:grpSpLocks/>
          </p:cNvGrpSpPr>
          <p:nvPr/>
        </p:nvGrpSpPr>
        <p:grpSpPr bwMode="auto">
          <a:xfrm>
            <a:off x="2286000" y="2590800"/>
            <a:ext cx="4972050" cy="2881313"/>
            <a:chOff x="0" y="1253"/>
            <a:chExt cx="3132" cy="1815"/>
          </a:xfrm>
        </p:grpSpPr>
        <p:sp>
          <p:nvSpPr>
            <p:cNvPr id="62473" name="Oval 149"/>
            <p:cNvSpPr>
              <a:spLocks noChangeArrowheads="1"/>
            </p:cNvSpPr>
            <p:nvPr/>
          </p:nvSpPr>
          <p:spPr bwMode="auto">
            <a:xfrm>
              <a:off x="2414" y="2825"/>
              <a:ext cx="254" cy="243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2474" name="Line 148"/>
            <p:cNvSpPr>
              <a:spLocks noChangeShapeType="1"/>
            </p:cNvSpPr>
            <p:nvPr/>
          </p:nvSpPr>
          <p:spPr bwMode="auto">
            <a:xfrm>
              <a:off x="277" y="1783"/>
              <a:ext cx="180" cy="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75" name="Rectangle 147"/>
            <p:cNvSpPr>
              <a:spLocks noChangeArrowheads="1"/>
            </p:cNvSpPr>
            <p:nvPr/>
          </p:nvSpPr>
          <p:spPr bwMode="auto">
            <a:xfrm>
              <a:off x="106" y="1729"/>
              <a:ext cx="175" cy="1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000">
                  <a:solidFill>
                    <a:schemeClr val="bg2"/>
                  </a:solidFill>
                  <a:cs typeface="Times New Roman" pitchFamily="18" charset="0"/>
                </a:rPr>
                <a:t>x(k)</a:t>
              </a: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476" name="Rectangle 146"/>
            <p:cNvSpPr>
              <a:spLocks noChangeArrowheads="1"/>
            </p:cNvSpPr>
            <p:nvPr/>
          </p:nvSpPr>
          <p:spPr bwMode="auto">
            <a:xfrm>
              <a:off x="2497" y="2869"/>
              <a:ext cx="143" cy="1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400" b="1">
                  <a:solidFill>
                    <a:schemeClr val="bg2"/>
                  </a:solidFill>
                  <a:cs typeface="Times New Roman" pitchFamily="18" charset="0"/>
                  <a:sym typeface="Symbol" pitchFamily="18" charset="2"/>
                </a:rPr>
                <a:t></a:t>
              </a:r>
              <a:endParaRPr lang="en-GB" altLang="en-US" sz="1000">
                <a:solidFill>
                  <a:schemeClr val="bg2"/>
                </a:solidFill>
                <a:cs typeface="Times New Roman" pitchFamily="18" charset="0"/>
              </a:endParaRPr>
            </a:p>
            <a:p>
              <a:endParaRPr lang="en-GB" altLang="en-US" sz="1400" b="1">
                <a:solidFill>
                  <a:schemeClr val="bg2"/>
                </a:solidFill>
                <a:cs typeface="Times New Roman" pitchFamily="18" charset="0"/>
                <a:sym typeface="Symbol" pitchFamily="18" charset="2"/>
              </a:endParaRPr>
            </a:p>
          </p:txBody>
        </p:sp>
        <p:sp>
          <p:nvSpPr>
            <p:cNvPr id="62477" name="Rectangle 145"/>
            <p:cNvSpPr>
              <a:spLocks noChangeArrowheads="1"/>
            </p:cNvSpPr>
            <p:nvPr/>
          </p:nvSpPr>
          <p:spPr bwMode="auto">
            <a:xfrm>
              <a:off x="2896" y="2865"/>
              <a:ext cx="236" cy="1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000">
                  <a:solidFill>
                    <a:schemeClr val="bg2"/>
                  </a:solidFill>
                  <a:cs typeface="Times New Roman" pitchFamily="18" charset="0"/>
                </a:rPr>
                <a:t>y(k)</a:t>
              </a: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478" name="Line 144"/>
            <p:cNvSpPr>
              <a:spLocks noChangeShapeType="1"/>
            </p:cNvSpPr>
            <p:nvPr/>
          </p:nvSpPr>
          <p:spPr bwMode="auto">
            <a:xfrm>
              <a:off x="457" y="1679"/>
              <a:ext cx="1" cy="2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79" name="Line 143"/>
            <p:cNvSpPr>
              <a:spLocks noChangeShapeType="1"/>
            </p:cNvSpPr>
            <p:nvPr/>
          </p:nvSpPr>
          <p:spPr bwMode="auto">
            <a:xfrm>
              <a:off x="464" y="1675"/>
              <a:ext cx="173" cy="1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80" name="Line 142"/>
            <p:cNvSpPr>
              <a:spLocks noChangeShapeType="1"/>
            </p:cNvSpPr>
            <p:nvPr/>
          </p:nvSpPr>
          <p:spPr bwMode="auto">
            <a:xfrm flipV="1">
              <a:off x="464" y="1790"/>
              <a:ext cx="173" cy="1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81" name="Rectangle 141"/>
            <p:cNvSpPr>
              <a:spLocks noChangeArrowheads="1"/>
            </p:cNvSpPr>
            <p:nvPr/>
          </p:nvSpPr>
          <p:spPr bwMode="auto">
            <a:xfrm>
              <a:off x="490" y="1732"/>
              <a:ext cx="116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000">
                  <a:solidFill>
                    <a:schemeClr val="bg2"/>
                  </a:solidFill>
                  <a:cs typeface="Times New Roman" pitchFamily="18" charset="0"/>
                </a:rPr>
                <a:t>T</a:t>
              </a: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482" name="Oval 140"/>
            <p:cNvSpPr>
              <a:spLocks noChangeArrowheads="1"/>
            </p:cNvSpPr>
            <p:nvPr/>
          </p:nvSpPr>
          <p:spPr bwMode="auto">
            <a:xfrm>
              <a:off x="235" y="2065"/>
              <a:ext cx="254" cy="243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2483" name="Line 139"/>
            <p:cNvSpPr>
              <a:spLocks noChangeShapeType="1"/>
            </p:cNvSpPr>
            <p:nvPr/>
          </p:nvSpPr>
          <p:spPr bwMode="auto">
            <a:xfrm>
              <a:off x="359" y="2307"/>
              <a:ext cx="0" cy="16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84" name="Rectangle 138"/>
            <p:cNvSpPr>
              <a:spLocks noChangeArrowheads="1"/>
            </p:cNvSpPr>
            <p:nvPr/>
          </p:nvSpPr>
          <p:spPr bwMode="auto">
            <a:xfrm>
              <a:off x="30" y="2146"/>
              <a:ext cx="132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000">
                  <a:solidFill>
                    <a:schemeClr val="bg2"/>
                  </a:solidFill>
                  <a:cs typeface="Times New Roman" pitchFamily="18" charset="0"/>
                </a:rPr>
                <a:t>b</a:t>
              </a:r>
              <a:r>
                <a:rPr lang="en-GB" altLang="en-US" sz="1000" baseline="-30000">
                  <a:solidFill>
                    <a:schemeClr val="bg2"/>
                  </a:solidFill>
                  <a:cs typeface="Times New Roman" pitchFamily="18" charset="0"/>
                </a:rPr>
                <a:t>0</a:t>
              </a:r>
              <a:endParaRPr lang="en-GB" altLang="en-US" sz="1000">
                <a:solidFill>
                  <a:schemeClr val="bg2"/>
                </a:solidFill>
                <a:cs typeface="Times New Roman" pitchFamily="18" charset="0"/>
              </a:endParaRP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485" name="Rectangle 137"/>
            <p:cNvSpPr>
              <a:spLocks noChangeArrowheads="1"/>
            </p:cNvSpPr>
            <p:nvPr/>
          </p:nvSpPr>
          <p:spPr bwMode="auto">
            <a:xfrm>
              <a:off x="270" y="2037"/>
              <a:ext cx="236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3200">
                  <a:solidFill>
                    <a:schemeClr val="bg2"/>
                  </a:solidFill>
                  <a:latin typeface="Arial" charset="0"/>
                  <a:cs typeface="Arial" charset="0"/>
                </a:rPr>
                <a:t>X</a:t>
              </a:r>
              <a:endParaRPr lang="en-GB" altLang="en-US" sz="1000">
                <a:solidFill>
                  <a:schemeClr val="bg2"/>
                </a:solidFill>
                <a:cs typeface="Times New Roman" pitchFamily="18" charset="0"/>
              </a:endParaRP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486" name="Line 136"/>
            <p:cNvSpPr>
              <a:spLocks noChangeShapeType="1"/>
            </p:cNvSpPr>
            <p:nvPr/>
          </p:nvSpPr>
          <p:spPr bwMode="auto">
            <a:xfrm flipH="1">
              <a:off x="123" y="2199"/>
              <a:ext cx="111" cy="0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87" name="Line 135"/>
            <p:cNvSpPr>
              <a:spLocks noChangeShapeType="1"/>
            </p:cNvSpPr>
            <p:nvPr/>
          </p:nvSpPr>
          <p:spPr bwMode="auto">
            <a:xfrm>
              <a:off x="1023" y="1679"/>
              <a:ext cx="0" cy="2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88" name="Line 134"/>
            <p:cNvSpPr>
              <a:spLocks noChangeShapeType="1"/>
            </p:cNvSpPr>
            <p:nvPr/>
          </p:nvSpPr>
          <p:spPr bwMode="auto">
            <a:xfrm>
              <a:off x="1029" y="1675"/>
              <a:ext cx="173" cy="1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89" name="Line 133"/>
            <p:cNvSpPr>
              <a:spLocks noChangeShapeType="1"/>
            </p:cNvSpPr>
            <p:nvPr/>
          </p:nvSpPr>
          <p:spPr bwMode="auto">
            <a:xfrm flipV="1">
              <a:off x="1029" y="1790"/>
              <a:ext cx="173" cy="1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90" name="Rectangle 132"/>
            <p:cNvSpPr>
              <a:spLocks noChangeArrowheads="1"/>
            </p:cNvSpPr>
            <p:nvPr/>
          </p:nvSpPr>
          <p:spPr bwMode="auto">
            <a:xfrm>
              <a:off x="1055" y="1732"/>
              <a:ext cx="116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000">
                  <a:solidFill>
                    <a:schemeClr val="bg2"/>
                  </a:solidFill>
                  <a:cs typeface="Times New Roman" pitchFamily="18" charset="0"/>
                </a:rPr>
                <a:t>T</a:t>
              </a: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491" name="Line 131"/>
            <p:cNvSpPr>
              <a:spLocks noChangeShapeType="1"/>
            </p:cNvSpPr>
            <p:nvPr/>
          </p:nvSpPr>
          <p:spPr bwMode="auto">
            <a:xfrm>
              <a:off x="2255" y="1679"/>
              <a:ext cx="0" cy="23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92" name="Line 130"/>
            <p:cNvSpPr>
              <a:spLocks noChangeShapeType="1"/>
            </p:cNvSpPr>
            <p:nvPr/>
          </p:nvSpPr>
          <p:spPr bwMode="auto">
            <a:xfrm>
              <a:off x="2261" y="1675"/>
              <a:ext cx="173" cy="1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93" name="Line 129"/>
            <p:cNvSpPr>
              <a:spLocks noChangeShapeType="1"/>
            </p:cNvSpPr>
            <p:nvPr/>
          </p:nvSpPr>
          <p:spPr bwMode="auto">
            <a:xfrm flipV="1">
              <a:off x="2261" y="1790"/>
              <a:ext cx="173" cy="1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94" name="Rectangle 128"/>
            <p:cNvSpPr>
              <a:spLocks noChangeArrowheads="1"/>
            </p:cNvSpPr>
            <p:nvPr/>
          </p:nvSpPr>
          <p:spPr bwMode="auto">
            <a:xfrm>
              <a:off x="2287" y="1732"/>
              <a:ext cx="116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000">
                  <a:solidFill>
                    <a:schemeClr val="bg2"/>
                  </a:solidFill>
                  <a:cs typeface="Times New Roman" pitchFamily="18" charset="0"/>
                </a:rPr>
                <a:t>T</a:t>
              </a: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495" name="Line 127"/>
            <p:cNvSpPr>
              <a:spLocks noChangeShapeType="1"/>
            </p:cNvSpPr>
            <p:nvPr/>
          </p:nvSpPr>
          <p:spPr bwMode="auto">
            <a:xfrm>
              <a:off x="1860" y="1684"/>
              <a:ext cx="0" cy="23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96" name="Line 126"/>
            <p:cNvSpPr>
              <a:spLocks noChangeShapeType="1"/>
            </p:cNvSpPr>
            <p:nvPr/>
          </p:nvSpPr>
          <p:spPr bwMode="auto">
            <a:xfrm>
              <a:off x="1866" y="1680"/>
              <a:ext cx="174" cy="11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97" name="Line 125"/>
            <p:cNvSpPr>
              <a:spLocks noChangeShapeType="1"/>
            </p:cNvSpPr>
            <p:nvPr/>
          </p:nvSpPr>
          <p:spPr bwMode="auto">
            <a:xfrm flipV="1">
              <a:off x="1866" y="1795"/>
              <a:ext cx="174" cy="11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non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498" name="Rectangle 124"/>
            <p:cNvSpPr>
              <a:spLocks noChangeArrowheads="1"/>
            </p:cNvSpPr>
            <p:nvPr/>
          </p:nvSpPr>
          <p:spPr bwMode="auto">
            <a:xfrm>
              <a:off x="1892" y="1737"/>
              <a:ext cx="116" cy="1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000">
                  <a:solidFill>
                    <a:schemeClr val="bg2"/>
                  </a:solidFill>
                  <a:cs typeface="Times New Roman" pitchFamily="18" charset="0"/>
                </a:rPr>
                <a:t>T</a:t>
              </a: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499" name="Oval 123"/>
            <p:cNvSpPr>
              <a:spLocks noChangeArrowheads="1"/>
            </p:cNvSpPr>
            <p:nvPr/>
          </p:nvSpPr>
          <p:spPr bwMode="auto">
            <a:xfrm>
              <a:off x="710" y="2071"/>
              <a:ext cx="254" cy="243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2500" name="Line 122"/>
            <p:cNvSpPr>
              <a:spLocks noChangeShapeType="1"/>
            </p:cNvSpPr>
            <p:nvPr/>
          </p:nvSpPr>
          <p:spPr bwMode="auto">
            <a:xfrm>
              <a:off x="834" y="2313"/>
              <a:ext cx="0" cy="16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01" name="Rectangle 121"/>
            <p:cNvSpPr>
              <a:spLocks noChangeArrowheads="1"/>
            </p:cNvSpPr>
            <p:nvPr/>
          </p:nvSpPr>
          <p:spPr bwMode="auto">
            <a:xfrm>
              <a:off x="505" y="2151"/>
              <a:ext cx="132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000">
                  <a:solidFill>
                    <a:schemeClr val="bg2"/>
                  </a:solidFill>
                  <a:cs typeface="Times New Roman" pitchFamily="18" charset="0"/>
                </a:rPr>
                <a:t>b</a:t>
              </a:r>
              <a:r>
                <a:rPr lang="en-GB" altLang="en-US" sz="1000" baseline="-30000">
                  <a:solidFill>
                    <a:schemeClr val="bg2"/>
                  </a:solidFill>
                  <a:cs typeface="Times New Roman" pitchFamily="18" charset="0"/>
                </a:rPr>
                <a:t>1</a:t>
              </a:r>
              <a:endParaRPr lang="en-GB" altLang="en-US" sz="1000">
                <a:solidFill>
                  <a:schemeClr val="bg2"/>
                </a:solidFill>
                <a:cs typeface="Times New Roman" pitchFamily="18" charset="0"/>
              </a:endParaRP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502" name="Rectangle 120"/>
            <p:cNvSpPr>
              <a:spLocks noChangeArrowheads="1"/>
            </p:cNvSpPr>
            <p:nvPr/>
          </p:nvSpPr>
          <p:spPr bwMode="auto">
            <a:xfrm>
              <a:off x="745" y="2043"/>
              <a:ext cx="236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3200">
                  <a:solidFill>
                    <a:schemeClr val="bg2"/>
                  </a:solidFill>
                  <a:latin typeface="Arial" charset="0"/>
                  <a:cs typeface="Arial" charset="0"/>
                </a:rPr>
                <a:t>X</a:t>
              </a:r>
              <a:endParaRPr lang="en-GB" altLang="en-US" sz="1000">
                <a:solidFill>
                  <a:schemeClr val="bg2"/>
                </a:solidFill>
                <a:cs typeface="Times New Roman" pitchFamily="18" charset="0"/>
              </a:endParaRP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503" name="Line 119"/>
            <p:cNvSpPr>
              <a:spLocks noChangeShapeType="1"/>
            </p:cNvSpPr>
            <p:nvPr/>
          </p:nvSpPr>
          <p:spPr bwMode="auto">
            <a:xfrm flipH="1">
              <a:off x="598" y="2204"/>
              <a:ext cx="112" cy="1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04" name="Oval 118"/>
            <p:cNvSpPr>
              <a:spLocks noChangeArrowheads="1"/>
            </p:cNvSpPr>
            <p:nvPr/>
          </p:nvSpPr>
          <p:spPr bwMode="auto">
            <a:xfrm>
              <a:off x="1179" y="2071"/>
              <a:ext cx="254" cy="243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2505" name="Line 117"/>
            <p:cNvSpPr>
              <a:spLocks noChangeShapeType="1"/>
            </p:cNvSpPr>
            <p:nvPr/>
          </p:nvSpPr>
          <p:spPr bwMode="auto">
            <a:xfrm>
              <a:off x="1303" y="2313"/>
              <a:ext cx="0" cy="16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06" name="Rectangle 116"/>
            <p:cNvSpPr>
              <a:spLocks noChangeArrowheads="1"/>
            </p:cNvSpPr>
            <p:nvPr/>
          </p:nvSpPr>
          <p:spPr bwMode="auto">
            <a:xfrm>
              <a:off x="974" y="2151"/>
              <a:ext cx="132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000">
                  <a:solidFill>
                    <a:schemeClr val="bg2"/>
                  </a:solidFill>
                  <a:cs typeface="Times New Roman" pitchFamily="18" charset="0"/>
                </a:rPr>
                <a:t>b</a:t>
              </a:r>
              <a:r>
                <a:rPr lang="en-GB" altLang="en-US" sz="1000" baseline="-30000">
                  <a:solidFill>
                    <a:schemeClr val="bg2"/>
                  </a:solidFill>
                  <a:cs typeface="Times New Roman" pitchFamily="18" charset="0"/>
                </a:rPr>
                <a:t>2</a:t>
              </a:r>
              <a:endParaRPr lang="en-GB" altLang="en-US" sz="1000">
                <a:solidFill>
                  <a:schemeClr val="bg2"/>
                </a:solidFill>
                <a:cs typeface="Times New Roman" pitchFamily="18" charset="0"/>
              </a:endParaRP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507" name="Rectangle 115"/>
            <p:cNvSpPr>
              <a:spLocks noChangeArrowheads="1"/>
            </p:cNvSpPr>
            <p:nvPr/>
          </p:nvSpPr>
          <p:spPr bwMode="auto">
            <a:xfrm>
              <a:off x="1214" y="2043"/>
              <a:ext cx="236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3200">
                  <a:solidFill>
                    <a:schemeClr val="bg2"/>
                  </a:solidFill>
                  <a:latin typeface="Arial" charset="0"/>
                  <a:cs typeface="Arial" charset="0"/>
                </a:rPr>
                <a:t>X</a:t>
              </a:r>
              <a:endParaRPr lang="en-GB" altLang="en-US" sz="1000">
                <a:solidFill>
                  <a:schemeClr val="bg2"/>
                </a:solidFill>
                <a:cs typeface="Times New Roman" pitchFamily="18" charset="0"/>
              </a:endParaRP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508" name="Line 114"/>
            <p:cNvSpPr>
              <a:spLocks noChangeShapeType="1"/>
            </p:cNvSpPr>
            <p:nvPr/>
          </p:nvSpPr>
          <p:spPr bwMode="auto">
            <a:xfrm flipH="1">
              <a:off x="1067" y="2204"/>
              <a:ext cx="111" cy="1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09" name="Oval 113"/>
            <p:cNvSpPr>
              <a:spLocks noChangeArrowheads="1"/>
            </p:cNvSpPr>
            <p:nvPr/>
          </p:nvSpPr>
          <p:spPr bwMode="auto">
            <a:xfrm>
              <a:off x="2416" y="2071"/>
              <a:ext cx="254" cy="243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2510" name="Line 112"/>
            <p:cNvSpPr>
              <a:spLocks noChangeShapeType="1"/>
            </p:cNvSpPr>
            <p:nvPr/>
          </p:nvSpPr>
          <p:spPr bwMode="auto">
            <a:xfrm>
              <a:off x="2540" y="2313"/>
              <a:ext cx="0" cy="16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11" name="Rectangle 111"/>
            <p:cNvSpPr>
              <a:spLocks noChangeArrowheads="1"/>
            </p:cNvSpPr>
            <p:nvPr/>
          </p:nvSpPr>
          <p:spPr bwMode="auto">
            <a:xfrm>
              <a:off x="2179" y="2146"/>
              <a:ext cx="174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000">
                  <a:solidFill>
                    <a:schemeClr val="bg2"/>
                  </a:solidFill>
                  <a:cs typeface="Times New Roman" pitchFamily="18" charset="0"/>
                </a:rPr>
                <a:t>b</a:t>
              </a:r>
              <a:r>
                <a:rPr lang="en-GB" altLang="en-US" sz="1000" baseline="-30000">
                  <a:solidFill>
                    <a:schemeClr val="bg2"/>
                  </a:solidFill>
                  <a:cs typeface="Times New Roman" pitchFamily="18" charset="0"/>
                </a:rPr>
                <a:t>N-1</a:t>
              </a:r>
              <a:endParaRPr lang="en-GB" altLang="en-US" sz="1000">
                <a:solidFill>
                  <a:schemeClr val="bg2"/>
                </a:solidFill>
                <a:cs typeface="Times New Roman" pitchFamily="18" charset="0"/>
              </a:endParaRP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512" name="Rectangle 110"/>
            <p:cNvSpPr>
              <a:spLocks noChangeArrowheads="1"/>
            </p:cNvSpPr>
            <p:nvPr/>
          </p:nvSpPr>
          <p:spPr bwMode="auto">
            <a:xfrm>
              <a:off x="2451" y="2043"/>
              <a:ext cx="236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3200">
                  <a:solidFill>
                    <a:schemeClr val="bg2"/>
                  </a:solidFill>
                  <a:latin typeface="Arial" charset="0"/>
                  <a:cs typeface="Arial" charset="0"/>
                </a:rPr>
                <a:t>X</a:t>
              </a:r>
              <a:endParaRPr lang="en-GB" altLang="en-US" sz="1000">
                <a:solidFill>
                  <a:schemeClr val="bg2"/>
                </a:solidFill>
                <a:cs typeface="Times New Roman" pitchFamily="18" charset="0"/>
              </a:endParaRP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513" name="Line 109"/>
            <p:cNvSpPr>
              <a:spLocks noChangeShapeType="1"/>
            </p:cNvSpPr>
            <p:nvPr/>
          </p:nvSpPr>
          <p:spPr bwMode="auto">
            <a:xfrm flipH="1">
              <a:off x="2304" y="2204"/>
              <a:ext cx="112" cy="1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14" name="Oval 108"/>
            <p:cNvSpPr>
              <a:spLocks noChangeArrowheads="1"/>
            </p:cNvSpPr>
            <p:nvPr/>
          </p:nvSpPr>
          <p:spPr bwMode="auto">
            <a:xfrm>
              <a:off x="1936" y="2071"/>
              <a:ext cx="254" cy="243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2515" name="Line 107"/>
            <p:cNvSpPr>
              <a:spLocks noChangeShapeType="1"/>
            </p:cNvSpPr>
            <p:nvPr/>
          </p:nvSpPr>
          <p:spPr bwMode="auto">
            <a:xfrm>
              <a:off x="2060" y="2312"/>
              <a:ext cx="1" cy="16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none" w="sm" len="sm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16" name="Rectangle 106"/>
            <p:cNvSpPr>
              <a:spLocks noChangeArrowheads="1"/>
            </p:cNvSpPr>
            <p:nvPr/>
          </p:nvSpPr>
          <p:spPr bwMode="auto">
            <a:xfrm>
              <a:off x="1673" y="2151"/>
              <a:ext cx="190" cy="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000">
                  <a:solidFill>
                    <a:schemeClr val="bg2"/>
                  </a:solidFill>
                  <a:cs typeface="Times New Roman" pitchFamily="18" charset="0"/>
                </a:rPr>
                <a:t>b</a:t>
              </a:r>
              <a:r>
                <a:rPr lang="en-GB" altLang="en-US" sz="1000" baseline="-30000">
                  <a:solidFill>
                    <a:schemeClr val="bg2"/>
                  </a:solidFill>
                  <a:cs typeface="Times New Roman" pitchFamily="18" charset="0"/>
                </a:rPr>
                <a:t>N-2</a:t>
              </a:r>
              <a:endParaRPr lang="en-GB" altLang="en-US" sz="1000">
                <a:solidFill>
                  <a:schemeClr val="bg2"/>
                </a:solidFill>
                <a:cs typeface="Times New Roman" pitchFamily="18" charset="0"/>
              </a:endParaRP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517" name="Rectangle 105"/>
            <p:cNvSpPr>
              <a:spLocks noChangeArrowheads="1"/>
            </p:cNvSpPr>
            <p:nvPr/>
          </p:nvSpPr>
          <p:spPr bwMode="auto">
            <a:xfrm>
              <a:off x="1972" y="2043"/>
              <a:ext cx="236" cy="2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700" tIns="12700" rIns="12700" bIns="12700"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3200">
                  <a:solidFill>
                    <a:schemeClr val="bg2"/>
                  </a:solidFill>
                  <a:latin typeface="Arial" charset="0"/>
                  <a:cs typeface="Arial" charset="0"/>
                </a:rPr>
                <a:t>X</a:t>
              </a:r>
              <a:endParaRPr lang="en-GB" altLang="en-US" sz="1000">
                <a:solidFill>
                  <a:schemeClr val="bg2"/>
                </a:solidFill>
                <a:cs typeface="Times New Roman" pitchFamily="18" charset="0"/>
              </a:endParaRP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  <p:sp>
          <p:nvSpPr>
            <p:cNvPr id="62518" name="Line 104"/>
            <p:cNvSpPr>
              <a:spLocks noChangeShapeType="1"/>
            </p:cNvSpPr>
            <p:nvPr/>
          </p:nvSpPr>
          <p:spPr bwMode="auto">
            <a:xfrm flipH="1">
              <a:off x="1824" y="2204"/>
              <a:ext cx="112" cy="0"/>
            </a:xfrm>
            <a:prstGeom prst="line">
              <a:avLst/>
            </a:prstGeom>
            <a:noFill/>
            <a:ln w="317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19" name="Line 103"/>
            <p:cNvSpPr>
              <a:spLocks noChangeShapeType="1"/>
            </p:cNvSpPr>
            <p:nvPr/>
          </p:nvSpPr>
          <p:spPr bwMode="auto">
            <a:xfrm>
              <a:off x="631" y="1789"/>
              <a:ext cx="39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20" name="Line 102"/>
            <p:cNvSpPr>
              <a:spLocks noChangeShapeType="1"/>
            </p:cNvSpPr>
            <p:nvPr/>
          </p:nvSpPr>
          <p:spPr bwMode="auto">
            <a:xfrm>
              <a:off x="1202" y="1795"/>
              <a:ext cx="32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21" name="Line 101"/>
            <p:cNvSpPr>
              <a:spLocks noChangeShapeType="1"/>
            </p:cNvSpPr>
            <p:nvPr/>
          </p:nvSpPr>
          <p:spPr bwMode="auto">
            <a:xfrm>
              <a:off x="2039" y="1800"/>
              <a:ext cx="21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22" name="Line 100"/>
            <p:cNvSpPr>
              <a:spLocks noChangeShapeType="1"/>
            </p:cNvSpPr>
            <p:nvPr/>
          </p:nvSpPr>
          <p:spPr bwMode="auto">
            <a:xfrm flipV="1">
              <a:off x="2546" y="1789"/>
              <a:ext cx="0" cy="2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23" name="Line 99"/>
            <p:cNvSpPr>
              <a:spLocks noChangeShapeType="1"/>
            </p:cNvSpPr>
            <p:nvPr/>
          </p:nvSpPr>
          <p:spPr bwMode="auto">
            <a:xfrm>
              <a:off x="2429" y="1789"/>
              <a:ext cx="11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24" name="Line 98"/>
            <p:cNvSpPr>
              <a:spLocks noChangeShapeType="1"/>
            </p:cNvSpPr>
            <p:nvPr/>
          </p:nvSpPr>
          <p:spPr bwMode="auto">
            <a:xfrm flipV="1">
              <a:off x="359" y="1784"/>
              <a:ext cx="0" cy="2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25" name="Line 97"/>
            <p:cNvSpPr>
              <a:spLocks noChangeShapeType="1"/>
            </p:cNvSpPr>
            <p:nvPr/>
          </p:nvSpPr>
          <p:spPr bwMode="auto">
            <a:xfrm flipV="1">
              <a:off x="839" y="1789"/>
              <a:ext cx="0" cy="28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26" name="Line 96"/>
            <p:cNvSpPr>
              <a:spLocks noChangeShapeType="1"/>
            </p:cNvSpPr>
            <p:nvPr/>
          </p:nvSpPr>
          <p:spPr bwMode="auto">
            <a:xfrm flipV="1">
              <a:off x="1309" y="1795"/>
              <a:ext cx="0" cy="27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27" name="Line 95"/>
            <p:cNvSpPr>
              <a:spLocks noChangeShapeType="1"/>
            </p:cNvSpPr>
            <p:nvPr/>
          </p:nvSpPr>
          <p:spPr bwMode="auto">
            <a:xfrm flipV="1">
              <a:off x="2066" y="1800"/>
              <a:ext cx="0" cy="27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28" name="Line 94"/>
            <p:cNvSpPr>
              <a:spLocks noChangeShapeType="1"/>
            </p:cNvSpPr>
            <p:nvPr/>
          </p:nvSpPr>
          <p:spPr bwMode="auto">
            <a:xfrm>
              <a:off x="2541" y="2472"/>
              <a:ext cx="0" cy="341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29" name="Line 93"/>
            <p:cNvSpPr>
              <a:spLocks noChangeShapeType="1"/>
            </p:cNvSpPr>
            <p:nvPr/>
          </p:nvSpPr>
          <p:spPr bwMode="auto">
            <a:xfrm>
              <a:off x="2061" y="2472"/>
              <a:ext cx="400" cy="37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30" name="Line 92"/>
            <p:cNvSpPr>
              <a:spLocks noChangeShapeType="1"/>
            </p:cNvSpPr>
            <p:nvPr/>
          </p:nvSpPr>
          <p:spPr bwMode="auto">
            <a:xfrm>
              <a:off x="1303" y="2472"/>
              <a:ext cx="1131" cy="40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31" name="Line 91"/>
            <p:cNvSpPr>
              <a:spLocks noChangeShapeType="1"/>
            </p:cNvSpPr>
            <p:nvPr/>
          </p:nvSpPr>
          <p:spPr bwMode="auto">
            <a:xfrm>
              <a:off x="839" y="2472"/>
              <a:ext cx="1579" cy="44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32" name="Line 90"/>
            <p:cNvSpPr>
              <a:spLocks noChangeShapeType="1"/>
            </p:cNvSpPr>
            <p:nvPr/>
          </p:nvSpPr>
          <p:spPr bwMode="auto">
            <a:xfrm>
              <a:off x="359" y="2467"/>
              <a:ext cx="2054" cy="496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33" name="Line 89"/>
            <p:cNvSpPr>
              <a:spLocks noChangeShapeType="1"/>
            </p:cNvSpPr>
            <p:nvPr/>
          </p:nvSpPr>
          <p:spPr bwMode="auto">
            <a:xfrm>
              <a:off x="2674" y="2952"/>
              <a:ext cx="219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34" name="Line 88"/>
            <p:cNvSpPr>
              <a:spLocks noChangeShapeType="1"/>
            </p:cNvSpPr>
            <p:nvPr/>
          </p:nvSpPr>
          <p:spPr bwMode="auto">
            <a:xfrm>
              <a:off x="1517" y="1795"/>
              <a:ext cx="341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35" name="Line 87"/>
            <p:cNvSpPr>
              <a:spLocks noChangeShapeType="1"/>
            </p:cNvSpPr>
            <p:nvPr/>
          </p:nvSpPr>
          <p:spPr bwMode="auto">
            <a:xfrm>
              <a:off x="1506" y="2445"/>
              <a:ext cx="411" cy="0"/>
            </a:xfrm>
            <a:prstGeom prst="line">
              <a:avLst/>
            </a:prstGeom>
            <a:noFill/>
            <a:ln w="9525" cap="rnd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62536" name="Rectangle 150"/>
            <p:cNvSpPr>
              <a:spLocks noChangeArrowheads="1"/>
            </p:cNvSpPr>
            <p:nvPr/>
          </p:nvSpPr>
          <p:spPr bwMode="auto">
            <a:xfrm>
              <a:off x="72" y="1253"/>
              <a:ext cx="1757" cy="10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2537" name="Rectangle 168"/>
            <p:cNvSpPr>
              <a:spLocks noChangeArrowheads="1"/>
            </p:cNvSpPr>
            <p:nvPr/>
          </p:nvSpPr>
          <p:spPr bwMode="auto">
            <a:xfrm>
              <a:off x="0" y="1253"/>
              <a:ext cx="1901" cy="4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r>
                <a:rPr lang="en-GB" altLang="en-US" sz="1600">
                  <a:solidFill>
                    <a:schemeClr val="bg2"/>
                  </a:solidFill>
                  <a:cs typeface="Times New Roman" pitchFamily="18" charset="0"/>
                </a:rPr>
                <a:t> </a:t>
              </a:r>
              <a:endParaRPr lang="en-GB" altLang="en-US" sz="1000">
                <a:solidFill>
                  <a:schemeClr val="bg2"/>
                </a:solidFill>
                <a:cs typeface="Times New Roman" pitchFamily="18" charset="0"/>
              </a:endParaRPr>
            </a:p>
            <a:p>
              <a:endParaRPr lang="en-GB" altLang="en-US" sz="2400">
                <a:solidFill>
                  <a:schemeClr val="bg2"/>
                </a:solidFill>
              </a:endParaRPr>
            </a:p>
          </p:txBody>
        </p:sp>
      </p:grpSp>
      <p:sp>
        <p:nvSpPr>
          <p:cNvPr id="62470" name="Rectangle 169"/>
          <p:cNvSpPr>
            <a:spLocks noChangeArrowheads="1"/>
          </p:cNvSpPr>
          <p:nvPr/>
        </p:nvSpPr>
        <p:spPr bwMode="auto">
          <a:xfrm>
            <a:off x="0" y="3617913"/>
            <a:ext cx="9144000" cy="56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700"/>
              <a:t/>
            </a:r>
            <a:br>
              <a:rPr lang="en-GB" altLang="en-US" sz="700"/>
            </a:br>
            <a:endParaRPr lang="en-GB" altLang="en-US" sz="2400"/>
          </a:p>
        </p:txBody>
      </p:sp>
      <p:sp>
        <p:nvSpPr>
          <p:cNvPr id="5294" name="AutoShape 174"/>
          <p:cNvSpPr>
            <a:spLocks noChangeArrowheads="1"/>
          </p:cNvSpPr>
          <p:nvPr/>
        </p:nvSpPr>
        <p:spPr bwMode="auto">
          <a:xfrm>
            <a:off x="2590800" y="2590800"/>
            <a:ext cx="3733800" cy="1295400"/>
          </a:xfrm>
          <a:prstGeom prst="wedgeEllipseCallout">
            <a:avLst>
              <a:gd name="adj1" fmla="val 66667"/>
              <a:gd name="adj2" fmla="val 28185"/>
            </a:avLst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GB" altLang="en-US" sz="2400"/>
              <a:t>Tapped Delay Line</a:t>
            </a:r>
          </a:p>
        </p:txBody>
      </p:sp>
      <p:pic>
        <p:nvPicPr>
          <p:cNvPr id="62472" name="Picture 177" descr="j023476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3581400"/>
            <a:ext cx="1554163" cy="94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94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FIR Filter Design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We want to produce a desired transfer function  and hope that it equals an achievable transfer function:</a:t>
            </a:r>
            <a:endParaRPr lang="en-GB" smtClean="0"/>
          </a:p>
        </p:txBody>
      </p:sp>
      <p:sp>
        <p:nvSpPr>
          <p:cNvPr id="205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1CB77FE-B5AB-47FC-BD1A-93091B40324D}" type="slidenum">
              <a:rPr lang="en-GB" altLang="en-US" sz="1400"/>
              <a:pPr eaLnBrk="1" hangingPunct="1"/>
              <a:t>4</a:t>
            </a:fld>
            <a:endParaRPr lang="en-GB" altLang="en-US" sz="1400"/>
          </a:p>
        </p:txBody>
      </p:sp>
      <p:sp>
        <p:nvSpPr>
          <p:cNvPr id="2056" name="Rectangle 5"/>
          <p:cNvSpPr>
            <a:spLocks noChangeArrowheads="1"/>
          </p:cNvSpPr>
          <p:nvPr/>
        </p:nvSpPr>
        <p:spPr bwMode="auto">
          <a:xfrm>
            <a:off x="3786188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3200400" y="4114800"/>
          <a:ext cx="2819400" cy="76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2" r:id="rId4" imgW="1574800" imgH="431800" progId="Equation.3">
                  <p:embed/>
                </p:oleObj>
              </mc:Choice>
              <mc:Fallback>
                <p:oleObj r:id="rId4" imgW="15748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4114800"/>
                        <a:ext cx="2819400" cy="768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7" name="Rectangle 7"/>
          <p:cNvSpPr>
            <a:spLocks noChangeArrowheads="1"/>
          </p:cNvSpPr>
          <p:nvPr/>
        </p:nvSpPr>
        <p:spPr bwMode="auto">
          <a:xfrm>
            <a:off x="3890963" y="32004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051" name="Object 6"/>
          <p:cNvGraphicFramePr>
            <a:graphicFrameLocks noChangeAspect="1"/>
          </p:cNvGraphicFramePr>
          <p:nvPr/>
        </p:nvGraphicFramePr>
        <p:xfrm>
          <a:off x="4267200" y="5029200"/>
          <a:ext cx="2362200" cy="792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" r:id="rId6" imgW="1358900" imgH="457200" progId="Equation.3">
                  <p:embed/>
                </p:oleObj>
              </mc:Choice>
              <mc:Fallback>
                <p:oleObj r:id="rId6" imgW="1358900" imgH="457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7200" y="5029200"/>
                        <a:ext cx="2362200" cy="792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FIR Filter Design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Alternatively, we can represent these functions as a z domain transfer function:</a:t>
            </a:r>
            <a:r>
              <a:rPr lang="en-GB" smtClean="0"/>
              <a:t> </a:t>
            </a:r>
          </a:p>
        </p:txBody>
      </p:sp>
      <p:sp>
        <p:nvSpPr>
          <p:cNvPr id="307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00F751E-DC4F-438C-9C14-B7C1E5D6EEF0}" type="slidenum">
              <a:rPr lang="en-GB" altLang="en-US" sz="1400"/>
              <a:pPr eaLnBrk="1" hangingPunct="1"/>
              <a:t>5</a:t>
            </a:fld>
            <a:endParaRPr lang="en-GB" altLang="en-US" sz="1400"/>
          </a:p>
        </p:txBody>
      </p:sp>
      <p:sp>
        <p:nvSpPr>
          <p:cNvPr id="3080" name="Rectangle 5"/>
          <p:cNvSpPr>
            <a:spLocks noChangeArrowheads="1"/>
          </p:cNvSpPr>
          <p:nvPr/>
        </p:nvSpPr>
        <p:spPr bwMode="auto">
          <a:xfrm>
            <a:off x="4071938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/>
        </p:nvGraphicFramePr>
        <p:xfrm>
          <a:off x="3657600" y="3581400"/>
          <a:ext cx="22098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r:id="rId4" imgW="1002865" imgH="431613" progId="Equation.3">
                  <p:embed/>
                </p:oleObj>
              </mc:Choice>
              <mc:Fallback>
                <p:oleObj r:id="rId4" imgW="1002865" imgH="431613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3581400"/>
                        <a:ext cx="2209800" cy="9477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81" name="Rectangle 7"/>
          <p:cNvSpPr>
            <a:spLocks noChangeArrowheads="1"/>
          </p:cNvSpPr>
          <p:nvPr/>
        </p:nvSpPr>
        <p:spPr bwMode="auto">
          <a:xfrm>
            <a:off x="3529013" y="32194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075" name="Object 6"/>
          <p:cNvGraphicFramePr>
            <a:graphicFrameLocks noChangeAspect="1"/>
          </p:cNvGraphicFramePr>
          <p:nvPr/>
        </p:nvGraphicFramePr>
        <p:xfrm>
          <a:off x="2362200" y="4724400"/>
          <a:ext cx="5164138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Equation" r:id="rId6" imgW="2476440" imgH="419040" progId="Equation.3">
                  <p:embed/>
                </p:oleObj>
              </mc:Choice>
              <mc:Fallback>
                <p:oleObj name="Equation" r:id="rId6" imgW="2476440" imgH="4190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4724400"/>
                        <a:ext cx="5164138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FIR Filter Design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33400" indent="-533400" algn="just" eaLnBrk="1" hangingPunct="1">
              <a:lnSpc>
                <a:spcPct val="90000"/>
              </a:lnSpc>
              <a:defRPr/>
            </a:pPr>
            <a:r>
              <a:rPr lang="en-GB" sz="2800" dirty="0" smtClean="0">
                <a:cs typeface="Times New Roman" pitchFamily="18" charset="0"/>
              </a:rPr>
              <a:t>An FIR filter with </a:t>
            </a:r>
            <a:r>
              <a:rPr lang="en-GB" sz="2800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GB" sz="2800" dirty="0" smtClean="0">
                <a:cs typeface="Times New Roman" pitchFamily="18" charset="0"/>
              </a:rPr>
              <a:t> ‘coefficients’   , or N ‘impulse response values’,     is an </a:t>
            </a:r>
            <a:r>
              <a:rPr lang="en-GB" sz="2800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N-1</a:t>
            </a:r>
            <a:r>
              <a:rPr lang="en-GB" sz="2800" i="1" baseline="30000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st</a:t>
            </a:r>
            <a:r>
              <a:rPr lang="en-GB" sz="2800" dirty="0" smtClean="0">
                <a:cs typeface="Times New Roman" pitchFamily="18" charset="0"/>
              </a:rPr>
              <a:t> order filter and is completely characterised by:</a:t>
            </a:r>
          </a:p>
          <a:p>
            <a:pPr marL="1295400" lvl="2" indent="-381000" algn="just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000" dirty="0" smtClean="0">
                <a:cs typeface="Times New Roman" pitchFamily="18" charset="0"/>
              </a:rPr>
              <a:t>The </a:t>
            </a:r>
            <a:r>
              <a:rPr lang="en-GB" sz="2000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N-1</a:t>
            </a:r>
            <a:r>
              <a:rPr lang="en-GB" sz="2000" dirty="0" smtClean="0">
                <a:cs typeface="Times New Roman" pitchFamily="18" charset="0"/>
              </a:rPr>
              <a:t> zeroes of the z polynomial</a:t>
            </a:r>
          </a:p>
          <a:p>
            <a:pPr marL="1295400" lvl="2" indent="-381000" algn="just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000" dirty="0" smtClean="0">
                <a:cs typeface="Times New Roman" pitchFamily="18" charset="0"/>
              </a:rPr>
              <a:t>.</a:t>
            </a:r>
            <a:endParaRPr lang="en-GB" sz="2000" dirty="0" smtClean="0">
              <a:cs typeface="Times New Roman" pitchFamily="18" charset="0"/>
            </a:endParaRPr>
          </a:p>
          <a:p>
            <a:pPr marL="1295400" lvl="2" indent="-381000" algn="just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z="2000" dirty="0" smtClean="0">
                <a:cs typeface="Times New Roman" pitchFamily="18" charset="0"/>
              </a:rPr>
              <a:t>the </a:t>
            </a:r>
            <a:r>
              <a:rPr lang="en-GB" sz="2000" i="1" dirty="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N-1</a:t>
            </a:r>
            <a:r>
              <a:rPr lang="en-GB" sz="2000" dirty="0" smtClean="0">
                <a:cs typeface="Times New Roman" pitchFamily="18" charset="0"/>
              </a:rPr>
              <a:t> poles at the origin</a:t>
            </a:r>
          </a:p>
          <a:p>
            <a:pPr marL="533400" indent="-533400" algn="just" eaLnBrk="1" hangingPunct="1">
              <a:lnSpc>
                <a:spcPct val="90000"/>
              </a:lnSpc>
              <a:defRPr/>
            </a:pPr>
            <a:r>
              <a:rPr lang="en-GB" sz="2800" dirty="0" smtClean="0">
                <a:cs typeface="Times New Roman" pitchFamily="18" charset="0"/>
              </a:rPr>
              <a:t>Such a filter has no poles except those at the origin and is hence guaranteed to be stable.</a:t>
            </a:r>
          </a:p>
          <a:p>
            <a:pPr marL="533400" indent="-533400" eaLnBrk="1" hangingPunct="1">
              <a:lnSpc>
                <a:spcPct val="90000"/>
              </a:lnSpc>
              <a:defRPr/>
            </a:pPr>
            <a:endParaRPr lang="en-GB" sz="2800" dirty="0" smtClean="0"/>
          </a:p>
        </p:txBody>
      </p:sp>
      <p:sp>
        <p:nvSpPr>
          <p:cNvPr id="410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017074E-901B-4C60-AE1F-865FCFAFFE7B}" type="slidenum">
              <a:rPr lang="en-GB" altLang="en-US" sz="1400"/>
              <a:pPr eaLnBrk="1" hangingPunct="1"/>
              <a:t>6</a:t>
            </a:fld>
            <a:endParaRPr lang="en-GB" altLang="en-US" sz="1400"/>
          </a:p>
        </p:txBody>
      </p:sp>
      <p:sp>
        <p:nvSpPr>
          <p:cNvPr id="4105" name="Rectangle 5"/>
          <p:cNvSpPr>
            <a:spLocks noChangeArrowheads="1"/>
          </p:cNvSpPr>
          <p:nvPr/>
        </p:nvSpPr>
        <p:spPr bwMode="auto">
          <a:xfrm>
            <a:off x="449103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09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68800946"/>
              </p:ext>
            </p:extLst>
          </p:nvPr>
        </p:nvGraphicFramePr>
        <p:xfrm>
          <a:off x="1907704" y="3717032"/>
          <a:ext cx="32385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29" r:id="rId4" imgW="165028" imgH="228501" progId="Equation.3">
                  <p:embed/>
                </p:oleObj>
              </mc:Choice>
              <mc:Fallback>
                <p:oleObj r:id="rId4" imgW="165028" imgH="228501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7704" y="3717032"/>
                        <a:ext cx="323850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6" name="Rectangle 7"/>
          <p:cNvSpPr>
            <a:spLocks noChangeArrowheads="1"/>
          </p:cNvSpPr>
          <p:nvPr/>
        </p:nvSpPr>
        <p:spPr bwMode="auto">
          <a:xfrm>
            <a:off x="443388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09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7845707"/>
              </p:ext>
            </p:extLst>
          </p:nvPr>
        </p:nvGraphicFramePr>
        <p:xfrm>
          <a:off x="6948264" y="2270518"/>
          <a:ext cx="457200" cy="377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0" r:id="rId6" imgW="279400" imgH="228600" progId="Equation.3">
                  <p:embed/>
                </p:oleObj>
              </mc:Choice>
              <mc:Fallback>
                <p:oleObj r:id="rId6" imgW="27940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48264" y="2270518"/>
                        <a:ext cx="457200" cy="377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7" name="Rectangle 9"/>
          <p:cNvSpPr>
            <a:spLocks noChangeArrowheads="1"/>
          </p:cNvSpPr>
          <p:nvPr/>
        </p:nvSpPr>
        <p:spPr bwMode="auto">
          <a:xfrm>
            <a:off x="4376738" y="33194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100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5546114"/>
              </p:ext>
            </p:extLst>
          </p:nvPr>
        </p:nvGraphicFramePr>
        <p:xfrm>
          <a:off x="5292080" y="2655887"/>
          <a:ext cx="685800" cy="384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31" r:id="rId8" imgW="393359" imgH="215713" progId="Equation.3">
                  <p:embed/>
                </p:oleObj>
              </mc:Choice>
              <mc:Fallback>
                <p:oleObj r:id="rId8" imgW="393359" imgH="215713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080" y="2655887"/>
                        <a:ext cx="685800" cy="384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A Design Gift Example</a:t>
            </a:r>
            <a:r>
              <a:rPr lang="en-GB" smtClean="0"/>
              <a:t>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4800600" cy="43434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z="1600" i="1" smtClean="0">
                <a:cs typeface="Times New Roman" pitchFamily="18" charset="0"/>
              </a:rPr>
              <a:t>h=[0.0361,0.0133,-0.019,0.0269,-0.0387,-0.2348,-0.1031,0.3173,0.3173,-0.1031,-0.2348,-0.0387,0.0269,-0.019,0.0133,0.0361];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600" i="1" smtClean="0">
                <a:cs typeface="Times New Roman" pitchFamily="18" charset="0"/>
              </a:rPr>
              <a:t>k=[0:1:15];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600" i="1" smtClean="0">
                <a:cs typeface="Times New Roman" pitchFamily="18" charset="0"/>
              </a:rPr>
              <a:t>subplot(2,1,2), stem(k,h)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600" i="1" smtClean="0">
                <a:cs typeface="Times New Roman" pitchFamily="18" charset="0"/>
              </a:rPr>
              <a:t>xlabel('k');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600" i="1" smtClean="0">
                <a:cs typeface="Times New Roman" pitchFamily="18" charset="0"/>
              </a:rPr>
              <a:t>ylabel('h(k)');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600" i="1" smtClean="0">
                <a:cs typeface="Times New Roman" pitchFamily="18" charset="0"/>
              </a:rPr>
              <a:t>title('Impulse Response Sequence for a 15th Order FIR Filter');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600" i="1" smtClean="0">
                <a:cs typeface="Times New Roman" pitchFamily="18" charset="0"/>
              </a:rPr>
              <a:t>[h,f]=freqz(h,1,512,1/200);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600" i="1" smtClean="0">
                <a:cs typeface="Times New Roman" pitchFamily="18" charset="0"/>
              </a:rPr>
              <a:t>subplot(2,1,1), plot(f,abs(h));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600" i="1" smtClean="0">
                <a:cs typeface="Times New Roman" pitchFamily="18" charset="0"/>
              </a:rPr>
              <a:t>xlabel('Frequency');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600" i="1" smtClean="0">
                <a:cs typeface="Times New Roman" pitchFamily="18" charset="0"/>
              </a:rPr>
              <a:t>ylabel('Magnitude');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600" smtClean="0">
                <a:cs typeface="Times New Roman" pitchFamily="18" charset="0"/>
              </a:rPr>
              <a:t>title('Frequency Response for a 15th Order FIR Filter');</a:t>
            </a:r>
            <a:r>
              <a:rPr lang="en-GB" sz="2800" smtClean="0"/>
              <a:t> 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en-GB" sz="2800" smtClean="0"/>
          </a:p>
        </p:txBody>
      </p:sp>
      <p:sp>
        <p:nvSpPr>
          <p:cNvPr id="634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5FBAC29-9ECE-42E9-BA6C-83A630D72CC9}" type="slidenum">
              <a:rPr lang="en-GB" altLang="en-US" sz="1400"/>
              <a:pPr eaLnBrk="1" hangingPunct="1"/>
              <a:t>7</a:t>
            </a:fld>
            <a:endParaRPr lang="en-GB" altLang="en-US" sz="1400"/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867400" y="2057400"/>
            <a:ext cx="2819400" cy="209232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GB" sz="1600" i="1"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Times New Roman" pitchFamily="18" charset="0"/>
              </a:rPr>
              <a:t>15th order FIR bandpass filter</a:t>
            </a: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r>
              <a:rPr lang="en-GB" sz="1600" i="1"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  <a:cs typeface="Times New Roman" pitchFamily="18" charset="0"/>
              </a:rPr>
              <a:t>the sample frequency is arbitrarily set at 200Hz</a:t>
            </a:r>
          </a:p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endParaRPr lang="en-GB" sz="1600" i="1"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  <a:cs typeface="Times New Roman" pitchFamily="18" charset="0"/>
            </a:endParaRPr>
          </a:p>
          <a:p>
            <a:pPr>
              <a:defRPr/>
            </a:pPr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cs typeface="Times New Roman" pitchFamily="18" charset="0"/>
              </a:rPr>
              <a:t>15th Order FIR Bandpass Filter</a:t>
            </a:r>
          </a:p>
        </p:txBody>
      </p:sp>
      <p:sp>
        <p:nvSpPr>
          <p:cNvPr id="6451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E3EB678-3FC5-45D6-B823-379B10E7BC6C}" type="slidenum">
              <a:rPr lang="en-GB" altLang="en-US" sz="1400"/>
              <a:pPr eaLnBrk="1" hangingPunct="1"/>
              <a:t>8</a:t>
            </a:fld>
            <a:endParaRPr lang="en-GB" altLang="en-US" sz="1400"/>
          </a:p>
        </p:txBody>
      </p:sp>
      <p:pic>
        <p:nvPicPr>
          <p:cNvPr id="6451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400" y="2209800"/>
            <a:ext cx="5335588" cy="400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914400"/>
            <a:ext cx="82296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dirty="0" smtClean="0">
                <a:latin typeface="Arial" charset="0"/>
                <a:cs typeface="Times New Roman" pitchFamily="18" charset="0"/>
              </a:rPr>
              <a:t>Phase and Frequency Responses (Decibels)</a:t>
            </a:r>
            <a:endParaRPr lang="en-GB" dirty="0" smtClean="0">
              <a:cs typeface="Times New Roman" pitchFamily="18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1981200"/>
            <a:ext cx="8077200" cy="9144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h=[0.0361,0.0133,-0.019,0.0269,-0.0387,-0.2348,-0.1031,0.3173,0.3173,-0.1031,-0.2348,-0.0387,0.0269,-0.019,0.0133,0.0361];</a:t>
            </a:r>
          </a:p>
          <a:p>
            <a:pPr eaLnBrk="1" hangingPunct="1">
              <a:buFontTx/>
              <a:buNone/>
              <a:defRPr/>
            </a:pPr>
            <a:r>
              <a:rPr lang="en-GB" sz="1600" smtClean="0">
                <a:cs typeface="Times New Roman" pitchFamily="18" charset="0"/>
              </a:rPr>
              <a:t>freqz(h,1,512,1/200);</a:t>
            </a:r>
            <a:r>
              <a:rPr lang="en-GB" sz="1600" smtClean="0"/>
              <a:t> </a:t>
            </a:r>
          </a:p>
        </p:txBody>
      </p:sp>
      <p:sp>
        <p:nvSpPr>
          <p:cNvPr id="6553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4C40E77-7F09-42C3-85FE-27FF3ECC5293}" type="slidenum">
              <a:rPr lang="en-GB" altLang="en-US" sz="1400"/>
              <a:pPr eaLnBrk="1" hangingPunct="1"/>
              <a:t>9</a:t>
            </a:fld>
            <a:endParaRPr lang="en-GB" altLang="en-US" sz="1400"/>
          </a:p>
        </p:txBody>
      </p:sp>
      <p:pic>
        <p:nvPicPr>
          <p:cNvPr id="6554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895600"/>
            <a:ext cx="4373563" cy="327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43" name="Picture 7" descr="BD19545_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4419600"/>
            <a:ext cx="831850" cy="1241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AutoShape 5"/>
          <p:cNvSpPr>
            <a:spLocks noChangeArrowheads="1"/>
          </p:cNvSpPr>
          <p:nvPr/>
        </p:nvSpPr>
        <p:spPr bwMode="auto">
          <a:xfrm>
            <a:off x="5867400" y="2667000"/>
            <a:ext cx="2590800" cy="1219200"/>
          </a:xfrm>
          <a:prstGeom prst="wedgeEllipseCallout">
            <a:avLst>
              <a:gd name="adj1" fmla="val 11704"/>
              <a:gd name="adj2" fmla="val 135028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GB" altLang="en-US" sz="1400">
                <a:solidFill>
                  <a:schemeClr val="bg2"/>
                </a:solidFill>
                <a:cs typeface="Times New Roman" pitchFamily="18" charset="0"/>
              </a:rPr>
              <a:t>This filter is a reasonably good filter with linear phase response.</a:t>
            </a:r>
            <a:r>
              <a:rPr lang="en-GB" altLang="en-US" sz="1400">
                <a:solidFill>
                  <a:schemeClr val="bg2"/>
                </a:solidFill>
              </a:rPr>
              <a:t> </a:t>
            </a:r>
          </a:p>
        </p:txBody>
      </p:sp>
      <p:pic>
        <p:nvPicPr>
          <p:cNvPr id="12297" name="Picture 9" descr="AG00110_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800600"/>
            <a:ext cx="2635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Zero Placement</a:t>
            </a:r>
            <a:r>
              <a:rPr lang="en-GB" smtClean="0"/>
              <a:t> 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The use of suitable PC software enables the design of filters by interactively placing poles onto a PZP.</a:t>
            </a:r>
          </a:p>
          <a:p>
            <a:pPr eaLnBrk="1" hangingPunct="1">
              <a:defRPr/>
            </a:pPr>
            <a:r>
              <a:rPr lang="en-GB" sz="2400" smtClean="0">
                <a:cs typeface="Times New Roman" pitchFamily="18" charset="0"/>
              </a:rPr>
              <a:t>The approach is to form:</a:t>
            </a:r>
            <a:r>
              <a:rPr lang="en-GB" sz="2400" smtClean="0"/>
              <a:t> </a:t>
            </a:r>
          </a:p>
          <a:p>
            <a:pPr eaLnBrk="1" hangingPunct="1">
              <a:defRPr/>
            </a:pPr>
            <a:endParaRPr lang="en-GB" sz="2400" smtClean="0"/>
          </a:p>
          <a:p>
            <a:pPr eaLnBrk="1" hangingPunct="1">
              <a:defRPr/>
            </a:pPr>
            <a:endParaRPr lang="en-GB" sz="2400" smtClean="0"/>
          </a:p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with the    ’s (for real filters normally) being either real or appearing in complex conjugate pairs.</a:t>
            </a:r>
            <a:endParaRPr lang="en-GB" sz="2400" smtClean="0"/>
          </a:p>
        </p:txBody>
      </p:sp>
      <p:sp>
        <p:nvSpPr>
          <p:cNvPr id="512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B8E4B9B-7684-49E3-900F-BFBE6A34D537}" type="slidenum">
              <a:rPr lang="en-GB" altLang="en-US" sz="1400"/>
              <a:pPr eaLnBrk="1" hangingPunct="1"/>
              <a:t>10</a:t>
            </a:fld>
            <a:endParaRPr lang="en-GB" altLang="en-US" sz="1400"/>
          </a:p>
        </p:txBody>
      </p:sp>
      <p:sp>
        <p:nvSpPr>
          <p:cNvPr id="5128" name="Rectangle 5"/>
          <p:cNvSpPr>
            <a:spLocks noChangeArrowheads="1"/>
          </p:cNvSpPr>
          <p:nvPr/>
        </p:nvSpPr>
        <p:spPr bwMode="auto">
          <a:xfrm>
            <a:off x="3790950" y="32004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12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673077"/>
              </p:ext>
            </p:extLst>
          </p:nvPr>
        </p:nvGraphicFramePr>
        <p:xfrm>
          <a:off x="3171825" y="3438526"/>
          <a:ext cx="2971800" cy="8699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4" r:id="rId4" imgW="1562100" imgH="457200" progId="Equation.3">
                  <p:embed/>
                </p:oleObj>
              </mc:Choice>
              <mc:Fallback>
                <p:oleObj r:id="rId4" imgW="1562100" imgH="457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1825" y="3438526"/>
                        <a:ext cx="2971800" cy="8699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9" name="Rectangle 7"/>
          <p:cNvSpPr>
            <a:spLocks noChangeArrowheads="1"/>
          </p:cNvSpPr>
          <p:nvPr/>
        </p:nvSpPr>
        <p:spPr bwMode="auto">
          <a:xfrm>
            <a:off x="447198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12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0254654"/>
              </p:ext>
            </p:extLst>
          </p:nvPr>
        </p:nvGraphicFramePr>
        <p:xfrm>
          <a:off x="2051720" y="4291358"/>
          <a:ext cx="40005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5" r:id="rId6" imgW="203112" imgH="228501" progId="Equation.3">
                  <p:embed/>
                </p:oleObj>
              </mc:Choice>
              <mc:Fallback>
                <p:oleObj r:id="rId6" imgW="203112" imgH="228501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1720" y="4291358"/>
                        <a:ext cx="400050" cy="457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Zero Placement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33400" indent="-533400" algn="just" eaLnBrk="1" hangingPunct="1">
              <a:lnSpc>
                <a:spcPct val="90000"/>
              </a:lnSpc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PZP rules are used:</a:t>
            </a:r>
            <a:endParaRPr lang="en-GB" smtClean="0">
              <a:cs typeface="Times New Roman" pitchFamily="18" charset="0"/>
            </a:endParaRPr>
          </a:p>
          <a:p>
            <a:pPr marL="1295400" lvl="2" indent="-381000" algn="just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mtClean="0">
                <a:cs typeface="Times New Roman" pitchFamily="18" charset="0"/>
              </a:rPr>
              <a:t>zeroes on the unit circle fix  to zero</a:t>
            </a:r>
          </a:p>
          <a:p>
            <a:pPr marL="1295400" lvl="2" indent="-381000" algn="just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mtClean="0">
                <a:cs typeface="Times New Roman" pitchFamily="18" charset="0"/>
              </a:rPr>
              <a:t>zeroes near the unit circle drag  down towards zero</a:t>
            </a:r>
          </a:p>
          <a:p>
            <a:pPr marL="1295400" lvl="2" indent="-381000" algn="just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mtClean="0">
                <a:cs typeface="Times New Roman" pitchFamily="18" charset="0"/>
              </a:rPr>
              <a:t>conjugal zero pairs give a linear phase response</a:t>
            </a:r>
          </a:p>
          <a:p>
            <a:pPr marL="1295400" lvl="2" indent="-381000" algn="just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mtClean="0">
                <a:cs typeface="Times New Roman" pitchFamily="18" charset="0"/>
              </a:rPr>
              <a:t>zeros inside the unit circle give the</a:t>
            </a:r>
          </a:p>
          <a:p>
            <a:pPr marL="1295400" lvl="2" indent="-381000" algn="just" eaLnBrk="1" hangingPunct="1">
              <a:lnSpc>
                <a:spcPct val="90000"/>
              </a:lnSpc>
              <a:buFontTx/>
              <a:buAutoNum type="arabicPeriod"/>
              <a:defRPr/>
            </a:pPr>
            <a:r>
              <a:rPr lang="en-GB" smtClean="0">
                <a:cs typeface="Times New Roman" pitchFamily="18" charset="0"/>
              </a:rPr>
              <a:t>same magnitude and phase response as their complex conjugates, but with minimum phase contribution</a:t>
            </a:r>
          </a:p>
          <a:p>
            <a:pPr marL="533400" indent="-533400" eaLnBrk="1" hangingPunct="1">
              <a:lnSpc>
                <a:spcPct val="90000"/>
              </a:lnSpc>
              <a:defRPr/>
            </a:pPr>
            <a:endParaRPr lang="en-GB" smtClean="0"/>
          </a:p>
        </p:txBody>
      </p:sp>
      <p:sp>
        <p:nvSpPr>
          <p:cNvPr id="6656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FE83CFB-F932-4F24-8F30-764711093482}" type="slidenum">
              <a:rPr lang="en-GB" altLang="en-US" sz="1400"/>
              <a:pPr eaLnBrk="1" hangingPunct="1"/>
              <a:t>11</a:t>
            </a:fld>
            <a:endParaRPr lang="en-GB" altLang="en-US" sz="14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Examples of Zero Patterns</a:t>
            </a:r>
            <a:r>
              <a:rPr lang="en-GB" smtClean="0"/>
              <a:t>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247729" y="2133600"/>
            <a:ext cx="4648200" cy="4114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z="1800" dirty="0" smtClean="0">
                <a:cs typeface="Times New Roman" pitchFamily="18" charset="0"/>
              </a:rPr>
              <a:t>x-axis is misleading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800" dirty="0" smtClean="0">
                <a:cs typeface="Times New Roman" pitchFamily="18" charset="0"/>
              </a:rPr>
              <a:t>sample frequency was 500Hz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800" dirty="0" smtClean="0">
                <a:cs typeface="Times New Roman" pitchFamily="18" charset="0"/>
              </a:rPr>
              <a:t>In normalised frequency the 250Hz value is equivalent to 0.5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800" dirty="0" smtClean="0">
                <a:cs typeface="Times New Roman" pitchFamily="18" charset="0"/>
              </a:rPr>
              <a:t>between the 250Hz  and the 500Hz values this is equivalent to the negative frequency axis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800" dirty="0" smtClean="0">
                <a:cs typeface="Times New Roman" pitchFamily="18" charset="0"/>
              </a:rPr>
              <a:t>500Hz at 0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800" dirty="0" smtClean="0">
                <a:cs typeface="Times New Roman" pitchFamily="18" charset="0"/>
              </a:rPr>
              <a:t>250 Hz also at –0.5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800" dirty="0" smtClean="0">
                <a:cs typeface="Times New Roman" pitchFamily="18" charset="0"/>
              </a:rPr>
              <a:t>All points in between are proportionately divided.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800" dirty="0" smtClean="0">
                <a:cs typeface="Times New Roman" pitchFamily="18" charset="0"/>
              </a:rPr>
              <a:t>(Its as if the right hand side of the diagram should be cut off and slid into the negative frequency axis with the 500Hz lining up with the 0Hz.)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1800" dirty="0" smtClean="0"/>
          </a:p>
        </p:txBody>
      </p:sp>
      <p:sp>
        <p:nvSpPr>
          <p:cNvPr id="675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A25DB15-595E-4BEB-BD62-047EE0313FB6}" type="slidenum">
              <a:rPr lang="en-GB" altLang="en-US" sz="1400"/>
              <a:pPr eaLnBrk="1" hangingPunct="1"/>
              <a:t>12</a:t>
            </a:fld>
            <a:endParaRPr lang="en-GB" altLang="en-US" sz="1400"/>
          </a:p>
        </p:txBody>
      </p:sp>
      <p:pic>
        <p:nvPicPr>
          <p:cNvPr id="6759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1724" y="3153842"/>
            <a:ext cx="2790825" cy="209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27025"/>
            <a:ext cx="7772400" cy="1249363"/>
          </a:xfrm>
        </p:spPr>
        <p:txBody>
          <a:bodyPr/>
          <a:lstStyle/>
          <a:p>
            <a:pPr eaLnBrk="1" hangingPunct="1">
              <a:defRPr/>
            </a:pPr>
            <a:r>
              <a:rPr lang="en-GB" sz="3200" b="1" i="1" smtClean="0">
                <a:latin typeface="Arial" charset="0"/>
                <a:cs typeface="Times New Roman" pitchFamily="18" charset="0"/>
              </a:rPr>
              <a:t>Filters Frequency Responses (Bandpass from </a:t>
            </a:r>
            <a:r>
              <a:rPr lang="en-GB" sz="3200" b="1" i="1" smtClean="0">
                <a:latin typeface="Arial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3200" b="1" i="1" smtClean="0">
                <a:latin typeface="Arial" charset="0"/>
                <a:cs typeface="Times New Roman" pitchFamily="18" charset="0"/>
              </a:rPr>
              <a:t> = 0.2 to 0.3)</a:t>
            </a:r>
            <a:r>
              <a:rPr lang="en-GB" b="1" i="1" smtClean="0">
                <a:latin typeface="Arial" charset="0"/>
                <a:cs typeface="Times New Roman" pitchFamily="18" charset="0"/>
              </a:rPr>
              <a:t> 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2438400"/>
            <a:ext cx="3352800" cy="23622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b=fir1(26,[0.4 0.6]);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fs=500;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[h,f]=freqz(b,1,512,</a:t>
            </a:r>
            <a:r>
              <a:rPr lang="en-GB" sz="2000" i="1" smtClean="0">
                <a:solidFill>
                  <a:srgbClr val="800000"/>
                </a:solidFill>
                <a:cs typeface="Times New Roman" pitchFamily="18" charset="0"/>
              </a:rPr>
              <a:t>'whole'</a:t>
            </a:r>
            <a:r>
              <a:rPr lang="en-GB" sz="2000" i="1" smtClean="0">
                <a:cs typeface="Times New Roman" pitchFamily="18" charset="0"/>
              </a:rPr>
              <a:t>,fs);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plot(f,abs(h))</a:t>
            </a:r>
          </a:p>
          <a:p>
            <a:pPr eaLnBrk="1" hangingPunct="1">
              <a:defRPr/>
            </a:pPr>
            <a:endParaRPr lang="en-GB" sz="2000" smtClean="0"/>
          </a:p>
        </p:txBody>
      </p:sp>
      <p:sp>
        <p:nvSpPr>
          <p:cNvPr id="686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383B127-67E9-4BD3-B1CE-3C19F5CFE752}" type="slidenum">
              <a:rPr lang="en-GB" altLang="en-US" sz="1400"/>
              <a:pPr eaLnBrk="1" hangingPunct="1"/>
              <a:t>13</a:t>
            </a:fld>
            <a:endParaRPr lang="en-GB" altLang="en-US" sz="1400"/>
          </a:p>
        </p:txBody>
      </p:sp>
      <p:pic>
        <p:nvPicPr>
          <p:cNvPr id="6861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438400"/>
            <a:ext cx="4314825" cy="323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65113"/>
            <a:ext cx="7772400" cy="131127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b="1" i="1" smtClean="0">
                <a:latin typeface="Arial" charset="0"/>
                <a:cs typeface="Times New Roman" pitchFamily="18" charset="0"/>
              </a:rPr>
              <a:t>Filters PZP Diagram </a:t>
            </a:r>
            <a:br>
              <a:rPr lang="en-GB" sz="3600" b="1" i="1" smtClean="0">
                <a:latin typeface="Arial" charset="0"/>
                <a:cs typeface="Times New Roman" pitchFamily="18" charset="0"/>
              </a:rPr>
            </a:br>
            <a:r>
              <a:rPr lang="en-GB" sz="3600" b="1" i="1" smtClean="0">
                <a:latin typeface="Arial" charset="0"/>
                <a:cs typeface="Times New Roman" pitchFamily="18" charset="0"/>
              </a:rPr>
              <a:t>(Bandpass from </a:t>
            </a:r>
            <a:r>
              <a:rPr lang="en-GB" sz="3600" b="1" i="1" smtClean="0">
                <a:latin typeface="Arial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3600" b="1" i="1" smtClean="0">
                <a:latin typeface="Arial" charset="0"/>
                <a:cs typeface="Times New Roman" pitchFamily="18" charset="0"/>
              </a:rPr>
              <a:t> = 0.2 to 0.3)</a:t>
            </a:r>
            <a:r>
              <a:rPr lang="en-GB" b="1" i="1" smtClean="0">
                <a:latin typeface="Arial" charset="0"/>
                <a:cs typeface="Times New Roman" pitchFamily="18" charset="0"/>
              </a:rPr>
              <a:t> 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>
          <a:xfrm>
            <a:off x="914400" y="2362200"/>
            <a:ext cx="2743200" cy="41148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[b,a]=fir1(15,[0.4 0.6]);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zplane(b,a)</a:t>
            </a:r>
          </a:p>
          <a:p>
            <a:pPr eaLnBrk="1" hangingPunct="1">
              <a:defRPr/>
            </a:pPr>
            <a:endParaRPr lang="en-GB" sz="2000" smtClean="0"/>
          </a:p>
        </p:txBody>
      </p:sp>
      <p:sp>
        <p:nvSpPr>
          <p:cNvPr id="6963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77F14A8-E1EE-4914-B8B1-547CFE63C5D1}" type="slidenum">
              <a:rPr lang="en-GB" altLang="en-US" sz="1400"/>
              <a:pPr eaLnBrk="1" hangingPunct="1"/>
              <a:t>14</a:t>
            </a:fld>
            <a:endParaRPr lang="en-GB" altLang="en-US" sz="1400"/>
          </a:p>
        </p:txBody>
      </p:sp>
      <p:pic>
        <p:nvPicPr>
          <p:cNvPr id="6963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2438400"/>
            <a:ext cx="5335588" cy="400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65113"/>
            <a:ext cx="7772400" cy="131127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b="1" i="1" smtClean="0">
                <a:latin typeface="Arial" charset="0"/>
                <a:cs typeface="Times New Roman" pitchFamily="18" charset="0"/>
              </a:rPr>
              <a:t>Filters PZP Diagram </a:t>
            </a:r>
            <a:br>
              <a:rPr lang="en-GB" sz="3600" b="1" i="1" smtClean="0">
                <a:latin typeface="Arial" charset="0"/>
                <a:cs typeface="Times New Roman" pitchFamily="18" charset="0"/>
              </a:rPr>
            </a:br>
            <a:r>
              <a:rPr lang="en-GB" sz="3600" b="1" i="1" smtClean="0">
                <a:latin typeface="Arial" charset="0"/>
                <a:cs typeface="Times New Roman" pitchFamily="18" charset="0"/>
              </a:rPr>
              <a:t>(Bandpass from </a:t>
            </a:r>
            <a:r>
              <a:rPr lang="en-GB" sz="3600" b="1" i="1" smtClean="0">
                <a:latin typeface="Arial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3600" b="1" i="1" smtClean="0">
                <a:latin typeface="Arial" charset="0"/>
                <a:cs typeface="Times New Roman" pitchFamily="18" charset="0"/>
              </a:rPr>
              <a:t> = 0.075 to 0.15)</a:t>
            </a:r>
            <a:r>
              <a:rPr lang="en-GB" b="1" i="1" smtClean="0">
                <a:latin typeface="Arial" charset="0"/>
                <a:cs typeface="Times New Roman" pitchFamily="18" charset="0"/>
              </a:rPr>
              <a:t> 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990600" y="2438400"/>
            <a:ext cx="3048000" cy="41148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[b,a]=fir1(15,[0.15 0.3]);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fs=500;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[h,f]=freqz(b,1,512,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solidFill>
                  <a:srgbClr val="800000"/>
                </a:solidFill>
                <a:cs typeface="Times New Roman" pitchFamily="18" charset="0"/>
              </a:rPr>
              <a:t>'whole'</a:t>
            </a:r>
            <a:r>
              <a:rPr lang="en-GB" sz="2000" i="1" smtClean="0">
                <a:cs typeface="Times New Roman" pitchFamily="18" charset="0"/>
              </a:rPr>
              <a:t>,fs);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subplot(2,1,1), plot(f,abs(h));</a:t>
            </a:r>
          </a:p>
          <a:p>
            <a:pPr eaLnBrk="1" hangingPunct="1">
              <a:buFontTx/>
              <a:buNone/>
              <a:defRPr/>
            </a:pPr>
            <a:r>
              <a:rPr lang="en-GB" sz="2000" smtClean="0">
                <a:cs typeface="Times New Roman" pitchFamily="18" charset="0"/>
              </a:rPr>
              <a:t>subplot(2,1,2), zplane(b,a);</a:t>
            </a:r>
            <a:r>
              <a:rPr lang="en-GB" smtClean="0"/>
              <a:t> </a:t>
            </a:r>
          </a:p>
        </p:txBody>
      </p:sp>
      <p:sp>
        <p:nvSpPr>
          <p:cNvPr id="706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A3969FE-61B0-4424-9AA5-BBC33A0F3C97}" type="slidenum">
              <a:rPr lang="en-GB" altLang="en-US" sz="1400"/>
              <a:pPr eaLnBrk="1" hangingPunct="1"/>
              <a:t>15</a:t>
            </a:fld>
            <a:endParaRPr lang="en-GB" altLang="en-US" sz="1400"/>
          </a:p>
        </p:txBody>
      </p:sp>
      <p:pic>
        <p:nvPicPr>
          <p:cNvPr id="7066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2514600"/>
            <a:ext cx="4878388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65113"/>
            <a:ext cx="7772400" cy="131127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b="1" i="1" smtClean="0">
                <a:latin typeface="Arial" charset="0"/>
                <a:cs typeface="Times New Roman" pitchFamily="18" charset="0"/>
              </a:rPr>
              <a:t>Filters PZP Diagram </a:t>
            </a:r>
            <a:br>
              <a:rPr lang="en-GB" sz="3600" b="1" i="1" smtClean="0">
                <a:latin typeface="Arial" charset="0"/>
                <a:cs typeface="Times New Roman" pitchFamily="18" charset="0"/>
              </a:rPr>
            </a:br>
            <a:r>
              <a:rPr lang="en-GB" sz="3600" b="1" i="1" smtClean="0">
                <a:latin typeface="Arial" charset="0"/>
                <a:cs typeface="Times New Roman" pitchFamily="18" charset="0"/>
              </a:rPr>
              <a:t>(Lowpass; </a:t>
            </a:r>
            <a:r>
              <a:rPr lang="en-GB" sz="3600" b="1" i="1" smtClean="0">
                <a:latin typeface="Arial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3600" b="1" i="1" baseline="-30000" smtClean="0">
                <a:latin typeface="Arial" charset="0"/>
                <a:cs typeface="Times New Roman" pitchFamily="18" charset="0"/>
              </a:rPr>
              <a:t>c</a:t>
            </a:r>
            <a:r>
              <a:rPr lang="en-GB" sz="3600" b="1" i="1" smtClean="0">
                <a:latin typeface="Arial" charset="0"/>
                <a:cs typeface="Times New Roman" pitchFamily="18" charset="0"/>
              </a:rPr>
              <a:t> = 0.35)</a:t>
            </a:r>
            <a:r>
              <a:rPr lang="en-GB" b="1" i="1" smtClean="0">
                <a:latin typeface="Arial" charset="0"/>
                <a:cs typeface="Times New Roman" pitchFamily="18" charset="0"/>
              </a:rPr>
              <a:t> </a:t>
            </a:r>
            <a:endParaRPr lang="en-GB" smtClean="0">
              <a:cs typeface="Times New Roman" pitchFamily="18" charset="0"/>
            </a:endParaRPr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3657600" cy="41148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[b,a]=fir1(15,0.7);</a:t>
            </a:r>
          </a:p>
          <a:p>
            <a:pPr algn="just" eaLnBrk="1" hangingPunct="1"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%set the sample frequency to 500Hz</a:t>
            </a:r>
          </a:p>
          <a:p>
            <a:pPr algn="just" eaLnBrk="1" hangingPunct="1"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fs=500;</a:t>
            </a:r>
          </a:p>
          <a:p>
            <a:pPr algn="just" eaLnBrk="1" hangingPunct="1"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%calculate the filter frequency response including the negative frequency axis</a:t>
            </a:r>
          </a:p>
          <a:p>
            <a:pPr algn="just" eaLnBrk="1" hangingPunct="1"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[h,f]=freqz(b,1,512,</a:t>
            </a:r>
            <a:r>
              <a:rPr lang="en-GB" sz="1600" i="1" smtClean="0">
                <a:solidFill>
                  <a:srgbClr val="800000"/>
                </a:solidFill>
                <a:cs typeface="Times New Roman" pitchFamily="18" charset="0"/>
              </a:rPr>
              <a:t>'whole'</a:t>
            </a:r>
            <a:r>
              <a:rPr lang="en-GB" sz="1600" i="1" smtClean="0">
                <a:cs typeface="Times New Roman" pitchFamily="18" charset="0"/>
              </a:rPr>
              <a:t>,fs);</a:t>
            </a:r>
          </a:p>
          <a:p>
            <a:pPr algn="just" eaLnBrk="1" hangingPunct="1"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%plot the frequency response</a:t>
            </a:r>
          </a:p>
          <a:p>
            <a:pPr algn="just" eaLnBrk="1" hangingPunct="1"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subplot(2,1,1), plot(f,abs(h));</a:t>
            </a:r>
          </a:p>
          <a:p>
            <a:pPr algn="just" eaLnBrk="1" hangingPunct="1"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%plot the pole/zero diagram</a:t>
            </a:r>
          </a:p>
          <a:p>
            <a:pPr eaLnBrk="1" hangingPunct="1">
              <a:buFontTx/>
              <a:buNone/>
              <a:defRPr/>
            </a:pPr>
            <a:r>
              <a:rPr lang="en-GB" sz="1600" smtClean="0">
                <a:cs typeface="Times New Roman" pitchFamily="18" charset="0"/>
              </a:rPr>
              <a:t>subplot(2,1,2), zplane(b,a);</a:t>
            </a:r>
            <a:r>
              <a:rPr lang="en-GB" sz="1600" smtClean="0"/>
              <a:t> </a:t>
            </a:r>
          </a:p>
        </p:txBody>
      </p:sp>
      <p:sp>
        <p:nvSpPr>
          <p:cNvPr id="7168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A9F037F-BCF0-4EB4-AC5C-A4E35C7A81F9}" type="slidenum">
              <a:rPr lang="en-GB" altLang="en-US" sz="1400"/>
              <a:pPr eaLnBrk="1" hangingPunct="1"/>
              <a:t>16</a:t>
            </a:fld>
            <a:endParaRPr lang="en-GB" altLang="en-US" sz="1400"/>
          </a:p>
        </p:txBody>
      </p:sp>
      <p:pic>
        <p:nvPicPr>
          <p:cNvPr id="7168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2667000"/>
            <a:ext cx="4268788" cy="320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65113"/>
            <a:ext cx="7772400" cy="131127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b="1" i="1" smtClean="0">
                <a:latin typeface="Arial" charset="0"/>
                <a:cs typeface="Times New Roman" pitchFamily="18" charset="0"/>
              </a:rPr>
              <a:t>Filters PZP Diagram </a:t>
            </a:r>
            <a:br>
              <a:rPr lang="en-GB" sz="3600" b="1" i="1" smtClean="0">
                <a:latin typeface="Arial" charset="0"/>
                <a:cs typeface="Times New Roman" pitchFamily="18" charset="0"/>
              </a:rPr>
            </a:br>
            <a:r>
              <a:rPr lang="en-GB" sz="3600" b="1" i="1" smtClean="0">
                <a:latin typeface="Arial" charset="0"/>
                <a:cs typeface="Times New Roman" pitchFamily="18" charset="0"/>
              </a:rPr>
              <a:t>(Lowpass; </a:t>
            </a:r>
            <a:r>
              <a:rPr lang="en-GB" sz="3600" b="1" i="1" smtClean="0">
                <a:latin typeface="Arial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3600" b="1" i="1" baseline="-30000" smtClean="0">
                <a:latin typeface="Arial" charset="0"/>
                <a:cs typeface="Times New Roman" pitchFamily="18" charset="0"/>
              </a:rPr>
              <a:t>c</a:t>
            </a:r>
            <a:r>
              <a:rPr lang="en-GB" sz="3600" b="1" i="1" smtClean="0">
                <a:latin typeface="Arial" charset="0"/>
                <a:cs typeface="Times New Roman" pitchFamily="18" charset="0"/>
              </a:rPr>
              <a:t> = 0.15)</a:t>
            </a:r>
            <a:r>
              <a:rPr lang="en-GB" b="1" i="1" smtClean="0">
                <a:latin typeface="Arial" charset="0"/>
                <a:cs typeface="Times New Roman" pitchFamily="18" charset="0"/>
              </a:rPr>
              <a:t> </a:t>
            </a:r>
            <a:endParaRPr lang="en-GB" smtClean="0">
              <a:cs typeface="Times New Roman" pitchFamily="18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514600"/>
            <a:ext cx="3200400" cy="32004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effectLst/>
                <a:cs typeface="Times New Roman" pitchFamily="18" charset="0"/>
              </a:rPr>
              <a:t>[b,a]=fir1(15,0.3);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effectLst/>
                <a:cs typeface="Times New Roman" pitchFamily="18" charset="0"/>
              </a:rPr>
              <a:t>fs=500;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effectLst/>
                <a:cs typeface="Times New Roman" pitchFamily="18" charset="0"/>
              </a:rPr>
              <a:t>[h,f]=freqz(b,1,512,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solidFill>
                  <a:srgbClr val="800000"/>
                </a:solidFill>
                <a:effectLst/>
                <a:cs typeface="Times New Roman" pitchFamily="18" charset="0"/>
              </a:rPr>
              <a:t>'whole'</a:t>
            </a:r>
            <a:r>
              <a:rPr lang="en-GB" sz="2000" i="1" smtClean="0">
                <a:effectLst/>
                <a:cs typeface="Times New Roman" pitchFamily="18" charset="0"/>
              </a:rPr>
              <a:t>,fs);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effectLst/>
                <a:cs typeface="Times New Roman" pitchFamily="18" charset="0"/>
              </a:rPr>
              <a:t>subplot(2,1,1), plot(f,abs(h));</a:t>
            </a:r>
          </a:p>
          <a:p>
            <a:pPr eaLnBrk="1" hangingPunct="1">
              <a:buFontTx/>
              <a:buNone/>
              <a:defRPr/>
            </a:pPr>
            <a:r>
              <a:rPr lang="en-GB" sz="2000" smtClean="0">
                <a:effectLst/>
                <a:cs typeface="Times New Roman" pitchFamily="18" charset="0"/>
              </a:rPr>
              <a:t>subplot(2,1,2), zplane(b,a);</a:t>
            </a:r>
            <a:r>
              <a:rPr lang="en-GB" smtClean="0"/>
              <a:t> </a:t>
            </a:r>
          </a:p>
        </p:txBody>
      </p:sp>
      <p:sp>
        <p:nvSpPr>
          <p:cNvPr id="7270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F5F6767-7692-4794-90FC-E5D1C559E201}" type="slidenum">
              <a:rPr lang="en-GB" altLang="en-US" sz="1400"/>
              <a:pPr eaLnBrk="1" hangingPunct="1"/>
              <a:t>17</a:t>
            </a:fld>
            <a:endParaRPr lang="en-GB" altLang="en-US" sz="1400"/>
          </a:p>
        </p:txBody>
      </p:sp>
      <p:pic>
        <p:nvPicPr>
          <p:cNvPr id="7271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514600"/>
            <a:ext cx="4725988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65113"/>
            <a:ext cx="7772400" cy="131127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b="1" i="1" smtClean="0">
                <a:latin typeface="Arial" charset="0"/>
                <a:cs typeface="Times New Roman" pitchFamily="18" charset="0"/>
              </a:rPr>
              <a:t>Filters PZP Diagram</a:t>
            </a:r>
            <a:br>
              <a:rPr lang="en-GB" sz="3600" b="1" i="1" smtClean="0">
                <a:latin typeface="Arial" charset="0"/>
                <a:cs typeface="Times New Roman" pitchFamily="18" charset="0"/>
              </a:rPr>
            </a:br>
            <a:r>
              <a:rPr lang="en-GB" sz="3600" b="1" i="1" smtClean="0">
                <a:latin typeface="Arial" charset="0"/>
                <a:cs typeface="Times New Roman" pitchFamily="18" charset="0"/>
              </a:rPr>
              <a:t> (Lowpass; </a:t>
            </a:r>
            <a:r>
              <a:rPr lang="en-GB" sz="3600" b="1" i="1" smtClean="0">
                <a:latin typeface="Arial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3600" b="1" i="1" baseline="-30000" smtClean="0">
                <a:latin typeface="Arial" charset="0"/>
                <a:cs typeface="Times New Roman" pitchFamily="18" charset="0"/>
              </a:rPr>
              <a:t>c</a:t>
            </a:r>
            <a:r>
              <a:rPr lang="en-GB" sz="3600" b="1" i="1" smtClean="0">
                <a:latin typeface="Arial" charset="0"/>
                <a:cs typeface="Times New Roman" pitchFamily="18" charset="0"/>
              </a:rPr>
              <a:t> = 0.075)</a:t>
            </a:r>
            <a:r>
              <a:rPr lang="en-GB" b="1" i="1" smtClean="0">
                <a:latin typeface="Arial" charset="0"/>
                <a:cs typeface="Times New Roman" pitchFamily="18" charset="0"/>
              </a:rPr>
              <a:t> </a:t>
            </a:r>
            <a:endParaRPr lang="en-GB" smtClean="0">
              <a:cs typeface="Times New Roman" pitchFamily="18" charset="0"/>
            </a:endParaRPr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2514600"/>
            <a:ext cx="3048000" cy="41148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[b,a]=fir1(15,0.15);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fs=500;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[h,f]=freqz(b,1,512,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solidFill>
                  <a:srgbClr val="800000"/>
                </a:solidFill>
                <a:cs typeface="Times New Roman" pitchFamily="18" charset="0"/>
              </a:rPr>
              <a:t>'whole'</a:t>
            </a:r>
            <a:r>
              <a:rPr lang="en-GB" sz="2000" i="1" smtClean="0">
                <a:cs typeface="Times New Roman" pitchFamily="18" charset="0"/>
              </a:rPr>
              <a:t>,fs);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subplot(2,1,1), plot(f,abs(h));</a:t>
            </a:r>
          </a:p>
          <a:p>
            <a:pPr eaLnBrk="1" hangingPunct="1">
              <a:buFontTx/>
              <a:buNone/>
              <a:defRPr/>
            </a:pPr>
            <a:r>
              <a:rPr lang="en-GB" sz="2000" smtClean="0">
                <a:cs typeface="Times New Roman" pitchFamily="18" charset="0"/>
              </a:rPr>
              <a:t>subplot(2,1,2), zplane(b,a);</a:t>
            </a:r>
            <a:r>
              <a:rPr lang="en-GB" sz="2000" smtClean="0"/>
              <a:t> </a:t>
            </a:r>
          </a:p>
        </p:txBody>
      </p:sp>
      <p:sp>
        <p:nvSpPr>
          <p:cNvPr id="7373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DB2BF17-9AA0-4459-AE5E-2C0EF9A315BC}" type="slidenum">
              <a:rPr lang="en-GB" altLang="en-US" sz="1400"/>
              <a:pPr eaLnBrk="1" hangingPunct="1"/>
              <a:t>18</a:t>
            </a:fld>
            <a:endParaRPr lang="en-GB" altLang="en-US" sz="1400"/>
          </a:p>
        </p:txBody>
      </p:sp>
      <p:pic>
        <p:nvPicPr>
          <p:cNvPr id="7373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571750"/>
            <a:ext cx="4649788" cy="348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265113"/>
            <a:ext cx="7772400" cy="131127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b="1" i="1" smtClean="0">
                <a:latin typeface="Arial" charset="0"/>
                <a:cs typeface="Times New Roman" pitchFamily="18" charset="0"/>
              </a:rPr>
              <a:t>Filters PZP Diagram </a:t>
            </a:r>
            <a:br>
              <a:rPr lang="en-GB" sz="3600" b="1" i="1" smtClean="0">
                <a:latin typeface="Arial" charset="0"/>
                <a:cs typeface="Times New Roman" pitchFamily="18" charset="0"/>
              </a:rPr>
            </a:br>
            <a:r>
              <a:rPr lang="en-GB" sz="3600" b="1" i="1" smtClean="0">
                <a:latin typeface="Arial" charset="0"/>
                <a:cs typeface="Times New Roman" pitchFamily="18" charset="0"/>
              </a:rPr>
              <a:t>(Highpass; </a:t>
            </a:r>
            <a:r>
              <a:rPr lang="en-GB" sz="3600" b="1" i="1" smtClean="0">
                <a:latin typeface="Arial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3600" b="1" i="1" baseline="-30000" smtClean="0">
                <a:latin typeface="Arial" charset="0"/>
                <a:cs typeface="Times New Roman" pitchFamily="18" charset="0"/>
              </a:rPr>
              <a:t>c</a:t>
            </a:r>
            <a:r>
              <a:rPr lang="en-GB" sz="3600" b="1" i="1" smtClean="0">
                <a:latin typeface="Arial" charset="0"/>
                <a:cs typeface="Times New Roman" pitchFamily="18" charset="0"/>
              </a:rPr>
              <a:t> = 0.2)</a:t>
            </a:r>
            <a:r>
              <a:rPr lang="en-GB" b="1" i="1" smtClean="0">
                <a:latin typeface="Arial" charset="0"/>
                <a:cs typeface="Times New Roman" pitchFamily="18" charset="0"/>
              </a:rPr>
              <a:t> </a:t>
            </a:r>
            <a:endParaRPr lang="en-GB" smtClean="0">
              <a:cs typeface="Times New Roman" pitchFamily="18" charset="0"/>
            </a:endParaRPr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286000"/>
            <a:ext cx="2743200" cy="41148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[b,a]=fir1(16,0.4,'high');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fs=500;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[h,f]=freqz(b,1,512,'whole',fs);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subplot(2,1,1), plot(f,abs(h));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subplot(2,1,2), zplane(b,a);</a:t>
            </a:r>
          </a:p>
          <a:p>
            <a:pPr eaLnBrk="1" hangingPunct="1">
              <a:buFontTx/>
              <a:buNone/>
              <a:defRPr/>
            </a:pPr>
            <a:endParaRPr lang="en-GB" sz="2000" smtClean="0"/>
          </a:p>
        </p:txBody>
      </p:sp>
      <p:sp>
        <p:nvSpPr>
          <p:cNvPr id="7475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06B5FC8-F133-4387-994F-A74873E1A162}" type="slidenum">
              <a:rPr lang="en-GB" altLang="en-US" sz="1400"/>
              <a:pPr eaLnBrk="1" hangingPunct="1"/>
              <a:t>19</a:t>
            </a:fld>
            <a:endParaRPr lang="en-GB" altLang="en-US" sz="1400"/>
          </a:p>
        </p:txBody>
      </p:sp>
      <p:pic>
        <p:nvPicPr>
          <p:cNvPr id="7475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200" y="2514600"/>
            <a:ext cx="5029200" cy="377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Impulse Invariant FIR Design</a:t>
            </a:r>
            <a:r>
              <a:rPr lang="en-GB" smtClean="0"/>
              <a:t>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33400" indent="-533400" algn="just" eaLnBrk="1" hangingPunct="1"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The impulse Invariant method is a non-optimal approach.  </a:t>
            </a:r>
          </a:p>
          <a:p>
            <a:pPr marL="533400" indent="-533400" algn="just" eaLnBrk="1" hangingPunct="1"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The idea is to start with the impulse response of prototype continuous time filter (usually ideal) and digitise it by sampling that impulse response.</a:t>
            </a:r>
            <a:endParaRPr lang="en-GB" sz="2800" smtClean="0">
              <a:cs typeface="Times New Roman" pitchFamily="18" charset="0"/>
            </a:endParaRPr>
          </a:p>
          <a:p>
            <a:pPr marL="533400" indent="-533400" algn="just" eaLnBrk="1" hangingPunct="1"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We expect (and encounter) two problems:</a:t>
            </a:r>
          </a:p>
          <a:p>
            <a:pPr marL="1295400" lvl="2" indent="-381000" algn="just" eaLnBrk="1" hangingPunct="1">
              <a:buFontTx/>
              <a:buAutoNum type="arabicPeriod"/>
              <a:defRPr/>
            </a:pPr>
            <a:r>
              <a:rPr lang="en-GB" sz="2000" smtClean="0">
                <a:latin typeface="Times New Roman" pitchFamily="18" charset="0"/>
                <a:cs typeface="Times New Roman" pitchFamily="18" charset="0"/>
              </a:rPr>
              <a:t>aliasing because it's a sampling</a:t>
            </a:r>
          </a:p>
          <a:p>
            <a:pPr marL="1295400" lvl="2" indent="-381000" algn="just" eaLnBrk="1" hangingPunct="1">
              <a:buFontTx/>
              <a:buAutoNum type="arabicPeriod"/>
              <a:defRPr/>
            </a:pPr>
            <a:r>
              <a:rPr lang="en-GB" sz="2000" smtClean="0">
                <a:latin typeface="Times New Roman" pitchFamily="18" charset="0"/>
                <a:cs typeface="Times New Roman" pitchFamily="18" charset="0"/>
              </a:rPr>
              <a:t>Leakage, or finite Windowing effects because we are restricted to a finite number of impulse response samples.</a:t>
            </a:r>
            <a:endParaRPr lang="en-GB" sz="2000" smtClean="0">
              <a:cs typeface="Times New Roman" pitchFamily="18" charset="0"/>
            </a:endParaRPr>
          </a:p>
          <a:p>
            <a:pPr marL="533400" indent="-533400" eaLnBrk="1" hangingPunct="1">
              <a:defRPr/>
            </a:pPr>
            <a:endParaRPr lang="en-GB" sz="2800" smtClean="0"/>
          </a:p>
        </p:txBody>
      </p:sp>
      <p:sp>
        <p:nvSpPr>
          <p:cNvPr id="7577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2F9627F-FCFB-4281-B2C8-D1421804ACEB}" type="slidenum">
              <a:rPr lang="en-GB" altLang="en-US" sz="1400"/>
              <a:pPr eaLnBrk="1" hangingPunct="1"/>
              <a:t>20</a:t>
            </a:fld>
            <a:endParaRPr lang="en-GB" altLang="en-US" sz="140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Impulse Invariant FIR Design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This last effect is usually suffered, because the desired design is frequency limited (e.g. a lowpass filter)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So the corresponding impulse response is required to spread over all time. 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Not surprisingly, the time truncation causes a severe spectral smearing.</a:t>
            </a:r>
            <a:endParaRPr lang="en-GB" sz="280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Nevertheless, the method is easy and effective. 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It is simple when N is odd; we see here the first major distinction between N odd and N even.</a:t>
            </a:r>
            <a:endParaRPr lang="en-GB" sz="280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2800" smtClean="0"/>
          </a:p>
        </p:txBody>
      </p:sp>
      <p:sp>
        <p:nvSpPr>
          <p:cNvPr id="7680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CE63A63-0E3E-4BAA-9A6F-6257360E5659}" type="slidenum">
              <a:rPr lang="en-GB" altLang="en-US" sz="1400"/>
              <a:pPr eaLnBrk="1" hangingPunct="1"/>
              <a:t>21</a:t>
            </a:fld>
            <a:endParaRPr lang="en-GB" altLang="en-US" sz="14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smtClean="0">
                <a:cs typeface="Times New Roman" pitchFamily="18" charset="0"/>
              </a:rPr>
              <a:t>Practical design procedure</a:t>
            </a:r>
            <a:r>
              <a:rPr lang="en-GB" smtClean="0"/>
              <a:t> 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First select a desired ideal target filter , this is the analogue prototype having an impulse response       .</a:t>
            </a:r>
          </a:p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This is harder than it seems, and is influenced by whether N is odd or even</a:t>
            </a:r>
            <a:r>
              <a:rPr lang="en-GB" smtClean="0"/>
              <a:t> </a:t>
            </a:r>
          </a:p>
        </p:txBody>
      </p:sp>
      <p:sp>
        <p:nvSpPr>
          <p:cNvPr id="614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9A945E1-0C26-4B50-9071-A9E347C6FAE8}" type="slidenum">
              <a:rPr lang="en-GB" altLang="en-US" sz="1400"/>
              <a:pPr eaLnBrk="1" hangingPunct="1"/>
              <a:t>22</a:t>
            </a:fld>
            <a:endParaRPr lang="en-GB" altLang="en-US" sz="1400"/>
          </a:p>
        </p:txBody>
      </p:sp>
      <p:sp>
        <p:nvSpPr>
          <p:cNvPr id="6151" name="Rectangle 5"/>
          <p:cNvSpPr>
            <a:spLocks noChangeArrowheads="1"/>
          </p:cNvSpPr>
          <p:nvPr/>
        </p:nvSpPr>
        <p:spPr bwMode="auto">
          <a:xfrm>
            <a:off x="441483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6146" name="Object 4"/>
          <p:cNvGraphicFramePr>
            <a:graphicFrameLocks noChangeAspect="1"/>
          </p:cNvGraphicFramePr>
          <p:nvPr/>
        </p:nvGraphicFramePr>
        <p:xfrm>
          <a:off x="4724400" y="3048000"/>
          <a:ext cx="690563" cy="501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9" r:id="rId4" imgW="317362" imgH="228501" progId="Equation.3">
                  <p:embed/>
                </p:oleObj>
              </mc:Choice>
              <mc:Fallback>
                <p:oleObj r:id="rId4" imgW="317362" imgH="228501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3048000"/>
                        <a:ext cx="690563" cy="501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74713"/>
            <a:ext cx="7772400" cy="701675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smtClean="0">
                <a:cs typeface="Times New Roman" pitchFamily="18" charset="0"/>
              </a:rPr>
              <a:t>Practical design procedure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Simply form,</a:t>
            </a:r>
          </a:p>
          <a:p>
            <a:pPr algn="just" eaLnBrk="1" hangingPunct="1">
              <a:defRPr/>
            </a:pPr>
            <a:endParaRPr lang="en-GB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where,</a:t>
            </a:r>
          </a:p>
          <a:p>
            <a:pPr algn="ctr" eaLnBrk="1" hangingPunct="1">
              <a:defRPr/>
            </a:pPr>
            <a:endParaRPr lang="en-GB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T=Sample Interval</a:t>
            </a:r>
          </a:p>
          <a:p>
            <a:pPr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Usually      was even or odd symmetric, so  is linear phase </a:t>
            </a:r>
            <a:endParaRPr lang="en-GB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mtClean="0"/>
          </a:p>
        </p:txBody>
      </p:sp>
      <p:sp>
        <p:nvSpPr>
          <p:cNvPr id="717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D05A0D3-FFE4-4891-97E7-3222A1D54592}" type="slidenum">
              <a:rPr lang="en-GB" altLang="en-US" sz="1400"/>
              <a:pPr eaLnBrk="1" hangingPunct="1"/>
              <a:t>23</a:t>
            </a:fld>
            <a:endParaRPr lang="en-GB" altLang="en-US" sz="1400"/>
          </a:p>
        </p:txBody>
      </p:sp>
      <p:sp>
        <p:nvSpPr>
          <p:cNvPr id="7177" name="Rectangle 5"/>
          <p:cNvSpPr>
            <a:spLocks noChangeArrowheads="1"/>
          </p:cNvSpPr>
          <p:nvPr/>
        </p:nvSpPr>
        <p:spPr bwMode="auto">
          <a:xfrm>
            <a:off x="3562350" y="32908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7170" name="Object 4"/>
          <p:cNvGraphicFramePr>
            <a:graphicFrameLocks noChangeAspect="1"/>
          </p:cNvGraphicFramePr>
          <p:nvPr/>
        </p:nvGraphicFramePr>
        <p:xfrm>
          <a:off x="2590800" y="2667000"/>
          <a:ext cx="3962400" cy="541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1" r:id="rId4" imgW="2019300" imgH="279400" progId="Equation.3">
                  <p:embed/>
                </p:oleObj>
              </mc:Choice>
              <mc:Fallback>
                <p:oleObj r:id="rId4" imgW="2019300" imgH="2794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2667000"/>
                        <a:ext cx="3962400" cy="5413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8" name="Rectangle 7"/>
          <p:cNvSpPr>
            <a:spLocks noChangeArrowheads="1"/>
          </p:cNvSpPr>
          <p:nvPr/>
        </p:nvSpPr>
        <p:spPr bwMode="auto">
          <a:xfrm>
            <a:off x="4252913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7171" name="Object 6"/>
          <p:cNvGraphicFramePr>
            <a:graphicFrameLocks noChangeAspect="1"/>
          </p:cNvGraphicFramePr>
          <p:nvPr/>
        </p:nvGraphicFramePr>
        <p:xfrm>
          <a:off x="3276600" y="3429000"/>
          <a:ext cx="1157288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2" r:id="rId6" imgW="634725" imgH="393529" progId="Equation.3">
                  <p:embed/>
                </p:oleObj>
              </mc:Choice>
              <mc:Fallback>
                <p:oleObj r:id="rId6" imgW="634725" imgH="393529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3429000"/>
                        <a:ext cx="1157288" cy="708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9" name="Rectangle 9"/>
          <p:cNvSpPr>
            <a:spLocks noChangeArrowheads="1"/>
          </p:cNvSpPr>
          <p:nvPr/>
        </p:nvSpPr>
        <p:spPr bwMode="auto">
          <a:xfrm>
            <a:off x="4438650" y="33194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7172" name="Object 8"/>
          <p:cNvGraphicFramePr>
            <a:graphicFrameLocks noChangeAspect="1"/>
          </p:cNvGraphicFramePr>
          <p:nvPr/>
        </p:nvGraphicFramePr>
        <p:xfrm>
          <a:off x="2819400" y="5029200"/>
          <a:ext cx="59055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03" r:id="rId8" imgW="266353" imgH="215619" progId="Equation.3">
                  <p:embed/>
                </p:oleObj>
              </mc:Choice>
              <mc:Fallback>
                <p:oleObj r:id="rId8" imgW="266353" imgH="215619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5029200"/>
                        <a:ext cx="590550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74713"/>
            <a:ext cx="7772400" cy="701675"/>
          </a:xfrm>
        </p:spPr>
        <p:txBody>
          <a:bodyPr/>
          <a:lstStyle/>
          <a:p>
            <a:pPr eaLnBrk="1" hangingPunct="1">
              <a:defRPr/>
            </a:pPr>
            <a:r>
              <a:rPr lang="en-GB" sz="4000" smtClean="0">
                <a:cs typeface="Times New Roman" pitchFamily="18" charset="0"/>
              </a:rPr>
              <a:t>Practical design procedure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The result is something like         , but</a:t>
            </a:r>
            <a:endParaRPr lang="en-GB" smtClean="0">
              <a:cs typeface="Times New Roman" pitchFamily="18" charset="0"/>
            </a:endParaRPr>
          </a:p>
          <a:p>
            <a:pPr lvl="1"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smeared through the effect of time truncation</a:t>
            </a:r>
            <a:endParaRPr lang="en-GB" smtClean="0">
              <a:cs typeface="Times New Roman" pitchFamily="18" charset="0"/>
            </a:endParaRPr>
          </a:p>
          <a:p>
            <a:pPr lvl="1"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Aliased</a:t>
            </a:r>
            <a:endParaRPr lang="en-GB" smtClean="0">
              <a:cs typeface="Times New Roman" pitchFamily="18" charset="0"/>
            </a:endParaRPr>
          </a:p>
          <a:p>
            <a:pPr lvl="1" algn="just"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Has          </a:t>
            </a:r>
            <a:r>
              <a:rPr lang="en-GB" smtClean="0">
                <a:latin typeface="Times New Roman" pitchFamily="18" charset="0"/>
                <a:cs typeface="Times New Roman" pitchFamily="18" charset="0"/>
              </a:rPr>
              <a:t>as a spectral modifier</a:t>
            </a:r>
            <a:r>
              <a:rPr lang="en-GB" smtClean="0"/>
              <a:t> </a:t>
            </a:r>
          </a:p>
        </p:txBody>
      </p:sp>
      <p:sp>
        <p:nvSpPr>
          <p:cNvPr id="819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DF9C912-D0E4-4D05-9EE2-E77A3F543069}" type="slidenum">
              <a:rPr lang="en-GB" altLang="en-US" sz="1400"/>
              <a:pPr eaLnBrk="1" hangingPunct="1"/>
              <a:t>24</a:t>
            </a:fld>
            <a:endParaRPr lang="en-GB" altLang="en-US" sz="1400"/>
          </a:p>
        </p:txBody>
      </p:sp>
      <p:sp>
        <p:nvSpPr>
          <p:cNvPr id="8200" name="Rectangle 5"/>
          <p:cNvSpPr>
            <a:spLocks noChangeArrowheads="1"/>
          </p:cNvSpPr>
          <p:nvPr/>
        </p:nvSpPr>
        <p:spPr bwMode="auto">
          <a:xfrm>
            <a:off x="4348163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819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9860564"/>
              </p:ext>
            </p:extLst>
          </p:nvPr>
        </p:nvGraphicFramePr>
        <p:xfrm>
          <a:off x="4860032" y="2323259"/>
          <a:ext cx="833438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6" r:id="rId4" imgW="444307" imgH="228501" progId="Equation.3">
                  <p:embed/>
                </p:oleObj>
              </mc:Choice>
              <mc:Fallback>
                <p:oleObj r:id="rId4" imgW="444307" imgH="228501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60032" y="2323259"/>
                        <a:ext cx="833438" cy="425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1" name="Rectangle 7"/>
          <p:cNvSpPr>
            <a:spLocks noChangeArrowheads="1"/>
          </p:cNvSpPr>
          <p:nvPr/>
        </p:nvSpPr>
        <p:spPr bwMode="auto">
          <a:xfrm>
            <a:off x="4338638" y="33289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819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89689545"/>
              </p:ext>
            </p:extLst>
          </p:nvPr>
        </p:nvGraphicFramePr>
        <p:xfrm>
          <a:off x="1907704" y="3573016"/>
          <a:ext cx="995363" cy="427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7" r:id="rId6" imgW="469696" imgH="203112" progId="Equation.3">
                  <p:embed/>
                </p:oleObj>
              </mc:Choice>
              <mc:Fallback>
                <p:oleObj r:id="rId6" imgW="469696" imgH="203112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7704" y="3573016"/>
                        <a:ext cx="995363" cy="427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1</a:t>
            </a:r>
            <a:r>
              <a:rPr lang="en-GB" smtClean="0"/>
              <a:t> 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800" smtClean="0">
                <a:cs typeface="Times New Roman" pitchFamily="18" charset="0"/>
              </a:rPr>
              <a:t>Design an </a:t>
            </a:r>
            <a:r>
              <a:rPr lang="en-GB" sz="2800" i="1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N=7</a:t>
            </a:r>
            <a:r>
              <a:rPr lang="en-GB" sz="2800" smtClean="0">
                <a:cs typeface="Times New Roman" pitchFamily="18" charset="0"/>
              </a:rPr>
              <a:t> linear phase lowpass filter with a cut-off frequency of </a:t>
            </a:r>
            <a:r>
              <a:rPr lang="en-GB" sz="2800" i="1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2800" i="1" baseline="-30000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z="2800" i="1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=0.3</a:t>
            </a:r>
            <a:r>
              <a:rPr lang="en-GB" sz="2800" smtClean="0">
                <a:cs typeface="Times New Roman" pitchFamily="18" charset="0"/>
              </a:rPr>
              <a:t>.</a:t>
            </a:r>
          </a:p>
          <a:p>
            <a:pPr algn="just" eaLnBrk="1" hangingPunct="1">
              <a:defRPr/>
            </a:pPr>
            <a:r>
              <a:rPr lang="en-GB" sz="2800" smtClean="0">
                <a:cs typeface="Times New Roman" pitchFamily="18" charset="0"/>
              </a:rPr>
              <a:t>Choose an analogue prototype:</a:t>
            </a:r>
          </a:p>
          <a:p>
            <a:pPr algn="just"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assuming </a:t>
            </a:r>
          </a:p>
        </p:txBody>
      </p:sp>
      <p:sp>
        <p:nvSpPr>
          <p:cNvPr id="922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6C7C064-EE09-462E-A4F2-D69D53656E86}" type="slidenum">
              <a:rPr lang="en-GB" altLang="en-US" sz="1400"/>
              <a:pPr eaLnBrk="1" hangingPunct="1"/>
              <a:t>25</a:t>
            </a:fld>
            <a:endParaRPr lang="en-GB" altLang="en-US" sz="1400"/>
          </a:p>
        </p:txBody>
      </p:sp>
      <p:sp>
        <p:nvSpPr>
          <p:cNvPr id="9225" name="Rectangle 5"/>
          <p:cNvSpPr>
            <a:spLocks noChangeArrowheads="1"/>
          </p:cNvSpPr>
          <p:nvPr/>
        </p:nvSpPr>
        <p:spPr bwMode="auto">
          <a:xfrm>
            <a:off x="395763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9218" name="Object 4"/>
          <p:cNvGraphicFramePr>
            <a:graphicFrameLocks noChangeAspect="1"/>
          </p:cNvGraphicFramePr>
          <p:nvPr/>
        </p:nvGraphicFramePr>
        <p:xfrm>
          <a:off x="3429000" y="3886200"/>
          <a:ext cx="2328863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49" r:id="rId4" imgW="1231366" imgH="228501" progId="Equation.3">
                  <p:embed/>
                </p:oleObj>
              </mc:Choice>
              <mc:Fallback>
                <p:oleObj r:id="rId4" imgW="1231366" imgH="228501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3886200"/>
                        <a:ext cx="2328863" cy="433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6" name="Rectangle 7"/>
          <p:cNvSpPr>
            <a:spLocks noChangeArrowheads="1"/>
          </p:cNvSpPr>
          <p:nvPr/>
        </p:nvSpPr>
        <p:spPr bwMode="auto">
          <a:xfrm>
            <a:off x="3910013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9219" name="Object 6"/>
          <p:cNvGraphicFramePr>
            <a:graphicFrameLocks noChangeAspect="1"/>
          </p:cNvGraphicFramePr>
          <p:nvPr/>
        </p:nvGraphicFramePr>
        <p:xfrm>
          <a:off x="3429000" y="4495800"/>
          <a:ext cx="2514600" cy="741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0" name="Equation" r:id="rId6" imgW="1320480" imgH="393480" progId="Equation.3">
                  <p:embed/>
                </p:oleObj>
              </mc:Choice>
              <mc:Fallback>
                <p:oleObj name="Equation" r:id="rId6" imgW="1320480" imgH="39348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9000" y="4495800"/>
                        <a:ext cx="2514600" cy="741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7" name="Rectangle 9"/>
          <p:cNvSpPr>
            <a:spLocks noChangeArrowheads="1"/>
          </p:cNvSpPr>
          <p:nvPr/>
        </p:nvSpPr>
        <p:spPr bwMode="auto">
          <a:xfrm>
            <a:off x="4100513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9220" name="Object 8"/>
          <p:cNvGraphicFramePr>
            <a:graphicFrameLocks noChangeAspect="1"/>
          </p:cNvGraphicFramePr>
          <p:nvPr/>
        </p:nvGraphicFramePr>
        <p:xfrm>
          <a:off x="3733800" y="5486400"/>
          <a:ext cx="1600200" cy="387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51" r:id="rId8" imgW="939800" imgH="228600" progId="Equation.3">
                  <p:embed/>
                </p:oleObj>
              </mc:Choice>
              <mc:Fallback>
                <p:oleObj r:id="rId8" imgW="93980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5486400"/>
                        <a:ext cx="1600200" cy="387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1</a:t>
            </a:r>
          </a:p>
        </p:txBody>
      </p:sp>
      <p:sp>
        <p:nvSpPr>
          <p:cNvPr id="778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E25D144-A231-4749-B568-AC4C8BDD941C}" type="slidenum">
              <a:rPr lang="en-GB" altLang="en-US" sz="1400"/>
              <a:pPr eaLnBrk="1" hangingPunct="1"/>
              <a:t>26</a:t>
            </a:fld>
            <a:endParaRPr lang="en-GB" altLang="en-US" sz="1400"/>
          </a:p>
        </p:txBody>
      </p:sp>
      <p:pic>
        <p:nvPicPr>
          <p:cNvPr id="7782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76" t="23950" r="14952" b="34233"/>
          <a:stretch>
            <a:fillRect/>
          </a:stretch>
        </p:blipFill>
        <p:spPr bwMode="auto">
          <a:xfrm>
            <a:off x="1143000" y="2286000"/>
            <a:ext cx="7467600" cy="3375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0" name="Text Box 5"/>
          <p:cNvSpPr txBox="1">
            <a:spLocks noChangeArrowheads="1"/>
          </p:cNvSpPr>
          <p:nvPr/>
        </p:nvSpPr>
        <p:spPr bwMode="auto">
          <a:xfrm>
            <a:off x="1889125" y="5454650"/>
            <a:ext cx="714851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2800" b="1" i="1">
                <a:solidFill>
                  <a:schemeClr val="bg2"/>
                </a:solidFill>
                <a:cs typeface="Times New Roman" pitchFamily="18" charset="0"/>
              </a:rPr>
              <a:t>Sinc Function	Ideal Rectangular Function</a:t>
            </a:r>
            <a:r>
              <a:rPr lang="en-GB" altLang="en-US"/>
              <a:t> </a:t>
            </a:r>
          </a:p>
        </p:txBody>
      </p:sp>
      <p:sp>
        <p:nvSpPr>
          <p:cNvPr id="29703" name="AutoShape 7"/>
          <p:cNvSpPr>
            <a:spLocks noChangeArrowheads="1"/>
          </p:cNvSpPr>
          <p:nvPr/>
        </p:nvSpPr>
        <p:spPr bwMode="auto">
          <a:xfrm>
            <a:off x="5181600" y="2362200"/>
            <a:ext cx="3962400" cy="2667000"/>
          </a:xfrm>
          <a:prstGeom prst="wedgeEllipseCallout">
            <a:avLst>
              <a:gd name="adj1" fmla="val -79486"/>
              <a:gd name="adj2" fmla="val 6928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1800" i="1">
                <a:solidFill>
                  <a:schemeClr val="bg2"/>
                </a:solidFill>
                <a:cs typeface="Times New Roman" pitchFamily="18" charset="0"/>
              </a:rPr>
              <a:t>t=[-10:0.01:10];</a:t>
            </a:r>
          </a:p>
          <a:p>
            <a:pPr eaLnBrk="1" hangingPunct="1"/>
            <a:r>
              <a:rPr lang="en-GB" altLang="en-US" sz="1800" i="1">
                <a:solidFill>
                  <a:schemeClr val="bg2"/>
                </a:solidFill>
                <a:cs typeface="Times New Roman" pitchFamily="18" charset="0"/>
              </a:rPr>
              <a:t>h=0.6*sinc(0.6*t);</a:t>
            </a:r>
          </a:p>
          <a:p>
            <a:pPr eaLnBrk="1" hangingPunct="1"/>
            <a:r>
              <a:rPr lang="en-GB" altLang="en-US" sz="1800" i="1">
                <a:solidFill>
                  <a:schemeClr val="bg2"/>
                </a:solidFill>
                <a:cs typeface="Times New Roman" pitchFamily="18" charset="0"/>
              </a:rPr>
              <a:t>plot(t,h)</a:t>
            </a:r>
          </a:p>
          <a:p>
            <a:pPr eaLnBrk="1" hangingPunct="1"/>
            <a:r>
              <a:rPr lang="en-GB" altLang="en-US" sz="1800" i="1">
                <a:solidFill>
                  <a:schemeClr val="bg2"/>
                </a:solidFill>
                <a:cs typeface="Times New Roman" pitchFamily="18" charset="0"/>
              </a:rPr>
              <a:t>ylabel('Magnitude');</a:t>
            </a:r>
          </a:p>
          <a:p>
            <a:pPr eaLnBrk="1" hangingPunct="1"/>
            <a:r>
              <a:rPr lang="en-GB" altLang="en-US" sz="1800" i="1">
                <a:solidFill>
                  <a:schemeClr val="bg2"/>
                </a:solidFill>
                <a:cs typeface="Times New Roman" pitchFamily="18" charset="0"/>
              </a:rPr>
              <a:t>xlabel('Time (sampled at 0.01)');</a:t>
            </a:r>
          </a:p>
          <a:p>
            <a:pPr eaLnBrk="1" hangingPunct="1"/>
            <a:r>
              <a:rPr lang="en-GB" altLang="en-US" sz="1800" i="1">
                <a:solidFill>
                  <a:schemeClr val="bg2"/>
                </a:solidFill>
                <a:cs typeface="Times New Roman" pitchFamily="18" charset="0"/>
              </a:rPr>
              <a:t>title('Sinc Function');</a:t>
            </a:r>
          </a:p>
          <a:p>
            <a:pPr eaLnBrk="1" hangingPunct="1"/>
            <a:endParaRPr lang="en-GB" altLang="en-US" sz="1800">
              <a:solidFill>
                <a:schemeClr val="bg2"/>
              </a:solidFill>
            </a:endParaRPr>
          </a:p>
          <a:p>
            <a:pPr algn="ctr" eaLnBrk="1" hangingPunct="1"/>
            <a:endParaRPr lang="en-GB" altLang="en-US" sz="1800"/>
          </a:p>
        </p:txBody>
      </p:sp>
      <p:pic>
        <p:nvPicPr>
          <p:cNvPr id="29704" name="Picture 8" descr="j0285277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5410200"/>
            <a:ext cx="762000" cy="59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3" grpId="0" animBg="1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1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400" smtClean="0">
                <a:cs typeface="Times New Roman" pitchFamily="18" charset="0"/>
              </a:rPr>
              <a:t>Find the value of the parameter 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 </a:t>
            </a:r>
            <a:r>
              <a:rPr lang="en-GB" sz="2400" smtClean="0">
                <a:cs typeface="Times New Roman" pitchFamily="18" charset="0"/>
              </a:rPr>
              <a:t>;</a:t>
            </a:r>
          </a:p>
          <a:p>
            <a:pPr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400" smtClean="0">
                <a:cs typeface="Times New Roman" pitchFamily="18" charset="0"/>
              </a:rPr>
              <a:t>The discrete impulse response is then given by;</a:t>
            </a:r>
          </a:p>
          <a:p>
            <a:pPr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400" smtClean="0">
                <a:cs typeface="Times New Roman" pitchFamily="18" charset="0"/>
              </a:rPr>
              <a:t>Expanding the sinc function gives;</a:t>
            </a:r>
          </a:p>
          <a:p>
            <a:pPr eaLnBrk="1" hangingPunct="1">
              <a:defRPr/>
            </a:pPr>
            <a:endParaRPr lang="en-GB" sz="2400" smtClean="0"/>
          </a:p>
        </p:txBody>
      </p:sp>
      <p:sp>
        <p:nvSpPr>
          <p:cNvPr id="102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8300318-EC97-4653-85F5-365BBF72977C}" type="slidenum">
              <a:rPr lang="en-GB" altLang="en-US" sz="1400"/>
              <a:pPr eaLnBrk="1" hangingPunct="1"/>
              <a:t>27</a:t>
            </a:fld>
            <a:endParaRPr lang="en-GB" altLang="en-US" sz="1400"/>
          </a:p>
        </p:txBody>
      </p:sp>
      <p:sp>
        <p:nvSpPr>
          <p:cNvPr id="10249" name="Rectangle 8"/>
          <p:cNvSpPr>
            <a:spLocks noChangeArrowheads="1"/>
          </p:cNvSpPr>
          <p:nvPr/>
        </p:nvSpPr>
        <p:spPr bwMode="auto">
          <a:xfrm>
            <a:off x="4148138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0242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9213182"/>
              </p:ext>
            </p:extLst>
          </p:nvPr>
        </p:nvGraphicFramePr>
        <p:xfrm>
          <a:off x="3609341" y="2631356"/>
          <a:ext cx="1524000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3" r:id="rId4" imgW="850531" imgH="393529" progId="Equation.3">
                  <p:embed/>
                </p:oleObj>
              </mc:Choice>
              <mc:Fallback>
                <p:oleObj r:id="rId4" imgW="850531" imgH="393529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09341" y="2631356"/>
                        <a:ext cx="1524000" cy="701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3367088" y="33004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0243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9259903"/>
              </p:ext>
            </p:extLst>
          </p:nvPr>
        </p:nvGraphicFramePr>
        <p:xfrm>
          <a:off x="2339752" y="4048993"/>
          <a:ext cx="472440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4" r:id="rId6" imgW="2413000" imgH="254000" progId="Equation.3">
                  <p:embed/>
                </p:oleObj>
              </mc:Choice>
              <mc:Fallback>
                <p:oleObj r:id="rId6" imgW="2413000" imgH="2540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52" y="4048993"/>
                        <a:ext cx="4724400" cy="504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51" name="Rectangle 12"/>
          <p:cNvSpPr>
            <a:spLocks noChangeArrowheads="1"/>
          </p:cNvSpPr>
          <p:nvPr/>
        </p:nvSpPr>
        <p:spPr bwMode="auto">
          <a:xfrm>
            <a:off x="3757613" y="32194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0244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42849167"/>
              </p:ext>
            </p:extLst>
          </p:nvPr>
        </p:nvGraphicFramePr>
        <p:xfrm>
          <a:off x="3320770" y="5302397"/>
          <a:ext cx="2895600" cy="744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5" r:id="rId8" imgW="1625600" imgH="419100" progId="Equation.3">
                  <p:embed/>
                </p:oleObj>
              </mc:Choice>
              <mc:Fallback>
                <p:oleObj r:id="rId8" imgW="1625600" imgH="4191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0770" y="5302397"/>
                        <a:ext cx="2895600" cy="744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1</a:t>
            </a:r>
          </a:p>
        </p:txBody>
      </p:sp>
      <p:sp>
        <p:nvSpPr>
          <p:cNvPr id="788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0B3BDA4-321D-48BB-BDB2-183EFA8D2042}" type="slidenum">
              <a:rPr lang="en-GB" altLang="en-US" sz="1400"/>
              <a:pPr eaLnBrk="1" hangingPunct="1"/>
              <a:t>28</a:t>
            </a:fld>
            <a:endParaRPr lang="en-GB" altLang="en-US" sz="1400"/>
          </a:p>
        </p:txBody>
      </p:sp>
      <p:pic>
        <p:nvPicPr>
          <p:cNvPr id="78853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71" t="29434" r="22572" b="18466"/>
          <a:stretch>
            <a:fillRect/>
          </a:stretch>
        </p:blipFill>
        <p:spPr bwMode="auto">
          <a:xfrm>
            <a:off x="1676400" y="2286000"/>
            <a:ext cx="5638800" cy="396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1" name="AutoShape 7"/>
          <p:cNvSpPr>
            <a:spLocks noChangeArrowheads="1"/>
          </p:cNvSpPr>
          <p:nvPr/>
        </p:nvSpPr>
        <p:spPr bwMode="auto">
          <a:xfrm>
            <a:off x="1143000" y="2209800"/>
            <a:ext cx="4191000" cy="2590800"/>
          </a:xfrm>
          <a:prstGeom prst="wedgeEllipseCallout">
            <a:avLst>
              <a:gd name="adj1" fmla="val 60037"/>
              <a:gd name="adj2" fmla="val 3437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en-GB" altLang="en-US" sz="1800">
                <a:solidFill>
                  <a:schemeClr val="bg2"/>
                </a:solidFill>
                <a:cs typeface="Times New Roman" pitchFamily="18" charset="0"/>
              </a:rPr>
              <a:t>Mid point equal to the width of the ideal frequency response, 0.6 in this case</a:t>
            </a:r>
          </a:p>
          <a:p>
            <a:pPr eaLnBrk="1" hangingPunct="1">
              <a:buFontTx/>
              <a:buChar char="•"/>
            </a:pPr>
            <a:r>
              <a:rPr lang="en-GB" altLang="en-US" sz="1800">
                <a:solidFill>
                  <a:schemeClr val="bg2"/>
                </a:solidFill>
                <a:cs typeface="Times New Roman" pitchFamily="18" charset="0"/>
              </a:rPr>
              <a:t>calculator will give an error if it is attempted by conventional means</a:t>
            </a:r>
          </a:p>
          <a:p>
            <a:pPr eaLnBrk="1" hangingPunct="1">
              <a:buFontTx/>
              <a:buChar char="•"/>
            </a:pPr>
            <a:r>
              <a:rPr lang="en-GB" altLang="en-US" sz="1800">
                <a:solidFill>
                  <a:schemeClr val="bg2"/>
                </a:solidFill>
                <a:cs typeface="Times New Roman" pitchFamily="18" charset="0"/>
              </a:rPr>
              <a:t>use </a:t>
            </a:r>
            <a:r>
              <a:rPr lang="en-GB" altLang="en-US" sz="1800" b="1" i="1">
                <a:solidFill>
                  <a:schemeClr val="bg2"/>
                </a:solidFill>
                <a:cs typeface="Times New Roman" pitchFamily="18" charset="0"/>
              </a:rPr>
              <a:t>L'Hopitals Rule</a:t>
            </a:r>
            <a:r>
              <a:rPr lang="en-GB" altLang="en-US" sz="1800">
                <a:cs typeface="Times New Roman" pitchFamily="18" charset="0"/>
              </a:rPr>
              <a:t> </a:t>
            </a:r>
          </a:p>
        </p:txBody>
      </p:sp>
      <p:pic>
        <p:nvPicPr>
          <p:cNvPr id="31754" name="Picture 10" descr="AG00341_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267200"/>
            <a:ext cx="1393825" cy="846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1" grpId="0" animBg="1" autoUpdateAnimBg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1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Check the frequency response using the FST:</a:t>
            </a:r>
          </a:p>
        </p:txBody>
      </p:sp>
      <p:sp>
        <p:nvSpPr>
          <p:cNvPr id="1126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6402361-0471-403C-88BA-646B016F35BB}" type="slidenum">
              <a:rPr lang="en-GB" altLang="en-US" sz="1400"/>
              <a:pPr eaLnBrk="1" hangingPunct="1"/>
              <a:t>29</a:t>
            </a:fld>
            <a:endParaRPr lang="en-GB" altLang="en-US" sz="1400"/>
          </a:p>
        </p:txBody>
      </p:sp>
      <p:sp>
        <p:nvSpPr>
          <p:cNvPr id="11272" name="Rectangle 5"/>
          <p:cNvSpPr>
            <a:spLocks noChangeArrowheads="1"/>
          </p:cNvSpPr>
          <p:nvPr/>
        </p:nvSpPr>
        <p:spPr bwMode="auto">
          <a:xfrm>
            <a:off x="389096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1266" name="Object 4"/>
          <p:cNvGraphicFramePr>
            <a:graphicFrameLocks noChangeAspect="1"/>
          </p:cNvGraphicFramePr>
          <p:nvPr/>
        </p:nvGraphicFramePr>
        <p:xfrm>
          <a:off x="990600" y="3048000"/>
          <a:ext cx="7862888" cy="153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8" name="Equation" r:id="rId4" imgW="4381200" imgH="863280" progId="Equation.3">
                  <p:embed/>
                </p:oleObj>
              </mc:Choice>
              <mc:Fallback>
                <p:oleObj name="Equation" r:id="rId4" imgW="4381200" imgH="8632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0600" y="3048000"/>
                        <a:ext cx="7862888" cy="153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73" name="Rectangle 7"/>
          <p:cNvSpPr>
            <a:spLocks noChangeArrowheads="1"/>
          </p:cNvSpPr>
          <p:nvPr/>
        </p:nvSpPr>
        <p:spPr bwMode="auto">
          <a:xfrm>
            <a:off x="362426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1267" name="Object 6"/>
          <p:cNvGraphicFramePr>
            <a:graphicFrameLocks noChangeAspect="1"/>
          </p:cNvGraphicFramePr>
          <p:nvPr/>
        </p:nvGraphicFramePr>
        <p:xfrm>
          <a:off x="1066800" y="4495800"/>
          <a:ext cx="6651625" cy="1593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89" name="Equation" r:id="rId6" imgW="3670200" imgH="888840" progId="Equation.3">
                  <p:embed/>
                </p:oleObj>
              </mc:Choice>
              <mc:Fallback>
                <p:oleObj name="Equation" r:id="rId6" imgW="3670200" imgH="8888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4495800"/>
                        <a:ext cx="6651625" cy="15938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1</a:t>
            </a:r>
          </a:p>
        </p:txBody>
      </p:sp>
      <p:sp>
        <p:nvSpPr>
          <p:cNvPr id="1229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9291A78-4786-4110-8611-CAED4BC1ADE8}" type="slidenum">
              <a:rPr lang="en-GB" altLang="en-US" sz="1400"/>
              <a:pPr eaLnBrk="1" hangingPunct="1"/>
              <a:t>30</a:t>
            </a:fld>
            <a:endParaRPr lang="en-GB" altLang="en-US" sz="1400"/>
          </a:p>
        </p:txBody>
      </p:sp>
      <p:sp>
        <p:nvSpPr>
          <p:cNvPr id="12295" name="Rectangle 5"/>
          <p:cNvSpPr>
            <a:spLocks noChangeArrowheads="1"/>
          </p:cNvSpPr>
          <p:nvPr/>
        </p:nvSpPr>
        <p:spPr bwMode="auto">
          <a:xfrm>
            <a:off x="352901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2290" name="Object 4"/>
          <p:cNvGraphicFramePr>
            <a:graphicFrameLocks noChangeAspect="1"/>
          </p:cNvGraphicFramePr>
          <p:nvPr/>
        </p:nvGraphicFramePr>
        <p:xfrm>
          <a:off x="1752600" y="2209800"/>
          <a:ext cx="7234238" cy="1731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2" name="Equation" r:id="rId4" imgW="3682800" imgH="888840" progId="Equation.3">
                  <p:embed/>
                </p:oleObj>
              </mc:Choice>
              <mc:Fallback>
                <p:oleObj name="Equation" r:id="rId4" imgW="3682800" imgH="8888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2209800"/>
                        <a:ext cx="7234238" cy="1731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6" name="Rectangle 7"/>
          <p:cNvSpPr>
            <a:spLocks noChangeArrowheads="1"/>
          </p:cNvSpPr>
          <p:nvPr/>
        </p:nvSpPr>
        <p:spPr bwMode="auto">
          <a:xfrm>
            <a:off x="3786188" y="32766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2291" name="Object 6"/>
          <p:cNvGraphicFramePr>
            <a:graphicFrameLocks noChangeAspect="1"/>
          </p:cNvGraphicFramePr>
          <p:nvPr/>
        </p:nvGraphicFramePr>
        <p:xfrm>
          <a:off x="3505200" y="3886200"/>
          <a:ext cx="3352800" cy="1084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13" name="Equation" r:id="rId6" imgW="1574640" imgH="507960" progId="Equation.3">
                  <p:embed/>
                </p:oleObj>
              </mc:Choice>
              <mc:Fallback>
                <p:oleObj name="Equation" r:id="rId6" imgW="1574640" imgH="50796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3886200"/>
                        <a:ext cx="3352800" cy="1084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7" name="Text Box 8"/>
          <p:cNvSpPr txBox="1">
            <a:spLocks noChangeArrowheads="1"/>
          </p:cNvSpPr>
          <p:nvPr/>
        </p:nvSpPr>
        <p:spPr bwMode="auto">
          <a:xfrm>
            <a:off x="1736725" y="3952875"/>
            <a:ext cx="1811338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2800"/>
              <a:t>Magnitude,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1</a:t>
            </a:r>
          </a:p>
        </p:txBody>
      </p:sp>
      <p:sp>
        <p:nvSpPr>
          <p:cNvPr id="1331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D871A32-E3DF-4CCA-9CB9-C072408CC622}" type="slidenum">
              <a:rPr lang="en-GB" altLang="en-US" sz="1400"/>
              <a:pPr eaLnBrk="1" hangingPunct="1"/>
              <a:t>31</a:t>
            </a:fld>
            <a:endParaRPr lang="en-GB" altLang="en-US" sz="1400"/>
          </a:p>
        </p:txBody>
      </p:sp>
      <p:sp>
        <p:nvSpPr>
          <p:cNvPr id="13318" name="Rectangle 5"/>
          <p:cNvSpPr>
            <a:spLocks noChangeArrowheads="1"/>
          </p:cNvSpPr>
          <p:nvPr/>
        </p:nvSpPr>
        <p:spPr bwMode="auto">
          <a:xfrm>
            <a:off x="4157663" y="32813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3319" name="Rectangle 7"/>
          <p:cNvSpPr>
            <a:spLocks noChangeArrowheads="1"/>
          </p:cNvSpPr>
          <p:nvPr/>
        </p:nvSpPr>
        <p:spPr bwMode="auto">
          <a:xfrm>
            <a:off x="3314700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3320" name="Rectangle 9"/>
          <p:cNvSpPr>
            <a:spLocks noChangeArrowheads="1"/>
          </p:cNvSpPr>
          <p:nvPr/>
        </p:nvSpPr>
        <p:spPr bwMode="auto">
          <a:xfrm>
            <a:off x="3252788" y="26670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3314" name="Object 8"/>
          <p:cNvGraphicFramePr>
            <a:graphicFrameLocks noChangeAspect="1"/>
          </p:cNvGraphicFramePr>
          <p:nvPr/>
        </p:nvGraphicFramePr>
        <p:xfrm>
          <a:off x="1981200" y="1981200"/>
          <a:ext cx="6091238" cy="2670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9" name="Equation" r:id="rId4" imgW="3479760" imgH="1523880" progId="Equation.3">
                  <p:embed/>
                </p:oleObj>
              </mc:Choice>
              <mc:Fallback>
                <p:oleObj name="Equation" r:id="rId4" imgW="3479760" imgH="152388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1981200"/>
                        <a:ext cx="6091238" cy="2670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321" name="Text Box 10"/>
          <p:cNvSpPr txBox="1">
            <a:spLocks noChangeArrowheads="1"/>
          </p:cNvSpPr>
          <p:nvPr/>
        </p:nvSpPr>
        <p:spPr bwMode="auto">
          <a:xfrm>
            <a:off x="1219200" y="4724400"/>
            <a:ext cx="7239000" cy="118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2400">
                <a:cs typeface="Times New Roman" pitchFamily="18" charset="0"/>
              </a:rPr>
              <a:t>This tells us that we have a rough lowpass response with poor DC gain. Using too few coefficients causes this.</a:t>
            </a:r>
          </a:p>
          <a:p>
            <a:pPr eaLnBrk="1" hangingPunct="1"/>
            <a:endParaRPr lang="en-GB" altLang="en-US" sz="24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b="1" i="1" smtClean="0">
                <a:latin typeface="Arial" charset="0"/>
                <a:cs typeface="Times New Roman" pitchFamily="18" charset="0"/>
              </a:rPr>
              <a:t>Frequency Response f</a:t>
            </a:r>
            <a:r>
              <a:rPr lang="en-GB" sz="3600" b="1" i="1" baseline="-25000" smtClean="0">
                <a:latin typeface="Arial" charset="0"/>
                <a:cs typeface="Times New Roman" pitchFamily="18" charset="0"/>
              </a:rPr>
              <a:t>s</a:t>
            </a:r>
            <a:r>
              <a:rPr lang="en-GB" sz="3600" b="1" i="1" smtClean="0">
                <a:latin typeface="Arial" charset="0"/>
                <a:cs typeface="Times New Roman" pitchFamily="18" charset="0"/>
              </a:rPr>
              <a:t>= 500Hz</a:t>
            </a:r>
            <a:r>
              <a:rPr lang="en-GB" b="1" i="1" smtClean="0">
                <a:latin typeface="Arial" charset="0"/>
                <a:cs typeface="Times New Roman" pitchFamily="18" charset="0"/>
              </a:rPr>
              <a:t> </a:t>
            </a:r>
          </a:p>
        </p:txBody>
      </p:sp>
      <p:sp>
        <p:nvSpPr>
          <p:cNvPr id="7987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743200"/>
            <a:ext cx="3810000" cy="33528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GB" altLang="en-US" sz="1800" i="1" smtClean="0">
                <a:effectLst/>
                <a:latin typeface="Times New Roman" pitchFamily="18" charset="0"/>
                <a:cs typeface="Times New Roman" pitchFamily="18" charset="0"/>
              </a:rPr>
              <a:t>x=[-0.0624,-0.0935,0.3027,0.6,0.3027,-0.0935,-0.0624];</a:t>
            </a:r>
          </a:p>
          <a:p>
            <a:pPr algn="just" eaLnBrk="1" hangingPunct="1">
              <a:buFontTx/>
              <a:buNone/>
            </a:pPr>
            <a:r>
              <a:rPr lang="en-GB" altLang="en-US" sz="1800" i="1" smtClean="0">
                <a:effectLst/>
                <a:latin typeface="Times New Roman" pitchFamily="18" charset="0"/>
                <a:cs typeface="Times New Roman" pitchFamily="18" charset="0"/>
              </a:rPr>
              <a:t>[h,f]=freqz(x,1,512,500);</a:t>
            </a:r>
          </a:p>
          <a:p>
            <a:pPr algn="just" eaLnBrk="1" hangingPunct="1">
              <a:buFontTx/>
              <a:buNone/>
            </a:pPr>
            <a:r>
              <a:rPr lang="en-GB" altLang="en-US" sz="1800" i="1" smtClean="0">
                <a:effectLst/>
                <a:latin typeface="Times New Roman" pitchFamily="18" charset="0"/>
                <a:cs typeface="Times New Roman" pitchFamily="18" charset="0"/>
              </a:rPr>
              <a:t>plot(f,abs(h))</a:t>
            </a:r>
          </a:p>
          <a:p>
            <a:pPr algn="just" eaLnBrk="1" hangingPunct="1">
              <a:buFontTx/>
              <a:buNone/>
            </a:pPr>
            <a:r>
              <a:rPr lang="en-GB" altLang="en-US" sz="1800" i="1" smtClean="0">
                <a:effectLst/>
                <a:latin typeface="Times New Roman" pitchFamily="18" charset="0"/>
                <a:cs typeface="Times New Roman" pitchFamily="18" charset="0"/>
              </a:rPr>
              <a:t>xlabel('Frequency')</a:t>
            </a:r>
          </a:p>
          <a:p>
            <a:pPr algn="just" eaLnBrk="1" hangingPunct="1">
              <a:buFontTx/>
              <a:buNone/>
            </a:pPr>
            <a:r>
              <a:rPr lang="en-GB" altLang="en-US" sz="1800" i="1" smtClean="0">
                <a:effectLst/>
                <a:latin typeface="Times New Roman" pitchFamily="18" charset="0"/>
                <a:cs typeface="Times New Roman" pitchFamily="18" charset="0"/>
              </a:rPr>
              <a:t>ylabel('Magnitude')</a:t>
            </a:r>
          </a:p>
          <a:p>
            <a:pPr algn="just" eaLnBrk="1" hangingPunct="1">
              <a:buFontTx/>
              <a:buNone/>
            </a:pPr>
            <a:r>
              <a:rPr lang="en-GB" altLang="en-US" sz="1800" i="1" smtClean="0">
                <a:effectLst/>
                <a:latin typeface="Times New Roman" pitchFamily="18" charset="0"/>
                <a:cs typeface="Times New Roman" pitchFamily="18" charset="0"/>
              </a:rPr>
              <a:t>title('Filter Frequency response sampled at 500Hz')</a:t>
            </a:r>
          </a:p>
          <a:p>
            <a:pPr eaLnBrk="1" hangingPunct="1">
              <a:buFontTx/>
              <a:buNone/>
            </a:pPr>
            <a:endParaRPr lang="en-GB" altLang="en-US" sz="1800" smtClean="0">
              <a:effectLst/>
              <a:latin typeface="Times New Roman" pitchFamily="18" charset="0"/>
            </a:endParaRPr>
          </a:p>
        </p:txBody>
      </p:sp>
      <p:sp>
        <p:nvSpPr>
          <p:cNvPr id="798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FAD8214-E977-4692-893E-41BBE761C9A5}" type="slidenum">
              <a:rPr lang="en-GB" altLang="en-US" sz="1400"/>
              <a:pPr eaLnBrk="1" hangingPunct="1"/>
              <a:t>32</a:t>
            </a:fld>
            <a:endParaRPr lang="en-GB" altLang="en-US" sz="1400"/>
          </a:p>
        </p:txBody>
      </p:sp>
      <p:pic>
        <p:nvPicPr>
          <p:cNvPr id="7987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2819400"/>
            <a:ext cx="4010025" cy="300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b="1" i="1" smtClean="0">
                <a:latin typeface="Arial" charset="0"/>
                <a:cs typeface="Times New Roman" pitchFamily="18" charset="0"/>
              </a:rPr>
              <a:t>Frequency and Phase Response f</a:t>
            </a:r>
            <a:r>
              <a:rPr lang="en-GB" sz="2800" b="1" i="1" baseline="-25000" smtClean="0">
                <a:latin typeface="Arial" charset="0"/>
                <a:cs typeface="Times New Roman" pitchFamily="18" charset="0"/>
              </a:rPr>
              <a:t>s</a:t>
            </a:r>
            <a:r>
              <a:rPr lang="en-GB" sz="2800" b="1" i="1" smtClean="0">
                <a:latin typeface="Arial" charset="0"/>
                <a:cs typeface="Times New Roman" pitchFamily="18" charset="0"/>
              </a:rPr>
              <a:t>= 500Hz</a:t>
            </a:r>
            <a:r>
              <a:rPr lang="en-GB" b="1" i="1" smtClean="0">
                <a:latin typeface="Arial" charset="0"/>
                <a:cs typeface="Times New Roman" pitchFamily="18" charset="0"/>
              </a:rPr>
              <a:t> 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effectLst/>
                <a:latin typeface="Times New Roman" pitchFamily="18" charset="0"/>
                <a:cs typeface="Times New Roman" pitchFamily="18" charset="0"/>
              </a:rPr>
              <a:t>x=[-0.0624,-0.0935,0.3027,0.6,0.3027,-0.0935,-0.0624];</a:t>
            </a:r>
          </a:p>
          <a:p>
            <a:pPr eaLnBrk="1" hangingPunct="1">
              <a:buFontTx/>
              <a:buNone/>
              <a:defRPr/>
            </a:pPr>
            <a:r>
              <a:rPr lang="en-GB" sz="2000" smtClean="0">
                <a:effectLst/>
                <a:latin typeface="Times New Roman" pitchFamily="18" charset="0"/>
                <a:cs typeface="Times New Roman" pitchFamily="18" charset="0"/>
              </a:rPr>
              <a:t>freqz(x,1,512,500);</a:t>
            </a:r>
            <a:r>
              <a:rPr lang="en-GB" smtClean="0"/>
              <a:t> </a:t>
            </a:r>
          </a:p>
        </p:txBody>
      </p:sp>
      <p:sp>
        <p:nvSpPr>
          <p:cNvPr id="808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932F173-7033-4298-83E9-47B9E2C218F5}" type="slidenum">
              <a:rPr lang="en-GB" altLang="en-US" sz="1400"/>
              <a:pPr eaLnBrk="1" hangingPunct="1"/>
              <a:t>33</a:t>
            </a:fld>
            <a:endParaRPr lang="en-GB" altLang="en-US" sz="1400"/>
          </a:p>
        </p:txBody>
      </p:sp>
      <p:pic>
        <p:nvPicPr>
          <p:cNvPr id="8090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2667000"/>
            <a:ext cx="4149725" cy="311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0903" name="Picture 6" descr="j031258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648200"/>
            <a:ext cx="1227138" cy="182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904" name="AutoShape 5"/>
          <p:cNvSpPr>
            <a:spLocks noChangeArrowheads="1"/>
          </p:cNvSpPr>
          <p:nvPr/>
        </p:nvSpPr>
        <p:spPr bwMode="auto">
          <a:xfrm>
            <a:off x="1524000" y="3657600"/>
            <a:ext cx="1524000" cy="990600"/>
          </a:xfrm>
          <a:prstGeom prst="wedgeEllipseCallout">
            <a:avLst>
              <a:gd name="adj1" fmla="val -31769"/>
              <a:gd name="adj2" fmla="val 10048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GB" altLang="en-US" sz="2000">
                <a:cs typeface="Times New Roman" pitchFamily="18" charset="0"/>
              </a:rPr>
              <a:t>linear phase</a:t>
            </a:r>
            <a:endParaRPr lang="en-GB" altLang="en-US">
              <a:cs typeface="Times New Roman" pitchFamily="18" charset="0"/>
            </a:endParaRPr>
          </a:p>
        </p:txBody>
      </p:sp>
      <p:pic>
        <p:nvPicPr>
          <p:cNvPr id="36871" name="Picture 7" descr="AG00340_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429000"/>
            <a:ext cx="492125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b="1" i="1" smtClean="0">
                <a:latin typeface="Arial" charset="0"/>
                <a:cs typeface="Times New Roman" pitchFamily="18" charset="0"/>
              </a:rPr>
              <a:t>Matlab Generated Rectangular Function</a:t>
            </a:r>
            <a:endParaRPr lang="en-GB" sz="3600" smtClean="0">
              <a:cs typeface="Times New Roman" pitchFamily="18" charset="0"/>
            </a:endParaRPr>
          </a:p>
        </p:txBody>
      </p:sp>
      <p:sp>
        <p:nvSpPr>
          <p:cNvPr id="81925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133600"/>
            <a:ext cx="3276600" cy="30480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GB" altLang="en-US" sz="2000" smtClean="0">
                <a:effectLst/>
                <a:latin typeface="Times New Roman" pitchFamily="18" charset="0"/>
                <a:cs typeface="Times New Roman" pitchFamily="18" charset="0"/>
              </a:rPr>
              <a:t>t=[-1:0.1:1];</a:t>
            </a:r>
          </a:p>
          <a:p>
            <a:pPr algn="just" eaLnBrk="1" hangingPunct="1">
              <a:buFontTx/>
              <a:buNone/>
            </a:pPr>
            <a:r>
              <a:rPr lang="en-GB" altLang="en-US" sz="2000" smtClean="0">
                <a:effectLst/>
                <a:latin typeface="Times New Roman" pitchFamily="18" charset="0"/>
                <a:cs typeface="Times New Roman" pitchFamily="18" charset="0"/>
              </a:rPr>
              <a:t>plot(t,rectpuls(t,0.6))</a:t>
            </a:r>
          </a:p>
          <a:p>
            <a:pPr algn="just" eaLnBrk="1" hangingPunct="1">
              <a:buFontTx/>
              <a:buNone/>
            </a:pPr>
            <a:r>
              <a:rPr lang="en-GB" altLang="en-US" sz="2000" smtClean="0">
                <a:effectLst/>
                <a:latin typeface="Times New Roman" pitchFamily="18" charset="0"/>
                <a:cs typeface="Times New Roman" pitchFamily="18" charset="0"/>
              </a:rPr>
              <a:t>title('Rectangular </a:t>
            </a:r>
          </a:p>
          <a:p>
            <a:pPr algn="just" eaLnBrk="1" hangingPunct="1">
              <a:buFontTx/>
              <a:buNone/>
            </a:pPr>
            <a:r>
              <a:rPr lang="en-GB" altLang="en-US" sz="2000" smtClean="0">
                <a:effectLst/>
                <a:latin typeface="Times New Roman" pitchFamily="18" charset="0"/>
                <a:cs typeface="Times New Roman" pitchFamily="18" charset="0"/>
              </a:rPr>
              <a:t>Frequency Domain Function')</a:t>
            </a:r>
          </a:p>
          <a:p>
            <a:pPr algn="just" eaLnBrk="1" hangingPunct="1">
              <a:buFontTx/>
              <a:buNone/>
            </a:pPr>
            <a:r>
              <a:rPr lang="en-GB" altLang="en-US" sz="2000" smtClean="0">
                <a:effectLst/>
                <a:latin typeface="Times New Roman" pitchFamily="18" charset="0"/>
                <a:cs typeface="Times New Roman" pitchFamily="18" charset="0"/>
              </a:rPr>
              <a:t>ylabel('Magnitude');</a:t>
            </a:r>
          </a:p>
          <a:p>
            <a:pPr algn="just" eaLnBrk="1" hangingPunct="1">
              <a:buFontTx/>
              <a:buNone/>
            </a:pPr>
            <a:r>
              <a:rPr lang="en-GB" altLang="en-US" sz="2000" smtClean="0">
                <a:effectLst/>
                <a:latin typeface="Times New Roman" pitchFamily="18" charset="0"/>
                <a:cs typeface="Times New Roman" pitchFamily="18" charset="0"/>
              </a:rPr>
              <a:t>xlabel('Frequency');</a:t>
            </a:r>
          </a:p>
        </p:txBody>
      </p:sp>
      <p:sp>
        <p:nvSpPr>
          <p:cNvPr id="819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D603C3C-EF41-4760-8A4F-5A4477C61227}" type="slidenum">
              <a:rPr lang="en-GB" altLang="en-US" sz="1400"/>
              <a:pPr eaLnBrk="1" hangingPunct="1"/>
              <a:t>34</a:t>
            </a:fld>
            <a:endParaRPr lang="en-GB" altLang="en-US" sz="1400"/>
          </a:p>
        </p:txBody>
      </p:sp>
      <p:pic>
        <p:nvPicPr>
          <p:cNvPr id="8192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286000"/>
            <a:ext cx="4495800" cy="337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2</a:t>
            </a:r>
            <a:r>
              <a:rPr lang="en-GB" smtClean="0"/>
              <a:t> 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Design an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N=7</a:t>
            </a:r>
            <a:r>
              <a:rPr lang="en-GB" smtClean="0">
                <a:cs typeface="Times New Roman" pitchFamily="18" charset="0"/>
              </a:rPr>
              <a:t> linear phase filter with a cut on frequency           and a sample frequency</a:t>
            </a:r>
          </a:p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This will give us a cut on, in normalised frequency, of  </a:t>
            </a:r>
          </a:p>
        </p:txBody>
      </p:sp>
      <p:sp>
        <p:nvSpPr>
          <p:cNvPr id="1434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61F20AA-7886-4ADC-95B6-A8C33C19482E}" type="slidenum">
              <a:rPr lang="en-GB" altLang="en-US" sz="1400"/>
              <a:pPr eaLnBrk="1" hangingPunct="1"/>
              <a:t>35</a:t>
            </a:fld>
            <a:endParaRPr lang="en-GB" altLang="en-US" sz="1400"/>
          </a:p>
        </p:txBody>
      </p:sp>
      <p:sp>
        <p:nvSpPr>
          <p:cNvPr id="14345" name="Rectangle 5"/>
          <p:cNvSpPr>
            <a:spLocks noChangeArrowheads="1"/>
          </p:cNvSpPr>
          <p:nvPr/>
        </p:nvSpPr>
        <p:spPr bwMode="auto">
          <a:xfrm>
            <a:off x="4191000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4338" name="Object 4"/>
          <p:cNvGraphicFramePr>
            <a:graphicFrameLocks noChangeAspect="1"/>
          </p:cNvGraphicFramePr>
          <p:nvPr/>
        </p:nvGraphicFramePr>
        <p:xfrm>
          <a:off x="6858000" y="2514600"/>
          <a:ext cx="168275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69" r:id="rId4" imgW="761669" imgH="228501" progId="Equation.3">
                  <p:embed/>
                </p:oleObj>
              </mc:Choice>
              <mc:Fallback>
                <p:oleObj r:id="rId4" imgW="761669" imgH="228501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0" y="2514600"/>
                        <a:ext cx="1682750" cy="504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6" name="Rectangle 7"/>
          <p:cNvSpPr>
            <a:spLocks noChangeArrowheads="1"/>
          </p:cNvSpPr>
          <p:nvPr/>
        </p:nvSpPr>
        <p:spPr bwMode="auto">
          <a:xfrm>
            <a:off x="4157663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4339" name="Object 6"/>
          <p:cNvGraphicFramePr>
            <a:graphicFrameLocks noChangeAspect="1"/>
          </p:cNvGraphicFramePr>
          <p:nvPr/>
        </p:nvGraphicFramePr>
        <p:xfrm>
          <a:off x="6858000" y="2971800"/>
          <a:ext cx="1828800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0" r:id="rId6" imgW="825500" imgH="228600" progId="Equation.3">
                  <p:embed/>
                </p:oleObj>
              </mc:Choice>
              <mc:Fallback>
                <p:oleObj r:id="rId6" imgW="82550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0" y="2971800"/>
                        <a:ext cx="1828800" cy="504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7" name="Rectangle 9"/>
          <p:cNvSpPr>
            <a:spLocks noChangeArrowheads="1"/>
          </p:cNvSpPr>
          <p:nvPr/>
        </p:nvSpPr>
        <p:spPr bwMode="auto">
          <a:xfrm>
            <a:off x="3900488" y="32051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4340" name="Object 8"/>
          <p:cNvGraphicFramePr>
            <a:graphicFrameLocks noChangeAspect="1"/>
          </p:cNvGraphicFramePr>
          <p:nvPr/>
        </p:nvGraphicFramePr>
        <p:xfrm>
          <a:off x="3657600" y="4876800"/>
          <a:ext cx="2895600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71" r:id="rId8" imgW="1345616" imgH="444307" progId="Equation.3">
                  <p:embed/>
                </p:oleObj>
              </mc:Choice>
              <mc:Fallback>
                <p:oleObj r:id="rId8" imgW="1345616" imgH="444307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4876800"/>
                        <a:ext cx="2895600" cy="965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2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From a simple diagrammatic approach for the analogue prototype we can see:</a:t>
            </a:r>
            <a:r>
              <a:rPr lang="en-GB" smtClean="0"/>
              <a:t> </a:t>
            </a:r>
          </a:p>
        </p:txBody>
      </p:sp>
      <p:sp>
        <p:nvSpPr>
          <p:cNvPr id="829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05378C0-6560-4288-8D96-6905A4CCE970}" type="slidenum">
              <a:rPr lang="en-GB" altLang="en-US" sz="1400"/>
              <a:pPr eaLnBrk="1" hangingPunct="1"/>
              <a:t>36</a:t>
            </a:fld>
            <a:endParaRPr lang="en-GB" altLang="en-US" sz="1400"/>
          </a:p>
        </p:txBody>
      </p:sp>
      <p:grpSp>
        <p:nvGrpSpPr>
          <p:cNvPr id="82950" name="Group 4"/>
          <p:cNvGrpSpPr>
            <a:grpSpLocks/>
          </p:cNvGrpSpPr>
          <p:nvPr/>
        </p:nvGrpSpPr>
        <p:grpSpPr bwMode="auto">
          <a:xfrm>
            <a:off x="1981200" y="3581400"/>
            <a:ext cx="5524500" cy="1878013"/>
            <a:chOff x="2016" y="7030"/>
            <a:chExt cx="8700" cy="2958"/>
          </a:xfrm>
        </p:grpSpPr>
        <p:sp>
          <p:nvSpPr>
            <p:cNvPr id="82952" name="Text Box 5"/>
            <p:cNvSpPr txBox="1">
              <a:spLocks noChangeArrowheads="1"/>
            </p:cNvSpPr>
            <p:nvPr/>
          </p:nvSpPr>
          <p:spPr bwMode="auto">
            <a:xfrm>
              <a:off x="9996" y="7891"/>
              <a:ext cx="72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82953" name="Text Box 6"/>
            <p:cNvSpPr txBox="1">
              <a:spLocks noChangeArrowheads="1"/>
            </p:cNvSpPr>
            <p:nvPr/>
          </p:nvSpPr>
          <p:spPr bwMode="auto">
            <a:xfrm>
              <a:off x="9981" y="9346"/>
              <a:ext cx="72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82954" name="Text Box 7"/>
            <p:cNvSpPr txBox="1">
              <a:spLocks noChangeArrowheads="1"/>
            </p:cNvSpPr>
            <p:nvPr/>
          </p:nvSpPr>
          <p:spPr bwMode="auto">
            <a:xfrm>
              <a:off x="8736" y="7561"/>
              <a:ext cx="1929" cy="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4800">
                  <a:solidFill>
                    <a:schemeClr val="bg2"/>
                  </a:solidFill>
                </a:rPr>
                <a:t>-</a:t>
              </a:r>
            </a:p>
          </p:txBody>
        </p:sp>
        <p:grpSp>
          <p:nvGrpSpPr>
            <p:cNvPr id="82955" name="Group 8"/>
            <p:cNvGrpSpPr>
              <a:grpSpLocks/>
            </p:cNvGrpSpPr>
            <p:nvPr/>
          </p:nvGrpSpPr>
          <p:grpSpPr bwMode="auto">
            <a:xfrm>
              <a:off x="2016" y="7030"/>
              <a:ext cx="8100" cy="2958"/>
              <a:chOff x="2016" y="7030"/>
              <a:chExt cx="8100" cy="2958"/>
            </a:xfrm>
          </p:grpSpPr>
          <p:sp>
            <p:nvSpPr>
              <p:cNvPr id="82956" name="Line 9"/>
              <p:cNvSpPr>
                <a:spLocks noChangeShapeType="1"/>
              </p:cNvSpPr>
              <p:nvPr/>
            </p:nvSpPr>
            <p:spPr bwMode="auto">
              <a:xfrm>
                <a:off x="4032" y="7078"/>
                <a:ext cx="0" cy="244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57" name="Line 10"/>
              <p:cNvSpPr>
                <a:spLocks noChangeShapeType="1"/>
              </p:cNvSpPr>
              <p:nvPr/>
            </p:nvSpPr>
            <p:spPr bwMode="auto">
              <a:xfrm>
                <a:off x="2016" y="9526"/>
                <a:ext cx="4176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58" name="Line 11"/>
              <p:cNvSpPr>
                <a:spLocks noChangeShapeType="1"/>
              </p:cNvSpPr>
              <p:nvPr/>
            </p:nvSpPr>
            <p:spPr bwMode="auto">
              <a:xfrm>
                <a:off x="3888" y="8086"/>
                <a:ext cx="288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59" name="Line 12"/>
              <p:cNvSpPr>
                <a:spLocks noChangeShapeType="1"/>
              </p:cNvSpPr>
              <p:nvPr/>
            </p:nvSpPr>
            <p:spPr bwMode="auto">
              <a:xfrm flipV="1">
                <a:off x="5040" y="8086"/>
                <a:ext cx="0" cy="14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60" name="Line 13"/>
              <p:cNvSpPr>
                <a:spLocks noChangeShapeType="1"/>
              </p:cNvSpPr>
              <p:nvPr/>
            </p:nvSpPr>
            <p:spPr bwMode="auto">
              <a:xfrm>
                <a:off x="5040" y="8086"/>
                <a:ext cx="1008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61" name="Line 14"/>
              <p:cNvSpPr>
                <a:spLocks noChangeShapeType="1"/>
              </p:cNvSpPr>
              <p:nvPr/>
            </p:nvSpPr>
            <p:spPr bwMode="auto">
              <a:xfrm flipV="1">
                <a:off x="3024" y="8086"/>
                <a:ext cx="0" cy="144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62" name="Line 15"/>
              <p:cNvSpPr>
                <a:spLocks noChangeShapeType="1"/>
              </p:cNvSpPr>
              <p:nvPr/>
            </p:nvSpPr>
            <p:spPr bwMode="auto">
              <a:xfrm flipH="1">
                <a:off x="2016" y="8086"/>
                <a:ext cx="1008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63" name="Text Box 16"/>
              <p:cNvSpPr txBox="1">
                <a:spLocks noChangeArrowheads="1"/>
              </p:cNvSpPr>
              <p:nvPr/>
            </p:nvSpPr>
            <p:spPr bwMode="auto">
              <a:xfrm>
                <a:off x="4896" y="9526"/>
                <a:ext cx="720" cy="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1200">
                    <a:solidFill>
                      <a:schemeClr val="bg2"/>
                    </a:solidFill>
                  </a:rPr>
                  <a:t>300</a:t>
                </a:r>
              </a:p>
            </p:txBody>
          </p:sp>
          <p:sp>
            <p:nvSpPr>
              <p:cNvPr id="82964" name="Text Box 17"/>
              <p:cNvSpPr txBox="1">
                <a:spLocks noChangeArrowheads="1"/>
              </p:cNvSpPr>
              <p:nvPr/>
            </p:nvSpPr>
            <p:spPr bwMode="auto">
              <a:xfrm>
                <a:off x="2736" y="9526"/>
                <a:ext cx="864" cy="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1200">
                    <a:solidFill>
                      <a:schemeClr val="bg2"/>
                    </a:solidFill>
                  </a:rPr>
                  <a:t>-300</a:t>
                </a:r>
              </a:p>
            </p:txBody>
          </p:sp>
          <p:sp>
            <p:nvSpPr>
              <p:cNvPr id="82965" name="Text Box 18"/>
              <p:cNvSpPr txBox="1">
                <a:spLocks noChangeArrowheads="1"/>
              </p:cNvSpPr>
              <p:nvPr/>
            </p:nvSpPr>
            <p:spPr bwMode="auto">
              <a:xfrm>
                <a:off x="3936" y="7771"/>
                <a:ext cx="720" cy="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1200">
                    <a:solidFill>
                      <a:schemeClr val="bg2"/>
                    </a:solidFill>
                  </a:rPr>
                  <a:t>1</a:t>
                </a:r>
              </a:p>
            </p:txBody>
          </p:sp>
          <p:sp>
            <p:nvSpPr>
              <p:cNvPr id="82966" name="Text Box 19"/>
              <p:cNvSpPr txBox="1">
                <a:spLocks noChangeArrowheads="1"/>
              </p:cNvSpPr>
              <p:nvPr/>
            </p:nvSpPr>
            <p:spPr bwMode="auto">
              <a:xfrm>
                <a:off x="3861" y="9526"/>
                <a:ext cx="720" cy="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1200">
                    <a:solidFill>
                      <a:schemeClr val="bg2"/>
                    </a:solidFill>
                  </a:rPr>
                  <a:t>0</a:t>
                </a:r>
              </a:p>
            </p:txBody>
          </p:sp>
          <p:sp>
            <p:nvSpPr>
              <p:cNvPr id="82967" name="Text Box 20"/>
              <p:cNvSpPr txBox="1">
                <a:spLocks noChangeArrowheads="1"/>
              </p:cNvSpPr>
              <p:nvPr/>
            </p:nvSpPr>
            <p:spPr bwMode="auto">
              <a:xfrm>
                <a:off x="5661" y="9556"/>
                <a:ext cx="720" cy="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1200">
                    <a:solidFill>
                      <a:schemeClr val="bg2"/>
                    </a:solidFill>
                  </a:rPr>
                  <a:t>f</a:t>
                </a:r>
              </a:p>
            </p:txBody>
          </p:sp>
          <p:sp>
            <p:nvSpPr>
              <p:cNvPr id="82968" name="Text Box 21"/>
              <p:cNvSpPr txBox="1">
                <a:spLocks noChangeArrowheads="1"/>
              </p:cNvSpPr>
              <p:nvPr/>
            </p:nvSpPr>
            <p:spPr bwMode="auto">
              <a:xfrm>
                <a:off x="6555" y="7990"/>
                <a:ext cx="1005" cy="85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>
                    <a:solidFill>
                      <a:schemeClr val="bg2"/>
                    </a:solidFill>
                  </a:rPr>
                  <a:t>=</a:t>
                </a:r>
              </a:p>
            </p:txBody>
          </p:sp>
          <p:sp>
            <p:nvSpPr>
              <p:cNvPr id="82969" name="Line 22"/>
              <p:cNvSpPr>
                <a:spLocks noChangeShapeType="1"/>
              </p:cNvSpPr>
              <p:nvPr/>
            </p:nvSpPr>
            <p:spPr bwMode="auto">
              <a:xfrm>
                <a:off x="9045" y="7030"/>
                <a:ext cx="0" cy="103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70" name="Line 23"/>
              <p:cNvSpPr>
                <a:spLocks noChangeShapeType="1"/>
              </p:cNvSpPr>
              <p:nvPr/>
            </p:nvSpPr>
            <p:spPr bwMode="auto">
              <a:xfrm>
                <a:off x="7920" y="8080"/>
                <a:ext cx="217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71" name="Line 24"/>
              <p:cNvSpPr>
                <a:spLocks noChangeShapeType="1"/>
              </p:cNvSpPr>
              <p:nvPr/>
            </p:nvSpPr>
            <p:spPr bwMode="auto">
              <a:xfrm>
                <a:off x="7980" y="7345"/>
                <a:ext cx="208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72" name="Text Box 25"/>
              <p:cNvSpPr txBox="1">
                <a:spLocks noChangeArrowheads="1"/>
              </p:cNvSpPr>
              <p:nvPr/>
            </p:nvSpPr>
            <p:spPr bwMode="auto">
              <a:xfrm>
                <a:off x="8961" y="7096"/>
                <a:ext cx="720" cy="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1200">
                    <a:solidFill>
                      <a:schemeClr val="bg2"/>
                    </a:solidFill>
                  </a:rPr>
                  <a:t>1</a:t>
                </a:r>
              </a:p>
            </p:txBody>
          </p:sp>
          <p:sp>
            <p:nvSpPr>
              <p:cNvPr id="82973" name="Line 26"/>
              <p:cNvSpPr>
                <a:spLocks noChangeShapeType="1"/>
              </p:cNvSpPr>
              <p:nvPr/>
            </p:nvSpPr>
            <p:spPr bwMode="auto">
              <a:xfrm>
                <a:off x="9030" y="8485"/>
                <a:ext cx="0" cy="1035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 type="triangle" w="med" len="med"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74" name="Line 27"/>
              <p:cNvSpPr>
                <a:spLocks noChangeShapeType="1"/>
              </p:cNvSpPr>
              <p:nvPr/>
            </p:nvSpPr>
            <p:spPr bwMode="auto">
              <a:xfrm>
                <a:off x="7905" y="9535"/>
                <a:ext cx="2175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82975" name="Text Box 28"/>
              <p:cNvSpPr txBox="1">
                <a:spLocks noChangeArrowheads="1"/>
              </p:cNvSpPr>
              <p:nvPr/>
            </p:nvSpPr>
            <p:spPr bwMode="auto">
              <a:xfrm>
                <a:off x="8946" y="8551"/>
                <a:ext cx="720" cy="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1200">
                    <a:solidFill>
                      <a:schemeClr val="bg2"/>
                    </a:solidFill>
                  </a:rPr>
                  <a:t>1</a:t>
                </a:r>
              </a:p>
            </p:txBody>
          </p:sp>
          <p:sp>
            <p:nvSpPr>
              <p:cNvPr id="82976" name="Rectangle 29"/>
              <p:cNvSpPr>
                <a:spLocks noChangeArrowheads="1"/>
              </p:cNvSpPr>
              <p:nvPr/>
            </p:nvSpPr>
            <p:spPr bwMode="auto">
              <a:xfrm>
                <a:off x="8400" y="8770"/>
                <a:ext cx="1260" cy="765"/>
              </a:xfrm>
              <a:prstGeom prst="rect">
                <a:avLst/>
              </a:prstGeom>
              <a:noFill/>
              <a:ln w="9525">
                <a:solidFill>
                  <a:srgbClr val="000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82977" name="Text Box 30"/>
              <p:cNvSpPr txBox="1">
                <a:spLocks noChangeArrowheads="1"/>
              </p:cNvSpPr>
              <p:nvPr/>
            </p:nvSpPr>
            <p:spPr bwMode="auto">
              <a:xfrm>
                <a:off x="9396" y="9451"/>
                <a:ext cx="720" cy="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1200">
                    <a:solidFill>
                      <a:schemeClr val="bg2"/>
                    </a:solidFill>
                  </a:rPr>
                  <a:t>300</a:t>
                </a:r>
              </a:p>
            </p:txBody>
          </p:sp>
          <p:sp>
            <p:nvSpPr>
              <p:cNvPr id="82978" name="Text Box 31"/>
              <p:cNvSpPr txBox="1">
                <a:spLocks noChangeArrowheads="1"/>
              </p:cNvSpPr>
              <p:nvPr/>
            </p:nvSpPr>
            <p:spPr bwMode="auto">
              <a:xfrm>
                <a:off x="8121" y="9466"/>
                <a:ext cx="864" cy="43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r>
                  <a:rPr lang="en-US" altLang="en-US" sz="1200">
                    <a:solidFill>
                      <a:schemeClr val="bg2"/>
                    </a:solidFill>
                  </a:rPr>
                  <a:t>-300</a:t>
                </a:r>
              </a:p>
            </p:txBody>
          </p:sp>
          <p:sp>
            <p:nvSpPr>
              <p:cNvPr id="82979" name="Oval 32"/>
              <p:cNvSpPr>
                <a:spLocks noChangeArrowheads="1"/>
              </p:cNvSpPr>
              <p:nvPr/>
            </p:nvSpPr>
            <p:spPr bwMode="auto">
              <a:xfrm>
                <a:off x="8850" y="8125"/>
                <a:ext cx="360" cy="285"/>
              </a:xfrm>
              <a:prstGeom prst="ellips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 eaLnBrk="0" hangingPunct="0"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36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</p:grpSp>
      <p:sp>
        <p:nvSpPr>
          <p:cNvPr id="82951" name="Text Box 33"/>
          <p:cNvSpPr txBox="1">
            <a:spLocks noChangeArrowheads="1"/>
          </p:cNvSpPr>
          <p:nvPr/>
        </p:nvSpPr>
        <p:spPr bwMode="auto">
          <a:xfrm>
            <a:off x="1676400" y="5486400"/>
            <a:ext cx="58832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2000" b="1" i="1">
                <a:latin typeface="Arial" charset="0"/>
                <a:cs typeface="Times New Roman" pitchFamily="18" charset="0"/>
              </a:rPr>
              <a:t>Ideal Analogue Prototype for a Highpass Filter</a:t>
            </a:r>
            <a:r>
              <a:rPr lang="en-GB" altLang="en-US"/>
              <a:t>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2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mtClean="0">
                <a:cs typeface="Times New Roman" pitchFamily="18" charset="0"/>
              </a:rPr>
              <a:t>From a mathematical point of view this could be shown as:</a:t>
            </a:r>
            <a:r>
              <a:rPr lang="en-GB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smtClean="0">
                <a:cs typeface="Times New Roman" pitchFamily="18" charset="0"/>
              </a:rPr>
              <a:t>We don’t need to view this the same way in normalised frequency since the frequency range is only considered from –0.5 to 0.5</a:t>
            </a:r>
            <a:r>
              <a:rPr lang="en-GB" smtClean="0"/>
              <a:t> </a:t>
            </a:r>
          </a:p>
        </p:txBody>
      </p:sp>
      <p:sp>
        <p:nvSpPr>
          <p:cNvPr id="1536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6F8E786-2209-498A-B312-71E9B77DE038}" type="slidenum">
              <a:rPr lang="en-GB" altLang="en-US" sz="1400"/>
              <a:pPr eaLnBrk="1" hangingPunct="1"/>
              <a:t>37</a:t>
            </a:fld>
            <a:endParaRPr lang="en-GB" altLang="en-US" sz="1400"/>
          </a:p>
        </p:txBody>
      </p:sp>
      <p:sp>
        <p:nvSpPr>
          <p:cNvPr id="15367" name="Rectangle 5"/>
          <p:cNvSpPr>
            <a:spLocks noChangeArrowheads="1"/>
          </p:cNvSpPr>
          <p:nvPr/>
        </p:nvSpPr>
        <p:spPr bwMode="auto">
          <a:xfrm>
            <a:off x="3748088" y="33004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5362" name="Object 4"/>
          <p:cNvGraphicFramePr>
            <a:graphicFrameLocks noChangeAspect="1"/>
          </p:cNvGraphicFramePr>
          <p:nvPr/>
        </p:nvGraphicFramePr>
        <p:xfrm>
          <a:off x="2743200" y="2971800"/>
          <a:ext cx="3795713" cy="592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75" r:id="rId4" imgW="1651000" imgH="254000" progId="Equation.3">
                  <p:embed/>
                </p:oleObj>
              </mc:Choice>
              <mc:Fallback>
                <p:oleObj r:id="rId4" imgW="1651000" imgH="2540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2971800"/>
                        <a:ext cx="3795713" cy="5921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2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This gives us the following diagrammatic approach:</a:t>
            </a:r>
            <a:r>
              <a:rPr lang="en-GB" smtClean="0"/>
              <a:t> </a:t>
            </a:r>
          </a:p>
        </p:txBody>
      </p:sp>
      <p:sp>
        <p:nvSpPr>
          <p:cNvPr id="839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01048CF-08CF-4B35-AFA0-9F9EDAF68B15}" type="slidenum">
              <a:rPr lang="en-GB" altLang="en-US" sz="1400"/>
              <a:pPr eaLnBrk="1" hangingPunct="1"/>
              <a:t>38</a:t>
            </a:fld>
            <a:endParaRPr lang="en-GB" altLang="en-US" sz="1400"/>
          </a:p>
        </p:txBody>
      </p:sp>
      <p:grpSp>
        <p:nvGrpSpPr>
          <p:cNvPr id="83974" name="Group 4"/>
          <p:cNvGrpSpPr>
            <a:grpSpLocks/>
          </p:cNvGrpSpPr>
          <p:nvPr/>
        </p:nvGrpSpPr>
        <p:grpSpPr bwMode="auto">
          <a:xfrm>
            <a:off x="1828800" y="3200400"/>
            <a:ext cx="5629275" cy="1912938"/>
            <a:chOff x="1866" y="9456"/>
            <a:chExt cx="8865" cy="3012"/>
          </a:xfrm>
        </p:grpSpPr>
        <p:sp>
          <p:nvSpPr>
            <p:cNvPr id="83976" name="Text Box 5"/>
            <p:cNvSpPr txBox="1">
              <a:spLocks noChangeArrowheads="1"/>
            </p:cNvSpPr>
            <p:nvPr/>
          </p:nvSpPr>
          <p:spPr bwMode="auto">
            <a:xfrm>
              <a:off x="10011" y="10401"/>
              <a:ext cx="72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83977" name="Text Box 6"/>
            <p:cNvSpPr txBox="1">
              <a:spLocks noChangeArrowheads="1"/>
            </p:cNvSpPr>
            <p:nvPr/>
          </p:nvSpPr>
          <p:spPr bwMode="auto">
            <a:xfrm>
              <a:off x="9996" y="11856"/>
              <a:ext cx="72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83978" name="Text Box 7"/>
            <p:cNvSpPr txBox="1">
              <a:spLocks noChangeArrowheads="1"/>
            </p:cNvSpPr>
            <p:nvPr/>
          </p:nvSpPr>
          <p:spPr bwMode="auto">
            <a:xfrm>
              <a:off x="8751" y="10071"/>
              <a:ext cx="1929" cy="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4800">
                  <a:solidFill>
                    <a:schemeClr val="bg2"/>
                  </a:solidFill>
                </a:rPr>
                <a:t>-</a:t>
              </a:r>
            </a:p>
          </p:txBody>
        </p:sp>
        <p:sp>
          <p:nvSpPr>
            <p:cNvPr id="83979" name="Line 8"/>
            <p:cNvSpPr>
              <a:spLocks noChangeShapeType="1"/>
            </p:cNvSpPr>
            <p:nvPr/>
          </p:nvSpPr>
          <p:spPr bwMode="auto">
            <a:xfrm>
              <a:off x="4047" y="9588"/>
              <a:ext cx="0" cy="244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980" name="Line 9"/>
            <p:cNvSpPr>
              <a:spLocks noChangeShapeType="1"/>
            </p:cNvSpPr>
            <p:nvPr/>
          </p:nvSpPr>
          <p:spPr bwMode="auto">
            <a:xfrm>
              <a:off x="2031" y="12036"/>
              <a:ext cx="417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981" name="Line 10"/>
            <p:cNvSpPr>
              <a:spLocks noChangeShapeType="1"/>
            </p:cNvSpPr>
            <p:nvPr/>
          </p:nvSpPr>
          <p:spPr bwMode="auto">
            <a:xfrm>
              <a:off x="3903" y="10596"/>
              <a:ext cx="288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982" name="Line 11"/>
            <p:cNvSpPr>
              <a:spLocks noChangeShapeType="1"/>
            </p:cNvSpPr>
            <p:nvPr/>
          </p:nvSpPr>
          <p:spPr bwMode="auto">
            <a:xfrm flipV="1">
              <a:off x="5055" y="10596"/>
              <a:ext cx="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983" name="Line 12"/>
            <p:cNvSpPr>
              <a:spLocks noChangeShapeType="1"/>
            </p:cNvSpPr>
            <p:nvPr/>
          </p:nvSpPr>
          <p:spPr bwMode="auto">
            <a:xfrm>
              <a:off x="5055" y="10596"/>
              <a:ext cx="87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984" name="Line 13"/>
            <p:cNvSpPr>
              <a:spLocks noChangeShapeType="1"/>
            </p:cNvSpPr>
            <p:nvPr/>
          </p:nvSpPr>
          <p:spPr bwMode="auto">
            <a:xfrm flipV="1">
              <a:off x="3039" y="10596"/>
              <a:ext cx="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985" name="Line 14"/>
            <p:cNvSpPr>
              <a:spLocks noChangeShapeType="1"/>
            </p:cNvSpPr>
            <p:nvPr/>
          </p:nvSpPr>
          <p:spPr bwMode="auto">
            <a:xfrm flipH="1">
              <a:off x="2166" y="10596"/>
              <a:ext cx="87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986" name="Text Box 15"/>
            <p:cNvSpPr txBox="1">
              <a:spLocks noChangeArrowheads="1"/>
            </p:cNvSpPr>
            <p:nvPr/>
          </p:nvSpPr>
          <p:spPr bwMode="auto">
            <a:xfrm>
              <a:off x="4911" y="12036"/>
              <a:ext cx="72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0.3</a:t>
              </a:r>
            </a:p>
          </p:txBody>
        </p:sp>
        <p:sp>
          <p:nvSpPr>
            <p:cNvPr id="83987" name="Text Box 16"/>
            <p:cNvSpPr txBox="1">
              <a:spLocks noChangeArrowheads="1"/>
            </p:cNvSpPr>
            <p:nvPr/>
          </p:nvSpPr>
          <p:spPr bwMode="auto">
            <a:xfrm>
              <a:off x="2751" y="12036"/>
              <a:ext cx="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-0.3</a:t>
              </a:r>
            </a:p>
          </p:txBody>
        </p:sp>
        <p:sp>
          <p:nvSpPr>
            <p:cNvPr id="83988" name="Text Box 17"/>
            <p:cNvSpPr txBox="1">
              <a:spLocks noChangeArrowheads="1"/>
            </p:cNvSpPr>
            <p:nvPr/>
          </p:nvSpPr>
          <p:spPr bwMode="auto">
            <a:xfrm>
              <a:off x="3951" y="10281"/>
              <a:ext cx="72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1</a:t>
              </a:r>
            </a:p>
          </p:txBody>
        </p:sp>
        <p:sp>
          <p:nvSpPr>
            <p:cNvPr id="83989" name="Text Box 18"/>
            <p:cNvSpPr txBox="1">
              <a:spLocks noChangeArrowheads="1"/>
            </p:cNvSpPr>
            <p:nvPr/>
          </p:nvSpPr>
          <p:spPr bwMode="auto">
            <a:xfrm>
              <a:off x="3876" y="12036"/>
              <a:ext cx="72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0</a:t>
              </a:r>
            </a:p>
          </p:txBody>
        </p:sp>
        <p:sp>
          <p:nvSpPr>
            <p:cNvPr id="83990" name="Text Box 19"/>
            <p:cNvSpPr txBox="1">
              <a:spLocks noChangeArrowheads="1"/>
            </p:cNvSpPr>
            <p:nvPr/>
          </p:nvSpPr>
          <p:spPr bwMode="auto">
            <a:xfrm>
              <a:off x="6171" y="11856"/>
              <a:ext cx="72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f</a:t>
              </a:r>
            </a:p>
          </p:txBody>
        </p:sp>
        <p:sp>
          <p:nvSpPr>
            <p:cNvPr id="83991" name="Text Box 20"/>
            <p:cNvSpPr txBox="1">
              <a:spLocks noChangeArrowheads="1"/>
            </p:cNvSpPr>
            <p:nvPr/>
          </p:nvSpPr>
          <p:spPr bwMode="auto">
            <a:xfrm>
              <a:off x="6570" y="10500"/>
              <a:ext cx="1005" cy="8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>
                  <a:solidFill>
                    <a:schemeClr val="bg2"/>
                  </a:solidFill>
                </a:rPr>
                <a:t>=</a:t>
              </a:r>
            </a:p>
          </p:txBody>
        </p:sp>
        <p:sp>
          <p:nvSpPr>
            <p:cNvPr id="83992" name="Line 21"/>
            <p:cNvSpPr>
              <a:spLocks noChangeShapeType="1"/>
            </p:cNvSpPr>
            <p:nvPr/>
          </p:nvSpPr>
          <p:spPr bwMode="auto">
            <a:xfrm>
              <a:off x="9060" y="9540"/>
              <a:ext cx="0" cy="103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993" name="Line 22"/>
            <p:cNvSpPr>
              <a:spLocks noChangeShapeType="1"/>
            </p:cNvSpPr>
            <p:nvPr/>
          </p:nvSpPr>
          <p:spPr bwMode="auto">
            <a:xfrm>
              <a:off x="7935" y="10590"/>
              <a:ext cx="217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994" name="Text Box 23"/>
            <p:cNvSpPr txBox="1">
              <a:spLocks noChangeArrowheads="1"/>
            </p:cNvSpPr>
            <p:nvPr/>
          </p:nvSpPr>
          <p:spPr bwMode="auto">
            <a:xfrm>
              <a:off x="8976" y="9606"/>
              <a:ext cx="72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1</a:t>
              </a:r>
            </a:p>
          </p:txBody>
        </p:sp>
        <p:sp>
          <p:nvSpPr>
            <p:cNvPr id="83995" name="Line 24"/>
            <p:cNvSpPr>
              <a:spLocks noChangeShapeType="1"/>
            </p:cNvSpPr>
            <p:nvPr/>
          </p:nvSpPr>
          <p:spPr bwMode="auto">
            <a:xfrm>
              <a:off x="9045" y="10995"/>
              <a:ext cx="0" cy="103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996" name="Line 25"/>
            <p:cNvSpPr>
              <a:spLocks noChangeShapeType="1"/>
            </p:cNvSpPr>
            <p:nvPr/>
          </p:nvSpPr>
          <p:spPr bwMode="auto">
            <a:xfrm>
              <a:off x="7920" y="12045"/>
              <a:ext cx="217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3997" name="Text Box 26"/>
            <p:cNvSpPr txBox="1">
              <a:spLocks noChangeArrowheads="1"/>
            </p:cNvSpPr>
            <p:nvPr/>
          </p:nvSpPr>
          <p:spPr bwMode="auto">
            <a:xfrm>
              <a:off x="8961" y="11061"/>
              <a:ext cx="72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1</a:t>
              </a:r>
            </a:p>
          </p:txBody>
        </p:sp>
        <p:sp>
          <p:nvSpPr>
            <p:cNvPr id="83998" name="Rectangle 27"/>
            <p:cNvSpPr>
              <a:spLocks noChangeArrowheads="1"/>
            </p:cNvSpPr>
            <p:nvPr/>
          </p:nvSpPr>
          <p:spPr bwMode="auto">
            <a:xfrm>
              <a:off x="8415" y="11280"/>
              <a:ext cx="1260" cy="765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83999" name="Text Box 28"/>
            <p:cNvSpPr txBox="1">
              <a:spLocks noChangeArrowheads="1"/>
            </p:cNvSpPr>
            <p:nvPr/>
          </p:nvSpPr>
          <p:spPr bwMode="auto">
            <a:xfrm>
              <a:off x="9411" y="11961"/>
              <a:ext cx="720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0.3</a:t>
              </a:r>
            </a:p>
          </p:txBody>
        </p:sp>
        <p:sp>
          <p:nvSpPr>
            <p:cNvPr id="84000" name="Text Box 29"/>
            <p:cNvSpPr txBox="1">
              <a:spLocks noChangeArrowheads="1"/>
            </p:cNvSpPr>
            <p:nvPr/>
          </p:nvSpPr>
          <p:spPr bwMode="auto">
            <a:xfrm>
              <a:off x="8136" y="11976"/>
              <a:ext cx="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-0.3</a:t>
              </a:r>
            </a:p>
          </p:txBody>
        </p:sp>
        <p:sp>
          <p:nvSpPr>
            <p:cNvPr id="84001" name="Oval 30"/>
            <p:cNvSpPr>
              <a:spLocks noChangeArrowheads="1"/>
            </p:cNvSpPr>
            <p:nvPr/>
          </p:nvSpPr>
          <p:spPr bwMode="auto">
            <a:xfrm>
              <a:off x="8865" y="10635"/>
              <a:ext cx="360" cy="285"/>
            </a:xfrm>
            <a:prstGeom prst="ellips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84002" name="Line 31"/>
            <p:cNvSpPr>
              <a:spLocks noChangeShapeType="1"/>
            </p:cNvSpPr>
            <p:nvPr/>
          </p:nvSpPr>
          <p:spPr bwMode="auto">
            <a:xfrm>
              <a:off x="5940" y="10595"/>
              <a:ext cx="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4003" name="Line 32"/>
            <p:cNvSpPr>
              <a:spLocks noChangeShapeType="1"/>
            </p:cNvSpPr>
            <p:nvPr/>
          </p:nvSpPr>
          <p:spPr bwMode="auto">
            <a:xfrm>
              <a:off x="2175" y="10625"/>
              <a:ext cx="0" cy="144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4004" name="Text Box 33"/>
            <p:cNvSpPr txBox="1">
              <a:spLocks noChangeArrowheads="1"/>
            </p:cNvSpPr>
            <p:nvPr/>
          </p:nvSpPr>
          <p:spPr bwMode="auto">
            <a:xfrm>
              <a:off x="1866" y="12021"/>
              <a:ext cx="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-0.5</a:t>
              </a:r>
            </a:p>
          </p:txBody>
        </p:sp>
        <p:sp>
          <p:nvSpPr>
            <p:cNvPr id="84005" name="Text Box 34"/>
            <p:cNvSpPr txBox="1">
              <a:spLocks noChangeArrowheads="1"/>
            </p:cNvSpPr>
            <p:nvPr/>
          </p:nvSpPr>
          <p:spPr bwMode="auto">
            <a:xfrm>
              <a:off x="5796" y="12021"/>
              <a:ext cx="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0.5</a:t>
              </a:r>
            </a:p>
          </p:txBody>
        </p:sp>
        <p:sp>
          <p:nvSpPr>
            <p:cNvPr id="84006" name="Rectangle 35"/>
            <p:cNvSpPr>
              <a:spLocks noChangeArrowheads="1"/>
            </p:cNvSpPr>
            <p:nvPr/>
          </p:nvSpPr>
          <p:spPr bwMode="auto">
            <a:xfrm>
              <a:off x="8160" y="9815"/>
              <a:ext cx="1665" cy="780"/>
            </a:xfrm>
            <a:prstGeom prst="rect">
              <a:avLst/>
            </a:prstGeom>
            <a:noFill/>
            <a:ln w="9525">
              <a:solidFill>
                <a:srgbClr val="00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84007" name="Text Box 36"/>
            <p:cNvSpPr txBox="1">
              <a:spLocks noChangeArrowheads="1"/>
            </p:cNvSpPr>
            <p:nvPr/>
          </p:nvSpPr>
          <p:spPr bwMode="auto">
            <a:xfrm>
              <a:off x="9561" y="10551"/>
              <a:ext cx="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0.5</a:t>
              </a:r>
            </a:p>
          </p:txBody>
        </p:sp>
        <p:sp>
          <p:nvSpPr>
            <p:cNvPr id="84008" name="Text Box 37"/>
            <p:cNvSpPr txBox="1">
              <a:spLocks noChangeArrowheads="1"/>
            </p:cNvSpPr>
            <p:nvPr/>
          </p:nvSpPr>
          <p:spPr bwMode="auto">
            <a:xfrm>
              <a:off x="7881" y="10536"/>
              <a:ext cx="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-0.5</a:t>
              </a:r>
            </a:p>
          </p:txBody>
        </p:sp>
        <p:sp>
          <p:nvSpPr>
            <p:cNvPr id="84009" name="Text Box 38"/>
            <p:cNvSpPr txBox="1">
              <a:spLocks noChangeArrowheads="1"/>
            </p:cNvSpPr>
            <p:nvPr/>
          </p:nvSpPr>
          <p:spPr bwMode="auto">
            <a:xfrm>
              <a:off x="4086" y="9816"/>
              <a:ext cx="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H</a:t>
              </a:r>
              <a:r>
                <a:rPr lang="en-US" altLang="en-US" sz="1200" baseline="-25000">
                  <a:solidFill>
                    <a:schemeClr val="bg2"/>
                  </a:solidFill>
                </a:rPr>
                <a:t>A</a:t>
              </a:r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84010" name="Text Box 39"/>
            <p:cNvSpPr txBox="1">
              <a:spLocks noChangeArrowheads="1"/>
            </p:cNvSpPr>
            <p:nvPr/>
          </p:nvSpPr>
          <p:spPr bwMode="auto">
            <a:xfrm>
              <a:off x="9081" y="9456"/>
              <a:ext cx="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H</a:t>
              </a:r>
              <a:r>
                <a:rPr lang="en-US" altLang="en-US" sz="1200" baseline="-25000">
                  <a:solidFill>
                    <a:schemeClr val="bg2"/>
                  </a:solidFill>
                </a:rPr>
                <a:t>B</a:t>
              </a:r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84011" name="Text Box 40"/>
            <p:cNvSpPr txBox="1">
              <a:spLocks noChangeArrowheads="1"/>
            </p:cNvSpPr>
            <p:nvPr/>
          </p:nvSpPr>
          <p:spPr bwMode="auto">
            <a:xfrm>
              <a:off x="9006" y="10911"/>
              <a:ext cx="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H</a:t>
              </a:r>
              <a:r>
                <a:rPr lang="en-US" altLang="en-US" sz="1200" baseline="-25000">
                  <a:solidFill>
                    <a:schemeClr val="bg2"/>
                  </a:solidFill>
                </a:rPr>
                <a:t>C</a:t>
              </a:r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84012" name="Line 41"/>
            <p:cNvSpPr>
              <a:spLocks noChangeShapeType="1"/>
            </p:cNvSpPr>
            <p:nvPr/>
          </p:nvSpPr>
          <p:spPr bwMode="auto">
            <a:xfrm>
              <a:off x="8415" y="11610"/>
              <a:ext cx="46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4013" name="Line 42"/>
            <p:cNvSpPr>
              <a:spLocks noChangeShapeType="1"/>
            </p:cNvSpPr>
            <p:nvPr/>
          </p:nvSpPr>
          <p:spPr bwMode="auto">
            <a:xfrm>
              <a:off x="9225" y="11610"/>
              <a:ext cx="45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4014" name="Text Box 43"/>
            <p:cNvSpPr txBox="1">
              <a:spLocks noChangeArrowheads="1"/>
            </p:cNvSpPr>
            <p:nvPr/>
          </p:nvSpPr>
          <p:spPr bwMode="auto">
            <a:xfrm>
              <a:off x="8796" y="11451"/>
              <a:ext cx="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0.6</a:t>
              </a:r>
            </a:p>
          </p:txBody>
        </p:sp>
        <p:sp>
          <p:nvSpPr>
            <p:cNvPr id="84015" name="Text Box 44"/>
            <p:cNvSpPr txBox="1">
              <a:spLocks noChangeArrowheads="1"/>
            </p:cNvSpPr>
            <p:nvPr/>
          </p:nvSpPr>
          <p:spPr bwMode="auto">
            <a:xfrm>
              <a:off x="8781" y="10011"/>
              <a:ext cx="864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1.0</a:t>
              </a:r>
            </a:p>
          </p:txBody>
        </p:sp>
        <p:sp>
          <p:nvSpPr>
            <p:cNvPr id="84016" name="Line 45"/>
            <p:cNvSpPr>
              <a:spLocks noChangeShapeType="1"/>
            </p:cNvSpPr>
            <p:nvPr/>
          </p:nvSpPr>
          <p:spPr bwMode="auto">
            <a:xfrm>
              <a:off x="9225" y="10185"/>
              <a:ext cx="585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84017" name="Line 46"/>
            <p:cNvSpPr>
              <a:spLocks noChangeShapeType="1"/>
            </p:cNvSpPr>
            <p:nvPr/>
          </p:nvSpPr>
          <p:spPr bwMode="auto">
            <a:xfrm flipH="1">
              <a:off x="8175" y="10200"/>
              <a:ext cx="66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83975" name="Text Box 47"/>
          <p:cNvSpPr txBox="1">
            <a:spLocks noChangeArrowheads="1"/>
          </p:cNvSpPr>
          <p:nvPr/>
        </p:nvSpPr>
        <p:spPr bwMode="auto">
          <a:xfrm>
            <a:off x="1143000" y="5410200"/>
            <a:ext cx="7442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2000" b="1" i="1">
                <a:latin typeface="Arial" charset="0"/>
                <a:cs typeface="Times New Roman" pitchFamily="18" charset="0"/>
              </a:rPr>
              <a:t>Ideal Normalised Frequency Response for a Highpass Filter</a:t>
            </a:r>
            <a:r>
              <a:rPr lang="en-GB" altLang="en-US" sz="2000"/>
              <a:t> 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2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The time domain equations for these filters are related by the equation:</a:t>
            </a:r>
          </a:p>
          <a:p>
            <a:pPr algn="just"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 </a:t>
            </a:r>
          </a:p>
          <a:p>
            <a:pPr eaLnBrk="1" hangingPunct="1">
              <a:defRPr/>
            </a:pPr>
            <a:endParaRPr lang="en-GB" sz="2400" dirty="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400" dirty="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Substitute for               </a:t>
            </a:r>
            <a:r>
              <a:rPr lang="en-GB" sz="2400" dirty="0" smtClean="0">
                <a:cs typeface="Times New Roman" pitchFamily="18" charset="0"/>
              </a:rPr>
              <a:t>   giving</a:t>
            </a:r>
            <a:r>
              <a:rPr lang="en-GB" sz="2400" dirty="0" smtClean="0">
                <a:cs typeface="Times New Roman" pitchFamily="18" charset="0"/>
              </a:rPr>
              <a:t>:</a:t>
            </a:r>
            <a:r>
              <a:rPr lang="en-GB" sz="2400" dirty="0" smtClean="0"/>
              <a:t> </a:t>
            </a:r>
          </a:p>
        </p:txBody>
      </p:sp>
      <p:sp>
        <p:nvSpPr>
          <p:cNvPr id="163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70E12F4-4DEE-4824-BC65-7D6AF8192CD5}" type="slidenum">
              <a:rPr lang="en-GB" altLang="en-US" sz="1400"/>
              <a:pPr eaLnBrk="1" hangingPunct="1"/>
              <a:t>39</a:t>
            </a:fld>
            <a:endParaRPr lang="en-GB" altLang="en-US" sz="1400"/>
          </a:p>
        </p:txBody>
      </p:sp>
      <p:sp>
        <p:nvSpPr>
          <p:cNvPr id="16393" name="Rectangle 5"/>
          <p:cNvSpPr>
            <a:spLocks noChangeArrowheads="1"/>
          </p:cNvSpPr>
          <p:nvPr/>
        </p:nvSpPr>
        <p:spPr bwMode="auto">
          <a:xfrm>
            <a:off x="3676650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6386" name="Object 4"/>
          <p:cNvGraphicFramePr>
            <a:graphicFrameLocks noChangeAspect="1"/>
          </p:cNvGraphicFramePr>
          <p:nvPr/>
        </p:nvGraphicFramePr>
        <p:xfrm>
          <a:off x="2971800" y="2971800"/>
          <a:ext cx="4343400" cy="1039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7" r:id="rId4" imgW="1790700" imgH="431800" progId="Equation.3">
                  <p:embed/>
                </p:oleObj>
              </mc:Choice>
              <mc:Fallback>
                <p:oleObj r:id="rId4" imgW="17907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2971800"/>
                        <a:ext cx="4343400" cy="1039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4" name="Rectangle 7"/>
          <p:cNvSpPr>
            <a:spLocks noChangeArrowheads="1"/>
          </p:cNvSpPr>
          <p:nvPr/>
        </p:nvSpPr>
        <p:spPr bwMode="auto">
          <a:xfrm>
            <a:off x="4233863" y="33194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638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2345366"/>
              </p:ext>
            </p:extLst>
          </p:nvPr>
        </p:nvGraphicFramePr>
        <p:xfrm>
          <a:off x="2771800" y="4267995"/>
          <a:ext cx="1295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8" r:id="rId6" imgW="672808" imgH="215806" progId="Equation.3">
                  <p:embed/>
                </p:oleObj>
              </mc:Choice>
              <mc:Fallback>
                <p:oleObj r:id="rId6" imgW="672808" imgH="215806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800" y="4267995"/>
                        <a:ext cx="1295400" cy="419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5" name="Rectangle 9"/>
          <p:cNvSpPr>
            <a:spLocks noChangeArrowheads="1"/>
          </p:cNvSpPr>
          <p:nvPr/>
        </p:nvSpPr>
        <p:spPr bwMode="auto">
          <a:xfrm>
            <a:off x="3338513" y="33194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6388" name="Object 8"/>
          <p:cNvGraphicFramePr>
            <a:graphicFrameLocks noChangeAspect="1"/>
          </p:cNvGraphicFramePr>
          <p:nvPr/>
        </p:nvGraphicFramePr>
        <p:xfrm>
          <a:off x="2362200" y="4800600"/>
          <a:ext cx="5791200" cy="514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19" r:id="rId8" imgW="2463800" imgH="215900" progId="Equation.3">
                  <p:embed/>
                </p:oleObj>
              </mc:Choice>
              <mc:Fallback>
                <p:oleObj r:id="rId8" imgW="2463800" imgH="2159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2200" y="4800600"/>
                        <a:ext cx="5791200" cy="514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2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400" smtClean="0">
                <a:cs typeface="Times New Roman" pitchFamily="18" charset="0"/>
              </a:rPr>
              <a:t>Expanding out this function gives:</a:t>
            </a:r>
            <a:r>
              <a:rPr lang="en-GB" sz="2400" smtClean="0"/>
              <a:t> </a:t>
            </a:r>
          </a:p>
          <a:p>
            <a:pPr eaLnBrk="1" hangingPunct="1">
              <a:defRPr/>
            </a:pPr>
            <a:endParaRPr lang="en-GB" sz="2400" smtClean="0"/>
          </a:p>
          <a:p>
            <a:pPr eaLnBrk="1" hangingPunct="1">
              <a:defRPr/>
            </a:pPr>
            <a:endParaRPr lang="en-GB" sz="2400" smtClean="0"/>
          </a:p>
          <a:p>
            <a:pPr algn="just"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Using the definition of sinc as </a:t>
            </a:r>
          </a:p>
          <a:p>
            <a:pPr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400" smtClean="0">
                <a:cs typeface="Times New Roman" pitchFamily="18" charset="0"/>
              </a:rPr>
              <a:t>Where </a:t>
            </a:r>
          </a:p>
        </p:txBody>
      </p:sp>
      <p:sp>
        <p:nvSpPr>
          <p:cNvPr id="1741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DA20E64-81BD-4388-852E-C4444019CE28}" type="slidenum">
              <a:rPr lang="en-GB" altLang="en-US" sz="1400"/>
              <a:pPr eaLnBrk="1" hangingPunct="1"/>
              <a:t>40</a:t>
            </a:fld>
            <a:endParaRPr lang="en-GB" altLang="en-US" sz="1400"/>
          </a:p>
        </p:txBody>
      </p:sp>
      <p:sp>
        <p:nvSpPr>
          <p:cNvPr id="17417" name="Rectangle 5"/>
          <p:cNvSpPr>
            <a:spLocks noChangeArrowheads="1"/>
          </p:cNvSpPr>
          <p:nvPr/>
        </p:nvSpPr>
        <p:spPr bwMode="auto">
          <a:xfrm>
            <a:off x="3257550" y="32194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7410" name="Object 4"/>
          <p:cNvGraphicFramePr>
            <a:graphicFrameLocks noChangeAspect="1"/>
          </p:cNvGraphicFramePr>
          <p:nvPr/>
        </p:nvGraphicFramePr>
        <p:xfrm>
          <a:off x="2057400" y="2590800"/>
          <a:ext cx="5486400" cy="874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1" r:id="rId4" imgW="2628900" imgH="419100" progId="Equation.3">
                  <p:embed/>
                </p:oleObj>
              </mc:Choice>
              <mc:Fallback>
                <p:oleObj r:id="rId4" imgW="2628900" imgH="4191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2590800"/>
                        <a:ext cx="5486400" cy="874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8" name="Rectangle 7"/>
          <p:cNvSpPr>
            <a:spLocks noChangeArrowheads="1"/>
          </p:cNvSpPr>
          <p:nvPr/>
        </p:nvSpPr>
        <p:spPr bwMode="auto">
          <a:xfrm>
            <a:off x="4019550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7411" name="Object 6"/>
          <p:cNvGraphicFramePr>
            <a:graphicFrameLocks noChangeAspect="1"/>
          </p:cNvGraphicFramePr>
          <p:nvPr/>
        </p:nvGraphicFramePr>
        <p:xfrm>
          <a:off x="6553200" y="3581400"/>
          <a:ext cx="2057400" cy="727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2" r:id="rId6" imgW="1104900" imgH="393700" progId="Equation.3">
                  <p:embed/>
                </p:oleObj>
              </mc:Choice>
              <mc:Fallback>
                <p:oleObj r:id="rId6" imgW="1104900" imgH="3937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53200" y="3581400"/>
                        <a:ext cx="2057400" cy="727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9" name="Rectangle 9"/>
          <p:cNvSpPr>
            <a:spLocks noChangeArrowheads="1"/>
          </p:cNvSpPr>
          <p:nvPr/>
        </p:nvSpPr>
        <p:spPr bwMode="auto">
          <a:xfrm>
            <a:off x="4248150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7412" name="Object 8"/>
          <p:cNvGraphicFramePr>
            <a:graphicFrameLocks noChangeAspect="1"/>
          </p:cNvGraphicFramePr>
          <p:nvPr/>
        </p:nvGraphicFramePr>
        <p:xfrm>
          <a:off x="2895600" y="4419600"/>
          <a:ext cx="1295400" cy="781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3" r:id="rId8" imgW="647419" imgH="393529" progId="Equation.3">
                  <p:embed/>
                </p:oleObj>
              </mc:Choice>
              <mc:Fallback>
                <p:oleObj r:id="rId8" imgW="647419" imgH="393529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4419600"/>
                        <a:ext cx="1295400" cy="781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2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Putting in numbers for this example gives:</a:t>
            </a:r>
            <a:r>
              <a:rPr lang="en-GB" smtClean="0"/>
              <a:t> </a:t>
            </a:r>
          </a:p>
        </p:txBody>
      </p:sp>
      <p:sp>
        <p:nvSpPr>
          <p:cNvPr id="1843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39AB327-5985-4629-8AC2-228C95E956A4}" type="slidenum">
              <a:rPr lang="en-GB" altLang="en-US" sz="1400"/>
              <a:pPr eaLnBrk="1" hangingPunct="1"/>
              <a:t>41</a:t>
            </a:fld>
            <a:endParaRPr lang="en-GB" altLang="en-US" sz="1400"/>
          </a:p>
        </p:txBody>
      </p:sp>
      <p:sp>
        <p:nvSpPr>
          <p:cNvPr id="18440" name="Rectangle 5"/>
          <p:cNvSpPr>
            <a:spLocks noChangeArrowheads="1"/>
          </p:cNvSpPr>
          <p:nvPr/>
        </p:nvSpPr>
        <p:spPr bwMode="auto">
          <a:xfrm>
            <a:off x="4157663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8434" name="Object 4"/>
          <p:cNvGraphicFramePr>
            <a:graphicFrameLocks noChangeAspect="1"/>
          </p:cNvGraphicFramePr>
          <p:nvPr/>
        </p:nvGraphicFramePr>
        <p:xfrm>
          <a:off x="3733800" y="3200400"/>
          <a:ext cx="1676400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6" r:id="rId4" imgW="825500" imgH="393700" progId="Equation.3">
                  <p:embed/>
                </p:oleObj>
              </mc:Choice>
              <mc:Fallback>
                <p:oleObj r:id="rId4" imgW="825500" imgH="3937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3200400"/>
                        <a:ext cx="1676400" cy="790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1" name="Rectangle 7"/>
          <p:cNvSpPr>
            <a:spLocks noChangeArrowheads="1"/>
          </p:cNvSpPr>
          <p:nvPr/>
        </p:nvSpPr>
        <p:spPr bwMode="auto">
          <a:xfrm>
            <a:off x="3290888" y="32194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18435" name="Object 6"/>
          <p:cNvGraphicFramePr>
            <a:graphicFrameLocks noChangeAspect="1"/>
          </p:cNvGraphicFramePr>
          <p:nvPr/>
        </p:nvGraphicFramePr>
        <p:xfrm>
          <a:off x="2057400" y="4191000"/>
          <a:ext cx="5334000" cy="873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57" r:id="rId6" imgW="2565400" imgH="419100" progId="Equation.3">
                  <p:embed/>
                </p:oleObj>
              </mc:Choice>
              <mc:Fallback>
                <p:oleObj r:id="rId6" imgW="2565400" imgH="4191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4191000"/>
                        <a:ext cx="5334000" cy="873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2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We can tabulate the results for this example:</a:t>
            </a:r>
            <a:r>
              <a:rPr lang="en-GB" smtClean="0"/>
              <a:t> </a:t>
            </a:r>
          </a:p>
        </p:txBody>
      </p:sp>
      <p:sp>
        <p:nvSpPr>
          <p:cNvPr id="1946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030DFFD-5AD0-4609-A637-5544673F261F}" type="slidenum">
              <a:rPr lang="en-GB" altLang="en-US" sz="1400"/>
              <a:pPr eaLnBrk="1" hangingPunct="1"/>
              <a:t>42</a:t>
            </a:fld>
            <a:endParaRPr lang="en-GB" altLang="en-US" sz="1400"/>
          </a:p>
        </p:txBody>
      </p:sp>
      <p:graphicFrame>
        <p:nvGraphicFramePr>
          <p:cNvPr id="19458" name="Object 151"/>
          <p:cNvGraphicFramePr>
            <a:graphicFrameLocks noChangeAspect="1"/>
          </p:cNvGraphicFramePr>
          <p:nvPr/>
        </p:nvGraphicFramePr>
        <p:xfrm>
          <a:off x="914400" y="3124200"/>
          <a:ext cx="6172200" cy="246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3" name="Document" r:id="rId4" imgW="5430600" imgH="2164680" progId="Word.Document.8">
                  <p:embed/>
                </p:oleObj>
              </mc:Choice>
              <mc:Fallback>
                <p:oleObj name="Document" r:id="rId4" imgW="5430600" imgH="2164680" progId="Word.Document.8">
                  <p:embed/>
                  <p:pic>
                    <p:nvPicPr>
                      <p:cNvPr id="0" name="Object 15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3124200"/>
                        <a:ext cx="6172200" cy="2460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63" name="Picture 155" descr="BD19575_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029200"/>
            <a:ext cx="1165225" cy="78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236" name="Picture 156" descr="AG00341_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4343400"/>
            <a:ext cx="620713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6237" name="AutoShape 157"/>
          <p:cNvSpPr>
            <a:spLocks noChangeArrowheads="1"/>
          </p:cNvSpPr>
          <p:nvPr/>
        </p:nvSpPr>
        <p:spPr bwMode="auto">
          <a:xfrm>
            <a:off x="6934200" y="2590800"/>
            <a:ext cx="1905000" cy="1447800"/>
          </a:xfrm>
          <a:prstGeom prst="cloudCallout">
            <a:avLst>
              <a:gd name="adj1" fmla="val 18417"/>
              <a:gd name="adj2" fmla="val 112611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GB" altLang="en-US" sz="1800">
                <a:solidFill>
                  <a:schemeClr val="bg2"/>
                </a:solidFill>
              </a:rPr>
              <a:t>Take care with the Mid Point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62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62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62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62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237" grpId="0" animBg="1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2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3733800" cy="41148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latin typeface="Times New Roman" pitchFamily="18" charset="0"/>
                <a:cs typeface="Times New Roman" pitchFamily="18" charset="0"/>
              </a:rPr>
              <a:t>k=[0,1,2,3,4,5,6];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latin typeface="Times New Roman" pitchFamily="18" charset="0"/>
                <a:cs typeface="Times New Roman" pitchFamily="18" charset="0"/>
              </a:rPr>
              <a:t>h=[0.0624,0.0835,-0.3027,0.4,-0.3027,0.0835,0.0624];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latin typeface="Times New Roman" pitchFamily="18" charset="0"/>
                <a:cs typeface="Times New Roman" pitchFamily="18" charset="0"/>
              </a:rPr>
              <a:t>[h1,f]=freqz(h,1,512,1000);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latin typeface="Times New Roman" pitchFamily="18" charset="0"/>
                <a:cs typeface="Times New Roman" pitchFamily="18" charset="0"/>
              </a:rPr>
              <a:t>plot(f,abs(h1))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latin typeface="Times New Roman" pitchFamily="18" charset="0"/>
                <a:cs typeface="Times New Roman" pitchFamily="18" charset="0"/>
              </a:rPr>
              <a:t>xlabel('Frequency(Hz)')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latin typeface="Times New Roman" pitchFamily="18" charset="0"/>
                <a:cs typeface="Times New Roman" pitchFamily="18" charset="0"/>
              </a:rPr>
              <a:t>ylabel('Magnitude')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latin typeface="Times New Roman" pitchFamily="18" charset="0"/>
                <a:cs typeface="Times New Roman" pitchFamily="18" charset="0"/>
              </a:rPr>
              <a:t>title('Highpass Filter Response')</a:t>
            </a:r>
          </a:p>
          <a:p>
            <a:pPr eaLnBrk="1" hangingPunct="1">
              <a:defRPr/>
            </a:pPr>
            <a:endParaRPr lang="en-GB" sz="2000" smtClean="0">
              <a:latin typeface="Times New Roman" pitchFamily="18" charset="0"/>
            </a:endParaRPr>
          </a:p>
        </p:txBody>
      </p:sp>
      <p:sp>
        <p:nvSpPr>
          <p:cNvPr id="8499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F1005A9-2065-4922-B9C3-BEE048E21712}" type="slidenum">
              <a:rPr lang="en-GB" altLang="en-US" sz="1400"/>
              <a:pPr eaLnBrk="1" hangingPunct="1"/>
              <a:t>43</a:t>
            </a:fld>
            <a:endParaRPr lang="en-GB" altLang="en-US" sz="1400"/>
          </a:p>
        </p:txBody>
      </p:sp>
      <p:pic>
        <p:nvPicPr>
          <p:cNvPr id="8499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057400"/>
            <a:ext cx="4352925" cy="326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999" name="Text Box 5"/>
          <p:cNvSpPr txBox="1">
            <a:spLocks noChangeArrowheads="1"/>
          </p:cNvSpPr>
          <p:nvPr/>
        </p:nvSpPr>
        <p:spPr bwMode="auto">
          <a:xfrm>
            <a:off x="3276600" y="5562600"/>
            <a:ext cx="55816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2000" b="1" i="1">
                <a:latin typeface="Arial" charset="0"/>
                <a:cs typeface="Times New Roman" pitchFamily="18" charset="0"/>
              </a:rPr>
              <a:t>Frequency Response for the Highpass Filter</a:t>
            </a:r>
            <a:r>
              <a:rPr lang="en-GB" altLang="en-US" sz="2000"/>
              <a:t> 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b="1" i="1" smtClean="0">
                <a:latin typeface="Arial" charset="0"/>
                <a:cs typeface="Times New Roman" pitchFamily="18" charset="0"/>
              </a:rPr>
              <a:t>Design Example 2</a:t>
            </a:r>
          </a:p>
        </p:txBody>
      </p:sp>
      <p:sp>
        <p:nvSpPr>
          <p:cNvPr id="8602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438400"/>
            <a:ext cx="3581400" cy="3657600"/>
          </a:xfrm>
        </p:spPr>
        <p:txBody>
          <a:bodyPr/>
          <a:lstStyle/>
          <a:p>
            <a:pPr algn="just" eaLnBrk="1" hangingPunct="1">
              <a:buFontTx/>
              <a:buNone/>
            </a:pPr>
            <a:r>
              <a:rPr lang="en-GB" altLang="en-US" sz="2000" i="1" smtClean="0">
                <a:effectLst/>
                <a:latin typeface="Times New Roman" pitchFamily="18" charset="0"/>
                <a:cs typeface="Times New Roman" pitchFamily="18" charset="0"/>
              </a:rPr>
              <a:t>plot(f,angle(h1))</a:t>
            </a:r>
          </a:p>
          <a:p>
            <a:pPr algn="just" eaLnBrk="1" hangingPunct="1">
              <a:buFontTx/>
              <a:buNone/>
            </a:pPr>
            <a:r>
              <a:rPr lang="en-GB" altLang="en-US" sz="2000" i="1" smtClean="0">
                <a:effectLst/>
                <a:latin typeface="Times New Roman" pitchFamily="18" charset="0"/>
                <a:cs typeface="Times New Roman" pitchFamily="18" charset="0"/>
              </a:rPr>
              <a:t>xlabel('Frequency(Hz)')</a:t>
            </a:r>
          </a:p>
          <a:p>
            <a:pPr algn="just" eaLnBrk="1" hangingPunct="1">
              <a:buFontTx/>
              <a:buNone/>
            </a:pPr>
            <a:r>
              <a:rPr lang="en-GB" altLang="en-US" sz="2000" i="1" smtClean="0">
                <a:effectLst/>
                <a:latin typeface="Times New Roman" pitchFamily="18" charset="0"/>
                <a:cs typeface="Times New Roman" pitchFamily="18" charset="0"/>
              </a:rPr>
              <a:t>ylabel('Phase')</a:t>
            </a:r>
          </a:p>
          <a:p>
            <a:pPr algn="just" eaLnBrk="1" hangingPunct="1">
              <a:buFontTx/>
              <a:buNone/>
            </a:pPr>
            <a:r>
              <a:rPr lang="en-GB" altLang="en-US" sz="2000" i="1" smtClean="0">
                <a:effectLst/>
                <a:latin typeface="Times New Roman" pitchFamily="18" charset="0"/>
                <a:cs typeface="Times New Roman" pitchFamily="18" charset="0"/>
              </a:rPr>
              <a:t>title('Highpass Filter Phase Response')</a:t>
            </a:r>
          </a:p>
          <a:p>
            <a:pPr eaLnBrk="1" hangingPunct="1">
              <a:buFontTx/>
              <a:buNone/>
            </a:pPr>
            <a:endParaRPr lang="en-GB" altLang="en-US" sz="2000" smtClean="0">
              <a:effectLst/>
              <a:latin typeface="Times New Roman" pitchFamily="18" charset="0"/>
            </a:endParaRPr>
          </a:p>
        </p:txBody>
      </p:sp>
      <p:sp>
        <p:nvSpPr>
          <p:cNvPr id="8601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CDC4D37-C825-4078-959D-8C47E54EC9BF}" type="slidenum">
              <a:rPr lang="en-GB" altLang="en-US" sz="1400"/>
              <a:pPr eaLnBrk="1" hangingPunct="1"/>
              <a:t>44</a:t>
            </a:fld>
            <a:endParaRPr lang="en-GB" altLang="en-US" sz="1400"/>
          </a:p>
        </p:txBody>
      </p:sp>
      <p:pic>
        <p:nvPicPr>
          <p:cNvPr id="8602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2209800"/>
            <a:ext cx="4056063" cy="3043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3" name="Text Box 5"/>
          <p:cNvSpPr txBox="1">
            <a:spLocks noChangeArrowheads="1"/>
          </p:cNvSpPr>
          <p:nvPr/>
        </p:nvSpPr>
        <p:spPr bwMode="auto">
          <a:xfrm>
            <a:off x="3733800" y="5486400"/>
            <a:ext cx="5045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2000" b="1" i="1">
                <a:latin typeface="Arial" charset="0"/>
                <a:cs typeface="Times New Roman" pitchFamily="18" charset="0"/>
              </a:rPr>
              <a:t>Phase Response for the Highpass Filter</a:t>
            </a:r>
            <a:r>
              <a:rPr lang="en-GB" altLang="en-US" sz="2000"/>
              <a:t> </a:t>
            </a:r>
          </a:p>
        </p:txBody>
      </p:sp>
      <p:pic>
        <p:nvPicPr>
          <p:cNvPr id="86024" name="Picture 8" descr="BD19547_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4114800"/>
            <a:ext cx="990600" cy="663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4" name="AutoShape 6"/>
          <p:cNvSpPr>
            <a:spLocks noChangeArrowheads="1"/>
          </p:cNvSpPr>
          <p:nvPr/>
        </p:nvSpPr>
        <p:spPr bwMode="auto">
          <a:xfrm>
            <a:off x="1143000" y="4876800"/>
            <a:ext cx="1905000" cy="1143000"/>
          </a:xfrm>
          <a:prstGeom prst="wedgeEllipseCallout">
            <a:avLst>
              <a:gd name="adj1" fmla="val 58833"/>
              <a:gd name="adj2" fmla="val -8055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GB" altLang="en-US" sz="1400">
                <a:solidFill>
                  <a:schemeClr val="bg2"/>
                </a:solidFill>
                <a:cs typeface="Times New Roman" pitchFamily="18" charset="0"/>
              </a:rPr>
              <a:t>This filter has a linear phase response.</a:t>
            </a:r>
            <a:r>
              <a:rPr lang="en-GB" altLang="en-US" sz="1400">
                <a:solidFill>
                  <a:schemeClr val="bg2"/>
                </a:solidFill>
              </a:rPr>
              <a:t> </a:t>
            </a:r>
          </a:p>
        </p:txBody>
      </p:sp>
      <p:pic>
        <p:nvPicPr>
          <p:cNvPr id="48139" name="Picture 11" descr="AG00051_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10400" y="3657600"/>
            <a:ext cx="560388" cy="26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 animBg="1" autoUpdateAnimBg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Windowing</a:t>
            </a:r>
            <a:r>
              <a:rPr lang="en-GB" smtClean="0"/>
              <a:t> </a:t>
            </a:r>
          </a:p>
        </p:txBody>
      </p:sp>
      <p:sp>
        <p:nvSpPr>
          <p:cNvPr id="491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z="2800" smtClean="0">
                <a:cs typeface="Times New Roman" pitchFamily="18" charset="0"/>
              </a:rPr>
              <a:t>The frequency response of a filter is given by the function: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800" smtClean="0"/>
          </a:p>
          <a:p>
            <a:pPr eaLnBrk="1" hangingPunct="1">
              <a:lnSpc>
                <a:spcPct val="90000"/>
              </a:lnSpc>
              <a:defRPr/>
            </a:pPr>
            <a:endParaRPr lang="en-GB" sz="280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smtClean="0">
                <a:cs typeface="Times New Roman" pitchFamily="18" charset="0"/>
              </a:rPr>
              <a:t>This is the general form of a Fourier series (however the periodic function is in time not </a:t>
            </a:r>
            <a:r>
              <a:rPr lang="en-GB" sz="2800" i="1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2800" smtClean="0">
                <a:cs typeface="Times New Roman" pitchFamily="18" charset="0"/>
              </a:rPr>
              <a:t> and the coefficients reside in frequency not time as in </a:t>
            </a:r>
            <a:r>
              <a:rPr lang="en-GB" sz="2800" i="1" smtClean="0">
                <a:solidFill>
                  <a:schemeClr val="bg2"/>
                </a:solidFill>
                <a:latin typeface="Times New Roman" pitchFamily="18" charset="0"/>
                <a:cs typeface="Times New Roman" pitchFamily="18" charset="0"/>
              </a:rPr>
              <a:t>h(k) </a:t>
            </a:r>
            <a:r>
              <a:rPr lang="en-GB" sz="2800" smtClean="0">
                <a:cs typeface="Times New Roman" pitchFamily="18" charset="0"/>
              </a:rPr>
              <a:t>). </a:t>
            </a:r>
          </a:p>
        </p:txBody>
      </p:sp>
      <p:sp>
        <p:nvSpPr>
          <p:cNvPr id="2048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FB4B70C-CCC7-4F0D-A6FF-20B49B5765FF}" type="slidenum">
              <a:rPr lang="en-GB" altLang="en-US" sz="1400"/>
              <a:pPr eaLnBrk="1" hangingPunct="1"/>
              <a:t>45</a:t>
            </a:fld>
            <a:endParaRPr lang="en-GB" altLang="en-US" sz="1400"/>
          </a:p>
        </p:txBody>
      </p:sp>
      <p:sp>
        <p:nvSpPr>
          <p:cNvPr id="20487" name="Rectangle 5"/>
          <p:cNvSpPr>
            <a:spLocks noChangeArrowheads="1"/>
          </p:cNvSpPr>
          <p:nvPr/>
        </p:nvSpPr>
        <p:spPr bwMode="auto">
          <a:xfrm>
            <a:off x="3767138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0482" name="Object 4"/>
          <p:cNvGraphicFramePr>
            <a:graphicFrameLocks noChangeAspect="1"/>
          </p:cNvGraphicFramePr>
          <p:nvPr/>
        </p:nvGraphicFramePr>
        <p:xfrm>
          <a:off x="3124200" y="2895600"/>
          <a:ext cx="2971800" cy="790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5" r:id="rId4" imgW="1612900" imgH="431800" progId="Equation.3">
                  <p:embed/>
                </p:oleObj>
              </mc:Choice>
              <mc:Fallback>
                <p:oleObj r:id="rId4" imgW="16129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2895600"/>
                        <a:ext cx="2971800" cy="790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>
                <a:cs typeface="Times New Roman" pitchFamily="18" charset="0"/>
              </a:rPr>
              <a:t>Windowing</a:t>
            </a:r>
          </a:p>
        </p:txBody>
      </p:sp>
      <p:sp>
        <p:nvSpPr>
          <p:cNvPr id="501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We have an equivalent process for filter design therefore. This is particularly interesting when 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h(k)</a:t>
            </a:r>
            <a:r>
              <a:rPr lang="en-GB" sz="2400" smtClean="0">
                <a:cs typeface="Times New Roman" pitchFamily="18" charset="0"/>
              </a:rPr>
              <a:t> is finite (i.e. FIR) because these numbers are then explicitly the coefficients     .</a:t>
            </a:r>
          </a:p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Hence an FIR’s frequency response:</a:t>
            </a:r>
          </a:p>
          <a:p>
            <a:pPr algn="just"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400" smtClean="0">
                <a:cs typeface="Times New Roman" pitchFamily="18" charset="0"/>
              </a:rPr>
              <a:t>can be used to approximate a desired frequency response </a:t>
            </a:r>
          </a:p>
        </p:txBody>
      </p:sp>
      <p:sp>
        <p:nvSpPr>
          <p:cNvPr id="2151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AE73073-01A3-4A48-B222-DDFFAF43E393}" type="slidenum">
              <a:rPr lang="en-GB" altLang="en-US" sz="1400"/>
              <a:pPr eaLnBrk="1" hangingPunct="1"/>
              <a:t>46</a:t>
            </a:fld>
            <a:endParaRPr lang="en-GB" altLang="en-US" sz="1400"/>
          </a:p>
        </p:txBody>
      </p:sp>
      <p:sp>
        <p:nvSpPr>
          <p:cNvPr id="21513" name="Rectangle 5"/>
          <p:cNvSpPr>
            <a:spLocks noChangeArrowheads="1"/>
          </p:cNvSpPr>
          <p:nvPr/>
        </p:nvSpPr>
        <p:spPr bwMode="auto">
          <a:xfrm>
            <a:off x="449103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1506" name="Object 4"/>
          <p:cNvGraphicFramePr>
            <a:graphicFrameLocks noChangeAspect="1"/>
          </p:cNvGraphicFramePr>
          <p:nvPr/>
        </p:nvGraphicFramePr>
        <p:xfrm>
          <a:off x="4191000" y="3352800"/>
          <a:ext cx="404813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7" r:id="rId4" imgW="165028" imgH="228501" progId="Equation.3">
                  <p:embed/>
                </p:oleObj>
              </mc:Choice>
              <mc:Fallback>
                <p:oleObj r:id="rId4" imgW="165028" imgH="228501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3352800"/>
                        <a:ext cx="404813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4" name="Rectangle 7"/>
          <p:cNvSpPr>
            <a:spLocks noChangeArrowheads="1"/>
          </p:cNvSpPr>
          <p:nvPr/>
        </p:nvSpPr>
        <p:spPr bwMode="auto">
          <a:xfrm>
            <a:off x="383381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1507" name="Object 6"/>
          <p:cNvGraphicFramePr>
            <a:graphicFrameLocks noChangeAspect="1"/>
          </p:cNvGraphicFramePr>
          <p:nvPr/>
        </p:nvGraphicFramePr>
        <p:xfrm>
          <a:off x="3276600" y="4419600"/>
          <a:ext cx="23622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8" r:id="rId6" imgW="1473200" imgH="431800" progId="Equation.3">
                  <p:embed/>
                </p:oleObj>
              </mc:Choice>
              <mc:Fallback>
                <p:oleObj r:id="rId6" imgW="1473200" imgH="431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4419600"/>
                        <a:ext cx="2362200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5" name="Rectangle 9"/>
          <p:cNvSpPr>
            <a:spLocks noChangeArrowheads="1"/>
          </p:cNvSpPr>
          <p:nvPr/>
        </p:nvSpPr>
        <p:spPr bwMode="auto">
          <a:xfrm>
            <a:off x="4233863" y="3309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1508" name="Object 8"/>
          <p:cNvGraphicFramePr>
            <a:graphicFrameLocks noChangeAspect="1"/>
          </p:cNvGraphicFramePr>
          <p:nvPr/>
        </p:nvGraphicFramePr>
        <p:xfrm>
          <a:off x="4953000" y="5638800"/>
          <a:ext cx="1143000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39" r:id="rId8" imgW="672808" imgH="241195" progId="Equation.3">
                  <p:embed/>
                </p:oleObj>
              </mc:Choice>
              <mc:Fallback>
                <p:oleObj r:id="rId8" imgW="672808" imgH="241195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5638800"/>
                        <a:ext cx="1143000" cy="403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Windowing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eg</a:t>
            </a:r>
          </a:p>
        </p:txBody>
      </p:sp>
      <p:sp>
        <p:nvSpPr>
          <p:cNvPr id="2253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16D90C6-E5B1-446E-8701-510C1BAC76F2}" type="slidenum">
              <a:rPr lang="en-GB" altLang="en-US" sz="1400"/>
              <a:pPr eaLnBrk="1" hangingPunct="1"/>
              <a:t>47</a:t>
            </a:fld>
            <a:endParaRPr lang="en-GB" altLang="en-US" sz="1400"/>
          </a:p>
        </p:txBody>
      </p:sp>
      <p:sp>
        <p:nvSpPr>
          <p:cNvPr id="22536" name="Rectangle 5"/>
          <p:cNvSpPr>
            <a:spLocks noChangeArrowheads="1"/>
          </p:cNvSpPr>
          <p:nvPr/>
        </p:nvSpPr>
        <p:spPr bwMode="auto">
          <a:xfrm>
            <a:off x="2681288" y="30622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2530" name="Object 4"/>
          <p:cNvGraphicFramePr>
            <a:graphicFrameLocks noChangeAspect="1"/>
          </p:cNvGraphicFramePr>
          <p:nvPr/>
        </p:nvGraphicFramePr>
        <p:xfrm>
          <a:off x="1447800" y="3352800"/>
          <a:ext cx="7162800" cy="1389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2" r:id="rId4" imgW="3784600" imgH="736600" progId="Equation.3">
                  <p:embed/>
                </p:oleObj>
              </mc:Choice>
              <mc:Fallback>
                <p:oleObj r:id="rId4" imgW="3784600" imgH="736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3352800"/>
                        <a:ext cx="7162800" cy="1389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7" name="Rectangle 7"/>
          <p:cNvSpPr>
            <a:spLocks noChangeArrowheads="1"/>
          </p:cNvSpPr>
          <p:nvPr/>
        </p:nvSpPr>
        <p:spPr bwMode="auto">
          <a:xfrm>
            <a:off x="386238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2531" name="Object 6"/>
          <p:cNvGraphicFramePr>
            <a:graphicFrameLocks noChangeAspect="1"/>
          </p:cNvGraphicFramePr>
          <p:nvPr/>
        </p:nvGraphicFramePr>
        <p:xfrm>
          <a:off x="3048000" y="2514600"/>
          <a:ext cx="3048000" cy="490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3" r:id="rId6" imgW="1422400" imgH="228600" progId="Equation.3">
                  <p:embed/>
                </p:oleObj>
              </mc:Choice>
              <mc:Fallback>
                <p:oleObj r:id="rId6" imgW="1422400" imgH="228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2514600"/>
                        <a:ext cx="3048000" cy="490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27025"/>
            <a:ext cx="7772400" cy="1249363"/>
          </a:xfrm>
        </p:spPr>
        <p:txBody>
          <a:bodyPr/>
          <a:lstStyle/>
          <a:p>
            <a:pPr eaLnBrk="1" hangingPunct="1">
              <a:defRPr/>
            </a:pPr>
            <a:r>
              <a:rPr lang="en-GB" sz="3200" dirty="0" smtClean="0">
                <a:cs typeface="Times New Roman" pitchFamily="18" charset="0"/>
              </a:rPr>
              <a:t>Why is Filter Design Usually Imperfect ?</a:t>
            </a:r>
            <a:r>
              <a:rPr lang="en-GB" dirty="0" smtClean="0">
                <a:cs typeface="Times New Roman" pitchFamily="18" charset="0"/>
              </a:rPr>
              <a:t> </a:t>
            </a:r>
          </a:p>
        </p:txBody>
      </p:sp>
      <p:sp>
        <p:nvSpPr>
          <p:cNvPr id="522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mtClean="0">
                <a:cs typeface="Times New Roman" pitchFamily="18" charset="0"/>
              </a:rPr>
              <a:t>The fact that N must be finite stops us matching the actual estimated response to the vertical edges of the rectangular response and also to the flat places on             .</a:t>
            </a:r>
          </a:p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We must be able to compromise!</a:t>
            </a:r>
            <a:r>
              <a:rPr lang="en-GB" smtClean="0"/>
              <a:t> </a:t>
            </a:r>
          </a:p>
        </p:txBody>
      </p:sp>
      <p:sp>
        <p:nvSpPr>
          <p:cNvPr id="2355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9DF9C0-B8FC-4636-976B-1A7F6D866C2F}" type="slidenum">
              <a:rPr lang="en-GB" altLang="en-US" sz="1400"/>
              <a:pPr eaLnBrk="1" hangingPunct="1"/>
              <a:t>48</a:t>
            </a:fld>
            <a:endParaRPr lang="en-GB" altLang="en-US" sz="1400"/>
          </a:p>
        </p:txBody>
      </p:sp>
      <p:sp>
        <p:nvSpPr>
          <p:cNvPr id="23559" name="Rectangle 5"/>
          <p:cNvSpPr>
            <a:spLocks noChangeArrowheads="1"/>
          </p:cNvSpPr>
          <p:nvPr/>
        </p:nvSpPr>
        <p:spPr bwMode="auto">
          <a:xfrm>
            <a:off x="4248150" y="3309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3554" name="Object 4"/>
          <p:cNvGraphicFramePr>
            <a:graphicFrameLocks noChangeAspect="1"/>
          </p:cNvGraphicFramePr>
          <p:nvPr/>
        </p:nvGraphicFramePr>
        <p:xfrm>
          <a:off x="3810000" y="4495800"/>
          <a:ext cx="1295400" cy="47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7" r:id="rId4" imgW="647700" imgH="241300" progId="Equation.3">
                  <p:embed/>
                </p:oleObj>
              </mc:Choice>
              <mc:Fallback>
                <p:oleObj r:id="rId4" imgW="647700" imgH="2413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4495800"/>
                        <a:ext cx="1295400" cy="476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734F59F-D9E9-45A6-93AC-6A5B7A028A21}" type="slidenum">
              <a:rPr lang="en-GB" altLang="en-US" sz="1400"/>
              <a:pPr eaLnBrk="1" hangingPunct="1"/>
              <a:t>49</a:t>
            </a:fld>
            <a:endParaRPr lang="en-GB" altLang="en-US" sz="1400"/>
          </a:p>
        </p:txBody>
      </p:sp>
      <p:pic>
        <p:nvPicPr>
          <p:cNvPr id="87044" name="Picture 20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62" t="13667" r="15794" b="12297"/>
          <a:stretch>
            <a:fillRect/>
          </a:stretch>
        </p:blipFill>
        <p:spPr bwMode="auto">
          <a:xfrm>
            <a:off x="1981200" y="2057400"/>
            <a:ext cx="5638800" cy="444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476" name="Rectangle 204"/>
          <p:cNvSpPr>
            <a:spLocks noChangeArrowheads="1"/>
          </p:cNvSpPr>
          <p:nvPr/>
        </p:nvSpPr>
        <p:spPr bwMode="auto">
          <a:xfrm>
            <a:off x="1143000" y="991613"/>
            <a:ext cx="77724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>
            <a:spAutoFit/>
          </a:bodyPr>
          <a:lstStyle/>
          <a:p>
            <a:pPr>
              <a:defRPr/>
            </a:pPr>
            <a:r>
              <a:rPr lang="en-GB" sz="320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Why is Filter Design Usually Imperfect ? 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09588"/>
            <a:ext cx="77724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GB" sz="3200" smtClean="0">
                <a:cs typeface="Times New Roman" pitchFamily="18" charset="0"/>
              </a:rPr>
              <a:t>Why is Filter Design Usually Imperfect ?</a:t>
            </a:r>
            <a:endParaRPr lang="en-GB" smtClean="0">
              <a:cs typeface="Times New Roman" pitchFamily="18" charset="0"/>
            </a:endParaRPr>
          </a:p>
        </p:txBody>
      </p:sp>
      <p:sp>
        <p:nvSpPr>
          <p:cNvPr id="532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i="1" dirty="0" smtClean="0">
                <a:cs typeface="Times New Roman" pitchFamily="18" charset="0"/>
              </a:rPr>
              <a:t>k=[-7,-6,-5,-4,-3,-2,-1,0,1,2,3,4,5,6,7];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i="1" dirty="0" smtClean="0">
                <a:cs typeface="Times New Roman" pitchFamily="18" charset="0"/>
              </a:rPr>
              <a:t>x=0.3*</a:t>
            </a:r>
            <a:r>
              <a:rPr lang="en-GB" sz="2200" i="1" dirty="0" err="1" smtClean="0">
                <a:cs typeface="Times New Roman" pitchFamily="18" charset="0"/>
              </a:rPr>
              <a:t>sinc</a:t>
            </a:r>
            <a:r>
              <a:rPr lang="en-GB" sz="2200" i="1" dirty="0" smtClean="0">
                <a:cs typeface="Times New Roman" pitchFamily="18" charset="0"/>
              </a:rPr>
              <a:t>(2*pi*0.3*k*0.2);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i="1" dirty="0" smtClean="0">
                <a:cs typeface="Times New Roman" pitchFamily="18" charset="0"/>
              </a:rPr>
              <a:t>subplot(3,2,1), stem(</a:t>
            </a:r>
            <a:r>
              <a:rPr lang="en-GB" sz="2200" i="1" dirty="0" err="1" smtClean="0">
                <a:cs typeface="Times New Roman" pitchFamily="18" charset="0"/>
              </a:rPr>
              <a:t>k,x</a:t>
            </a:r>
            <a:r>
              <a:rPr lang="en-GB" sz="22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i="1" dirty="0" smtClean="0">
                <a:cs typeface="Times New Roman" pitchFamily="18" charset="0"/>
              </a:rPr>
              <a:t>rec=[0,0,0,1,1,1,1,1,1,1,1,1,0,0,0];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i="1" dirty="0" smtClean="0">
                <a:cs typeface="Times New Roman" pitchFamily="18" charset="0"/>
              </a:rPr>
              <a:t>subplot(3,2,3), stem(</a:t>
            </a:r>
            <a:r>
              <a:rPr lang="en-GB" sz="2200" i="1" dirty="0" err="1" smtClean="0">
                <a:cs typeface="Times New Roman" pitchFamily="18" charset="0"/>
              </a:rPr>
              <a:t>k,rec</a:t>
            </a:r>
            <a:r>
              <a:rPr lang="en-GB" sz="22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i="1" dirty="0" err="1" smtClean="0">
                <a:cs typeface="Times New Roman" pitchFamily="18" charset="0"/>
              </a:rPr>
              <a:t>trunc</a:t>
            </a:r>
            <a:r>
              <a:rPr lang="en-GB" sz="2200" i="1" dirty="0" smtClean="0">
                <a:cs typeface="Times New Roman" pitchFamily="18" charset="0"/>
              </a:rPr>
              <a:t>=rec.*x;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i="1" dirty="0" smtClean="0">
                <a:cs typeface="Times New Roman" pitchFamily="18" charset="0"/>
              </a:rPr>
              <a:t>subplot(3,2,5),stem(</a:t>
            </a:r>
            <a:r>
              <a:rPr lang="en-GB" sz="2200" i="1" dirty="0" err="1" smtClean="0">
                <a:cs typeface="Times New Roman" pitchFamily="18" charset="0"/>
              </a:rPr>
              <a:t>k,trunc</a:t>
            </a:r>
            <a:r>
              <a:rPr lang="en-GB" sz="22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i="1" dirty="0" smtClean="0">
                <a:cs typeface="Times New Roman" pitchFamily="18" charset="0"/>
              </a:rPr>
              <a:t>[h1,f1]=</a:t>
            </a:r>
            <a:r>
              <a:rPr lang="en-GB" sz="2200" i="1" dirty="0" err="1" smtClean="0">
                <a:cs typeface="Times New Roman" pitchFamily="18" charset="0"/>
              </a:rPr>
              <a:t>freqz</a:t>
            </a:r>
            <a:r>
              <a:rPr lang="en-GB" sz="2200" i="1" dirty="0" smtClean="0">
                <a:cs typeface="Times New Roman" pitchFamily="18" charset="0"/>
              </a:rPr>
              <a:t>(rec,1,512,</a:t>
            </a:r>
            <a:r>
              <a:rPr lang="en-GB" sz="2200" i="1" dirty="0" smtClean="0">
                <a:solidFill>
                  <a:srgbClr val="800000"/>
                </a:solidFill>
                <a:cs typeface="Times New Roman" pitchFamily="18" charset="0"/>
              </a:rPr>
              <a:t>'whole'</a:t>
            </a:r>
            <a:r>
              <a:rPr lang="en-GB" sz="22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i="1" dirty="0" smtClean="0">
                <a:cs typeface="Times New Roman" pitchFamily="18" charset="0"/>
              </a:rPr>
              <a:t>subplot(3,2,4), plot(f1,abs(h1));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i="1" dirty="0" smtClean="0">
                <a:cs typeface="Times New Roman" pitchFamily="18" charset="0"/>
              </a:rPr>
              <a:t>[h2,f2]=</a:t>
            </a:r>
            <a:r>
              <a:rPr lang="en-GB" sz="2200" i="1" dirty="0" err="1" smtClean="0">
                <a:cs typeface="Times New Roman" pitchFamily="18" charset="0"/>
              </a:rPr>
              <a:t>freqz</a:t>
            </a:r>
            <a:r>
              <a:rPr lang="en-GB" sz="2200" i="1" dirty="0" smtClean="0">
                <a:cs typeface="Times New Roman" pitchFamily="18" charset="0"/>
              </a:rPr>
              <a:t>(trunc,1,512,</a:t>
            </a:r>
            <a:r>
              <a:rPr lang="en-GB" sz="2200" i="1" dirty="0" smtClean="0">
                <a:solidFill>
                  <a:srgbClr val="800000"/>
                </a:solidFill>
                <a:cs typeface="Times New Roman" pitchFamily="18" charset="0"/>
              </a:rPr>
              <a:t>'whole'</a:t>
            </a:r>
            <a:r>
              <a:rPr lang="en-GB" sz="22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2200" i="1" dirty="0" smtClean="0">
                <a:cs typeface="Times New Roman" pitchFamily="18" charset="0"/>
              </a:rPr>
              <a:t>subplot(3,2,6), plot(f2,abs(h2));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800" dirty="0" smtClean="0"/>
          </a:p>
        </p:txBody>
      </p:sp>
      <p:sp>
        <p:nvSpPr>
          <p:cNvPr id="8806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540A2A8-D485-4CD2-92C3-4DB7969AA71D}" type="slidenum">
              <a:rPr lang="en-GB" altLang="en-US" sz="1400"/>
              <a:pPr eaLnBrk="1" hangingPunct="1"/>
              <a:t>50</a:t>
            </a:fld>
            <a:endParaRPr lang="en-GB" altLang="en-US" sz="140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Windowing: A Solution</a:t>
            </a:r>
            <a:r>
              <a:rPr lang="en-GB" smtClean="0"/>
              <a:t> 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The struggle is to force to be more like .  The imperfection resides in two things:</a:t>
            </a:r>
          </a:p>
          <a:p>
            <a:pPr marL="1371600" lvl="2" indent="-457200" algn="just" eaLnBrk="1" hangingPunct="1">
              <a:buFontTx/>
              <a:buAutoNum type="arabicPeriod"/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ripples i.e. departures from flatness in pass-bands stop-bands or whatever</a:t>
            </a:r>
          </a:p>
          <a:p>
            <a:pPr marL="1371600" lvl="2" indent="-457200" algn="just" eaLnBrk="1" hangingPunct="1">
              <a:buFontTx/>
              <a:buAutoNum type="arabicPeriod"/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transitions that roll more leisurely than the desired brick wall vertical edges</a:t>
            </a:r>
            <a:endParaRPr lang="en-GB" smtClean="0">
              <a:cs typeface="Times New Roman" pitchFamily="18" charset="0"/>
            </a:endParaRPr>
          </a:p>
          <a:p>
            <a:pPr marL="609600" indent="-609600"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For a given N all that can be done is to re-apportion this imperfection!</a:t>
            </a:r>
            <a:r>
              <a:rPr lang="en-GB" smtClean="0"/>
              <a:t> </a:t>
            </a:r>
          </a:p>
        </p:txBody>
      </p:sp>
      <p:sp>
        <p:nvSpPr>
          <p:cNvPr id="890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F998E9D-4F9B-46E6-B352-04C08B02A078}" type="slidenum">
              <a:rPr lang="en-GB" altLang="en-US" sz="1400"/>
              <a:pPr eaLnBrk="1" hangingPunct="1"/>
              <a:t>51</a:t>
            </a:fld>
            <a:endParaRPr lang="en-GB" altLang="en-US" sz="140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Windowing: A Solution</a:t>
            </a:r>
          </a:p>
        </p:txBody>
      </p:sp>
      <p:sp>
        <p:nvSpPr>
          <p:cNvPr id="563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When designing filters our equations yields an infinitely long set of Fourier coefficients, h(k).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Obviously we cannot obtain all the values of such a set and so in practice the number of values of h(k) are truncated to an acceptable length. </a:t>
            </a: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The consequence of this process is a significant rippling effect in the filters magnitude response first identified by Willard Gibbs in 1899, while studying the effect of an abrupt transition of a function, and by Hamming in 1983 who applied these earlier mathematical calculations to modern systems.</a:t>
            </a:r>
            <a:endParaRPr lang="en-GB" sz="240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2400" smtClean="0"/>
          </a:p>
        </p:txBody>
      </p:sp>
      <p:sp>
        <p:nvSpPr>
          <p:cNvPr id="9011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753698E-3E77-45B1-97D2-E9A2C21B20F3}" type="slidenum">
              <a:rPr lang="en-GB" altLang="en-US" sz="1400"/>
              <a:pPr eaLnBrk="1" hangingPunct="1"/>
              <a:t>52</a:t>
            </a:fld>
            <a:endParaRPr lang="en-GB" altLang="en-US" sz="140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Windowing: A Solution</a:t>
            </a:r>
          </a:p>
        </p:txBody>
      </p:sp>
      <p:sp>
        <p:nvSpPr>
          <p:cNvPr id="573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The effect is approximately 9 of the maximum magnitude regardless of the length of the truncated h(k).</a:t>
            </a: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This ripple is now called the Gibbs Phenomenon.</a:t>
            </a:r>
            <a:endParaRPr lang="en-GB" sz="24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400" smtClean="0">
                <a:latin typeface="Arial" charset="0"/>
                <a:cs typeface="Times New Roman" pitchFamily="18" charset="0"/>
              </a:rPr>
              <a:t>One way to smooth out existing ripples (as opposed to prevention) is to do Frequency (</a:t>
            </a:r>
            <a:r>
              <a:rPr lang="en-GB" sz="2400" smtClean="0"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2400" smtClean="0">
                <a:latin typeface="Arial" charset="0"/>
                <a:cs typeface="Times New Roman" pitchFamily="18" charset="0"/>
              </a:rPr>
              <a:t>) domain Convolution.  </a:t>
            </a:r>
          </a:p>
          <a:p>
            <a:pPr eaLnBrk="1" hangingPunct="1">
              <a:defRPr/>
            </a:pPr>
            <a:r>
              <a:rPr lang="en-GB" sz="2400" smtClean="0">
                <a:latin typeface="Arial" charset="0"/>
                <a:cs typeface="Times New Roman" pitchFamily="18" charset="0"/>
              </a:rPr>
              <a:t>But this smearing while usually helping to make the ripples small inevitably spreads the transitions.  </a:t>
            </a:r>
          </a:p>
          <a:p>
            <a:pPr eaLnBrk="1" hangingPunct="1">
              <a:defRPr/>
            </a:pPr>
            <a:r>
              <a:rPr lang="en-GB" sz="2400" smtClean="0">
                <a:latin typeface="Arial" charset="0"/>
                <a:cs typeface="Times New Roman" pitchFamily="18" charset="0"/>
              </a:rPr>
              <a:t>So the filter imperfection gets transferred into slovenly transitions</a:t>
            </a:r>
            <a:r>
              <a:rPr lang="en-GB" sz="2400" smtClean="0"/>
              <a:t> </a:t>
            </a:r>
          </a:p>
        </p:txBody>
      </p:sp>
      <p:sp>
        <p:nvSpPr>
          <p:cNvPr id="9113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39157D7-ADFF-4A71-8CF2-211BA4367C92}" type="slidenum">
              <a:rPr lang="en-GB" altLang="en-US" sz="1400"/>
              <a:pPr eaLnBrk="1" hangingPunct="1"/>
              <a:t>53</a:t>
            </a:fld>
            <a:endParaRPr lang="en-GB" altLang="en-US" sz="140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Windowing: A Solution</a:t>
            </a:r>
          </a:p>
        </p:txBody>
      </p:sp>
      <p:sp>
        <p:nvSpPr>
          <p:cNvPr id="583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The great virtually is simplicity; the Frequency domain Convolution is accomplished by time domain multiplication.</a:t>
            </a:r>
            <a:endParaRPr lang="en-GB" sz="28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Windowing can be expressed by the following equation:</a:t>
            </a:r>
          </a:p>
          <a:p>
            <a:pPr algn="just"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800" smtClean="0">
                <a:latin typeface="Arial" charset="0"/>
                <a:cs typeface="Times New Roman" pitchFamily="18" charset="0"/>
              </a:rPr>
              <a:t>Where </a:t>
            </a:r>
            <a:r>
              <a:rPr lang="en-GB" sz="2800" smtClean="0">
                <a:cs typeface="Times New Roman" pitchFamily="18" charset="0"/>
              </a:rPr>
              <a:t>       </a:t>
            </a: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is the window sequence.</a:t>
            </a:r>
            <a:r>
              <a:rPr lang="en-GB" sz="2800" smtClean="0"/>
              <a:t> </a:t>
            </a:r>
          </a:p>
        </p:txBody>
      </p:sp>
      <p:sp>
        <p:nvSpPr>
          <p:cNvPr id="2458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27FDB51-0314-4913-AAF4-0CD87476D03A}" type="slidenum">
              <a:rPr lang="en-GB" altLang="en-US" sz="1400"/>
              <a:pPr eaLnBrk="1" hangingPunct="1"/>
              <a:t>54</a:t>
            </a:fld>
            <a:endParaRPr lang="en-GB" altLang="en-US" sz="1400"/>
          </a:p>
        </p:txBody>
      </p:sp>
      <p:sp>
        <p:nvSpPr>
          <p:cNvPr id="24584" name="Rectangle 5"/>
          <p:cNvSpPr>
            <a:spLocks noChangeArrowheads="1"/>
          </p:cNvSpPr>
          <p:nvPr/>
        </p:nvSpPr>
        <p:spPr bwMode="auto">
          <a:xfrm>
            <a:off x="2957513" y="3309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4578" name="Object 4"/>
          <p:cNvGraphicFramePr>
            <a:graphicFrameLocks noChangeAspect="1"/>
          </p:cNvGraphicFramePr>
          <p:nvPr/>
        </p:nvGraphicFramePr>
        <p:xfrm>
          <a:off x="1371600" y="4495800"/>
          <a:ext cx="6781800" cy="500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0" r:id="rId4" imgW="3225800" imgH="241300" progId="Equation.3">
                  <p:embed/>
                </p:oleObj>
              </mc:Choice>
              <mc:Fallback>
                <p:oleObj r:id="rId4" imgW="3225800" imgH="2413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4495800"/>
                        <a:ext cx="6781800" cy="500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585" name="Rectangle 7"/>
          <p:cNvSpPr>
            <a:spLocks noChangeArrowheads="1"/>
          </p:cNvSpPr>
          <p:nvPr/>
        </p:nvSpPr>
        <p:spPr bwMode="auto">
          <a:xfrm>
            <a:off x="4414838" y="33194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4579" name="Object 6"/>
          <p:cNvGraphicFramePr>
            <a:graphicFrameLocks noChangeAspect="1"/>
          </p:cNvGraphicFramePr>
          <p:nvPr/>
        </p:nvGraphicFramePr>
        <p:xfrm>
          <a:off x="2667000" y="5410200"/>
          <a:ext cx="614363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1" r:id="rId6" imgW="317087" imgH="215619" progId="Equation.3">
                  <p:embed/>
                </p:oleObj>
              </mc:Choice>
              <mc:Fallback>
                <p:oleObj r:id="rId6" imgW="317087" imgH="215619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5410200"/>
                        <a:ext cx="614363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Windowing: A Solution</a:t>
            </a:r>
          </a:p>
        </p:txBody>
      </p:sp>
      <p:sp>
        <p:nvSpPr>
          <p:cNvPr id="593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This equation is relatively simple.  What is not clear is how best to choose the correct         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, to 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do the job.</a:t>
            </a:r>
          </a:p>
          <a:p>
            <a:pPr algn="just" eaLnBrk="1" hangingPunct="1">
              <a:defRPr/>
            </a:pP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What makes a good window?  </a:t>
            </a:r>
          </a:p>
          <a:p>
            <a:pPr eaLnBrk="1" hangingPunct="1">
              <a:defRPr/>
            </a:pP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Generally, you want low </a:t>
            </a:r>
            <a:r>
              <a:rPr lang="en-GB" dirty="0" err="1" smtClean="0">
                <a:latin typeface="Times New Roman" pitchFamily="18" charset="0"/>
                <a:cs typeface="Times New Roman" pitchFamily="18" charset="0"/>
              </a:rPr>
              <a:t>sidelobe</a:t>
            </a:r>
            <a:r>
              <a:rPr lang="en-GB" dirty="0" smtClean="0">
                <a:latin typeface="Times New Roman" pitchFamily="18" charset="0"/>
                <a:cs typeface="Times New Roman" pitchFamily="18" charset="0"/>
              </a:rPr>
              <a:t> levels for the window functions frequency response, yet tight dispersion of it.</a:t>
            </a:r>
            <a:r>
              <a:rPr lang="en-GB" dirty="0" smtClean="0"/>
              <a:t> </a:t>
            </a:r>
          </a:p>
        </p:txBody>
      </p:sp>
      <p:sp>
        <p:nvSpPr>
          <p:cNvPr id="2560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38825E4-9791-4CBB-B413-CDEAC24D318F}" type="slidenum">
              <a:rPr lang="en-GB" altLang="en-US" sz="1400"/>
              <a:pPr eaLnBrk="1" hangingPunct="1"/>
              <a:t>55</a:t>
            </a:fld>
            <a:endParaRPr lang="en-GB" altLang="en-US" sz="1400"/>
          </a:p>
        </p:txBody>
      </p:sp>
      <p:graphicFrame>
        <p:nvGraphicFramePr>
          <p:cNvPr id="25602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8891868"/>
              </p:ext>
            </p:extLst>
          </p:nvPr>
        </p:nvGraphicFramePr>
        <p:xfrm>
          <a:off x="5652120" y="2708920"/>
          <a:ext cx="685800" cy="477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14" r:id="rId4" imgW="317087" imgH="215619" progId="Equation.3">
                  <p:embed/>
                </p:oleObj>
              </mc:Choice>
              <mc:Fallback>
                <p:oleObj r:id="rId4" imgW="317087" imgH="215619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52120" y="2708920"/>
                        <a:ext cx="685800" cy="4778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Uniform Window</a:t>
            </a:r>
            <a:r>
              <a:rPr lang="en-GB" smtClean="0"/>
              <a:t> </a:t>
            </a:r>
          </a:p>
        </p:txBody>
      </p:sp>
      <p:sp>
        <p:nvSpPr>
          <p:cNvPr id="60419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514600"/>
            <a:ext cx="7848600" cy="3581400"/>
          </a:xfrm>
        </p:spPr>
        <p:txBody>
          <a:bodyPr/>
          <a:lstStyle/>
          <a:p>
            <a:pPr algn="just" eaLnBrk="1" hangingPunct="1"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Features:</a:t>
            </a:r>
            <a:endParaRPr lang="en-GB" sz="2800" smtClean="0">
              <a:cs typeface="Times New Roman" pitchFamily="18" charset="0"/>
            </a:endParaRPr>
          </a:p>
          <a:p>
            <a:pPr lvl="1" algn="just" eaLnBrk="1" hangingPunct="1"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Fastest transition possible in an N-length window</a:t>
            </a:r>
            <a:endParaRPr lang="en-GB" sz="2400" smtClean="0">
              <a:cs typeface="Times New Roman" pitchFamily="18" charset="0"/>
            </a:endParaRPr>
          </a:p>
          <a:p>
            <a:pPr lvl="1" algn="just" eaLnBrk="1" hangingPunct="1"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Main lobe width is 2/N</a:t>
            </a:r>
            <a:endParaRPr lang="en-GB" sz="2400" smtClean="0">
              <a:cs typeface="Times New Roman" pitchFamily="18" charset="0"/>
            </a:endParaRPr>
          </a:p>
          <a:p>
            <a:pPr lvl="1" algn="just" eaLnBrk="1" hangingPunct="1"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Leads to Gibbs phenomenon </a:t>
            </a:r>
            <a:endParaRPr lang="en-GB" sz="2400" smtClean="0">
              <a:cs typeface="Times New Roman" pitchFamily="18" charset="0"/>
            </a:endParaRPr>
          </a:p>
          <a:p>
            <a:pPr lvl="1" algn="just" eaLnBrk="1" hangingPunct="1"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Highest sidelobe width is -13dB</a:t>
            </a: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Comments:</a:t>
            </a:r>
          </a:p>
          <a:p>
            <a:pPr lvl="1" algn="just" eaLnBrk="1" hangingPunct="1"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Not really windowing, used as a comparison.</a:t>
            </a:r>
            <a:endParaRPr lang="en-GB" sz="2400" smtClean="0"/>
          </a:p>
        </p:txBody>
      </p:sp>
      <p:sp>
        <p:nvSpPr>
          <p:cNvPr id="2662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BAE8355-1DA8-48A9-9956-BF21A0C9019F}" type="slidenum">
              <a:rPr lang="en-GB" altLang="en-US" sz="1400"/>
              <a:pPr eaLnBrk="1" hangingPunct="1"/>
              <a:t>56</a:t>
            </a:fld>
            <a:endParaRPr lang="en-GB" altLang="en-US" sz="1400"/>
          </a:p>
        </p:txBody>
      </p:sp>
      <p:sp>
        <p:nvSpPr>
          <p:cNvPr id="26631" name="Rectangle 5"/>
          <p:cNvSpPr>
            <a:spLocks noChangeArrowheads="1"/>
          </p:cNvSpPr>
          <p:nvPr/>
        </p:nvSpPr>
        <p:spPr bwMode="auto">
          <a:xfrm>
            <a:off x="3624263" y="330517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6626" name="Object 4"/>
          <p:cNvGraphicFramePr>
            <a:graphicFrameLocks noChangeAspect="1"/>
          </p:cNvGraphicFramePr>
          <p:nvPr/>
        </p:nvGraphicFramePr>
        <p:xfrm>
          <a:off x="2971800" y="2133600"/>
          <a:ext cx="4191000" cy="547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9" r:id="rId4" imgW="1848943" imgH="288367" progId="Equation.3">
                  <p:embed/>
                </p:oleObj>
              </mc:Choice>
              <mc:Fallback>
                <p:oleObj r:id="rId4" imgW="1848943" imgH="288367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2133600"/>
                        <a:ext cx="4191000" cy="547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Uniform Window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514600"/>
            <a:ext cx="7848600" cy="35814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k=[0:1:9];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w=[0,0,1,1,1,1,1,1,0,0];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stem(k,w)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title('Uniform Window')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xlabel('k')</a:t>
            </a:r>
          </a:p>
          <a:p>
            <a:pPr eaLnBrk="1" hangingPunct="1">
              <a:buFontTx/>
              <a:buNone/>
              <a:defRPr/>
            </a:pPr>
            <a:r>
              <a:rPr lang="en-GB" sz="2000" smtClean="0">
                <a:cs typeface="Times New Roman" pitchFamily="18" charset="0"/>
              </a:rPr>
              <a:t>ylabel('Magnitude')</a:t>
            </a:r>
            <a:r>
              <a:rPr lang="en-GB" sz="2000" smtClean="0"/>
              <a:t> </a:t>
            </a:r>
          </a:p>
        </p:txBody>
      </p:sp>
      <p:sp>
        <p:nvSpPr>
          <p:cNvPr id="9216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79609CD-1EBE-4A8A-85D4-C8A78B0781FB}" type="slidenum">
              <a:rPr lang="en-GB" altLang="en-US" sz="1400"/>
              <a:pPr eaLnBrk="1" hangingPunct="1"/>
              <a:t>57</a:t>
            </a:fld>
            <a:endParaRPr lang="en-GB" altLang="en-US" sz="1400"/>
          </a:p>
        </p:txBody>
      </p:sp>
      <p:pic>
        <p:nvPicPr>
          <p:cNvPr id="9216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514600"/>
            <a:ext cx="3879850" cy="290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Bartlett Window</a:t>
            </a:r>
            <a:r>
              <a:rPr lang="en-GB" smtClean="0"/>
              <a:t> 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743200"/>
            <a:ext cx="7848600" cy="3352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Features:</a:t>
            </a:r>
            <a:endParaRPr lang="en-GB" sz="2200" dirty="0" smtClean="0">
              <a:cs typeface="Times New Roman" pitchFamily="18" charset="0"/>
            </a:endParaRPr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The two endpoint data values are lost this is bad!</a:t>
            </a:r>
            <a:endParaRPr lang="en-GB" sz="2200" dirty="0" smtClean="0">
              <a:cs typeface="Times New Roman" pitchFamily="18" charset="0"/>
            </a:endParaRPr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W (the frequency response) falls off twice as fast (dB/octave) as uniform window</a:t>
            </a:r>
            <a:endParaRPr lang="en-GB" sz="2200" dirty="0" smtClean="0">
              <a:cs typeface="Times New Roman" pitchFamily="18" charset="0"/>
            </a:endParaRPr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Highest </a:t>
            </a:r>
            <a:r>
              <a:rPr lang="en-GB" sz="2200" dirty="0" err="1" smtClean="0">
                <a:latin typeface="Times New Roman" pitchFamily="18" charset="0"/>
                <a:cs typeface="Times New Roman" pitchFamily="18" charset="0"/>
              </a:rPr>
              <a:t>sidelobe</a:t>
            </a: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 is -27dB</a:t>
            </a:r>
            <a:endParaRPr lang="en-GB" sz="2200" dirty="0" smtClean="0">
              <a:cs typeface="Times New Roman" pitchFamily="18" charset="0"/>
            </a:endParaRPr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Main lobe width is 2/N</a:t>
            </a:r>
            <a:endParaRPr lang="en-GB" sz="2200" dirty="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Comments:</a:t>
            </a:r>
            <a:endParaRPr lang="en-GB" sz="2200" dirty="0" smtClean="0">
              <a:cs typeface="Times New Roman" pitchFamily="18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en-GB" sz="2200" dirty="0" smtClean="0">
                <a:latin typeface="Times New Roman" pitchFamily="18" charset="0"/>
                <a:cs typeface="Times New Roman" pitchFamily="18" charset="0"/>
              </a:rPr>
              <a:t>Not used much because the harsh emphasis on centre points to the detriment of the endpoints</a:t>
            </a:r>
            <a:endParaRPr lang="en-GB" sz="2200" dirty="0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en-GB" sz="2800" dirty="0" smtClean="0"/>
          </a:p>
        </p:txBody>
      </p:sp>
      <p:sp>
        <p:nvSpPr>
          <p:cNvPr id="2765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A3591AA-C2AA-4D58-BD68-6F413A74834D}" type="slidenum">
              <a:rPr lang="en-GB" altLang="en-US" sz="1400"/>
              <a:pPr eaLnBrk="1" hangingPunct="1"/>
              <a:t>58</a:t>
            </a:fld>
            <a:endParaRPr lang="en-GB" altLang="en-US" sz="1400"/>
          </a:p>
        </p:txBody>
      </p:sp>
      <p:sp>
        <p:nvSpPr>
          <p:cNvPr id="27655" name="Rectangle 5"/>
          <p:cNvSpPr>
            <a:spLocks noChangeArrowheads="1"/>
          </p:cNvSpPr>
          <p:nvPr/>
        </p:nvSpPr>
        <p:spPr bwMode="auto">
          <a:xfrm>
            <a:off x="3657600" y="32194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7650" name="Object 4"/>
          <p:cNvGraphicFramePr>
            <a:graphicFrameLocks noChangeAspect="1"/>
          </p:cNvGraphicFramePr>
          <p:nvPr/>
        </p:nvGraphicFramePr>
        <p:xfrm>
          <a:off x="3048000" y="2057400"/>
          <a:ext cx="3429000" cy="785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63" r:id="rId4" imgW="1828800" imgH="419100" progId="Equation.3">
                  <p:embed/>
                </p:oleObj>
              </mc:Choice>
              <mc:Fallback>
                <p:oleObj r:id="rId4" imgW="1828800" imgH="4191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48000" y="2057400"/>
                        <a:ext cx="3429000" cy="785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Bartlett Window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k=[0:1:6];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w=1-abs((k-3)/3);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stem(k,w)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title('Bartlett Window')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xlabel('k')</a:t>
            </a:r>
          </a:p>
          <a:p>
            <a:pPr algn="just" eaLnBrk="1" hangingPunct="1">
              <a:buFontTx/>
              <a:buNone/>
              <a:defRPr/>
            </a:pPr>
            <a:r>
              <a:rPr lang="en-GB" sz="2000" i="1" smtClean="0">
                <a:cs typeface="Times New Roman" pitchFamily="18" charset="0"/>
              </a:rPr>
              <a:t>ylabel('Magnitude')</a:t>
            </a:r>
          </a:p>
          <a:p>
            <a:pPr eaLnBrk="1" hangingPunct="1">
              <a:defRPr/>
            </a:pPr>
            <a:endParaRPr lang="en-GB" sz="2000" smtClean="0"/>
          </a:p>
        </p:txBody>
      </p:sp>
      <p:sp>
        <p:nvSpPr>
          <p:cNvPr id="931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2E54BFD-34BD-4CA2-9C0D-2033142150CB}" type="slidenum">
              <a:rPr lang="en-GB" altLang="en-US" sz="1400"/>
              <a:pPr eaLnBrk="1" hangingPunct="1"/>
              <a:t>59</a:t>
            </a:fld>
            <a:endParaRPr lang="en-GB" altLang="en-US" sz="1400"/>
          </a:p>
        </p:txBody>
      </p:sp>
      <p:pic>
        <p:nvPicPr>
          <p:cNvPr id="9319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2514600"/>
            <a:ext cx="4157663" cy="311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Bartlett Window</a:t>
            </a:r>
          </a:p>
        </p:txBody>
      </p:sp>
      <p:sp>
        <p:nvSpPr>
          <p:cNvPr id="64515" name="Rectangle 3"/>
          <p:cNvSpPr>
            <a:spLocks noGrp="1" noChangeArrowheads="1"/>
          </p:cNvSpPr>
          <p:nvPr>
            <p:ph idx="1"/>
          </p:nvPr>
        </p:nvSpPr>
        <p:spPr>
          <a:xfrm>
            <a:off x="2555776" y="1916832"/>
            <a:ext cx="6192688" cy="4114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k=[0:1:24];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%Create a simple </a:t>
            </a:r>
            <a:r>
              <a:rPr lang="en-GB" sz="1400" i="1" dirty="0" err="1" smtClean="0">
                <a:cs typeface="Times New Roman" pitchFamily="18" charset="0"/>
              </a:rPr>
              <a:t>lowpass</a:t>
            </a:r>
            <a:r>
              <a:rPr lang="en-GB" sz="1400" i="1" dirty="0" smtClean="0">
                <a:cs typeface="Times New Roman" pitchFamily="18" charset="0"/>
              </a:rPr>
              <a:t> filter using the impulse invariant method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h=0.3*</a:t>
            </a:r>
            <a:r>
              <a:rPr lang="en-GB" sz="1400" i="1" dirty="0" err="1" smtClean="0">
                <a:cs typeface="Times New Roman" pitchFamily="18" charset="0"/>
              </a:rPr>
              <a:t>sinc</a:t>
            </a:r>
            <a:r>
              <a:rPr lang="en-GB" sz="1400" i="1" dirty="0" smtClean="0">
                <a:cs typeface="Times New Roman" pitchFamily="18" charset="0"/>
              </a:rPr>
              <a:t>(0.3*(k-12));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%create the Bartlett window coefficients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w=1-abs((k-12)/12);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%create h1 the new set of windowed coefficients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h1=w.*h;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%Find the frequency response of h1, the windowed filter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[h2,f]=</a:t>
            </a:r>
            <a:r>
              <a:rPr lang="en-GB" sz="1400" i="1" dirty="0" err="1" smtClean="0">
                <a:cs typeface="Times New Roman" pitchFamily="18" charset="0"/>
              </a:rPr>
              <a:t>freqz</a:t>
            </a:r>
            <a:r>
              <a:rPr lang="en-GB" sz="1400" i="1" dirty="0" smtClean="0">
                <a:cs typeface="Times New Roman" pitchFamily="18" charset="0"/>
              </a:rPr>
              <a:t>(h1,1,512);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%Find the frequency response of h, the original filter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[h3,f2]=</a:t>
            </a:r>
            <a:r>
              <a:rPr lang="en-GB" sz="1400" i="1" dirty="0" err="1" smtClean="0">
                <a:cs typeface="Times New Roman" pitchFamily="18" charset="0"/>
              </a:rPr>
              <a:t>freqz</a:t>
            </a:r>
            <a:r>
              <a:rPr lang="en-GB" sz="1400" i="1" dirty="0" smtClean="0">
                <a:cs typeface="Times New Roman" pitchFamily="18" charset="0"/>
              </a:rPr>
              <a:t>(h,1,512);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subplot(2,1,1), plot(f2,abs(h3));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title(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'Impulse Invariant </a:t>
            </a:r>
            <a:r>
              <a:rPr lang="en-GB" sz="1400" i="1" dirty="0" err="1" smtClean="0">
                <a:solidFill>
                  <a:srgbClr val="800000"/>
                </a:solidFill>
                <a:cs typeface="Times New Roman" pitchFamily="18" charset="0"/>
              </a:rPr>
              <a:t>Lowpass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 Filter'</a:t>
            </a:r>
            <a:r>
              <a:rPr lang="en-GB" sz="14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err="1" smtClean="0">
                <a:cs typeface="Times New Roman" pitchFamily="18" charset="0"/>
              </a:rPr>
              <a:t>xlabel</a:t>
            </a:r>
            <a:r>
              <a:rPr lang="en-GB" sz="1400" i="1" dirty="0" smtClean="0">
                <a:cs typeface="Times New Roman" pitchFamily="18" charset="0"/>
              </a:rPr>
              <a:t>(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'Frequency'</a:t>
            </a:r>
            <a:r>
              <a:rPr lang="en-GB" sz="14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err="1" smtClean="0">
                <a:cs typeface="Times New Roman" pitchFamily="18" charset="0"/>
              </a:rPr>
              <a:t>ylabel</a:t>
            </a:r>
            <a:r>
              <a:rPr lang="en-GB" sz="1400" i="1" dirty="0" smtClean="0">
                <a:cs typeface="Times New Roman" pitchFamily="18" charset="0"/>
              </a:rPr>
              <a:t>(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'Magnitude'</a:t>
            </a:r>
            <a:r>
              <a:rPr lang="en-GB" sz="14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subplot(2,1,2), plot(</a:t>
            </a:r>
            <a:r>
              <a:rPr lang="en-GB" sz="1400" i="1" dirty="0" err="1" smtClean="0">
                <a:cs typeface="Times New Roman" pitchFamily="18" charset="0"/>
              </a:rPr>
              <a:t>f,abs</a:t>
            </a:r>
            <a:r>
              <a:rPr lang="en-GB" sz="1400" i="1" dirty="0" smtClean="0">
                <a:cs typeface="Times New Roman" pitchFamily="18" charset="0"/>
              </a:rPr>
              <a:t>(h2));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title(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'Bartlett Windowed </a:t>
            </a:r>
            <a:r>
              <a:rPr lang="en-GB" sz="1400" i="1" dirty="0" err="1" smtClean="0">
                <a:solidFill>
                  <a:srgbClr val="800000"/>
                </a:solidFill>
                <a:cs typeface="Times New Roman" pitchFamily="18" charset="0"/>
              </a:rPr>
              <a:t>Lowpass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 Filter'</a:t>
            </a:r>
            <a:r>
              <a:rPr lang="en-GB" sz="14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err="1" smtClean="0">
                <a:cs typeface="Times New Roman" pitchFamily="18" charset="0"/>
              </a:rPr>
              <a:t>xlabel</a:t>
            </a:r>
            <a:r>
              <a:rPr lang="en-GB" sz="1400" i="1" dirty="0" smtClean="0">
                <a:cs typeface="Times New Roman" pitchFamily="18" charset="0"/>
              </a:rPr>
              <a:t>(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'Frequency'</a:t>
            </a:r>
            <a:r>
              <a:rPr lang="en-GB" sz="1400" i="1" dirty="0" smtClean="0"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1400" dirty="0" err="1" smtClean="0">
                <a:cs typeface="Times New Roman" pitchFamily="18" charset="0"/>
              </a:rPr>
              <a:t>ylabel</a:t>
            </a:r>
            <a:r>
              <a:rPr lang="en-GB" sz="1400" dirty="0" smtClean="0">
                <a:cs typeface="Times New Roman" pitchFamily="18" charset="0"/>
              </a:rPr>
              <a:t>(</a:t>
            </a:r>
            <a:r>
              <a:rPr lang="en-GB" sz="1400" dirty="0" smtClean="0">
                <a:solidFill>
                  <a:srgbClr val="800000"/>
                </a:solidFill>
                <a:cs typeface="Times New Roman" pitchFamily="18" charset="0"/>
              </a:rPr>
              <a:t>'Magnitude'</a:t>
            </a:r>
            <a:r>
              <a:rPr lang="en-GB" sz="1400" dirty="0" smtClean="0">
                <a:cs typeface="Times New Roman" pitchFamily="18" charset="0"/>
              </a:rPr>
              <a:t>);</a:t>
            </a:r>
            <a:r>
              <a:rPr lang="en-GB" sz="1400" dirty="0" smtClean="0"/>
              <a:t> </a:t>
            </a:r>
          </a:p>
        </p:txBody>
      </p:sp>
      <p:sp>
        <p:nvSpPr>
          <p:cNvPr id="942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573E8B2-6BB2-4EBA-8336-E3D2B9825830}" type="slidenum">
              <a:rPr lang="en-GB" altLang="en-US" sz="1400"/>
              <a:pPr eaLnBrk="1" hangingPunct="1"/>
              <a:t>60</a:t>
            </a:fld>
            <a:endParaRPr lang="en-GB" altLang="en-US" sz="1400"/>
          </a:p>
        </p:txBody>
      </p:sp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Bartlett Window</a:t>
            </a:r>
          </a:p>
        </p:txBody>
      </p:sp>
      <p:sp>
        <p:nvSpPr>
          <p:cNvPr id="9523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E45081F-4664-4C1E-AC60-2FEE2C55506B}" type="slidenum">
              <a:rPr lang="en-GB" altLang="en-US" sz="1400"/>
              <a:pPr eaLnBrk="1" hangingPunct="1"/>
              <a:t>61</a:t>
            </a:fld>
            <a:endParaRPr lang="en-GB" altLang="en-US" sz="1400"/>
          </a:p>
        </p:txBody>
      </p:sp>
      <p:pic>
        <p:nvPicPr>
          <p:cNvPr id="9523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209800"/>
            <a:ext cx="5754688" cy="431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38" name="Text Box 6"/>
          <p:cNvSpPr txBox="1">
            <a:spLocks noChangeArrowheads="1"/>
          </p:cNvSpPr>
          <p:nvPr/>
        </p:nvSpPr>
        <p:spPr bwMode="auto">
          <a:xfrm>
            <a:off x="3657600" y="2667000"/>
            <a:ext cx="121126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Gibbs Phenomenon</a:t>
            </a:r>
          </a:p>
        </p:txBody>
      </p:sp>
      <p:sp>
        <p:nvSpPr>
          <p:cNvPr id="95239" name="Line 7"/>
          <p:cNvSpPr>
            <a:spLocks noChangeShapeType="1"/>
          </p:cNvSpPr>
          <p:nvPr/>
        </p:nvSpPr>
        <p:spPr bwMode="auto">
          <a:xfrm flipH="1">
            <a:off x="3538538" y="2786063"/>
            <a:ext cx="169862" cy="9366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95240" name="Text Box 8"/>
          <p:cNvSpPr txBox="1">
            <a:spLocks noChangeArrowheads="1"/>
          </p:cNvSpPr>
          <p:nvPr/>
        </p:nvSpPr>
        <p:spPr bwMode="auto">
          <a:xfrm>
            <a:off x="5257800" y="4724400"/>
            <a:ext cx="2362200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1600" b="1" i="1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Bartlett Window Applied to a Lowpass Filter</a:t>
            </a:r>
            <a:r>
              <a:rPr lang="en-GB" altLang="en-US" sz="1600">
                <a:solidFill>
                  <a:schemeClr val="bg2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Hanning Window</a:t>
            </a:r>
            <a:r>
              <a:rPr lang="en-GB" smtClean="0"/>
              <a:t> </a:t>
            </a:r>
          </a:p>
        </p:txBody>
      </p:sp>
      <p:sp>
        <p:nvSpPr>
          <p:cNvPr id="6656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819400"/>
            <a:ext cx="7848600" cy="3276600"/>
          </a:xfrm>
        </p:spPr>
        <p:txBody>
          <a:bodyPr/>
          <a:lstStyle/>
          <a:p>
            <a:pPr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Features:</a:t>
            </a:r>
            <a:endParaRPr lang="en-GB" smtClean="0">
              <a:cs typeface="Times New Roman" pitchFamily="18" charset="0"/>
            </a:endParaRPr>
          </a:p>
          <a:p>
            <a:pPr lvl="1"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Highest sidelobe is -23dB</a:t>
            </a:r>
          </a:p>
          <a:p>
            <a:pPr lvl="1"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Main lobe width is 4/N</a:t>
            </a:r>
            <a:r>
              <a:rPr lang="en-GB" smtClean="0"/>
              <a:t> </a:t>
            </a:r>
          </a:p>
        </p:txBody>
      </p:sp>
      <p:sp>
        <p:nvSpPr>
          <p:cNvPr id="2867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5015281-71A9-4BE4-BBAC-A8AB0EC733A0}" type="slidenum">
              <a:rPr lang="en-GB" altLang="en-US" sz="1400"/>
              <a:pPr eaLnBrk="1" hangingPunct="1"/>
              <a:t>62</a:t>
            </a:fld>
            <a:endParaRPr lang="en-GB" altLang="en-US" sz="1400"/>
          </a:p>
        </p:txBody>
      </p:sp>
      <p:sp>
        <p:nvSpPr>
          <p:cNvPr id="28679" name="Rectangle 5"/>
          <p:cNvSpPr>
            <a:spLocks noChangeArrowheads="1"/>
          </p:cNvSpPr>
          <p:nvPr/>
        </p:nvSpPr>
        <p:spPr bwMode="auto">
          <a:xfrm>
            <a:off x="3205163" y="32004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8674" name="Object 4"/>
          <p:cNvGraphicFramePr>
            <a:graphicFrameLocks noChangeAspect="1"/>
          </p:cNvGraphicFramePr>
          <p:nvPr/>
        </p:nvGraphicFramePr>
        <p:xfrm>
          <a:off x="2057400" y="1981200"/>
          <a:ext cx="5253038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87" r:id="rId4" imgW="2730500" imgH="457200" progId="Equation.3">
                  <p:embed/>
                </p:oleObj>
              </mc:Choice>
              <mc:Fallback>
                <p:oleObj r:id="rId4" imgW="2730500" imgH="457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1981200"/>
                        <a:ext cx="5253038" cy="877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Hanning Window</a:t>
            </a:r>
          </a:p>
        </p:txBody>
      </p:sp>
      <p:sp>
        <p:nvSpPr>
          <p:cNvPr id="6758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895600"/>
            <a:ext cx="7848600" cy="3200400"/>
          </a:xfrm>
        </p:spPr>
        <p:txBody>
          <a:bodyPr/>
          <a:lstStyle/>
          <a:p>
            <a:pPr algn="just" eaLnBrk="1" hangingPunct="1">
              <a:buFontTx/>
              <a:buNone/>
              <a:defRPr/>
            </a:pPr>
            <a:r>
              <a:rPr lang="en-GB" sz="1800" i="1" smtClean="0">
                <a:cs typeface="Times New Roman" pitchFamily="18" charset="0"/>
              </a:rPr>
              <a:t>k=[0:1:6];</a:t>
            </a:r>
          </a:p>
          <a:p>
            <a:pPr algn="just" eaLnBrk="1" hangingPunct="1">
              <a:buFontTx/>
              <a:buNone/>
              <a:defRPr/>
            </a:pPr>
            <a:r>
              <a:rPr lang="en-GB" sz="1800" i="1" smtClean="0">
                <a:cs typeface="Times New Roman" pitchFamily="18" charset="0"/>
              </a:rPr>
              <a:t>w=0.5*(1+cos(2*pi*(k-3)/7));</a:t>
            </a:r>
          </a:p>
          <a:p>
            <a:pPr algn="just" eaLnBrk="1" hangingPunct="1">
              <a:buFontTx/>
              <a:buNone/>
              <a:defRPr/>
            </a:pPr>
            <a:r>
              <a:rPr lang="en-GB" sz="1800" i="1" smtClean="0">
                <a:cs typeface="Times New Roman" pitchFamily="18" charset="0"/>
              </a:rPr>
              <a:t>stem(k,w)</a:t>
            </a:r>
          </a:p>
          <a:p>
            <a:pPr algn="just" eaLnBrk="1" hangingPunct="1">
              <a:buFontTx/>
              <a:buNone/>
              <a:defRPr/>
            </a:pPr>
            <a:r>
              <a:rPr lang="en-GB" sz="1800" i="1" smtClean="0">
                <a:cs typeface="Times New Roman" pitchFamily="18" charset="0"/>
              </a:rPr>
              <a:t>title('Hanning Window')</a:t>
            </a:r>
          </a:p>
          <a:p>
            <a:pPr algn="just" eaLnBrk="1" hangingPunct="1">
              <a:buFontTx/>
              <a:buNone/>
              <a:defRPr/>
            </a:pPr>
            <a:r>
              <a:rPr lang="en-GB" sz="1800" i="1" smtClean="0">
                <a:cs typeface="Times New Roman" pitchFamily="18" charset="0"/>
              </a:rPr>
              <a:t>xlabel('k')</a:t>
            </a:r>
          </a:p>
          <a:p>
            <a:pPr algn="just" eaLnBrk="1" hangingPunct="1">
              <a:buFontTx/>
              <a:buNone/>
              <a:defRPr/>
            </a:pPr>
            <a:r>
              <a:rPr lang="en-GB" sz="1800" i="1" smtClean="0">
                <a:cs typeface="Times New Roman" pitchFamily="18" charset="0"/>
              </a:rPr>
              <a:t>ylabel('Magnitude')</a:t>
            </a:r>
          </a:p>
          <a:p>
            <a:pPr eaLnBrk="1" hangingPunct="1">
              <a:defRPr/>
            </a:pPr>
            <a:endParaRPr lang="en-GB" sz="1800" smtClean="0"/>
          </a:p>
        </p:txBody>
      </p:sp>
      <p:sp>
        <p:nvSpPr>
          <p:cNvPr id="962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72F9BF7-13B4-4E7E-B246-159EB6F6FD19}" type="slidenum">
              <a:rPr lang="en-GB" altLang="en-US" sz="1400"/>
              <a:pPr eaLnBrk="1" hangingPunct="1"/>
              <a:t>63</a:t>
            </a:fld>
            <a:endParaRPr lang="en-GB" altLang="en-US" sz="1400"/>
          </a:p>
        </p:txBody>
      </p:sp>
      <p:pic>
        <p:nvPicPr>
          <p:cNvPr id="9626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895600"/>
            <a:ext cx="3344863" cy="250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Hanning Window</a:t>
            </a:r>
          </a:p>
        </p:txBody>
      </p:sp>
      <p:sp>
        <p:nvSpPr>
          <p:cNvPr id="686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The end points although small are not zero as shown by the numerical values of the previous function:</a:t>
            </a:r>
            <a:endParaRPr lang="en-GB" smtClean="0">
              <a:cs typeface="Times New Roman" pitchFamily="18" charset="0"/>
            </a:endParaRPr>
          </a:p>
          <a:p>
            <a:pPr algn="ctr" eaLnBrk="1" hangingPunct="1">
              <a:lnSpc>
                <a:spcPct val="90000"/>
              </a:lnSpc>
              <a:buFontTx/>
              <a:buNone/>
              <a:defRPr/>
            </a:pP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w(k) = {0.0495, 0.3887, 0.8117, 1.0000, 0.8117, 0.3887, 0.0495}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It looks very triangular in shape until you increase the number of values as shown below: </a:t>
            </a:r>
          </a:p>
        </p:txBody>
      </p:sp>
      <p:sp>
        <p:nvSpPr>
          <p:cNvPr id="9728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6230CB6-9691-4747-BD32-5462532046D6}" type="slidenum">
              <a:rPr lang="en-GB" altLang="en-US" sz="1400"/>
              <a:pPr eaLnBrk="1" hangingPunct="1"/>
              <a:t>64</a:t>
            </a:fld>
            <a:endParaRPr lang="en-GB" altLang="en-US" sz="140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Hanning Window</a:t>
            </a:r>
          </a:p>
        </p:txBody>
      </p:sp>
      <p:sp>
        <p:nvSpPr>
          <p:cNvPr id="9830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57C7F80-25B3-43F2-94E2-651603BD1458}" type="slidenum">
              <a:rPr lang="en-GB" altLang="en-US" sz="1400"/>
              <a:pPr eaLnBrk="1" hangingPunct="1"/>
              <a:t>65</a:t>
            </a:fld>
            <a:endParaRPr lang="en-GB" altLang="en-US" sz="1400"/>
          </a:p>
        </p:txBody>
      </p:sp>
      <p:pic>
        <p:nvPicPr>
          <p:cNvPr id="9830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7575" y="2674938"/>
            <a:ext cx="3879850" cy="290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8310" name="Text Box 7"/>
          <p:cNvSpPr txBox="1">
            <a:spLocks noChangeArrowheads="1"/>
          </p:cNvSpPr>
          <p:nvPr/>
        </p:nvSpPr>
        <p:spPr bwMode="auto">
          <a:xfrm>
            <a:off x="6096000" y="3657600"/>
            <a:ext cx="2301875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1600" b="1" i="1">
                <a:latin typeface="Arial" charset="0"/>
                <a:cs typeface="Times New Roman" pitchFamily="18" charset="0"/>
              </a:rPr>
              <a:t>Hanning (von-Hann) Window With More Values</a:t>
            </a:r>
            <a:endParaRPr lang="en-GB" altLang="en-US" sz="1600">
              <a:cs typeface="Times New Roman" pitchFamily="18" charset="0"/>
            </a:endParaRPr>
          </a:p>
          <a:p>
            <a:pPr eaLnBrk="1" hangingPunct="1"/>
            <a:endParaRPr lang="en-GB" altLang="en-US" sz="1600"/>
          </a:p>
        </p:txBody>
      </p:sp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Hanning Window</a:t>
            </a:r>
          </a:p>
        </p:txBody>
      </p:sp>
      <p:sp>
        <p:nvSpPr>
          <p:cNvPr id="9933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k=[0:1:24];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%Create a simple lowpass filter using the impulse invariant method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h=0.3*sinc(0.3*(k-12));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%create the Hanning window coefficients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w=0.5*(1+cos(2*pi*(k-12)/25));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h1=w.*h;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[h2,f]=freqz(h1,1,512);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[h3,f2]=freqz(h,1,512);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subplot(2,1,1), plot(f2,abs(h3));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title(</a:t>
            </a:r>
            <a:r>
              <a:rPr lang="en-GB" altLang="en-US" sz="14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'Impulse Invariant Lowpass Filter'</a:t>
            </a: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xlabel(</a:t>
            </a:r>
            <a:r>
              <a:rPr lang="en-GB" altLang="en-US" sz="14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'Frequency'</a:t>
            </a: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ylabel(</a:t>
            </a:r>
            <a:r>
              <a:rPr lang="en-GB" altLang="en-US" sz="14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'Magnitude'</a:t>
            </a: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subplot(2,1,2), plot(f,abs(h2));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title(</a:t>
            </a:r>
            <a:r>
              <a:rPr lang="en-GB" altLang="en-US" sz="14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'Hanning Windowed Lowpass Filter'</a:t>
            </a: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xlabel(</a:t>
            </a:r>
            <a:r>
              <a:rPr lang="en-GB" altLang="en-US" sz="14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'Frequency'</a:t>
            </a: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ylabel(</a:t>
            </a:r>
            <a:r>
              <a:rPr lang="en-GB" altLang="en-US" sz="14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'Magnitude'</a:t>
            </a: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400" smtClean="0">
              <a:effectLst/>
              <a:latin typeface="Times New Roman" pitchFamily="18" charset="0"/>
            </a:endParaRPr>
          </a:p>
        </p:txBody>
      </p:sp>
      <p:sp>
        <p:nvSpPr>
          <p:cNvPr id="9933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34C1D26-66EE-4838-AB1F-39DB54FF1B27}" type="slidenum">
              <a:rPr lang="en-GB" altLang="en-US" sz="1400"/>
              <a:pPr eaLnBrk="1" hangingPunct="1"/>
              <a:t>66</a:t>
            </a:fld>
            <a:endParaRPr lang="en-GB" altLang="en-US" sz="1400"/>
          </a:p>
        </p:txBody>
      </p:sp>
      <p:pic>
        <p:nvPicPr>
          <p:cNvPr id="9933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667000"/>
            <a:ext cx="4572000" cy="342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9335" name="Text Box 5"/>
          <p:cNvSpPr txBox="1">
            <a:spLocks noChangeArrowheads="1"/>
          </p:cNvSpPr>
          <p:nvPr/>
        </p:nvSpPr>
        <p:spPr bwMode="auto">
          <a:xfrm>
            <a:off x="5867400" y="4572000"/>
            <a:ext cx="314007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1400" b="1" i="1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Hanning Window Applied to a Lowpass Filter</a:t>
            </a:r>
            <a:r>
              <a:rPr lang="en-GB" altLang="en-US" sz="1400">
                <a:solidFill>
                  <a:schemeClr val="bg2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Hamming Window</a:t>
            </a:r>
            <a:r>
              <a:rPr lang="en-GB" smtClean="0"/>
              <a:t> 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971800"/>
            <a:ext cx="7848600" cy="31242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Features:</a:t>
            </a:r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Highest sidelobe is -43dB</a:t>
            </a:r>
          </a:p>
          <a:p>
            <a:pPr lvl="1" algn="just" eaLnBrk="1" hangingPunct="1">
              <a:lnSpc>
                <a:spcPct val="90000"/>
              </a:lnSpc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Main lobe width is 4/N</a:t>
            </a:r>
            <a:endParaRPr lang="en-GB" smtClean="0"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Comments:</a:t>
            </a:r>
            <a:endParaRPr lang="en-GB" smtClean="0">
              <a:cs typeface="Times New Roman" pitchFamily="18" charset="0"/>
            </a:endParaRPr>
          </a:p>
          <a:p>
            <a:pPr lvl="1" eaLnBrk="1" hangingPunct="1">
              <a:lnSpc>
                <a:spcPct val="90000"/>
              </a:lnSpc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Just slight adjustments in values has given much more sidelobe cancellation.</a:t>
            </a:r>
            <a:r>
              <a:rPr lang="en-GB" smtClean="0"/>
              <a:t> </a:t>
            </a:r>
          </a:p>
        </p:txBody>
      </p:sp>
      <p:sp>
        <p:nvSpPr>
          <p:cNvPr id="297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1D1E418-A97E-48E4-8F5E-ADDF8101A01A}" type="slidenum">
              <a:rPr lang="en-GB" altLang="en-US" sz="1400"/>
              <a:pPr eaLnBrk="1" hangingPunct="1"/>
              <a:t>67</a:t>
            </a:fld>
            <a:endParaRPr lang="en-GB" altLang="en-US" sz="1400"/>
          </a:p>
        </p:txBody>
      </p:sp>
      <p:sp>
        <p:nvSpPr>
          <p:cNvPr id="29703" name="Rectangle 5"/>
          <p:cNvSpPr>
            <a:spLocks noChangeArrowheads="1"/>
          </p:cNvSpPr>
          <p:nvPr/>
        </p:nvSpPr>
        <p:spPr bwMode="auto">
          <a:xfrm>
            <a:off x="3119438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29698" name="Object 4"/>
          <p:cNvGraphicFramePr>
            <a:graphicFrameLocks noChangeAspect="1"/>
          </p:cNvGraphicFramePr>
          <p:nvPr/>
        </p:nvGraphicFramePr>
        <p:xfrm>
          <a:off x="1981200" y="1981200"/>
          <a:ext cx="6024563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1" r:id="rId4" imgW="2908300" imgH="431800" progId="Equation.3">
                  <p:embed/>
                </p:oleObj>
              </mc:Choice>
              <mc:Fallback>
                <p:oleObj r:id="rId4" imgW="29083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81200" y="1981200"/>
                        <a:ext cx="6024563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Hamming Window</a:t>
            </a:r>
          </a:p>
        </p:txBody>
      </p:sp>
      <p:sp>
        <p:nvSpPr>
          <p:cNvPr id="100357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819400"/>
            <a:ext cx="7848600" cy="3276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GB" altLang="en-US" sz="1600" i="1" smtClean="0">
                <a:effectLst/>
                <a:cs typeface="Times New Roman" pitchFamily="18" charset="0"/>
              </a:rPr>
              <a:t>k=[0:1:6];</a:t>
            </a:r>
          </a:p>
          <a:p>
            <a:pPr eaLnBrk="1" hangingPunct="1">
              <a:buFontTx/>
              <a:buNone/>
            </a:pPr>
            <a:r>
              <a:rPr lang="en-GB" altLang="en-US" sz="1600" i="1" smtClean="0">
                <a:effectLst/>
                <a:cs typeface="Times New Roman" pitchFamily="18" charset="0"/>
              </a:rPr>
              <a:t>w=0.54+0.46*cos(2*pi*(k-3)/7);</a:t>
            </a:r>
          </a:p>
          <a:p>
            <a:pPr eaLnBrk="1" hangingPunct="1">
              <a:buFontTx/>
              <a:buNone/>
            </a:pPr>
            <a:r>
              <a:rPr lang="en-GB" altLang="en-US" sz="1600" i="1" smtClean="0">
                <a:effectLst/>
                <a:cs typeface="Times New Roman" pitchFamily="18" charset="0"/>
              </a:rPr>
              <a:t>stem(k,w)</a:t>
            </a:r>
          </a:p>
          <a:p>
            <a:pPr eaLnBrk="1" hangingPunct="1">
              <a:buFontTx/>
              <a:buNone/>
            </a:pPr>
            <a:r>
              <a:rPr lang="en-GB" altLang="en-US" sz="1600" i="1" smtClean="0">
                <a:effectLst/>
                <a:cs typeface="Times New Roman" pitchFamily="18" charset="0"/>
              </a:rPr>
              <a:t>ylabel('Magnitude')</a:t>
            </a:r>
          </a:p>
          <a:p>
            <a:pPr eaLnBrk="1" hangingPunct="1">
              <a:buFontTx/>
              <a:buNone/>
            </a:pPr>
            <a:r>
              <a:rPr lang="en-GB" altLang="en-US" sz="1600" i="1" smtClean="0">
                <a:effectLst/>
                <a:cs typeface="Times New Roman" pitchFamily="18" charset="0"/>
              </a:rPr>
              <a:t>xlabel('k')</a:t>
            </a:r>
          </a:p>
          <a:p>
            <a:pPr eaLnBrk="1" hangingPunct="1">
              <a:buFontTx/>
              <a:buNone/>
            </a:pPr>
            <a:r>
              <a:rPr lang="en-GB" altLang="en-US" sz="1600" i="1" smtClean="0">
                <a:effectLst/>
                <a:cs typeface="Times New Roman" pitchFamily="18" charset="0"/>
              </a:rPr>
              <a:t> title('Hamming Window')</a:t>
            </a:r>
          </a:p>
          <a:p>
            <a:pPr eaLnBrk="1" hangingPunct="1"/>
            <a:endParaRPr lang="en-GB" altLang="en-US" sz="1600" smtClean="0">
              <a:effectLst/>
            </a:endParaRPr>
          </a:p>
        </p:txBody>
      </p:sp>
      <p:sp>
        <p:nvSpPr>
          <p:cNvPr id="10035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E1ADAFD-D300-4225-B78C-B377AB57F9E9}" type="slidenum">
              <a:rPr lang="en-GB" altLang="en-US" sz="1400"/>
              <a:pPr eaLnBrk="1" hangingPunct="1"/>
              <a:t>68</a:t>
            </a:fld>
            <a:endParaRPr lang="en-GB" altLang="en-US" sz="1400"/>
          </a:p>
        </p:txBody>
      </p:sp>
      <p:pic>
        <p:nvPicPr>
          <p:cNvPr id="10035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2743200"/>
            <a:ext cx="3768725" cy="282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Hamming Window</a:t>
            </a:r>
          </a:p>
        </p:txBody>
      </p:sp>
      <p:sp>
        <p:nvSpPr>
          <p:cNvPr id="10137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B33E289-6ED7-4267-93DB-F74173B7F36F}" type="slidenum">
              <a:rPr lang="en-GB" altLang="en-US" sz="1400"/>
              <a:pPr eaLnBrk="1" hangingPunct="1"/>
              <a:t>69</a:t>
            </a:fld>
            <a:endParaRPr lang="en-GB" altLang="en-US" sz="1400"/>
          </a:p>
        </p:txBody>
      </p:sp>
      <p:pic>
        <p:nvPicPr>
          <p:cNvPr id="10138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743200"/>
            <a:ext cx="4025900" cy="3017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1382" name="Text Box 5"/>
          <p:cNvSpPr txBox="1">
            <a:spLocks noChangeArrowheads="1"/>
          </p:cNvSpPr>
          <p:nvPr/>
        </p:nvSpPr>
        <p:spPr bwMode="auto">
          <a:xfrm>
            <a:off x="5445125" y="3810000"/>
            <a:ext cx="24034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1600" b="1" i="1">
                <a:latin typeface="Arial" charset="0"/>
                <a:cs typeface="Times New Roman" pitchFamily="18" charset="0"/>
              </a:rPr>
              <a:t>Hamming Window With More Values</a:t>
            </a:r>
            <a:endParaRPr lang="en-GB" altLang="en-US" sz="1600">
              <a:cs typeface="Times New Roman" pitchFamily="18" charset="0"/>
            </a:endParaRPr>
          </a:p>
          <a:p>
            <a:pPr eaLnBrk="1" hangingPunct="1"/>
            <a:endParaRPr lang="en-GB" altLang="en-US" sz="1600"/>
          </a:p>
        </p:txBody>
      </p:sp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Hamming Window</a:t>
            </a:r>
          </a:p>
        </p:txBody>
      </p:sp>
      <p:sp>
        <p:nvSpPr>
          <p:cNvPr id="10240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k=[0:1:24];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h=0.3*sinc(0.3*(k-12));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%create the Hamming window coefficients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w=0.54+0.46*cos(2*pi*(k-12)/25);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%create h1 the new set of windowed coefficients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h1=w.*h;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[h2,f]=freqz(h1,1,512);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[h3,f2]=freqz(h,1,512);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subplot(2,1,1), plot(f2,abs(h3));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title(</a:t>
            </a:r>
            <a:r>
              <a:rPr lang="en-GB" altLang="en-US" sz="16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'Impulse Invariant Lowpass Filter'</a:t>
            </a: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xlabel(</a:t>
            </a:r>
            <a:r>
              <a:rPr lang="en-GB" altLang="en-US" sz="16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'Frequency'</a:t>
            </a: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ylabel(</a:t>
            </a:r>
            <a:r>
              <a:rPr lang="en-GB" altLang="en-US" sz="16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'Magnitude'</a:t>
            </a: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subplot(2,1,2), plot(f,abs(h2));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title(</a:t>
            </a:r>
            <a:r>
              <a:rPr lang="en-GB" altLang="en-US" sz="16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'Hamming Windowed Lowpass Filter'</a:t>
            </a: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xlabel(</a:t>
            </a:r>
            <a:r>
              <a:rPr lang="en-GB" altLang="en-US" sz="16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'Frequency'</a:t>
            </a: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ylabel(</a:t>
            </a:r>
            <a:r>
              <a:rPr lang="en-GB" altLang="en-US" sz="16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'Magnitude'</a:t>
            </a: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600" smtClean="0">
              <a:effectLst/>
              <a:latin typeface="Times New Roman" pitchFamily="18" charset="0"/>
            </a:endParaRPr>
          </a:p>
        </p:txBody>
      </p:sp>
      <p:sp>
        <p:nvSpPr>
          <p:cNvPr id="10240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D3CEB4F-67C9-4ED5-B51A-815A6B6837EA}" type="slidenum">
              <a:rPr lang="en-GB" altLang="en-US" sz="1400"/>
              <a:pPr eaLnBrk="1" hangingPunct="1"/>
              <a:t>70</a:t>
            </a:fld>
            <a:endParaRPr lang="en-GB" altLang="en-US" sz="1400"/>
          </a:p>
        </p:txBody>
      </p:sp>
      <p:pic>
        <p:nvPicPr>
          <p:cNvPr id="10240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819400"/>
            <a:ext cx="3657600" cy="2744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Hamming Window</a:t>
            </a:r>
          </a:p>
        </p:txBody>
      </p:sp>
      <p:sp>
        <p:nvSpPr>
          <p:cNvPr id="1034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DABE303-4794-4466-B3D0-D8A8DF124FAA}" type="slidenum">
              <a:rPr lang="en-GB" altLang="en-US" sz="1400"/>
              <a:pPr eaLnBrk="1" hangingPunct="1"/>
              <a:t>71</a:t>
            </a:fld>
            <a:endParaRPr lang="en-GB" altLang="en-US" sz="1400"/>
          </a:p>
        </p:txBody>
      </p:sp>
      <p:pic>
        <p:nvPicPr>
          <p:cNvPr id="103429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133600"/>
            <a:ext cx="5697538" cy="4275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30" name="Text Box 5"/>
          <p:cNvSpPr txBox="1">
            <a:spLocks noChangeArrowheads="1"/>
          </p:cNvSpPr>
          <p:nvPr/>
        </p:nvSpPr>
        <p:spPr bwMode="auto">
          <a:xfrm>
            <a:off x="3946525" y="4938713"/>
            <a:ext cx="29876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1600" b="1" i="1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Hamming Window Applied to a Lowpass Filter</a:t>
            </a:r>
            <a:endParaRPr lang="en-GB" altLang="en-US" sz="1600">
              <a:solidFill>
                <a:schemeClr val="bg2"/>
              </a:solidFill>
              <a:cs typeface="Times New Roman" pitchFamily="18" charset="0"/>
            </a:endParaRPr>
          </a:p>
          <a:p>
            <a:pPr eaLnBrk="1" hangingPunct="1"/>
            <a:endParaRPr lang="en-GB" altLang="en-US" sz="160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Blackman Window</a:t>
            </a:r>
            <a:r>
              <a:rPr lang="en-GB" smtClean="0"/>
              <a:t> 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2895600"/>
            <a:ext cx="7848600" cy="3200400"/>
          </a:xfrm>
        </p:spPr>
        <p:txBody>
          <a:bodyPr/>
          <a:lstStyle/>
          <a:p>
            <a:pPr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Features:</a:t>
            </a:r>
          </a:p>
          <a:p>
            <a:pPr lvl="1"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Highest sidelobe is -58dB</a:t>
            </a:r>
          </a:p>
          <a:p>
            <a:pPr lvl="1"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Main lobe width is 6/N</a:t>
            </a:r>
            <a:endParaRPr lang="en-GB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Comments:</a:t>
            </a:r>
            <a:endParaRPr lang="en-GB" smtClean="0">
              <a:cs typeface="Times New Roman" pitchFamily="18" charset="0"/>
            </a:endParaRPr>
          </a:p>
          <a:p>
            <a:pPr lvl="1"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Higher order correction terms typical of Fourier style constructions.</a:t>
            </a:r>
            <a:r>
              <a:rPr lang="en-GB" smtClean="0"/>
              <a:t> </a:t>
            </a:r>
          </a:p>
        </p:txBody>
      </p:sp>
      <p:sp>
        <p:nvSpPr>
          <p:cNvPr id="307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D7D9DC7-02BA-4AC9-94D4-A45EAF2664E8}" type="slidenum">
              <a:rPr lang="en-GB" altLang="en-US" sz="1400"/>
              <a:pPr eaLnBrk="1" hangingPunct="1"/>
              <a:t>72</a:t>
            </a:fld>
            <a:endParaRPr lang="en-GB" altLang="en-US" sz="1400"/>
          </a:p>
        </p:txBody>
      </p:sp>
      <p:sp>
        <p:nvSpPr>
          <p:cNvPr id="30727" name="Rectangle 5"/>
          <p:cNvSpPr>
            <a:spLocks noChangeArrowheads="1"/>
          </p:cNvSpPr>
          <p:nvPr/>
        </p:nvSpPr>
        <p:spPr bwMode="auto">
          <a:xfrm>
            <a:off x="246221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0722" name="Object 4"/>
          <p:cNvGraphicFramePr>
            <a:graphicFrameLocks noChangeAspect="1"/>
          </p:cNvGraphicFramePr>
          <p:nvPr/>
        </p:nvGraphicFramePr>
        <p:xfrm>
          <a:off x="1066800" y="2057400"/>
          <a:ext cx="7848600" cy="796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5" r:id="rId4" imgW="4216400" imgH="431800" progId="Equation.3">
                  <p:embed/>
                </p:oleObj>
              </mc:Choice>
              <mc:Fallback>
                <p:oleObj r:id="rId4" imgW="42164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6800" y="2057400"/>
                        <a:ext cx="7848600" cy="796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Blackman Window</a:t>
            </a:r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  <a:defRPr/>
            </a:pPr>
            <a:r>
              <a:rPr lang="en-GB" sz="1800" i="1" smtClean="0">
                <a:latin typeface="Times New Roman" pitchFamily="18" charset="0"/>
                <a:cs typeface="Times New Roman" pitchFamily="18" charset="0"/>
              </a:rPr>
              <a:t>k=[0:1:6];</a:t>
            </a:r>
          </a:p>
          <a:p>
            <a:pPr eaLnBrk="1" hangingPunct="1">
              <a:buFontTx/>
              <a:buNone/>
              <a:defRPr/>
            </a:pPr>
            <a:r>
              <a:rPr lang="en-GB" sz="1800" i="1" smtClean="0">
                <a:latin typeface="Times New Roman" pitchFamily="18" charset="0"/>
                <a:cs typeface="Times New Roman" pitchFamily="18" charset="0"/>
              </a:rPr>
              <a:t>w=0.42+0.5*cos(2*pi*(k-3)/7)+0.08*cos(4*pi*(k-3)/7);</a:t>
            </a:r>
          </a:p>
          <a:p>
            <a:pPr eaLnBrk="1" hangingPunct="1">
              <a:buFontTx/>
              <a:buNone/>
              <a:defRPr/>
            </a:pPr>
            <a:r>
              <a:rPr lang="en-GB" sz="1800" i="1" smtClean="0">
                <a:latin typeface="Times New Roman" pitchFamily="18" charset="0"/>
                <a:cs typeface="Times New Roman" pitchFamily="18" charset="0"/>
              </a:rPr>
              <a:t>stem(k,w)</a:t>
            </a:r>
          </a:p>
          <a:p>
            <a:pPr eaLnBrk="1" hangingPunct="1">
              <a:buFontTx/>
              <a:buNone/>
              <a:defRPr/>
            </a:pPr>
            <a:r>
              <a:rPr lang="en-GB" sz="1800" i="1" smtClean="0">
                <a:latin typeface="Times New Roman" pitchFamily="18" charset="0"/>
                <a:cs typeface="Times New Roman" pitchFamily="18" charset="0"/>
              </a:rPr>
              <a:t>ylabel('Magnitude')</a:t>
            </a:r>
          </a:p>
          <a:p>
            <a:pPr eaLnBrk="1" hangingPunct="1">
              <a:buFontTx/>
              <a:buNone/>
              <a:defRPr/>
            </a:pPr>
            <a:r>
              <a:rPr lang="en-GB" sz="1800" i="1" smtClean="0">
                <a:latin typeface="Times New Roman" pitchFamily="18" charset="0"/>
                <a:cs typeface="Times New Roman" pitchFamily="18" charset="0"/>
              </a:rPr>
              <a:t>xlabel('k')</a:t>
            </a:r>
          </a:p>
          <a:p>
            <a:pPr eaLnBrk="1" hangingPunct="1">
              <a:buFontTx/>
              <a:buNone/>
              <a:defRPr/>
            </a:pPr>
            <a:r>
              <a:rPr lang="en-GB" sz="1800" smtClean="0">
                <a:latin typeface="Times New Roman" pitchFamily="18" charset="0"/>
                <a:cs typeface="Times New Roman" pitchFamily="18" charset="0"/>
              </a:rPr>
              <a:t>title('Blackman Window')</a:t>
            </a:r>
            <a:endParaRPr lang="en-GB" smtClean="0"/>
          </a:p>
        </p:txBody>
      </p:sp>
      <p:sp>
        <p:nvSpPr>
          <p:cNvPr id="1044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F7E395D-ED2F-4215-AECD-8E4178F8C19F}" type="slidenum">
              <a:rPr lang="en-GB" altLang="en-US" sz="1400"/>
              <a:pPr eaLnBrk="1" hangingPunct="1"/>
              <a:t>73</a:t>
            </a:fld>
            <a:endParaRPr lang="en-GB" altLang="en-US" sz="1400"/>
          </a:p>
        </p:txBody>
      </p:sp>
      <p:pic>
        <p:nvPicPr>
          <p:cNvPr id="10445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2895600"/>
            <a:ext cx="4208463" cy="315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Blackman Window</a:t>
            </a:r>
          </a:p>
        </p:txBody>
      </p:sp>
      <p:sp>
        <p:nvSpPr>
          <p:cNvPr id="1054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26FB004-3D73-489E-A683-8B5118448638}" type="slidenum">
              <a:rPr lang="en-GB" altLang="en-US" sz="1400"/>
              <a:pPr eaLnBrk="1" hangingPunct="1"/>
              <a:t>74</a:t>
            </a:fld>
            <a:endParaRPr lang="en-GB" altLang="en-US" sz="1400"/>
          </a:p>
        </p:txBody>
      </p:sp>
      <p:pic>
        <p:nvPicPr>
          <p:cNvPr id="10547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743200"/>
            <a:ext cx="3735388" cy="28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5478" name="Text Box 5"/>
          <p:cNvSpPr txBox="1">
            <a:spLocks noChangeArrowheads="1"/>
          </p:cNvSpPr>
          <p:nvPr/>
        </p:nvSpPr>
        <p:spPr bwMode="auto">
          <a:xfrm>
            <a:off x="5715000" y="3733800"/>
            <a:ext cx="2378075" cy="82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1600" b="1" i="1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Blackman Window With More Values</a:t>
            </a:r>
            <a:endParaRPr lang="en-GB" altLang="en-US" sz="1600">
              <a:solidFill>
                <a:schemeClr val="bg2"/>
              </a:solidFill>
              <a:cs typeface="Times New Roman" pitchFamily="18" charset="0"/>
            </a:endParaRPr>
          </a:p>
          <a:p>
            <a:pPr eaLnBrk="1" hangingPunct="1"/>
            <a:endParaRPr lang="en-GB" altLang="en-US" sz="1600">
              <a:solidFill>
                <a:schemeClr val="bg2"/>
              </a:solidFill>
            </a:endParaRPr>
          </a:p>
        </p:txBody>
      </p:sp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Blackman Window</a:t>
            </a:r>
          </a:p>
        </p:txBody>
      </p:sp>
      <p:sp>
        <p:nvSpPr>
          <p:cNvPr id="10650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h=0.3*sinc(0.3*(k-12));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k=[0:1:24];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w=0.42+0.5*cos(2*pi*(k-12)/25)+0.08*cos(4*pi*(k-12)/25);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h1=w.*h;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[h2,f]=freqz(h1,1,512);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[h3,f2]=freqz(h,1,512);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subplot(2,1,1), plot(f2,abs(h3));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title(</a:t>
            </a:r>
            <a:r>
              <a:rPr lang="en-GB" altLang="en-US" sz="16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'Impulse Invariant Lowpass Filter'</a:t>
            </a: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xlabel(</a:t>
            </a:r>
            <a:r>
              <a:rPr lang="en-GB" altLang="en-US" sz="16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'Frequency'</a:t>
            </a: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ylabel(</a:t>
            </a:r>
            <a:r>
              <a:rPr lang="en-GB" altLang="en-US" sz="16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'Magnitude'</a:t>
            </a: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subplot(2,1,2), plot(f,abs(h2));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title(</a:t>
            </a:r>
            <a:r>
              <a:rPr lang="en-GB" altLang="en-US" sz="16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'Blackman Windowed Lowpass Filter'</a:t>
            </a: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xlabel(</a:t>
            </a:r>
            <a:r>
              <a:rPr lang="en-GB" altLang="en-US" sz="16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'Frequency'</a:t>
            </a:r>
            <a:r>
              <a:rPr lang="en-GB" altLang="en-US" sz="16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1600" smtClean="0">
                <a:effectLst/>
                <a:latin typeface="Times New Roman" pitchFamily="18" charset="0"/>
                <a:cs typeface="Times New Roman" pitchFamily="18" charset="0"/>
              </a:rPr>
              <a:t>ylabel(</a:t>
            </a:r>
            <a:r>
              <a:rPr lang="en-GB" altLang="en-US" sz="1600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'Magnitude'</a:t>
            </a:r>
            <a:r>
              <a:rPr lang="en-GB" altLang="en-US" sz="1600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  <a:endParaRPr lang="en-GB" altLang="en-US" smtClean="0">
              <a:effectLst/>
              <a:latin typeface="Times New Roman" pitchFamily="18" charset="0"/>
            </a:endParaRPr>
          </a:p>
        </p:txBody>
      </p:sp>
      <p:sp>
        <p:nvSpPr>
          <p:cNvPr id="1064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88B501D-041B-4E85-A557-92A2F455834C}" type="slidenum">
              <a:rPr lang="en-GB" altLang="en-US" sz="1400"/>
              <a:pPr eaLnBrk="1" hangingPunct="1"/>
              <a:t>75</a:t>
            </a:fld>
            <a:endParaRPr lang="en-GB" altLang="en-US" sz="1400"/>
          </a:p>
        </p:txBody>
      </p:sp>
      <p:pic>
        <p:nvPicPr>
          <p:cNvPr id="10650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971800"/>
            <a:ext cx="3733800" cy="280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Blackman Window</a:t>
            </a:r>
          </a:p>
        </p:txBody>
      </p:sp>
      <p:sp>
        <p:nvSpPr>
          <p:cNvPr id="1075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A3E83B5-A8EA-422A-BFD1-750E813A9E87}" type="slidenum">
              <a:rPr lang="en-GB" altLang="en-US" sz="1400"/>
              <a:pPr eaLnBrk="1" hangingPunct="1"/>
              <a:t>76</a:t>
            </a:fld>
            <a:endParaRPr lang="en-GB" altLang="en-US" sz="1400"/>
          </a:p>
        </p:txBody>
      </p:sp>
      <p:pic>
        <p:nvPicPr>
          <p:cNvPr id="10752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2133600"/>
            <a:ext cx="5849938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7526" name="Text Box 5"/>
          <p:cNvSpPr txBox="1">
            <a:spLocks noChangeArrowheads="1"/>
          </p:cNvSpPr>
          <p:nvPr/>
        </p:nvSpPr>
        <p:spPr bwMode="auto">
          <a:xfrm>
            <a:off x="3733800" y="4876800"/>
            <a:ext cx="3597275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1800" b="1" i="1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Blackman Window Applied to a Lowpass Filter</a:t>
            </a:r>
            <a:r>
              <a:rPr lang="en-GB" altLang="en-US" sz="1800">
                <a:solidFill>
                  <a:schemeClr val="bg2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630238"/>
            <a:ext cx="7772400" cy="94615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b="1" i="1" smtClean="0">
                <a:latin typeface="Arial" charset="0"/>
                <a:cs typeface="Times New Roman" pitchFamily="18" charset="0"/>
              </a:rPr>
              <a:t>Comparison of Hamming and Blackman Windows Applied to a Lowpass Filter</a:t>
            </a:r>
            <a:r>
              <a:rPr lang="en-GB" sz="2800" smtClean="0"/>
              <a:t> 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idx="1"/>
          </p:nvPr>
        </p:nvSpPr>
        <p:spPr>
          <a:xfrm>
            <a:off x="2843808" y="2115840"/>
            <a:ext cx="5954713" cy="4114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k=[0:1:24];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h=0.3*</a:t>
            </a:r>
            <a:r>
              <a:rPr lang="en-GB" sz="1400" i="1" dirty="0" err="1" smtClean="0">
                <a:cs typeface="Times New Roman" pitchFamily="18" charset="0"/>
              </a:rPr>
              <a:t>sinc</a:t>
            </a:r>
            <a:r>
              <a:rPr lang="en-GB" sz="1400" i="1" dirty="0" smtClean="0">
                <a:cs typeface="Times New Roman" pitchFamily="18" charset="0"/>
              </a:rPr>
              <a:t>(0.3*(k-12));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err="1" smtClean="0">
                <a:cs typeface="Times New Roman" pitchFamily="18" charset="0"/>
              </a:rPr>
              <a:t>wh</a:t>
            </a:r>
            <a:r>
              <a:rPr lang="en-GB" sz="1400" i="1" dirty="0" smtClean="0">
                <a:cs typeface="Times New Roman" pitchFamily="18" charset="0"/>
              </a:rPr>
              <a:t>=0.54+0.46*cos(2*pi*(k-12)/25);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err="1" smtClean="0">
                <a:cs typeface="Times New Roman" pitchFamily="18" charset="0"/>
              </a:rPr>
              <a:t>wb</a:t>
            </a:r>
            <a:r>
              <a:rPr lang="en-GB" sz="1400" i="1" dirty="0" smtClean="0">
                <a:cs typeface="Times New Roman" pitchFamily="18" charset="0"/>
              </a:rPr>
              <a:t>=0.42+0.5*cos(2*pi*(k-12)/25)+0.08*cos(4*pi*(k-12)/25);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h1=wh.*h;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h5=</a:t>
            </a:r>
            <a:r>
              <a:rPr lang="en-GB" sz="1400" i="1" dirty="0" err="1" smtClean="0">
                <a:cs typeface="Times New Roman" pitchFamily="18" charset="0"/>
              </a:rPr>
              <a:t>wb</a:t>
            </a:r>
            <a:r>
              <a:rPr lang="en-GB" sz="1400" i="1" dirty="0" smtClean="0">
                <a:cs typeface="Times New Roman" pitchFamily="18" charset="0"/>
              </a:rPr>
              <a:t>.*h;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[h2,f]=</a:t>
            </a:r>
            <a:r>
              <a:rPr lang="en-GB" sz="1400" i="1" dirty="0" err="1" smtClean="0">
                <a:cs typeface="Times New Roman" pitchFamily="18" charset="0"/>
              </a:rPr>
              <a:t>freqz</a:t>
            </a:r>
            <a:r>
              <a:rPr lang="en-GB" sz="1400" i="1" dirty="0" smtClean="0">
                <a:cs typeface="Times New Roman" pitchFamily="18" charset="0"/>
              </a:rPr>
              <a:t>(h1,1,512);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[h3,f2]=</a:t>
            </a:r>
            <a:r>
              <a:rPr lang="en-GB" sz="1400" i="1" dirty="0" err="1" smtClean="0">
                <a:cs typeface="Times New Roman" pitchFamily="18" charset="0"/>
              </a:rPr>
              <a:t>freqz</a:t>
            </a:r>
            <a:r>
              <a:rPr lang="en-GB" sz="1400" i="1" dirty="0" smtClean="0">
                <a:cs typeface="Times New Roman" pitchFamily="18" charset="0"/>
              </a:rPr>
              <a:t>(h,1,512);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[h4,f3]=</a:t>
            </a:r>
            <a:r>
              <a:rPr lang="en-GB" sz="1400" i="1" dirty="0" err="1" smtClean="0">
                <a:cs typeface="Times New Roman" pitchFamily="18" charset="0"/>
              </a:rPr>
              <a:t>freqz</a:t>
            </a:r>
            <a:r>
              <a:rPr lang="en-GB" sz="1400" i="1" dirty="0" smtClean="0">
                <a:cs typeface="Times New Roman" pitchFamily="18" charset="0"/>
              </a:rPr>
              <a:t>(h5,1,512);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subplot(2,1,1), plot(f2,abs(h3));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title(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'Impulse Invariant </a:t>
            </a:r>
            <a:r>
              <a:rPr lang="en-GB" sz="1400" i="1" dirty="0" err="1" smtClean="0">
                <a:solidFill>
                  <a:srgbClr val="800000"/>
                </a:solidFill>
                <a:cs typeface="Times New Roman" pitchFamily="18" charset="0"/>
              </a:rPr>
              <a:t>Lowpass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 Filter'</a:t>
            </a:r>
            <a:r>
              <a:rPr lang="en-GB" sz="14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err="1" smtClean="0">
                <a:cs typeface="Times New Roman" pitchFamily="18" charset="0"/>
              </a:rPr>
              <a:t>xlabel</a:t>
            </a:r>
            <a:r>
              <a:rPr lang="en-GB" sz="1400" i="1" dirty="0" smtClean="0">
                <a:cs typeface="Times New Roman" pitchFamily="18" charset="0"/>
              </a:rPr>
              <a:t>(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'Frequency'</a:t>
            </a:r>
            <a:r>
              <a:rPr lang="en-GB" sz="14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err="1" smtClean="0">
                <a:cs typeface="Times New Roman" pitchFamily="18" charset="0"/>
              </a:rPr>
              <a:t>ylabel</a:t>
            </a:r>
            <a:r>
              <a:rPr lang="en-GB" sz="1400" i="1" dirty="0" smtClean="0">
                <a:cs typeface="Times New Roman" pitchFamily="18" charset="0"/>
              </a:rPr>
              <a:t>(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'Magnitude'</a:t>
            </a:r>
            <a:r>
              <a:rPr lang="en-GB" sz="14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subplot(2,1,2), plot(</a:t>
            </a:r>
            <a:r>
              <a:rPr lang="en-GB" sz="1400" i="1" dirty="0" err="1" smtClean="0">
                <a:cs typeface="Times New Roman" pitchFamily="18" charset="0"/>
              </a:rPr>
              <a:t>f,abs</a:t>
            </a:r>
            <a:r>
              <a:rPr lang="en-GB" sz="1400" i="1" dirty="0" smtClean="0">
                <a:cs typeface="Times New Roman" pitchFamily="18" charset="0"/>
              </a:rPr>
              <a:t>(h2),f3,abs(h4));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smtClean="0">
                <a:cs typeface="Times New Roman" pitchFamily="18" charset="0"/>
              </a:rPr>
              <a:t>title(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'Hamming and Blackman Windows Comparison'</a:t>
            </a:r>
            <a:r>
              <a:rPr lang="en-GB" sz="14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1400" i="1" dirty="0" err="1" smtClean="0">
                <a:cs typeface="Times New Roman" pitchFamily="18" charset="0"/>
              </a:rPr>
              <a:t>xlabel</a:t>
            </a:r>
            <a:r>
              <a:rPr lang="en-GB" sz="1400" i="1" dirty="0" smtClean="0">
                <a:cs typeface="Times New Roman" pitchFamily="18" charset="0"/>
              </a:rPr>
              <a:t>(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'Frequency'</a:t>
            </a:r>
            <a:r>
              <a:rPr lang="en-GB" sz="1400" i="1" dirty="0" smtClean="0"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1400" dirty="0" err="1" smtClean="0">
                <a:cs typeface="Times New Roman" pitchFamily="18" charset="0"/>
              </a:rPr>
              <a:t>ylabel</a:t>
            </a:r>
            <a:r>
              <a:rPr lang="en-GB" sz="1400" dirty="0" smtClean="0">
                <a:cs typeface="Times New Roman" pitchFamily="18" charset="0"/>
              </a:rPr>
              <a:t>(</a:t>
            </a:r>
            <a:r>
              <a:rPr lang="en-GB" sz="1400" dirty="0" smtClean="0">
                <a:solidFill>
                  <a:srgbClr val="800000"/>
                </a:solidFill>
                <a:cs typeface="Times New Roman" pitchFamily="18" charset="0"/>
              </a:rPr>
              <a:t>'Magnitude'</a:t>
            </a:r>
            <a:r>
              <a:rPr lang="en-GB" sz="1400" dirty="0" smtClean="0">
                <a:cs typeface="Times New Roman" pitchFamily="18" charset="0"/>
              </a:rPr>
              <a:t>);</a:t>
            </a:r>
            <a:r>
              <a:rPr lang="en-GB" sz="1400" dirty="0" smtClean="0"/>
              <a:t> </a:t>
            </a:r>
          </a:p>
        </p:txBody>
      </p:sp>
      <p:sp>
        <p:nvSpPr>
          <p:cNvPr id="1085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7F8F1F6-400E-4BFF-8E5E-D59CFB4040EF}" type="slidenum">
              <a:rPr lang="en-GB" altLang="en-US" sz="1400"/>
              <a:pPr eaLnBrk="1" hangingPunct="1"/>
              <a:t>77</a:t>
            </a:fld>
            <a:endParaRPr lang="en-GB" altLang="en-US" sz="140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630238"/>
            <a:ext cx="7772400" cy="94615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b="1" i="1" smtClean="0">
                <a:latin typeface="Arial" charset="0"/>
                <a:cs typeface="Times New Roman" pitchFamily="18" charset="0"/>
              </a:rPr>
              <a:t>Comparison of Hamming and Blackman Windows Applied to a Lowpass Filter</a:t>
            </a:r>
          </a:p>
        </p:txBody>
      </p:sp>
      <p:sp>
        <p:nvSpPr>
          <p:cNvPr id="10957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F3DE1DA-AC8D-4E6D-AC4D-21DB703FB54F}" type="slidenum">
              <a:rPr lang="en-GB" altLang="en-US" sz="1400"/>
              <a:pPr eaLnBrk="1" hangingPunct="1"/>
              <a:t>78</a:t>
            </a:fld>
            <a:endParaRPr lang="en-GB" altLang="en-US" sz="1400"/>
          </a:p>
        </p:txBody>
      </p:sp>
      <p:pic>
        <p:nvPicPr>
          <p:cNvPr id="1095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437" y="2420888"/>
            <a:ext cx="5629525" cy="422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9574" name="Text Box 7"/>
          <p:cNvSpPr txBox="1">
            <a:spLocks noChangeArrowheads="1"/>
          </p:cNvSpPr>
          <p:nvPr/>
        </p:nvSpPr>
        <p:spPr bwMode="auto">
          <a:xfrm>
            <a:off x="3670300" y="4991100"/>
            <a:ext cx="847725" cy="28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Blackman</a:t>
            </a:r>
          </a:p>
        </p:txBody>
      </p:sp>
      <p:sp>
        <p:nvSpPr>
          <p:cNvPr id="109575" name="Text Box 8"/>
          <p:cNvSpPr txBox="1">
            <a:spLocks noChangeArrowheads="1"/>
          </p:cNvSpPr>
          <p:nvPr/>
        </p:nvSpPr>
        <p:spPr bwMode="auto">
          <a:xfrm>
            <a:off x="4017963" y="5481638"/>
            <a:ext cx="863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1200">
                <a:solidFill>
                  <a:schemeClr val="bg2"/>
                </a:solidFill>
              </a:rPr>
              <a:t>Hamming</a:t>
            </a:r>
          </a:p>
        </p:txBody>
      </p:sp>
      <p:sp>
        <p:nvSpPr>
          <p:cNvPr id="109576" name="Line 9"/>
          <p:cNvSpPr>
            <a:spLocks noChangeShapeType="1"/>
          </p:cNvSpPr>
          <p:nvPr/>
        </p:nvSpPr>
        <p:spPr bwMode="auto">
          <a:xfrm flipH="1" flipV="1">
            <a:off x="3657600" y="5486400"/>
            <a:ext cx="404813" cy="635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9577" name="Line 10"/>
          <p:cNvSpPr>
            <a:spLocks noChangeShapeType="1"/>
          </p:cNvSpPr>
          <p:nvPr/>
        </p:nvSpPr>
        <p:spPr bwMode="auto">
          <a:xfrm flipH="1">
            <a:off x="3429000" y="5130800"/>
            <a:ext cx="344488" cy="20320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GB"/>
          </a:p>
        </p:txBody>
      </p:sp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Increasing the size of N</a:t>
            </a:r>
            <a:r>
              <a:rPr lang="en-GB" smtClean="0"/>
              <a:t> </a:t>
            </a:r>
          </a:p>
        </p:txBody>
      </p:sp>
      <p:sp>
        <p:nvSpPr>
          <p:cNvPr id="83971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3810000" cy="4114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a=12;n=a*2+1;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k=[0:1:n-1];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h=0.3*</a:t>
            </a:r>
            <a:r>
              <a:rPr lang="en-GB" sz="1400" i="1" dirty="0" err="1" smtClean="0">
                <a:cs typeface="Times New Roman" pitchFamily="18" charset="0"/>
              </a:rPr>
              <a:t>sinc</a:t>
            </a:r>
            <a:r>
              <a:rPr lang="en-GB" sz="1400" i="1" dirty="0" smtClean="0">
                <a:cs typeface="Times New Roman" pitchFamily="18" charset="0"/>
              </a:rPr>
              <a:t>(0.3*(k-a));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w=0.54+0.46*cos(2*pi*(k-a)/n);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h1=w.*h;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[h2,f]=</a:t>
            </a:r>
            <a:r>
              <a:rPr lang="en-GB" sz="1400" i="1" dirty="0" err="1" smtClean="0">
                <a:cs typeface="Times New Roman" pitchFamily="18" charset="0"/>
              </a:rPr>
              <a:t>freqz</a:t>
            </a:r>
            <a:r>
              <a:rPr lang="en-GB" sz="1400" i="1" dirty="0" smtClean="0">
                <a:cs typeface="Times New Roman" pitchFamily="18" charset="0"/>
              </a:rPr>
              <a:t>(h1,1,512);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subplot(4,1,1), plot(</a:t>
            </a:r>
            <a:r>
              <a:rPr lang="en-GB" sz="1400" i="1" dirty="0" err="1" smtClean="0">
                <a:cs typeface="Times New Roman" pitchFamily="18" charset="0"/>
              </a:rPr>
              <a:t>f,abs</a:t>
            </a:r>
            <a:r>
              <a:rPr lang="en-GB" sz="1400" i="1" dirty="0" smtClean="0">
                <a:cs typeface="Times New Roman" pitchFamily="18" charset="0"/>
              </a:rPr>
              <a:t>(h2));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err="1" smtClean="0">
                <a:cs typeface="Times New Roman" pitchFamily="18" charset="0"/>
              </a:rPr>
              <a:t>ylabel</a:t>
            </a:r>
            <a:r>
              <a:rPr lang="en-GB" sz="1400" i="1" dirty="0" smtClean="0">
                <a:cs typeface="Times New Roman" pitchFamily="18" charset="0"/>
              </a:rPr>
              <a:t>(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'N=25'</a:t>
            </a:r>
            <a:r>
              <a:rPr lang="en-GB" sz="14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%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a=24;n=a*2+1;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k=[0:1:n-1];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h=0.3*</a:t>
            </a:r>
            <a:r>
              <a:rPr lang="en-GB" sz="1400" i="1" dirty="0" err="1" smtClean="0">
                <a:cs typeface="Times New Roman" pitchFamily="18" charset="0"/>
              </a:rPr>
              <a:t>sinc</a:t>
            </a:r>
            <a:r>
              <a:rPr lang="en-GB" sz="1400" i="1" dirty="0" smtClean="0">
                <a:cs typeface="Times New Roman" pitchFamily="18" charset="0"/>
              </a:rPr>
              <a:t>(0.3*(k-a));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w=0.54+0.46*cos(2*pi*(k-a)/n);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h1=w.*h;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[h2,f]=</a:t>
            </a:r>
            <a:r>
              <a:rPr lang="en-GB" sz="1400" i="1" dirty="0" err="1" smtClean="0">
                <a:cs typeface="Times New Roman" pitchFamily="18" charset="0"/>
              </a:rPr>
              <a:t>freqz</a:t>
            </a:r>
            <a:r>
              <a:rPr lang="en-GB" sz="1400" i="1" dirty="0" smtClean="0">
                <a:cs typeface="Times New Roman" pitchFamily="18" charset="0"/>
              </a:rPr>
              <a:t>(h1,1,512);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subplot(4,1,2), plot(</a:t>
            </a:r>
            <a:r>
              <a:rPr lang="en-GB" sz="1400" i="1" dirty="0" err="1" smtClean="0">
                <a:cs typeface="Times New Roman" pitchFamily="18" charset="0"/>
              </a:rPr>
              <a:t>f,abs</a:t>
            </a:r>
            <a:r>
              <a:rPr lang="en-GB" sz="1400" i="1" dirty="0" smtClean="0">
                <a:cs typeface="Times New Roman" pitchFamily="18" charset="0"/>
              </a:rPr>
              <a:t>(h2));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err="1" smtClean="0">
                <a:cs typeface="Times New Roman" pitchFamily="18" charset="0"/>
              </a:rPr>
              <a:t>ylabel</a:t>
            </a:r>
            <a:r>
              <a:rPr lang="en-GB" sz="1400" i="1" dirty="0" smtClean="0">
                <a:cs typeface="Times New Roman" pitchFamily="18" charset="0"/>
              </a:rPr>
              <a:t>(</a:t>
            </a:r>
            <a:r>
              <a:rPr lang="en-GB" sz="1400" i="1" dirty="0" smtClean="0">
                <a:solidFill>
                  <a:srgbClr val="800000"/>
                </a:solidFill>
                <a:cs typeface="Times New Roman" pitchFamily="18" charset="0"/>
              </a:rPr>
              <a:t>'N=49'</a:t>
            </a:r>
            <a:r>
              <a:rPr lang="en-GB" sz="1400" i="1" dirty="0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400" i="1" dirty="0" smtClean="0">
                <a:cs typeface="Times New Roman" pitchFamily="18" charset="0"/>
              </a:rPr>
              <a:t>%</a:t>
            </a:r>
          </a:p>
        </p:txBody>
      </p:sp>
      <p:sp>
        <p:nvSpPr>
          <p:cNvPr id="11059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2C9D6BB-201F-48ED-A0AD-F48DC6B7683E}" type="slidenum">
              <a:rPr lang="en-GB" altLang="en-US" sz="1400"/>
              <a:pPr eaLnBrk="1" hangingPunct="1"/>
              <a:t>79</a:t>
            </a:fld>
            <a:endParaRPr lang="en-GB" altLang="en-US" sz="1400"/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4876800" y="2030413"/>
            <a:ext cx="3886200" cy="4043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a=50;n=a*2+1;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k=[0:1:n-1];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h=0.3*</a:t>
            </a:r>
            <a:r>
              <a:rPr lang="en-GB" sz="1400" i="1" dirty="0" err="1">
                <a:latin typeface="+mn-lt"/>
                <a:cs typeface="Times New Roman" pitchFamily="18" charset="0"/>
              </a:rPr>
              <a:t>sinc</a:t>
            </a:r>
            <a:r>
              <a:rPr lang="en-GB" sz="1400" i="1" dirty="0">
                <a:latin typeface="+mn-lt"/>
                <a:cs typeface="Times New Roman" pitchFamily="18" charset="0"/>
              </a:rPr>
              <a:t>(0.3*(k-a));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w=0.54+0.46*cos(2*pi*(k-a)/n);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h1=w.*h;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[h2,f]=</a:t>
            </a:r>
            <a:r>
              <a:rPr lang="en-GB" sz="1400" i="1" dirty="0" err="1">
                <a:latin typeface="+mn-lt"/>
                <a:cs typeface="Times New Roman" pitchFamily="18" charset="0"/>
              </a:rPr>
              <a:t>freqz</a:t>
            </a:r>
            <a:r>
              <a:rPr lang="en-GB" sz="1400" i="1" dirty="0">
                <a:latin typeface="+mn-lt"/>
                <a:cs typeface="Times New Roman" pitchFamily="18" charset="0"/>
              </a:rPr>
              <a:t>(h1,1,512);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subplot(4,1,3), plot(</a:t>
            </a:r>
            <a:r>
              <a:rPr lang="en-GB" sz="1400" i="1" dirty="0" err="1">
                <a:latin typeface="+mn-lt"/>
                <a:cs typeface="Times New Roman" pitchFamily="18" charset="0"/>
              </a:rPr>
              <a:t>f,abs</a:t>
            </a:r>
            <a:r>
              <a:rPr lang="en-GB" sz="1400" i="1" dirty="0">
                <a:latin typeface="+mn-lt"/>
                <a:cs typeface="Times New Roman" pitchFamily="18" charset="0"/>
              </a:rPr>
              <a:t>(h2));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 err="1">
                <a:latin typeface="+mn-lt"/>
                <a:cs typeface="Times New Roman" pitchFamily="18" charset="0"/>
              </a:rPr>
              <a:t>ylabel</a:t>
            </a:r>
            <a:r>
              <a:rPr lang="en-GB" sz="1400" i="1" dirty="0">
                <a:latin typeface="+mn-lt"/>
                <a:cs typeface="Times New Roman" pitchFamily="18" charset="0"/>
              </a:rPr>
              <a:t>('N=101');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%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a=100;n=a*2+1;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k=[0:1:n-1];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h=0.3*</a:t>
            </a:r>
            <a:r>
              <a:rPr lang="en-GB" sz="1400" i="1" dirty="0" err="1">
                <a:latin typeface="+mn-lt"/>
                <a:cs typeface="Times New Roman" pitchFamily="18" charset="0"/>
              </a:rPr>
              <a:t>sinc</a:t>
            </a:r>
            <a:r>
              <a:rPr lang="en-GB" sz="1400" i="1" dirty="0">
                <a:latin typeface="+mn-lt"/>
                <a:cs typeface="Times New Roman" pitchFamily="18" charset="0"/>
              </a:rPr>
              <a:t>(0.3*(k-a));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w=0.54+0.46*cos(2*pi*(k-a)/n);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h1=w.*h;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[h2,f]=</a:t>
            </a:r>
            <a:r>
              <a:rPr lang="en-GB" sz="1400" i="1" dirty="0" err="1">
                <a:latin typeface="+mn-lt"/>
                <a:cs typeface="Times New Roman" pitchFamily="18" charset="0"/>
              </a:rPr>
              <a:t>freqz</a:t>
            </a:r>
            <a:r>
              <a:rPr lang="en-GB" sz="1400" i="1" dirty="0">
                <a:latin typeface="+mn-lt"/>
                <a:cs typeface="Times New Roman" pitchFamily="18" charset="0"/>
              </a:rPr>
              <a:t>(h1,1,512);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>
                <a:latin typeface="+mn-lt"/>
                <a:cs typeface="Times New Roman" pitchFamily="18" charset="0"/>
              </a:rPr>
              <a:t>subplot(4,1,4), plot(</a:t>
            </a:r>
            <a:r>
              <a:rPr lang="en-GB" sz="1400" i="1" dirty="0" err="1">
                <a:latin typeface="+mn-lt"/>
                <a:cs typeface="Times New Roman" pitchFamily="18" charset="0"/>
              </a:rPr>
              <a:t>f,abs</a:t>
            </a:r>
            <a:r>
              <a:rPr lang="en-GB" sz="1400" i="1" dirty="0">
                <a:latin typeface="+mn-lt"/>
                <a:cs typeface="Times New Roman" pitchFamily="18" charset="0"/>
              </a:rPr>
              <a:t>(h2));</a:t>
            </a:r>
          </a:p>
          <a:p>
            <a:pPr marL="365125" indent="-255588" algn="just">
              <a:lnSpc>
                <a:spcPct val="90000"/>
              </a:lnSpc>
              <a:spcBef>
                <a:spcPts val="300"/>
              </a:spcBef>
              <a:buClr>
                <a:srgbClr val="A04DA3"/>
              </a:buClr>
              <a:defRPr/>
            </a:pPr>
            <a:r>
              <a:rPr lang="en-GB" sz="1400" i="1" dirty="0" err="1">
                <a:latin typeface="+mn-lt"/>
                <a:cs typeface="Times New Roman" pitchFamily="18" charset="0"/>
              </a:rPr>
              <a:t>ylabel</a:t>
            </a:r>
            <a:r>
              <a:rPr lang="en-GB" sz="1400" i="1" dirty="0">
                <a:latin typeface="+mn-lt"/>
                <a:cs typeface="Times New Roman" pitchFamily="18" charset="0"/>
              </a:rPr>
              <a:t>('N=201');</a:t>
            </a:r>
          </a:p>
        </p:txBody>
      </p:sp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Increasing the size of N</a:t>
            </a:r>
          </a:p>
        </p:txBody>
      </p:sp>
      <p:sp>
        <p:nvSpPr>
          <p:cNvPr id="11161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E437626-7884-4BF1-9F71-AF29C0AF94B1}" type="slidenum">
              <a:rPr lang="en-GB" altLang="en-US" sz="1400"/>
              <a:pPr eaLnBrk="1" hangingPunct="1"/>
              <a:t>80</a:t>
            </a:fld>
            <a:endParaRPr lang="en-GB" altLang="en-US" sz="1400"/>
          </a:p>
        </p:txBody>
      </p:sp>
      <p:pic>
        <p:nvPicPr>
          <p:cNvPr id="111621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286000"/>
            <a:ext cx="57150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17984" y="764704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Kaiser Window: Optimum Design Method</a:t>
            </a:r>
            <a:r>
              <a:rPr lang="en-GB" sz="3600" smtClean="0"/>
              <a:t> 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800" smtClean="0">
                <a:cs typeface="Times New Roman" pitchFamily="18" charset="0"/>
              </a:rPr>
              <a:t>In 1974 Kaiser developed a formalised method for filter design using windows.</a:t>
            </a:r>
          </a:p>
          <a:p>
            <a:pPr algn="just" eaLnBrk="1" hangingPunct="1">
              <a:defRPr/>
            </a:pPr>
            <a:r>
              <a:rPr lang="en-GB" sz="2800" smtClean="0">
                <a:cs typeface="Times New Roman" pitchFamily="18" charset="0"/>
              </a:rPr>
              <a:t>If we can obtain a window function that is maximally concentrated around</a:t>
            </a:r>
            <a:r>
              <a:rPr lang="en-GB" sz="28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28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=0</a:t>
            </a:r>
            <a:r>
              <a:rPr lang="en-GB" sz="2800" smtClean="0">
                <a:cs typeface="Times New Roman" pitchFamily="18" charset="0"/>
              </a:rPr>
              <a:t> in the normalised frequency domain then the trade-off between the main lobe width and the sidelobe area can be quantified.</a:t>
            </a:r>
          </a:p>
        </p:txBody>
      </p:sp>
      <p:sp>
        <p:nvSpPr>
          <p:cNvPr id="11264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25F9B40-0381-41DF-9FD4-5A3EBC9C1696}" type="slidenum">
              <a:rPr lang="en-GB" altLang="en-US" sz="1400"/>
              <a:pPr eaLnBrk="1" hangingPunct="1"/>
              <a:t>81</a:t>
            </a:fld>
            <a:endParaRPr lang="en-GB" altLang="en-US" sz="1400"/>
          </a:p>
        </p:txBody>
      </p:sp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Kaiser Window: Optimum Design Method</a:t>
            </a:r>
          </a:p>
        </p:txBody>
      </p:sp>
      <p:sp>
        <p:nvSpPr>
          <p:cNvPr id="870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z="2000" smtClean="0">
                <a:cs typeface="Times New Roman" pitchFamily="18" charset="0"/>
              </a:rPr>
              <a:t>Kaiser found that an almost optimal filter design could be found by using the zeroth order modified Bessel function of the first kind.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000" smtClean="0">
                <a:cs typeface="Times New Roman" pitchFamily="18" charset="0"/>
              </a:rPr>
              <a:t>He defined the window as below.</a:t>
            </a:r>
          </a:p>
          <a:p>
            <a:pPr algn="just" eaLnBrk="1" hangingPunct="1">
              <a:lnSpc>
                <a:spcPct val="90000"/>
              </a:lnSpc>
              <a:defRPr/>
            </a:pPr>
            <a:endParaRPr lang="en-GB" sz="200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endParaRPr lang="en-GB" sz="200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endParaRPr lang="en-GB" sz="200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endParaRPr lang="en-GB" sz="200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endParaRPr lang="en-GB" sz="200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endParaRPr lang="en-GB" sz="2000" smtClean="0">
              <a:cs typeface="Times New Roman" pitchFamily="18" charset="0"/>
            </a:endParaRP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000" smtClean="0">
                <a:cs typeface="Times New Roman" pitchFamily="18" charset="0"/>
              </a:rPr>
              <a:t>where  is the zeroth order modified Bessel function of the first kind. 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000" smtClean="0"/>
          </a:p>
        </p:txBody>
      </p:sp>
      <p:sp>
        <p:nvSpPr>
          <p:cNvPr id="3174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57A110F-99E7-4D3C-84D7-9D6EE6B7BAF0}" type="slidenum">
              <a:rPr lang="en-GB" altLang="en-US" sz="1400"/>
              <a:pPr eaLnBrk="1" hangingPunct="1"/>
              <a:t>82</a:t>
            </a:fld>
            <a:endParaRPr lang="en-GB" altLang="en-US" sz="1400"/>
          </a:p>
        </p:txBody>
      </p:sp>
      <p:sp>
        <p:nvSpPr>
          <p:cNvPr id="31751" name="Rectangle 5"/>
          <p:cNvSpPr>
            <a:spLocks noChangeArrowheads="1"/>
          </p:cNvSpPr>
          <p:nvPr/>
        </p:nvSpPr>
        <p:spPr bwMode="auto">
          <a:xfrm>
            <a:off x="3124200" y="26289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1746" name="Object 4"/>
          <p:cNvGraphicFramePr>
            <a:graphicFrameLocks noChangeAspect="1"/>
          </p:cNvGraphicFramePr>
          <p:nvPr/>
        </p:nvGraphicFramePr>
        <p:xfrm>
          <a:off x="2971800" y="3276600"/>
          <a:ext cx="4038600" cy="2232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759" r:id="rId4" imgW="2895600" imgH="1600200" progId="Equation.3">
                  <p:embed/>
                </p:oleObj>
              </mc:Choice>
              <mc:Fallback>
                <p:oleObj r:id="rId4" imgW="2895600" imgH="1600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3276600"/>
                        <a:ext cx="4038600" cy="2232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Kaiser Window: Optimum Design Method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800" smtClean="0">
                <a:cs typeface="Times New Roman" pitchFamily="18" charset="0"/>
              </a:rPr>
              <a:t>The central value of the window </a:t>
            </a:r>
            <a:r>
              <a:rPr lang="en-GB" sz="28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w(0)</a:t>
            </a:r>
            <a:r>
              <a:rPr lang="en-GB" sz="2800" smtClean="0">
                <a:cs typeface="Times New Roman" pitchFamily="18" charset="0"/>
              </a:rPr>
              <a:t> when </a:t>
            </a:r>
            <a:r>
              <a:rPr lang="en-GB" sz="28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k=0</a:t>
            </a:r>
            <a:r>
              <a:rPr lang="en-GB" sz="2800" smtClean="0">
                <a:cs typeface="Times New Roman" pitchFamily="18" charset="0"/>
              </a:rPr>
              <a:t> is always unity; the parameter </a:t>
            </a:r>
            <a:r>
              <a:rPr lang="en-GB" sz="28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en-GB" sz="2800" smtClean="0">
                <a:cs typeface="Times New Roman" pitchFamily="18" charset="0"/>
              </a:rPr>
              <a:t> controls the tapering of the function at its edges; if </a:t>
            </a:r>
            <a:r>
              <a:rPr lang="en-GB" sz="28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en-GB" sz="28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=0</a:t>
            </a:r>
            <a:r>
              <a:rPr lang="en-GB" sz="2800" smtClean="0">
                <a:cs typeface="Times New Roman" pitchFamily="18" charset="0"/>
              </a:rPr>
              <a:t> there is no taper and the window reduces to a rectangular form.</a:t>
            </a:r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The following figure shows the parameters that are considered in the Kaiser design method.</a:t>
            </a:r>
            <a:r>
              <a:rPr lang="en-GB" sz="2800" smtClean="0"/>
              <a:t> </a:t>
            </a:r>
          </a:p>
        </p:txBody>
      </p:sp>
      <p:sp>
        <p:nvSpPr>
          <p:cNvPr id="11366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B90FC9D-E4BA-4B07-9F25-47A2A74FA52F}" type="slidenum">
              <a:rPr lang="en-GB" altLang="en-US" sz="1400"/>
              <a:pPr eaLnBrk="1" hangingPunct="1"/>
              <a:t>83</a:t>
            </a:fld>
            <a:endParaRPr lang="en-GB" altLang="en-US" sz="1400"/>
          </a:p>
        </p:txBody>
      </p:sp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Kaiser Window: Optimum Design Method</a:t>
            </a:r>
          </a:p>
        </p:txBody>
      </p:sp>
      <p:sp>
        <p:nvSpPr>
          <p:cNvPr id="3277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00CFDC34-A6AF-47B7-9D60-B23DE6F2E8BB}" type="slidenum">
              <a:rPr lang="en-GB" altLang="en-US" sz="1400"/>
              <a:pPr eaLnBrk="1" hangingPunct="1"/>
              <a:t>84</a:t>
            </a:fld>
            <a:endParaRPr lang="en-GB" altLang="en-US" sz="1400"/>
          </a:p>
        </p:txBody>
      </p:sp>
      <p:sp>
        <p:nvSpPr>
          <p:cNvPr id="32774" name="Rectangle 5"/>
          <p:cNvSpPr>
            <a:spLocks noChangeArrowheads="1"/>
          </p:cNvSpPr>
          <p:nvPr/>
        </p:nvSpPr>
        <p:spPr bwMode="auto">
          <a:xfrm>
            <a:off x="114300" y="784225"/>
            <a:ext cx="2411413" cy="118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2770" name="Object 4"/>
          <p:cNvGraphicFramePr>
            <a:graphicFrameLocks noChangeAspect="1"/>
          </p:cNvGraphicFramePr>
          <p:nvPr/>
        </p:nvGraphicFramePr>
        <p:xfrm>
          <a:off x="1524000" y="2362200"/>
          <a:ext cx="6400800" cy="3735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83" r:id="rId4" imgW="5009998" imgH="2926080" progId="CDraw">
                  <p:embed/>
                </p:oleObj>
              </mc:Choice>
              <mc:Fallback>
                <p:oleObj r:id="rId4" imgW="5009998" imgH="2926080" progId="CDraw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2362200"/>
                        <a:ext cx="6400800" cy="3735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2775" name="Rectangle 6"/>
          <p:cNvSpPr>
            <a:spLocks noChangeArrowheads="1"/>
          </p:cNvSpPr>
          <p:nvPr/>
        </p:nvSpPr>
        <p:spPr bwMode="auto">
          <a:xfrm>
            <a:off x="0" y="1966913"/>
            <a:ext cx="91440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GB" altLang="en-US" sz="1600" b="1" u="sng">
                <a:cs typeface="Times New Roman" pitchFamily="18" charset="0"/>
              </a:rPr>
              <a:t> </a:t>
            </a:r>
            <a:endParaRPr lang="en-GB" altLang="en-US" sz="1000">
              <a:cs typeface="Times New Roman" pitchFamily="18" charset="0"/>
            </a:endParaRPr>
          </a:p>
          <a:p>
            <a:endParaRPr lang="en-GB" altLang="en-US" sz="2400"/>
          </a:p>
        </p:txBody>
      </p:sp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Kaiser Window: Optimum Design Method</a:t>
            </a:r>
          </a:p>
        </p:txBody>
      </p:sp>
      <p:sp>
        <p:nvSpPr>
          <p:cNvPr id="901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defRPr/>
            </a:pPr>
            <a:r>
              <a:rPr lang="en-GB" sz="2000" dirty="0" smtClean="0">
                <a:cs typeface="Times New Roman" pitchFamily="18" charset="0"/>
              </a:rPr>
              <a:t>This design is for a </a:t>
            </a:r>
            <a:r>
              <a:rPr lang="en-GB" sz="2000" dirty="0" err="1" smtClean="0">
                <a:cs typeface="Times New Roman" pitchFamily="18" charset="0"/>
              </a:rPr>
              <a:t>lowpass</a:t>
            </a:r>
            <a:r>
              <a:rPr lang="en-GB" sz="2000" dirty="0" smtClean="0">
                <a:cs typeface="Times New Roman" pitchFamily="18" charset="0"/>
              </a:rPr>
              <a:t> filter with an ideal response             </a:t>
            </a:r>
            <a:r>
              <a:rPr lang="en-GB" sz="2000" dirty="0" smtClean="0">
                <a:cs typeface="Times New Roman" pitchFamily="18" charset="0"/>
              </a:rPr>
              <a:t>given </a:t>
            </a:r>
            <a:r>
              <a:rPr lang="en-GB" sz="2000" dirty="0" smtClean="0">
                <a:cs typeface="Times New Roman" pitchFamily="18" charset="0"/>
              </a:rPr>
              <a:t>by the thick line in the figure.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000" dirty="0" smtClean="0">
                <a:cs typeface="Times New Roman" pitchFamily="18" charset="0"/>
              </a:rPr>
              <a:t>An acceptable transition width </a:t>
            </a:r>
            <a:r>
              <a:rPr lang="en-GB" sz="2000" i="1" dirty="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</a:t>
            </a:r>
            <a:r>
              <a:rPr lang="en-GB" sz="2000" dirty="0" smtClean="0">
                <a:cs typeface="Times New Roman" pitchFamily="18" charset="0"/>
                <a:sym typeface="Symbol" pitchFamily="18" charset="2"/>
              </a:rPr>
              <a:t> </a:t>
            </a:r>
            <a:r>
              <a:rPr lang="en-GB" sz="2000" dirty="0" smtClean="0">
                <a:cs typeface="Times New Roman" pitchFamily="18" charset="0"/>
              </a:rPr>
              <a:t>, given in normalised frequency terms, is chosen by the designer, together with an acceptable ripple level </a:t>
            </a:r>
            <a:r>
              <a:rPr lang="en-GB" sz="2000" i="1" dirty="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</a:t>
            </a:r>
            <a:r>
              <a:rPr lang="en-GB" sz="2000" dirty="0" smtClean="0">
                <a:cs typeface="Times New Roman" pitchFamily="18" charset="0"/>
                <a:sym typeface="Symbol" pitchFamily="18" charset="2"/>
              </a:rPr>
              <a:t> </a:t>
            </a:r>
            <a:r>
              <a:rPr lang="en-GB" sz="2000" dirty="0" smtClean="0">
                <a:cs typeface="Times New Roman" pitchFamily="18" charset="0"/>
              </a:rPr>
              <a:t>in both the pass and stop bands.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000" dirty="0" smtClean="0">
                <a:cs typeface="Times New Roman" pitchFamily="18" charset="0"/>
              </a:rPr>
              <a:t>The Kaiser window is based upon the fact that the parameter </a:t>
            </a:r>
            <a:r>
              <a:rPr lang="en-GB" sz="2000" i="1" dirty="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en-GB" sz="2000" dirty="0" smtClean="0">
                <a:cs typeface="Times New Roman" pitchFamily="18" charset="0"/>
                <a:sym typeface="Symbol" pitchFamily="18" charset="2"/>
              </a:rPr>
              <a:t> </a:t>
            </a:r>
            <a:r>
              <a:rPr lang="en-GB" sz="2000" dirty="0" smtClean="0">
                <a:cs typeface="Times New Roman" pitchFamily="18" charset="0"/>
              </a:rPr>
              <a:t>is dependent upon the ripple level </a:t>
            </a:r>
            <a:r>
              <a:rPr lang="en-GB" sz="2000" i="1" dirty="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en-GB" sz="2000" dirty="0" smtClean="0">
                <a:cs typeface="Times New Roman" pitchFamily="18" charset="0"/>
              </a:rPr>
              <a:t>.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000" dirty="0" smtClean="0">
                <a:cs typeface="Times New Roman" pitchFamily="18" charset="0"/>
              </a:rPr>
              <a:t>This is because </a:t>
            </a:r>
            <a:r>
              <a:rPr lang="en-GB" sz="2000" i="1" dirty="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en-GB" sz="2000" dirty="0" smtClean="0">
                <a:cs typeface="Times New Roman" pitchFamily="18" charset="0"/>
              </a:rPr>
              <a:t> controls the window's tapering and hence </a:t>
            </a:r>
            <a:r>
              <a:rPr lang="en-GB" sz="2000" dirty="0" err="1" smtClean="0">
                <a:cs typeface="Times New Roman" pitchFamily="18" charset="0"/>
              </a:rPr>
              <a:t>sidelobe</a:t>
            </a:r>
            <a:r>
              <a:rPr lang="en-GB" sz="2000" dirty="0" smtClean="0">
                <a:cs typeface="Times New Roman" pitchFamily="18" charset="0"/>
              </a:rPr>
              <a:t> levels.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000" dirty="0" smtClean="0">
                <a:cs typeface="Times New Roman" pitchFamily="18" charset="0"/>
              </a:rPr>
              <a:t>For a particular value of </a:t>
            </a:r>
            <a:r>
              <a:rPr lang="en-GB" sz="2000" i="1" dirty="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</a:t>
            </a:r>
            <a:r>
              <a:rPr lang="en-GB" sz="2000" dirty="0" smtClean="0">
                <a:cs typeface="Times New Roman" pitchFamily="18" charset="0"/>
              </a:rPr>
              <a:t>, and hence </a:t>
            </a:r>
            <a:r>
              <a:rPr lang="en-GB" sz="2000" i="1" dirty="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en-GB" sz="2000" dirty="0" smtClean="0">
                <a:cs typeface="Times New Roman" pitchFamily="18" charset="0"/>
              </a:rPr>
              <a:t>, the transition width </a:t>
            </a:r>
            <a:r>
              <a:rPr lang="en-GB" sz="2000" i="1" dirty="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</a:t>
            </a:r>
            <a:r>
              <a:rPr lang="en-GB" sz="2000" dirty="0" smtClean="0">
                <a:cs typeface="Times New Roman" pitchFamily="18" charset="0"/>
              </a:rPr>
              <a:t>  is related to window length. </a:t>
            </a:r>
          </a:p>
          <a:p>
            <a:pPr algn="just" eaLnBrk="1" hangingPunct="1">
              <a:lnSpc>
                <a:spcPct val="90000"/>
              </a:lnSpc>
              <a:defRPr/>
            </a:pPr>
            <a:r>
              <a:rPr lang="en-GB" sz="2000" dirty="0" smtClean="0">
                <a:cs typeface="Times New Roman" pitchFamily="18" charset="0"/>
              </a:rPr>
              <a:t>Hence, if </a:t>
            </a:r>
            <a:r>
              <a:rPr lang="en-GB" sz="2000" i="1" dirty="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</a:t>
            </a:r>
            <a:r>
              <a:rPr lang="en-GB" sz="2000" dirty="0" smtClean="0">
                <a:cs typeface="Times New Roman" pitchFamily="18" charset="0"/>
              </a:rPr>
              <a:t>  is known then we can find </a:t>
            </a:r>
            <a:r>
              <a:rPr lang="en-GB" sz="2000" i="1" dirty="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z="2000" dirty="0" smtClean="0">
                <a:cs typeface="Times New Roman" pitchFamily="18" charset="0"/>
              </a:rPr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2000" dirty="0" smtClean="0"/>
          </a:p>
        </p:txBody>
      </p:sp>
      <p:sp>
        <p:nvSpPr>
          <p:cNvPr id="3379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2C31310-3995-488F-9912-4A327AB64EE3}" type="slidenum">
              <a:rPr lang="en-GB" altLang="en-US" sz="1400"/>
              <a:pPr eaLnBrk="1" hangingPunct="1"/>
              <a:t>85</a:t>
            </a:fld>
            <a:endParaRPr lang="en-GB" altLang="en-US" sz="1400"/>
          </a:p>
        </p:txBody>
      </p:sp>
      <p:sp>
        <p:nvSpPr>
          <p:cNvPr id="33799" name="Rectangle 5"/>
          <p:cNvSpPr>
            <a:spLocks noChangeArrowheads="1"/>
          </p:cNvSpPr>
          <p:nvPr/>
        </p:nvSpPr>
        <p:spPr bwMode="auto">
          <a:xfrm>
            <a:off x="4267200" y="32766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379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4401453"/>
              </p:ext>
            </p:extLst>
          </p:nvPr>
        </p:nvGraphicFramePr>
        <p:xfrm>
          <a:off x="7182073" y="2258415"/>
          <a:ext cx="846311" cy="345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07" r:id="rId4" imgW="672808" imgH="279279" progId="Equation.3">
                  <p:embed/>
                </p:oleObj>
              </mc:Choice>
              <mc:Fallback>
                <p:oleObj r:id="rId4" imgW="672808" imgH="279279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2073" y="2258415"/>
                        <a:ext cx="846311" cy="34508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Kaiser Window: Optimum Design Method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mtClean="0">
                <a:cs typeface="Times New Roman" pitchFamily="18" charset="0"/>
              </a:rPr>
              <a:t>If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en-GB" smtClean="0">
                <a:cs typeface="Times New Roman" pitchFamily="18" charset="0"/>
              </a:rPr>
              <a:t> and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mtClean="0">
                <a:cs typeface="Times New Roman" pitchFamily="18" charset="0"/>
              </a:rPr>
              <a:t> are known then the previous equation can be used to evaluate the coefficients.</a:t>
            </a:r>
          </a:p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Ripple level is initially specified as an attenuation,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GB" smtClean="0">
                <a:cs typeface="Times New Roman" pitchFamily="18" charset="0"/>
              </a:rPr>
              <a:t>, given in decibels by:</a:t>
            </a:r>
            <a:r>
              <a:rPr lang="en-GB" smtClean="0"/>
              <a:t> </a:t>
            </a:r>
          </a:p>
        </p:txBody>
      </p:sp>
      <p:sp>
        <p:nvSpPr>
          <p:cNvPr id="3482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C1FC685-0C23-4B72-8A21-8318EC918EBE}" type="slidenum">
              <a:rPr lang="en-GB" altLang="en-US" sz="1400"/>
              <a:pPr eaLnBrk="1" hangingPunct="1"/>
              <a:t>86</a:t>
            </a:fld>
            <a:endParaRPr lang="en-GB" altLang="en-US" sz="1400"/>
          </a:p>
        </p:txBody>
      </p:sp>
      <p:sp>
        <p:nvSpPr>
          <p:cNvPr id="34823" name="Rectangle 5"/>
          <p:cNvSpPr>
            <a:spLocks noChangeArrowheads="1"/>
          </p:cNvSpPr>
          <p:nvPr/>
        </p:nvSpPr>
        <p:spPr bwMode="auto">
          <a:xfrm>
            <a:off x="4014788" y="33289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481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1901743"/>
              </p:ext>
            </p:extLst>
          </p:nvPr>
        </p:nvGraphicFramePr>
        <p:xfrm>
          <a:off x="2555776" y="4599345"/>
          <a:ext cx="3657600" cy="657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31" r:id="rId4" imgW="1117115" imgH="203112" progId="Equation.3">
                  <p:embed/>
                </p:oleObj>
              </mc:Choice>
              <mc:Fallback>
                <p:oleObj r:id="rId4" imgW="1117115" imgH="203112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76" y="4599345"/>
                        <a:ext cx="3657600" cy="657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Kaiser Window: Optimum Design Method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value of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en-GB" smtClean="0">
                <a:cs typeface="Times New Roman" pitchFamily="18" charset="0"/>
              </a:rPr>
              <a:t>  is found from:</a:t>
            </a:r>
            <a:r>
              <a:rPr lang="en-GB" smtClean="0"/>
              <a:t> </a:t>
            </a:r>
          </a:p>
          <a:p>
            <a:pPr eaLnBrk="1" hangingPunct="1">
              <a:defRPr/>
            </a:pPr>
            <a:endParaRPr lang="en-GB" smtClean="0"/>
          </a:p>
          <a:p>
            <a:pPr eaLnBrk="1" hangingPunct="1">
              <a:defRPr/>
            </a:pPr>
            <a:endParaRPr lang="en-GB" smtClean="0"/>
          </a:p>
          <a:p>
            <a:pPr eaLnBrk="1" hangingPunct="1">
              <a:defRPr/>
            </a:pPr>
            <a:endParaRPr lang="en-GB" smtClean="0"/>
          </a:p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The value of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mtClean="0">
                <a:cs typeface="Times New Roman" pitchFamily="18" charset="0"/>
              </a:rPr>
              <a:t> is found from:</a:t>
            </a:r>
            <a:r>
              <a:rPr lang="en-GB" smtClean="0"/>
              <a:t> </a:t>
            </a:r>
          </a:p>
        </p:txBody>
      </p:sp>
      <p:sp>
        <p:nvSpPr>
          <p:cNvPr id="3584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F651738-FEA7-4146-8B67-4EB6531B80D9}" type="slidenum">
              <a:rPr lang="en-GB" altLang="en-US" sz="1400"/>
              <a:pPr eaLnBrk="1" hangingPunct="1"/>
              <a:t>87</a:t>
            </a:fld>
            <a:endParaRPr lang="en-GB" altLang="en-US" sz="1400"/>
          </a:p>
        </p:txBody>
      </p:sp>
      <p:sp>
        <p:nvSpPr>
          <p:cNvPr id="35848" name="Rectangle 5"/>
          <p:cNvSpPr>
            <a:spLocks noChangeArrowheads="1"/>
          </p:cNvSpPr>
          <p:nvPr/>
        </p:nvSpPr>
        <p:spPr bwMode="auto">
          <a:xfrm>
            <a:off x="2747963" y="2971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5842" name="Object 4"/>
          <p:cNvGraphicFramePr>
            <a:graphicFrameLocks noChangeAspect="1"/>
          </p:cNvGraphicFramePr>
          <p:nvPr/>
        </p:nvGraphicFramePr>
        <p:xfrm>
          <a:off x="1828800" y="2743200"/>
          <a:ext cx="5943600" cy="1489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4" r:id="rId4" imgW="3644900" imgH="914400" progId="Equation.3">
                  <p:embed/>
                </p:oleObj>
              </mc:Choice>
              <mc:Fallback>
                <p:oleObj r:id="rId4" imgW="3644900" imgH="9144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2743200"/>
                        <a:ext cx="5943600" cy="1489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9" name="Rectangle 7"/>
          <p:cNvSpPr>
            <a:spLocks noChangeArrowheads="1"/>
          </p:cNvSpPr>
          <p:nvPr/>
        </p:nvSpPr>
        <p:spPr bwMode="auto">
          <a:xfrm>
            <a:off x="3867150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5843" name="Object 6"/>
          <p:cNvGraphicFramePr>
            <a:graphicFrameLocks noChangeAspect="1"/>
          </p:cNvGraphicFramePr>
          <p:nvPr/>
        </p:nvGraphicFramePr>
        <p:xfrm>
          <a:off x="3505200" y="5257800"/>
          <a:ext cx="3200400" cy="885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65" r:id="rId6" imgW="1409088" imgH="393529" progId="Equation.3">
                  <p:embed/>
                </p:oleObj>
              </mc:Choice>
              <mc:Fallback>
                <p:oleObj r:id="rId6" imgW="1409088" imgH="393529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5257800"/>
                        <a:ext cx="3200400" cy="885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Kaiser Window: Optimum Design Method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If a fractional result is produced then the value of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z="2400" smtClean="0">
                <a:cs typeface="Times New Roman" pitchFamily="18" charset="0"/>
              </a:rPr>
              <a:t> must obviously be rounded up to the nearest integer.</a:t>
            </a:r>
          </a:p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The values of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</a:t>
            </a:r>
            <a:r>
              <a:rPr lang="en-GB" smtClean="0">
                <a:cs typeface="Times New Roman" pitchFamily="18" charset="0"/>
              </a:rPr>
              <a:t> </a:t>
            </a:r>
            <a:r>
              <a:rPr lang="en-GB" sz="2400" smtClean="0">
                <a:cs typeface="Times New Roman" pitchFamily="18" charset="0"/>
              </a:rPr>
              <a:t>and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z="2400" smtClean="0">
                <a:cs typeface="Times New Roman" pitchFamily="18" charset="0"/>
              </a:rPr>
              <a:t> are then used to evaluate the equation. The term         can be expanded as a power series as below:</a:t>
            </a:r>
          </a:p>
          <a:p>
            <a:pPr eaLnBrk="1" hangingPunct="1">
              <a:defRPr/>
            </a:pPr>
            <a:endParaRPr lang="en-GB" sz="2400" smtClean="0"/>
          </a:p>
        </p:txBody>
      </p:sp>
      <p:sp>
        <p:nvSpPr>
          <p:cNvPr id="3686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5C627467-29C0-4F16-B7CF-4ABDA50899DA}" type="slidenum">
              <a:rPr lang="en-GB" altLang="en-US" sz="1400"/>
              <a:pPr eaLnBrk="1" hangingPunct="1"/>
              <a:t>88</a:t>
            </a:fld>
            <a:endParaRPr lang="en-GB" altLang="en-US" sz="1400"/>
          </a:p>
        </p:txBody>
      </p:sp>
      <p:sp>
        <p:nvSpPr>
          <p:cNvPr id="36872" name="Rectangle 5"/>
          <p:cNvSpPr>
            <a:spLocks noChangeArrowheads="1"/>
          </p:cNvSpPr>
          <p:nvPr/>
        </p:nvSpPr>
        <p:spPr bwMode="auto">
          <a:xfrm>
            <a:off x="4386263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686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8583428"/>
              </p:ext>
            </p:extLst>
          </p:nvPr>
        </p:nvGraphicFramePr>
        <p:xfrm>
          <a:off x="3707904" y="3513137"/>
          <a:ext cx="762000" cy="468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8" r:id="rId4" imgW="368300" imgH="228600" progId="Equation.3">
                  <p:embed/>
                </p:oleObj>
              </mc:Choice>
              <mc:Fallback>
                <p:oleObj r:id="rId4" imgW="36830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7904" y="3513137"/>
                        <a:ext cx="762000" cy="4683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73" name="Rectangle 7"/>
          <p:cNvSpPr>
            <a:spLocks noChangeArrowheads="1"/>
          </p:cNvSpPr>
          <p:nvPr/>
        </p:nvSpPr>
        <p:spPr bwMode="auto">
          <a:xfrm>
            <a:off x="2990850" y="29098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6867" name="Object 6"/>
          <p:cNvGraphicFramePr>
            <a:graphicFrameLocks noChangeAspect="1"/>
          </p:cNvGraphicFramePr>
          <p:nvPr/>
        </p:nvGraphicFramePr>
        <p:xfrm>
          <a:off x="2590800" y="4648200"/>
          <a:ext cx="4724400" cy="1550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889" r:id="rId6" imgW="3162300" imgH="1041400" progId="Equation.3">
                  <p:embed/>
                </p:oleObj>
              </mc:Choice>
              <mc:Fallback>
                <p:oleObj r:id="rId6" imgW="3162300" imgH="10414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4648200"/>
                        <a:ext cx="4724400" cy="1550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Kaiser Window: Optimum Design Method</a:t>
            </a:r>
          </a:p>
        </p:txBody>
      </p:sp>
      <p:sp>
        <p:nvSpPr>
          <p:cNvPr id="942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%design a Kaiser filter that has a transition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%region from 1500Hz to 1550 Hz [1500 1550],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%that is lowpass [1,0],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%that has a passband ripple of 0.001 and a stop-band 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%ripple of 0.01 [0.001 0.01],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%that has a sample rate of 8000Hz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c = kaiserord( [1500 1550], [1 0], [0.001 0.01], 8000, </a:t>
            </a:r>
            <a:r>
              <a:rPr lang="en-GB" sz="1600" i="1" smtClean="0">
                <a:solidFill>
                  <a:srgbClr val="800000"/>
                </a:solidFill>
                <a:cs typeface="Times New Roman" pitchFamily="18" charset="0"/>
              </a:rPr>
              <a:t>'cell' </a:t>
            </a:r>
            <a:r>
              <a:rPr lang="en-GB" sz="1600" i="1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%pass the design parameters to a filter design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b = fir1(c{:});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%find the frequency response of the filter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[h,f]=freqz(b,1,512,8000);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plot(f,abs(h))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title(</a:t>
            </a:r>
            <a:r>
              <a:rPr lang="en-GB" sz="1600" i="1" smtClean="0">
                <a:solidFill>
                  <a:srgbClr val="800000"/>
                </a:solidFill>
                <a:cs typeface="Times New Roman" pitchFamily="18" charset="0"/>
              </a:rPr>
              <a:t>'Kaiser Windowed Lowpass Filter'</a:t>
            </a:r>
            <a:r>
              <a:rPr lang="en-GB" sz="1600" i="1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xlabel(</a:t>
            </a:r>
            <a:r>
              <a:rPr lang="en-GB" sz="1600" i="1" smtClean="0">
                <a:solidFill>
                  <a:srgbClr val="800000"/>
                </a:solidFill>
                <a:cs typeface="Times New Roman" pitchFamily="18" charset="0"/>
              </a:rPr>
              <a:t>'Frequency'</a:t>
            </a:r>
            <a:r>
              <a:rPr lang="en-GB" sz="1600" i="1" smtClean="0">
                <a:cs typeface="Times New Roman" pitchFamily="18" charset="0"/>
              </a:rPr>
              <a:t>);</a:t>
            </a:r>
          </a:p>
          <a:p>
            <a:pPr algn="just" eaLnBrk="1" hangingPunct="1">
              <a:lnSpc>
                <a:spcPct val="90000"/>
              </a:lnSpc>
              <a:buFontTx/>
              <a:buNone/>
              <a:defRPr/>
            </a:pPr>
            <a:r>
              <a:rPr lang="en-GB" sz="1600" i="1" smtClean="0">
                <a:cs typeface="Times New Roman" pitchFamily="18" charset="0"/>
              </a:rPr>
              <a:t>ylabel(</a:t>
            </a:r>
            <a:r>
              <a:rPr lang="en-GB" sz="1600" i="1" smtClean="0">
                <a:solidFill>
                  <a:srgbClr val="800000"/>
                </a:solidFill>
                <a:cs typeface="Times New Roman" pitchFamily="18" charset="0"/>
              </a:rPr>
              <a:t>'Magnitude'</a:t>
            </a:r>
            <a:r>
              <a:rPr lang="en-GB" sz="1600" i="1" smtClean="0"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z="1600" smtClean="0"/>
          </a:p>
        </p:txBody>
      </p:sp>
      <p:sp>
        <p:nvSpPr>
          <p:cNvPr id="11469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2F7F05FE-FCD2-40B6-9331-CA39ACF3DF11}" type="slidenum">
              <a:rPr lang="en-GB" altLang="en-US" sz="1400"/>
              <a:pPr eaLnBrk="1" hangingPunct="1"/>
              <a:t>89</a:t>
            </a:fld>
            <a:endParaRPr lang="en-GB" altLang="en-US" sz="1400"/>
          </a:p>
        </p:txBody>
      </p:sp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Kaiser Window: Optimum Design Method</a:t>
            </a:r>
          </a:p>
        </p:txBody>
      </p:sp>
      <p:sp>
        <p:nvSpPr>
          <p:cNvPr id="11571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BFFDC93-1521-48C5-B3D8-9CDEE9D079BB}" type="slidenum">
              <a:rPr lang="en-GB" altLang="en-US" sz="1400"/>
              <a:pPr eaLnBrk="1" hangingPunct="1"/>
              <a:t>90</a:t>
            </a:fld>
            <a:endParaRPr lang="en-GB" altLang="en-US" sz="1400"/>
          </a:p>
        </p:txBody>
      </p:sp>
      <p:pic>
        <p:nvPicPr>
          <p:cNvPr id="11571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2133600"/>
            <a:ext cx="5308600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5718" name="Picture 5" descr="BD19559_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3810000"/>
            <a:ext cx="1470025" cy="985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38" name="Picture 6" descr="j0254494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4953000"/>
            <a:ext cx="1292225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41" name="sn003630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sn00254a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64770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242" name="Picture 10" descr="AG00381_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562600"/>
            <a:ext cx="903288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5243" name="AutoShape 11"/>
          <p:cNvSpPr>
            <a:spLocks noChangeArrowheads="1"/>
          </p:cNvSpPr>
          <p:nvPr/>
        </p:nvSpPr>
        <p:spPr bwMode="auto">
          <a:xfrm>
            <a:off x="6553200" y="2209800"/>
            <a:ext cx="1752600" cy="1066800"/>
          </a:xfrm>
          <a:prstGeom prst="wedgeEllipseCallout">
            <a:avLst>
              <a:gd name="adj1" fmla="val 25273"/>
              <a:gd name="adj2" fmla="val 90329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n-GB" altLang="en-US" sz="1800">
                <a:solidFill>
                  <a:schemeClr val="bg2"/>
                </a:solidFill>
              </a:rPr>
              <a:t>This is a superb filter!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5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588" fill="hold"/>
                                        <p:tgtEl>
                                          <p:spTgt spid="9524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52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5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5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5241"/>
                </p:tgtEl>
              </p:cMediaNode>
            </p:audio>
          </p:childTnLst>
        </p:cTn>
      </p:par>
    </p:tnLst>
    <p:bldLst>
      <p:bldP spid="95243" grpId="0" animBg="1" autoUpdateAnimBg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935038"/>
            <a:ext cx="7772400" cy="641350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Other Optimum Design Methods</a:t>
            </a:r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800" smtClean="0">
                <a:cs typeface="Times New Roman" pitchFamily="18" charset="0"/>
              </a:rPr>
              <a:t>Other optimal designs exist such as the Parks-McLellan method but will not be dealt with here.</a:t>
            </a:r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The Parks-McLellan method attempts to minimise the ripple throughout the spectrum which can lead to some significant ripple in the filter's pass band.</a:t>
            </a:r>
            <a:r>
              <a:rPr lang="en-GB" sz="2800" smtClean="0"/>
              <a:t> </a:t>
            </a:r>
          </a:p>
        </p:txBody>
      </p:sp>
      <p:sp>
        <p:nvSpPr>
          <p:cNvPr id="11673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A4368BC-E40A-4D23-87F4-3A6862DB4318}" type="slidenum">
              <a:rPr lang="en-GB" altLang="en-US" sz="1400"/>
              <a:pPr eaLnBrk="1" hangingPunct="1"/>
              <a:t>91</a:t>
            </a:fld>
            <a:endParaRPr lang="en-GB" altLang="en-US" sz="1400"/>
          </a:p>
        </p:txBody>
      </p:sp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  <a:r>
              <a:rPr lang="en-GB" smtClean="0"/>
              <a:t> 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800" dirty="0" smtClean="0">
                <a:cs typeface="Times New Roman" pitchFamily="18" charset="0"/>
              </a:rPr>
              <a:t>The frequency response           and the unit impulse response </a:t>
            </a:r>
            <a:r>
              <a:rPr lang="en-GB" sz="2800" i="1" dirty="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h(k)</a:t>
            </a:r>
            <a:r>
              <a:rPr lang="en-GB" sz="2800" dirty="0" smtClean="0">
                <a:cs typeface="Times New Roman" pitchFamily="18" charset="0"/>
              </a:rPr>
              <a:t> for a linear time invariant system are related to each other by the equation:</a:t>
            </a:r>
          </a:p>
          <a:p>
            <a:pPr eaLnBrk="1" hangingPunct="1">
              <a:defRPr/>
            </a:pPr>
            <a:endParaRPr lang="en-GB" sz="2800" dirty="0" smtClean="0"/>
          </a:p>
        </p:txBody>
      </p:sp>
      <p:sp>
        <p:nvSpPr>
          <p:cNvPr id="3789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89AE366-48DC-49BB-BECF-F19251697A87}" type="slidenum">
              <a:rPr lang="en-GB" altLang="en-US" sz="1400"/>
              <a:pPr eaLnBrk="1" hangingPunct="1"/>
              <a:t>92</a:t>
            </a:fld>
            <a:endParaRPr lang="en-GB" altLang="en-US" sz="1400"/>
          </a:p>
        </p:txBody>
      </p:sp>
      <p:sp>
        <p:nvSpPr>
          <p:cNvPr id="37896" name="Rectangle 5"/>
          <p:cNvSpPr>
            <a:spLocks noChangeArrowheads="1"/>
          </p:cNvSpPr>
          <p:nvPr/>
        </p:nvSpPr>
        <p:spPr bwMode="auto">
          <a:xfrm>
            <a:off x="4267200" y="32908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789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2619573"/>
              </p:ext>
            </p:extLst>
          </p:nvPr>
        </p:nvGraphicFramePr>
        <p:xfrm>
          <a:off x="4988719" y="2249488"/>
          <a:ext cx="1219200" cy="554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3" r:id="rId4" imgW="609600" imgH="279400" progId="Equation.3">
                  <p:embed/>
                </p:oleObj>
              </mc:Choice>
              <mc:Fallback>
                <p:oleObj r:id="rId4" imgW="609600" imgH="2794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88719" y="2249488"/>
                        <a:ext cx="1219200" cy="5540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7" name="Rectangle 7"/>
          <p:cNvSpPr>
            <a:spLocks noChangeArrowheads="1"/>
          </p:cNvSpPr>
          <p:nvPr/>
        </p:nvSpPr>
        <p:spPr bwMode="auto">
          <a:xfrm>
            <a:off x="3733800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7891" name="Object 6"/>
          <p:cNvGraphicFramePr>
            <a:graphicFrameLocks noChangeAspect="1"/>
          </p:cNvGraphicFramePr>
          <p:nvPr/>
        </p:nvGraphicFramePr>
        <p:xfrm>
          <a:off x="2743200" y="4343400"/>
          <a:ext cx="4191000" cy="1071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4" r:id="rId6" imgW="1676400" imgH="431800" progId="Equation.3">
                  <p:embed/>
                </p:oleObj>
              </mc:Choice>
              <mc:Fallback>
                <p:oleObj r:id="rId6" imgW="1676400" imgH="431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4343400"/>
                        <a:ext cx="4191000" cy="1071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8312" name="Text Box 8"/>
          <p:cNvSpPr txBox="1">
            <a:spLocks noChangeArrowheads="1"/>
          </p:cNvSpPr>
          <p:nvPr/>
        </p:nvSpPr>
        <p:spPr bwMode="auto">
          <a:xfrm>
            <a:off x="4191000" y="5486400"/>
            <a:ext cx="4033838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sz="2800" dirty="0">
                <a:latin typeface="Arial Black" pitchFamily="34" charset="0"/>
                <a:cs typeface="Times New Roman" pitchFamily="18" charset="0"/>
              </a:rPr>
              <a:t>-Synthesis Equation</a:t>
            </a:r>
          </a:p>
        </p:txBody>
      </p:sp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For an analogue signal, which is sampled at intervals of T then, we obtain:</a:t>
            </a:r>
          </a:p>
          <a:p>
            <a:pPr eaLnBrk="1" hangingPunct="1">
              <a:buFontTx/>
              <a:buNone/>
              <a:defRPr/>
            </a:pPr>
            <a:r>
              <a:rPr lang="en-GB" sz="2800" smtClean="0">
                <a:cs typeface="Times New Roman" pitchFamily="18" charset="0"/>
              </a:rPr>
              <a:t>                  </a:t>
            </a:r>
          </a:p>
          <a:p>
            <a:pPr algn="just"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z="2800" smtClean="0">
                <a:cs typeface="Times New Roman" pitchFamily="18" charset="0"/>
              </a:rPr>
              <a:t>Where </a:t>
            </a:r>
          </a:p>
          <a:p>
            <a:pPr algn="just" eaLnBrk="1" hangingPunct="1">
              <a:defRPr/>
            </a:pPr>
            <a:r>
              <a:rPr lang="en-GB" sz="2800" smtClean="0">
                <a:cs typeface="Times New Roman" pitchFamily="18" charset="0"/>
              </a:rPr>
              <a:t>It can be shown that:</a:t>
            </a:r>
          </a:p>
          <a:p>
            <a:pPr eaLnBrk="1" hangingPunct="1">
              <a:defRPr/>
            </a:pPr>
            <a:endParaRPr lang="en-GB" sz="2800" smtClean="0"/>
          </a:p>
        </p:txBody>
      </p:sp>
      <p:sp>
        <p:nvSpPr>
          <p:cNvPr id="3891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720B30C-E9C7-4F72-B60C-3A46A519AD60}" type="slidenum">
              <a:rPr lang="en-GB" altLang="en-US" sz="1400"/>
              <a:pPr eaLnBrk="1" hangingPunct="1"/>
              <a:t>93</a:t>
            </a:fld>
            <a:endParaRPr lang="en-GB" altLang="en-US" sz="1400"/>
          </a:p>
        </p:txBody>
      </p:sp>
      <p:sp>
        <p:nvSpPr>
          <p:cNvPr id="38921" name="Rectangle 5"/>
          <p:cNvSpPr>
            <a:spLocks noChangeArrowheads="1"/>
          </p:cNvSpPr>
          <p:nvPr/>
        </p:nvSpPr>
        <p:spPr bwMode="auto">
          <a:xfrm>
            <a:off x="381476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8914" name="Object 4"/>
          <p:cNvGraphicFramePr>
            <a:graphicFrameLocks noChangeAspect="1"/>
          </p:cNvGraphicFramePr>
          <p:nvPr/>
        </p:nvGraphicFramePr>
        <p:xfrm>
          <a:off x="3200400" y="3200400"/>
          <a:ext cx="3581400" cy="1012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5" r:id="rId4" imgW="1511300" imgH="431800" progId="Equation.3">
                  <p:embed/>
                </p:oleObj>
              </mc:Choice>
              <mc:Fallback>
                <p:oleObj r:id="rId4" imgW="15113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3200400"/>
                        <a:ext cx="3581400" cy="1012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2" name="Rectangle 7"/>
          <p:cNvSpPr>
            <a:spLocks noChangeArrowheads="1"/>
          </p:cNvSpPr>
          <p:nvPr/>
        </p:nvSpPr>
        <p:spPr bwMode="auto">
          <a:xfrm>
            <a:off x="4262438" y="33528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8915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8951633"/>
              </p:ext>
            </p:extLst>
          </p:nvPr>
        </p:nvGraphicFramePr>
        <p:xfrm>
          <a:off x="2123728" y="4213225"/>
          <a:ext cx="1376363" cy="339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6" r:id="rId6" imgW="622030" imgH="152334" progId="Equation.3">
                  <p:embed/>
                </p:oleObj>
              </mc:Choice>
              <mc:Fallback>
                <p:oleObj r:id="rId6" imgW="622030" imgH="152334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23728" y="4213225"/>
                        <a:ext cx="1376363" cy="339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8923" name="Rectangle 9"/>
          <p:cNvSpPr>
            <a:spLocks noChangeArrowheads="1"/>
          </p:cNvSpPr>
          <p:nvPr/>
        </p:nvSpPr>
        <p:spPr bwMode="auto">
          <a:xfrm>
            <a:off x="4243388" y="3309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8916" name="Object 8"/>
          <p:cNvGraphicFramePr>
            <a:graphicFrameLocks noChangeAspect="1"/>
          </p:cNvGraphicFramePr>
          <p:nvPr/>
        </p:nvGraphicFramePr>
        <p:xfrm>
          <a:off x="4114800" y="5486400"/>
          <a:ext cx="1447800" cy="523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7" r:id="rId8" imgW="660113" imgH="241195" progId="Equation.3">
                  <p:embed/>
                </p:oleObj>
              </mc:Choice>
              <mc:Fallback>
                <p:oleObj r:id="rId8" imgW="660113" imgH="241195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5486400"/>
                        <a:ext cx="1447800" cy="523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</a:p>
        </p:txBody>
      </p:sp>
      <p:sp>
        <p:nvSpPr>
          <p:cNvPr id="1003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The synthesis equation is extremely important in filter design. </a:t>
            </a:r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This equation means that the impulse response sequence is in fact the set of coefficients for the FIR system.</a:t>
            </a:r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When we design filters we start with the desired filter response characteristics. </a:t>
            </a:r>
          </a:p>
        </p:txBody>
      </p:sp>
      <p:sp>
        <p:nvSpPr>
          <p:cNvPr id="11776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20F2FD3-CCD8-437C-9097-30000332B2CE}" type="slidenum">
              <a:rPr lang="en-GB" altLang="en-US" sz="1400"/>
              <a:pPr eaLnBrk="1" hangingPunct="1"/>
              <a:t>94</a:t>
            </a:fld>
            <a:endParaRPr lang="en-GB" altLang="en-US" sz="140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>
                <a:cs typeface="Times New Roman" pitchFamily="18" charset="0"/>
              </a:rPr>
              <a:t>We need a relationship for the filter coefficients in terms of the frequency response and this is given by:</a:t>
            </a:r>
          </a:p>
          <a:p>
            <a:pPr eaLnBrk="1" hangingPunct="1"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dirty="0" smtClean="0"/>
          </a:p>
        </p:txBody>
      </p:sp>
      <p:sp>
        <p:nvSpPr>
          <p:cNvPr id="3994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896F5CD-170F-4CA2-9DAB-1B09F99BFEDD}" type="slidenum">
              <a:rPr lang="en-GB" altLang="en-US" sz="1400"/>
              <a:pPr eaLnBrk="1" hangingPunct="1"/>
              <a:t>95</a:t>
            </a:fld>
            <a:endParaRPr lang="en-GB" altLang="en-US" sz="1400"/>
          </a:p>
        </p:txBody>
      </p:sp>
      <p:sp>
        <p:nvSpPr>
          <p:cNvPr id="39943" name="Rectangle 5"/>
          <p:cNvSpPr>
            <a:spLocks noChangeArrowheads="1"/>
          </p:cNvSpPr>
          <p:nvPr/>
        </p:nvSpPr>
        <p:spPr bwMode="auto">
          <a:xfrm>
            <a:off x="3719513" y="31480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39938" name="Object 4"/>
          <p:cNvGraphicFramePr>
            <a:graphicFrameLocks noChangeAspect="1"/>
          </p:cNvGraphicFramePr>
          <p:nvPr/>
        </p:nvGraphicFramePr>
        <p:xfrm>
          <a:off x="2971800" y="4114800"/>
          <a:ext cx="3429000" cy="1130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9952" r:id="rId4" imgW="1701800" imgH="558800" progId="Equation.3">
                  <p:embed/>
                </p:oleObj>
              </mc:Choice>
              <mc:Fallback>
                <p:oleObj r:id="rId4" imgW="1701800" imgH="558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4114800"/>
                        <a:ext cx="3429000" cy="1130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1382" name="Text Box 6"/>
          <p:cNvSpPr txBox="1">
            <a:spLocks noChangeArrowheads="1"/>
          </p:cNvSpPr>
          <p:nvPr/>
        </p:nvSpPr>
        <p:spPr bwMode="auto">
          <a:xfrm>
            <a:off x="4724400" y="5191125"/>
            <a:ext cx="3925888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GB" b="1" dirty="0">
                <a:cs typeface="Times New Roman" pitchFamily="18" charset="0"/>
              </a:rPr>
              <a:t>-</a:t>
            </a:r>
            <a:r>
              <a:rPr lang="en-GB" sz="2800" b="1" dirty="0">
                <a:latin typeface="Arial Black" pitchFamily="34" charset="0"/>
                <a:cs typeface="Times New Roman" pitchFamily="18" charset="0"/>
              </a:rPr>
              <a:t>Analysis Equation</a:t>
            </a:r>
            <a:r>
              <a:rPr lang="en-GB" b="1" dirty="0"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The integral is needed because the spectrum has a continuous variable </a:t>
            </a:r>
            <a:r>
              <a:rPr lang="en-GB" sz="28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2800" smtClean="0">
                <a:cs typeface="Times New Roman" pitchFamily="18" charset="0"/>
                <a:sym typeface="Symbol" pitchFamily="18" charset="2"/>
              </a:rPr>
              <a:t> </a:t>
            </a:r>
            <a:r>
              <a:rPr lang="en-GB" sz="2800" smtClean="0">
                <a:cs typeface="Times New Roman" pitchFamily="18" charset="0"/>
              </a:rPr>
              <a:t>but we are only interested in the region where </a:t>
            </a:r>
          </a:p>
          <a:p>
            <a:pPr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This is because of the spectrum repeating itself outside this range. </a:t>
            </a:r>
          </a:p>
        </p:txBody>
      </p:sp>
      <p:sp>
        <p:nvSpPr>
          <p:cNvPr id="4096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D5B59D3-4403-4C93-8615-6E0FB07FED01}" type="slidenum">
              <a:rPr lang="en-GB" altLang="en-US" sz="1400"/>
              <a:pPr eaLnBrk="1" hangingPunct="1"/>
              <a:t>96</a:t>
            </a:fld>
            <a:endParaRPr lang="en-GB" altLang="en-US" sz="1400"/>
          </a:p>
        </p:txBody>
      </p:sp>
      <p:sp>
        <p:nvSpPr>
          <p:cNvPr id="40967" name="Rectangle 5"/>
          <p:cNvSpPr>
            <a:spLocks noChangeArrowheads="1"/>
          </p:cNvSpPr>
          <p:nvPr/>
        </p:nvSpPr>
        <p:spPr bwMode="auto">
          <a:xfrm>
            <a:off x="4214813" y="33004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0962" name="Object 4"/>
          <p:cNvGraphicFramePr>
            <a:graphicFrameLocks noChangeAspect="1"/>
          </p:cNvGraphicFramePr>
          <p:nvPr/>
        </p:nvGraphicFramePr>
        <p:xfrm>
          <a:off x="3733800" y="3962400"/>
          <a:ext cx="1828800" cy="658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975" r:id="rId4" imgW="710891" imgH="253890" progId="Equation.3">
                  <p:embed/>
                </p:oleObj>
              </mc:Choice>
              <mc:Fallback>
                <p:oleObj r:id="rId4" imgW="710891" imgH="25389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3962400"/>
                        <a:ext cx="1828800" cy="6588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Our equations constitute a Fourier series pair known as a synthesis expression and an analysis expression.</a:t>
            </a:r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They are written together as:</a:t>
            </a:r>
          </a:p>
          <a:p>
            <a:pPr eaLnBrk="1" hangingPunct="1">
              <a:defRPr/>
            </a:pPr>
            <a:endParaRPr lang="en-GB" sz="2800" smtClean="0"/>
          </a:p>
        </p:txBody>
      </p:sp>
      <p:sp>
        <p:nvSpPr>
          <p:cNvPr id="4198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BEAAEDE-D9CB-4E1C-83D7-C4097441DC3B}" type="slidenum">
              <a:rPr lang="en-GB" altLang="en-US" sz="1400"/>
              <a:pPr eaLnBrk="1" hangingPunct="1"/>
              <a:t>97</a:t>
            </a:fld>
            <a:endParaRPr lang="en-GB" altLang="en-US" sz="1400"/>
          </a:p>
        </p:txBody>
      </p:sp>
      <p:sp>
        <p:nvSpPr>
          <p:cNvPr id="41991" name="Rectangle 5"/>
          <p:cNvSpPr>
            <a:spLocks noChangeArrowheads="1"/>
          </p:cNvSpPr>
          <p:nvPr/>
        </p:nvSpPr>
        <p:spPr bwMode="auto">
          <a:xfrm>
            <a:off x="2805113" y="31480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1986" name="Object 4"/>
          <p:cNvGraphicFramePr>
            <a:graphicFrameLocks noChangeAspect="1"/>
          </p:cNvGraphicFramePr>
          <p:nvPr/>
        </p:nvGraphicFramePr>
        <p:xfrm>
          <a:off x="1676400" y="4572000"/>
          <a:ext cx="6553200" cy="104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999" r:id="rId4" imgW="3530600" imgH="558800" progId="Equation.3">
                  <p:embed/>
                </p:oleObj>
              </mc:Choice>
              <mc:Fallback>
                <p:oleObj r:id="rId4" imgW="3530600" imgH="558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0" y="4572000"/>
                        <a:ext cx="6553200" cy="1041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dirty="0" smtClean="0">
                <a:cs typeface="Times New Roman" pitchFamily="18" charset="0"/>
              </a:rPr>
              <a:t>The corresponding pair of equations for the sampled analogue case can be written as the pair:</a:t>
            </a:r>
            <a:r>
              <a:rPr lang="en-GB" sz="2800" dirty="0" smtClean="0"/>
              <a:t> </a:t>
            </a:r>
          </a:p>
          <a:p>
            <a:pPr eaLnBrk="1" hangingPunct="1">
              <a:defRPr/>
            </a:pPr>
            <a:endParaRPr lang="en-GB" sz="2800" dirty="0" smtClean="0"/>
          </a:p>
          <a:p>
            <a:pPr eaLnBrk="1" hangingPunct="1">
              <a:defRPr/>
            </a:pPr>
            <a:endParaRPr lang="en-GB" sz="2800" dirty="0" smtClean="0"/>
          </a:p>
          <a:p>
            <a:pPr algn="just" eaLnBrk="1" hangingPunct="1">
              <a:defRPr/>
            </a:pPr>
            <a:endParaRPr lang="en-GB" sz="2800" dirty="0" smtClean="0"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z="2800" dirty="0" smtClean="0">
                <a:cs typeface="Times New Roman" pitchFamily="18" charset="0"/>
              </a:rPr>
              <a:t>where          </a:t>
            </a:r>
            <a:r>
              <a:rPr lang="en-GB" sz="2800" dirty="0" smtClean="0">
                <a:cs typeface="Times New Roman" pitchFamily="18" charset="0"/>
              </a:rPr>
              <a:t>                   is </a:t>
            </a:r>
            <a:r>
              <a:rPr lang="en-GB" sz="2800" dirty="0" smtClean="0">
                <a:cs typeface="Times New Roman" pitchFamily="18" charset="0"/>
              </a:rPr>
              <a:t>the sampling frequency in radians per second.</a:t>
            </a:r>
          </a:p>
          <a:p>
            <a:pPr eaLnBrk="1" hangingPunct="1">
              <a:defRPr/>
            </a:pPr>
            <a:endParaRPr lang="en-GB" sz="2800" dirty="0" smtClean="0"/>
          </a:p>
        </p:txBody>
      </p:sp>
      <p:sp>
        <p:nvSpPr>
          <p:cNvPr id="4301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FCFBA6F-5A71-4EE8-85A3-609B94D6326C}" type="slidenum">
              <a:rPr lang="en-GB" altLang="en-US" sz="1400"/>
              <a:pPr eaLnBrk="1" hangingPunct="1"/>
              <a:t>98</a:t>
            </a:fld>
            <a:endParaRPr lang="en-GB" altLang="en-US" sz="1400"/>
          </a:p>
        </p:txBody>
      </p:sp>
      <p:sp>
        <p:nvSpPr>
          <p:cNvPr id="43016" name="Rectangle 5"/>
          <p:cNvSpPr>
            <a:spLocks noChangeArrowheads="1"/>
          </p:cNvSpPr>
          <p:nvPr/>
        </p:nvSpPr>
        <p:spPr bwMode="auto">
          <a:xfrm>
            <a:off x="2724150" y="31289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3010" name="Object 4"/>
          <p:cNvGraphicFramePr>
            <a:graphicFrameLocks noChangeAspect="1"/>
          </p:cNvGraphicFramePr>
          <p:nvPr/>
        </p:nvGraphicFramePr>
        <p:xfrm>
          <a:off x="1447800" y="3505200"/>
          <a:ext cx="7162800" cy="1163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2" r:id="rId4" imgW="3695700" imgH="596900" progId="Equation.3">
                  <p:embed/>
                </p:oleObj>
              </mc:Choice>
              <mc:Fallback>
                <p:oleObj r:id="rId4" imgW="3695700" imgH="5969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3505200"/>
                        <a:ext cx="7162800" cy="1163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7" name="Rectangle 7"/>
          <p:cNvSpPr>
            <a:spLocks noChangeArrowheads="1"/>
          </p:cNvSpPr>
          <p:nvPr/>
        </p:nvSpPr>
        <p:spPr bwMode="auto">
          <a:xfrm>
            <a:off x="3948113" y="33289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3011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690360"/>
              </p:ext>
            </p:extLst>
          </p:nvPr>
        </p:nvGraphicFramePr>
        <p:xfrm>
          <a:off x="1979712" y="5074692"/>
          <a:ext cx="2209800" cy="354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3" r:id="rId6" imgW="1244600" imgH="203200" progId="Equation.3">
                  <p:embed/>
                </p:oleObj>
              </mc:Choice>
              <mc:Fallback>
                <p:oleObj r:id="rId6" imgW="1244600" imgH="203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79712" y="5074692"/>
                        <a:ext cx="2209800" cy="354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mtClean="0">
                <a:cs typeface="Times New Roman" pitchFamily="18" charset="0"/>
              </a:rPr>
              <a:t>We  begin the design procedure  by deciding upon a desired frequency response:</a:t>
            </a:r>
            <a:r>
              <a:rPr lang="en-GB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endParaRPr lang="en-GB" smtClean="0"/>
          </a:p>
          <a:p>
            <a:pPr eaLnBrk="1" hangingPunct="1">
              <a:lnSpc>
                <a:spcPct val="90000"/>
              </a:lnSpc>
              <a:defRPr/>
            </a:pPr>
            <a:endParaRPr lang="en-GB" smtClean="0"/>
          </a:p>
          <a:p>
            <a:pPr eaLnBrk="1" hangingPunct="1">
              <a:lnSpc>
                <a:spcPct val="90000"/>
              </a:lnSpc>
              <a:defRPr/>
            </a:pPr>
            <a:endParaRPr lang="en-GB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en-GB" smtClean="0">
                <a:cs typeface="Times New Roman" pitchFamily="18" charset="0"/>
              </a:rPr>
              <a:t>We desire the unit impulse response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h(k).</a:t>
            </a:r>
            <a:r>
              <a:rPr lang="en-GB" smtClean="0"/>
              <a:t> </a:t>
            </a:r>
          </a:p>
        </p:txBody>
      </p:sp>
      <p:sp>
        <p:nvSpPr>
          <p:cNvPr id="4403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65F7AEB-A078-480D-80C8-B44E716D0213}" type="slidenum">
              <a:rPr lang="en-GB" altLang="en-US" sz="1400"/>
              <a:pPr eaLnBrk="1" hangingPunct="1"/>
              <a:t>99</a:t>
            </a:fld>
            <a:endParaRPr lang="en-GB" altLang="en-US" sz="1400"/>
          </a:p>
        </p:txBody>
      </p:sp>
      <p:sp>
        <p:nvSpPr>
          <p:cNvPr id="44039" name="Rectangle 5"/>
          <p:cNvSpPr>
            <a:spLocks noChangeArrowheads="1"/>
          </p:cNvSpPr>
          <p:nvPr/>
        </p:nvSpPr>
        <p:spPr bwMode="auto">
          <a:xfrm>
            <a:off x="371951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403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7141943"/>
              </p:ext>
            </p:extLst>
          </p:nvPr>
        </p:nvGraphicFramePr>
        <p:xfrm>
          <a:off x="2555776" y="3281364"/>
          <a:ext cx="3733800" cy="938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47" r:id="rId4" imgW="1701800" imgH="431800" progId="Equation.3">
                  <p:embed/>
                </p:oleObj>
              </mc:Choice>
              <mc:Fallback>
                <p:oleObj r:id="rId4" imgW="1701800" imgH="431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55776" y="3281364"/>
                        <a:ext cx="3733800" cy="9382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Multiply both sides of the equation by         giving:</a:t>
            </a:r>
            <a:r>
              <a:rPr lang="en-GB" smtClean="0"/>
              <a:t> </a:t>
            </a:r>
          </a:p>
          <a:p>
            <a:pPr eaLnBrk="1" hangingPunct="1">
              <a:defRPr/>
            </a:pPr>
            <a:endParaRPr lang="en-GB" smtClean="0"/>
          </a:p>
          <a:p>
            <a:pPr eaLnBrk="1" hangingPunct="1">
              <a:defRPr/>
            </a:pPr>
            <a:endParaRPr lang="en-GB" smtClean="0"/>
          </a:p>
          <a:p>
            <a:pPr eaLnBrk="1" hangingPunct="1">
              <a:defRPr/>
            </a:pPr>
            <a:r>
              <a:rPr lang="en-GB" smtClean="0"/>
              <a:t>or</a:t>
            </a:r>
          </a:p>
        </p:txBody>
      </p:sp>
      <p:sp>
        <p:nvSpPr>
          <p:cNvPr id="450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D362415-3CE2-47FA-95E5-8DA0105F91F0}" type="slidenum">
              <a:rPr lang="en-GB" altLang="en-US" sz="1400"/>
              <a:pPr eaLnBrk="1" hangingPunct="1"/>
              <a:t>100</a:t>
            </a:fld>
            <a:endParaRPr lang="en-GB" altLang="en-US" sz="1400"/>
          </a:p>
        </p:txBody>
      </p:sp>
      <p:sp>
        <p:nvSpPr>
          <p:cNvPr id="45065" name="Rectangle 5"/>
          <p:cNvSpPr>
            <a:spLocks noChangeArrowheads="1"/>
          </p:cNvSpPr>
          <p:nvPr/>
        </p:nvSpPr>
        <p:spPr bwMode="auto">
          <a:xfrm>
            <a:off x="4376738" y="33385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5058" name="Object 4"/>
          <p:cNvGraphicFramePr>
            <a:graphicFrameLocks noChangeAspect="1"/>
          </p:cNvGraphicFramePr>
          <p:nvPr/>
        </p:nvGraphicFramePr>
        <p:xfrm>
          <a:off x="4191000" y="2514600"/>
          <a:ext cx="957263" cy="442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89" r:id="rId4" imgW="393359" imgH="177646" progId="Equation.3">
                  <p:embed/>
                </p:oleObj>
              </mc:Choice>
              <mc:Fallback>
                <p:oleObj r:id="rId4" imgW="393359" imgH="177646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2514600"/>
                        <a:ext cx="957263" cy="442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6" name="Rectangle 7"/>
          <p:cNvSpPr>
            <a:spLocks noChangeArrowheads="1"/>
          </p:cNvSpPr>
          <p:nvPr/>
        </p:nvSpPr>
        <p:spPr bwMode="auto">
          <a:xfrm>
            <a:off x="3367088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5059" name="Object 6"/>
          <p:cNvGraphicFramePr>
            <a:graphicFrameLocks noChangeAspect="1"/>
          </p:cNvGraphicFramePr>
          <p:nvPr/>
        </p:nvGraphicFramePr>
        <p:xfrm>
          <a:off x="2209800" y="3200400"/>
          <a:ext cx="5562600" cy="989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90" r:id="rId6" imgW="2413000" imgH="431800" progId="Equation.3">
                  <p:embed/>
                </p:oleObj>
              </mc:Choice>
              <mc:Fallback>
                <p:oleObj r:id="rId6" imgW="2413000" imgH="4318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3200400"/>
                        <a:ext cx="5562600" cy="989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67" name="Rectangle 9"/>
          <p:cNvSpPr>
            <a:spLocks noChangeArrowheads="1"/>
          </p:cNvSpPr>
          <p:nvPr/>
        </p:nvSpPr>
        <p:spPr bwMode="auto">
          <a:xfrm>
            <a:off x="3481388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5060" name="Object 8"/>
          <p:cNvGraphicFramePr>
            <a:graphicFrameLocks noChangeAspect="1"/>
          </p:cNvGraphicFramePr>
          <p:nvPr/>
        </p:nvGraphicFramePr>
        <p:xfrm>
          <a:off x="2133600" y="4876800"/>
          <a:ext cx="5410200" cy="1063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91" r:id="rId8" imgW="2184400" imgH="431800" progId="Equation.3">
                  <p:embed/>
                </p:oleObj>
              </mc:Choice>
              <mc:Fallback>
                <p:oleObj r:id="rId8" imgW="2184400" imgH="4318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4876800"/>
                        <a:ext cx="5410200" cy="1063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</a:p>
        </p:txBody>
      </p:sp>
      <p:sp>
        <p:nvSpPr>
          <p:cNvPr id="1075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Integrate both sides of the equation from </a:t>
            </a:r>
            <a:r>
              <a:rPr lang="en-GB" sz="28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sz="28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=-0.5 to 0.5</a:t>
            </a:r>
            <a:r>
              <a:rPr lang="en-GB" sz="2800" smtClean="0">
                <a:cs typeface="Times New Roman" pitchFamily="18" charset="0"/>
              </a:rPr>
              <a:t> </a:t>
            </a:r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i.e. one period; we arrive at:</a:t>
            </a:r>
          </a:p>
          <a:p>
            <a:pPr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Interchanging the summation and integration order yields:</a:t>
            </a:r>
            <a:r>
              <a:rPr lang="en-GB" smtClean="0">
                <a:cs typeface="Times New Roman" pitchFamily="18" charset="0"/>
              </a:rPr>
              <a:t> </a:t>
            </a:r>
            <a:r>
              <a:rPr lang="en-GB" smtClean="0"/>
              <a:t> </a:t>
            </a:r>
          </a:p>
        </p:txBody>
      </p:sp>
      <p:sp>
        <p:nvSpPr>
          <p:cNvPr id="4608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8272959-CBD8-4708-9791-7A31AE1CB89B}" type="slidenum">
              <a:rPr lang="en-GB" altLang="en-US" sz="1400"/>
              <a:pPr eaLnBrk="1" hangingPunct="1"/>
              <a:t>101</a:t>
            </a:fld>
            <a:endParaRPr lang="en-GB" altLang="en-US" sz="1400"/>
          </a:p>
        </p:txBody>
      </p:sp>
      <p:sp>
        <p:nvSpPr>
          <p:cNvPr id="46088" name="Rectangle 5"/>
          <p:cNvSpPr>
            <a:spLocks noChangeArrowheads="1"/>
          </p:cNvSpPr>
          <p:nvPr/>
        </p:nvSpPr>
        <p:spPr bwMode="auto">
          <a:xfrm>
            <a:off x="3195638" y="31480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6082" name="Object 4"/>
          <p:cNvGraphicFramePr>
            <a:graphicFrameLocks noChangeAspect="1"/>
          </p:cNvGraphicFramePr>
          <p:nvPr/>
        </p:nvGraphicFramePr>
        <p:xfrm>
          <a:off x="2667000" y="3505200"/>
          <a:ext cx="4495800" cy="917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5" r:id="rId4" imgW="2755900" imgH="558800" progId="Equation.3">
                  <p:embed/>
                </p:oleObj>
              </mc:Choice>
              <mc:Fallback>
                <p:oleObj r:id="rId4" imgW="2755900" imgH="5588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3505200"/>
                        <a:ext cx="4495800" cy="917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9" name="Rectangle 7"/>
          <p:cNvSpPr>
            <a:spLocks noChangeArrowheads="1"/>
          </p:cNvSpPr>
          <p:nvPr/>
        </p:nvSpPr>
        <p:spPr bwMode="auto">
          <a:xfrm>
            <a:off x="3124200" y="31384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6083" name="Object 6"/>
          <p:cNvGraphicFramePr>
            <a:graphicFrameLocks noChangeAspect="1"/>
          </p:cNvGraphicFramePr>
          <p:nvPr/>
        </p:nvGraphicFramePr>
        <p:xfrm>
          <a:off x="2743200" y="5334000"/>
          <a:ext cx="4343400" cy="871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6" r:id="rId6" imgW="2895600" imgH="584200" progId="Equation.3">
                  <p:embed/>
                </p:oleObj>
              </mc:Choice>
              <mc:Fallback>
                <p:oleObj r:id="rId6" imgW="2895600" imgH="584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5334000"/>
                        <a:ext cx="4343400" cy="871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90" name="Text Box 8"/>
          <p:cNvSpPr txBox="1">
            <a:spLocks noChangeArrowheads="1"/>
          </p:cNvSpPr>
          <p:nvPr/>
        </p:nvSpPr>
        <p:spPr bwMode="auto">
          <a:xfrm>
            <a:off x="7162800" y="5486400"/>
            <a:ext cx="1744663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2400">
                <a:cs typeface="Times New Roman" pitchFamily="18" charset="0"/>
              </a:rPr>
              <a:t>-equation A</a:t>
            </a:r>
            <a:r>
              <a:rPr lang="en-GB" altLang="en-US"/>
              <a:t> </a:t>
            </a:r>
          </a:p>
        </p:txBody>
      </p:sp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800" smtClean="0">
                <a:cs typeface="Times New Roman" pitchFamily="18" charset="0"/>
              </a:rPr>
              <a:t>The Euler relationship can now be used:</a:t>
            </a:r>
          </a:p>
          <a:p>
            <a:pPr algn="just"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to give:</a:t>
            </a:r>
            <a:r>
              <a:rPr lang="en-GB" sz="2800" smtClean="0"/>
              <a:t> </a:t>
            </a:r>
          </a:p>
        </p:txBody>
      </p:sp>
      <p:sp>
        <p:nvSpPr>
          <p:cNvPr id="4710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3C5AD947-DD74-41ED-BC7F-70908084B15A}" type="slidenum">
              <a:rPr lang="en-GB" altLang="en-US" sz="1400"/>
              <a:pPr eaLnBrk="1" hangingPunct="1"/>
              <a:t>102</a:t>
            </a:fld>
            <a:endParaRPr lang="en-GB" altLang="en-US" sz="1400"/>
          </a:p>
        </p:txBody>
      </p:sp>
      <p:sp>
        <p:nvSpPr>
          <p:cNvPr id="47112" name="Rectangle 5"/>
          <p:cNvSpPr>
            <a:spLocks noChangeArrowheads="1"/>
          </p:cNvSpPr>
          <p:nvPr/>
        </p:nvSpPr>
        <p:spPr bwMode="auto">
          <a:xfrm>
            <a:off x="3848100" y="33099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7106" name="Object 4"/>
          <p:cNvGraphicFramePr>
            <a:graphicFrameLocks noChangeAspect="1"/>
          </p:cNvGraphicFramePr>
          <p:nvPr/>
        </p:nvGraphicFramePr>
        <p:xfrm>
          <a:off x="2971800" y="2895600"/>
          <a:ext cx="3581400" cy="58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8" r:id="rId4" imgW="1447800" imgH="241300" progId="Equation.3">
                  <p:embed/>
                </p:oleObj>
              </mc:Choice>
              <mc:Fallback>
                <p:oleObj r:id="rId4" imgW="1447800" imgH="2413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2895600"/>
                        <a:ext cx="3581400" cy="588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13" name="Rectangle 7"/>
          <p:cNvSpPr>
            <a:spLocks noChangeArrowheads="1"/>
          </p:cNvSpPr>
          <p:nvPr/>
        </p:nvSpPr>
        <p:spPr bwMode="auto">
          <a:xfrm>
            <a:off x="3314700" y="282416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7107" name="Object 6"/>
          <p:cNvGraphicFramePr>
            <a:graphicFrameLocks noChangeAspect="1"/>
          </p:cNvGraphicFramePr>
          <p:nvPr/>
        </p:nvGraphicFramePr>
        <p:xfrm>
          <a:off x="2590800" y="3962400"/>
          <a:ext cx="4419600" cy="21256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9" r:id="rId6" imgW="2514600" imgH="1206500" progId="Equation.3">
                  <p:embed/>
                </p:oleObj>
              </mc:Choice>
              <mc:Fallback>
                <p:oleObj r:id="rId6" imgW="2514600" imgH="12065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90800" y="3962400"/>
                        <a:ext cx="4419600" cy="21256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400" smtClean="0">
                <a:cs typeface="Times New Roman" pitchFamily="18" charset="0"/>
              </a:rPr>
              <a:t>For the case when 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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GB" sz="2400" smtClean="0">
                <a:cs typeface="Times New Roman" pitchFamily="18" charset="0"/>
              </a:rPr>
              <a:t> then the terms </a:t>
            </a:r>
          </a:p>
          <a:p>
            <a:pPr algn="ctr" eaLnBrk="1" hangingPunct="1">
              <a:buFontTx/>
              <a:buNone/>
              <a:defRPr/>
            </a:pP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cos[(k-m)2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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GB" sz="2400" smtClean="0">
                <a:cs typeface="Times New Roman" pitchFamily="18" charset="0"/>
              </a:rPr>
              <a:t> and 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sin[(k-m)2 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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]</a:t>
            </a:r>
            <a:r>
              <a:rPr lang="en-GB" sz="2400" smtClean="0">
                <a:cs typeface="Times New Roman" pitchFamily="18" charset="0"/>
              </a:rPr>
              <a:t> </a:t>
            </a:r>
          </a:p>
          <a:p>
            <a:pPr eaLnBrk="1" hangingPunct="1">
              <a:defRPr/>
            </a:pPr>
            <a:r>
              <a:rPr lang="en-GB" sz="2400" smtClean="0">
                <a:cs typeface="Times New Roman" pitchFamily="18" charset="0"/>
              </a:rPr>
              <a:t>are periodic sinusoidal functions that are being integrated over a whole period.</a:t>
            </a:r>
          </a:p>
          <a:p>
            <a:pPr eaLnBrk="1" hangingPunct="1">
              <a:defRPr/>
            </a:pPr>
            <a:r>
              <a:rPr lang="en-GB" sz="2400" smtClean="0">
                <a:cs typeface="Times New Roman" pitchFamily="18" charset="0"/>
              </a:rPr>
              <a:t>The integral of such a function is zero except when the case 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k=m</a:t>
            </a:r>
            <a:r>
              <a:rPr lang="en-GB" sz="2400" smtClean="0">
                <a:cs typeface="Times New Roman" pitchFamily="18" charset="0"/>
              </a:rPr>
              <a:t> exists and the equation becomes:</a:t>
            </a:r>
          </a:p>
          <a:p>
            <a:pPr eaLnBrk="1" hangingPunct="1">
              <a:defRPr/>
            </a:pPr>
            <a:endParaRPr lang="en-GB" sz="2400" smtClean="0"/>
          </a:p>
        </p:txBody>
      </p:sp>
      <p:sp>
        <p:nvSpPr>
          <p:cNvPr id="4813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9606B651-5BCA-4605-9943-50A5F1B2A095}" type="slidenum">
              <a:rPr lang="en-GB" altLang="en-US" sz="1400"/>
              <a:pPr eaLnBrk="1" hangingPunct="1"/>
              <a:t>103</a:t>
            </a:fld>
            <a:endParaRPr lang="en-GB" altLang="en-US" sz="1400"/>
          </a:p>
        </p:txBody>
      </p:sp>
      <p:sp>
        <p:nvSpPr>
          <p:cNvPr id="48135" name="Rectangle 5"/>
          <p:cNvSpPr>
            <a:spLocks noChangeArrowheads="1"/>
          </p:cNvSpPr>
          <p:nvPr/>
        </p:nvSpPr>
        <p:spPr bwMode="auto">
          <a:xfrm>
            <a:off x="3881438" y="26860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8130" name="Object 4"/>
          <p:cNvGraphicFramePr>
            <a:graphicFrameLocks noChangeAspect="1"/>
          </p:cNvGraphicFramePr>
          <p:nvPr/>
        </p:nvGraphicFramePr>
        <p:xfrm>
          <a:off x="3276600" y="4800600"/>
          <a:ext cx="3644900" cy="1417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3" name="Equation" r:id="rId4" imgW="2158920" imgH="838080" progId="Equation.3">
                  <p:embed/>
                </p:oleObj>
              </mc:Choice>
              <mc:Fallback>
                <p:oleObj name="Equation" r:id="rId4" imgW="2158920" imgH="8380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6600" y="4800600"/>
                        <a:ext cx="3644900" cy="14176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Filter Design Using Fourier Series Coefficients</a:t>
            </a:r>
          </a:p>
        </p:txBody>
      </p:sp>
      <p:sp>
        <p:nvSpPr>
          <p:cNvPr id="1105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The right hand side of the equation A has only a value when 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k=m</a:t>
            </a:r>
            <a:r>
              <a:rPr lang="en-GB" sz="2400" smtClean="0">
                <a:cs typeface="Times New Roman" pitchFamily="18" charset="0"/>
              </a:rPr>
              <a:t> and hence only the term </a:t>
            </a: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h(k)</a:t>
            </a:r>
            <a:r>
              <a:rPr lang="en-GB" sz="2400" smtClean="0">
                <a:cs typeface="Times New Roman" pitchFamily="18" charset="0"/>
              </a:rPr>
              <a:t> remains.</a:t>
            </a:r>
          </a:p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We consequently arrive at the relationship:</a:t>
            </a:r>
          </a:p>
          <a:p>
            <a:pPr algn="just"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4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z="2400" smtClean="0">
                <a:cs typeface="Times New Roman" pitchFamily="18" charset="0"/>
              </a:rPr>
              <a:t>This result allows us to use this expression to calculate the Fourier series coefficients.</a:t>
            </a:r>
          </a:p>
          <a:p>
            <a:pPr eaLnBrk="1" hangingPunct="1">
              <a:defRPr/>
            </a:pPr>
            <a:endParaRPr lang="en-GB" sz="2400" i="1" smtClean="0">
              <a:solidFill>
                <a:schemeClr val="bg2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9F18B78-62D8-4390-A9E9-C9B6B469EDEE}" type="slidenum">
              <a:rPr lang="en-GB" altLang="en-US" sz="1400"/>
              <a:pPr eaLnBrk="1" hangingPunct="1"/>
              <a:t>104</a:t>
            </a:fld>
            <a:endParaRPr lang="en-GB" altLang="en-US" sz="1400"/>
          </a:p>
        </p:txBody>
      </p:sp>
      <p:sp>
        <p:nvSpPr>
          <p:cNvPr id="49159" name="Rectangle 5"/>
          <p:cNvSpPr>
            <a:spLocks noChangeArrowheads="1"/>
          </p:cNvSpPr>
          <p:nvPr/>
        </p:nvSpPr>
        <p:spPr bwMode="auto">
          <a:xfrm>
            <a:off x="3719513" y="31432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49154" name="Object 4"/>
          <p:cNvGraphicFramePr>
            <a:graphicFrameLocks noChangeAspect="1"/>
          </p:cNvGraphicFramePr>
          <p:nvPr/>
        </p:nvGraphicFramePr>
        <p:xfrm>
          <a:off x="3352800" y="3657600"/>
          <a:ext cx="2971800" cy="99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67" r:id="rId4" imgW="1701800" imgH="571500" progId="Equation.3">
                  <p:embed/>
                </p:oleObj>
              </mc:Choice>
              <mc:Fallback>
                <p:oleObj r:id="rId4" imgW="1701800" imgH="5715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3657600"/>
                        <a:ext cx="2971800" cy="995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1046774" y="698500"/>
            <a:ext cx="7772400" cy="1249363"/>
          </a:xfrm>
        </p:spPr>
        <p:txBody>
          <a:bodyPr/>
          <a:lstStyle/>
          <a:p>
            <a:pPr eaLnBrk="1" hangingPunct="1">
              <a:defRPr/>
            </a:pPr>
            <a:r>
              <a:rPr lang="en-GB" sz="3200" dirty="0" err="1" smtClean="0">
                <a:cs typeface="Times New Roman" pitchFamily="18" charset="0"/>
              </a:rPr>
              <a:t>Lowpass</a:t>
            </a:r>
            <a:r>
              <a:rPr lang="en-GB" sz="3200" dirty="0" smtClean="0">
                <a:cs typeface="Times New Roman" pitchFamily="18" charset="0"/>
              </a:rPr>
              <a:t> Filter Design Using Fourier Series Coefficients</a:t>
            </a:r>
            <a:r>
              <a:rPr lang="en-GB" dirty="0" smtClean="0"/>
              <a:t> 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800" smtClean="0">
                <a:cs typeface="Times New Roman" pitchFamily="18" charset="0"/>
              </a:rPr>
              <a:t>The equation used for a lowpass design is shown below:</a:t>
            </a:r>
          </a:p>
          <a:p>
            <a:pPr algn="just"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8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The frequency response part of the equation            </a:t>
            </a:r>
            <a:r>
              <a:rPr lang="en-GB" sz="28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= 1</a:t>
            </a:r>
            <a:r>
              <a:rPr lang="en-GB" sz="2800" smtClean="0">
                <a:cs typeface="Times New Roman" pitchFamily="18" charset="0"/>
              </a:rPr>
              <a:t> in the passband and 0 elsewhere and so our equation becomes:</a:t>
            </a:r>
          </a:p>
          <a:p>
            <a:pPr eaLnBrk="1" hangingPunct="1">
              <a:defRPr/>
            </a:pPr>
            <a:endParaRPr lang="en-GB" sz="2800" smtClean="0">
              <a:cs typeface="Times New Roman" pitchFamily="18" charset="0"/>
            </a:endParaRPr>
          </a:p>
        </p:txBody>
      </p:sp>
      <p:sp>
        <p:nvSpPr>
          <p:cNvPr id="501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2D277CA-1EE5-4A0D-B655-2DAE4F3A52D0}" type="slidenum">
              <a:rPr lang="en-GB" altLang="en-US" sz="1400"/>
              <a:pPr eaLnBrk="1" hangingPunct="1"/>
              <a:t>105</a:t>
            </a:fld>
            <a:endParaRPr lang="en-GB" altLang="en-US" sz="1400"/>
          </a:p>
        </p:txBody>
      </p:sp>
      <p:sp>
        <p:nvSpPr>
          <p:cNvPr id="50185" name="Rectangle 5"/>
          <p:cNvSpPr>
            <a:spLocks noChangeArrowheads="1"/>
          </p:cNvSpPr>
          <p:nvPr/>
        </p:nvSpPr>
        <p:spPr bwMode="auto">
          <a:xfrm>
            <a:off x="3690938" y="31861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0178" name="Object 4"/>
          <p:cNvGraphicFramePr>
            <a:graphicFrameLocks noChangeAspect="1"/>
          </p:cNvGraphicFramePr>
          <p:nvPr/>
        </p:nvGraphicFramePr>
        <p:xfrm>
          <a:off x="3124200" y="2895600"/>
          <a:ext cx="33528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09" r:id="rId4" imgW="1765300" imgH="482600" progId="Equation.3">
                  <p:embed/>
                </p:oleObj>
              </mc:Choice>
              <mc:Fallback>
                <p:oleObj r:id="rId4" imgW="1765300" imgH="482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2895600"/>
                        <a:ext cx="33528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6" name="Rectangle 7"/>
          <p:cNvSpPr>
            <a:spLocks noChangeArrowheads="1"/>
          </p:cNvSpPr>
          <p:nvPr/>
        </p:nvSpPr>
        <p:spPr bwMode="auto">
          <a:xfrm>
            <a:off x="3962400" y="31813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0179" name="Object 6"/>
          <p:cNvGraphicFramePr>
            <a:graphicFrameLocks noChangeAspect="1"/>
          </p:cNvGraphicFramePr>
          <p:nvPr/>
        </p:nvGraphicFramePr>
        <p:xfrm>
          <a:off x="3886200" y="5410200"/>
          <a:ext cx="2133600" cy="866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10" r:id="rId6" imgW="1218671" imgH="495085" progId="Equation.3">
                  <p:embed/>
                </p:oleObj>
              </mc:Choice>
              <mc:Fallback>
                <p:oleObj r:id="rId6" imgW="1218671" imgH="495085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6200" y="5410200"/>
                        <a:ext cx="2133600" cy="866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7" name="Rectangle 9"/>
          <p:cNvSpPr>
            <a:spLocks noChangeArrowheads="1"/>
          </p:cNvSpPr>
          <p:nvPr/>
        </p:nvSpPr>
        <p:spPr bwMode="auto">
          <a:xfrm>
            <a:off x="428148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0180" name="Object 8"/>
          <p:cNvGraphicFramePr>
            <a:graphicFrameLocks noChangeAspect="1"/>
          </p:cNvGraphicFramePr>
          <p:nvPr/>
        </p:nvGraphicFramePr>
        <p:xfrm>
          <a:off x="3200400" y="4343400"/>
          <a:ext cx="1371600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11" r:id="rId8" imgW="583947" imgH="228501" progId="Equation.3">
                  <p:embed/>
                </p:oleObj>
              </mc:Choice>
              <mc:Fallback>
                <p:oleObj r:id="rId8" imgW="583947" imgH="228501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4343400"/>
                        <a:ext cx="1371600" cy="538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17984" y="851425"/>
            <a:ext cx="77724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GB" sz="3200" dirty="0" err="1" smtClean="0">
                <a:cs typeface="Times New Roman" pitchFamily="18" charset="0"/>
              </a:rPr>
              <a:t>Lowpass</a:t>
            </a:r>
            <a:r>
              <a:rPr lang="en-GB" sz="3200" dirty="0" smtClean="0">
                <a:cs typeface="Times New Roman" pitchFamily="18" charset="0"/>
              </a:rPr>
              <a:t> Filter Design Using Fourier Series Coefficients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Evaluating the integral gives:</a:t>
            </a:r>
            <a:r>
              <a:rPr lang="en-GB" sz="2800" smtClean="0"/>
              <a:t> </a:t>
            </a:r>
          </a:p>
          <a:p>
            <a:pPr eaLnBrk="1" hangingPunct="1">
              <a:defRPr/>
            </a:pPr>
            <a:endParaRPr lang="en-GB" sz="2800" smtClean="0"/>
          </a:p>
          <a:p>
            <a:pPr eaLnBrk="1" hangingPunct="1">
              <a:defRPr/>
            </a:pPr>
            <a:endParaRPr lang="en-GB" sz="2800" smtClean="0"/>
          </a:p>
          <a:p>
            <a:pPr eaLnBrk="1" hangingPunct="1">
              <a:defRPr/>
            </a:pPr>
            <a:endParaRPr lang="en-GB" sz="2800" smtClean="0"/>
          </a:p>
          <a:p>
            <a:pPr eaLnBrk="1" hangingPunct="1">
              <a:defRPr/>
            </a:pPr>
            <a:endParaRPr lang="en-GB" sz="2800" smtClean="0"/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Applying the Euler relation gives:</a:t>
            </a:r>
            <a:r>
              <a:rPr lang="en-GB" sz="2800" smtClean="0"/>
              <a:t> </a:t>
            </a:r>
          </a:p>
        </p:txBody>
      </p:sp>
      <p:sp>
        <p:nvSpPr>
          <p:cNvPr id="512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DF2E724-8C4C-4A00-B7CD-218A2B29BA98}" type="slidenum">
              <a:rPr lang="en-GB" altLang="en-US" sz="1400"/>
              <a:pPr eaLnBrk="1" hangingPunct="1"/>
              <a:t>106</a:t>
            </a:fld>
            <a:endParaRPr lang="en-GB" altLang="en-US" sz="1400"/>
          </a:p>
        </p:txBody>
      </p:sp>
      <p:sp>
        <p:nvSpPr>
          <p:cNvPr id="51209" name="Rectangle 5"/>
          <p:cNvSpPr>
            <a:spLocks noChangeArrowheads="1"/>
          </p:cNvSpPr>
          <p:nvPr/>
        </p:nvSpPr>
        <p:spPr bwMode="auto">
          <a:xfrm>
            <a:off x="4014788" y="31623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1202" name="Object 4"/>
          <p:cNvGraphicFramePr>
            <a:graphicFrameLocks noChangeAspect="1"/>
          </p:cNvGraphicFramePr>
          <p:nvPr/>
        </p:nvGraphicFramePr>
        <p:xfrm>
          <a:off x="3733800" y="2514600"/>
          <a:ext cx="2057400" cy="98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3" r:id="rId4" imgW="1117115" imgH="533169" progId="Equation.3">
                  <p:embed/>
                </p:oleObj>
              </mc:Choice>
              <mc:Fallback>
                <p:oleObj r:id="rId4" imgW="1117115" imgH="533169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2514600"/>
                        <a:ext cx="2057400" cy="984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10" name="Rectangle 7"/>
          <p:cNvSpPr>
            <a:spLocks noChangeArrowheads="1"/>
          </p:cNvSpPr>
          <p:nvPr/>
        </p:nvSpPr>
        <p:spPr bwMode="auto">
          <a:xfrm>
            <a:off x="3595688" y="31861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1203" name="Object 6"/>
          <p:cNvGraphicFramePr>
            <a:graphicFrameLocks noChangeAspect="1"/>
          </p:cNvGraphicFramePr>
          <p:nvPr/>
        </p:nvGraphicFramePr>
        <p:xfrm>
          <a:off x="3124200" y="3581400"/>
          <a:ext cx="3429000" cy="852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4" r:id="rId6" imgW="1955800" imgH="482600" progId="Equation.3">
                  <p:embed/>
                </p:oleObj>
              </mc:Choice>
              <mc:Fallback>
                <p:oleObj r:id="rId6" imgW="1955800" imgH="4826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3581400"/>
                        <a:ext cx="3429000" cy="852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211" name="Rectangle 9"/>
          <p:cNvSpPr>
            <a:spLocks noChangeArrowheads="1"/>
          </p:cNvSpPr>
          <p:nvPr/>
        </p:nvSpPr>
        <p:spPr bwMode="auto">
          <a:xfrm>
            <a:off x="3309938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1204" name="Object 8"/>
          <p:cNvGraphicFramePr>
            <a:graphicFrameLocks noChangeAspect="1"/>
          </p:cNvGraphicFramePr>
          <p:nvPr/>
        </p:nvGraphicFramePr>
        <p:xfrm>
          <a:off x="2514600" y="5181600"/>
          <a:ext cx="5334000" cy="825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35" r:id="rId8" imgW="2527300" imgH="393700" progId="Equation.3">
                  <p:embed/>
                </p:oleObj>
              </mc:Choice>
              <mc:Fallback>
                <p:oleObj r:id="rId8" imgW="2527300" imgH="3937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4600" y="5181600"/>
                        <a:ext cx="5334000" cy="825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1898" y="904877"/>
            <a:ext cx="77724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GB" sz="3200" dirty="0" err="1" smtClean="0">
                <a:cs typeface="Times New Roman" pitchFamily="18" charset="0"/>
              </a:rPr>
              <a:t>Lowpass</a:t>
            </a:r>
            <a:r>
              <a:rPr lang="en-GB" sz="3200" dirty="0" smtClean="0">
                <a:cs typeface="Times New Roman" pitchFamily="18" charset="0"/>
              </a:rPr>
              <a:t> Filter Design Using Fourier Series Coefficients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cs typeface="Times New Roman" pitchFamily="18" charset="0"/>
              </a:rPr>
              <a:t>Our expression needs to be causal (i.e.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k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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0</a:t>
            </a:r>
            <a:r>
              <a:rPr lang="en-GB" smtClean="0">
                <a:cs typeface="Times New Roman" pitchFamily="18" charset="0"/>
              </a:rPr>
              <a:t>) however, and so the expression is shifted along the time axis to satisfy this constraint</a:t>
            </a:r>
          </a:p>
          <a:p>
            <a:pPr eaLnBrk="1" hangingPunct="1">
              <a:defRPr/>
            </a:pPr>
            <a:endParaRPr lang="en-GB" smtClean="0"/>
          </a:p>
        </p:txBody>
      </p:sp>
      <p:sp>
        <p:nvSpPr>
          <p:cNvPr id="5222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59CEDEB-273B-418A-B95E-A3C1BA50BFAA}" type="slidenum">
              <a:rPr lang="en-GB" altLang="en-US" sz="1400"/>
              <a:pPr eaLnBrk="1" hangingPunct="1"/>
              <a:t>107</a:t>
            </a:fld>
            <a:endParaRPr lang="en-GB" altLang="en-US" sz="1400"/>
          </a:p>
        </p:txBody>
      </p:sp>
      <p:sp>
        <p:nvSpPr>
          <p:cNvPr id="52232" name="Rectangle 5"/>
          <p:cNvSpPr>
            <a:spLocks noChangeArrowheads="1"/>
          </p:cNvSpPr>
          <p:nvPr/>
        </p:nvSpPr>
        <p:spPr bwMode="auto">
          <a:xfrm>
            <a:off x="2990850" y="321945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2226" name="Object 4"/>
          <p:cNvGraphicFramePr>
            <a:graphicFrameLocks noChangeAspect="1"/>
          </p:cNvGraphicFramePr>
          <p:nvPr/>
        </p:nvGraphicFramePr>
        <p:xfrm>
          <a:off x="1752600" y="4495800"/>
          <a:ext cx="67056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48" r:id="rId4" imgW="3162300" imgH="419100" progId="Equation.3">
                  <p:embed/>
                </p:oleObj>
              </mc:Choice>
              <mc:Fallback>
                <p:oleObj r:id="rId4" imgW="3162300" imgH="4191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2600" y="4495800"/>
                        <a:ext cx="6705600" cy="889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233" name="Rectangle 7"/>
          <p:cNvSpPr>
            <a:spLocks noChangeArrowheads="1"/>
          </p:cNvSpPr>
          <p:nvPr/>
        </p:nvSpPr>
        <p:spPr bwMode="auto">
          <a:xfrm>
            <a:off x="4252913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2227" name="Object 6"/>
          <p:cNvGraphicFramePr>
            <a:graphicFrameLocks noChangeAspect="1"/>
          </p:cNvGraphicFramePr>
          <p:nvPr/>
        </p:nvGraphicFramePr>
        <p:xfrm>
          <a:off x="4419600" y="5410200"/>
          <a:ext cx="1143000" cy="700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49" r:id="rId6" imgW="634725" imgH="393529" progId="Equation.3">
                  <p:embed/>
                </p:oleObj>
              </mc:Choice>
              <mc:Fallback>
                <p:oleObj r:id="rId6" imgW="634725" imgH="393529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19600" y="5410200"/>
                        <a:ext cx="1143000" cy="700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836712"/>
            <a:ext cx="77724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GB" sz="3200" dirty="0" err="1" smtClean="0">
                <a:cs typeface="Times New Roman" pitchFamily="18" charset="0"/>
              </a:rPr>
              <a:t>Lowpass</a:t>
            </a:r>
            <a:r>
              <a:rPr lang="en-GB" sz="3200" dirty="0" smtClean="0">
                <a:cs typeface="Times New Roman" pitchFamily="18" charset="0"/>
              </a:rPr>
              <a:t> Filter Design Using Fourier Series Coefficients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Note that this expression is the same as the Impulse Invariant equation and the examples done previously are applicable here.</a:t>
            </a:r>
          </a:p>
          <a:p>
            <a:pPr eaLnBrk="1" hangingPunct="1">
              <a:defRPr/>
            </a:pPr>
            <a:r>
              <a:rPr lang="en-GB" sz="2800" smtClean="0">
                <a:cs typeface="Times New Roman" pitchFamily="18" charset="0"/>
              </a:rPr>
              <a:t>Another thing to remember is that we must truncate this expression to a finite number since it is clearly impractical to have an infinite series.</a:t>
            </a:r>
            <a:r>
              <a:rPr lang="en-GB" sz="2800" smtClean="0"/>
              <a:t> </a:t>
            </a:r>
          </a:p>
        </p:txBody>
      </p:sp>
      <p:sp>
        <p:nvSpPr>
          <p:cNvPr id="11878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0D5BE95-CD61-4706-9BA0-68B75FF90041}" type="slidenum">
              <a:rPr lang="en-GB" altLang="en-US" sz="1400"/>
              <a:pPr eaLnBrk="1" hangingPunct="1"/>
              <a:t>108</a:t>
            </a:fld>
            <a:endParaRPr lang="en-GB" altLang="en-US" sz="1400"/>
          </a:p>
        </p:txBody>
      </p:sp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>
          <a:xfrm>
            <a:off x="1017984" y="854074"/>
            <a:ext cx="7772400" cy="1189038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 smtClean="0">
                <a:cs typeface="Times New Roman" pitchFamily="18" charset="0"/>
              </a:rPr>
              <a:t>Frequency Transformation of Ideal Fourier Series Coefficients</a:t>
            </a:r>
            <a:r>
              <a:rPr lang="en-GB" dirty="0" smtClean="0"/>
              <a:t> </a:t>
            </a:r>
          </a:p>
        </p:txBody>
      </p:sp>
      <p:sp>
        <p:nvSpPr>
          <p:cNvPr id="1157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000" smtClean="0">
                <a:latin typeface="Arial" charset="0"/>
                <a:cs typeface="Times New Roman" pitchFamily="18" charset="0"/>
              </a:rPr>
              <a:t>This design method starts from the design of a simple low pass filter and then uses a transformation method to produce other types of filters.</a:t>
            </a:r>
            <a:endParaRPr lang="en-GB" smtClean="0"/>
          </a:p>
        </p:txBody>
      </p:sp>
      <p:sp>
        <p:nvSpPr>
          <p:cNvPr id="11981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D00DDBC-3B08-4B80-9155-55A6E04E0A81}" type="slidenum">
              <a:rPr lang="en-GB" altLang="en-US" sz="1400"/>
              <a:pPr eaLnBrk="1" hangingPunct="1"/>
              <a:t>109</a:t>
            </a:fld>
            <a:endParaRPr lang="en-GB" altLang="en-US" sz="1400"/>
          </a:p>
        </p:txBody>
      </p:sp>
      <p:pic>
        <p:nvPicPr>
          <p:cNvPr id="119814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3" t="11610" r="8350" b="30615"/>
          <a:stretch>
            <a:fillRect/>
          </a:stretch>
        </p:blipFill>
        <p:spPr bwMode="auto">
          <a:xfrm>
            <a:off x="1524000" y="3048000"/>
            <a:ext cx="66294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87624" y="1039812"/>
            <a:ext cx="7772400" cy="946150"/>
          </a:xfrm>
        </p:spPr>
        <p:txBody>
          <a:bodyPr/>
          <a:lstStyle/>
          <a:p>
            <a:pPr eaLnBrk="1" hangingPunct="1">
              <a:defRPr/>
            </a:pPr>
            <a:r>
              <a:rPr lang="en-GB" sz="2800" dirty="0" smtClean="0">
                <a:cs typeface="Times New Roman" pitchFamily="18" charset="0"/>
              </a:rPr>
              <a:t>Frequency Transformation of Ideal Fourier Series Coefficients</a:t>
            </a:r>
          </a:p>
        </p:txBody>
      </p:sp>
      <p:sp>
        <p:nvSpPr>
          <p:cNvPr id="12083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5258377-367F-4C53-B002-6A539F9F58A0}" type="slidenum">
              <a:rPr lang="en-GB" altLang="en-US" sz="1400"/>
              <a:pPr eaLnBrk="1" hangingPunct="1"/>
              <a:t>110</a:t>
            </a:fld>
            <a:endParaRPr lang="en-GB" altLang="en-US" sz="1400"/>
          </a:p>
        </p:txBody>
      </p:sp>
      <p:pic>
        <p:nvPicPr>
          <p:cNvPr id="12083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3" t="11610" r="8350" b="81013"/>
          <a:stretch>
            <a:fillRect/>
          </a:stretch>
        </p:blipFill>
        <p:spPr bwMode="auto">
          <a:xfrm>
            <a:off x="1447800" y="2514600"/>
            <a:ext cx="6629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0838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13" t="31491" r="8858" b="17781"/>
          <a:stretch>
            <a:fillRect/>
          </a:stretch>
        </p:blipFill>
        <p:spPr bwMode="auto">
          <a:xfrm>
            <a:off x="1447800" y="2971800"/>
            <a:ext cx="6629400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Design Procedure</a:t>
            </a:r>
            <a:r>
              <a:rPr lang="en-GB" smtClean="0"/>
              <a:t> 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idx="1"/>
          </p:nvPr>
        </p:nvSpPr>
        <p:spPr>
          <a:xfrm>
            <a:off x="1447800" y="1981200"/>
            <a:ext cx="74676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800" smtClean="0">
                <a:latin typeface="Arial" charset="0"/>
                <a:cs typeface="Times New Roman" pitchFamily="18" charset="0"/>
              </a:rPr>
              <a:t>Represent the desired filter in terms of a low pass design.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smtClean="0">
                <a:latin typeface="Arial" charset="0"/>
                <a:cs typeface="Times New Roman" pitchFamily="18" charset="0"/>
              </a:rPr>
              <a:t>Find the filter coefficients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smtClean="0">
                <a:latin typeface="Arial" charset="0"/>
                <a:cs typeface="Times New Roman" pitchFamily="18" charset="0"/>
              </a:rPr>
              <a:t>Select a value for N.Select a window function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smtClean="0">
                <a:latin typeface="Arial" charset="0"/>
                <a:cs typeface="Times New Roman" pitchFamily="18" charset="0"/>
              </a:rPr>
              <a:t>Window the low pass filter.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smtClean="0">
                <a:latin typeface="Arial" charset="0"/>
                <a:cs typeface="Times New Roman" pitchFamily="18" charset="0"/>
              </a:rPr>
              <a:t>Perform the appropriate frequency transformation.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smtClean="0">
                <a:latin typeface="Arial" charset="0"/>
                <a:cs typeface="Times New Roman" pitchFamily="18" charset="0"/>
              </a:rPr>
              <a:t>Verify the filters frequency response</a:t>
            </a:r>
            <a:r>
              <a:rPr lang="en-GB" sz="1800" smtClean="0">
                <a:latin typeface="Arial" charset="0"/>
                <a:cs typeface="Times New Roman" pitchFamily="18" charset="0"/>
              </a:rPr>
              <a:t>.</a:t>
            </a:r>
            <a:r>
              <a:rPr lang="en-GB" sz="2800" smtClean="0"/>
              <a:t> </a:t>
            </a:r>
          </a:p>
        </p:txBody>
      </p:sp>
      <p:sp>
        <p:nvSpPr>
          <p:cNvPr id="12185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A0267D4B-5FBC-4679-9E35-6867A50779CE}" type="slidenum">
              <a:rPr lang="en-GB" altLang="en-US" sz="1400"/>
              <a:pPr eaLnBrk="1" hangingPunct="1"/>
              <a:t>111</a:t>
            </a:fld>
            <a:endParaRPr lang="en-GB" altLang="en-US" sz="1400"/>
          </a:p>
        </p:txBody>
      </p:sp>
      <p:pic>
        <p:nvPicPr>
          <p:cNvPr id="121862" name="Picture 4" descr="BD15018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133600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863" name="Picture 5" descr="BD15018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971800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864" name="Picture 6" descr="BD15018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3429000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865" name="Picture 7" descr="BD15018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267200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866" name="Picture 8" descr="BD15018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4800600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867" name="Picture 9" descr="BD15018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5638800"/>
            <a:ext cx="171450" cy="17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1868" name="Picture 11" descr="AG00221_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838200"/>
            <a:ext cx="830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7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77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7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77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7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77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7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77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77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77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77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77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3" grpId="0" build="p" autoUpdateAnimBg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Design Example 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solidFill>
                  <a:schemeClr val="bg2"/>
                </a:solidFill>
                <a:latin typeface="Arial" charset="0"/>
                <a:cs typeface="Times New Roman" pitchFamily="18" charset="0"/>
              </a:rPr>
              <a:t>Design a high-pass filter with a cut on frequency of 200 Hz. The sampling frequency is 1000 Hz and let N=7.</a:t>
            </a:r>
            <a:r>
              <a:rPr lang="en-GB" smtClean="0"/>
              <a:t> </a:t>
            </a:r>
          </a:p>
          <a:p>
            <a:pPr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Firstly convert any frequencies to normalised frequency:</a:t>
            </a:r>
            <a:endParaRPr lang="en-GB" smtClean="0">
              <a:cs typeface="Times New Roman" pitchFamily="18" charset="0"/>
            </a:endParaRPr>
          </a:p>
          <a:p>
            <a:pPr algn="ctr" eaLnBrk="1" hangingPunct="1">
              <a:buFontTx/>
              <a:buNone/>
              <a:defRPr/>
            </a:pP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i="1" baseline="-3000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 = f</a:t>
            </a:r>
            <a:r>
              <a:rPr lang="en-GB" i="1" baseline="-3000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/f</a:t>
            </a:r>
            <a:r>
              <a:rPr lang="en-GB" i="1" baseline="-3000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 = 200/1000 = 0.2</a:t>
            </a:r>
            <a:r>
              <a:rPr lang="en-GB" smtClean="0"/>
              <a:t> </a:t>
            </a:r>
          </a:p>
        </p:txBody>
      </p:sp>
      <p:sp>
        <p:nvSpPr>
          <p:cNvPr id="12288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183B5593-BDDA-44C2-B190-2D730064D1C2}" type="slidenum">
              <a:rPr lang="en-GB" altLang="en-US" sz="1400"/>
              <a:pPr eaLnBrk="1" hangingPunct="1"/>
              <a:t>112</a:t>
            </a:fld>
            <a:endParaRPr lang="en-GB" altLang="en-US" sz="1400"/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Design Example</a:t>
            </a:r>
          </a:p>
        </p:txBody>
      </p:sp>
      <p:sp>
        <p:nvSpPr>
          <p:cNvPr id="1198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smtClean="0">
                <a:latin typeface="Arial" charset="0"/>
                <a:cs typeface="Times New Roman" pitchFamily="18" charset="0"/>
              </a:rPr>
              <a:t>The ideal frequency response for a high pass filter is shown below:</a:t>
            </a:r>
            <a:r>
              <a:rPr lang="en-GB" sz="2800" smtClean="0"/>
              <a:t> </a:t>
            </a:r>
          </a:p>
          <a:p>
            <a:pPr eaLnBrk="1" hangingPunct="1">
              <a:defRPr/>
            </a:pPr>
            <a:endParaRPr lang="en-GB" sz="2800" smtClean="0"/>
          </a:p>
          <a:p>
            <a:pPr eaLnBrk="1" hangingPunct="1">
              <a:defRPr/>
            </a:pPr>
            <a:endParaRPr lang="en-GB" sz="2800" smtClean="0"/>
          </a:p>
          <a:p>
            <a:pPr eaLnBrk="1" hangingPunct="1">
              <a:defRPr/>
            </a:pPr>
            <a:endParaRPr lang="en-GB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The equation that is needed for the low pass prototype is:</a:t>
            </a:r>
            <a:endParaRPr lang="en-GB" sz="280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800" smtClean="0"/>
          </a:p>
        </p:txBody>
      </p:sp>
      <p:sp>
        <p:nvSpPr>
          <p:cNvPr id="5325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C62D937-128F-4CC4-A9E1-153185EEF8CE}" type="slidenum">
              <a:rPr lang="en-GB" altLang="en-US" sz="1400"/>
              <a:pPr eaLnBrk="1" hangingPunct="1"/>
              <a:t>113</a:t>
            </a:fld>
            <a:endParaRPr lang="en-GB" altLang="en-US" sz="1400"/>
          </a:p>
        </p:txBody>
      </p:sp>
      <p:grpSp>
        <p:nvGrpSpPr>
          <p:cNvPr id="53255" name="Group 4"/>
          <p:cNvGrpSpPr>
            <a:grpSpLocks/>
          </p:cNvGrpSpPr>
          <p:nvPr/>
        </p:nvGrpSpPr>
        <p:grpSpPr bwMode="auto">
          <a:xfrm>
            <a:off x="3657600" y="2819400"/>
            <a:ext cx="2057400" cy="1600200"/>
            <a:chOff x="7757" y="7134"/>
            <a:chExt cx="2281" cy="1746"/>
          </a:xfrm>
        </p:grpSpPr>
        <p:sp>
          <p:nvSpPr>
            <p:cNvPr id="53257" name="Line 5"/>
            <p:cNvSpPr>
              <a:spLocks noChangeShapeType="1"/>
            </p:cNvSpPr>
            <p:nvPr/>
          </p:nvSpPr>
          <p:spPr bwMode="auto">
            <a:xfrm flipV="1">
              <a:off x="8827" y="7134"/>
              <a:ext cx="0" cy="109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58" name="Line 6"/>
            <p:cNvSpPr>
              <a:spLocks noChangeShapeType="1"/>
            </p:cNvSpPr>
            <p:nvPr/>
          </p:nvSpPr>
          <p:spPr bwMode="auto">
            <a:xfrm>
              <a:off x="7815" y="8227"/>
              <a:ext cx="206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59" name="Text Box 7"/>
            <p:cNvSpPr txBox="1">
              <a:spLocks noChangeArrowheads="1"/>
            </p:cNvSpPr>
            <p:nvPr/>
          </p:nvSpPr>
          <p:spPr bwMode="auto">
            <a:xfrm>
              <a:off x="8987" y="8480"/>
              <a:ext cx="88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0.5-</a:t>
              </a:r>
              <a:r>
                <a:rPr lang="en-US" altLang="en-US" sz="1200">
                  <a:solidFill>
                    <a:schemeClr val="bg2"/>
                  </a:solidFill>
                  <a:sym typeface="Symbol" pitchFamily="18" charset="2"/>
                </a:rPr>
                <a:t></a:t>
              </a:r>
              <a:r>
                <a:rPr lang="en-US" altLang="en-US" sz="1200" baseline="-25000">
                  <a:solidFill>
                    <a:schemeClr val="bg2"/>
                  </a:solidFill>
                </a:rPr>
                <a:t>c</a:t>
              </a:r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53260" name="Text Box 8"/>
            <p:cNvSpPr txBox="1">
              <a:spLocks noChangeArrowheads="1"/>
            </p:cNvSpPr>
            <p:nvPr/>
          </p:nvSpPr>
          <p:spPr bwMode="auto">
            <a:xfrm>
              <a:off x="7999" y="8479"/>
              <a:ext cx="1054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-(0.5-</a:t>
              </a:r>
              <a:r>
                <a:rPr lang="en-US" altLang="en-US" sz="1200">
                  <a:solidFill>
                    <a:schemeClr val="bg2"/>
                  </a:solidFill>
                  <a:sym typeface="Symbol" pitchFamily="18" charset="2"/>
                </a:rPr>
                <a:t></a:t>
              </a:r>
              <a:r>
                <a:rPr lang="en-US" altLang="en-US" sz="1200" baseline="-25000">
                  <a:solidFill>
                    <a:schemeClr val="bg2"/>
                  </a:solidFill>
                </a:rPr>
                <a:t>c</a:t>
              </a:r>
              <a:r>
                <a:rPr lang="en-US" altLang="en-US" sz="1200">
                  <a:solidFill>
                    <a:schemeClr val="bg2"/>
                  </a:solidFill>
                </a:rPr>
                <a:t>)</a:t>
              </a:r>
            </a:p>
          </p:txBody>
        </p:sp>
        <p:sp>
          <p:nvSpPr>
            <p:cNvPr id="53261" name="Text Box 9"/>
            <p:cNvSpPr txBox="1">
              <a:spLocks noChangeArrowheads="1"/>
            </p:cNvSpPr>
            <p:nvPr/>
          </p:nvSpPr>
          <p:spPr bwMode="auto">
            <a:xfrm>
              <a:off x="8694" y="7240"/>
              <a:ext cx="440" cy="3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1</a:t>
              </a:r>
            </a:p>
          </p:txBody>
        </p:sp>
        <p:sp>
          <p:nvSpPr>
            <p:cNvPr id="53262" name="Line 10"/>
            <p:cNvSpPr>
              <a:spLocks noChangeShapeType="1"/>
            </p:cNvSpPr>
            <p:nvPr/>
          </p:nvSpPr>
          <p:spPr bwMode="auto">
            <a:xfrm flipV="1">
              <a:off x="9280" y="7520"/>
              <a:ext cx="0" cy="7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3" name="Line 11"/>
            <p:cNvSpPr>
              <a:spLocks noChangeShapeType="1"/>
            </p:cNvSpPr>
            <p:nvPr/>
          </p:nvSpPr>
          <p:spPr bwMode="auto">
            <a:xfrm flipV="1">
              <a:off x="8373" y="7520"/>
              <a:ext cx="0" cy="7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4" name="Line 12"/>
            <p:cNvSpPr>
              <a:spLocks noChangeShapeType="1"/>
            </p:cNvSpPr>
            <p:nvPr/>
          </p:nvSpPr>
          <p:spPr bwMode="auto">
            <a:xfrm>
              <a:off x="9280" y="7520"/>
              <a:ext cx="30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5" name="Line 13"/>
            <p:cNvSpPr>
              <a:spLocks noChangeShapeType="1"/>
            </p:cNvSpPr>
            <p:nvPr/>
          </p:nvSpPr>
          <p:spPr bwMode="auto">
            <a:xfrm flipH="1">
              <a:off x="8093" y="7520"/>
              <a:ext cx="2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6" name="Line 14"/>
            <p:cNvSpPr>
              <a:spLocks noChangeShapeType="1"/>
            </p:cNvSpPr>
            <p:nvPr/>
          </p:nvSpPr>
          <p:spPr bwMode="auto">
            <a:xfrm>
              <a:off x="8093" y="7520"/>
              <a:ext cx="0" cy="7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7" name="Line 15"/>
            <p:cNvSpPr>
              <a:spLocks noChangeShapeType="1"/>
            </p:cNvSpPr>
            <p:nvPr/>
          </p:nvSpPr>
          <p:spPr bwMode="auto">
            <a:xfrm>
              <a:off x="9587" y="7520"/>
              <a:ext cx="0" cy="7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68" name="Text Box 16"/>
            <p:cNvSpPr txBox="1">
              <a:spLocks noChangeArrowheads="1"/>
            </p:cNvSpPr>
            <p:nvPr/>
          </p:nvSpPr>
          <p:spPr bwMode="auto">
            <a:xfrm>
              <a:off x="7757" y="8144"/>
              <a:ext cx="695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-0.5</a:t>
              </a:r>
            </a:p>
          </p:txBody>
        </p:sp>
        <p:sp>
          <p:nvSpPr>
            <p:cNvPr id="53269" name="Text Box 17"/>
            <p:cNvSpPr txBox="1">
              <a:spLocks noChangeArrowheads="1"/>
            </p:cNvSpPr>
            <p:nvPr/>
          </p:nvSpPr>
          <p:spPr bwMode="auto">
            <a:xfrm>
              <a:off x="9343" y="8157"/>
              <a:ext cx="695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0.5</a:t>
              </a:r>
            </a:p>
          </p:txBody>
        </p:sp>
        <p:sp>
          <p:nvSpPr>
            <p:cNvPr id="53270" name="Line 18"/>
            <p:cNvSpPr>
              <a:spLocks noChangeShapeType="1"/>
            </p:cNvSpPr>
            <p:nvPr/>
          </p:nvSpPr>
          <p:spPr bwMode="auto">
            <a:xfrm flipH="1" flipV="1">
              <a:off x="8373" y="8240"/>
              <a:ext cx="54" cy="33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71" name="Line 19"/>
            <p:cNvSpPr>
              <a:spLocks noChangeShapeType="1"/>
            </p:cNvSpPr>
            <p:nvPr/>
          </p:nvSpPr>
          <p:spPr bwMode="auto">
            <a:xfrm flipH="1" flipV="1">
              <a:off x="9280" y="8240"/>
              <a:ext cx="27" cy="3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53272" name="Line 20"/>
            <p:cNvSpPr>
              <a:spLocks noChangeShapeType="1"/>
            </p:cNvSpPr>
            <p:nvPr/>
          </p:nvSpPr>
          <p:spPr bwMode="auto">
            <a:xfrm>
              <a:off x="8373" y="7520"/>
              <a:ext cx="90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53256" name="Rectangle 22"/>
          <p:cNvSpPr>
            <a:spLocks noChangeArrowheads="1"/>
          </p:cNvSpPr>
          <p:nvPr/>
        </p:nvSpPr>
        <p:spPr bwMode="auto">
          <a:xfrm>
            <a:off x="3109913" y="3248025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3250" name="Object 21"/>
          <p:cNvGraphicFramePr>
            <a:graphicFrameLocks noChangeAspect="1"/>
          </p:cNvGraphicFramePr>
          <p:nvPr/>
        </p:nvGraphicFramePr>
        <p:xfrm>
          <a:off x="2895600" y="5410200"/>
          <a:ext cx="5105400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80" r:id="rId4" imgW="3365500" imgH="419100" progId="Equation.3">
                  <p:embed/>
                </p:oleObj>
              </mc:Choice>
              <mc:Fallback>
                <p:oleObj r:id="rId4" imgW="3365500" imgH="4191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5410200"/>
                        <a:ext cx="5105400" cy="631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Design Example</a:t>
            </a:r>
          </a:p>
        </p:txBody>
      </p:sp>
      <p:sp>
        <p:nvSpPr>
          <p:cNvPr id="1208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The cut on frequency from the diagram is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0.5-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i="1" baseline="-30000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c</a:t>
            </a:r>
            <a:r>
              <a:rPr lang="en-GB" smtClean="0">
                <a:latin typeface="Times New Roman" pitchFamily="18" charset="0"/>
                <a:cs typeface="Times New Roman" pitchFamily="18" charset="0"/>
              </a:rPr>
              <a:t> which is equal to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0.2</a:t>
            </a:r>
            <a:r>
              <a:rPr lang="en-GB" smtClean="0">
                <a:latin typeface="Times New Roman" pitchFamily="18" charset="0"/>
                <a:cs typeface="Times New Roman" pitchFamily="18" charset="0"/>
              </a:rPr>
              <a:t> our specified frequency.</a:t>
            </a:r>
            <a:endParaRPr lang="en-GB" smtClean="0">
              <a:cs typeface="Times New Roman" pitchFamily="18" charset="0"/>
            </a:endParaRPr>
          </a:p>
          <a:p>
            <a:pPr algn="ctr" eaLnBrk="1" hangingPunct="1">
              <a:buFontTx/>
              <a:buNone/>
              <a:defRPr/>
            </a:pP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0.2= 0.5-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c</a:t>
            </a:r>
          </a:p>
          <a:p>
            <a:pPr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Rearranging gives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c = 0.3</a:t>
            </a:r>
            <a:r>
              <a:rPr lang="en-GB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GB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It is therefore this value that we use in the low-pass prototype filter equation.</a:t>
            </a:r>
            <a:endParaRPr lang="en-GB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mtClean="0"/>
          </a:p>
        </p:txBody>
      </p:sp>
      <p:sp>
        <p:nvSpPr>
          <p:cNvPr id="12390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9108DC2-F047-4712-A5CC-474C2D34EDF7}" type="slidenum">
              <a:rPr lang="en-GB" altLang="en-US" sz="1400"/>
              <a:pPr eaLnBrk="1" hangingPunct="1"/>
              <a:t>114</a:t>
            </a:fld>
            <a:endParaRPr lang="en-GB" altLang="en-US" sz="1400"/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Design Example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Put numerical values into the equation:</a:t>
            </a:r>
            <a:r>
              <a:rPr lang="en-GB" smtClean="0"/>
              <a:t> </a:t>
            </a:r>
          </a:p>
        </p:txBody>
      </p:sp>
      <p:sp>
        <p:nvSpPr>
          <p:cNvPr id="12493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BF06A1A-E0D0-43DA-A211-78CC4F558900}" type="slidenum">
              <a:rPr lang="en-GB" altLang="en-US" sz="1400"/>
              <a:pPr eaLnBrk="1" hangingPunct="1"/>
              <a:t>115</a:t>
            </a:fld>
            <a:endParaRPr lang="en-GB" altLang="en-US" sz="1400"/>
          </a:p>
        </p:txBody>
      </p:sp>
      <p:pic>
        <p:nvPicPr>
          <p:cNvPr id="12493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44" t="17781" r="14444" b="16409"/>
          <a:stretch>
            <a:fillRect/>
          </a:stretch>
        </p:blipFill>
        <p:spPr bwMode="auto">
          <a:xfrm>
            <a:off x="1907704" y="2828348"/>
            <a:ext cx="5486400" cy="376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Design Example</a:t>
            </a:r>
          </a:p>
        </p:txBody>
      </p:sp>
      <p:sp>
        <p:nvSpPr>
          <p:cNvPr id="1228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The frequency response of the lowpass prototype and the final high pass filter </a:t>
            </a:r>
          </a:p>
        </p:txBody>
      </p:sp>
      <p:sp>
        <p:nvSpPr>
          <p:cNvPr id="12595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E87EB43-03C7-4BB7-953F-3F061FB40B22}" type="slidenum">
              <a:rPr lang="en-GB" altLang="en-US" sz="1400"/>
              <a:pPr eaLnBrk="1" hangingPunct="1"/>
              <a:t>116</a:t>
            </a:fld>
            <a:endParaRPr lang="en-GB" altLang="en-US" sz="1400"/>
          </a:p>
        </p:txBody>
      </p:sp>
      <p:pic>
        <p:nvPicPr>
          <p:cNvPr id="12595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3124200"/>
            <a:ext cx="4191000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Frequency Sampling Filter Design</a:t>
            </a:r>
            <a:r>
              <a:rPr lang="en-GB" smtClean="0"/>
              <a:t> </a:t>
            </a:r>
          </a:p>
        </p:txBody>
      </p:sp>
      <p:sp>
        <p:nvSpPr>
          <p:cNvPr id="1239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We are usually more interested in the frequency domain behaviour of a filter. </a:t>
            </a:r>
          </a:p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This method involves the use of the Inverse Discrete Fourier Transform (IDFT) to approximate that behaviour.</a:t>
            </a:r>
            <a:r>
              <a:rPr lang="en-GB" smtClean="0"/>
              <a:t> </a:t>
            </a:r>
          </a:p>
        </p:txBody>
      </p:sp>
      <p:sp>
        <p:nvSpPr>
          <p:cNvPr id="12697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2D4BDCF-94A4-45D3-AB20-A30A11B4B4C3}" type="slidenum">
              <a:rPr lang="en-GB" altLang="en-US" sz="1400"/>
              <a:pPr eaLnBrk="1" hangingPunct="1"/>
              <a:t>117</a:t>
            </a:fld>
            <a:endParaRPr lang="en-GB" altLang="en-US" sz="1400"/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Frequency Sampling Design Procedure</a:t>
            </a:r>
          </a:p>
        </p:txBody>
      </p:sp>
      <p:sp>
        <p:nvSpPr>
          <p:cNvPr id="124931" name="Rectangle 3"/>
          <p:cNvSpPr>
            <a:spLocks noGrp="1" noChangeArrowheads="1"/>
          </p:cNvSpPr>
          <p:nvPr>
            <p:ph idx="1"/>
          </p:nvPr>
        </p:nvSpPr>
        <p:spPr>
          <a:xfrm>
            <a:off x="1143000" y="1600200"/>
            <a:ext cx="7848600" cy="3657600"/>
          </a:xfrm>
        </p:spPr>
        <p:txBody>
          <a:bodyPr/>
          <a:lstStyle/>
          <a:p>
            <a:pPr lvl="1" algn="just" eaLnBrk="1" hangingPunct="1">
              <a:buFontTx/>
              <a:buNone/>
              <a:defRPr/>
            </a:pPr>
            <a:endParaRPr lang="en-GB" smtClean="0">
              <a:latin typeface="Arial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The frequency response is:</a:t>
            </a:r>
          </a:p>
          <a:p>
            <a:pPr eaLnBrk="1" hangingPunct="1">
              <a:defRPr/>
            </a:pPr>
            <a:endParaRPr lang="en-GB" smtClean="0">
              <a:latin typeface="Arial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en-GB" smtClean="0">
              <a:latin typeface="Arial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this Discrete Fourier Transform (DFT) has N values from 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  <a:sym typeface="Symbol" pitchFamily="18" charset="2"/>
              </a:rPr>
              <a:t></a:t>
            </a:r>
            <a:r>
              <a:rPr lang="en-GB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=-0.5 to 0.5.</a:t>
            </a:r>
            <a:r>
              <a:rPr lang="en-GB" smtClean="0"/>
              <a:t> </a:t>
            </a:r>
          </a:p>
        </p:txBody>
      </p:sp>
      <p:sp>
        <p:nvSpPr>
          <p:cNvPr id="5427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4EF9481-7ADC-4229-86B9-E120BC5DFA86}" type="slidenum">
              <a:rPr lang="en-GB" altLang="en-US" sz="1400"/>
              <a:pPr eaLnBrk="1" hangingPunct="1"/>
              <a:t>118</a:t>
            </a:fld>
            <a:endParaRPr lang="en-GB" altLang="en-US" sz="1400"/>
          </a:p>
        </p:txBody>
      </p:sp>
      <p:pic>
        <p:nvPicPr>
          <p:cNvPr id="54280" name="Picture 4" descr="AG00221_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762000"/>
            <a:ext cx="830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81" name="Rectangle 6"/>
          <p:cNvSpPr>
            <a:spLocks noChangeArrowheads="1"/>
          </p:cNvSpPr>
          <p:nvPr/>
        </p:nvSpPr>
        <p:spPr bwMode="auto">
          <a:xfrm>
            <a:off x="3790950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4274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0841525"/>
              </p:ext>
            </p:extLst>
          </p:nvPr>
        </p:nvGraphicFramePr>
        <p:xfrm>
          <a:off x="3131840" y="2608092"/>
          <a:ext cx="3200400" cy="877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97" r:id="rId5" imgW="1562100" imgH="431800" progId="Equation.3">
                  <p:embed/>
                </p:oleObj>
              </mc:Choice>
              <mc:Fallback>
                <p:oleObj r:id="rId5" imgW="1562100" imgH="43180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1840" y="2608092"/>
                        <a:ext cx="3200400" cy="877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82" name="Rectangle 8"/>
          <p:cNvSpPr>
            <a:spLocks noChangeArrowheads="1"/>
          </p:cNvSpPr>
          <p:nvPr/>
        </p:nvSpPr>
        <p:spPr bwMode="auto">
          <a:xfrm>
            <a:off x="391001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4275" name="Object 7"/>
          <p:cNvGraphicFramePr>
            <a:graphicFrameLocks noChangeAspect="1"/>
          </p:cNvGraphicFramePr>
          <p:nvPr/>
        </p:nvGraphicFramePr>
        <p:xfrm>
          <a:off x="3657600" y="5105400"/>
          <a:ext cx="2743200" cy="887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98" r:id="rId7" imgW="1320227" imgH="431613" progId="Equation.3">
                  <p:embed/>
                </p:oleObj>
              </mc:Choice>
              <mc:Fallback>
                <p:oleObj r:id="rId7" imgW="1320227" imgH="431613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5105400"/>
                        <a:ext cx="2743200" cy="887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Frequency Sampling Design Procedure</a:t>
            </a:r>
          </a:p>
        </p:txBody>
      </p:sp>
      <p:sp>
        <p:nvSpPr>
          <p:cNvPr id="1259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Next we evaluate the IDFT find the N unit sample response values.</a:t>
            </a:r>
            <a:r>
              <a:rPr lang="en-GB" smtClean="0"/>
              <a:t> </a:t>
            </a:r>
          </a:p>
        </p:txBody>
      </p:sp>
      <p:sp>
        <p:nvSpPr>
          <p:cNvPr id="5530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04FA366-F459-45D5-9EB2-17F7827ED17B}" type="slidenum">
              <a:rPr lang="en-GB" altLang="en-US" sz="1400"/>
              <a:pPr eaLnBrk="1" hangingPunct="1"/>
              <a:t>119</a:t>
            </a:fld>
            <a:endParaRPr lang="en-GB" altLang="en-US" sz="1400"/>
          </a:p>
        </p:txBody>
      </p:sp>
      <p:sp>
        <p:nvSpPr>
          <p:cNvPr id="55303" name="Rectangle 5"/>
          <p:cNvSpPr>
            <a:spLocks noChangeArrowheads="1"/>
          </p:cNvSpPr>
          <p:nvPr/>
        </p:nvSpPr>
        <p:spPr bwMode="auto">
          <a:xfrm>
            <a:off x="3910013" y="321468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5298" name="Object 4"/>
          <p:cNvGraphicFramePr>
            <a:graphicFrameLocks noChangeAspect="1"/>
          </p:cNvGraphicFramePr>
          <p:nvPr/>
        </p:nvGraphicFramePr>
        <p:xfrm>
          <a:off x="2971800" y="3276600"/>
          <a:ext cx="3505200" cy="1135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12" r:id="rId4" imgW="1320227" imgH="431613" progId="Equation.3">
                  <p:embed/>
                </p:oleObj>
              </mc:Choice>
              <mc:Fallback>
                <p:oleObj r:id="rId4" imgW="1320227" imgH="431613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3276600"/>
                        <a:ext cx="3505200" cy="11350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5304" name="Picture 6" descr="AG00221_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762000"/>
            <a:ext cx="830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Frequency Sampling Design Procedure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800" smtClean="0">
                <a:latin typeface="Arial" charset="0"/>
                <a:cs typeface="Times New Roman" pitchFamily="18" charset="0"/>
              </a:rPr>
              <a:t>An appropriate window is chosen of length M and applied to the sample response values</a:t>
            </a:r>
            <a:r>
              <a:rPr lang="en-GB" sz="2800" smtClean="0"/>
              <a:t> </a:t>
            </a:r>
          </a:p>
          <a:p>
            <a:pPr eaLnBrk="1" hangingPunct="1">
              <a:defRPr/>
            </a:pPr>
            <a:endParaRPr lang="en-GB" sz="2800" smtClean="0"/>
          </a:p>
          <a:p>
            <a:pPr eaLnBrk="1" hangingPunct="1">
              <a:defRPr/>
            </a:pPr>
            <a:endParaRPr lang="en-GB" sz="2800" smtClean="0"/>
          </a:p>
          <a:p>
            <a:pPr eaLnBrk="1" hangingPunct="1">
              <a:defRPr/>
            </a:pPr>
            <a:endParaRPr lang="en-GB" sz="2800" smtClean="0"/>
          </a:p>
          <a:p>
            <a:pPr eaLnBrk="1" hangingPunct="1">
              <a:defRPr/>
            </a:pPr>
            <a:r>
              <a:rPr lang="en-GB" sz="2800" smtClean="0">
                <a:latin typeface="Arial" charset="0"/>
                <a:cs typeface="Times New Roman" pitchFamily="18" charset="0"/>
              </a:rPr>
              <a:t>Note: there are M windowed weights. The value N should be much larger that M.</a:t>
            </a:r>
            <a:r>
              <a:rPr lang="en-GB" sz="2800" smtClean="0"/>
              <a:t> </a:t>
            </a:r>
          </a:p>
        </p:txBody>
      </p:sp>
      <p:sp>
        <p:nvSpPr>
          <p:cNvPr id="5632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C543E6BC-2DCF-41E0-A8A8-12993F45FF9B}" type="slidenum">
              <a:rPr lang="en-GB" altLang="en-US" sz="1400"/>
              <a:pPr eaLnBrk="1" hangingPunct="1"/>
              <a:t>120</a:t>
            </a:fld>
            <a:endParaRPr lang="en-GB" altLang="en-US" sz="1400"/>
          </a:p>
        </p:txBody>
      </p:sp>
      <p:sp>
        <p:nvSpPr>
          <p:cNvPr id="56327" name="Rectangle 5"/>
          <p:cNvSpPr>
            <a:spLocks noChangeArrowheads="1"/>
          </p:cNvSpPr>
          <p:nvPr/>
        </p:nvSpPr>
        <p:spPr bwMode="auto">
          <a:xfrm>
            <a:off x="4043363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6322" name="Object 4"/>
          <p:cNvGraphicFramePr>
            <a:graphicFrameLocks noChangeAspect="1"/>
          </p:cNvGraphicFramePr>
          <p:nvPr/>
        </p:nvGraphicFramePr>
        <p:xfrm>
          <a:off x="2819400" y="3276600"/>
          <a:ext cx="3271838" cy="708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36" r:id="rId4" imgW="1054100" imgH="228600" progId="Equation.3">
                  <p:embed/>
                </p:oleObj>
              </mc:Choice>
              <mc:Fallback>
                <p:oleObj r:id="rId4" imgW="105410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3276600"/>
                        <a:ext cx="3271838" cy="708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6328" name="Picture 6" descr="AG00221_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762000"/>
            <a:ext cx="830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385763"/>
            <a:ext cx="7772400" cy="1190625"/>
          </a:xfrm>
        </p:spPr>
        <p:txBody>
          <a:bodyPr/>
          <a:lstStyle/>
          <a:p>
            <a:pPr eaLnBrk="1" hangingPunct="1">
              <a:defRPr/>
            </a:pPr>
            <a:r>
              <a:rPr lang="en-GB" sz="3600" smtClean="0">
                <a:latin typeface="Arial" charset="0"/>
                <a:cs typeface="Times New Roman" pitchFamily="18" charset="0"/>
              </a:rPr>
              <a:t>Frequency Sampling Design Procedure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Finally, the filter is implemented using any of the previously discussed methods.</a:t>
            </a:r>
            <a:r>
              <a:rPr lang="en-GB" smtClean="0"/>
              <a:t> </a:t>
            </a:r>
          </a:p>
        </p:txBody>
      </p:sp>
      <p:sp>
        <p:nvSpPr>
          <p:cNvPr id="12800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2976916-36AD-4117-8551-18952CB106A6}" type="slidenum">
              <a:rPr lang="en-GB" altLang="en-US" sz="1400"/>
              <a:pPr eaLnBrk="1" hangingPunct="1"/>
              <a:t>121</a:t>
            </a:fld>
            <a:endParaRPr lang="en-GB" altLang="en-US" sz="1400"/>
          </a:p>
        </p:txBody>
      </p:sp>
      <p:pic>
        <p:nvPicPr>
          <p:cNvPr id="128006" name="Picture 4" descr="AG00221_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762000"/>
            <a:ext cx="8302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Design Example</a:t>
            </a:r>
            <a:r>
              <a:rPr lang="en-GB" smtClean="0"/>
              <a:t> 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533400" indent="-533400" algn="just" eaLnBrk="1" hangingPunct="1"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Design a high-pass filter with cut-on of 10kHz with a sampling frequency of 50kHz.</a:t>
            </a:r>
            <a:endParaRPr lang="en-GB" sz="2800" smtClean="0">
              <a:cs typeface="Times New Roman" pitchFamily="18" charset="0"/>
            </a:endParaRPr>
          </a:p>
          <a:p>
            <a:pPr marL="533400" indent="-533400" algn="just" eaLnBrk="1" hangingPunct="1"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Use the IDFT approach:</a:t>
            </a:r>
            <a:endParaRPr lang="en-GB" sz="2800" smtClean="0">
              <a:cs typeface="Times New Roman" pitchFamily="18" charset="0"/>
            </a:endParaRPr>
          </a:p>
          <a:p>
            <a:pPr marL="1295400" lvl="2" indent="-381000" algn="just" eaLnBrk="1" hangingPunct="1">
              <a:buFontTx/>
              <a:buAutoNum type="arabicPeriod"/>
              <a:defRPr/>
            </a:pPr>
            <a:r>
              <a:rPr lang="en-GB" sz="2000" smtClean="0">
                <a:latin typeface="Times New Roman" pitchFamily="18" charset="0"/>
                <a:cs typeface="Times New Roman" pitchFamily="18" charset="0"/>
              </a:rPr>
              <a:t>Find the approximate Fourier coefficients by using 101 frequency samples.</a:t>
            </a:r>
          </a:p>
          <a:p>
            <a:pPr marL="1295400" lvl="2" indent="-381000" algn="just" eaLnBrk="1" hangingPunct="1">
              <a:buFontTx/>
              <a:buAutoNum type="arabicPeriod"/>
              <a:defRPr/>
            </a:pPr>
            <a:r>
              <a:rPr lang="en-GB" sz="2000" smtClean="0">
                <a:latin typeface="Times New Roman" pitchFamily="18" charset="0"/>
                <a:cs typeface="Times New Roman" pitchFamily="18" charset="0"/>
              </a:rPr>
              <a:t>Use a 21 sample rectangular window to reduce the number of coefficients to 21 and plot the frequency response.</a:t>
            </a:r>
          </a:p>
          <a:p>
            <a:pPr marL="1295400" lvl="2" indent="-381000" algn="just" eaLnBrk="1" hangingPunct="1">
              <a:buFontTx/>
              <a:buAutoNum type="arabicPeriod"/>
              <a:defRPr/>
            </a:pPr>
            <a:r>
              <a:rPr lang="en-GB" sz="2000" smtClean="0">
                <a:latin typeface="Times New Roman" pitchFamily="18" charset="0"/>
                <a:cs typeface="Times New Roman" pitchFamily="18" charset="0"/>
              </a:rPr>
              <a:t>Use a 21 sample Hamming window and plot the frequency response.</a:t>
            </a:r>
            <a:endParaRPr lang="en-GB" sz="2000" smtClean="0"/>
          </a:p>
        </p:txBody>
      </p:sp>
      <p:sp>
        <p:nvSpPr>
          <p:cNvPr id="12902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F8429FDF-8D47-46A9-ACDB-A6E8AC08A953}" type="slidenum">
              <a:rPr lang="en-GB" altLang="en-US" sz="1400"/>
              <a:pPr eaLnBrk="1" hangingPunct="1"/>
              <a:t>122</a:t>
            </a:fld>
            <a:endParaRPr lang="en-GB" altLang="en-US" sz="1400"/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Design Example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The sample values of             </a:t>
            </a:r>
            <a:r>
              <a:rPr lang="en-GB" sz="2400" dirty="0" smtClean="0">
                <a:cs typeface="Times New Roman" pitchFamily="18" charset="0"/>
              </a:rPr>
              <a:t>      are </a:t>
            </a:r>
            <a:r>
              <a:rPr lang="en-GB" sz="2400" dirty="0" smtClean="0">
                <a:cs typeface="Times New Roman" pitchFamily="18" charset="0"/>
              </a:rPr>
              <a:t>described by the following:</a:t>
            </a:r>
          </a:p>
          <a:p>
            <a:pPr eaLnBrk="1" hangingPunct="1">
              <a:defRPr/>
            </a:pPr>
            <a:endParaRPr lang="en-GB" sz="2400" dirty="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400" dirty="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400" dirty="0" smtClean="0">
              <a:cs typeface="Times New Roman" pitchFamily="18" charset="0"/>
            </a:endParaRPr>
          </a:p>
          <a:p>
            <a:pPr eaLnBrk="1" hangingPunct="1">
              <a:defRPr/>
            </a:pPr>
            <a:endParaRPr lang="en-GB" sz="2400" dirty="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400" dirty="0" smtClean="0">
                <a:cs typeface="Times New Roman" pitchFamily="18" charset="0"/>
              </a:rPr>
              <a:t>With N=101 the spacing between samples is : </a:t>
            </a:r>
          </a:p>
          <a:p>
            <a:pPr eaLnBrk="1" hangingPunct="1">
              <a:defRPr/>
            </a:pPr>
            <a:endParaRPr lang="en-GB" sz="2400" dirty="0" smtClean="0">
              <a:cs typeface="Times New Roman" pitchFamily="18" charset="0"/>
            </a:endParaRPr>
          </a:p>
        </p:txBody>
      </p:sp>
      <p:sp>
        <p:nvSpPr>
          <p:cNvPr id="573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13096A8-4759-40A8-BF0A-5F3E913AE90A}" type="slidenum">
              <a:rPr lang="en-GB" altLang="en-US" sz="1400"/>
              <a:pPr eaLnBrk="1" hangingPunct="1"/>
              <a:t>123</a:t>
            </a:fld>
            <a:endParaRPr lang="en-GB" altLang="en-US" sz="1400"/>
          </a:p>
        </p:txBody>
      </p:sp>
      <p:sp>
        <p:nvSpPr>
          <p:cNvPr id="57353" name="Rectangle 5"/>
          <p:cNvSpPr>
            <a:spLocks noChangeArrowheads="1"/>
          </p:cNvSpPr>
          <p:nvPr/>
        </p:nvSpPr>
        <p:spPr bwMode="auto">
          <a:xfrm>
            <a:off x="4281488" y="33147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734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04205958"/>
              </p:ext>
            </p:extLst>
          </p:nvPr>
        </p:nvGraphicFramePr>
        <p:xfrm>
          <a:off x="3838408" y="2244725"/>
          <a:ext cx="12192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7" r:id="rId4" imgW="583947" imgH="228501" progId="Equation.3">
                  <p:embed/>
                </p:oleObj>
              </mc:Choice>
              <mc:Fallback>
                <p:oleObj r:id="rId4" imgW="583947" imgH="228501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38408" y="2244725"/>
                        <a:ext cx="1219200" cy="479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54" name="Rectangle 7"/>
          <p:cNvSpPr>
            <a:spLocks noChangeArrowheads="1"/>
          </p:cNvSpPr>
          <p:nvPr/>
        </p:nvSpPr>
        <p:spPr bwMode="auto">
          <a:xfrm>
            <a:off x="3729038" y="30718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7347" name="Object 6"/>
          <p:cNvGraphicFramePr>
            <a:graphicFrameLocks noChangeAspect="1"/>
          </p:cNvGraphicFramePr>
          <p:nvPr/>
        </p:nvGraphicFramePr>
        <p:xfrm>
          <a:off x="2971800" y="2819400"/>
          <a:ext cx="3657600" cy="154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8" r:id="rId6" imgW="1688367" imgH="710891" progId="Equation.3">
                  <p:embed/>
                </p:oleObj>
              </mc:Choice>
              <mc:Fallback>
                <p:oleObj r:id="rId6" imgW="1688367" imgH="710891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2819400"/>
                        <a:ext cx="3657600" cy="1549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55" name="Rectangle 9"/>
          <p:cNvSpPr>
            <a:spLocks noChangeArrowheads="1"/>
          </p:cNvSpPr>
          <p:nvPr/>
        </p:nvSpPr>
        <p:spPr bwMode="auto">
          <a:xfrm>
            <a:off x="3976688" y="32337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7348" name="Object 8"/>
          <p:cNvGraphicFramePr>
            <a:graphicFrameLocks noChangeAspect="1"/>
          </p:cNvGraphicFramePr>
          <p:nvPr/>
        </p:nvGraphicFramePr>
        <p:xfrm>
          <a:off x="3810000" y="5257800"/>
          <a:ext cx="2209800" cy="725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9" r:id="rId8" imgW="1193800" imgH="393700" progId="Equation.3">
                  <p:embed/>
                </p:oleObj>
              </mc:Choice>
              <mc:Fallback>
                <p:oleObj r:id="rId8" imgW="1193800" imgH="3937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5257800"/>
                        <a:ext cx="2209800" cy="725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Design Example</a:t>
            </a:r>
          </a:p>
        </p:txBody>
      </p:sp>
      <p:sp>
        <p:nvSpPr>
          <p:cNvPr id="131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Find the IDFT of the 101 samples:</a:t>
            </a:r>
          </a:p>
          <a:p>
            <a:pPr algn="just" eaLnBrk="1" hangingPunct="1"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Apply a 21 sample rectangular window as below,</a:t>
            </a:r>
          </a:p>
          <a:p>
            <a:pPr algn="just" eaLnBrk="1" hangingPunct="1">
              <a:defRPr/>
            </a:pPr>
            <a:endParaRPr lang="en-GB" sz="24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4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endParaRPr lang="en-GB" sz="240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to the 101 coefficient sample response. </a:t>
            </a:r>
          </a:p>
          <a:p>
            <a:pPr algn="just" eaLnBrk="1" hangingPunct="1">
              <a:defRPr/>
            </a:pPr>
            <a:r>
              <a:rPr lang="en-GB" sz="2400" smtClean="0">
                <a:latin typeface="Times New Roman" pitchFamily="18" charset="0"/>
                <a:cs typeface="Times New Roman" pitchFamily="18" charset="0"/>
              </a:rPr>
              <a:t>This gives the results below.</a:t>
            </a:r>
          </a:p>
          <a:p>
            <a:pPr eaLnBrk="1" hangingPunct="1">
              <a:defRPr/>
            </a:pPr>
            <a:endParaRPr lang="en-GB" sz="240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7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858212C-F0CC-442F-8791-0243309E9088}" type="slidenum">
              <a:rPr lang="en-GB" altLang="en-US" sz="1400"/>
              <a:pPr eaLnBrk="1" hangingPunct="1"/>
              <a:t>124</a:t>
            </a:fld>
            <a:endParaRPr lang="en-GB" altLang="en-US" sz="1400"/>
          </a:p>
        </p:txBody>
      </p:sp>
      <p:sp>
        <p:nvSpPr>
          <p:cNvPr id="58376" name="Rectangle 5"/>
          <p:cNvSpPr>
            <a:spLocks noChangeArrowheads="1"/>
          </p:cNvSpPr>
          <p:nvPr/>
        </p:nvSpPr>
        <p:spPr bwMode="auto">
          <a:xfrm>
            <a:off x="3771900" y="320040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8370" name="Object 4"/>
          <p:cNvGraphicFramePr>
            <a:graphicFrameLocks noChangeAspect="1"/>
          </p:cNvGraphicFramePr>
          <p:nvPr/>
        </p:nvGraphicFramePr>
        <p:xfrm>
          <a:off x="2895600" y="2971800"/>
          <a:ext cx="3962400" cy="1131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92" r:id="rId4" imgW="1600200" imgH="457200" progId="Equation.3">
                  <p:embed/>
                </p:oleObj>
              </mc:Choice>
              <mc:Fallback>
                <p:oleObj r:id="rId4" imgW="1600200" imgH="4572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95600" y="2971800"/>
                        <a:ext cx="3962400" cy="1131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7" name="Rectangle 7"/>
          <p:cNvSpPr>
            <a:spLocks noChangeArrowheads="1"/>
          </p:cNvSpPr>
          <p:nvPr/>
        </p:nvSpPr>
        <p:spPr bwMode="auto">
          <a:xfrm>
            <a:off x="3186113" y="3109913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endParaRPr lang="en-US" altLang="en-US"/>
          </a:p>
        </p:txBody>
      </p:sp>
      <p:graphicFrame>
        <p:nvGraphicFramePr>
          <p:cNvPr id="58371" name="Object 6"/>
          <p:cNvGraphicFramePr>
            <a:graphicFrameLocks noChangeAspect="1"/>
          </p:cNvGraphicFramePr>
          <p:nvPr/>
        </p:nvGraphicFramePr>
        <p:xfrm>
          <a:off x="2819400" y="5105400"/>
          <a:ext cx="4953000" cy="1139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93" r:id="rId6" imgW="2768600" imgH="635000" progId="Equation.3">
                  <p:embed/>
                </p:oleObj>
              </mc:Choice>
              <mc:Fallback>
                <p:oleObj r:id="rId6" imgW="2768600" imgH="6350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5105400"/>
                        <a:ext cx="4953000" cy="1139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Design Example</a:t>
            </a:r>
          </a:p>
        </p:txBody>
      </p:sp>
      <p:sp>
        <p:nvSpPr>
          <p:cNvPr id="130053" name="Rectangle 3"/>
          <p:cNvSpPr>
            <a:spLocks noGrp="1" noChangeArrowheads="1"/>
          </p:cNvSpPr>
          <p:nvPr>
            <p:ph idx="1"/>
          </p:nvPr>
        </p:nvSpPr>
        <p:spPr>
          <a:xfrm>
            <a:off x="1066800" y="1981200"/>
            <a:ext cx="3886200" cy="4114800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fs=50000;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%Set up the 101 samples (N) of the ideal high-pass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%filter response. BUT REMEMBER TO MOVE YOUR 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%NEGATIVE FREQUENCY SECTION TO FOLLOW ON AFTER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%THE POSITIVE PART OF THE SPECTRUM !!!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H(1:21)=0;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H(22:81)=1;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H(82:101)=0;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%find the IDFT of the response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h=ifft(H);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htim(1:50)=h(52:101);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htim(51:101)=h(1:51);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%apply a 21 sample rectangular window to the IDFT response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w(1:21)=htim(41:61);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%look at its frequency response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[h1,f1]=freqz(w,1,512,fs);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subplot(2,1,1), plot(f1,abs(h1));</a:t>
            </a:r>
          </a:p>
          <a:p>
            <a:pPr algn="just" eaLnBrk="1" hangingPunct="1">
              <a:lnSpc>
                <a:spcPct val="90000"/>
              </a:lnSpc>
              <a:buFontTx/>
              <a:buNone/>
            </a:pP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title(</a:t>
            </a:r>
            <a:r>
              <a:rPr lang="en-GB" altLang="en-US" sz="1400" i="1" smtClean="0">
                <a:solidFill>
                  <a:srgbClr val="800000"/>
                </a:solidFill>
                <a:effectLst/>
                <a:latin typeface="Times New Roman" pitchFamily="18" charset="0"/>
                <a:cs typeface="Times New Roman" pitchFamily="18" charset="0"/>
              </a:rPr>
              <a:t>'Frequency Sampled Highpass Filter'</a:t>
            </a:r>
            <a:r>
              <a:rPr lang="en-GB" altLang="en-US" sz="1400" i="1" smtClean="0">
                <a:effectLst/>
                <a:latin typeface="Times New Roman" pitchFamily="18" charset="0"/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GB" altLang="en-US" sz="1400" smtClean="0">
              <a:effectLst/>
              <a:latin typeface="Times New Roman" pitchFamily="18" charset="0"/>
            </a:endParaRPr>
          </a:p>
        </p:txBody>
      </p:sp>
      <p:sp>
        <p:nvSpPr>
          <p:cNvPr id="130051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4C44D926-1B1C-4200-A9DC-2EB7010E5830}" type="slidenum">
              <a:rPr lang="en-GB" altLang="en-US" sz="1400"/>
              <a:pPr eaLnBrk="1" hangingPunct="1"/>
              <a:t>125</a:t>
            </a:fld>
            <a:endParaRPr lang="en-GB" altLang="en-US" sz="1400"/>
          </a:p>
        </p:txBody>
      </p:sp>
      <p:sp>
        <p:nvSpPr>
          <p:cNvPr id="130054" name="Text Box 4"/>
          <p:cNvSpPr txBox="1">
            <a:spLocks noChangeArrowheads="1"/>
          </p:cNvSpPr>
          <p:nvPr/>
        </p:nvSpPr>
        <p:spPr bwMode="auto">
          <a:xfrm>
            <a:off x="4876800" y="2133600"/>
            <a:ext cx="4038600" cy="4343400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%                          CONTINUED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%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ylabel(</a:t>
            </a:r>
            <a:r>
              <a:rPr lang="en-GB" altLang="en-US" sz="1400" i="1">
                <a:solidFill>
                  <a:srgbClr val="800000"/>
                </a:solidFill>
                <a:cs typeface="Times New Roman" pitchFamily="18" charset="0"/>
              </a:rPr>
              <a:t>'Magnitude'</a:t>
            </a:r>
            <a:r>
              <a:rPr lang="en-GB" altLang="en-US" sz="1400" i="1"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%produce a set of time values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k=[0:1:20];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%apply a Hamming window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wham=0.54+0.46*cos(2*pi*(k-10)/21);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%create hwin the new set of windowed coefficients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hwin=wham.*w;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%look at its frequency response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[h2,f2]=freqz(hwin,1,512,fs);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subplot(2,1,2), plot(f2,abs(h2));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title(</a:t>
            </a:r>
            <a:r>
              <a:rPr lang="en-GB" altLang="en-US" sz="1400" i="1">
                <a:solidFill>
                  <a:srgbClr val="800000"/>
                </a:solidFill>
                <a:cs typeface="Times New Roman" pitchFamily="18" charset="0"/>
              </a:rPr>
              <a:t>'Hamming Windowed Frequency Sampled Highpass Filter'</a:t>
            </a:r>
            <a:r>
              <a:rPr lang="en-GB" altLang="en-US" sz="1400" i="1"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xlabel(</a:t>
            </a:r>
            <a:r>
              <a:rPr lang="en-GB" altLang="en-US" sz="1400" i="1">
                <a:solidFill>
                  <a:srgbClr val="800000"/>
                </a:solidFill>
                <a:cs typeface="Times New Roman" pitchFamily="18" charset="0"/>
              </a:rPr>
              <a:t>'Frequency'</a:t>
            </a:r>
            <a:r>
              <a:rPr lang="en-GB" altLang="en-US" sz="1400" i="1">
                <a:cs typeface="Times New Roman" pitchFamily="18" charset="0"/>
              </a:rPr>
              <a:t>);</a:t>
            </a:r>
          </a:p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GB" altLang="en-US" sz="1400" i="1">
                <a:cs typeface="Times New Roman" pitchFamily="18" charset="0"/>
              </a:rPr>
              <a:t>ylabel(</a:t>
            </a:r>
            <a:r>
              <a:rPr lang="en-GB" altLang="en-US" sz="1400" i="1">
                <a:solidFill>
                  <a:srgbClr val="800000"/>
                </a:solidFill>
                <a:cs typeface="Times New Roman" pitchFamily="18" charset="0"/>
              </a:rPr>
              <a:t>'Magnitude'</a:t>
            </a:r>
            <a:r>
              <a:rPr lang="en-GB" altLang="en-US" sz="1400" i="1">
                <a:cs typeface="Times New Roman" pitchFamily="18" charset="0"/>
              </a:rPr>
              <a:t>);</a:t>
            </a:r>
          </a:p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814388"/>
            <a:ext cx="7772400" cy="762000"/>
          </a:xfrm>
        </p:spPr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Design Example</a:t>
            </a:r>
          </a:p>
        </p:txBody>
      </p:sp>
      <p:sp>
        <p:nvSpPr>
          <p:cNvPr id="131075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D156C232-BA6F-449C-9AD1-AF2002CB7CD1}" type="slidenum">
              <a:rPr lang="en-GB" altLang="en-US" sz="1400"/>
              <a:pPr eaLnBrk="1" hangingPunct="1"/>
              <a:t>126</a:t>
            </a:fld>
            <a:endParaRPr lang="en-GB" altLang="en-US" sz="1400"/>
          </a:p>
        </p:txBody>
      </p:sp>
      <p:pic>
        <p:nvPicPr>
          <p:cNvPr id="13107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286000"/>
            <a:ext cx="5016500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1078" name="Text Box 5"/>
          <p:cNvSpPr txBox="1">
            <a:spLocks noChangeArrowheads="1"/>
          </p:cNvSpPr>
          <p:nvPr/>
        </p:nvSpPr>
        <p:spPr bwMode="auto">
          <a:xfrm>
            <a:off x="6400800" y="3733800"/>
            <a:ext cx="283527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GB" altLang="en-US" sz="2000" b="1" i="1">
                <a:latin typeface="Arial" charset="0"/>
                <a:cs typeface="Times New Roman" pitchFamily="18" charset="0"/>
              </a:rPr>
              <a:t>Frequency Sampled High-Pass Filter</a:t>
            </a:r>
            <a:endParaRPr lang="en-GB" altLang="en-US" sz="2000">
              <a:cs typeface="Times New Roman" pitchFamily="18" charset="0"/>
            </a:endParaRPr>
          </a:p>
          <a:p>
            <a:pPr eaLnBrk="1" hangingPunct="1"/>
            <a:endParaRPr lang="en-GB" altLang="en-US" sz="2000"/>
          </a:p>
        </p:txBody>
      </p:sp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089684" y="676482"/>
            <a:ext cx="7772400" cy="1249363"/>
          </a:xfrm>
        </p:spPr>
        <p:txBody>
          <a:bodyPr/>
          <a:lstStyle/>
          <a:p>
            <a:pPr eaLnBrk="1" hangingPunct="1">
              <a:defRPr/>
            </a:pPr>
            <a:r>
              <a:rPr lang="en-GB" sz="3200" dirty="0" smtClean="0">
                <a:latin typeface="Arial" charset="0"/>
                <a:cs typeface="Times New Roman" pitchFamily="18" charset="0"/>
              </a:rPr>
              <a:t>Important Points Regarding the  Frequency Sampling Method</a:t>
            </a:r>
            <a:r>
              <a:rPr lang="en-GB" dirty="0" smtClean="0"/>
              <a:t> 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The ideal frequency response that is used will be something like </a:t>
            </a:r>
          </a:p>
          <a:p>
            <a:pPr eaLnBrk="1" hangingPunct="1">
              <a:defRPr/>
            </a:pPr>
            <a:endParaRPr lang="en-GB" smtClean="0">
              <a:latin typeface="Arial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en-GB" smtClean="0">
              <a:latin typeface="Arial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en-GB" smtClean="0">
              <a:latin typeface="Arial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mtClean="0">
                <a:latin typeface="Arial" charset="0"/>
                <a:cs typeface="Times New Roman" pitchFamily="18" charset="0"/>
              </a:rPr>
              <a:t>Before you can sample this response you must make the function causal. </a:t>
            </a:r>
          </a:p>
        </p:txBody>
      </p:sp>
      <p:sp>
        <p:nvSpPr>
          <p:cNvPr id="132099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2594E9A-6FFE-47C8-9D55-EBACBE09E84D}" type="slidenum">
              <a:rPr lang="en-GB" altLang="en-US" sz="1400"/>
              <a:pPr eaLnBrk="1" hangingPunct="1"/>
              <a:t>127</a:t>
            </a:fld>
            <a:endParaRPr lang="en-GB" altLang="en-US" sz="1400"/>
          </a:p>
        </p:txBody>
      </p:sp>
      <p:grpSp>
        <p:nvGrpSpPr>
          <p:cNvPr id="132102" name="Group 4"/>
          <p:cNvGrpSpPr>
            <a:grpSpLocks/>
          </p:cNvGrpSpPr>
          <p:nvPr/>
        </p:nvGrpSpPr>
        <p:grpSpPr bwMode="auto">
          <a:xfrm>
            <a:off x="3352800" y="3200400"/>
            <a:ext cx="2590800" cy="1600200"/>
            <a:chOff x="4690" y="3307"/>
            <a:chExt cx="2281" cy="1706"/>
          </a:xfrm>
        </p:grpSpPr>
        <p:sp>
          <p:nvSpPr>
            <p:cNvPr id="132103" name="Line 5"/>
            <p:cNvSpPr>
              <a:spLocks noChangeShapeType="1"/>
            </p:cNvSpPr>
            <p:nvPr/>
          </p:nvSpPr>
          <p:spPr bwMode="auto">
            <a:xfrm flipV="1">
              <a:off x="5760" y="3307"/>
              <a:ext cx="0" cy="109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2104" name="Line 6"/>
            <p:cNvSpPr>
              <a:spLocks noChangeShapeType="1"/>
            </p:cNvSpPr>
            <p:nvPr/>
          </p:nvSpPr>
          <p:spPr bwMode="auto">
            <a:xfrm>
              <a:off x="4748" y="4400"/>
              <a:ext cx="206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2105" name="Text Box 7"/>
            <p:cNvSpPr txBox="1">
              <a:spLocks noChangeArrowheads="1"/>
            </p:cNvSpPr>
            <p:nvPr/>
          </p:nvSpPr>
          <p:spPr bwMode="auto">
            <a:xfrm>
              <a:off x="6040" y="4613"/>
              <a:ext cx="88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  <a:sym typeface="Symbol" pitchFamily="18" charset="2"/>
                </a:rPr>
                <a:t></a:t>
              </a:r>
              <a:r>
                <a:rPr lang="en-US" altLang="en-US" sz="1200" baseline="-25000">
                  <a:solidFill>
                    <a:schemeClr val="bg2"/>
                  </a:solidFill>
                </a:rPr>
                <a:t>c</a:t>
              </a:r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132106" name="Text Box 8"/>
            <p:cNvSpPr txBox="1">
              <a:spLocks noChangeArrowheads="1"/>
            </p:cNvSpPr>
            <p:nvPr/>
          </p:nvSpPr>
          <p:spPr bwMode="auto">
            <a:xfrm>
              <a:off x="5065" y="4599"/>
              <a:ext cx="1054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</a:t>
              </a:r>
              <a:r>
                <a:rPr lang="en-US" altLang="en-US" sz="1200">
                  <a:solidFill>
                    <a:schemeClr val="bg2"/>
                  </a:solidFill>
                  <a:sym typeface="Symbol" pitchFamily="18" charset="2"/>
                </a:rPr>
                <a:t></a:t>
              </a:r>
              <a:r>
                <a:rPr lang="en-US" altLang="en-US" sz="1200" baseline="-25000">
                  <a:solidFill>
                    <a:schemeClr val="bg2"/>
                  </a:solidFill>
                </a:rPr>
                <a:t>co</a:t>
              </a:r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132107" name="Text Box 9"/>
            <p:cNvSpPr txBox="1">
              <a:spLocks noChangeArrowheads="1"/>
            </p:cNvSpPr>
            <p:nvPr/>
          </p:nvSpPr>
          <p:spPr bwMode="auto">
            <a:xfrm>
              <a:off x="5627" y="3413"/>
              <a:ext cx="440" cy="3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1</a:t>
              </a:r>
            </a:p>
          </p:txBody>
        </p:sp>
        <p:sp>
          <p:nvSpPr>
            <p:cNvPr id="132108" name="Line 10"/>
            <p:cNvSpPr>
              <a:spLocks noChangeShapeType="1"/>
            </p:cNvSpPr>
            <p:nvPr/>
          </p:nvSpPr>
          <p:spPr bwMode="auto">
            <a:xfrm flipV="1">
              <a:off x="6213" y="3693"/>
              <a:ext cx="0" cy="7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2109" name="Line 11"/>
            <p:cNvSpPr>
              <a:spLocks noChangeShapeType="1"/>
            </p:cNvSpPr>
            <p:nvPr/>
          </p:nvSpPr>
          <p:spPr bwMode="auto">
            <a:xfrm flipV="1">
              <a:off x="5306" y="3693"/>
              <a:ext cx="0" cy="7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2110" name="Line 12"/>
            <p:cNvSpPr>
              <a:spLocks noChangeShapeType="1"/>
            </p:cNvSpPr>
            <p:nvPr/>
          </p:nvSpPr>
          <p:spPr bwMode="auto">
            <a:xfrm>
              <a:off x="6213" y="3693"/>
              <a:ext cx="30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2111" name="Line 13"/>
            <p:cNvSpPr>
              <a:spLocks noChangeShapeType="1"/>
            </p:cNvSpPr>
            <p:nvPr/>
          </p:nvSpPr>
          <p:spPr bwMode="auto">
            <a:xfrm flipH="1">
              <a:off x="5026" y="3693"/>
              <a:ext cx="2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2112" name="Line 14"/>
            <p:cNvSpPr>
              <a:spLocks noChangeShapeType="1"/>
            </p:cNvSpPr>
            <p:nvPr/>
          </p:nvSpPr>
          <p:spPr bwMode="auto">
            <a:xfrm>
              <a:off x="5026" y="3693"/>
              <a:ext cx="0" cy="7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2113" name="Line 15"/>
            <p:cNvSpPr>
              <a:spLocks noChangeShapeType="1"/>
            </p:cNvSpPr>
            <p:nvPr/>
          </p:nvSpPr>
          <p:spPr bwMode="auto">
            <a:xfrm>
              <a:off x="6520" y="3693"/>
              <a:ext cx="0" cy="7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2114" name="Text Box 16"/>
            <p:cNvSpPr txBox="1">
              <a:spLocks noChangeArrowheads="1"/>
            </p:cNvSpPr>
            <p:nvPr/>
          </p:nvSpPr>
          <p:spPr bwMode="auto">
            <a:xfrm>
              <a:off x="4690" y="4317"/>
              <a:ext cx="695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-0.5</a:t>
              </a:r>
            </a:p>
          </p:txBody>
        </p:sp>
        <p:sp>
          <p:nvSpPr>
            <p:cNvPr id="132115" name="Text Box 17"/>
            <p:cNvSpPr txBox="1">
              <a:spLocks noChangeArrowheads="1"/>
            </p:cNvSpPr>
            <p:nvPr/>
          </p:nvSpPr>
          <p:spPr bwMode="auto">
            <a:xfrm>
              <a:off x="6276" y="4330"/>
              <a:ext cx="695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0.5</a:t>
              </a:r>
            </a:p>
          </p:txBody>
        </p:sp>
        <p:sp>
          <p:nvSpPr>
            <p:cNvPr id="132116" name="Line 18"/>
            <p:cNvSpPr>
              <a:spLocks noChangeShapeType="1"/>
            </p:cNvSpPr>
            <p:nvPr/>
          </p:nvSpPr>
          <p:spPr bwMode="auto">
            <a:xfrm flipH="1" flipV="1">
              <a:off x="5306" y="4413"/>
              <a:ext cx="54" cy="33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2117" name="Line 19"/>
            <p:cNvSpPr>
              <a:spLocks noChangeShapeType="1"/>
            </p:cNvSpPr>
            <p:nvPr/>
          </p:nvSpPr>
          <p:spPr bwMode="auto">
            <a:xfrm flipH="1" flipV="1">
              <a:off x="6213" y="4413"/>
              <a:ext cx="27" cy="3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2118" name="Line 20"/>
            <p:cNvSpPr>
              <a:spLocks noChangeShapeType="1"/>
            </p:cNvSpPr>
            <p:nvPr/>
          </p:nvSpPr>
          <p:spPr bwMode="auto">
            <a:xfrm>
              <a:off x="5306" y="3693"/>
              <a:ext cx="90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09588"/>
            <a:ext cx="77724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GB" sz="3200" smtClean="0">
                <a:latin typeface="Arial" charset="0"/>
                <a:cs typeface="Times New Roman" pitchFamily="18" charset="0"/>
              </a:rPr>
              <a:t>Important Points Regarding the  Frequency Sampling Method</a:t>
            </a:r>
          </a:p>
        </p:txBody>
      </p:sp>
      <p:sp>
        <p:nvSpPr>
          <p:cNvPr id="13517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In other words the negative frequency axis is moved so that it continues on from the maximum value in the positive frequency axis. </a:t>
            </a:r>
            <a:endParaRPr lang="en-GB" sz="2800" smtClean="0"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GB" sz="2800" smtClean="0">
                <a:latin typeface="Times New Roman" pitchFamily="18" charset="0"/>
                <a:cs typeface="Times New Roman" pitchFamily="18" charset="0"/>
              </a:rPr>
              <a:t>This will give</a:t>
            </a:r>
            <a:r>
              <a:rPr lang="en-GB" sz="2800" smtClean="0">
                <a:latin typeface="Arial" charset="0"/>
                <a:cs typeface="Times New Roman" pitchFamily="18" charset="0"/>
              </a:rPr>
              <a:t>:</a:t>
            </a:r>
          </a:p>
        </p:txBody>
      </p:sp>
      <p:sp>
        <p:nvSpPr>
          <p:cNvPr id="133123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B645DB25-A65E-48D9-956E-1E31572839AD}" type="slidenum">
              <a:rPr lang="en-GB" altLang="en-US" sz="1400"/>
              <a:pPr eaLnBrk="1" hangingPunct="1"/>
              <a:t>128</a:t>
            </a:fld>
            <a:endParaRPr lang="en-GB" altLang="en-US" sz="1400"/>
          </a:p>
        </p:txBody>
      </p:sp>
      <p:grpSp>
        <p:nvGrpSpPr>
          <p:cNvPr id="133126" name="Group 4"/>
          <p:cNvGrpSpPr>
            <a:grpSpLocks/>
          </p:cNvGrpSpPr>
          <p:nvPr/>
        </p:nvGrpSpPr>
        <p:grpSpPr bwMode="auto">
          <a:xfrm>
            <a:off x="2743200" y="3886200"/>
            <a:ext cx="4419600" cy="2057400"/>
            <a:chOff x="4202" y="9688"/>
            <a:chExt cx="4716" cy="1832"/>
          </a:xfrm>
        </p:grpSpPr>
        <p:sp>
          <p:nvSpPr>
            <p:cNvPr id="133127" name="Line 5"/>
            <p:cNvSpPr>
              <a:spLocks noChangeShapeType="1"/>
            </p:cNvSpPr>
            <p:nvPr/>
          </p:nvSpPr>
          <p:spPr bwMode="auto">
            <a:xfrm flipV="1">
              <a:off x="5587" y="9688"/>
              <a:ext cx="0" cy="109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3128" name="Line 6"/>
            <p:cNvSpPr>
              <a:spLocks noChangeShapeType="1"/>
            </p:cNvSpPr>
            <p:nvPr/>
          </p:nvSpPr>
          <p:spPr bwMode="auto">
            <a:xfrm>
              <a:off x="4202" y="10819"/>
              <a:ext cx="3053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3129" name="Text Box 7"/>
            <p:cNvSpPr txBox="1">
              <a:spLocks noChangeArrowheads="1"/>
            </p:cNvSpPr>
            <p:nvPr/>
          </p:nvSpPr>
          <p:spPr bwMode="auto">
            <a:xfrm>
              <a:off x="5867" y="10994"/>
              <a:ext cx="88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  <a:sym typeface="Symbol" pitchFamily="18" charset="2"/>
                </a:rPr>
                <a:t></a:t>
              </a:r>
              <a:r>
                <a:rPr lang="en-US" altLang="en-US" sz="1200" baseline="-25000">
                  <a:solidFill>
                    <a:schemeClr val="bg2"/>
                  </a:solidFill>
                </a:rPr>
                <a:t>c</a:t>
              </a:r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133130" name="Text Box 8"/>
            <p:cNvSpPr txBox="1">
              <a:spLocks noChangeArrowheads="1"/>
            </p:cNvSpPr>
            <p:nvPr/>
          </p:nvSpPr>
          <p:spPr bwMode="auto">
            <a:xfrm>
              <a:off x="4892" y="10980"/>
              <a:ext cx="1054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</a:t>
              </a:r>
              <a:r>
                <a:rPr lang="en-US" altLang="en-US" sz="1200">
                  <a:solidFill>
                    <a:schemeClr val="bg2"/>
                  </a:solidFill>
                  <a:sym typeface="Symbol" pitchFamily="18" charset="2"/>
                </a:rPr>
                <a:t></a:t>
              </a:r>
              <a:r>
                <a:rPr lang="en-US" altLang="en-US" sz="1200" baseline="-25000">
                  <a:solidFill>
                    <a:schemeClr val="bg2"/>
                  </a:solidFill>
                </a:rPr>
                <a:t>co</a:t>
              </a:r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133131" name="Text Box 9"/>
            <p:cNvSpPr txBox="1">
              <a:spLocks noChangeArrowheads="1"/>
            </p:cNvSpPr>
            <p:nvPr/>
          </p:nvSpPr>
          <p:spPr bwMode="auto">
            <a:xfrm>
              <a:off x="5454" y="9794"/>
              <a:ext cx="440" cy="3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1</a:t>
              </a:r>
            </a:p>
          </p:txBody>
        </p:sp>
        <p:sp>
          <p:nvSpPr>
            <p:cNvPr id="133132" name="Line 10"/>
            <p:cNvSpPr>
              <a:spLocks noChangeShapeType="1"/>
            </p:cNvSpPr>
            <p:nvPr/>
          </p:nvSpPr>
          <p:spPr bwMode="auto">
            <a:xfrm flipV="1">
              <a:off x="6040" y="10060"/>
              <a:ext cx="0" cy="7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3133" name="Line 11"/>
            <p:cNvSpPr>
              <a:spLocks noChangeShapeType="1"/>
            </p:cNvSpPr>
            <p:nvPr/>
          </p:nvSpPr>
          <p:spPr bwMode="auto">
            <a:xfrm flipV="1">
              <a:off x="6639" y="10080"/>
              <a:ext cx="0" cy="7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3134" name="Line 12"/>
            <p:cNvSpPr>
              <a:spLocks noChangeShapeType="1"/>
            </p:cNvSpPr>
            <p:nvPr/>
          </p:nvSpPr>
          <p:spPr bwMode="auto">
            <a:xfrm>
              <a:off x="6040" y="10060"/>
              <a:ext cx="307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3135" name="Line 13"/>
            <p:cNvSpPr>
              <a:spLocks noChangeShapeType="1"/>
            </p:cNvSpPr>
            <p:nvPr/>
          </p:nvSpPr>
          <p:spPr bwMode="auto">
            <a:xfrm flipH="1">
              <a:off x="6346" y="10066"/>
              <a:ext cx="280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3136" name="Line 14"/>
            <p:cNvSpPr>
              <a:spLocks noChangeShapeType="1"/>
            </p:cNvSpPr>
            <p:nvPr/>
          </p:nvSpPr>
          <p:spPr bwMode="auto">
            <a:xfrm>
              <a:off x="6346" y="10213"/>
              <a:ext cx="0" cy="7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3137" name="Line 15"/>
            <p:cNvSpPr>
              <a:spLocks noChangeShapeType="1"/>
            </p:cNvSpPr>
            <p:nvPr/>
          </p:nvSpPr>
          <p:spPr bwMode="auto">
            <a:xfrm>
              <a:off x="6347" y="10074"/>
              <a:ext cx="0" cy="70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3138" name="Text Box 16"/>
            <p:cNvSpPr txBox="1">
              <a:spLocks noChangeArrowheads="1"/>
            </p:cNvSpPr>
            <p:nvPr/>
          </p:nvSpPr>
          <p:spPr bwMode="auto">
            <a:xfrm>
              <a:off x="4517" y="10698"/>
              <a:ext cx="695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-0.5</a:t>
              </a:r>
            </a:p>
          </p:txBody>
        </p:sp>
        <p:sp>
          <p:nvSpPr>
            <p:cNvPr id="133139" name="Text Box 17"/>
            <p:cNvSpPr txBox="1">
              <a:spLocks noChangeArrowheads="1"/>
            </p:cNvSpPr>
            <p:nvPr/>
          </p:nvSpPr>
          <p:spPr bwMode="auto">
            <a:xfrm>
              <a:off x="6103" y="10711"/>
              <a:ext cx="695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0.5</a:t>
              </a:r>
            </a:p>
          </p:txBody>
        </p:sp>
        <p:sp>
          <p:nvSpPr>
            <p:cNvPr id="133140" name="Line 18"/>
            <p:cNvSpPr>
              <a:spLocks noChangeShapeType="1"/>
            </p:cNvSpPr>
            <p:nvPr/>
          </p:nvSpPr>
          <p:spPr bwMode="auto">
            <a:xfrm flipH="1" flipV="1">
              <a:off x="5133" y="10794"/>
              <a:ext cx="54" cy="33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3141" name="Line 19"/>
            <p:cNvSpPr>
              <a:spLocks noChangeShapeType="1"/>
            </p:cNvSpPr>
            <p:nvPr/>
          </p:nvSpPr>
          <p:spPr bwMode="auto">
            <a:xfrm flipH="1" flipV="1">
              <a:off x="6040" y="10794"/>
              <a:ext cx="27" cy="34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3142" name="Text Box 20"/>
            <p:cNvSpPr txBox="1">
              <a:spLocks noChangeArrowheads="1"/>
            </p:cNvSpPr>
            <p:nvPr/>
          </p:nvSpPr>
          <p:spPr bwMode="auto">
            <a:xfrm>
              <a:off x="6730" y="10776"/>
              <a:ext cx="695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1.0</a:t>
              </a:r>
            </a:p>
          </p:txBody>
        </p:sp>
        <p:sp>
          <p:nvSpPr>
            <p:cNvPr id="133143" name="Text Box 21"/>
            <p:cNvSpPr txBox="1">
              <a:spLocks noChangeArrowheads="1"/>
            </p:cNvSpPr>
            <p:nvPr/>
          </p:nvSpPr>
          <p:spPr bwMode="auto">
            <a:xfrm>
              <a:off x="6680" y="11066"/>
              <a:ext cx="1960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previously at -</a:t>
              </a:r>
              <a:r>
                <a:rPr lang="en-US" altLang="en-US" sz="1200">
                  <a:solidFill>
                    <a:schemeClr val="bg2"/>
                  </a:solidFill>
                  <a:sym typeface="Symbol" pitchFamily="18" charset="2"/>
                </a:rPr>
                <a:t></a:t>
              </a:r>
              <a:r>
                <a:rPr lang="en-US" altLang="en-US" sz="1200" baseline="-25000">
                  <a:solidFill>
                    <a:schemeClr val="bg2"/>
                  </a:solidFill>
                </a:rPr>
                <a:t>co</a:t>
              </a:r>
              <a:endParaRPr lang="en-US" altLang="en-US" sz="1200">
                <a:solidFill>
                  <a:schemeClr val="bg2"/>
                </a:solidFill>
              </a:endParaRPr>
            </a:p>
          </p:txBody>
        </p:sp>
        <p:sp>
          <p:nvSpPr>
            <p:cNvPr id="133144" name="Line 22"/>
            <p:cNvSpPr>
              <a:spLocks noChangeShapeType="1"/>
            </p:cNvSpPr>
            <p:nvPr/>
          </p:nvSpPr>
          <p:spPr bwMode="auto">
            <a:xfrm flipH="1" flipV="1">
              <a:off x="6653" y="10832"/>
              <a:ext cx="200" cy="36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3145" name="Line 23"/>
            <p:cNvSpPr>
              <a:spLocks noChangeShapeType="1"/>
            </p:cNvSpPr>
            <p:nvPr/>
          </p:nvSpPr>
          <p:spPr bwMode="auto">
            <a:xfrm flipH="1">
              <a:off x="7000" y="10441"/>
              <a:ext cx="160" cy="41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GB"/>
            </a:p>
          </p:txBody>
        </p:sp>
        <p:sp>
          <p:nvSpPr>
            <p:cNvPr id="133146" name="Text Box 24"/>
            <p:cNvSpPr txBox="1">
              <a:spLocks noChangeArrowheads="1"/>
            </p:cNvSpPr>
            <p:nvPr/>
          </p:nvSpPr>
          <p:spPr bwMode="auto">
            <a:xfrm>
              <a:off x="6958" y="10160"/>
              <a:ext cx="1960" cy="4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en-US" altLang="en-US" sz="1200">
                  <a:solidFill>
                    <a:schemeClr val="bg2"/>
                  </a:solidFill>
                </a:rPr>
                <a:t>previously at 0</a:t>
              </a:r>
            </a:p>
          </p:txBody>
        </p:sp>
      </p:grpSp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143000" y="509588"/>
            <a:ext cx="7772400" cy="1066800"/>
          </a:xfrm>
        </p:spPr>
        <p:txBody>
          <a:bodyPr/>
          <a:lstStyle/>
          <a:p>
            <a:pPr eaLnBrk="1" hangingPunct="1">
              <a:defRPr/>
            </a:pPr>
            <a:r>
              <a:rPr lang="en-GB" sz="3200" smtClean="0">
                <a:latin typeface="Arial" charset="0"/>
                <a:cs typeface="Times New Roman" pitchFamily="18" charset="0"/>
              </a:rPr>
              <a:t>Important Points Regarding the  Frequency Sampling Method</a:t>
            </a:r>
          </a:p>
        </p:txBody>
      </p:sp>
      <p:sp>
        <p:nvSpPr>
          <p:cNvPr id="136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Then you are able to sample this frequency response and perform the IDFT.</a:t>
            </a:r>
            <a:endParaRPr lang="en-GB" smtClean="0"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en-GB" smtClean="0">
                <a:latin typeface="Times New Roman" pitchFamily="18" charset="0"/>
                <a:cs typeface="Times New Roman" pitchFamily="18" charset="0"/>
              </a:rPr>
              <a:t>It is advisable to choose an odd number of samples since an even number causes all sorts of problems.</a:t>
            </a:r>
          </a:p>
          <a:p>
            <a:pPr algn="just" eaLnBrk="1" hangingPunct="1">
              <a:defRPr/>
            </a:pPr>
            <a:r>
              <a:rPr lang="en-GB" sz="2400" i="1" smtClean="0">
                <a:solidFill>
                  <a:schemeClr val="bg2"/>
                </a:solidFill>
                <a:effectLst/>
                <a:latin typeface="Times New Roman" pitchFamily="18" charset="0"/>
                <a:cs typeface="Times New Roman" pitchFamily="18" charset="0"/>
              </a:rPr>
              <a:t>['Discrete Systems and Digital Signal Processing' by R.D. Strum and D.E. Kirk (Addison-Wesley,1988)]</a:t>
            </a:r>
          </a:p>
          <a:p>
            <a:pPr eaLnBrk="1" hangingPunct="1">
              <a:defRPr/>
            </a:pPr>
            <a:endParaRPr lang="en-GB" sz="2400" i="1" smtClean="0">
              <a:solidFill>
                <a:schemeClr val="bg2"/>
              </a:solidFill>
              <a:effectLst/>
              <a:latin typeface="Times New Roman" pitchFamily="18" charset="0"/>
            </a:endParaRPr>
          </a:p>
        </p:txBody>
      </p:sp>
      <p:sp>
        <p:nvSpPr>
          <p:cNvPr id="134147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36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6C687A7B-0A89-4671-8D6C-B4B150A20D10}" type="slidenum">
              <a:rPr lang="en-GB" altLang="en-US" sz="1400"/>
              <a:pPr eaLnBrk="1" hangingPunct="1"/>
              <a:t>129</a:t>
            </a:fld>
            <a:endParaRPr lang="en-GB" altLang="en-US" sz="140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1">
  <a:themeElements>
    <a:clrScheme name="Custom 3">
      <a:dk1>
        <a:sysClr val="windowText" lastClr="000000"/>
      </a:dk1>
      <a:lt1>
        <a:sysClr val="window" lastClr="FFFFFF"/>
      </a:lt1>
      <a:dk2>
        <a:srgbClr val="424456"/>
      </a:dk2>
      <a:lt2>
        <a:srgbClr val="000000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3E4BFEE4-87FC-4146-8AD8-1F4838894354}" vid="{F176F53B-F4A4-4ABC-88A7-0724186EBCF4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754</TotalTime>
  <Words>5337</Words>
  <Application>Microsoft Office PowerPoint</Application>
  <PresentationFormat>On-screen Show (4:3)</PresentationFormat>
  <Paragraphs>1084</Paragraphs>
  <Slides>129</Slides>
  <Notes>129</Notes>
  <HiddenSlides>0</HiddenSlides>
  <MMClips>1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4</vt:i4>
      </vt:variant>
      <vt:variant>
        <vt:lpstr>Slide Titles</vt:lpstr>
      </vt:variant>
      <vt:variant>
        <vt:i4>129</vt:i4>
      </vt:variant>
    </vt:vector>
  </HeadingPairs>
  <TitlesOfParts>
    <vt:vector size="142" baseType="lpstr">
      <vt:lpstr>Arial</vt:lpstr>
      <vt:lpstr>Arial Black</vt:lpstr>
      <vt:lpstr>Cordia New</vt:lpstr>
      <vt:lpstr>Georgia</vt:lpstr>
      <vt:lpstr>Symbol</vt:lpstr>
      <vt:lpstr>Times New Roman</vt:lpstr>
      <vt:lpstr>Trebuchet MS</vt:lpstr>
      <vt:lpstr>Wingdings 2</vt:lpstr>
      <vt:lpstr>Theme1</vt:lpstr>
      <vt:lpstr>Microsoft Equation 3.0</vt:lpstr>
      <vt:lpstr>Equation</vt:lpstr>
      <vt:lpstr>Document</vt:lpstr>
      <vt:lpstr>CDraw</vt:lpstr>
      <vt:lpstr>FIR Filters</vt:lpstr>
      <vt:lpstr>What do we Require for FIR Filter Design ? </vt:lpstr>
      <vt:lpstr>FIR Filter Structure </vt:lpstr>
      <vt:lpstr>FIR Filter Design</vt:lpstr>
      <vt:lpstr>FIR Filter Design</vt:lpstr>
      <vt:lpstr>FIR Filter Design</vt:lpstr>
      <vt:lpstr>A Design Gift Example </vt:lpstr>
      <vt:lpstr>15th Order FIR Bandpass Filter</vt:lpstr>
      <vt:lpstr>Phase and Frequency Responses (Decibels)</vt:lpstr>
      <vt:lpstr>Zero Placement </vt:lpstr>
      <vt:lpstr>Zero Placement</vt:lpstr>
      <vt:lpstr>Examples of Zero Patterns </vt:lpstr>
      <vt:lpstr>Filters Frequency Responses (Bandpass from  = 0.2 to 0.3) </vt:lpstr>
      <vt:lpstr>Filters PZP Diagram  (Bandpass from  = 0.2 to 0.3) </vt:lpstr>
      <vt:lpstr>Filters PZP Diagram  (Bandpass from  = 0.075 to 0.15) </vt:lpstr>
      <vt:lpstr>Filters PZP Diagram  (Lowpass; c = 0.35) </vt:lpstr>
      <vt:lpstr>Filters PZP Diagram  (Lowpass; c = 0.15) </vt:lpstr>
      <vt:lpstr>Filters PZP Diagram  (Lowpass; c = 0.075) </vt:lpstr>
      <vt:lpstr>Filters PZP Diagram  (Highpass; c = 0.2) </vt:lpstr>
      <vt:lpstr>Impulse Invariant FIR Design </vt:lpstr>
      <vt:lpstr>Impulse Invariant FIR Design</vt:lpstr>
      <vt:lpstr>Practical design procedure </vt:lpstr>
      <vt:lpstr>Practical design procedure</vt:lpstr>
      <vt:lpstr>Practical design procedure</vt:lpstr>
      <vt:lpstr>Design Example 1 </vt:lpstr>
      <vt:lpstr>Design Example 1</vt:lpstr>
      <vt:lpstr>Design Example 1</vt:lpstr>
      <vt:lpstr>Design Example 1</vt:lpstr>
      <vt:lpstr>Design Example 1</vt:lpstr>
      <vt:lpstr>Design Example 1</vt:lpstr>
      <vt:lpstr>Design Example 1</vt:lpstr>
      <vt:lpstr>Frequency Response fs= 500Hz </vt:lpstr>
      <vt:lpstr>Frequency and Phase Response fs= 500Hz </vt:lpstr>
      <vt:lpstr>Matlab Generated Rectangular Function</vt:lpstr>
      <vt:lpstr>Design Example 2 </vt:lpstr>
      <vt:lpstr>Design Example 2</vt:lpstr>
      <vt:lpstr>Design Example 2</vt:lpstr>
      <vt:lpstr>Design Example 2</vt:lpstr>
      <vt:lpstr>Design Example 2</vt:lpstr>
      <vt:lpstr>Design Example 2</vt:lpstr>
      <vt:lpstr>Design Example 2</vt:lpstr>
      <vt:lpstr>Design Example 2</vt:lpstr>
      <vt:lpstr>Design Example 2</vt:lpstr>
      <vt:lpstr>Design Example 2</vt:lpstr>
      <vt:lpstr>Windowing </vt:lpstr>
      <vt:lpstr>Windowing</vt:lpstr>
      <vt:lpstr>Windowing</vt:lpstr>
      <vt:lpstr>Why is Filter Design Usually Imperfect ? </vt:lpstr>
      <vt:lpstr>PowerPoint Presentation</vt:lpstr>
      <vt:lpstr>Why is Filter Design Usually Imperfect ?</vt:lpstr>
      <vt:lpstr>Windowing: A Solution </vt:lpstr>
      <vt:lpstr>Windowing: A Solution</vt:lpstr>
      <vt:lpstr>Windowing: A Solution</vt:lpstr>
      <vt:lpstr>Windowing: A Solution</vt:lpstr>
      <vt:lpstr>Windowing: A Solution</vt:lpstr>
      <vt:lpstr>Uniform Window </vt:lpstr>
      <vt:lpstr>Uniform Window</vt:lpstr>
      <vt:lpstr>Bartlett Window </vt:lpstr>
      <vt:lpstr>Bartlett Window</vt:lpstr>
      <vt:lpstr>Bartlett Window</vt:lpstr>
      <vt:lpstr>Bartlett Window</vt:lpstr>
      <vt:lpstr>Hanning Window </vt:lpstr>
      <vt:lpstr>Hanning Window</vt:lpstr>
      <vt:lpstr>Hanning Window</vt:lpstr>
      <vt:lpstr>Hanning Window</vt:lpstr>
      <vt:lpstr>Hanning Window</vt:lpstr>
      <vt:lpstr>Hamming Window </vt:lpstr>
      <vt:lpstr>Hamming Window</vt:lpstr>
      <vt:lpstr>Hamming Window</vt:lpstr>
      <vt:lpstr>Hamming Window</vt:lpstr>
      <vt:lpstr>Hamming Window</vt:lpstr>
      <vt:lpstr>Blackman Window </vt:lpstr>
      <vt:lpstr>Blackman Window</vt:lpstr>
      <vt:lpstr>Blackman Window</vt:lpstr>
      <vt:lpstr>Blackman Window</vt:lpstr>
      <vt:lpstr>Blackman Window</vt:lpstr>
      <vt:lpstr>Comparison of Hamming and Blackman Windows Applied to a Lowpass Filter </vt:lpstr>
      <vt:lpstr>Comparison of Hamming and Blackman Windows Applied to a Lowpass Filter</vt:lpstr>
      <vt:lpstr>Increasing the size of N </vt:lpstr>
      <vt:lpstr>Increasing the size of N</vt:lpstr>
      <vt:lpstr>Kaiser Window: Optimum Design Method </vt:lpstr>
      <vt:lpstr>Kaiser Window: Optimum Design Method</vt:lpstr>
      <vt:lpstr>Kaiser Window: Optimum Design Method</vt:lpstr>
      <vt:lpstr>Kaiser Window: Optimum Design Method</vt:lpstr>
      <vt:lpstr>Kaiser Window: Optimum Design Method</vt:lpstr>
      <vt:lpstr>Kaiser Window: Optimum Design Method</vt:lpstr>
      <vt:lpstr>Kaiser Window: Optimum Design Method</vt:lpstr>
      <vt:lpstr>Kaiser Window: Optimum Design Method</vt:lpstr>
      <vt:lpstr>Kaiser Window: Optimum Design Method</vt:lpstr>
      <vt:lpstr>Kaiser Window: Optimum Design Method</vt:lpstr>
      <vt:lpstr>Other Optimum Design Methods</vt:lpstr>
      <vt:lpstr>Filter Design Using Fourier Series Coefficients </vt:lpstr>
      <vt:lpstr>Filter Design Using Fourier Series Coefficients</vt:lpstr>
      <vt:lpstr>Filter Design Using Fourier Series Coefficients</vt:lpstr>
      <vt:lpstr>Filter Design Using Fourier Series Coefficients</vt:lpstr>
      <vt:lpstr>Filter Design Using Fourier Series Coefficients</vt:lpstr>
      <vt:lpstr>Filter Design Using Fourier Series Coefficients</vt:lpstr>
      <vt:lpstr>Filter Design Using Fourier Series Coefficients</vt:lpstr>
      <vt:lpstr>Filter Design Using Fourier Series Coefficients</vt:lpstr>
      <vt:lpstr>Filter Design Using Fourier Series Coefficients</vt:lpstr>
      <vt:lpstr>Filter Design Using Fourier Series Coefficients</vt:lpstr>
      <vt:lpstr>Filter Design Using Fourier Series Coefficients</vt:lpstr>
      <vt:lpstr>Filter Design Using Fourier Series Coefficients</vt:lpstr>
      <vt:lpstr>Filter Design Using Fourier Series Coefficients</vt:lpstr>
      <vt:lpstr>Lowpass Filter Design Using Fourier Series Coefficients </vt:lpstr>
      <vt:lpstr>Lowpass Filter Design Using Fourier Series Coefficients</vt:lpstr>
      <vt:lpstr>Lowpass Filter Design Using Fourier Series Coefficients</vt:lpstr>
      <vt:lpstr>Lowpass Filter Design Using Fourier Series Coefficients</vt:lpstr>
      <vt:lpstr>Frequency Transformation of Ideal Fourier Series Coefficients </vt:lpstr>
      <vt:lpstr>Frequency Transformation of Ideal Fourier Series Coefficients</vt:lpstr>
      <vt:lpstr>Design Procedure </vt:lpstr>
      <vt:lpstr>Design Example </vt:lpstr>
      <vt:lpstr>Design Example</vt:lpstr>
      <vt:lpstr>Design Example</vt:lpstr>
      <vt:lpstr>Design Example</vt:lpstr>
      <vt:lpstr>Design Example</vt:lpstr>
      <vt:lpstr>Frequency Sampling Filter Design </vt:lpstr>
      <vt:lpstr>Frequency Sampling Design Procedure</vt:lpstr>
      <vt:lpstr>Frequency Sampling Design Procedure</vt:lpstr>
      <vt:lpstr>Frequency Sampling Design Procedure</vt:lpstr>
      <vt:lpstr>Frequency Sampling Design Procedure</vt:lpstr>
      <vt:lpstr>Design Example </vt:lpstr>
      <vt:lpstr>Design Example</vt:lpstr>
      <vt:lpstr>Design Example</vt:lpstr>
      <vt:lpstr>Design Example</vt:lpstr>
      <vt:lpstr>Design Example</vt:lpstr>
      <vt:lpstr>Important Points Regarding the  Frequency Sampling Method </vt:lpstr>
      <vt:lpstr>Important Points Regarding the  Frequency Sampling Method</vt:lpstr>
      <vt:lpstr>Important Points Regarding the  Frequency Sampling Method</vt:lpstr>
    </vt:vector>
  </TitlesOfParts>
  <Company>swansea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ian wells</dc:creator>
  <cp:lastModifiedBy>Ian Wells</cp:lastModifiedBy>
  <cp:revision>71</cp:revision>
  <dcterms:created xsi:type="dcterms:W3CDTF">2003-02-05T09:17:12Z</dcterms:created>
  <dcterms:modified xsi:type="dcterms:W3CDTF">2016-08-23T18:58:39Z</dcterms:modified>
</cp:coreProperties>
</file>