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4"/>
  </p:notesMasterIdLst>
  <p:sldIdLst>
    <p:sldId id="256" r:id="rId2"/>
    <p:sldId id="258" r:id="rId3"/>
    <p:sldId id="291" r:id="rId4"/>
    <p:sldId id="283" r:id="rId5"/>
    <p:sldId id="284" r:id="rId6"/>
    <p:sldId id="270" r:id="rId7"/>
    <p:sldId id="285" r:id="rId8"/>
    <p:sldId id="286" r:id="rId9"/>
    <p:sldId id="287" r:id="rId10"/>
    <p:sldId id="288" r:id="rId11"/>
    <p:sldId id="289" r:id="rId12"/>
    <p:sldId id="290" r:id="rId13"/>
  </p:sldIdLst>
  <p:sldSz cx="18288000" cy="10287000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Open Sans Bold" panose="020B0806030504020204" charset="0"/>
      <p:regular r:id="rId19"/>
    </p:embeddedFont>
    <p:embeddedFont>
      <p:font typeface="Roboto Bold" panose="020B0604020202020204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F00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78776" autoAdjust="0"/>
  </p:normalViewPr>
  <p:slideViewPr>
    <p:cSldViewPr>
      <p:cViewPr varScale="1">
        <p:scale>
          <a:sx n="74" d="100"/>
          <a:sy n="74" d="100"/>
        </p:scale>
        <p:origin x="53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97F730-3347-42AE-876E-AD173623BBB2}" type="doc">
      <dgm:prSet loTypeId="urn:microsoft.com/office/officeart/2005/8/layout/hList6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038A2FCA-1F90-40C0-B2D3-2747BBDDB5A7}">
      <dgm:prSet custT="1"/>
      <dgm:spPr/>
      <dgm:t>
        <a:bodyPr/>
        <a:lstStyle/>
        <a:p>
          <a:r>
            <a:rPr lang="en-US" sz="2800" dirty="0"/>
            <a:t>Have an effect on retention and loyalty</a:t>
          </a:r>
        </a:p>
      </dgm:t>
    </dgm:pt>
    <dgm:pt modelId="{2533A727-FBF9-4868-A2C2-E6CE67B4327C}" type="parTrans" cxnId="{CA609997-AD04-4068-B857-7385B7BA8199}">
      <dgm:prSet/>
      <dgm:spPr/>
      <dgm:t>
        <a:bodyPr/>
        <a:lstStyle/>
        <a:p>
          <a:endParaRPr lang="en-US" sz="2000"/>
        </a:p>
      </dgm:t>
    </dgm:pt>
    <dgm:pt modelId="{75B803AC-6582-4B48-8C6C-F4F74D9192B6}" type="sibTrans" cxnId="{CA609997-AD04-4068-B857-7385B7BA8199}">
      <dgm:prSet/>
      <dgm:spPr/>
      <dgm:t>
        <a:bodyPr/>
        <a:lstStyle/>
        <a:p>
          <a:endParaRPr lang="en-US" sz="2000"/>
        </a:p>
      </dgm:t>
    </dgm:pt>
    <dgm:pt modelId="{BF56380D-399F-4B33-B7C3-72A2A3C51AF6}">
      <dgm:prSet custT="1"/>
      <dgm:spPr/>
      <dgm:t>
        <a:bodyPr/>
        <a:lstStyle/>
        <a:p>
          <a:r>
            <a:rPr lang="en-US" sz="2800" dirty="0"/>
            <a:t>Increase referrals and customer lifetime value (CLV)</a:t>
          </a:r>
        </a:p>
      </dgm:t>
    </dgm:pt>
    <dgm:pt modelId="{5D3BF4DC-2200-498F-A71F-3B70D1146816}" type="parTrans" cxnId="{E4ED7FD9-331F-4FA9-85EA-0A7CB4A9B0D5}">
      <dgm:prSet/>
      <dgm:spPr/>
      <dgm:t>
        <a:bodyPr/>
        <a:lstStyle/>
        <a:p>
          <a:endParaRPr lang="en-US" sz="2000"/>
        </a:p>
      </dgm:t>
    </dgm:pt>
    <dgm:pt modelId="{09573D1B-7B0B-42D1-9BF0-0EB06E270165}" type="sibTrans" cxnId="{E4ED7FD9-331F-4FA9-85EA-0A7CB4A9B0D5}">
      <dgm:prSet/>
      <dgm:spPr/>
      <dgm:t>
        <a:bodyPr/>
        <a:lstStyle/>
        <a:p>
          <a:endParaRPr lang="en-US" sz="2000"/>
        </a:p>
      </dgm:t>
    </dgm:pt>
    <dgm:pt modelId="{73AFB74E-9763-49EF-B3D7-148848BB6AFA}">
      <dgm:prSet custT="1"/>
      <dgm:spPr/>
      <dgm:t>
        <a:bodyPr/>
        <a:lstStyle/>
        <a:p>
          <a:r>
            <a:rPr lang="en-US" sz="2800" dirty="0"/>
            <a:t>Builds emotional connections, trust, and perception with consumers</a:t>
          </a:r>
        </a:p>
      </dgm:t>
    </dgm:pt>
    <dgm:pt modelId="{F59FD4B0-49B6-43A2-AFCC-8C40C07240BA}" type="parTrans" cxnId="{51FF819A-F87A-4DDA-B622-4423B0E16E8D}">
      <dgm:prSet/>
      <dgm:spPr/>
      <dgm:t>
        <a:bodyPr/>
        <a:lstStyle/>
        <a:p>
          <a:endParaRPr lang="en-US" sz="2000"/>
        </a:p>
      </dgm:t>
    </dgm:pt>
    <dgm:pt modelId="{DB84F9EC-7A1B-4BF4-83EF-D9BC51DDC5B8}" type="sibTrans" cxnId="{51FF819A-F87A-4DDA-B622-4423B0E16E8D}">
      <dgm:prSet/>
      <dgm:spPr/>
      <dgm:t>
        <a:bodyPr/>
        <a:lstStyle/>
        <a:p>
          <a:endParaRPr lang="en-US" sz="2000"/>
        </a:p>
      </dgm:t>
    </dgm:pt>
    <dgm:pt modelId="{2A088354-3950-43E9-869C-318835B4AAED}">
      <dgm:prSet custT="1"/>
      <dgm:spPr/>
      <dgm:t>
        <a:bodyPr/>
        <a:lstStyle/>
        <a:p>
          <a:r>
            <a:rPr lang="en-US" sz="2800" dirty="0"/>
            <a:t>Determines brand distinction, visibility, and image in the IT industry</a:t>
          </a:r>
        </a:p>
      </dgm:t>
    </dgm:pt>
    <dgm:pt modelId="{18D1C66D-D2A8-41D6-9C81-E4D56C5A7158}" type="sibTrans" cxnId="{1575F3FF-BB7D-432E-AE33-65F06399CCC4}">
      <dgm:prSet/>
      <dgm:spPr/>
      <dgm:t>
        <a:bodyPr/>
        <a:lstStyle/>
        <a:p>
          <a:endParaRPr lang="en-US" sz="2000"/>
        </a:p>
      </dgm:t>
    </dgm:pt>
    <dgm:pt modelId="{F6CC685E-3C2B-4795-B961-0CF9439AA9EE}" type="parTrans" cxnId="{1575F3FF-BB7D-432E-AE33-65F06399CCC4}">
      <dgm:prSet/>
      <dgm:spPr/>
      <dgm:t>
        <a:bodyPr/>
        <a:lstStyle/>
        <a:p>
          <a:endParaRPr lang="en-US" sz="2000"/>
        </a:p>
      </dgm:t>
    </dgm:pt>
    <dgm:pt modelId="{D9EB072C-B11E-4A79-826E-B6E5539A77D1}">
      <dgm:prSet custT="1"/>
      <dgm:spPr/>
      <dgm:t>
        <a:bodyPr/>
        <a:lstStyle/>
        <a:p>
          <a:r>
            <a:rPr lang="en-US" sz="2800" dirty="0"/>
            <a:t>Obtain a competitive advantage via repeat business, and favorable referrals</a:t>
          </a:r>
        </a:p>
      </dgm:t>
    </dgm:pt>
    <dgm:pt modelId="{44C1AECD-9E3D-4F85-9BEE-E1DAD82554EE}" type="parTrans" cxnId="{07F5381C-3242-4964-89B4-B1D0D1625D3F}">
      <dgm:prSet/>
      <dgm:spPr/>
      <dgm:t>
        <a:bodyPr/>
        <a:lstStyle/>
        <a:p>
          <a:endParaRPr lang="en-US"/>
        </a:p>
      </dgm:t>
    </dgm:pt>
    <dgm:pt modelId="{DDABA8C6-90FE-4F2F-A01F-51AC392C7391}" type="sibTrans" cxnId="{07F5381C-3242-4964-89B4-B1D0D1625D3F}">
      <dgm:prSet/>
      <dgm:spPr/>
      <dgm:t>
        <a:bodyPr/>
        <a:lstStyle/>
        <a:p>
          <a:endParaRPr lang="en-US"/>
        </a:p>
      </dgm:t>
    </dgm:pt>
    <dgm:pt modelId="{0BA4FDF1-5BF3-4235-B3C0-C13347B67AAB}" type="pres">
      <dgm:prSet presAssocID="{D697F730-3347-42AE-876E-AD173623BBB2}" presName="Name0" presStyleCnt="0">
        <dgm:presLayoutVars>
          <dgm:dir/>
          <dgm:resizeHandles val="exact"/>
        </dgm:presLayoutVars>
      </dgm:prSet>
      <dgm:spPr/>
    </dgm:pt>
    <dgm:pt modelId="{E2315386-4358-44B4-9328-0B2BB4E05406}" type="pres">
      <dgm:prSet presAssocID="{038A2FCA-1F90-40C0-B2D3-2747BBDDB5A7}" presName="node" presStyleLbl="node1" presStyleIdx="0" presStyleCnt="5">
        <dgm:presLayoutVars>
          <dgm:bulletEnabled val="1"/>
        </dgm:presLayoutVars>
      </dgm:prSet>
      <dgm:spPr/>
    </dgm:pt>
    <dgm:pt modelId="{486C38F4-FF16-41C7-BCB9-C15E83DA48CB}" type="pres">
      <dgm:prSet presAssocID="{75B803AC-6582-4B48-8C6C-F4F74D9192B6}" presName="sibTrans" presStyleCnt="0"/>
      <dgm:spPr/>
    </dgm:pt>
    <dgm:pt modelId="{CF46BAF3-8E50-4024-B85B-F1ACBDBCCEC8}" type="pres">
      <dgm:prSet presAssocID="{D9EB072C-B11E-4A79-826E-B6E5539A77D1}" presName="node" presStyleLbl="node1" presStyleIdx="1" presStyleCnt="5">
        <dgm:presLayoutVars>
          <dgm:bulletEnabled val="1"/>
        </dgm:presLayoutVars>
      </dgm:prSet>
      <dgm:spPr/>
    </dgm:pt>
    <dgm:pt modelId="{57C3342D-8923-459F-A20E-AD29BEADD830}" type="pres">
      <dgm:prSet presAssocID="{DDABA8C6-90FE-4F2F-A01F-51AC392C7391}" presName="sibTrans" presStyleCnt="0"/>
      <dgm:spPr/>
    </dgm:pt>
    <dgm:pt modelId="{9AE80FC6-6C56-416E-8354-98338DA55019}" type="pres">
      <dgm:prSet presAssocID="{BF56380D-399F-4B33-B7C3-72A2A3C51AF6}" presName="node" presStyleLbl="node1" presStyleIdx="2" presStyleCnt="5">
        <dgm:presLayoutVars>
          <dgm:bulletEnabled val="1"/>
        </dgm:presLayoutVars>
      </dgm:prSet>
      <dgm:spPr/>
    </dgm:pt>
    <dgm:pt modelId="{B3F9329C-4D46-4E8A-AE38-2C83C4F3D000}" type="pres">
      <dgm:prSet presAssocID="{09573D1B-7B0B-42D1-9BF0-0EB06E270165}" presName="sibTrans" presStyleCnt="0"/>
      <dgm:spPr/>
    </dgm:pt>
    <dgm:pt modelId="{E6C82B6D-C449-418D-8B13-AFB48AE12744}" type="pres">
      <dgm:prSet presAssocID="{73AFB74E-9763-49EF-B3D7-148848BB6AFA}" presName="node" presStyleLbl="node1" presStyleIdx="3" presStyleCnt="5" custLinFactNeighborX="3">
        <dgm:presLayoutVars>
          <dgm:bulletEnabled val="1"/>
        </dgm:presLayoutVars>
      </dgm:prSet>
      <dgm:spPr/>
    </dgm:pt>
    <dgm:pt modelId="{E49099FE-51AA-4BF2-9DE1-5BFFB2E5CD85}" type="pres">
      <dgm:prSet presAssocID="{DB84F9EC-7A1B-4BF4-83EF-D9BC51DDC5B8}" presName="sibTrans" presStyleCnt="0"/>
      <dgm:spPr/>
    </dgm:pt>
    <dgm:pt modelId="{84B86D02-B952-407D-92D7-B99186C286CC}" type="pres">
      <dgm:prSet presAssocID="{2A088354-3950-43E9-869C-318835B4AAED}" presName="node" presStyleLbl="node1" presStyleIdx="4" presStyleCnt="5">
        <dgm:presLayoutVars>
          <dgm:bulletEnabled val="1"/>
        </dgm:presLayoutVars>
      </dgm:prSet>
      <dgm:spPr/>
    </dgm:pt>
  </dgm:ptLst>
  <dgm:cxnLst>
    <dgm:cxn modelId="{07F5381C-3242-4964-89B4-B1D0D1625D3F}" srcId="{D697F730-3347-42AE-876E-AD173623BBB2}" destId="{D9EB072C-B11E-4A79-826E-B6E5539A77D1}" srcOrd="1" destOrd="0" parTransId="{44C1AECD-9E3D-4F85-9BEE-E1DAD82554EE}" sibTransId="{DDABA8C6-90FE-4F2F-A01F-51AC392C7391}"/>
    <dgm:cxn modelId="{A2EA4342-3AA8-452E-82BA-EC12BEED0F62}" type="presOf" srcId="{D697F730-3347-42AE-876E-AD173623BBB2}" destId="{0BA4FDF1-5BF3-4235-B3C0-C13347B67AAB}" srcOrd="0" destOrd="0" presId="urn:microsoft.com/office/officeart/2005/8/layout/hList6"/>
    <dgm:cxn modelId="{BDAC286A-F3B4-4A04-9EC2-7B6A23F4F6D1}" type="presOf" srcId="{D9EB072C-B11E-4A79-826E-B6E5539A77D1}" destId="{CF46BAF3-8E50-4024-B85B-F1ACBDBCCEC8}" srcOrd="0" destOrd="0" presId="urn:microsoft.com/office/officeart/2005/8/layout/hList6"/>
    <dgm:cxn modelId="{F47C1A95-C961-4C74-B434-2F089F593727}" type="presOf" srcId="{2A088354-3950-43E9-869C-318835B4AAED}" destId="{84B86D02-B952-407D-92D7-B99186C286CC}" srcOrd="0" destOrd="0" presId="urn:microsoft.com/office/officeart/2005/8/layout/hList6"/>
    <dgm:cxn modelId="{CA609997-AD04-4068-B857-7385B7BA8199}" srcId="{D697F730-3347-42AE-876E-AD173623BBB2}" destId="{038A2FCA-1F90-40C0-B2D3-2747BBDDB5A7}" srcOrd="0" destOrd="0" parTransId="{2533A727-FBF9-4868-A2C2-E6CE67B4327C}" sibTransId="{75B803AC-6582-4B48-8C6C-F4F74D9192B6}"/>
    <dgm:cxn modelId="{51FF819A-F87A-4DDA-B622-4423B0E16E8D}" srcId="{D697F730-3347-42AE-876E-AD173623BBB2}" destId="{73AFB74E-9763-49EF-B3D7-148848BB6AFA}" srcOrd="3" destOrd="0" parTransId="{F59FD4B0-49B6-43A2-AFCC-8C40C07240BA}" sibTransId="{DB84F9EC-7A1B-4BF4-83EF-D9BC51DDC5B8}"/>
    <dgm:cxn modelId="{569A17C7-A38F-455F-BCE0-DD9B27011A91}" type="presOf" srcId="{73AFB74E-9763-49EF-B3D7-148848BB6AFA}" destId="{E6C82B6D-C449-418D-8B13-AFB48AE12744}" srcOrd="0" destOrd="0" presId="urn:microsoft.com/office/officeart/2005/8/layout/hList6"/>
    <dgm:cxn modelId="{EEB725CE-63AC-464E-9287-774324A2AC3E}" type="presOf" srcId="{BF56380D-399F-4B33-B7C3-72A2A3C51AF6}" destId="{9AE80FC6-6C56-416E-8354-98338DA55019}" srcOrd="0" destOrd="0" presId="urn:microsoft.com/office/officeart/2005/8/layout/hList6"/>
    <dgm:cxn modelId="{E4ED7FD9-331F-4FA9-85EA-0A7CB4A9B0D5}" srcId="{D697F730-3347-42AE-876E-AD173623BBB2}" destId="{BF56380D-399F-4B33-B7C3-72A2A3C51AF6}" srcOrd="2" destOrd="0" parTransId="{5D3BF4DC-2200-498F-A71F-3B70D1146816}" sibTransId="{09573D1B-7B0B-42D1-9BF0-0EB06E270165}"/>
    <dgm:cxn modelId="{A8F575DF-C085-4526-BCD1-BBC1B603BAD9}" type="presOf" srcId="{038A2FCA-1F90-40C0-B2D3-2747BBDDB5A7}" destId="{E2315386-4358-44B4-9328-0B2BB4E05406}" srcOrd="0" destOrd="0" presId="urn:microsoft.com/office/officeart/2005/8/layout/hList6"/>
    <dgm:cxn modelId="{1575F3FF-BB7D-432E-AE33-65F06399CCC4}" srcId="{D697F730-3347-42AE-876E-AD173623BBB2}" destId="{2A088354-3950-43E9-869C-318835B4AAED}" srcOrd="4" destOrd="0" parTransId="{F6CC685E-3C2B-4795-B961-0CF9439AA9EE}" sibTransId="{18D1C66D-D2A8-41D6-9C81-E4D56C5A7158}"/>
    <dgm:cxn modelId="{C130B383-72D5-495B-9BF0-9BE6750F6971}" type="presParOf" srcId="{0BA4FDF1-5BF3-4235-B3C0-C13347B67AAB}" destId="{E2315386-4358-44B4-9328-0B2BB4E05406}" srcOrd="0" destOrd="0" presId="urn:microsoft.com/office/officeart/2005/8/layout/hList6"/>
    <dgm:cxn modelId="{FEB7C229-1292-4929-B500-A6CBC165F627}" type="presParOf" srcId="{0BA4FDF1-5BF3-4235-B3C0-C13347B67AAB}" destId="{486C38F4-FF16-41C7-BCB9-C15E83DA48CB}" srcOrd="1" destOrd="0" presId="urn:microsoft.com/office/officeart/2005/8/layout/hList6"/>
    <dgm:cxn modelId="{C4DD5488-7DD0-43D8-BFE4-EFA9EB46D5C5}" type="presParOf" srcId="{0BA4FDF1-5BF3-4235-B3C0-C13347B67AAB}" destId="{CF46BAF3-8E50-4024-B85B-F1ACBDBCCEC8}" srcOrd="2" destOrd="0" presId="urn:microsoft.com/office/officeart/2005/8/layout/hList6"/>
    <dgm:cxn modelId="{D54A7301-1966-4B17-9A87-918DBE68067B}" type="presParOf" srcId="{0BA4FDF1-5BF3-4235-B3C0-C13347B67AAB}" destId="{57C3342D-8923-459F-A20E-AD29BEADD830}" srcOrd="3" destOrd="0" presId="urn:microsoft.com/office/officeart/2005/8/layout/hList6"/>
    <dgm:cxn modelId="{D6EAB393-8B93-4055-B908-C75B2A592F63}" type="presParOf" srcId="{0BA4FDF1-5BF3-4235-B3C0-C13347B67AAB}" destId="{9AE80FC6-6C56-416E-8354-98338DA55019}" srcOrd="4" destOrd="0" presId="urn:microsoft.com/office/officeart/2005/8/layout/hList6"/>
    <dgm:cxn modelId="{ED1B7384-6EE1-40BB-A9E8-9D8598B6AC7F}" type="presParOf" srcId="{0BA4FDF1-5BF3-4235-B3C0-C13347B67AAB}" destId="{B3F9329C-4D46-4E8A-AE38-2C83C4F3D000}" srcOrd="5" destOrd="0" presId="urn:microsoft.com/office/officeart/2005/8/layout/hList6"/>
    <dgm:cxn modelId="{EACEA892-59CE-4701-B761-089AB7BEBFBC}" type="presParOf" srcId="{0BA4FDF1-5BF3-4235-B3C0-C13347B67AAB}" destId="{E6C82B6D-C449-418D-8B13-AFB48AE12744}" srcOrd="6" destOrd="0" presId="urn:microsoft.com/office/officeart/2005/8/layout/hList6"/>
    <dgm:cxn modelId="{7083B9AF-E8AB-4726-A4E3-9AC286201911}" type="presParOf" srcId="{0BA4FDF1-5BF3-4235-B3C0-C13347B67AAB}" destId="{E49099FE-51AA-4BF2-9DE1-5BFFB2E5CD85}" srcOrd="7" destOrd="0" presId="urn:microsoft.com/office/officeart/2005/8/layout/hList6"/>
    <dgm:cxn modelId="{E0502876-A015-48D7-B067-C5F6FB4F6D4A}" type="presParOf" srcId="{0BA4FDF1-5BF3-4235-B3C0-C13347B67AAB}" destId="{84B86D02-B952-407D-92D7-B99186C286CC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8197B73-E9E9-4827-A8F2-667510FBC7EC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2CE56E37-6CC5-4A1C-AC73-8FE3DEE9A64B}">
      <dgm:prSet custT="1"/>
      <dgm:spPr/>
      <dgm:t>
        <a:bodyPr/>
        <a:lstStyle/>
        <a:p>
          <a:r>
            <a:rPr lang="en-US" sz="2800" dirty="0"/>
            <a:t>Purchasing a fully digital experience</a:t>
          </a:r>
        </a:p>
      </dgm:t>
    </dgm:pt>
    <dgm:pt modelId="{D152BD49-25AB-4750-B1AE-E90841475705}" type="parTrans" cxnId="{43FA6A25-A5F1-4361-A140-1345CF2FF004}">
      <dgm:prSet/>
      <dgm:spPr/>
      <dgm:t>
        <a:bodyPr/>
        <a:lstStyle/>
        <a:p>
          <a:endParaRPr lang="en-US" sz="2000"/>
        </a:p>
      </dgm:t>
    </dgm:pt>
    <dgm:pt modelId="{C0E31306-A4F6-449A-BB97-348C4E40A64C}" type="sibTrans" cxnId="{43FA6A25-A5F1-4361-A140-1345CF2FF004}">
      <dgm:prSet/>
      <dgm:spPr/>
      <dgm:t>
        <a:bodyPr/>
        <a:lstStyle/>
        <a:p>
          <a:endParaRPr lang="en-US" sz="2000"/>
        </a:p>
      </dgm:t>
    </dgm:pt>
    <dgm:pt modelId="{FD41F405-63E5-49C5-B11C-8D9E46370F41}">
      <dgm:prSet custT="1"/>
      <dgm:spPr/>
      <dgm:t>
        <a:bodyPr/>
        <a:lstStyle/>
        <a:p>
          <a:r>
            <a:rPr lang="en-US" sz="2800" dirty="0"/>
            <a:t>Establishing a trustworthy reputation for the brand</a:t>
          </a:r>
        </a:p>
      </dgm:t>
    </dgm:pt>
    <dgm:pt modelId="{00B05A26-7DB4-421A-A227-4CE615876C14}" type="parTrans" cxnId="{9C24DD07-A5E6-45D0-B069-C657A16767E8}">
      <dgm:prSet/>
      <dgm:spPr/>
      <dgm:t>
        <a:bodyPr/>
        <a:lstStyle/>
        <a:p>
          <a:endParaRPr lang="en-US" sz="2000"/>
        </a:p>
      </dgm:t>
    </dgm:pt>
    <dgm:pt modelId="{83CEB274-4FB5-4B67-9BA7-7C9A292E4901}" type="sibTrans" cxnId="{9C24DD07-A5E6-45D0-B069-C657A16767E8}">
      <dgm:prSet/>
      <dgm:spPr/>
      <dgm:t>
        <a:bodyPr/>
        <a:lstStyle/>
        <a:p>
          <a:endParaRPr lang="en-US" sz="2000"/>
        </a:p>
      </dgm:t>
    </dgm:pt>
    <dgm:pt modelId="{0A20FF7A-3162-4CB6-A77E-12AED6CC7AE2}">
      <dgm:prSet custT="1"/>
      <dgm:spPr/>
      <dgm:t>
        <a:bodyPr/>
        <a:lstStyle/>
        <a:p>
          <a:r>
            <a:rPr lang="en-US" sz="2800" dirty="0"/>
            <a:t>Making an effort to establish a personal connection with consumer</a:t>
          </a:r>
        </a:p>
      </dgm:t>
    </dgm:pt>
    <dgm:pt modelId="{DAB5042A-01B1-48AB-96F1-391DCCA84767}" type="parTrans" cxnId="{E11352B0-52EB-4996-8217-8A58D9FCAF93}">
      <dgm:prSet/>
      <dgm:spPr/>
      <dgm:t>
        <a:bodyPr/>
        <a:lstStyle/>
        <a:p>
          <a:endParaRPr lang="en-US" sz="2000"/>
        </a:p>
      </dgm:t>
    </dgm:pt>
    <dgm:pt modelId="{0BC89A51-DE51-4EDA-B489-CB51498549E3}" type="sibTrans" cxnId="{E11352B0-52EB-4996-8217-8A58D9FCAF93}">
      <dgm:prSet/>
      <dgm:spPr/>
      <dgm:t>
        <a:bodyPr/>
        <a:lstStyle/>
        <a:p>
          <a:endParaRPr lang="en-US" sz="2000"/>
        </a:p>
      </dgm:t>
    </dgm:pt>
    <dgm:pt modelId="{16BE56A4-C61A-4A25-ABE5-B5DD72154CC2}">
      <dgm:prSet custT="1"/>
      <dgm:spPr/>
      <dgm:t>
        <a:bodyPr/>
        <a:lstStyle/>
        <a:p>
          <a:r>
            <a:rPr lang="en-US" sz="2800" dirty="0"/>
            <a:t>Effective utilization of consumer data</a:t>
          </a:r>
        </a:p>
      </dgm:t>
    </dgm:pt>
    <dgm:pt modelId="{9BB2418F-A2E2-4961-95B3-53B3A80030C8}" type="sibTrans" cxnId="{151945C6-4AFB-41BF-8987-31A05E4A0AB5}">
      <dgm:prSet/>
      <dgm:spPr/>
      <dgm:t>
        <a:bodyPr/>
        <a:lstStyle/>
        <a:p>
          <a:endParaRPr lang="en-US" sz="2000"/>
        </a:p>
      </dgm:t>
    </dgm:pt>
    <dgm:pt modelId="{FCE90840-DC1D-4E9D-AC34-85F56D089161}" type="parTrans" cxnId="{151945C6-4AFB-41BF-8987-31A05E4A0AB5}">
      <dgm:prSet/>
      <dgm:spPr/>
      <dgm:t>
        <a:bodyPr/>
        <a:lstStyle/>
        <a:p>
          <a:endParaRPr lang="en-US" sz="2000"/>
        </a:p>
      </dgm:t>
    </dgm:pt>
    <dgm:pt modelId="{57F10875-FC8C-48BA-96B2-DF7C5412760E}" type="pres">
      <dgm:prSet presAssocID="{68197B73-E9E9-4827-A8F2-667510FBC7EC}" presName="linear" presStyleCnt="0">
        <dgm:presLayoutVars>
          <dgm:dir/>
          <dgm:animLvl val="lvl"/>
          <dgm:resizeHandles val="exact"/>
        </dgm:presLayoutVars>
      </dgm:prSet>
      <dgm:spPr/>
    </dgm:pt>
    <dgm:pt modelId="{785959B6-7A46-4B4D-852D-24E836D42AE5}" type="pres">
      <dgm:prSet presAssocID="{2CE56E37-6CC5-4A1C-AC73-8FE3DEE9A64B}" presName="parentLin" presStyleCnt="0"/>
      <dgm:spPr/>
    </dgm:pt>
    <dgm:pt modelId="{867844FB-B754-4466-96BA-89CE7F799902}" type="pres">
      <dgm:prSet presAssocID="{2CE56E37-6CC5-4A1C-AC73-8FE3DEE9A64B}" presName="parentLeftMargin" presStyleLbl="node1" presStyleIdx="0" presStyleCnt="4"/>
      <dgm:spPr/>
    </dgm:pt>
    <dgm:pt modelId="{37392506-3E73-488B-9E9D-6CBA23626615}" type="pres">
      <dgm:prSet presAssocID="{2CE56E37-6CC5-4A1C-AC73-8FE3DEE9A64B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7CC46D81-6C72-4E2A-A1F8-70A3B1D4A0CA}" type="pres">
      <dgm:prSet presAssocID="{2CE56E37-6CC5-4A1C-AC73-8FE3DEE9A64B}" presName="negativeSpace" presStyleCnt="0"/>
      <dgm:spPr/>
    </dgm:pt>
    <dgm:pt modelId="{8FFB9050-35CA-4DE2-9C0F-0C661811BB5A}" type="pres">
      <dgm:prSet presAssocID="{2CE56E37-6CC5-4A1C-AC73-8FE3DEE9A64B}" presName="childText" presStyleLbl="conFgAcc1" presStyleIdx="0" presStyleCnt="4">
        <dgm:presLayoutVars>
          <dgm:bulletEnabled val="1"/>
        </dgm:presLayoutVars>
      </dgm:prSet>
      <dgm:spPr/>
    </dgm:pt>
    <dgm:pt modelId="{53238644-E465-4D7D-BD72-BB7E5946056A}" type="pres">
      <dgm:prSet presAssocID="{C0E31306-A4F6-449A-BB97-348C4E40A64C}" presName="spaceBetweenRectangles" presStyleCnt="0"/>
      <dgm:spPr/>
    </dgm:pt>
    <dgm:pt modelId="{651BECC3-C29D-4353-9686-53B74FF03187}" type="pres">
      <dgm:prSet presAssocID="{FD41F405-63E5-49C5-B11C-8D9E46370F41}" presName="parentLin" presStyleCnt="0"/>
      <dgm:spPr/>
    </dgm:pt>
    <dgm:pt modelId="{21879478-EF3F-46B5-8605-3311D6AEFB67}" type="pres">
      <dgm:prSet presAssocID="{FD41F405-63E5-49C5-B11C-8D9E46370F41}" presName="parentLeftMargin" presStyleLbl="node1" presStyleIdx="0" presStyleCnt="4"/>
      <dgm:spPr/>
    </dgm:pt>
    <dgm:pt modelId="{464F080A-C470-4DA3-9A36-185EC5600442}" type="pres">
      <dgm:prSet presAssocID="{FD41F405-63E5-49C5-B11C-8D9E46370F41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F01848BF-4607-463E-A119-516EC71AAE3D}" type="pres">
      <dgm:prSet presAssocID="{FD41F405-63E5-49C5-B11C-8D9E46370F41}" presName="negativeSpace" presStyleCnt="0"/>
      <dgm:spPr/>
    </dgm:pt>
    <dgm:pt modelId="{E8718500-BF86-429B-8BA8-5CFC58B28F3B}" type="pres">
      <dgm:prSet presAssocID="{FD41F405-63E5-49C5-B11C-8D9E46370F41}" presName="childText" presStyleLbl="conFgAcc1" presStyleIdx="1" presStyleCnt="4">
        <dgm:presLayoutVars>
          <dgm:bulletEnabled val="1"/>
        </dgm:presLayoutVars>
      </dgm:prSet>
      <dgm:spPr/>
    </dgm:pt>
    <dgm:pt modelId="{F79EFF52-FE3B-47F1-AF04-F677D4066210}" type="pres">
      <dgm:prSet presAssocID="{83CEB274-4FB5-4B67-9BA7-7C9A292E4901}" presName="spaceBetweenRectangles" presStyleCnt="0"/>
      <dgm:spPr/>
    </dgm:pt>
    <dgm:pt modelId="{0D62568B-6CC5-4B38-98C1-787E1E05F341}" type="pres">
      <dgm:prSet presAssocID="{16BE56A4-C61A-4A25-ABE5-B5DD72154CC2}" presName="parentLin" presStyleCnt="0"/>
      <dgm:spPr/>
    </dgm:pt>
    <dgm:pt modelId="{FE46CD5D-1E45-4CE1-BC18-34BD6BF72E62}" type="pres">
      <dgm:prSet presAssocID="{16BE56A4-C61A-4A25-ABE5-B5DD72154CC2}" presName="parentLeftMargin" presStyleLbl="node1" presStyleIdx="1" presStyleCnt="4"/>
      <dgm:spPr/>
    </dgm:pt>
    <dgm:pt modelId="{B6D634A1-2465-4F24-BB4D-25D9F9CFDC03}" type="pres">
      <dgm:prSet presAssocID="{16BE56A4-C61A-4A25-ABE5-B5DD72154CC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2F1B39B3-2BCE-4F74-BD2F-5041A9A0C86E}" type="pres">
      <dgm:prSet presAssocID="{16BE56A4-C61A-4A25-ABE5-B5DD72154CC2}" presName="negativeSpace" presStyleCnt="0"/>
      <dgm:spPr/>
    </dgm:pt>
    <dgm:pt modelId="{F94A3367-E620-47BC-BABB-FBE1898E4388}" type="pres">
      <dgm:prSet presAssocID="{16BE56A4-C61A-4A25-ABE5-B5DD72154CC2}" presName="childText" presStyleLbl="conFgAcc1" presStyleIdx="2" presStyleCnt="4">
        <dgm:presLayoutVars>
          <dgm:bulletEnabled val="1"/>
        </dgm:presLayoutVars>
      </dgm:prSet>
      <dgm:spPr/>
    </dgm:pt>
    <dgm:pt modelId="{C7E1CDBC-1A55-4F2A-8669-CE060ED7E0E5}" type="pres">
      <dgm:prSet presAssocID="{9BB2418F-A2E2-4961-95B3-53B3A80030C8}" presName="spaceBetweenRectangles" presStyleCnt="0"/>
      <dgm:spPr/>
    </dgm:pt>
    <dgm:pt modelId="{41BF7AA8-08EB-410D-A967-E5A08598F0A6}" type="pres">
      <dgm:prSet presAssocID="{0A20FF7A-3162-4CB6-A77E-12AED6CC7AE2}" presName="parentLin" presStyleCnt="0"/>
      <dgm:spPr/>
    </dgm:pt>
    <dgm:pt modelId="{95351955-9970-496E-A496-B2A8F3824540}" type="pres">
      <dgm:prSet presAssocID="{0A20FF7A-3162-4CB6-A77E-12AED6CC7AE2}" presName="parentLeftMargin" presStyleLbl="node1" presStyleIdx="2" presStyleCnt="4"/>
      <dgm:spPr/>
    </dgm:pt>
    <dgm:pt modelId="{35AB4A4E-E684-4F0B-AA0C-F8DA7B840588}" type="pres">
      <dgm:prSet presAssocID="{0A20FF7A-3162-4CB6-A77E-12AED6CC7AE2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D9DE37B9-46C6-478D-B634-49E7EA02D381}" type="pres">
      <dgm:prSet presAssocID="{0A20FF7A-3162-4CB6-A77E-12AED6CC7AE2}" presName="negativeSpace" presStyleCnt="0"/>
      <dgm:spPr/>
    </dgm:pt>
    <dgm:pt modelId="{65D0B7C6-884E-4A92-B955-390967E75101}" type="pres">
      <dgm:prSet presAssocID="{0A20FF7A-3162-4CB6-A77E-12AED6CC7AE2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9C24DD07-A5E6-45D0-B069-C657A16767E8}" srcId="{68197B73-E9E9-4827-A8F2-667510FBC7EC}" destId="{FD41F405-63E5-49C5-B11C-8D9E46370F41}" srcOrd="1" destOrd="0" parTransId="{00B05A26-7DB4-421A-A227-4CE615876C14}" sibTransId="{83CEB274-4FB5-4B67-9BA7-7C9A292E4901}"/>
    <dgm:cxn modelId="{E49DFD0F-A8AE-47EE-ACDA-D784E006F10A}" type="presOf" srcId="{16BE56A4-C61A-4A25-ABE5-B5DD72154CC2}" destId="{FE46CD5D-1E45-4CE1-BC18-34BD6BF72E62}" srcOrd="0" destOrd="0" presId="urn:microsoft.com/office/officeart/2005/8/layout/list1"/>
    <dgm:cxn modelId="{43FA6A25-A5F1-4361-A140-1345CF2FF004}" srcId="{68197B73-E9E9-4827-A8F2-667510FBC7EC}" destId="{2CE56E37-6CC5-4A1C-AC73-8FE3DEE9A64B}" srcOrd="0" destOrd="0" parTransId="{D152BD49-25AB-4750-B1AE-E90841475705}" sibTransId="{C0E31306-A4F6-449A-BB97-348C4E40A64C}"/>
    <dgm:cxn modelId="{7F7D8429-755C-4473-97EE-5071F2F8223F}" type="presOf" srcId="{2CE56E37-6CC5-4A1C-AC73-8FE3DEE9A64B}" destId="{37392506-3E73-488B-9E9D-6CBA23626615}" srcOrd="1" destOrd="0" presId="urn:microsoft.com/office/officeart/2005/8/layout/list1"/>
    <dgm:cxn modelId="{93F60163-945F-464F-8838-540CB6A4DE6B}" type="presOf" srcId="{16BE56A4-C61A-4A25-ABE5-B5DD72154CC2}" destId="{B6D634A1-2465-4F24-BB4D-25D9F9CFDC03}" srcOrd="1" destOrd="0" presId="urn:microsoft.com/office/officeart/2005/8/layout/list1"/>
    <dgm:cxn modelId="{533FAB46-05C2-4AF6-A8C3-A1FF6FE0F43F}" type="presOf" srcId="{0A20FF7A-3162-4CB6-A77E-12AED6CC7AE2}" destId="{95351955-9970-496E-A496-B2A8F3824540}" srcOrd="0" destOrd="0" presId="urn:microsoft.com/office/officeart/2005/8/layout/list1"/>
    <dgm:cxn modelId="{D29E56A0-9785-4D01-81D0-6CD3A6BFCF04}" type="presOf" srcId="{0A20FF7A-3162-4CB6-A77E-12AED6CC7AE2}" destId="{35AB4A4E-E684-4F0B-AA0C-F8DA7B840588}" srcOrd="1" destOrd="0" presId="urn:microsoft.com/office/officeart/2005/8/layout/list1"/>
    <dgm:cxn modelId="{F73C76AB-22DE-4215-9C0D-96569EA542B3}" type="presOf" srcId="{FD41F405-63E5-49C5-B11C-8D9E46370F41}" destId="{21879478-EF3F-46B5-8605-3311D6AEFB67}" srcOrd="0" destOrd="0" presId="urn:microsoft.com/office/officeart/2005/8/layout/list1"/>
    <dgm:cxn modelId="{E11352B0-52EB-4996-8217-8A58D9FCAF93}" srcId="{68197B73-E9E9-4827-A8F2-667510FBC7EC}" destId="{0A20FF7A-3162-4CB6-A77E-12AED6CC7AE2}" srcOrd="3" destOrd="0" parTransId="{DAB5042A-01B1-48AB-96F1-391DCCA84767}" sibTransId="{0BC89A51-DE51-4EDA-B489-CB51498549E3}"/>
    <dgm:cxn modelId="{151945C6-4AFB-41BF-8987-31A05E4A0AB5}" srcId="{68197B73-E9E9-4827-A8F2-667510FBC7EC}" destId="{16BE56A4-C61A-4A25-ABE5-B5DD72154CC2}" srcOrd="2" destOrd="0" parTransId="{FCE90840-DC1D-4E9D-AC34-85F56D089161}" sibTransId="{9BB2418F-A2E2-4961-95B3-53B3A80030C8}"/>
    <dgm:cxn modelId="{859676E2-891B-494C-BF4E-C6AB6D0185F7}" type="presOf" srcId="{68197B73-E9E9-4827-A8F2-667510FBC7EC}" destId="{57F10875-FC8C-48BA-96B2-DF7C5412760E}" srcOrd="0" destOrd="0" presId="urn:microsoft.com/office/officeart/2005/8/layout/list1"/>
    <dgm:cxn modelId="{0A1971E5-61BB-4903-9C2E-042613A537AD}" type="presOf" srcId="{FD41F405-63E5-49C5-B11C-8D9E46370F41}" destId="{464F080A-C470-4DA3-9A36-185EC5600442}" srcOrd="1" destOrd="0" presId="urn:microsoft.com/office/officeart/2005/8/layout/list1"/>
    <dgm:cxn modelId="{DE5FDBEB-D477-4092-871C-B108F09AFFF2}" type="presOf" srcId="{2CE56E37-6CC5-4A1C-AC73-8FE3DEE9A64B}" destId="{867844FB-B754-4466-96BA-89CE7F799902}" srcOrd="0" destOrd="0" presId="urn:microsoft.com/office/officeart/2005/8/layout/list1"/>
    <dgm:cxn modelId="{6AA708A4-BBC7-46C6-AC82-F6BE7A9007C3}" type="presParOf" srcId="{57F10875-FC8C-48BA-96B2-DF7C5412760E}" destId="{785959B6-7A46-4B4D-852D-24E836D42AE5}" srcOrd="0" destOrd="0" presId="urn:microsoft.com/office/officeart/2005/8/layout/list1"/>
    <dgm:cxn modelId="{AED95497-0624-47BA-9551-BB06E198771B}" type="presParOf" srcId="{785959B6-7A46-4B4D-852D-24E836D42AE5}" destId="{867844FB-B754-4466-96BA-89CE7F799902}" srcOrd="0" destOrd="0" presId="urn:microsoft.com/office/officeart/2005/8/layout/list1"/>
    <dgm:cxn modelId="{262FC30A-8812-411A-9928-AA88FD68A07D}" type="presParOf" srcId="{785959B6-7A46-4B4D-852D-24E836D42AE5}" destId="{37392506-3E73-488B-9E9D-6CBA23626615}" srcOrd="1" destOrd="0" presId="urn:microsoft.com/office/officeart/2005/8/layout/list1"/>
    <dgm:cxn modelId="{7FADEEE4-7F25-4E91-8EC7-82AC076B5033}" type="presParOf" srcId="{57F10875-FC8C-48BA-96B2-DF7C5412760E}" destId="{7CC46D81-6C72-4E2A-A1F8-70A3B1D4A0CA}" srcOrd="1" destOrd="0" presId="urn:microsoft.com/office/officeart/2005/8/layout/list1"/>
    <dgm:cxn modelId="{9132104E-B2FB-4D4E-B5B3-43F479498F7B}" type="presParOf" srcId="{57F10875-FC8C-48BA-96B2-DF7C5412760E}" destId="{8FFB9050-35CA-4DE2-9C0F-0C661811BB5A}" srcOrd="2" destOrd="0" presId="urn:microsoft.com/office/officeart/2005/8/layout/list1"/>
    <dgm:cxn modelId="{957D3155-64FA-4BFE-8248-83EDFB31FBC0}" type="presParOf" srcId="{57F10875-FC8C-48BA-96B2-DF7C5412760E}" destId="{53238644-E465-4D7D-BD72-BB7E5946056A}" srcOrd="3" destOrd="0" presId="urn:microsoft.com/office/officeart/2005/8/layout/list1"/>
    <dgm:cxn modelId="{9F54B68C-5F1C-481A-91B7-2ABA057D2725}" type="presParOf" srcId="{57F10875-FC8C-48BA-96B2-DF7C5412760E}" destId="{651BECC3-C29D-4353-9686-53B74FF03187}" srcOrd="4" destOrd="0" presId="urn:microsoft.com/office/officeart/2005/8/layout/list1"/>
    <dgm:cxn modelId="{9916FDA2-2D96-4098-9B78-7BFA86886F46}" type="presParOf" srcId="{651BECC3-C29D-4353-9686-53B74FF03187}" destId="{21879478-EF3F-46B5-8605-3311D6AEFB67}" srcOrd="0" destOrd="0" presId="urn:microsoft.com/office/officeart/2005/8/layout/list1"/>
    <dgm:cxn modelId="{87C5B8F5-92A2-4874-BC0A-98AEE67AAEDF}" type="presParOf" srcId="{651BECC3-C29D-4353-9686-53B74FF03187}" destId="{464F080A-C470-4DA3-9A36-185EC5600442}" srcOrd="1" destOrd="0" presId="urn:microsoft.com/office/officeart/2005/8/layout/list1"/>
    <dgm:cxn modelId="{41DAC67C-16B2-4219-9DD9-F4CD92E3E9E2}" type="presParOf" srcId="{57F10875-FC8C-48BA-96B2-DF7C5412760E}" destId="{F01848BF-4607-463E-A119-516EC71AAE3D}" srcOrd="5" destOrd="0" presId="urn:microsoft.com/office/officeart/2005/8/layout/list1"/>
    <dgm:cxn modelId="{CF7F2B34-62D1-4504-AB58-4D2B7FE86EE7}" type="presParOf" srcId="{57F10875-FC8C-48BA-96B2-DF7C5412760E}" destId="{E8718500-BF86-429B-8BA8-5CFC58B28F3B}" srcOrd="6" destOrd="0" presId="urn:microsoft.com/office/officeart/2005/8/layout/list1"/>
    <dgm:cxn modelId="{0EFEFDE5-F246-49B6-BAB7-336D9A72E4C0}" type="presParOf" srcId="{57F10875-FC8C-48BA-96B2-DF7C5412760E}" destId="{F79EFF52-FE3B-47F1-AF04-F677D4066210}" srcOrd="7" destOrd="0" presId="urn:microsoft.com/office/officeart/2005/8/layout/list1"/>
    <dgm:cxn modelId="{3369AADF-0D10-4CAC-983A-8EF42FDA5FC2}" type="presParOf" srcId="{57F10875-FC8C-48BA-96B2-DF7C5412760E}" destId="{0D62568B-6CC5-4B38-98C1-787E1E05F341}" srcOrd="8" destOrd="0" presId="urn:microsoft.com/office/officeart/2005/8/layout/list1"/>
    <dgm:cxn modelId="{4D36D70D-B4D6-4755-941B-49543EFCDAE5}" type="presParOf" srcId="{0D62568B-6CC5-4B38-98C1-787E1E05F341}" destId="{FE46CD5D-1E45-4CE1-BC18-34BD6BF72E62}" srcOrd="0" destOrd="0" presId="urn:microsoft.com/office/officeart/2005/8/layout/list1"/>
    <dgm:cxn modelId="{AD174EBA-AE16-4DEF-B709-0342137999CB}" type="presParOf" srcId="{0D62568B-6CC5-4B38-98C1-787E1E05F341}" destId="{B6D634A1-2465-4F24-BB4D-25D9F9CFDC03}" srcOrd="1" destOrd="0" presId="urn:microsoft.com/office/officeart/2005/8/layout/list1"/>
    <dgm:cxn modelId="{A7F8C9E4-6378-4EF2-BD65-4DA0A293CDC3}" type="presParOf" srcId="{57F10875-FC8C-48BA-96B2-DF7C5412760E}" destId="{2F1B39B3-2BCE-4F74-BD2F-5041A9A0C86E}" srcOrd="9" destOrd="0" presId="urn:microsoft.com/office/officeart/2005/8/layout/list1"/>
    <dgm:cxn modelId="{9CBCB6E4-3D9F-441A-BD7D-6986938BC724}" type="presParOf" srcId="{57F10875-FC8C-48BA-96B2-DF7C5412760E}" destId="{F94A3367-E620-47BC-BABB-FBE1898E4388}" srcOrd="10" destOrd="0" presId="urn:microsoft.com/office/officeart/2005/8/layout/list1"/>
    <dgm:cxn modelId="{461085B7-A28D-48CE-9DCF-2E5797675683}" type="presParOf" srcId="{57F10875-FC8C-48BA-96B2-DF7C5412760E}" destId="{C7E1CDBC-1A55-4F2A-8669-CE060ED7E0E5}" srcOrd="11" destOrd="0" presId="urn:microsoft.com/office/officeart/2005/8/layout/list1"/>
    <dgm:cxn modelId="{A5E54B09-D8DC-4ED5-86E2-2CBEC722C798}" type="presParOf" srcId="{57F10875-FC8C-48BA-96B2-DF7C5412760E}" destId="{41BF7AA8-08EB-410D-A967-E5A08598F0A6}" srcOrd="12" destOrd="0" presId="urn:microsoft.com/office/officeart/2005/8/layout/list1"/>
    <dgm:cxn modelId="{8665D2A8-45EC-4663-907B-53A0913A0959}" type="presParOf" srcId="{41BF7AA8-08EB-410D-A967-E5A08598F0A6}" destId="{95351955-9970-496E-A496-B2A8F3824540}" srcOrd="0" destOrd="0" presId="urn:microsoft.com/office/officeart/2005/8/layout/list1"/>
    <dgm:cxn modelId="{C0F8985A-20D6-403F-B2CF-43E0A375B7EF}" type="presParOf" srcId="{41BF7AA8-08EB-410D-A967-E5A08598F0A6}" destId="{35AB4A4E-E684-4F0B-AA0C-F8DA7B840588}" srcOrd="1" destOrd="0" presId="urn:microsoft.com/office/officeart/2005/8/layout/list1"/>
    <dgm:cxn modelId="{B8DF5E37-70D4-4AD3-AB4B-AE7CA00DFFEB}" type="presParOf" srcId="{57F10875-FC8C-48BA-96B2-DF7C5412760E}" destId="{D9DE37B9-46C6-478D-B634-49E7EA02D381}" srcOrd="13" destOrd="0" presId="urn:microsoft.com/office/officeart/2005/8/layout/list1"/>
    <dgm:cxn modelId="{20B07A5C-B789-4ACE-A199-206A644ED624}" type="presParOf" srcId="{57F10875-FC8C-48BA-96B2-DF7C5412760E}" destId="{65D0B7C6-884E-4A92-B955-390967E75101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315386-4358-44B4-9328-0B2BB4E05406}">
      <dsp:nvSpPr>
        <dsp:cNvPr id="0" name=""/>
        <dsp:cNvSpPr/>
      </dsp:nvSpPr>
      <dsp:spPr>
        <a:xfrm rot="16200000">
          <a:off x="-1003865" y="1011069"/>
          <a:ext cx="4549835" cy="2527696"/>
        </a:xfrm>
        <a:prstGeom prst="flowChartManualOperati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0" rIns="177800" bIns="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Have an effect on retention and loyalty</a:t>
          </a:r>
        </a:p>
      </dsp:txBody>
      <dsp:txXfrm rot="5400000">
        <a:off x="7204" y="909967"/>
        <a:ext cx="2527696" cy="2729901"/>
      </dsp:txXfrm>
    </dsp:sp>
    <dsp:sp modelId="{CF46BAF3-8E50-4024-B85B-F1ACBDBCCEC8}">
      <dsp:nvSpPr>
        <dsp:cNvPr id="0" name=""/>
        <dsp:cNvSpPr/>
      </dsp:nvSpPr>
      <dsp:spPr>
        <a:xfrm rot="16200000">
          <a:off x="1713408" y="1011069"/>
          <a:ext cx="4549835" cy="2527696"/>
        </a:xfrm>
        <a:prstGeom prst="flowChartManualOperation">
          <a:avLst/>
        </a:prstGeom>
        <a:solidFill>
          <a:schemeClr val="accent3">
            <a:hueOff val="2812566"/>
            <a:satOff val="-4220"/>
            <a:lumOff val="-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0" rIns="177800" bIns="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Obtain a competitive advantage via repeat business, and favorable referrals</a:t>
          </a:r>
        </a:p>
      </dsp:txBody>
      <dsp:txXfrm rot="5400000">
        <a:off x="2724477" y="909967"/>
        <a:ext cx="2527696" cy="2729901"/>
      </dsp:txXfrm>
    </dsp:sp>
    <dsp:sp modelId="{9AE80FC6-6C56-416E-8354-98338DA55019}">
      <dsp:nvSpPr>
        <dsp:cNvPr id="0" name=""/>
        <dsp:cNvSpPr/>
      </dsp:nvSpPr>
      <dsp:spPr>
        <a:xfrm rot="16200000">
          <a:off x="4430682" y="1011069"/>
          <a:ext cx="4549835" cy="2527696"/>
        </a:xfrm>
        <a:prstGeom prst="flowChartManualOperation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0" rIns="177800" bIns="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Increase referrals and customer lifetime value (CLV)</a:t>
          </a:r>
        </a:p>
      </dsp:txBody>
      <dsp:txXfrm rot="5400000">
        <a:off x="5441751" y="909967"/>
        <a:ext cx="2527696" cy="2729901"/>
      </dsp:txXfrm>
    </dsp:sp>
    <dsp:sp modelId="{E6C82B6D-C449-418D-8B13-AFB48AE12744}">
      <dsp:nvSpPr>
        <dsp:cNvPr id="0" name=""/>
        <dsp:cNvSpPr/>
      </dsp:nvSpPr>
      <dsp:spPr>
        <a:xfrm rot="16200000">
          <a:off x="7147962" y="1011069"/>
          <a:ext cx="4549835" cy="2527696"/>
        </a:xfrm>
        <a:prstGeom prst="flowChartManualOperation">
          <a:avLst/>
        </a:prstGeom>
        <a:solidFill>
          <a:schemeClr val="accent3">
            <a:hueOff val="8437698"/>
            <a:satOff val="-12660"/>
            <a:lumOff val="-205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0" rIns="177800" bIns="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Builds emotional connections, trust, and perception with consumers</a:t>
          </a:r>
        </a:p>
      </dsp:txBody>
      <dsp:txXfrm rot="5400000">
        <a:off x="8159031" y="909967"/>
        <a:ext cx="2527696" cy="2729901"/>
      </dsp:txXfrm>
    </dsp:sp>
    <dsp:sp modelId="{84B86D02-B952-407D-92D7-B99186C286CC}">
      <dsp:nvSpPr>
        <dsp:cNvPr id="0" name=""/>
        <dsp:cNvSpPr/>
      </dsp:nvSpPr>
      <dsp:spPr>
        <a:xfrm rot="16200000">
          <a:off x="9865230" y="1011069"/>
          <a:ext cx="4549835" cy="2527696"/>
        </a:xfrm>
        <a:prstGeom prst="flowChartManualOperation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0" rIns="177800" bIns="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Determines brand distinction, visibility, and image in the IT industry</a:t>
          </a:r>
        </a:p>
      </dsp:txBody>
      <dsp:txXfrm rot="5400000">
        <a:off x="10876299" y="909967"/>
        <a:ext cx="2527696" cy="27299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FB9050-35CA-4DE2-9C0F-0C661811BB5A}">
      <dsp:nvSpPr>
        <dsp:cNvPr id="0" name=""/>
        <dsp:cNvSpPr/>
      </dsp:nvSpPr>
      <dsp:spPr>
        <a:xfrm>
          <a:off x="0" y="605492"/>
          <a:ext cx="14020800" cy="90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392506-3E73-488B-9E9D-6CBA23626615}">
      <dsp:nvSpPr>
        <dsp:cNvPr id="0" name=""/>
        <dsp:cNvSpPr/>
      </dsp:nvSpPr>
      <dsp:spPr>
        <a:xfrm>
          <a:off x="701040" y="74132"/>
          <a:ext cx="9814560" cy="10627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0967" tIns="0" rIns="370967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Purchasing a fully digital experience</a:t>
          </a:r>
        </a:p>
      </dsp:txBody>
      <dsp:txXfrm>
        <a:off x="752918" y="126010"/>
        <a:ext cx="9710804" cy="958964"/>
      </dsp:txXfrm>
    </dsp:sp>
    <dsp:sp modelId="{E8718500-BF86-429B-8BA8-5CFC58B28F3B}">
      <dsp:nvSpPr>
        <dsp:cNvPr id="0" name=""/>
        <dsp:cNvSpPr/>
      </dsp:nvSpPr>
      <dsp:spPr>
        <a:xfrm>
          <a:off x="0" y="2238452"/>
          <a:ext cx="14020800" cy="90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3750088"/>
              <a:satOff val="-5627"/>
              <a:lumOff val="-9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4F080A-C470-4DA3-9A36-185EC5600442}">
      <dsp:nvSpPr>
        <dsp:cNvPr id="0" name=""/>
        <dsp:cNvSpPr/>
      </dsp:nvSpPr>
      <dsp:spPr>
        <a:xfrm>
          <a:off x="701040" y="1707092"/>
          <a:ext cx="9814560" cy="1062720"/>
        </a:xfrm>
        <a:prstGeom prst="roundRect">
          <a:avLst/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0967" tIns="0" rIns="370967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Establishing a trustworthy reputation for the brand</a:t>
          </a:r>
        </a:p>
      </dsp:txBody>
      <dsp:txXfrm>
        <a:off x="752918" y="1758970"/>
        <a:ext cx="9710804" cy="958964"/>
      </dsp:txXfrm>
    </dsp:sp>
    <dsp:sp modelId="{F94A3367-E620-47BC-BABB-FBE1898E4388}">
      <dsp:nvSpPr>
        <dsp:cNvPr id="0" name=""/>
        <dsp:cNvSpPr/>
      </dsp:nvSpPr>
      <dsp:spPr>
        <a:xfrm>
          <a:off x="0" y="3871412"/>
          <a:ext cx="14020800" cy="90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7500176"/>
              <a:satOff val="-11253"/>
              <a:lumOff val="-18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D634A1-2465-4F24-BB4D-25D9F9CFDC03}">
      <dsp:nvSpPr>
        <dsp:cNvPr id="0" name=""/>
        <dsp:cNvSpPr/>
      </dsp:nvSpPr>
      <dsp:spPr>
        <a:xfrm>
          <a:off x="701040" y="3340052"/>
          <a:ext cx="9814560" cy="1062720"/>
        </a:xfrm>
        <a:prstGeom prst="roundRect">
          <a:avLst/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0967" tIns="0" rIns="370967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Effective utilization of consumer data</a:t>
          </a:r>
        </a:p>
      </dsp:txBody>
      <dsp:txXfrm>
        <a:off x="752918" y="3391930"/>
        <a:ext cx="9710804" cy="958964"/>
      </dsp:txXfrm>
    </dsp:sp>
    <dsp:sp modelId="{65D0B7C6-884E-4A92-B955-390967E75101}">
      <dsp:nvSpPr>
        <dsp:cNvPr id="0" name=""/>
        <dsp:cNvSpPr/>
      </dsp:nvSpPr>
      <dsp:spPr>
        <a:xfrm>
          <a:off x="0" y="5504372"/>
          <a:ext cx="14020800" cy="90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AB4A4E-E684-4F0B-AA0C-F8DA7B840588}">
      <dsp:nvSpPr>
        <dsp:cNvPr id="0" name=""/>
        <dsp:cNvSpPr/>
      </dsp:nvSpPr>
      <dsp:spPr>
        <a:xfrm>
          <a:off x="701040" y="4973012"/>
          <a:ext cx="9814560" cy="1062720"/>
        </a:xfrm>
        <a:prstGeom prst="round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0967" tIns="0" rIns="370967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Making an effort to establish a personal connection with consumer</a:t>
          </a:r>
        </a:p>
      </dsp:txBody>
      <dsp:txXfrm>
        <a:off x="752918" y="5024890"/>
        <a:ext cx="9710804" cy="9589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F38E9A-EDA4-4EF5-80DF-B94B7A993A80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8D3B2B-7E0B-434F-8212-FE77B072A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7082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8D3B2B-7E0B-434F-8212-FE77B072ADE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6168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8D3B2B-7E0B-434F-8212-FE77B072ADE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6892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/>
              <a:t>© Copyright  www.free-ppt-templates-download.com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C6C2FD-73B8-4863-B2E2-16113EE29E09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35114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/>
              <a:t>© Copyright  www.free-ppt-templates-download.com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C6C2FD-73B8-4863-B2E2-16113EE29E09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438873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8D3B2B-7E0B-434F-8212-FE77B072ADE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4589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dirty="0"/>
              <a:t>© Copyright  www.free-ppt-templates-download.com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C6C2FD-73B8-4863-B2E2-16113EE29E09}" type="slidenum">
              <a:rPr lang="en-IN" smtClean="0"/>
              <a:t>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108495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8D3B2B-7E0B-434F-8212-FE77B072ADE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7399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8D3B2B-7E0B-434F-8212-FE77B072ADE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4432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8D3B2B-7E0B-434F-8212-FE77B072ADE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9484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8D3B2B-7E0B-434F-8212-FE77B072ADE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4671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8D3B2B-7E0B-434F-8212-FE77B072ADE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8516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opa.com/" TargetMode="External"/><Relationship Id="rId2" Type="http://schemas.openxmlformats.org/officeDocument/2006/relationships/hyperlink" Target="https://www.zopa.com/blo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AutoShape 13"/>
          <p:cNvSpPr/>
          <p:nvPr/>
        </p:nvSpPr>
        <p:spPr>
          <a:xfrm>
            <a:off x="10771933" y="6134100"/>
            <a:ext cx="7516067" cy="0"/>
          </a:xfrm>
          <a:prstGeom prst="line">
            <a:avLst/>
          </a:prstGeom>
          <a:ln w="47625" cap="rnd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5" name="TextBox 15"/>
          <p:cNvSpPr txBox="1"/>
          <p:nvPr/>
        </p:nvSpPr>
        <p:spPr>
          <a:xfrm>
            <a:off x="10012043" y="2681079"/>
            <a:ext cx="2732318" cy="12268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0080"/>
              </a:lnSpc>
            </a:pPr>
            <a:r>
              <a:rPr lang="en-US" sz="7200">
                <a:solidFill>
                  <a:srgbClr val="FFFFFF"/>
                </a:solidFill>
                <a:latin typeface="Open Sans Bold"/>
              </a:rPr>
              <a:t>Gax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2592835" y="4696916"/>
            <a:ext cx="6135730" cy="366972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0080"/>
              </a:lnSpc>
            </a:pPr>
            <a:r>
              <a:rPr lang="en-US" sz="3200" b="1" dirty="0">
                <a:latin typeface="+mj-lt"/>
              </a:rPr>
              <a:t>Name: Andreea </a:t>
            </a:r>
            <a:r>
              <a:rPr lang="en-US" sz="3200" b="1" dirty="0" err="1">
                <a:latin typeface="+mj-lt"/>
              </a:rPr>
              <a:t>Oana</a:t>
            </a:r>
            <a:r>
              <a:rPr lang="en-US" sz="3200" b="1" dirty="0">
                <a:latin typeface="+mj-lt"/>
              </a:rPr>
              <a:t> Vlasceanu Module code: BMSW5103 </a:t>
            </a:r>
          </a:p>
          <a:p>
            <a:pPr>
              <a:lnSpc>
                <a:spcPts val="10080"/>
              </a:lnSpc>
            </a:pPr>
            <a:r>
              <a:rPr lang="en-US" sz="3200" b="1" dirty="0">
                <a:latin typeface="+mj-lt"/>
              </a:rPr>
              <a:t>Student id: 2108084 </a:t>
            </a:r>
            <a:endParaRPr lang="en-US" sz="3200" b="1" dirty="0">
              <a:latin typeface="Open Sans Bold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15968161" y="9134475"/>
            <a:ext cx="1291139" cy="972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7840"/>
              </a:lnSpc>
            </a:pPr>
            <a:r>
              <a:rPr lang="en-US" sz="5600">
                <a:solidFill>
                  <a:srgbClr val="000000">
                    <a:alpha val="4706"/>
                  </a:srgbClr>
                </a:solidFill>
                <a:latin typeface="Roboto Bold"/>
              </a:rPr>
              <a:t>01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23CABE6-77B0-5256-6580-47089328E9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12246725" cy="1028699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B6C754B9-99CB-C71D-5000-D9FB8E54DB86}"/>
              </a:ext>
            </a:extLst>
          </p:cNvPr>
          <p:cNvGrpSpPr/>
          <p:nvPr/>
        </p:nvGrpSpPr>
        <p:grpSpPr>
          <a:xfrm>
            <a:off x="2286000" y="8347521"/>
            <a:ext cx="21183600" cy="1293076"/>
            <a:chOff x="9645978" y="6376348"/>
            <a:chExt cx="9538610" cy="1150622"/>
          </a:xfrm>
        </p:grpSpPr>
        <p:grpSp>
          <p:nvGrpSpPr>
            <p:cNvPr id="7" name="Group 7"/>
            <p:cNvGrpSpPr/>
            <p:nvPr/>
          </p:nvGrpSpPr>
          <p:grpSpPr>
            <a:xfrm>
              <a:off x="9645978" y="6376348"/>
              <a:ext cx="3156747" cy="1150622"/>
              <a:chOff x="0" y="0"/>
              <a:chExt cx="1157182" cy="421788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1157182" cy="421788"/>
              </a:xfrm>
              <a:custGeom>
                <a:avLst/>
                <a:gdLst/>
                <a:ahLst/>
                <a:cxnLst/>
                <a:rect l="l" t="t" r="r" b="b"/>
                <a:pathLst>
                  <a:path w="1157182" h="421788">
                    <a:moveTo>
                      <a:pt x="0" y="0"/>
                    </a:moveTo>
                    <a:lnTo>
                      <a:pt x="1157182" y="0"/>
                    </a:lnTo>
                    <a:lnTo>
                      <a:pt x="1157182" y="421788"/>
                    </a:lnTo>
                    <a:lnTo>
                      <a:pt x="0" y="421788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</p:spPr>
          </p:sp>
        </p:grpSp>
        <p:grpSp>
          <p:nvGrpSpPr>
            <p:cNvPr id="9" name="Group 9"/>
            <p:cNvGrpSpPr/>
            <p:nvPr/>
          </p:nvGrpSpPr>
          <p:grpSpPr>
            <a:xfrm>
              <a:off x="12772936" y="6376348"/>
              <a:ext cx="2895439" cy="1150622"/>
              <a:chOff x="0" y="0"/>
              <a:chExt cx="1061393" cy="421788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1061393" cy="421788"/>
              </a:xfrm>
              <a:custGeom>
                <a:avLst/>
                <a:gdLst/>
                <a:ahLst/>
                <a:cxnLst/>
                <a:rect l="l" t="t" r="r" b="b"/>
                <a:pathLst>
                  <a:path w="1061393" h="421788">
                    <a:moveTo>
                      <a:pt x="0" y="0"/>
                    </a:moveTo>
                    <a:lnTo>
                      <a:pt x="1061393" y="0"/>
                    </a:lnTo>
                    <a:lnTo>
                      <a:pt x="1061393" y="421788"/>
                    </a:lnTo>
                    <a:lnTo>
                      <a:pt x="0" y="421788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1" name="Group 11"/>
            <p:cNvGrpSpPr/>
            <p:nvPr/>
          </p:nvGrpSpPr>
          <p:grpSpPr>
            <a:xfrm>
              <a:off x="15668375" y="6376348"/>
              <a:ext cx="1191452" cy="1150622"/>
              <a:chOff x="0" y="0"/>
              <a:chExt cx="436756" cy="421788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436756" cy="421788"/>
              </a:xfrm>
              <a:custGeom>
                <a:avLst/>
                <a:gdLst/>
                <a:ahLst/>
                <a:cxnLst/>
                <a:rect l="l" t="t" r="r" b="b"/>
                <a:pathLst>
                  <a:path w="436756" h="421788">
                    <a:moveTo>
                      <a:pt x="0" y="0"/>
                    </a:moveTo>
                    <a:lnTo>
                      <a:pt x="436756" y="0"/>
                    </a:lnTo>
                    <a:lnTo>
                      <a:pt x="436756" y="421788"/>
                    </a:lnTo>
                    <a:lnTo>
                      <a:pt x="0" y="421788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17" name="TextBox 17"/>
            <p:cNvSpPr txBox="1"/>
            <p:nvPr/>
          </p:nvSpPr>
          <p:spPr>
            <a:xfrm>
              <a:off x="10116788" y="6983466"/>
              <a:ext cx="9067800" cy="43787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2940"/>
                </a:lnSpc>
              </a:pPr>
              <a:endParaRPr lang="en-US" sz="4800" dirty="0">
                <a:solidFill>
                  <a:srgbClr val="FFFFFF"/>
                </a:solidFill>
                <a:latin typeface="Open Sans Bold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1FC0DC79-7060-1DE9-E875-4882C4851E0E}"/>
              </a:ext>
            </a:extLst>
          </p:cNvPr>
          <p:cNvSpPr txBox="1"/>
          <p:nvPr/>
        </p:nvSpPr>
        <p:spPr>
          <a:xfrm>
            <a:off x="2820572" y="8289488"/>
            <a:ext cx="15354472" cy="10030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4400" b="1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Understanding and Engaging in the Customer Experience</a:t>
            </a:r>
            <a:endParaRPr lang="en-US" sz="36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10"/>
          <p:cNvSpPr txBox="1"/>
          <p:nvPr/>
        </p:nvSpPr>
        <p:spPr>
          <a:xfrm>
            <a:off x="16029633" y="9134475"/>
            <a:ext cx="1229667" cy="9297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7840"/>
              </a:lnSpc>
            </a:pPr>
            <a:r>
              <a:rPr lang="en-US" sz="5600" dirty="0">
                <a:solidFill>
                  <a:srgbClr val="000000">
                    <a:alpha val="4706"/>
                  </a:srgbClr>
                </a:solidFill>
                <a:latin typeface="Roboto Bold"/>
              </a:rPr>
              <a:t>02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991600" y="2705100"/>
            <a:ext cx="8442124" cy="38111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374151"/>
                </a:solidFill>
                <a:effectLst/>
              </a:rPr>
              <a:t>Customer experience (CX) refers to all interactions a customer has with a business, from first contact to last encounter.</a:t>
            </a:r>
            <a:endParaRPr lang="en-US" sz="2800" b="0" i="0" dirty="0">
              <a:solidFill>
                <a:srgbClr val="374151"/>
              </a:solidFill>
              <a:effectLst/>
              <a:latin typeface="+mj-lt"/>
              <a:cs typeface="Arial" panose="020B0604020202020204" pitchFamily="34" charset="0"/>
            </a:endParaRP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374151"/>
                </a:solidFill>
                <a:effectLst/>
              </a:rPr>
              <a:t>It includes a number of factors, including as the corporate website, customer support, and the quality of the goods and services provided.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9144000" y="1562100"/>
            <a:ext cx="7982919" cy="5878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968"/>
              </a:lnSpc>
            </a:pPr>
            <a:r>
              <a:rPr lang="en-US" sz="6000" b="1" dirty="0">
                <a:solidFill>
                  <a:srgbClr val="FFCF00"/>
                </a:solidFill>
                <a:latin typeface="+mj-lt"/>
              </a:rPr>
              <a:t>Introduction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4C48C0-39BC-6376-DAD8-FD1910569D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70" y="-114300"/>
            <a:ext cx="8665029" cy="1040129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59">
            <a:extLst>
              <a:ext uri="{FF2B5EF4-FFF2-40B4-BE49-F238E27FC236}">
                <a16:creationId xmlns:a16="http://schemas.microsoft.com/office/drawing/2014/main" id="{830DACD8-969B-4B04-95DE-5947C496D4A2}"/>
              </a:ext>
            </a:extLst>
          </p:cNvPr>
          <p:cNvGrpSpPr/>
          <p:nvPr/>
        </p:nvGrpSpPr>
        <p:grpSpPr>
          <a:xfrm>
            <a:off x="7234217" y="4408505"/>
            <a:ext cx="2900384" cy="2106595"/>
            <a:chOff x="3156419" y="3151639"/>
            <a:chExt cx="1320785" cy="1374709"/>
          </a:xfrm>
        </p:grpSpPr>
        <p:sp>
          <p:nvSpPr>
            <p:cNvPr id="77" name="Rounded Rectangle 44">
              <a:extLst>
                <a:ext uri="{FF2B5EF4-FFF2-40B4-BE49-F238E27FC236}">
                  <a16:creationId xmlns:a16="http://schemas.microsoft.com/office/drawing/2014/main" id="{A204A52E-ECDE-459B-9B07-BB848FE453E5}"/>
                </a:ext>
              </a:extLst>
            </p:cNvPr>
            <p:cNvSpPr/>
            <p:nvPr/>
          </p:nvSpPr>
          <p:spPr>
            <a:xfrm>
              <a:off x="3156419" y="3320643"/>
              <a:ext cx="1320785" cy="1205705"/>
            </a:xfrm>
            <a:custGeom>
              <a:avLst/>
              <a:gdLst/>
              <a:ahLst/>
              <a:cxnLst/>
              <a:rect l="l" t="t" r="r" b="b"/>
              <a:pathLst>
                <a:path w="1320785" h="1205705">
                  <a:moveTo>
                    <a:pt x="1104992" y="107617"/>
                  </a:moveTo>
                  <a:cubicBezTo>
                    <a:pt x="1065227" y="107617"/>
                    <a:pt x="1032992" y="139852"/>
                    <a:pt x="1032992" y="179617"/>
                  </a:cubicBezTo>
                  <a:cubicBezTo>
                    <a:pt x="1032992" y="219382"/>
                    <a:pt x="1065227" y="251617"/>
                    <a:pt x="1104992" y="251617"/>
                  </a:cubicBezTo>
                  <a:cubicBezTo>
                    <a:pt x="1144757" y="251617"/>
                    <a:pt x="1176992" y="219382"/>
                    <a:pt x="1176992" y="179617"/>
                  </a:cubicBezTo>
                  <a:cubicBezTo>
                    <a:pt x="1176992" y="139852"/>
                    <a:pt x="1144757" y="107617"/>
                    <a:pt x="1104992" y="107617"/>
                  </a:cubicBezTo>
                  <a:close/>
                  <a:moveTo>
                    <a:pt x="808592" y="107617"/>
                  </a:moveTo>
                  <a:cubicBezTo>
                    <a:pt x="768827" y="107617"/>
                    <a:pt x="736592" y="139852"/>
                    <a:pt x="736592" y="179617"/>
                  </a:cubicBezTo>
                  <a:cubicBezTo>
                    <a:pt x="736592" y="219382"/>
                    <a:pt x="768827" y="251617"/>
                    <a:pt x="808592" y="251617"/>
                  </a:cubicBezTo>
                  <a:cubicBezTo>
                    <a:pt x="848357" y="251617"/>
                    <a:pt x="880592" y="219382"/>
                    <a:pt x="880592" y="179617"/>
                  </a:cubicBezTo>
                  <a:cubicBezTo>
                    <a:pt x="880592" y="139852"/>
                    <a:pt x="848357" y="107617"/>
                    <a:pt x="808592" y="107617"/>
                  </a:cubicBezTo>
                  <a:close/>
                  <a:moveTo>
                    <a:pt x="512192" y="107617"/>
                  </a:moveTo>
                  <a:cubicBezTo>
                    <a:pt x="472427" y="107617"/>
                    <a:pt x="440192" y="139852"/>
                    <a:pt x="440192" y="179617"/>
                  </a:cubicBezTo>
                  <a:cubicBezTo>
                    <a:pt x="440192" y="219382"/>
                    <a:pt x="472427" y="251617"/>
                    <a:pt x="512192" y="251617"/>
                  </a:cubicBezTo>
                  <a:cubicBezTo>
                    <a:pt x="551957" y="251617"/>
                    <a:pt x="584192" y="219382"/>
                    <a:pt x="584192" y="179617"/>
                  </a:cubicBezTo>
                  <a:cubicBezTo>
                    <a:pt x="584192" y="139852"/>
                    <a:pt x="551957" y="107617"/>
                    <a:pt x="512192" y="107617"/>
                  </a:cubicBezTo>
                  <a:close/>
                  <a:moveTo>
                    <a:pt x="215792" y="107617"/>
                  </a:moveTo>
                  <a:cubicBezTo>
                    <a:pt x="176027" y="107617"/>
                    <a:pt x="143792" y="139852"/>
                    <a:pt x="143792" y="179617"/>
                  </a:cubicBezTo>
                  <a:cubicBezTo>
                    <a:pt x="143792" y="219382"/>
                    <a:pt x="176027" y="251617"/>
                    <a:pt x="215792" y="251617"/>
                  </a:cubicBezTo>
                  <a:cubicBezTo>
                    <a:pt x="255557" y="251617"/>
                    <a:pt x="287792" y="219382"/>
                    <a:pt x="287792" y="179617"/>
                  </a:cubicBezTo>
                  <a:cubicBezTo>
                    <a:pt x="287792" y="139852"/>
                    <a:pt x="255557" y="107617"/>
                    <a:pt x="215792" y="107617"/>
                  </a:cubicBezTo>
                  <a:close/>
                  <a:moveTo>
                    <a:pt x="157827" y="0"/>
                  </a:moveTo>
                  <a:lnTo>
                    <a:pt x="1162958" y="0"/>
                  </a:lnTo>
                  <a:cubicBezTo>
                    <a:pt x="1250123" y="0"/>
                    <a:pt x="1320785" y="70662"/>
                    <a:pt x="1320785" y="157827"/>
                  </a:cubicBezTo>
                  <a:lnTo>
                    <a:pt x="1320785" y="1047878"/>
                  </a:lnTo>
                  <a:cubicBezTo>
                    <a:pt x="1320785" y="1135043"/>
                    <a:pt x="1250123" y="1205705"/>
                    <a:pt x="1162958" y="1205705"/>
                  </a:cubicBezTo>
                  <a:lnTo>
                    <a:pt x="157827" y="1205705"/>
                  </a:lnTo>
                  <a:cubicBezTo>
                    <a:pt x="70662" y="1205705"/>
                    <a:pt x="0" y="1135043"/>
                    <a:pt x="0" y="1047878"/>
                  </a:cubicBezTo>
                  <a:lnTo>
                    <a:pt x="0" y="157827"/>
                  </a:lnTo>
                  <a:cubicBezTo>
                    <a:pt x="0" y="70662"/>
                    <a:pt x="70662" y="0"/>
                    <a:pt x="157827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  <a:alpha val="7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 dirty="0"/>
            </a:p>
          </p:txBody>
        </p:sp>
        <p:sp>
          <p:nvSpPr>
            <p:cNvPr id="78" name="Rounded Rectangle 6">
              <a:extLst>
                <a:ext uri="{FF2B5EF4-FFF2-40B4-BE49-F238E27FC236}">
                  <a16:creationId xmlns:a16="http://schemas.microsoft.com/office/drawing/2014/main" id="{9A8E90F2-66EB-408F-BA95-AF293B61F818}"/>
                </a:ext>
              </a:extLst>
            </p:cNvPr>
            <p:cNvSpPr/>
            <p:nvPr/>
          </p:nvSpPr>
          <p:spPr>
            <a:xfrm>
              <a:off x="3287631" y="3699461"/>
              <a:ext cx="1080000" cy="745602"/>
            </a:xfrm>
            <a:prstGeom prst="roundRect">
              <a:avLst>
                <a:gd name="adj" fmla="val 17879"/>
              </a:avLst>
            </a:prstGeom>
            <a:solidFill>
              <a:schemeClr val="bg1">
                <a:lumMod val="95000"/>
              </a:schemeClr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/>
            </a:p>
          </p:txBody>
        </p:sp>
        <p:sp>
          <p:nvSpPr>
            <p:cNvPr id="79" name="Rounded Rectangle 16">
              <a:extLst>
                <a:ext uri="{FF2B5EF4-FFF2-40B4-BE49-F238E27FC236}">
                  <a16:creationId xmlns:a16="http://schemas.microsoft.com/office/drawing/2014/main" id="{7CF5C3C9-ACB7-4FD9-85BB-B6E867932A07}"/>
                </a:ext>
              </a:extLst>
            </p:cNvPr>
            <p:cNvSpPr/>
            <p:nvPr/>
          </p:nvSpPr>
          <p:spPr>
            <a:xfrm>
              <a:off x="3287631" y="3688241"/>
              <a:ext cx="1080000" cy="261182"/>
            </a:xfrm>
            <a:custGeom>
              <a:avLst/>
              <a:gdLst/>
              <a:ahLst/>
              <a:cxnLst/>
              <a:rect l="l" t="t" r="r" b="b"/>
              <a:pathLst>
                <a:path w="1440159" h="360040">
                  <a:moveTo>
                    <a:pt x="193115" y="0"/>
                  </a:moveTo>
                  <a:lnTo>
                    <a:pt x="1247044" y="0"/>
                  </a:lnTo>
                  <a:cubicBezTo>
                    <a:pt x="1353698" y="0"/>
                    <a:pt x="1440159" y="86461"/>
                    <a:pt x="1440159" y="193115"/>
                  </a:cubicBezTo>
                  <a:lnTo>
                    <a:pt x="1440159" y="360040"/>
                  </a:lnTo>
                  <a:lnTo>
                    <a:pt x="0" y="360040"/>
                  </a:lnTo>
                  <a:lnTo>
                    <a:pt x="0" y="193115"/>
                  </a:lnTo>
                  <a:cubicBezTo>
                    <a:pt x="0" y="86461"/>
                    <a:pt x="86461" y="0"/>
                    <a:pt x="193115" y="0"/>
                  </a:cubicBezTo>
                  <a:close/>
                </a:path>
              </a:pathLst>
            </a:custGeom>
            <a:solidFill>
              <a:schemeClr val="accent1"/>
            </a:solidFill>
            <a:ln w="15875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/>
            </a:p>
          </p:txBody>
        </p:sp>
        <p:sp>
          <p:nvSpPr>
            <p:cNvPr id="80" name="Rounded Rectangle 55">
              <a:extLst>
                <a:ext uri="{FF2B5EF4-FFF2-40B4-BE49-F238E27FC236}">
                  <a16:creationId xmlns:a16="http://schemas.microsoft.com/office/drawing/2014/main" id="{729CBE3A-D60E-4A0D-A9A6-623F735A79DD}"/>
                </a:ext>
              </a:extLst>
            </p:cNvPr>
            <p:cNvSpPr/>
            <p:nvPr/>
          </p:nvSpPr>
          <p:spPr>
            <a:xfrm>
              <a:off x="3331209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  <p:sp>
          <p:nvSpPr>
            <p:cNvPr id="81" name="Rounded Rectangle 56">
              <a:extLst>
                <a:ext uri="{FF2B5EF4-FFF2-40B4-BE49-F238E27FC236}">
                  <a16:creationId xmlns:a16="http://schemas.microsoft.com/office/drawing/2014/main" id="{1C545BAC-0194-4E2B-BD77-F7C8D2BD3435}"/>
                </a:ext>
              </a:extLst>
            </p:cNvPr>
            <p:cNvSpPr/>
            <p:nvPr/>
          </p:nvSpPr>
          <p:spPr>
            <a:xfrm>
              <a:off x="3626157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  <p:sp>
          <p:nvSpPr>
            <p:cNvPr id="82" name="Rounded Rectangle 57">
              <a:extLst>
                <a:ext uri="{FF2B5EF4-FFF2-40B4-BE49-F238E27FC236}">
                  <a16:creationId xmlns:a16="http://schemas.microsoft.com/office/drawing/2014/main" id="{61570B63-FE7F-445B-A6AE-06ED59C44671}"/>
                </a:ext>
              </a:extLst>
            </p:cNvPr>
            <p:cNvSpPr/>
            <p:nvPr/>
          </p:nvSpPr>
          <p:spPr>
            <a:xfrm>
              <a:off x="3921105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  <p:sp>
          <p:nvSpPr>
            <p:cNvPr id="83" name="Rounded Rectangle 58">
              <a:extLst>
                <a:ext uri="{FF2B5EF4-FFF2-40B4-BE49-F238E27FC236}">
                  <a16:creationId xmlns:a16="http://schemas.microsoft.com/office/drawing/2014/main" id="{1EA8B451-9F3D-432C-83F0-8160D2731E65}"/>
                </a:ext>
              </a:extLst>
            </p:cNvPr>
            <p:cNvSpPr/>
            <p:nvPr/>
          </p:nvSpPr>
          <p:spPr>
            <a:xfrm>
              <a:off x="4216053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</p:grpSp>
      <p:grpSp>
        <p:nvGrpSpPr>
          <p:cNvPr id="10" name="Group 32">
            <a:extLst>
              <a:ext uri="{FF2B5EF4-FFF2-40B4-BE49-F238E27FC236}">
                <a16:creationId xmlns:a16="http://schemas.microsoft.com/office/drawing/2014/main" id="{A33FCF95-D724-46FA-9D7D-D9A1711A3483}"/>
              </a:ext>
            </a:extLst>
          </p:cNvPr>
          <p:cNvGrpSpPr/>
          <p:nvPr/>
        </p:nvGrpSpPr>
        <p:grpSpPr>
          <a:xfrm>
            <a:off x="4446002" y="6730806"/>
            <a:ext cx="6390802" cy="1569661"/>
            <a:chOff x="6299218" y="1583569"/>
            <a:chExt cx="3721556" cy="1046439"/>
          </a:xfrm>
        </p:grpSpPr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ED6D8CC6-A981-4695-B76B-842168BF8DE7}"/>
                </a:ext>
              </a:extLst>
            </p:cNvPr>
            <p:cNvSpPr txBox="1"/>
            <p:nvPr/>
          </p:nvSpPr>
          <p:spPr>
            <a:xfrm>
              <a:off x="7302571" y="1583569"/>
              <a:ext cx="2718203" cy="1046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3200" b="1" dirty="0">
                  <a:solidFill>
                    <a:schemeClr val="accent1"/>
                  </a:solidFill>
                  <a:cs typeface="Arial" pitchFamily="34" charset="0"/>
                </a:rPr>
                <a:t>Peer-to-peer lending platform by Zopa was introduced</a:t>
              </a:r>
              <a:endParaRPr lang="ko-KR" altLang="en-US" sz="3200" b="1" dirty="0">
                <a:solidFill>
                  <a:schemeClr val="accent1"/>
                </a:solidFill>
                <a:cs typeface="Arial" pitchFamily="34" charset="0"/>
              </a:endParaRP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F2F24569-1B39-4F21-A5CF-450D6302739C}"/>
                </a:ext>
              </a:extLst>
            </p:cNvPr>
            <p:cNvSpPr txBox="1"/>
            <p:nvPr/>
          </p:nvSpPr>
          <p:spPr>
            <a:xfrm>
              <a:off x="6299218" y="1749965"/>
              <a:ext cx="1575446" cy="3488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altLang="ko-KR" sz="2800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12" name="Group 38">
            <a:extLst>
              <a:ext uri="{FF2B5EF4-FFF2-40B4-BE49-F238E27FC236}">
                <a16:creationId xmlns:a16="http://schemas.microsoft.com/office/drawing/2014/main" id="{80BF5281-946F-43AD-90E2-51CEA206012A}"/>
              </a:ext>
            </a:extLst>
          </p:cNvPr>
          <p:cNvGrpSpPr/>
          <p:nvPr/>
        </p:nvGrpSpPr>
        <p:grpSpPr>
          <a:xfrm>
            <a:off x="12755322" y="2775205"/>
            <a:ext cx="3659652" cy="1351682"/>
            <a:chOff x="6182533" y="1433695"/>
            <a:chExt cx="1692132" cy="1374735"/>
          </a:xfrm>
        </p:grpSpPr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D2431ED1-9E55-449B-A201-6F16F93C322D}"/>
                </a:ext>
              </a:extLst>
            </p:cNvPr>
            <p:cNvSpPr txBox="1"/>
            <p:nvPr/>
          </p:nvSpPr>
          <p:spPr>
            <a:xfrm>
              <a:off x="6182534" y="1433695"/>
              <a:ext cx="1692131" cy="13747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3200" b="1" dirty="0">
                  <a:solidFill>
                    <a:srgbClr val="C00000"/>
                  </a:solidFill>
                  <a:cs typeface="Arial" pitchFamily="34" charset="0"/>
                </a:rPr>
                <a:t>Zopa successfully raised £100 million</a:t>
              </a:r>
              <a:endParaRPr lang="ko-KR" altLang="en-US" sz="3200" b="1" dirty="0">
                <a:solidFill>
                  <a:srgbClr val="C00000"/>
                </a:solidFill>
                <a:cs typeface="Arial" pitchFamily="34" charset="0"/>
              </a:endParaRP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9262BB9C-18C3-4C81-82C8-659ADE0BC4AC}"/>
                </a:ext>
              </a:extLst>
            </p:cNvPr>
            <p:cNvSpPr txBox="1"/>
            <p:nvPr/>
          </p:nvSpPr>
          <p:spPr>
            <a:xfrm>
              <a:off x="6182533" y="1749965"/>
              <a:ext cx="1692131" cy="3488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altLang="ko-KR" sz="2800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67" name="TextBox 66">
            <a:extLst>
              <a:ext uri="{FF2B5EF4-FFF2-40B4-BE49-F238E27FC236}">
                <a16:creationId xmlns:a16="http://schemas.microsoft.com/office/drawing/2014/main" id="{14A827F6-FB44-4CE1-8544-77D18C5908CE}"/>
              </a:ext>
            </a:extLst>
          </p:cNvPr>
          <p:cNvSpPr txBox="1"/>
          <p:nvPr/>
        </p:nvSpPr>
        <p:spPr>
          <a:xfrm>
            <a:off x="11793523" y="3230947"/>
            <a:ext cx="281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ko-KR" sz="2800" dirty="0">
              <a:solidFill>
                <a:schemeClr val="tx1">
                  <a:lumMod val="65000"/>
                  <a:lumOff val="35000"/>
                </a:schemeClr>
              </a:solidFill>
              <a:cs typeface="Arial" pitchFamily="34" charset="0"/>
            </a:endParaRPr>
          </a:p>
        </p:txBody>
      </p:sp>
      <p:grpSp>
        <p:nvGrpSpPr>
          <p:cNvPr id="14" name="Group 68">
            <a:extLst>
              <a:ext uri="{FF2B5EF4-FFF2-40B4-BE49-F238E27FC236}">
                <a16:creationId xmlns:a16="http://schemas.microsoft.com/office/drawing/2014/main" id="{8F1C98C2-1903-4931-B7BD-0FFBCBCD6558}"/>
              </a:ext>
            </a:extLst>
          </p:cNvPr>
          <p:cNvGrpSpPr/>
          <p:nvPr/>
        </p:nvGrpSpPr>
        <p:grpSpPr>
          <a:xfrm>
            <a:off x="13185652" y="4358888"/>
            <a:ext cx="2740148" cy="2156212"/>
            <a:chOff x="3167239" y="3151639"/>
            <a:chExt cx="1320785" cy="1374709"/>
          </a:xfrm>
        </p:grpSpPr>
        <p:sp>
          <p:nvSpPr>
            <p:cNvPr id="59" name="Rounded Rectangle 44">
              <a:extLst>
                <a:ext uri="{FF2B5EF4-FFF2-40B4-BE49-F238E27FC236}">
                  <a16:creationId xmlns:a16="http://schemas.microsoft.com/office/drawing/2014/main" id="{7E1FE928-A75D-49FE-8D77-295133C7AB79}"/>
                </a:ext>
              </a:extLst>
            </p:cNvPr>
            <p:cNvSpPr/>
            <p:nvPr/>
          </p:nvSpPr>
          <p:spPr>
            <a:xfrm>
              <a:off x="3167239" y="3320643"/>
              <a:ext cx="1320785" cy="1205705"/>
            </a:xfrm>
            <a:custGeom>
              <a:avLst/>
              <a:gdLst/>
              <a:ahLst/>
              <a:cxnLst/>
              <a:rect l="l" t="t" r="r" b="b"/>
              <a:pathLst>
                <a:path w="1320785" h="1205705">
                  <a:moveTo>
                    <a:pt x="1104992" y="107617"/>
                  </a:moveTo>
                  <a:cubicBezTo>
                    <a:pt x="1065227" y="107617"/>
                    <a:pt x="1032992" y="139852"/>
                    <a:pt x="1032992" y="179617"/>
                  </a:cubicBezTo>
                  <a:cubicBezTo>
                    <a:pt x="1032992" y="219382"/>
                    <a:pt x="1065227" y="251617"/>
                    <a:pt x="1104992" y="251617"/>
                  </a:cubicBezTo>
                  <a:cubicBezTo>
                    <a:pt x="1144757" y="251617"/>
                    <a:pt x="1176992" y="219382"/>
                    <a:pt x="1176992" y="179617"/>
                  </a:cubicBezTo>
                  <a:cubicBezTo>
                    <a:pt x="1176992" y="139852"/>
                    <a:pt x="1144757" y="107617"/>
                    <a:pt x="1104992" y="107617"/>
                  </a:cubicBezTo>
                  <a:close/>
                  <a:moveTo>
                    <a:pt x="808592" y="107617"/>
                  </a:moveTo>
                  <a:cubicBezTo>
                    <a:pt x="768827" y="107617"/>
                    <a:pt x="736592" y="139852"/>
                    <a:pt x="736592" y="179617"/>
                  </a:cubicBezTo>
                  <a:cubicBezTo>
                    <a:pt x="736592" y="219382"/>
                    <a:pt x="768827" y="251617"/>
                    <a:pt x="808592" y="251617"/>
                  </a:cubicBezTo>
                  <a:cubicBezTo>
                    <a:pt x="848357" y="251617"/>
                    <a:pt x="880592" y="219382"/>
                    <a:pt x="880592" y="179617"/>
                  </a:cubicBezTo>
                  <a:cubicBezTo>
                    <a:pt x="880592" y="139852"/>
                    <a:pt x="848357" y="107617"/>
                    <a:pt x="808592" y="107617"/>
                  </a:cubicBezTo>
                  <a:close/>
                  <a:moveTo>
                    <a:pt x="512192" y="107617"/>
                  </a:moveTo>
                  <a:cubicBezTo>
                    <a:pt x="472427" y="107617"/>
                    <a:pt x="440192" y="139852"/>
                    <a:pt x="440192" y="179617"/>
                  </a:cubicBezTo>
                  <a:cubicBezTo>
                    <a:pt x="440192" y="219382"/>
                    <a:pt x="472427" y="251617"/>
                    <a:pt x="512192" y="251617"/>
                  </a:cubicBezTo>
                  <a:cubicBezTo>
                    <a:pt x="551957" y="251617"/>
                    <a:pt x="584192" y="219382"/>
                    <a:pt x="584192" y="179617"/>
                  </a:cubicBezTo>
                  <a:cubicBezTo>
                    <a:pt x="584192" y="139852"/>
                    <a:pt x="551957" y="107617"/>
                    <a:pt x="512192" y="107617"/>
                  </a:cubicBezTo>
                  <a:close/>
                  <a:moveTo>
                    <a:pt x="215792" y="107617"/>
                  </a:moveTo>
                  <a:cubicBezTo>
                    <a:pt x="176027" y="107617"/>
                    <a:pt x="143792" y="139852"/>
                    <a:pt x="143792" y="179617"/>
                  </a:cubicBezTo>
                  <a:cubicBezTo>
                    <a:pt x="143792" y="219382"/>
                    <a:pt x="176027" y="251617"/>
                    <a:pt x="215792" y="251617"/>
                  </a:cubicBezTo>
                  <a:cubicBezTo>
                    <a:pt x="255557" y="251617"/>
                    <a:pt x="287792" y="219382"/>
                    <a:pt x="287792" y="179617"/>
                  </a:cubicBezTo>
                  <a:cubicBezTo>
                    <a:pt x="287792" y="139852"/>
                    <a:pt x="255557" y="107617"/>
                    <a:pt x="215792" y="107617"/>
                  </a:cubicBezTo>
                  <a:close/>
                  <a:moveTo>
                    <a:pt x="157827" y="0"/>
                  </a:moveTo>
                  <a:lnTo>
                    <a:pt x="1162958" y="0"/>
                  </a:lnTo>
                  <a:cubicBezTo>
                    <a:pt x="1250123" y="0"/>
                    <a:pt x="1320785" y="70662"/>
                    <a:pt x="1320785" y="157827"/>
                  </a:cubicBezTo>
                  <a:lnTo>
                    <a:pt x="1320785" y="1047878"/>
                  </a:lnTo>
                  <a:cubicBezTo>
                    <a:pt x="1320785" y="1135043"/>
                    <a:pt x="1250123" y="1205705"/>
                    <a:pt x="1162958" y="1205705"/>
                  </a:cubicBezTo>
                  <a:lnTo>
                    <a:pt x="157827" y="1205705"/>
                  </a:lnTo>
                  <a:cubicBezTo>
                    <a:pt x="70662" y="1205705"/>
                    <a:pt x="0" y="1135043"/>
                    <a:pt x="0" y="1047878"/>
                  </a:cubicBezTo>
                  <a:lnTo>
                    <a:pt x="0" y="157827"/>
                  </a:lnTo>
                  <a:cubicBezTo>
                    <a:pt x="0" y="70662"/>
                    <a:pt x="70662" y="0"/>
                    <a:pt x="157827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  <a:alpha val="7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 dirty="0"/>
            </a:p>
          </p:txBody>
        </p:sp>
        <p:sp>
          <p:nvSpPr>
            <p:cNvPr id="60" name="Rounded Rectangle 70">
              <a:extLst>
                <a:ext uri="{FF2B5EF4-FFF2-40B4-BE49-F238E27FC236}">
                  <a16:creationId xmlns:a16="http://schemas.microsoft.com/office/drawing/2014/main" id="{FF740D2C-DCED-4A9B-8314-6C4E67C4FF69}"/>
                </a:ext>
              </a:extLst>
            </p:cNvPr>
            <p:cNvSpPr/>
            <p:nvPr/>
          </p:nvSpPr>
          <p:spPr>
            <a:xfrm>
              <a:off x="3287631" y="3699461"/>
              <a:ext cx="1080000" cy="745602"/>
            </a:xfrm>
            <a:prstGeom prst="roundRect">
              <a:avLst>
                <a:gd name="adj" fmla="val 17879"/>
              </a:avLst>
            </a:prstGeom>
            <a:solidFill>
              <a:schemeClr val="bg1">
                <a:lumMod val="95000"/>
              </a:schemeClr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/>
            </a:p>
          </p:txBody>
        </p:sp>
        <p:sp>
          <p:nvSpPr>
            <p:cNvPr id="61" name="Rounded Rectangle 16">
              <a:extLst>
                <a:ext uri="{FF2B5EF4-FFF2-40B4-BE49-F238E27FC236}">
                  <a16:creationId xmlns:a16="http://schemas.microsoft.com/office/drawing/2014/main" id="{55E31C58-458E-405A-ACF3-68F82DAD53B3}"/>
                </a:ext>
              </a:extLst>
            </p:cNvPr>
            <p:cNvSpPr/>
            <p:nvPr/>
          </p:nvSpPr>
          <p:spPr>
            <a:xfrm>
              <a:off x="3287631" y="3688241"/>
              <a:ext cx="1080000" cy="261182"/>
            </a:xfrm>
            <a:custGeom>
              <a:avLst/>
              <a:gdLst/>
              <a:ahLst/>
              <a:cxnLst/>
              <a:rect l="l" t="t" r="r" b="b"/>
              <a:pathLst>
                <a:path w="1440159" h="360040">
                  <a:moveTo>
                    <a:pt x="193115" y="0"/>
                  </a:moveTo>
                  <a:lnTo>
                    <a:pt x="1247044" y="0"/>
                  </a:lnTo>
                  <a:cubicBezTo>
                    <a:pt x="1353698" y="0"/>
                    <a:pt x="1440159" y="86461"/>
                    <a:pt x="1440159" y="193115"/>
                  </a:cubicBezTo>
                  <a:lnTo>
                    <a:pt x="1440159" y="360040"/>
                  </a:lnTo>
                  <a:lnTo>
                    <a:pt x="0" y="360040"/>
                  </a:lnTo>
                  <a:lnTo>
                    <a:pt x="0" y="193115"/>
                  </a:lnTo>
                  <a:cubicBezTo>
                    <a:pt x="0" y="86461"/>
                    <a:pt x="86461" y="0"/>
                    <a:pt x="193115" y="0"/>
                  </a:cubicBezTo>
                  <a:close/>
                </a:path>
              </a:pathLst>
            </a:custGeom>
            <a:solidFill>
              <a:schemeClr val="accent2"/>
            </a:solidFill>
            <a:ln w="15875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/>
            </a:p>
          </p:txBody>
        </p:sp>
        <p:sp>
          <p:nvSpPr>
            <p:cNvPr id="62" name="Rounded Rectangle 72">
              <a:extLst>
                <a:ext uri="{FF2B5EF4-FFF2-40B4-BE49-F238E27FC236}">
                  <a16:creationId xmlns:a16="http://schemas.microsoft.com/office/drawing/2014/main" id="{8A76165E-A417-4101-8284-E0DF03FC1768}"/>
                </a:ext>
              </a:extLst>
            </p:cNvPr>
            <p:cNvSpPr/>
            <p:nvPr/>
          </p:nvSpPr>
          <p:spPr>
            <a:xfrm>
              <a:off x="3331209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  <p:sp>
          <p:nvSpPr>
            <p:cNvPr id="63" name="Rounded Rectangle 73">
              <a:extLst>
                <a:ext uri="{FF2B5EF4-FFF2-40B4-BE49-F238E27FC236}">
                  <a16:creationId xmlns:a16="http://schemas.microsoft.com/office/drawing/2014/main" id="{0150D167-3034-4FF8-A982-C28E78B8FA78}"/>
                </a:ext>
              </a:extLst>
            </p:cNvPr>
            <p:cNvSpPr/>
            <p:nvPr/>
          </p:nvSpPr>
          <p:spPr>
            <a:xfrm>
              <a:off x="3626157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  <p:sp>
          <p:nvSpPr>
            <p:cNvPr id="64" name="Rounded Rectangle 74">
              <a:extLst>
                <a:ext uri="{FF2B5EF4-FFF2-40B4-BE49-F238E27FC236}">
                  <a16:creationId xmlns:a16="http://schemas.microsoft.com/office/drawing/2014/main" id="{4B6EBCEE-4C5B-4FB7-8B80-8A6343D890C5}"/>
                </a:ext>
              </a:extLst>
            </p:cNvPr>
            <p:cNvSpPr/>
            <p:nvPr/>
          </p:nvSpPr>
          <p:spPr>
            <a:xfrm>
              <a:off x="3921105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  <p:sp>
          <p:nvSpPr>
            <p:cNvPr id="65" name="Rounded Rectangle 75">
              <a:extLst>
                <a:ext uri="{FF2B5EF4-FFF2-40B4-BE49-F238E27FC236}">
                  <a16:creationId xmlns:a16="http://schemas.microsoft.com/office/drawing/2014/main" id="{26D2DA4B-88F0-4A2B-B579-DCD153BA7F25}"/>
                </a:ext>
              </a:extLst>
            </p:cNvPr>
            <p:cNvSpPr/>
            <p:nvPr/>
          </p:nvSpPr>
          <p:spPr>
            <a:xfrm>
              <a:off x="4216053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033057EF-1A32-44F9-AAB7-7AA752068458}"/>
              </a:ext>
            </a:extLst>
          </p:cNvPr>
          <p:cNvSpPr txBox="1"/>
          <p:nvPr/>
        </p:nvSpPr>
        <p:spPr>
          <a:xfrm>
            <a:off x="8044629" y="5674643"/>
            <a:ext cx="1279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b="1" dirty="0">
                <a:solidFill>
                  <a:schemeClr val="accent1"/>
                </a:solidFill>
                <a:cs typeface="Arial" pitchFamily="34" charset="0"/>
              </a:rPr>
              <a:t>2007</a:t>
            </a:r>
            <a:endParaRPr lang="ko-KR" altLang="en-US" sz="36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3B0E92-07B3-42FA-8DEC-D651AEA13E26}"/>
              </a:ext>
            </a:extLst>
          </p:cNvPr>
          <p:cNvSpPr txBox="1"/>
          <p:nvPr/>
        </p:nvSpPr>
        <p:spPr>
          <a:xfrm>
            <a:off x="13881575" y="5660312"/>
            <a:ext cx="1279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b="1" dirty="0">
                <a:solidFill>
                  <a:schemeClr val="accent2"/>
                </a:solidFill>
                <a:cs typeface="Arial" pitchFamily="34" charset="0"/>
              </a:rPr>
              <a:t>2012</a:t>
            </a:r>
            <a:endParaRPr lang="ko-KR" altLang="en-US" sz="3600" b="1" dirty="0">
              <a:solidFill>
                <a:schemeClr val="accent2"/>
              </a:solidFill>
              <a:cs typeface="Arial" pitchFamily="34" charset="0"/>
            </a:endParaRPr>
          </a:p>
        </p:txBody>
      </p:sp>
      <p:grpSp>
        <p:nvGrpSpPr>
          <p:cNvPr id="23" name="Group 59">
            <a:extLst>
              <a:ext uri="{FF2B5EF4-FFF2-40B4-BE49-F238E27FC236}">
                <a16:creationId xmlns:a16="http://schemas.microsoft.com/office/drawing/2014/main" id="{0169C840-EE78-46BE-BCC1-4A02418B70EF}"/>
              </a:ext>
            </a:extLst>
          </p:cNvPr>
          <p:cNvGrpSpPr/>
          <p:nvPr/>
        </p:nvGrpSpPr>
        <p:grpSpPr>
          <a:xfrm>
            <a:off x="1837697" y="4328058"/>
            <a:ext cx="3062232" cy="2336075"/>
            <a:chOff x="3167239" y="3151639"/>
            <a:chExt cx="1320785" cy="1374709"/>
          </a:xfrm>
        </p:grpSpPr>
        <p:sp>
          <p:nvSpPr>
            <p:cNvPr id="28" name="Rounded Rectangle 44">
              <a:extLst>
                <a:ext uri="{FF2B5EF4-FFF2-40B4-BE49-F238E27FC236}">
                  <a16:creationId xmlns:a16="http://schemas.microsoft.com/office/drawing/2014/main" id="{94A8B96B-2227-412F-9A43-453D53264932}"/>
                </a:ext>
              </a:extLst>
            </p:cNvPr>
            <p:cNvSpPr/>
            <p:nvPr/>
          </p:nvSpPr>
          <p:spPr>
            <a:xfrm>
              <a:off x="3167239" y="3320643"/>
              <a:ext cx="1320785" cy="1205705"/>
            </a:xfrm>
            <a:custGeom>
              <a:avLst/>
              <a:gdLst/>
              <a:ahLst/>
              <a:cxnLst/>
              <a:rect l="l" t="t" r="r" b="b"/>
              <a:pathLst>
                <a:path w="1320785" h="1205705">
                  <a:moveTo>
                    <a:pt x="1104992" y="107617"/>
                  </a:moveTo>
                  <a:cubicBezTo>
                    <a:pt x="1065227" y="107617"/>
                    <a:pt x="1032992" y="139852"/>
                    <a:pt x="1032992" y="179617"/>
                  </a:cubicBezTo>
                  <a:cubicBezTo>
                    <a:pt x="1032992" y="219382"/>
                    <a:pt x="1065227" y="251617"/>
                    <a:pt x="1104992" y="251617"/>
                  </a:cubicBezTo>
                  <a:cubicBezTo>
                    <a:pt x="1144757" y="251617"/>
                    <a:pt x="1176992" y="219382"/>
                    <a:pt x="1176992" y="179617"/>
                  </a:cubicBezTo>
                  <a:cubicBezTo>
                    <a:pt x="1176992" y="139852"/>
                    <a:pt x="1144757" y="107617"/>
                    <a:pt x="1104992" y="107617"/>
                  </a:cubicBezTo>
                  <a:close/>
                  <a:moveTo>
                    <a:pt x="808592" y="107617"/>
                  </a:moveTo>
                  <a:cubicBezTo>
                    <a:pt x="768827" y="107617"/>
                    <a:pt x="736592" y="139852"/>
                    <a:pt x="736592" y="179617"/>
                  </a:cubicBezTo>
                  <a:cubicBezTo>
                    <a:pt x="736592" y="219382"/>
                    <a:pt x="768827" y="251617"/>
                    <a:pt x="808592" y="251617"/>
                  </a:cubicBezTo>
                  <a:cubicBezTo>
                    <a:pt x="848357" y="251617"/>
                    <a:pt x="880592" y="219382"/>
                    <a:pt x="880592" y="179617"/>
                  </a:cubicBezTo>
                  <a:cubicBezTo>
                    <a:pt x="880592" y="139852"/>
                    <a:pt x="848357" y="107617"/>
                    <a:pt x="808592" y="107617"/>
                  </a:cubicBezTo>
                  <a:close/>
                  <a:moveTo>
                    <a:pt x="512192" y="107617"/>
                  </a:moveTo>
                  <a:cubicBezTo>
                    <a:pt x="472427" y="107617"/>
                    <a:pt x="440192" y="139852"/>
                    <a:pt x="440192" y="179617"/>
                  </a:cubicBezTo>
                  <a:cubicBezTo>
                    <a:pt x="440192" y="219382"/>
                    <a:pt x="472427" y="251617"/>
                    <a:pt x="512192" y="251617"/>
                  </a:cubicBezTo>
                  <a:cubicBezTo>
                    <a:pt x="551957" y="251617"/>
                    <a:pt x="584192" y="219382"/>
                    <a:pt x="584192" y="179617"/>
                  </a:cubicBezTo>
                  <a:cubicBezTo>
                    <a:pt x="584192" y="139852"/>
                    <a:pt x="551957" y="107617"/>
                    <a:pt x="512192" y="107617"/>
                  </a:cubicBezTo>
                  <a:close/>
                  <a:moveTo>
                    <a:pt x="215792" y="107617"/>
                  </a:moveTo>
                  <a:cubicBezTo>
                    <a:pt x="176027" y="107617"/>
                    <a:pt x="143792" y="139852"/>
                    <a:pt x="143792" y="179617"/>
                  </a:cubicBezTo>
                  <a:cubicBezTo>
                    <a:pt x="143792" y="219382"/>
                    <a:pt x="176027" y="251617"/>
                    <a:pt x="215792" y="251617"/>
                  </a:cubicBezTo>
                  <a:cubicBezTo>
                    <a:pt x="255557" y="251617"/>
                    <a:pt x="287792" y="219382"/>
                    <a:pt x="287792" y="179617"/>
                  </a:cubicBezTo>
                  <a:cubicBezTo>
                    <a:pt x="287792" y="139852"/>
                    <a:pt x="255557" y="107617"/>
                    <a:pt x="215792" y="107617"/>
                  </a:cubicBezTo>
                  <a:close/>
                  <a:moveTo>
                    <a:pt x="157827" y="0"/>
                  </a:moveTo>
                  <a:lnTo>
                    <a:pt x="1162958" y="0"/>
                  </a:lnTo>
                  <a:cubicBezTo>
                    <a:pt x="1250123" y="0"/>
                    <a:pt x="1320785" y="70662"/>
                    <a:pt x="1320785" y="157827"/>
                  </a:cubicBezTo>
                  <a:lnTo>
                    <a:pt x="1320785" y="1047878"/>
                  </a:lnTo>
                  <a:cubicBezTo>
                    <a:pt x="1320785" y="1135043"/>
                    <a:pt x="1250123" y="1205705"/>
                    <a:pt x="1162958" y="1205705"/>
                  </a:cubicBezTo>
                  <a:lnTo>
                    <a:pt x="157827" y="1205705"/>
                  </a:lnTo>
                  <a:cubicBezTo>
                    <a:pt x="70662" y="1205705"/>
                    <a:pt x="0" y="1135043"/>
                    <a:pt x="0" y="1047878"/>
                  </a:cubicBezTo>
                  <a:lnTo>
                    <a:pt x="0" y="157827"/>
                  </a:lnTo>
                  <a:cubicBezTo>
                    <a:pt x="0" y="70662"/>
                    <a:pt x="70662" y="0"/>
                    <a:pt x="157827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  <a:alpha val="7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 dirty="0"/>
            </a:p>
          </p:txBody>
        </p:sp>
        <p:sp>
          <p:nvSpPr>
            <p:cNvPr id="29" name="Rounded Rectangle 6">
              <a:extLst>
                <a:ext uri="{FF2B5EF4-FFF2-40B4-BE49-F238E27FC236}">
                  <a16:creationId xmlns:a16="http://schemas.microsoft.com/office/drawing/2014/main" id="{93B5B91A-11BE-4DB4-99BA-F2E27E01C1FF}"/>
                </a:ext>
              </a:extLst>
            </p:cNvPr>
            <p:cNvSpPr/>
            <p:nvPr/>
          </p:nvSpPr>
          <p:spPr>
            <a:xfrm>
              <a:off x="3287631" y="3699461"/>
              <a:ext cx="1080000" cy="745602"/>
            </a:xfrm>
            <a:prstGeom prst="roundRect">
              <a:avLst>
                <a:gd name="adj" fmla="val 17879"/>
              </a:avLst>
            </a:prstGeom>
            <a:solidFill>
              <a:schemeClr val="bg1">
                <a:lumMod val="95000"/>
              </a:schemeClr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/>
            </a:p>
          </p:txBody>
        </p:sp>
        <p:sp>
          <p:nvSpPr>
            <p:cNvPr id="30" name="Rounded Rectangle 16">
              <a:extLst>
                <a:ext uri="{FF2B5EF4-FFF2-40B4-BE49-F238E27FC236}">
                  <a16:creationId xmlns:a16="http://schemas.microsoft.com/office/drawing/2014/main" id="{7E42D85A-CFA9-4CCB-9BD1-D5421C3013CD}"/>
                </a:ext>
              </a:extLst>
            </p:cNvPr>
            <p:cNvSpPr/>
            <p:nvPr/>
          </p:nvSpPr>
          <p:spPr>
            <a:xfrm>
              <a:off x="3287631" y="3688241"/>
              <a:ext cx="1080000" cy="261182"/>
            </a:xfrm>
            <a:custGeom>
              <a:avLst/>
              <a:gdLst/>
              <a:ahLst/>
              <a:cxnLst/>
              <a:rect l="l" t="t" r="r" b="b"/>
              <a:pathLst>
                <a:path w="1440159" h="360040">
                  <a:moveTo>
                    <a:pt x="193115" y="0"/>
                  </a:moveTo>
                  <a:lnTo>
                    <a:pt x="1247044" y="0"/>
                  </a:lnTo>
                  <a:cubicBezTo>
                    <a:pt x="1353698" y="0"/>
                    <a:pt x="1440159" y="86461"/>
                    <a:pt x="1440159" y="193115"/>
                  </a:cubicBezTo>
                  <a:lnTo>
                    <a:pt x="1440159" y="360040"/>
                  </a:lnTo>
                  <a:lnTo>
                    <a:pt x="0" y="360040"/>
                  </a:lnTo>
                  <a:lnTo>
                    <a:pt x="0" y="193115"/>
                  </a:lnTo>
                  <a:cubicBezTo>
                    <a:pt x="0" y="86461"/>
                    <a:pt x="86461" y="0"/>
                    <a:pt x="193115" y="0"/>
                  </a:cubicBezTo>
                  <a:close/>
                </a:path>
              </a:pathLst>
            </a:custGeom>
            <a:solidFill>
              <a:schemeClr val="accent6"/>
            </a:solidFill>
            <a:ln w="15875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/>
            </a:p>
          </p:txBody>
        </p:sp>
        <p:sp>
          <p:nvSpPr>
            <p:cNvPr id="31" name="Rounded Rectangle 55">
              <a:extLst>
                <a:ext uri="{FF2B5EF4-FFF2-40B4-BE49-F238E27FC236}">
                  <a16:creationId xmlns:a16="http://schemas.microsoft.com/office/drawing/2014/main" id="{ED9DD73F-9F11-4D24-9E13-5A578575D8CB}"/>
                </a:ext>
              </a:extLst>
            </p:cNvPr>
            <p:cNvSpPr/>
            <p:nvPr/>
          </p:nvSpPr>
          <p:spPr>
            <a:xfrm>
              <a:off x="3331209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  <p:sp>
          <p:nvSpPr>
            <p:cNvPr id="32" name="Rounded Rectangle 56">
              <a:extLst>
                <a:ext uri="{FF2B5EF4-FFF2-40B4-BE49-F238E27FC236}">
                  <a16:creationId xmlns:a16="http://schemas.microsoft.com/office/drawing/2014/main" id="{A2A6560B-BF5C-405F-B935-7430E2CA706B}"/>
                </a:ext>
              </a:extLst>
            </p:cNvPr>
            <p:cNvSpPr/>
            <p:nvPr/>
          </p:nvSpPr>
          <p:spPr>
            <a:xfrm>
              <a:off x="3626157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  <p:sp>
          <p:nvSpPr>
            <p:cNvPr id="33" name="Rounded Rectangle 57">
              <a:extLst>
                <a:ext uri="{FF2B5EF4-FFF2-40B4-BE49-F238E27FC236}">
                  <a16:creationId xmlns:a16="http://schemas.microsoft.com/office/drawing/2014/main" id="{868C1374-29FD-4898-8CE1-B175D6FF1F97}"/>
                </a:ext>
              </a:extLst>
            </p:cNvPr>
            <p:cNvSpPr/>
            <p:nvPr/>
          </p:nvSpPr>
          <p:spPr>
            <a:xfrm>
              <a:off x="3921105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  <p:sp>
          <p:nvSpPr>
            <p:cNvPr id="34" name="Rounded Rectangle 58">
              <a:extLst>
                <a:ext uri="{FF2B5EF4-FFF2-40B4-BE49-F238E27FC236}">
                  <a16:creationId xmlns:a16="http://schemas.microsoft.com/office/drawing/2014/main" id="{75999706-C399-4659-9394-A01CE46A240F}"/>
                </a:ext>
              </a:extLst>
            </p:cNvPr>
            <p:cNvSpPr/>
            <p:nvPr/>
          </p:nvSpPr>
          <p:spPr>
            <a:xfrm>
              <a:off x="4216053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DAFF072E-85C1-40E5-B7B6-438CC868E84C}"/>
              </a:ext>
            </a:extLst>
          </p:cNvPr>
          <p:cNvSpPr txBox="1"/>
          <p:nvPr/>
        </p:nvSpPr>
        <p:spPr>
          <a:xfrm>
            <a:off x="2729031" y="5660312"/>
            <a:ext cx="1279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b="1" dirty="0">
                <a:solidFill>
                  <a:schemeClr val="accent6"/>
                </a:solidFill>
                <a:cs typeface="Arial" pitchFamily="34" charset="0"/>
              </a:rPr>
              <a:t>2005</a:t>
            </a:r>
            <a:endParaRPr lang="ko-KR" altLang="en-US" sz="3600" b="1" dirty="0">
              <a:solidFill>
                <a:schemeClr val="accent6"/>
              </a:solidFill>
              <a:cs typeface="Arial" pitchFamily="34" charset="0"/>
            </a:endParaRPr>
          </a:p>
        </p:txBody>
      </p:sp>
      <p:grpSp>
        <p:nvGrpSpPr>
          <p:cNvPr id="25" name="Group 38">
            <a:extLst>
              <a:ext uri="{FF2B5EF4-FFF2-40B4-BE49-F238E27FC236}">
                <a16:creationId xmlns:a16="http://schemas.microsoft.com/office/drawing/2014/main" id="{268C5183-F7B0-4583-ABBE-9FA7C0171DBC}"/>
              </a:ext>
            </a:extLst>
          </p:cNvPr>
          <p:cNvGrpSpPr/>
          <p:nvPr/>
        </p:nvGrpSpPr>
        <p:grpSpPr>
          <a:xfrm>
            <a:off x="1837697" y="2956463"/>
            <a:ext cx="2819705" cy="1077218"/>
            <a:chOff x="6182533" y="1433695"/>
            <a:chExt cx="1692132" cy="718145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7B60616D-6174-464F-9B54-B8383093FA78}"/>
                </a:ext>
              </a:extLst>
            </p:cNvPr>
            <p:cNvSpPr txBox="1"/>
            <p:nvPr/>
          </p:nvSpPr>
          <p:spPr>
            <a:xfrm>
              <a:off x="6182534" y="1433695"/>
              <a:ext cx="1692131" cy="7181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3200" b="1" dirty="0">
                  <a:solidFill>
                    <a:schemeClr val="accent6"/>
                  </a:solidFill>
                  <a:cs typeface="Arial" pitchFamily="34" charset="0"/>
                </a:rPr>
                <a:t>Zopa came into existence</a:t>
              </a:r>
              <a:endParaRPr lang="ko-KR" altLang="en-US" sz="3200" b="1" dirty="0">
                <a:solidFill>
                  <a:schemeClr val="accent6"/>
                </a:solidFill>
                <a:cs typeface="Arial" pitchFamily="34" charset="0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BDDFA295-5E7B-4C1D-8FF3-FD3065F16343}"/>
                </a:ext>
              </a:extLst>
            </p:cNvPr>
            <p:cNvSpPr txBox="1"/>
            <p:nvPr/>
          </p:nvSpPr>
          <p:spPr>
            <a:xfrm>
              <a:off x="6182533" y="1749965"/>
              <a:ext cx="1692131" cy="3488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altLang="ko-KR" sz="2800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2" name="TextBox 6">
            <a:extLst>
              <a:ext uri="{FF2B5EF4-FFF2-40B4-BE49-F238E27FC236}">
                <a16:creationId xmlns:a16="http://schemas.microsoft.com/office/drawing/2014/main" id="{6854C0BE-2B40-0AAD-5FB7-0598B9DCEDC8}"/>
              </a:ext>
            </a:extLst>
          </p:cNvPr>
          <p:cNvSpPr txBox="1"/>
          <p:nvPr/>
        </p:nvSpPr>
        <p:spPr>
          <a:xfrm>
            <a:off x="1387932" y="1165412"/>
            <a:ext cx="15027042" cy="5952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464"/>
              </a:lnSpc>
            </a:pPr>
            <a:r>
              <a:rPr lang="en-US" sz="4800" b="1" dirty="0">
                <a:solidFill>
                  <a:srgbClr val="FFCF00"/>
                </a:solidFill>
                <a:latin typeface="+mj-lt"/>
              </a:rPr>
              <a:t>Company Background-About Zopa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3749891" y="7810499"/>
            <a:ext cx="1835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(</a:t>
            </a:r>
            <a:r>
              <a:rPr lang="en-GB" sz="2400" dirty="0" err="1"/>
              <a:t>Zopa</a:t>
            </a:r>
            <a:r>
              <a:rPr lang="en-GB" sz="2400" dirty="0"/>
              <a:t>, 2023)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027847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29">
            <a:extLst>
              <a:ext uri="{FF2B5EF4-FFF2-40B4-BE49-F238E27FC236}">
                <a16:creationId xmlns:a16="http://schemas.microsoft.com/office/drawing/2014/main" id="{24A6EBF4-6556-4322-9202-B98FBBD4A007}"/>
              </a:ext>
            </a:extLst>
          </p:cNvPr>
          <p:cNvGrpSpPr/>
          <p:nvPr/>
        </p:nvGrpSpPr>
        <p:grpSpPr>
          <a:xfrm>
            <a:off x="1310439" y="6370646"/>
            <a:ext cx="3932319" cy="2554544"/>
            <a:chOff x="6182533" y="1433695"/>
            <a:chExt cx="1692132" cy="1703029"/>
          </a:xfrm>
        </p:grpSpPr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3B4C670D-3B4D-45FA-929B-09081E3B6D2E}"/>
                </a:ext>
              </a:extLst>
            </p:cNvPr>
            <p:cNvSpPr txBox="1"/>
            <p:nvPr/>
          </p:nvSpPr>
          <p:spPr>
            <a:xfrm>
              <a:off x="6182534" y="1433695"/>
              <a:ext cx="1692131" cy="17030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3200" b="1" dirty="0">
                  <a:cs typeface="Arial" pitchFamily="34" charset="0"/>
                </a:rPr>
                <a:t>Zopa submitted its application for a banking license</a:t>
              </a:r>
              <a:endParaRPr lang="ko-KR" altLang="en-US" sz="3200" b="1" dirty="0">
                <a:cs typeface="Arial" pitchFamily="34" charset="0"/>
              </a:endParaRP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92841309-8D5B-43DE-BA8F-5234579A6843}"/>
                </a:ext>
              </a:extLst>
            </p:cNvPr>
            <p:cNvSpPr txBox="1"/>
            <p:nvPr/>
          </p:nvSpPr>
          <p:spPr>
            <a:xfrm>
              <a:off x="6182533" y="1749965"/>
              <a:ext cx="1692131" cy="3488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altLang="ko-KR" sz="2800" dirty="0">
                <a:cs typeface="Arial" pitchFamily="34" charset="0"/>
              </a:endParaRPr>
            </a:p>
          </p:txBody>
        </p:sp>
      </p:grpSp>
      <p:grpSp>
        <p:nvGrpSpPr>
          <p:cNvPr id="11" name="Group 35">
            <a:extLst>
              <a:ext uri="{FF2B5EF4-FFF2-40B4-BE49-F238E27FC236}">
                <a16:creationId xmlns:a16="http://schemas.microsoft.com/office/drawing/2014/main" id="{091A1234-66E2-4AA9-AD54-BD32F130C0D9}"/>
              </a:ext>
            </a:extLst>
          </p:cNvPr>
          <p:cNvGrpSpPr/>
          <p:nvPr/>
        </p:nvGrpSpPr>
        <p:grpSpPr>
          <a:xfrm>
            <a:off x="6707956" y="2183656"/>
            <a:ext cx="10539813" cy="5201451"/>
            <a:chOff x="1549614" y="-1368853"/>
            <a:chExt cx="6325050" cy="3467631"/>
          </a:xfrm>
        </p:grpSpPr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F7ED953E-5D3D-4F77-A9B9-32E1AA20869E}"/>
                </a:ext>
              </a:extLst>
            </p:cNvPr>
            <p:cNvSpPr txBox="1"/>
            <p:nvPr/>
          </p:nvSpPr>
          <p:spPr>
            <a:xfrm>
              <a:off x="1549614" y="-1368853"/>
              <a:ext cx="2576736" cy="1046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3200" b="1" dirty="0">
                  <a:solidFill>
                    <a:srgbClr val="002060"/>
                  </a:solidFill>
                  <a:cs typeface="Arial" pitchFamily="34" charset="0"/>
                </a:rPr>
                <a:t>Zopa stopped offering peer-to-peer business loans</a:t>
              </a:r>
              <a:endParaRPr lang="ko-KR" altLang="en-US" sz="3200" b="1" dirty="0">
                <a:solidFill>
                  <a:srgbClr val="002060"/>
                </a:solidFill>
                <a:cs typeface="Arial" pitchFamily="34" charset="0"/>
              </a:endParaRP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00EF8E55-8D9B-4EF2-B8E7-53C701DAB079}"/>
                </a:ext>
              </a:extLst>
            </p:cNvPr>
            <p:cNvSpPr txBox="1"/>
            <p:nvPr/>
          </p:nvSpPr>
          <p:spPr>
            <a:xfrm>
              <a:off x="6182533" y="1749965"/>
              <a:ext cx="1692131" cy="3488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altLang="ko-KR" sz="2800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13" name="Group 41">
            <a:extLst>
              <a:ext uri="{FF2B5EF4-FFF2-40B4-BE49-F238E27FC236}">
                <a16:creationId xmlns:a16="http://schemas.microsoft.com/office/drawing/2014/main" id="{DE482B99-D978-4DB9-8492-937387D08882}"/>
              </a:ext>
            </a:extLst>
          </p:cNvPr>
          <p:cNvGrpSpPr/>
          <p:nvPr/>
        </p:nvGrpSpPr>
        <p:grpSpPr>
          <a:xfrm>
            <a:off x="13868099" y="6498616"/>
            <a:ext cx="3379671" cy="1077218"/>
            <a:chOff x="6182533" y="1433695"/>
            <a:chExt cx="2028175" cy="718145"/>
          </a:xfrm>
        </p:grpSpPr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52D5E0F7-8A3B-4E6F-AE47-5BB3E56C860C}"/>
                </a:ext>
              </a:extLst>
            </p:cNvPr>
            <p:cNvSpPr txBox="1"/>
            <p:nvPr/>
          </p:nvSpPr>
          <p:spPr>
            <a:xfrm>
              <a:off x="6182534" y="1433695"/>
              <a:ext cx="2028174" cy="7181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3200" b="1" dirty="0">
                  <a:solidFill>
                    <a:srgbClr val="C00000"/>
                  </a:solidFill>
                  <a:cs typeface="Arial" pitchFamily="34" charset="0"/>
                </a:rPr>
                <a:t>Zopa was granted a banking license</a:t>
              </a:r>
              <a:endParaRPr lang="ko-KR" altLang="en-US" sz="3200" b="1" dirty="0">
                <a:solidFill>
                  <a:srgbClr val="C00000"/>
                </a:solidFill>
                <a:cs typeface="Arial" pitchFamily="34" charset="0"/>
              </a:endParaRP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14A827F6-FB44-4CE1-8544-77D18C5908CE}"/>
                </a:ext>
              </a:extLst>
            </p:cNvPr>
            <p:cNvSpPr txBox="1"/>
            <p:nvPr/>
          </p:nvSpPr>
          <p:spPr>
            <a:xfrm>
              <a:off x="6182533" y="1749965"/>
              <a:ext cx="1692131" cy="3488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altLang="ko-KR" sz="2800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15" name="Group 77">
            <a:extLst>
              <a:ext uri="{FF2B5EF4-FFF2-40B4-BE49-F238E27FC236}">
                <a16:creationId xmlns:a16="http://schemas.microsoft.com/office/drawing/2014/main" id="{53B7C7A3-3D1A-4119-87F8-13043B419D3A}"/>
              </a:ext>
            </a:extLst>
          </p:cNvPr>
          <p:cNvGrpSpPr/>
          <p:nvPr/>
        </p:nvGrpSpPr>
        <p:grpSpPr>
          <a:xfrm>
            <a:off x="1752600" y="3898821"/>
            <a:ext cx="3048000" cy="2220339"/>
            <a:chOff x="3167239" y="3151639"/>
            <a:chExt cx="1320785" cy="1374709"/>
          </a:xfrm>
        </p:grpSpPr>
        <p:sp>
          <p:nvSpPr>
            <p:cNvPr id="49" name="Rounded Rectangle 44">
              <a:extLst>
                <a:ext uri="{FF2B5EF4-FFF2-40B4-BE49-F238E27FC236}">
                  <a16:creationId xmlns:a16="http://schemas.microsoft.com/office/drawing/2014/main" id="{FC5E75DA-30D2-44FF-B0EE-99358CE104B8}"/>
                </a:ext>
              </a:extLst>
            </p:cNvPr>
            <p:cNvSpPr/>
            <p:nvPr/>
          </p:nvSpPr>
          <p:spPr>
            <a:xfrm>
              <a:off x="3167239" y="3320643"/>
              <a:ext cx="1320785" cy="1205705"/>
            </a:xfrm>
            <a:custGeom>
              <a:avLst/>
              <a:gdLst/>
              <a:ahLst/>
              <a:cxnLst/>
              <a:rect l="l" t="t" r="r" b="b"/>
              <a:pathLst>
                <a:path w="1320785" h="1205705">
                  <a:moveTo>
                    <a:pt x="1104992" y="107617"/>
                  </a:moveTo>
                  <a:cubicBezTo>
                    <a:pt x="1065227" y="107617"/>
                    <a:pt x="1032992" y="139852"/>
                    <a:pt x="1032992" y="179617"/>
                  </a:cubicBezTo>
                  <a:cubicBezTo>
                    <a:pt x="1032992" y="219382"/>
                    <a:pt x="1065227" y="251617"/>
                    <a:pt x="1104992" y="251617"/>
                  </a:cubicBezTo>
                  <a:cubicBezTo>
                    <a:pt x="1144757" y="251617"/>
                    <a:pt x="1176992" y="219382"/>
                    <a:pt x="1176992" y="179617"/>
                  </a:cubicBezTo>
                  <a:cubicBezTo>
                    <a:pt x="1176992" y="139852"/>
                    <a:pt x="1144757" y="107617"/>
                    <a:pt x="1104992" y="107617"/>
                  </a:cubicBezTo>
                  <a:close/>
                  <a:moveTo>
                    <a:pt x="808592" y="107617"/>
                  </a:moveTo>
                  <a:cubicBezTo>
                    <a:pt x="768827" y="107617"/>
                    <a:pt x="736592" y="139852"/>
                    <a:pt x="736592" y="179617"/>
                  </a:cubicBezTo>
                  <a:cubicBezTo>
                    <a:pt x="736592" y="219382"/>
                    <a:pt x="768827" y="251617"/>
                    <a:pt x="808592" y="251617"/>
                  </a:cubicBezTo>
                  <a:cubicBezTo>
                    <a:pt x="848357" y="251617"/>
                    <a:pt x="880592" y="219382"/>
                    <a:pt x="880592" y="179617"/>
                  </a:cubicBezTo>
                  <a:cubicBezTo>
                    <a:pt x="880592" y="139852"/>
                    <a:pt x="848357" y="107617"/>
                    <a:pt x="808592" y="107617"/>
                  </a:cubicBezTo>
                  <a:close/>
                  <a:moveTo>
                    <a:pt x="512192" y="107617"/>
                  </a:moveTo>
                  <a:cubicBezTo>
                    <a:pt x="472427" y="107617"/>
                    <a:pt x="440192" y="139852"/>
                    <a:pt x="440192" y="179617"/>
                  </a:cubicBezTo>
                  <a:cubicBezTo>
                    <a:pt x="440192" y="219382"/>
                    <a:pt x="472427" y="251617"/>
                    <a:pt x="512192" y="251617"/>
                  </a:cubicBezTo>
                  <a:cubicBezTo>
                    <a:pt x="551957" y="251617"/>
                    <a:pt x="584192" y="219382"/>
                    <a:pt x="584192" y="179617"/>
                  </a:cubicBezTo>
                  <a:cubicBezTo>
                    <a:pt x="584192" y="139852"/>
                    <a:pt x="551957" y="107617"/>
                    <a:pt x="512192" y="107617"/>
                  </a:cubicBezTo>
                  <a:close/>
                  <a:moveTo>
                    <a:pt x="215792" y="107617"/>
                  </a:moveTo>
                  <a:cubicBezTo>
                    <a:pt x="176027" y="107617"/>
                    <a:pt x="143792" y="139852"/>
                    <a:pt x="143792" y="179617"/>
                  </a:cubicBezTo>
                  <a:cubicBezTo>
                    <a:pt x="143792" y="219382"/>
                    <a:pt x="176027" y="251617"/>
                    <a:pt x="215792" y="251617"/>
                  </a:cubicBezTo>
                  <a:cubicBezTo>
                    <a:pt x="255557" y="251617"/>
                    <a:pt x="287792" y="219382"/>
                    <a:pt x="287792" y="179617"/>
                  </a:cubicBezTo>
                  <a:cubicBezTo>
                    <a:pt x="287792" y="139852"/>
                    <a:pt x="255557" y="107617"/>
                    <a:pt x="215792" y="107617"/>
                  </a:cubicBezTo>
                  <a:close/>
                  <a:moveTo>
                    <a:pt x="157827" y="0"/>
                  </a:moveTo>
                  <a:lnTo>
                    <a:pt x="1162958" y="0"/>
                  </a:lnTo>
                  <a:cubicBezTo>
                    <a:pt x="1250123" y="0"/>
                    <a:pt x="1320785" y="70662"/>
                    <a:pt x="1320785" y="157827"/>
                  </a:cubicBezTo>
                  <a:lnTo>
                    <a:pt x="1320785" y="1047878"/>
                  </a:lnTo>
                  <a:cubicBezTo>
                    <a:pt x="1320785" y="1135043"/>
                    <a:pt x="1250123" y="1205705"/>
                    <a:pt x="1162958" y="1205705"/>
                  </a:cubicBezTo>
                  <a:lnTo>
                    <a:pt x="157827" y="1205705"/>
                  </a:lnTo>
                  <a:cubicBezTo>
                    <a:pt x="70662" y="1205705"/>
                    <a:pt x="0" y="1135043"/>
                    <a:pt x="0" y="1047878"/>
                  </a:cubicBezTo>
                  <a:lnTo>
                    <a:pt x="0" y="157827"/>
                  </a:lnTo>
                  <a:cubicBezTo>
                    <a:pt x="0" y="70662"/>
                    <a:pt x="70662" y="0"/>
                    <a:pt x="157827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  <a:alpha val="7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 dirty="0"/>
            </a:p>
          </p:txBody>
        </p:sp>
        <p:sp>
          <p:nvSpPr>
            <p:cNvPr id="50" name="Rounded Rectangle 79">
              <a:extLst>
                <a:ext uri="{FF2B5EF4-FFF2-40B4-BE49-F238E27FC236}">
                  <a16:creationId xmlns:a16="http://schemas.microsoft.com/office/drawing/2014/main" id="{D63A91A7-A691-40EE-8016-F8DB9FEBC4D9}"/>
                </a:ext>
              </a:extLst>
            </p:cNvPr>
            <p:cNvSpPr/>
            <p:nvPr/>
          </p:nvSpPr>
          <p:spPr>
            <a:xfrm>
              <a:off x="3287631" y="3699461"/>
              <a:ext cx="1080000" cy="745602"/>
            </a:xfrm>
            <a:prstGeom prst="roundRect">
              <a:avLst>
                <a:gd name="adj" fmla="val 17879"/>
              </a:avLst>
            </a:prstGeom>
            <a:solidFill>
              <a:schemeClr val="bg1">
                <a:lumMod val="95000"/>
              </a:schemeClr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/>
            </a:p>
          </p:txBody>
        </p:sp>
        <p:sp>
          <p:nvSpPr>
            <p:cNvPr id="51" name="Rounded Rectangle 16">
              <a:extLst>
                <a:ext uri="{FF2B5EF4-FFF2-40B4-BE49-F238E27FC236}">
                  <a16:creationId xmlns:a16="http://schemas.microsoft.com/office/drawing/2014/main" id="{14B4F594-9626-496C-B084-384915B0C4BA}"/>
                </a:ext>
              </a:extLst>
            </p:cNvPr>
            <p:cNvSpPr/>
            <p:nvPr/>
          </p:nvSpPr>
          <p:spPr>
            <a:xfrm>
              <a:off x="3287631" y="3688241"/>
              <a:ext cx="1080000" cy="261182"/>
            </a:xfrm>
            <a:custGeom>
              <a:avLst/>
              <a:gdLst/>
              <a:ahLst/>
              <a:cxnLst/>
              <a:rect l="l" t="t" r="r" b="b"/>
              <a:pathLst>
                <a:path w="1440159" h="360040">
                  <a:moveTo>
                    <a:pt x="193115" y="0"/>
                  </a:moveTo>
                  <a:lnTo>
                    <a:pt x="1247044" y="0"/>
                  </a:lnTo>
                  <a:cubicBezTo>
                    <a:pt x="1353698" y="0"/>
                    <a:pt x="1440159" y="86461"/>
                    <a:pt x="1440159" y="193115"/>
                  </a:cubicBezTo>
                  <a:lnTo>
                    <a:pt x="1440159" y="360040"/>
                  </a:lnTo>
                  <a:lnTo>
                    <a:pt x="0" y="360040"/>
                  </a:lnTo>
                  <a:lnTo>
                    <a:pt x="0" y="193115"/>
                  </a:lnTo>
                  <a:cubicBezTo>
                    <a:pt x="0" y="86461"/>
                    <a:pt x="86461" y="0"/>
                    <a:pt x="193115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15875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/>
            </a:p>
          </p:txBody>
        </p:sp>
        <p:sp>
          <p:nvSpPr>
            <p:cNvPr id="52" name="Rounded Rectangle 81">
              <a:extLst>
                <a:ext uri="{FF2B5EF4-FFF2-40B4-BE49-F238E27FC236}">
                  <a16:creationId xmlns:a16="http://schemas.microsoft.com/office/drawing/2014/main" id="{DEE28411-C8E8-4ACC-8729-330C3C58AC6B}"/>
                </a:ext>
              </a:extLst>
            </p:cNvPr>
            <p:cNvSpPr/>
            <p:nvPr/>
          </p:nvSpPr>
          <p:spPr>
            <a:xfrm>
              <a:off x="3331209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  <p:sp>
          <p:nvSpPr>
            <p:cNvPr id="53" name="Rounded Rectangle 82">
              <a:extLst>
                <a:ext uri="{FF2B5EF4-FFF2-40B4-BE49-F238E27FC236}">
                  <a16:creationId xmlns:a16="http://schemas.microsoft.com/office/drawing/2014/main" id="{1350BD0B-F680-4B19-B16E-23BF92FD79AB}"/>
                </a:ext>
              </a:extLst>
            </p:cNvPr>
            <p:cNvSpPr/>
            <p:nvPr/>
          </p:nvSpPr>
          <p:spPr>
            <a:xfrm>
              <a:off x="3626157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  <p:sp>
          <p:nvSpPr>
            <p:cNvPr id="54" name="Rounded Rectangle 83">
              <a:extLst>
                <a:ext uri="{FF2B5EF4-FFF2-40B4-BE49-F238E27FC236}">
                  <a16:creationId xmlns:a16="http://schemas.microsoft.com/office/drawing/2014/main" id="{8F73A37D-E641-45F8-BA03-CD48808C799B}"/>
                </a:ext>
              </a:extLst>
            </p:cNvPr>
            <p:cNvSpPr/>
            <p:nvPr/>
          </p:nvSpPr>
          <p:spPr>
            <a:xfrm>
              <a:off x="3921105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  <p:sp>
          <p:nvSpPr>
            <p:cNvPr id="55" name="Rounded Rectangle 84">
              <a:extLst>
                <a:ext uri="{FF2B5EF4-FFF2-40B4-BE49-F238E27FC236}">
                  <a16:creationId xmlns:a16="http://schemas.microsoft.com/office/drawing/2014/main" id="{08E4F207-8B5B-4886-BF38-DC55443E6390}"/>
                </a:ext>
              </a:extLst>
            </p:cNvPr>
            <p:cNvSpPr/>
            <p:nvPr/>
          </p:nvSpPr>
          <p:spPr>
            <a:xfrm>
              <a:off x="4216053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</p:grpSp>
      <p:grpSp>
        <p:nvGrpSpPr>
          <p:cNvPr id="16" name="Group 86">
            <a:extLst>
              <a:ext uri="{FF2B5EF4-FFF2-40B4-BE49-F238E27FC236}">
                <a16:creationId xmlns:a16="http://schemas.microsoft.com/office/drawing/2014/main" id="{B0DBCA2F-2061-4D82-B36C-7113848D1567}"/>
              </a:ext>
            </a:extLst>
          </p:cNvPr>
          <p:cNvGrpSpPr/>
          <p:nvPr/>
        </p:nvGrpSpPr>
        <p:grpSpPr>
          <a:xfrm>
            <a:off x="7362724" y="3898821"/>
            <a:ext cx="2984239" cy="2342268"/>
            <a:chOff x="3167239" y="3151639"/>
            <a:chExt cx="1320785" cy="1374709"/>
          </a:xfrm>
        </p:grpSpPr>
        <p:sp>
          <p:nvSpPr>
            <p:cNvPr id="42" name="Rounded Rectangle 44">
              <a:extLst>
                <a:ext uri="{FF2B5EF4-FFF2-40B4-BE49-F238E27FC236}">
                  <a16:creationId xmlns:a16="http://schemas.microsoft.com/office/drawing/2014/main" id="{4086B9BE-AEF2-4767-82D2-151DBE8890CC}"/>
                </a:ext>
              </a:extLst>
            </p:cNvPr>
            <p:cNvSpPr/>
            <p:nvPr/>
          </p:nvSpPr>
          <p:spPr>
            <a:xfrm>
              <a:off x="3167239" y="3320643"/>
              <a:ext cx="1320785" cy="1205705"/>
            </a:xfrm>
            <a:custGeom>
              <a:avLst/>
              <a:gdLst/>
              <a:ahLst/>
              <a:cxnLst/>
              <a:rect l="l" t="t" r="r" b="b"/>
              <a:pathLst>
                <a:path w="1320785" h="1205705">
                  <a:moveTo>
                    <a:pt x="1104992" y="107617"/>
                  </a:moveTo>
                  <a:cubicBezTo>
                    <a:pt x="1065227" y="107617"/>
                    <a:pt x="1032992" y="139852"/>
                    <a:pt x="1032992" y="179617"/>
                  </a:cubicBezTo>
                  <a:cubicBezTo>
                    <a:pt x="1032992" y="219382"/>
                    <a:pt x="1065227" y="251617"/>
                    <a:pt x="1104992" y="251617"/>
                  </a:cubicBezTo>
                  <a:cubicBezTo>
                    <a:pt x="1144757" y="251617"/>
                    <a:pt x="1176992" y="219382"/>
                    <a:pt x="1176992" y="179617"/>
                  </a:cubicBezTo>
                  <a:cubicBezTo>
                    <a:pt x="1176992" y="139852"/>
                    <a:pt x="1144757" y="107617"/>
                    <a:pt x="1104992" y="107617"/>
                  </a:cubicBezTo>
                  <a:close/>
                  <a:moveTo>
                    <a:pt x="808592" y="107617"/>
                  </a:moveTo>
                  <a:cubicBezTo>
                    <a:pt x="768827" y="107617"/>
                    <a:pt x="736592" y="139852"/>
                    <a:pt x="736592" y="179617"/>
                  </a:cubicBezTo>
                  <a:cubicBezTo>
                    <a:pt x="736592" y="219382"/>
                    <a:pt x="768827" y="251617"/>
                    <a:pt x="808592" y="251617"/>
                  </a:cubicBezTo>
                  <a:cubicBezTo>
                    <a:pt x="848357" y="251617"/>
                    <a:pt x="880592" y="219382"/>
                    <a:pt x="880592" y="179617"/>
                  </a:cubicBezTo>
                  <a:cubicBezTo>
                    <a:pt x="880592" y="139852"/>
                    <a:pt x="848357" y="107617"/>
                    <a:pt x="808592" y="107617"/>
                  </a:cubicBezTo>
                  <a:close/>
                  <a:moveTo>
                    <a:pt x="512192" y="107617"/>
                  </a:moveTo>
                  <a:cubicBezTo>
                    <a:pt x="472427" y="107617"/>
                    <a:pt x="440192" y="139852"/>
                    <a:pt x="440192" y="179617"/>
                  </a:cubicBezTo>
                  <a:cubicBezTo>
                    <a:pt x="440192" y="219382"/>
                    <a:pt x="472427" y="251617"/>
                    <a:pt x="512192" y="251617"/>
                  </a:cubicBezTo>
                  <a:cubicBezTo>
                    <a:pt x="551957" y="251617"/>
                    <a:pt x="584192" y="219382"/>
                    <a:pt x="584192" y="179617"/>
                  </a:cubicBezTo>
                  <a:cubicBezTo>
                    <a:pt x="584192" y="139852"/>
                    <a:pt x="551957" y="107617"/>
                    <a:pt x="512192" y="107617"/>
                  </a:cubicBezTo>
                  <a:close/>
                  <a:moveTo>
                    <a:pt x="215792" y="107617"/>
                  </a:moveTo>
                  <a:cubicBezTo>
                    <a:pt x="176027" y="107617"/>
                    <a:pt x="143792" y="139852"/>
                    <a:pt x="143792" y="179617"/>
                  </a:cubicBezTo>
                  <a:cubicBezTo>
                    <a:pt x="143792" y="219382"/>
                    <a:pt x="176027" y="251617"/>
                    <a:pt x="215792" y="251617"/>
                  </a:cubicBezTo>
                  <a:cubicBezTo>
                    <a:pt x="255557" y="251617"/>
                    <a:pt x="287792" y="219382"/>
                    <a:pt x="287792" y="179617"/>
                  </a:cubicBezTo>
                  <a:cubicBezTo>
                    <a:pt x="287792" y="139852"/>
                    <a:pt x="255557" y="107617"/>
                    <a:pt x="215792" y="107617"/>
                  </a:cubicBezTo>
                  <a:close/>
                  <a:moveTo>
                    <a:pt x="157827" y="0"/>
                  </a:moveTo>
                  <a:lnTo>
                    <a:pt x="1162958" y="0"/>
                  </a:lnTo>
                  <a:cubicBezTo>
                    <a:pt x="1250123" y="0"/>
                    <a:pt x="1320785" y="70662"/>
                    <a:pt x="1320785" y="157827"/>
                  </a:cubicBezTo>
                  <a:lnTo>
                    <a:pt x="1320785" y="1047878"/>
                  </a:lnTo>
                  <a:cubicBezTo>
                    <a:pt x="1320785" y="1135043"/>
                    <a:pt x="1250123" y="1205705"/>
                    <a:pt x="1162958" y="1205705"/>
                  </a:cubicBezTo>
                  <a:lnTo>
                    <a:pt x="157827" y="1205705"/>
                  </a:lnTo>
                  <a:cubicBezTo>
                    <a:pt x="70662" y="1205705"/>
                    <a:pt x="0" y="1135043"/>
                    <a:pt x="0" y="1047878"/>
                  </a:cubicBezTo>
                  <a:lnTo>
                    <a:pt x="0" y="157827"/>
                  </a:lnTo>
                  <a:cubicBezTo>
                    <a:pt x="0" y="70662"/>
                    <a:pt x="70662" y="0"/>
                    <a:pt x="157827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  <a:alpha val="7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 dirty="0"/>
            </a:p>
          </p:txBody>
        </p:sp>
        <p:sp>
          <p:nvSpPr>
            <p:cNvPr id="43" name="Rounded Rectangle 88">
              <a:extLst>
                <a:ext uri="{FF2B5EF4-FFF2-40B4-BE49-F238E27FC236}">
                  <a16:creationId xmlns:a16="http://schemas.microsoft.com/office/drawing/2014/main" id="{51205337-36F9-49AC-BCF0-1F8ED8B9D0D8}"/>
                </a:ext>
              </a:extLst>
            </p:cNvPr>
            <p:cNvSpPr/>
            <p:nvPr/>
          </p:nvSpPr>
          <p:spPr>
            <a:xfrm>
              <a:off x="3287631" y="3699461"/>
              <a:ext cx="1080000" cy="745602"/>
            </a:xfrm>
            <a:prstGeom prst="roundRect">
              <a:avLst>
                <a:gd name="adj" fmla="val 17879"/>
              </a:avLst>
            </a:prstGeom>
            <a:solidFill>
              <a:schemeClr val="bg1">
                <a:lumMod val="95000"/>
              </a:schemeClr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/>
            </a:p>
          </p:txBody>
        </p:sp>
        <p:sp>
          <p:nvSpPr>
            <p:cNvPr id="44" name="Rounded Rectangle 16">
              <a:extLst>
                <a:ext uri="{FF2B5EF4-FFF2-40B4-BE49-F238E27FC236}">
                  <a16:creationId xmlns:a16="http://schemas.microsoft.com/office/drawing/2014/main" id="{9F7432E9-3635-48C8-B1A0-06D31968AEDE}"/>
                </a:ext>
              </a:extLst>
            </p:cNvPr>
            <p:cNvSpPr/>
            <p:nvPr/>
          </p:nvSpPr>
          <p:spPr>
            <a:xfrm>
              <a:off x="3287631" y="3688241"/>
              <a:ext cx="1080000" cy="261182"/>
            </a:xfrm>
            <a:custGeom>
              <a:avLst/>
              <a:gdLst/>
              <a:ahLst/>
              <a:cxnLst/>
              <a:rect l="l" t="t" r="r" b="b"/>
              <a:pathLst>
                <a:path w="1440159" h="360040">
                  <a:moveTo>
                    <a:pt x="193115" y="0"/>
                  </a:moveTo>
                  <a:lnTo>
                    <a:pt x="1247044" y="0"/>
                  </a:lnTo>
                  <a:cubicBezTo>
                    <a:pt x="1353698" y="0"/>
                    <a:pt x="1440159" y="86461"/>
                    <a:pt x="1440159" y="193115"/>
                  </a:cubicBezTo>
                  <a:lnTo>
                    <a:pt x="1440159" y="360040"/>
                  </a:lnTo>
                  <a:lnTo>
                    <a:pt x="0" y="360040"/>
                  </a:lnTo>
                  <a:lnTo>
                    <a:pt x="0" y="193115"/>
                  </a:lnTo>
                  <a:cubicBezTo>
                    <a:pt x="0" y="86461"/>
                    <a:pt x="86461" y="0"/>
                    <a:pt x="193115" y="0"/>
                  </a:cubicBezTo>
                  <a:close/>
                </a:path>
              </a:pathLst>
            </a:custGeom>
            <a:solidFill>
              <a:srgbClr val="C00000"/>
            </a:solidFill>
            <a:ln w="15875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/>
            </a:p>
          </p:txBody>
        </p:sp>
        <p:sp>
          <p:nvSpPr>
            <p:cNvPr id="45" name="Rounded Rectangle 90">
              <a:extLst>
                <a:ext uri="{FF2B5EF4-FFF2-40B4-BE49-F238E27FC236}">
                  <a16:creationId xmlns:a16="http://schemas.microsoft.com/office/drawing/2014/main" id="{F60EC475-4FDC-4169-A6CB-C0B5C4F5467A}"/>
                </a:ext>
              </a:extLst>
            </p:cNvPr>
            <p:cNvSpPr/>
            <p:nvPr/>
          </p:nvSpPr>
          <p:spPr>
            <a:xfrm>
              <a:off x="3331209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  <p:sp>
          <p:nvSpPr>
            <p:cNvPr id="46" name="Rounded Rectangle 91">
              <a:extLst>
                <a:ext uri="{FF2B5EF4-FFF2-40B4-BE49-F238E27FC236}">
                  <a16:creationId xmlns:a16="http://schemas.microsoft.com/office/drawing/2014/main" id="{D0007726-D01B-4048-B1F6-7A7185BE608B}"/>
                </a:ext>
              </a:extLst>
            </p:cNvPr>
            <p:cNvSpPr/>
            <p:nvPr/>
          </p:nvSpPr>
          <p:spPr>
            <a:xfrm>
              <a:off x="3626157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  <p:sp>
          <p:nvSpPr>
            <p:cNvPr id="47" name="Rounded Rectangle 92">
              <a:extLst>
                <a:ext uri="{FF2B5EF4-FFF2-40B4-BE49-F238E27FC236}">
                  <a16:creationId xmlns:a16="http://schemas.microsoft.com/office/drawing/2014/main" id="{52B4F4A2-0FDE-479C-B3F9-5F3D073205A7}"/>
                </a:ext>
              </a:extLst>
            </p:cNvPr>
            <p:cNvSpPr/>
            <p:nvPr/>
          </p:nvSpPr>
          <p:spPr>
            <a:xfrm>
              <a:off x="3921105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  <p:sp>
          <p:nvSpPr>
            <p:cNvPr id="48" name="Rounded Rectangle 93">
              <a:extLst>
                <a:ext uri="{FF2B5EF4-FFF2-40B4-BE49-F238E27FC236}">
                  <a16:creationId xmlns:a16="http://schemas.microsoft.com/office/drawing/2014/main" id="{7ED678C0-BD3E-42C0-9222-FA947C5D81E4}"/>
                </a:ext>
              </a:extLst>
            </p:cNvPr>
            <p:cNvSpPr/>
            <p:nvPr/>
          </p:nvSpPr>
          <p:spPr>
            <a:xfrm>
              <a:off x="4216053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</p:grpSp>
      <p:grpSp>
        <p:nvGrpSpPr>
          <p:cNvPr id="17" name="Group 95">
            <a:extLst>
              <a:ext uri="{FF2B5EF4-FFF2-40B4-BE49-F238E27FC236}">
                <a16:creationId xmlns:a16="http://schemas.microsoft.com/office/drawing/2014/main" id="{A44F715D-485C-4B10-891C-3890925800EE}"/>
              </a:ext>
            </a:extLst>
          </p:cNvPr>
          <p:cNvGrpSpPr/>
          <p:nvPr/>
        </p:nvGrpSpPr>
        <p:grpSpPr>
          <a:xfrm>
            <a:off x="13690439" y="3982313"/>
            <a:ext cx="2997361" cy="2062064"/>
            <a:chOff x="3167239" y="3151639"/>
            <a:chExt cx="1320785" cy="1374709"/>
          </a:xfrm>
        </p:grpSpPr>
        <p:sp>
          <p:nvSpPr>
            <p:cNvPr id="35" name="Rounded Rectangle 44">
              <a:extLst>
                <a:ext uri="{FF2B5EF4-FFF2-40B4-BE49-F238E27FC236}">
                  <a16:creationId xmlns:a16="http://schemas.microsoft.com/office/drawing/2014/main" id="{9FBFDD04-C2C2-4E9F-BCC8-90D7AEBB297A}"/>
                </a:ext>
              </a:extLst>
            </p:cNvPr>
            <p:cNvSpPr/>
            <p:nvPr/>
          </p:nvSpPr>
          <p:spPr>
            <a:xfrm>
              <a:off x="3167239" y="3320643"/>
              <a:ext cx="1320785" cy="1205705"/>
            </a:xfrm>
            <a:custGeom>
              <a:avLst/>
              <a:gdLst/>
              <a:ahLst/>
              <a:cxnLst/>
              <a:rect l="l" t="t" r="r" b="b"/>
              <a:pathLst>
                <a:path w="1320785" h="1205705">
                  <a:moveTo>
                    <a:pt x="1104992" y="107617"/>
                  </a:moveTo>
                  <a:cubicBezTo>
                    <a:pt x="1065227" y="107617"/>
                    <a:pt x="1032992" y="139852"/>
                    <a:pt x="1032992" y="179617"/>
                  </a:cubicBezTo>
                  <a:cubicBezTo>
                    <a:pt x="1032992" y="219382"/>
                    <a:pt x="1065227" y="251617"/>
                    <a:pt x="1104992" y="251617"/>
                  </a:cubicBezTo>
                  <a:cubicBezTo>
                    <a:pt x="1144757" y="251617"/>
                    <a:pt x="1176992" y="219382"/>
                    <a:pt x="1176992" y="179617"/>
                  </a:cubicBezTo>
                  <a:cubicBezTo>
                    <a:pt x="1176992" y="139852"/>
                    <a:pt x="1144757" y="107617"/>
                    <a:pt x="1104992" y="107617"/>
                  </a:cubicBezTo>
                  <a:close/>
                  <a:moveTo>
                    <a:pt x="808592" y="107617"/>
                  </a:moveTo>
                  <a:cubicBezTo>
                    <a:pt x="768827" y="107617"/>
                    <a:pt x="736592" y="139852"/>
                    <a:pt x="736592" y="179617"/>
                  </a:cubicBezTo>
                  <a:cubicBezTo>
                    <a:pt x="736592" y="219382"/>
                    <a:pt x="768827" y="251617"/>
                    <a:pt x="808592" y="251617"/>
                  </a:cubicBezTo>
                  <a:cubicBezTo>
                    <a:pt x="848357" y="251617"/>
                    <a:pt x="880592" y="219382"/>
                    <a:pt x="880592" y="179617"/>
                  </a:cubicBezTo>
                  <a:cubicBezTo>
                    <a:pt x="880592" y="139852"/>
                    <a:pt x="848357" y="107617"/>
                    <a:pt x="808592" y="107617"/>
                  </a:cubicBezTo>
                  <a:close/>
                  <a:moveTo>
                    <a:pt x="512192" y="107617"/>
                  </a:moveTo>
                  <a:cubicBezTo>
                    <a:pt x="472427" y="107617"/>
                    <a:pt x="440192" y="139852"/>
                    <a:pt x="440192" y="179617"/>
                  </a:cubicBezTo>
                  <a:cubicBezTo>
                    <a:pt x="440192" y="219382"/>
                    <a:pt x="472427" y="251617"/>
                    <a:pt x="512192" y="251617"/>
                  </a:cubicBezTo>
                  <a:cubicBezTo>
                    <a:pt x="551957" y="251617"/>
                    <a:pt x="584192" y="219382"/>
                    <a:pt x="584192" y="179617"/>
                  </a:cubicBezTo>
                  <a:cubicBezTo>
                    <a:pt x="584192" y="139852"/>
                    <a:pt x="551957" y="107617"/>
                    <a:pt x="512192" y="107617"/>
                  </a:cubicBezTo>
                  <a:close/>
                  <a:moveTo>
                    <a:pt x="215792" y="107617"/>
                  </a:moveTo>
                  <a:cubicBezTo>
                    <a:pt x="176027" y="107617"/>
                    <a:pt x="143792" y="139852"/>
                    <a:pt x="143792" y="179617"/>
                  </a:cubicBezTo>
                  <a:cubicBezTo>
                    <a:pt x="143792" y="219382"/>
                    <a:pt x="176027" y="251617"/>
                    <a:pt x="215792" y="251617"/>
                  </a:cubicBezTo>
                  <a:cubicBezTo>
                    <a:pt x="255557" y="251617"/>
                    <a:pt x="287792" y="219382"/>
                    <a:pt x="287792" y="179617"/>
                  </a:cubicBezTo>
                  <a:cubicBezTo>
                    <a:pt x="287792" y="139852"/>
                    <a:pt x="255557" y="107617"/>
                    <a:pt x="215792" y="107617"/>
                  </a:cubicBezTo>
                  <a:close/>
                  <a:moveTo>
                    <a:pt x="157827" y="0"/>
                  </a:moveTo>
                  <a:lnTo>
                    <a:pt x="1162958" y="0"/>
                  </a:lnTo>
                  <a:cubicBezTo>
                    <a:pt x="1250123" y="0"/>
                    <a:pt x="1320785" y="70662"/>
                    <a:pt x="1320785" y="157827"/>
                  </a:cubicBezTo>
                  <a:lnTo>
                    <a:pt x="1320785" y="1047878"/>
                  </a:lnTo>
                  <a:cubicBezTo>
                    <a:pt x="1320785" y="1135043"/>
                    <a:pt x="1250123" y="1205705"/>
                    <a:pt x="1162958" y="1205705"/>
                  </a:cubicBezTo>
                  <a:lnTo>
                    <a:pt x="157827" y="1205705"/>
                  </a:lnTo>
                  <a:cubicBezTo>
                    <a:pt x="70662" y="1205705"/>
                    <a:pt x="0" y="1135043"/>
                    <a:pt x="0" y="1047878"/>
                  </a:cubicBezTo>
                  <a:lnTo>
                    <a:pt x="0" y="157827"/>
                  </a:lnTo>
                  <a:cubicBezTo>
                    <a:pt x="0" y="70662"/>
                    <a:pt x="70662" y="0"/>
                    <a:pt x="157827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  <a:alpha val="7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 dirty="0"/>
            </a:p>
          </p:txBody>
        </p:sp>
        <p:sp>
          <p:nvSpPr>
            <p:cNvPr id="36" name="Rounded Rectangle 97">
              <a:extLst>
                <a:ext uri="{FF2B5EF4-FFF2-40B4-BE49-F238E27FC236}">
                  <a16:creationId xmlns:a16="http://schemas.microsoft.com/office/drawing/2014/main" id="{0E5CFF80-4ACB-45F2-B3D4-5C7A74EE5358}"/>
                </a:ext>
              </a:extLst>
            </p:cNvPr>
            <p:cNvSpPr/>
            <p:nvPr/>
          </p:nvSpPr>
          <p:spPr>
            <a:xfrm>
              <a:off x="3287631" y="3699461"/>
              <a:ext cx="1080000" cy="745602"/>
            </a:xfrm>
            <a:prstGeom prst="roundRect">
              <a:avLst>
                <a:gd name="adj" fmla="val 17879"/>
              </a:avLst>
            </a:prstGeom>
            <a:solidFill>
              <a:schemeClr val="bg1">
                <a:lumMod val="95000"/>
              </a:schemeClr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/>
            </a:p>
          </p:txBody>
        </p:sp>
        <p:sp>
          <p:nvSpPr>
            <p:cNvPr id="37" name="Rounded Rectangle 16">
              <a:extLst>
                <a:ext uri="{FF2B5EF4-FFF2-40B4-BE49-F238E27FC236}">
                  <a16:creationId xmlns:a16="http://schemas.microsoft.com/office/drawing/2014/main" id="{23F14F7D-5116-4278-B2C8-0385D533FCCE}"/>
                </a:ext>
              </a:extLst>
            </p:cNvPr>
            <p:cNvSpPr/>
            <p:nvPr/>
          </p:nvSpPr>
          <p:spPr>
            <a:xfrm>
              <a:off x="3287631" y="3688241"/>
              <a:ext cx="1080000" cy="261182"/>
            </a:xfrm>
            <a:custGeom>
              <a:avLst/>
              <a:gdLst/>
              <a:ahLst/>
              <a:cxnLst/>
              <a:rect l="l" t="t" r="r" b="b"/>
              <a:pathLst>
                <a:path w="1440159" h="360040">
                  <a:moveTo>
                    <a:pt x="193115" y="0"/>
                  </a:moveTo>
                  <a:lnTo>
                    <a:pt x="1247044" y="0"/>
                  </a:lnTo>
                  <a:cubicBezTo>
                    <a:pt x="1353698" y="0"/>
                    <a:pt x="1440159" y="86461"/>
                    <a:pt x="1440159" y="193115"/>
                  </a:cubicBezTo>
                  <a:lnTo>
                    <a:pt x="1440159" y="360040"/>
                  </a:lnTo>
                  <a:lnTo>
                    <a:pt x="0" y="360040"/>
                  </a:lnTo>
                  <a:lnTo>
                    <a:pt x="0" y="193115"/>
                  </a:lnTo>
                  <a:cubicBezTo>
                    <a:pt x="0" y="86461"/>
                    <a:pt x="86461" y="0"/>
                    <a:pt x="193115" y="0"/>
                  </a:cubicBezTo>
                  <a:close/>
                </a:path>
              </a:pathLst>
            </a:custGeom>
            <a:solidFill>
              <a:srgbClr val="002060"/>
            </a:solidFill>
            <a:ln w="15875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/>
            </a:p>
          </p:txBody>
        </p:sp>
        <p:sp>
          <p:nvSpPr>
            <p:cNvPr id="38" name="Rounded Rectangle 99">
              <a:extLst>
                <a:ext uri="{FF2B5EF4-FFF2-40B4-BE49-F238E27FC236}">
                  <a16:creationId xmlns:a16="http://schemas.microsoft.com/office/drawing/2014/main" id="{D9F900E2-C663-418C-AE52-CD3531AB13F6}"/>
                </a:ext>
              </a:extLst>
            </p:cNvPr>
            <p:cNvSpPr/>
            <p:nvPr/>
          </p:nvSpPr>
          <p:spPr>
            <a:xfrm>
              <a:off x="3331209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  <p:sp>
          <p:nvSpPr>
            <p:cNvPr id="39" name="Rounded Rectangle 100">
              <a:extLst>
                <a:ext uri="{FF2B5EF4-FFF2-40B4-BE49-F238E27FC236}">
                  <a16:creationId xmlns:a16="http://schemas.microsoft.com/office/drawing/2014/main" id="{B97425E1-CAD2-4A3A-A45E-A5224FF25C5F}"/>
                </a:ext>
              </a:extLst>
            </p:cNvPr>
            <p:cNvSpPr/>
            <p:nvPr/>
          </p:nvSpPr>
          <p:spPr>
            <a:xfrm>
              <a:off x="3626157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  <p:sp>
          <p:nvSpPr>
            <p:cNvPr id="40" name="Rounded Rectangle 101">
              <a:extLst>
                <a:ext uri="{FF2B5EF4-FFF2-40B4-BE49-F238E27FC236}">
                  <a16:creationId xmlns:a16="http://schemas.microsoft.com/office/drawing/2014/main" id="{9BB2A3FF-E7DC-4DC4-BA95-58E78EE94A99}"/>
                </a:ext>
              </a:extLst>
            </p:cNvPr>
            <p:cNvSpPr/>
            <p:nvPr/>
          </p:nvSpPr>
          <p:spPr>
            <a:xfrm>
              <a:off x="3921105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  <p:sp>
          <p:nvSpPr>
            <p:cNvPr id="41" name="Rounded Rectangle 102">
              <a:extLst>
                <a:ext uri="{FF2B5EF4-FFF2-40B4-BE49-F238E27FC236}">
                  <a16:creationId xmlns:a16="http://schemas.microsoft.com/office/drawing/2014/main" id="{0B5F9F97-F18C-444E-BB65-0FE5C0059970}"/>
                </a:ext>
              </a:extLst>
            </p:cNvPr>
            <p:cNvSpPr/>
            <p:nvPr/>
          </p:nvSpPr>
          <p:spPr>
            <a:xfrm>
              <a:off x="4216053" y="3151639"/>
              <a:ext cx="108000" cy="360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dirty="0"/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BAB02BAC-6C36-42CF-80C7-6D5CE4F96676}"/>
              </a:ext>
            </a:extLst>
          </p:cNvPr>
          <p:cNvSpPr txBox="1"/>
          <p:nvPr/>
        </p:nvSpPr>
        <p:spPr>
          <a:xfrm>
            <a:off x="2636819" y="5268687"/>
            <a:ext cx="1279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b="1" dirty="0">
                <a:cs typeface="Arial" pitchFamily="34" charset="0"/>
              </a:rPr>
              <a:t>2016</a:t>
            </a:r>
            <a:endParaRPr lang="ko-KR" altLang="en-US" sz="3600" b="1" dirty="0">
              <a:cs typeface="Arial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9EACC61-3625-4134-B2EC-7C710E789E99}"/>
              </a:ext>
            </a:extLst>
          </p:cNvPr>
          <p:cNvSpPr txBox="1"/>
          <p:nvPr/>
        </p:nvSpPr>
        <p:spPr>
          <a:xfrm>
            <a:off x="8231298" y="5311986"/>
            <a:ext cx="1279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b="1" dirty="0">
                <a:solidFill>
                  <a:srgbClr val="C00000"/>
                </a:solidFill>
                <a:cs typeface="Arial" pitchFamily="34" charset="0"/>
              </a:rPr>
              <a:t>2020</a:t>
            </a:r>
            <a:endParaRPr lang="ko-KR" altLang="en-US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77CF90F-A05D-4668-816D-AC9A0927200A}"/>
              </a:ext>
            </a:extLst>
          </p:cNvPr>
          <p:cNvSpPr txBox="1"/>
          <p:nvPr/>
        </p:nvSpPr>
        <p:spPr>
          <a:xfrm>
            <a:off x="14652663" y="5295356"/>
            <a:ext cx="1279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b="1" dirty="0">
                <a:solidFill>
                  <a:srgbClr val="002060"/>
                </a:solidFill>
                <a:cs typeface="Arial" pitchFamily="34" charset="0"/>
              </a:rPr>
              <a:t>2021</a:t>
            </a:r>
            <a:endParaRPr lang="ko-KR" altLang="en-US" sz="3200" b="1" dirty="0">
              <a:solidFill>
                <a:srgbClr val="002060"/>
              </a:solidFill>
              <a:cs typeface="Arial" pitchFamily="34" charset="0"/>
            </a:endParaRPr>
          </a:p>
        </p:txBody>
      </p:sp>
      <p:sp>
        <p:nvSpPr>
          <p:cNvPr id="2" name="TextBox 6">
            <a:extLst>
              <a:ext uri="{FF2B5EF4-FFF2-40B4-BE49-F238E27FC236}">
                <a16:creationId xmlns:a16="http://schemas.microsoft.com/office/drawing/2014/main" id="{6854C0BE-2B40-0AAD-5FB7-0598B9DCEDC8}"/>
              </a:ext>
            </a:extLst>
          </p:cNvPr>
          <p:cNvSpPr txBox="1"/>
          <p:nvPr/>
        </p:nvSpPr>
        <p:spPr>
          <a:xfrm>
            <a:off x="1387932" y="1165412"/>
            <a:ext cx="15027042" cy="5952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464"/>
              </a:lnSpc>
            </a:pPr>
            <a:r>
              <a:rPr lang="en-US" sz="4800" b="1" dirty="0">
                <a:solidFill>
                  <a:srgbClr val="FFCF00"/>
                </a:solidFill>
                <a:latin typeface="+mj-lt"/>
              </a:rPr>
              <a:t>Company Background-About Zopa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3182600" y="8572500"/>
            <a:ext cx="350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(</a:t>
            </a:r>
            <a:r>
              <a:rPr lang="en-GB" sz="2400" dirty="0" err="1"/>
              <a:t>Zopa</a:t>
            </a:r>
            <a:r>
              <a:rPr lang="en-GB" sz="2400" dirty="0"/>
              <a:t>, 2022</a:t>
            </a:r>
            <a:r>
              <a:rPr lang="en-GB" dirty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55465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10"/>
          <p:cNvSpPr txBox="1"/>
          <p:nvPr/>
        </p:nvSpPr>
        <p:spPr>
          <a:xfrm>
            <a:off x="16029633" y="9134475"/>
            <a:ext cx="1229667" cy="9297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7840"/>
              </a:lnSpc>
            </a:pPr>
            <a:r>
              <a:rPr lang="en-US" sz="5600" dirty="0">
                <a:solidFill>
                  <a:srgbClr val="000000">
                    <a:alpha val="4706"/>
                  </a:srgbClr>
                </a:solidFill>
                <a:latin typeface="Roboto Bold"/>
              </a:rPr>
              <a:t>02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991600" y="2705100"/>
            <a:ext cx="8442124" cy="57951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endParaRPr lang="en-US" sz="2800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854276" y="968130"/>
            <a:ext cx="12173919" cy="5878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968"/>
              </a:lnSpc>
            </a:pPr>
            <a:r>
              <a:rPr lang="en-US" sz="6000" b="1" dirty="0">
                <a:solidFill>
                  <a:srgbClr val="FFCF00"/>
                </a:solidFill>
                <a:latin typeface="+mj-lt"/>
              </a:rPr>
              <a:t>Key findings-Customer Experience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56B6BB-3DD6-6E97-039A-7D4720DD2F0D}"/>
              </a:ext>
            </a:extLst>
          </p:cNvPr>
          <p:cNvSpPr txBox="1"/>
          <p:nvPr/>
        </p:nvSpPr>
        <p:spPr>
          <a:xfrm>
            <a:off x="1219200" y="2552700"/>
            <a:ext cx="9585124" cy="584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Putting an emphasis on providing pleasant customer experiences across all touchpoints, including the website, chatbot, app, and social media.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Adjusting to Zopa's technological participation on social media and digital platforms (</a:t>
            </a:r>
            <a:r>
              <a:rPr lang="en-US" sz="2800" dirty="0" err="1"/>
              <a:t>Aichner</a:t>
            </a:r>
            <a:r>
              <a:rPr lang="en-US" sz="2800" dirty="0"/>
              <a:t> and Gruber, 2017).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Promoting proactive assistance and communication to foster customer satisfaction.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Positive touchpoints are the key to driving retention, referrals, and brand loyalty (</a:t>
            </a:r>
            <a:r>
              <a:rPr lang="en-US" sz="2800" dirty="0" err="1"/>
              <a:t>Barbu</a:t>
            </a:r>
            <a:r>
              <a:rPr lang="en-US" sz="2800" dirty="0"/>
              <a:t> et al., 2021).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DAB3C8-6190-CC0F-6322-158E17042C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47530" y="3136235"/>
            <a:ext cx="5311770" cy="4251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232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AC96BA26-3047-0256-68C7-1D848C4AE7A6}"/>
              </a:ext>
            </a:extLst>
          </p:cNvPr>
          <p:cNvGrpSpPr/>
          <p:nvPr/>
        </p:nvGrpSpPr>
        <p:grpSpPr>
          <a:xfrm>
            <a:off x="9216877" y="780531"/>
            <a:ext cx="8331988" cy="8861964"/>
            <a:chOff x="7974812" y="863064"/>
            <a:chExt cx="8640000" cy="9180000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58154E11-9602-4A94-A022-DDBC372CB61C}"/>
                </a:ext>
              </a:extLst>
            </p:cNvPr>
            <p:cNvSpPr/>
            <p:nvPr/>
          </p:nvSpPr>
          <p:spPr>
            <a:xfrm>
              <a:off x="10134600" y="2933700"/>
              <a:ext cx="6213840" cy="6055988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>
                <a:latin typeface="+mj-lt"/>
              </a:endParaRP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4CCF45AD-B99B-4F8E-9958-201C9059A79C}"/>
                </a:ext>
              </a:extLst>
            </p:cNvPr>
            <p:cNvSpPr/>
            <p:nvPr/>
          </p:nvSpPr>
          <p:spPr>
            <a:xfrm>
              <a:off x="10324268" y="3118547"/>
              <a:ext cx="5834507" cy="5686290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>
                <a:latin typeface="+mj-lt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8906501C-4417-44B4-A3F7-6CA1CAE7F59F}"/>
                </a:ext>
              </a:extLst>
            </p:cNvPr>
            <p:cNvSpPr/>
            <p:nvPr/>
          </p:nvSpPr>
          <p:spPr>
            <a:xfrm>
              <a:off x="10592961" y="3380414"/>
              <a:ext cx="5297121" cy="516255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292100" dist="6096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>
                <a:latin typeface="+mj-lt"/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6D90829F-DFC2-4191-A641-F4F6C24E8F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49465" t="50301"/>
            <a:stretch>
              <a:fillRect/>
            </a:stretch>
          </p:blipFill>
          <p:spPr>
            <a:xfrm>
              <a:off x="13205396" y="5981503"/>
              <a:ext cx="3409416" cy="3274038"/>
            </a:xfrm>
            <a:custGeom>
              <a:avLst/>
              <a:gdLst>
                <a:gd name="connsiteX0" fmla="*/ 0 w 1620559"/>
                <a:gd name="connsiteY0" fmla="*/ 0 h 1596775"/>
                <a:gd name="connsiteX1" fmla="*/ 1620559 w 1620559"/>
                <a:gd name="connsiteY1" fmla="*/ 635333 h 1596775"/>
                <a:gd name="connsiteX2" fmla="*/ 1620559 w 1620559"/>
                <a:gd name="connsiteY2" fmla="*/ 1452062 h 1596775"/>
                <a:gd name="connsiteX3" fmla="*/ 1454604 w 1620559"/>
                <a:gd name="connsiteY3" fmla="*/ 1596775 h 1596775"/>
                <a:gd name="connsiteX4" fmla="*/ 457503 w 1620559"/>
                <a:gd name="connsiteY4" fmla="*/ 1596775 h 1596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20559" h="1596775">
                  <a:moveTo>
                    <a:pt x="0" y="0"/>
                  </a:moveTo>
                  <a:lnTo>
                    <a:pt x="1620559" y="635333"/>
                  </a:lnTo>
                  <a:lnTo>
                    <a:pt x="1620559" y="1452062"/>
                  </a:lnTo>
                  <a:lnTo>
                    <a:pt x="1454604" y="1596775"/>
                  </a:lnTo>
                  <a:lnTo>
                    <a:pt x="457503" y="1596775"/>
                  </a:lnTo>
                  <a:close/>
                </a:path>
              </a:pathLst>
            </a:custGeom>
            <a:effectLst>
              <a:outerShdw blurRad="101600" dist="88900" dir="18900000" algn="b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80D7036-C2BC-4B24-8AFB-6B985919C49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25723" t="49911" r="33226"/>
            <a:stretch>
              <a:fillRect/>
            </a:stretch>
          </p:blipFill>
          <p:spPr>
            <a:xfrm>
              <a:off x="11404348" y="5955095"/>
              <a:ext cx="3106502" cy="3700458"/>
            </a:xfrm>
            <a:custGeom>
              <a:avLst/>
              <a:gdLst>
                <a:gd name="connsiteX0" fmla="*/ 868950 w 1476578"/>
                <a:gd name="connsiteY0" fmla="*/ 0 h 1804743"/>
                <a:gd name="connsiteX1" fmla="*/ 1476578 w 1476578"/>
                <a:gd name="connsiteY1" fmla="*/ 1804743 h 1804743"/>
                <a:gd name="connsiteX2" fmla="*/ 0 w 1476578"/>
                <a:gd name="connsiteY2" fmla="*/ 1804743 h 1804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76578" h="1804743">
                  <a:moveTo>
                    <a:pt x="868950" y="0"/>
                  </a:moveTo>
                  <a:lnTo>
                    <a:pt x="1476578" y="1804743"/>
                  </a:lnTo>
                  <a:lnTo>
                    <a:pt x="0" y="1804743"/>
                  </a:lnTo>
                  <a:close/>
                </a:path>
              </a:pathLst>
            </a:custGeom>
            <a:effectLst>
              <a:outerShdw blurRad="101600" dist="76200" dir="18900000" algn="b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2328C9EA-82A0-411D-AC0B-FBA482200E2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49919" r="50108"/>
            <a:stretch>
              <a:fillRect/>
            </a:stretch>
          </p:blipFill>
          <p:spPr>
            <a:xfrm>
              <a:off x="9047356" y="5955094"/>
              <a:ext cx="4185134" cy="4087970"/>
            </a:xfrm>
            <a:custGeom>
              <a:avLst/>
              <a:gdLst>
                <a:gd name="connsiteX0" fmla="*/ 1989272 w 1989272"/>
                <a:gd name="connsiteY0" fmla="*/ 0 h 1993736"/>
                <a:gd name="connsiteX1" fmla="*/ 1120208 w 1989272"/>
                <a:gd name="connsiteY1" fmla="*/ 1993736 h 1993736"/>
                <a:gd name="connsiteX2" fmla="*/ 221655 w 1989272"/>
                <a:gd name="connsiteY2" fmla="*/ 1993736 h 1993736"/>
                <a:gd name="connsiteX3" fmla="*/ 0 w 1989272"/>
                <a:gd name="connsiteY3" fmla="*/ 1763796 h 1993736"/>
                <a:gd name="connsiteX4" fmla="*/ 0 w 1989272"/>
                <a:gd name="connsiteY4" fmla="*/ 635840 h 19937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9272" h="1993736">
                  <a:moveTo>
                    <a:pt x="1989272" y="0"/>
                  </a:moveTo>
                  <a:lnTo>
                    <a:pt x="1120208" y="1993736"/>
                  </a:lnTo>
                  <a:lnTo>
                    <a:pt x="221655" y="1993736"/>
                  </a:lnTo>
                  <a:lnTo>
                    <a:pt x="0" y="1763796"/>
                  </a:lnTo>
                  <a:lnTo>
                    <a:pt x="0" y="635840"/>
                  </a:lnTo>
                  <a:close/>
                </a:path>
              </a:pathLst>
            </a:custGeom>
            <a:effectLst>
              <a:outerShdw blurRad="114300" dist="762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4B738E99-BB12-41E7-BF68-EC11F530E69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t="19418" r="50096" b="31273"/>
            <a:stretch>
              <a:fillRect/>
            </a:stretch>
          </p:blipFill>
          <p:spPr>
            <a:xfrm>
              <a:off x="8559961" y="3174859"/>
              <a:ext cx="4672529" cy="4493342"/>
            </a:xfrm>
            <a:custGeom>
              <a:avLst/>
              <a:gdLst>
                <a:gd name="connsiteX0" fmla="*/ 0 w 2220940"/>
                <a:gd name="connsiteY0" fmla="*/ 0 h 2191439"/>
                <a:gd name="connsiteX1" fmla="*/ 2220940 w 2220940"/>
                <a:gd name="connsiteY1" fmla="*/ 1355942 h 2191439"/>
                <a:gd name="connsiteX2" fmla="*/ 0 w 2220940"/>
                <a:gd name="connsiteY2" fmla="*/ 2191439 h 2191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220940" h="2191439">
                  <a:moveTo>
                    <a:pt x="0" y="0"/>
                  </a:moveTo>
                  <a:lnTo>
                    <a:pt x="2220940" y="1355942"/>
                  </a:lnTo>
                  <a:lnTo>
                    <a:pt x="0" y="2191439"/>
                  </a:lnTo>
                  <a:close/>
                </a:path>
              </a:pathLst>
            </a:custGeom>
            <a:effectLst>
              <a:outerShdw blurRad="101600" dist="88900" dir="5400000" algn="t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82818D48-51D8-42F2-BA5C-38B1762AE2C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 r="49828" b="50064"/>
            <a:stretch>
              <a:fillRect/>
            </a:stretch>
          </p:blipFill>
          <p:spPr>
            <a:xfrm>
              <a:off x="7974812" y="863064"/>
              <a:ext cx="5263977" cy="5112299"/>
            </a:xfrm>
            <a:custGeom>
              <a:avLst/>
              <a:gdLst>
                <a:gd name="connsiteX0" fmla="*/ 860298 w 2502066"/>
                <a:gd name="connsiteY0" fmla="*/ 0 h 2493309"/>
                <a:gd name="connsiteX1" fmla="*/ 2491226 w 2502066"/>
                <a:gd name="connsiteY1" fmla="*/ 0 h 2493309"/>
                <a:gd name="connsiteX2" fmla="*/ 2502066 w 2502066"/>
                <a:gd name="connsiteY2" fmla="*/ 2493309 h 2493309"/>
                <a:gd name="connsiteX3" fmla="*/ 0 w 2502066"/>
                <a:gd name="connsiteY3" fmla="*/ 1095096 h 2493309"/>
                <a:gd name="connsiteX4" fmla="*/ 0 w 2502066"/>
                <a:gd name="connsiteY4" fmla="*/ 247614 h 2493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02066" h="2493309">
                  <a:moveTo>
                    <a:pt x="860298" y="0"/>
                  </a:moveTo>
                  <a:lnTo>
                    <a:pt x="2491226" y="0"/>
                  </a:lnTo>
                  <a:lnTo>
                    <a:pt x="2502066" y="2493309"/>
                  </a:lnTo>
                  <a:lnTo>
                    <a:pt x="0" y="1095096"/>
                  </a:lnTo>
                  <a:lnTo>
                    <a:pt x="0" y="247614"/>
                  </a:lnTo>
                  <a:close/>
                </a:path>
              </a:pathLst>
            </a:custGeom>
            <a:effectLst>
              <a:outerShdw blurRad="101600" dist="88900" dir="8100000" algn="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F76698E-AA78-4DDA-B81D-6206C545AE5A}"/>
                </a:ext>
              </a:extLst>
            </p:cNvPr>
            <p:cNvSpPr/>
            <p:nvPr/>
          </p:nvSpPr>
          <p:spPr>
            <a:xfrm>
              <a:off x="11746401" y="4504553"/>
              <a:ext cx="2990241" cy="2914278"/>
            </a:xfrm>
            <a:prstGeom prst="ellipse">
              <a:avLst/>
            </a:prstGeom>
            <a:solidFill>
              <a:schemeClr val="bg1">
                <a:lumMod val="85000"/>
                <a:alpha val="88000"/>
              </a:schemeClr>
            </a:solidFill>
            <a:ln>
              <a:noFill/>
            </a:ln>
            <a:effectLst>
              <a:innerShdw blurRad="2286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>
                <a:latin typeface="+mj-lt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F2343E6C-8780-4FF3-87F4-7238F78AA936}"/>
                </a:ext>
              </a:extLst>
            </p:cNvPr>
            <p:cNvSpPr/>
            <p:nvPr/>
          </p:nvSpPr>
          <p:spPr>
            <a:xfrm>
              <a:off x="11938801" y="4691200"/>
              <a:ext cx="2593679" cy="2527791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</a:schemeClr>
                </a:gs>
                <a:gs pos="8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65100" dist="419100" dir="2700000" algn="tl" rotWithShape="0">
                <a:prstClr val="black">
                  <a:alpha val="3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>
                <a:latin typeface="+mj-lt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97F30962-5D6D-4731-989A-0AE8243DA26A}"/>
                </a:ext>
              </a:extLst>
            </p:cNvPr>
            <p:cNvSpPr txBox="1"/>
            <p:nvPr/>
          </p:nvSpPr>
          <p:spPr>
            <a:xfrm>
              <a:off x="9868228" y="2206166"/>
              <a:ext cx="2990241" cy="1243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latin typeface="+mj-lt"/>
                </a:rPr>
                <a:t>Omni Channel Integration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93736F2A-6D43-4375-BFF7-F5A597882DB5}"/>
                </a:ext>
              </a:extLst>
            </p:cNvPr>
            <p:cNvSpPr txBox="1"/>
            <p:nvPr/>
          </p:nvSpPr>
          <p:spPr>
            <a:xfrm>
              <a:off x="8778662" y="5052125"/>
              <a:ext cx="2112974" cy="1052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b="1" dirty="0">
                  <a:latin typeface="+mj-lt"/>
                </a:rPr>
                <a:t>Proactive Interaction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DD9A5FBB-40A0-496F-9D9B-6D25BFA0D084}"/>
                </a:ext>
              </a:extLst>
            </p:cNvPr>
            <p:cNvSpPr txBox="1"/>
            <p:nvPr/>
          </p:nvSpPr>
          <p:spPr>
            <a:xfrm rot="2969367">
              <a:off x="10077217" y="7423719"/>
              <a:ext cx="1963433" cy="9574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700" b="1" dirty="0">
                  <a:solidFill>
                    <a:schemeClr val="bg1"/>
                  </a:solidFill>
                  <a:latin typeface="+mj-lt"/>
                </a:rPr>
                <a:t>Training Employees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58CDA660-5BC6-4ABD-9D50-93A8877EEB37}"/>
                </a:ext>
              </a:extLst>
            </p:cNvPr>
            <p:cNvSpPr txBox="1"/>
            <p:nvPr/>
          </p:nvSpPr>
          <p:spPr>
            <a:xfrm>
              <a:off x="12115540" y="8336711"/>
              <a:ext cx="1981934" cy="956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700" b="1" dirty="0">
                  <a:latin typeface="+mj-lt"/>
                </a:rPr>
                <a:t>Enabling Employees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E36C6DFB-4883-405E-AB72-BDABC06E5D9A}"/>
                </a:ext>
              </a:extLst>
            </p:cNvPr>
            <p:cNvSpPr txBox="1"/>
            <p:nvPr/>
          </p:nvSpPr>
          <p:spPr>
            <a:xfrm rot="18928480">
              <a:off x="14035408" y="7624520"/>
              <a:ext cx="1981934" cy="4304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100" b="1" dirty="0">
                  <a:latin typeface="+mj-lt"/>
                </a:rPr>
                <a:t>Measuring KPI</a:t>
              </a:r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19992F4A-4521-43B7-8FA0-76ADB49CE368}"/>
                </a:ext>
              </a:extLst>
            </p:cNvPr>
            <p:cNvSpPr/>
            <p:nvPr/>
          </p:nvSpPr>
          <p:spPr>
            <a:xfrm>
              <a:off x="11896859" y="3923587"/>
              <a:ext cx="810000" cy="81000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IN" sz="4200" b="1" dirty="0">
                  <a:latin typeface="+mj-lt"/>
                </a:rPr>
                <a:t>0</a:t>
              </a: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2831312E-E5DD-4DEB-97FB-D52DC60D2502}"/>
                </a:ext>
              </a:extLst>
            </p:cNvPr>
            <p:cNvSpPr/>
            <p:nvPr/>
          </p:nvSpPr>
          <p:spPr>
            <a:xfrm>
              <a:off x="10924637" y="5448416"/>
              <a:ext cx="810000" cy="81000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IN" sz="4200" b="1" dirty="0">
                  <a:latin typeface="+mj-lt"/>
                </a:rPr>
                <a:t>P</a:t>
              </a: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77279546-5C46-4DC6-AA13-1F9097CB67C4}"/>
                </a:ext>
              </a:extLst>
            </p:cNvPr>
            <p:cNvSpPr/>
            <p:nvPr/>
          </p:nvSpPr>
          <p:spPr>
            <a:xfrm>
              <a:off x="11401374" y="6840436"/>
              <a:ext cx="810000" cy="81000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IN" sz="4200" b="1" dirty="0">
                  <a:latin typeface="+mj-lt"/>
                </a:rPr>
                <a:t>T</a:t>
              </a: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5522DAA8-FCCC-434C-9DE9-A1CA4F215E82}"/>
                </a:ext>
              </a:extLst>
            </p:cNvPr>
            <p:cNvSpPr/>
            <p:nvPr/>
          </p:nvSpPr>
          <p:spPr>
            <a:xfrm>
              <a:off x="12706859" y="7454254"/>
              <a:ext cx="810000" cy="81000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IN" sz="4200" b="1" dirty="0">
                  <a:latin typeface="+mj-lt"/>
                </a:rPr>
                <a:t>E</a:t>
              </a:r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36C4E2B2-75B5-4B3F-947C-4BE967881643}"/>
                </a:ext>
              </a:extLst>
            </p:cNvPr>
            <p:cNvSpPr/>
            <p:nvPr/>
          </p:nvSpPr>
          <p:spPr>
            <a:xfrm>
              <a:off x="14085489" y="6973862"/>
              <a:ext cx="810000" cy="81000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IN" sz="4200" b="1" dirty="0">
                  <a:latin typeface="+mj-lt"/>
                </a:rPr>
                <a:t>M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B55ED69-5392-29C1-4BA5-2CD91244543D}"/>
                </a:ext>
              </a:extLst>
            </p:cNvPr>
            <p:cNvSpPr txBox="1"/>
            <p:nvPr/>
          </p:nvSpPr>
          <p:spPr>
            <a:xfrm>
              <a:off x="11965414" y="5695409"/>
              <a:ext cx="3072347" cy="4782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latin typeface="+mj-lt"/>
                </a:rPr>
                <a:t>Recommendations</a:t>
              </a:r>
            </a:p>
          </p:txBody>
        </p:sp>
      </p:grpSp>
      <p:sp>
        <p:nvSpPr>
          <p:cNvPr id="19" name="TextBox 15">
            <a:extLst>
              <a:ext uri="{FF2B5EF4-FFF2-40B4-BE49-F238E27FC236}">
                <a16:creationId xmlns:a16="http://schemas.microsoft.com/office/drawing/2014/main" id="{6185E678-62A9-45DF-CC34-22A2EB74D506}"/>
              </a:ext>
            </a:extLst>
          </p:cNvPr>
          <p:cNvSpPr txBox="1"/>
          <p:nvPr/>
        </p:nvSpPr>
        <p:spPr>
          <a:xfrm>
            <a:off x="2318426" y="5211513"/>
            <a:ext cx="6752699" cy="5878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968"/>
              </a:lnSpc>
            </a:pPr>
            <a:r>
              <a:rPr lang="en-US" sz="6000" b="1" dirty="0">
                <a:solidFill>
                  <a:srgbClr val="FFCF00"/>
                </a:solidFill>
                <a:latin typeface="+mj-lt"/>
              </a:rPr>
              <a:t>Recommendations</a:t>
            </a:r>
          </a:p>
        </p:txBody>
      </p:sp>
    </p:spTree>
    <p:extLst>
      <p:ext uri="{BB962C8B-B14F-4D97-AF65-F5344CB8AC3E}">
        <p14:creationId xmlns:p14="http://schemas.microsoft.com/office/powerpoint/2010/main" val="2555632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10"/>
          <p:cNvSpPr txBox="1"/>
          <p:nvPr/>
        </p:nvSpPr>
        <p:spPr>
          <a:xfrm>
            <a:off x="16029633" y="9134475"/>
            <a:ext cx="1229667" cy="9297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7840"/>
              </a:lnSpc>
            </a:pPr>
            <a:r>
              <a:rPr lang="en-US" sz="5600" dirty="0">
                <a:solidFill>
                  <a:srgbClr val="000000">
                    <a:alpha val="4706"/>
                  </a:srgbClr>
                </a:solidFill>
                <a:latin typeface="Roboto Bold"/>
              </a:rPr>
              <a:t>02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838200" y="1104900"/>
            <a:ext cx="14309524" cy="5878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968"/>
              </a:lnSpc>
            </a:pPr>
            <a:r>
              <a:rPr lang="en-US" sz="6000" b="1" dirty="0">
                <a:solidFill>
                  <a:srgbClr val="FFCF00"/>
                </a:solidFill>
                <a:latin typeface="+mj-lt"/>
              </a:rPr>
              <a:t>Key findings-Customer and Brand Experience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DC3650C2-3D22-6C8E-0284-7B0FB76BC1E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03569335"/>
              </p:ext>
            </p:extLst>
          </p:nvPr>
        </p:nvGraphicFramePr>
        <p:xfrm>
          <a:off x="2618433" y="3009900"/>
          <a:ext cx="13411200" cy="45498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3563600" y="8801100"/>
            <a:ext cx="3695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(Gonzalez and </a:t>
            </a:r>
            <a:r>
              <a:rPr lang="en-US" sz="2000" dirty="0" err="1"/>
              <a:t>McAleer</a:t>
            </a:r>
            <a:r>
              <a:rPr lang="en-US" sz="2000" dirty="0"/>
              <a:t>, 2011)</a:t>
            </a:r>
          </a:p>
        </p:txBody>
      </p:sp>
    </p:spTree>
    <p:extLst>
      <p:ext uri="{BB962C8B-B14F-4D97-AF65-F5344CB8AC3E}">
        <p14:creationId xmlns:p14="http://schemas.microsoft.com/office/powerpoint/2010/main" val="20103372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1"/>
          <p:cNvSpPr txBox="1"/>
          <p:nvPr/>
        </p:nvSpPr>
        <p:spPr>
          <a:xfrm>
            <a:off x="8991600" y="2705100"/>
            <a:ext cx="8442124" cy="57951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endParaRPr lang="en-US" sz="2800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838200" y="1280364"/>
            <a:ext cx="12173919" cy="5878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968"/>
              </a:lnSpc>
            </a:pPr>
            <a:r>
              <a:rPr lang="en-US" sz="6000" b="1" dirty="0">
                <a:solidFill>
                  <a:srgbClr val="FFCF00"/>
                </a:solidFill>
                <a:latin typeface="+mj-lt"/>
              </a:rPr>
              <a:t>Recommendations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ACFA6E4E-6FC8-40DB-C2A2-619B303A37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13299932"/>
              </p:ext>
            </p:extLst>
          </p:nvPr>
        </p:nvGraphicFramePr>
        <p:xfrm>
          <a:off x="3048000" y="2559031"/>
          <a:ext cx="14020800" cy="64857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2268200" y="9258300"/>
            <a:ext cx="3581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(McKnight and Fish, 2016)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46827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1"/>
          <p:cNvSpPr txBox="1"/>
          <p:nvPr/>
        </p:nvSpPr>
        <p:spPr>
          <a:xfrm>
            <a:off x="8991600" y="2705100"/>
            <a:ext cx="8442124" cy="57951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endParaRPr lang="en-US" sz="2800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66C8567-BCA3-75BC-882D-189C33B8CF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8632" y="1784215"/>
            <a:ext cx="9419368" cy="7924799"/>
          </a:xfrm>
          <a:prstGeom prst="rect">
            <a:avLst/>
          </a:prstGeom>
        </p:spPr>
      </p:pic>
      <p:sp>
        <p:nvSpPr>
          <p:cNvPr id="15" name="TextBox 15"/>
          <p:cNvSpPr txBox="1"/>
          <p:nvPr/>
        </p:nvSpPr>
        <p:spPr>
          <a:xfrm>
            <a:off x="685800" y="1204664"/>
            <a:ext cx="15071524" cy="5878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968"/>
              </a:lnSpc>
            </a:pPr>
            <a:r>
              <a:rPr lang="en-US" sz="6000" b="1" dirty="0">
                <a:solidFill>
                  <a:srgbClr val="FFCF00"/>
                </a:solidFill>
                <a:latin typeface="+mj-lt"/>
              </a:rPr>
              <a:t>Challenges regarding recommendations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56B6BB-3DD6-6E97-039A-7D4720DD2F0D}"/>
              </a:ext>
            </a:extLst>
          </p:cNvPr>
          <p:cNvSpPr txBox="1"/>
          <p:nvPr/>
        </p:nvSpPr>
        <p:spPr>
          <a:xfrm>
            <a:off x="1132114" y="2994859"/>
            <a:ext cx="8001000" cy="45498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Challenging and requiring reliable solutions to integrate data from diverse sources.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Taking time and resources to create and update customized content.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Resulting from providing continual training and empowerment resources from constraining budgets (Gonzalez and McAleer, 2011).</a:t>
            </a:r>
          </a:p>
        </p:txBody>
      </p:sp>
    </p:spTree>
    <p:extLst>
      <p:ext uri="{BB962C8B-B14F-4D97-AF65-F5344CB8AC3E}">
        <p14:creationId xmlns:p14="http://schemas.microsoft.com/office/powerpoint/2010/main" val="20664268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5"/>
          <p:cNvSpPr txBox="1"/>
          <p:nvPr/>
        </p:nvSpPr>
        <p:spPr>
          <a:xfrm>
            <a:off x="838200" y="1206539"/>
            <a:ext cx="15071524" cy="5878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968"/>
              </a:lnSpc>
            </a:pPr>
            <a:r>
              <a:rPr lang="en-US" sz="6000" b="1" dirty="0">
                <a:solidFill>
                  <a:srgbClr val="FFCF00"/>
                </a:solidFill>
                <a:latin typeface="+mj-lt"/>
              </a:rPr>
              <a:t>Continue………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BC7B517-50C9-C8E5-7636-E491326343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4143" y="1943100"/>
            <a:ext cx="9601200" cy="64008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56B6BB-3DD6-6E97-039A-7D4720DD2F0D}"/>
              </a:ext>
            </a:extLst>
          </p:cNvPr>
          <p:cNvSpPr txBox="1"/>
          <p:nvPr/>
        </p:nvSpPr>
        <p:spPr>
          <a:xfrm>
            <a:off x="1143000" y="2705100"/>
            <a:ext cx="8001000" cy="45498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Keeping brand message and values constant despite shifting market trends (Kumar and </a:t>
            </a:r>
            <a:r>
              <a:rPr lang="en-US" sz="2800" dirty="0" err="1"/>
              <a:t>Reinartz</a:t>
            </a:r>
            <a:r>
              <a:rPr lang="en-US" sz="2800" dirty="0"/>
              <a:t>, 2018).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Using client data while protecting data privacy and security.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Limiting overstepping and </a:t>
            </a:r>
            <a:r>
              <a:rPr lang="en-US" sz="2800" dirty="0" err="1"/>
              <a:t>customisation</a:t>
            </a:r>
            <a:r>
              <a:rPr lang="en-US" sz="2800" dirty="0"/>
              <a:t> while weighing possible privacy risks (</a:t>
            </a:r>
            <a:r>
              <a:rPr lang="en-US" sz="2800" dirty="0" err="1"/>
              <a:t>Kubwalo</a:t>
            </a:r>
            <a:r>
              <a:rPr lang="en-US" sz="2800" dirty="0"/>
              <a:t>-Chaika, 2016).</a:t>
            </a:r>
          </a:p>
        </p:txBody>
      </p:sp>
    </p:spTree>
    <p:extLst>
      <p:ext uri="{BB962C8B-B14F-4D97-AF65-F5344CB8AC3E}">
        <p14:creationId xmlns:p14="http://schemas.microsoft.com/office/powerpoint/2010/main" val="22025283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5"/>
          <p:cNvSpPr txBox="1"/>
          <p:nvPr/>
        </p:nvSpPr>
        <p:spPr>
          <a:xfrm>
            <a:off x="9296400" y="1910000"/>
            <a:ext cx="8868229" cy="5878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968"/>
              </a:lnSpc>
            </a:pPr>
            <a:r>
              <a:rPr lang="en-US" sz="6000" b="1" dirty="0">
                <a:solidFill>
                  <a:srgbClr val="FFCF00"/>
                </a:solidFill>
                <a:latin typeface="+mj-lt"/>
              </a:rPr>
              <a:t>Conclusion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56B6BB-3DD6-6E97-039A-7D4720DD2F0D}"/>
              </a:ext>
            </a:extLst>
          </p:cNvPr>
          <p:cNvSpPr txBox="1"/>
          <p:nvPr/>
        </p:nvSpPr>
        <p:spPr>
          <a:xfrm>
            <a:off x="9111342" y="2781300"/>
            <a:ext cx="8001000" cy="51961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Zopa UK recognizes its impact areas for narrowly improving the client experience and advancing technology for top-notch service.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Customer interaction is transformed when co-creation ideas are used, creating a collaborative lending process.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Through specialized services, Zopa sets itself apart in a cutthroat industry.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6831D8-D7CE-2842-82D3-3BE0EFE038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6629" y="2497853"/>
            <a:ext cx="7620000" cy="616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9319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5">
            <a:extLst>
              <a:ext uri="{FF2B5EF4-FFF2-40B4-BE49-F238E27FC236}">
                <a16:creationId xmlns:a16="http://schemas.microsoft.com/office/drawing/2014/main" id="{29DFC5CB-9FEC-7E47-6A66-05533F40D5C7}"/>
              </a:ext>
            </a:extLst>
          </p:cNvPr>
          <p:cNvSpPr txBox="1"/>
          <p:nvPr/>
        </p:nvSpPr>
        <p:spPr>
          <a:xfrm>
            <a:off x="838200" y="1181100"/>
            <a:ext cx="15071524" cy="5878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968"/>
              </a:lnSpc>
            </a:pPr>
            <a:r>
              <a:rPr lang="en-US" sz="6000" b="1" dirty="0">
                <a:solidFill>
                  <a:srgbClr val="FFCF00"/>
                </a:solidFill>
                <a:latin typeface="+mj-lt"/>
              </a:rPr>
              <a:t>References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4DA21B-682D-2DBD-D7DF-55A78689DB15}"/>
              </a:ext>
            </a:extLst>
          </p:cNvPr>
          <p:cNvSpPr txBox="1"/>
          <p:nvPr/>
        </p:nvSpPr>
        <p:spPr>
          <a:xfrm>
            <a:off x="685019" y="2164871"/>
            <a:ext cx="16459200" cy="79406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err="1"/>
              <a:t>Aichner</a:t>
            </a:r>
            <a:r>
              <a:rPr lang="en-US" sz="2400" dirty="0"/>
              <a:t>, T. and Gruber, B. (2017) Managing customer touchpoints and customer satisfaction in B2B mass customization: A case study. International journal of industrial engineering and management, 8(3), p.131.</a:t>
            </a:r>
          </a:p>
          <a:p>
            <a:pPr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err="1"/>
              <a:t>Barbu</a:t>
            </a:r>
            <a:r>
              <a:rPr lang="en-US" sz="2400" dirty="0"/>
              <a:t>, C.M., </a:t>
            </a:r>
            <a:r>
              <a:rPr lang="en-US" sz="2400" dirty="0" err="1"/>
              <a:t>Florea</a:t>
            </a:r>
            <a:r>
              <a:rPr lang="en-US" sz="2400" dirty="0"/>
              <a:t>, D.L., </a:t>
            </a:r>
            <a:r>
              <a:rPr lang="en-US" sz="2400" dirty="0" err="1"/>
              <a:t>Dabija</a:t>
            </a:r>
            <a:r>
              <a:rPr lang="en-US" sz="2400" dirty="0"/>
              <a:t>, D.C. and </a:t>
            </a:r>
            <a:r>
              <a:rPr lang="en-US" sz="2400" dirty="0" err="1"/>
              <a:t>Barbu</a:t>
            </a:r>
            <a:r>
              <a:rPr lang="en-US" sz="2400" dirty="0"/>
              <a:t>, M.C.R. (2021) Customer experience in fintech. Journal of Theoretical and Applied Electronic Commerce Research, 16(5), pp.1415-1433.</a:t>
            </a:r>
          </a:p>
          <a:p>
            <a:pPr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Gonzalez, L. and McAleer, K. (2011) Determinants of success in online social lending: a peak at US prosper &amp; UK ZOPA.</a:t>
            </a:r>
          </a:p>
          <a:p>
            <a:pPr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err="1"/>
              <a:t>Kubwalo</a:t>
            </a:r>
            <a:r>
              <a:rPr lang="en-US" sz="2400" dirty="0"/>
              <a:t>-Chaika, M. (2016) </a:t>
            </a:r>
            <a:r>
              <a:rPr lang="en-US" sz="2400" dirty="0" err="1"/>
              <a:t>Realising</a:t>
            </a:r>
            <a:r>
              <a:rPr lang="en-US" sz="2400" dirty="0"/>
              <a:t> increased value from using knowledge management to improve customer relationship management in a retail banking environment: the case of Standard Bank in Malawi (Doctoral dissertation, University of Bolton).</a:t>
            </a:r>
          </a:p>
          <a:p>
            <a:pPr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Kumar, V. and </a:t>
            </a:r>
            <a:r>
              <a:rPr lang="en-US" sz="2400" dirty="0" err="1"/>
              <a:t>Reinartz</a:t>
            </a:r>
            <a:r>
              <a:rPr lang="en-US" sz="2400" dirty="0"/>
              <a:t>, W. (2018) Customer relationship management. Springer-Verlag GmbH Germany, part of Springer Nature 2006, 2012, 2018.</a:t>
            </a:r>
          </a:p>
          <a:p>
            <a:pPr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McKnight, J. and Fish, A.R. (2016) </a:t>
            </a:r>
            <a:r>
              <a:rPr lang="en-GB" sz="2400" dirty="0" err="1"/>
              <a:t>Zopa's</a:t>
            </a:r>
            <a:r>
              <a:rPr lang="en-GB" sz="2400" dirty="0"/>
              <a:t> lambs: video ads, internet banks, and the </a:t>
            </a:r>
            <a:r>
              <a:rPr lang="en-GB" sz="2400" dirty="0" err="1"/>
              <a:t>financialization</a:t>
            </a:r>
            <a:r>
              <a:rPr lang="en-GB" sz="2400" dirty="0"/>
              <a:t> of affect. </a:t>
            </a:r>
            <a:r>
              <a:rPr lang="en-GB" sz="2400" i="1" dirty="0"/>
              <a:t>Ephemera: Theory and Politics in Organization</a:t>
            </a:r>
            <a:r>
              <a:rPr lang="en-GB" sz="2400" dirty="0"/>
              <a:t>, </a:t>
            </a:r>
            <a:r>
              <a:rPr lang="en-GB" sz="2400" i="1" dirty="0"/>
              <a:t>16</a:t>
            </a:r>
            <a:r>
              <a:rPr lang="en-GB" sz="2400" dirty="0"/>
              <a:t>(4), pp.33-49.</a:t>
            </a:r>
            <a:endParaRPr lang="en-US" sz="24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err="1"/>
              <a:t>Zopa</a:t>
            </a:r>
            <a:r>
              <a:rPr lang="en-US" sz="2400" dirty="0"/>
              <a:t> (2022). Blog. Retrieved from </a:t>
            </a:r>
            <a:r>
              <a:rPr lang="en-US" sz="2400" u="sng" dirty="0">
                <a:hlinkClick r:id="rId2"/>
              </a:rPr>
              <a:t>https://www.zopa.com/blog</a:t>
            </a:r>
            <a:endParaRPr lang="en-US" sz="24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err="1"/>
              <a:t>Zopa</a:t>
            </a:r>
            <a:r>
              <a:rPr lang="en-GB" sz="2400" dirty="0"/>
              <a:t> (2023). </a:t>
            </a:r>
            <a:r>
              <a:rPr lang="en-GB" sz="2400" dirty="0" err="1"/>
              <a:t>Zopa</a:t>
            </a:r>
            <a:r>
              <a:rPr lang="en-GB" sz="2400" dirty="0"/>
              <a:t>: Personal Loans &amp; Investing. Retrieved from </a:t>
            </a:r>
            <a:r>
              <a:rPr lang="en-GB" sz="2400" u="sng" dirty="0">
                <a:hlinkClick r:id="rId3"/>
              </a:rPr>
              <a:t>https://www.zopa.com/</a:t>
            </a:r>
            <a:endParaRPr lang="en-US" sz="2400" dirty="0"/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047741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805</TotalTime>
  <Words>764</Words>
  <Application>Microsoft Office PowerPoint</Application>
  <PresentationFormat>Custom</PresentationFormat>
  <Paragraphs>92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Calibri</vt:lpstr>
      <vt:lpstr>Arial</vt:lpstr>
      <vt:lpstr>Open Sans Bold</vt:lpstr>
      <vt:lpstr>Roboto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Oil and Gas Presentation Templates</dc:title>
  <dc:creator>User</dc:creator>
  <cp:lastModifiedBy>andreea vlasceanu</cp:lastModifiedBy>
  <cp:revision>41</cp:revision>
  <dcterms:created xsi:type="dcterms:W3CDTF">2006-08-16T00:00:00Z</dcterms:created>
  <dcterms:modified xsi:type="dcterms:W3CDTF">2023-08-03T22:10:00Z</dcterms:modified>
  <dc:identifier>DAFo0exU2cI</dc:identifier>
</cp:coreProperties>
</file>