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BF4514-DB46-482D-997B-15B5EA77D4A5}" v="34" dt="2024-03-11T00:11:38.0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rdanka Kancheva (2017633)" userId="cac1fc8d-2f90-4155-b022-1959359cc0c6" providerId="ADAL" clId="{DEBF4514-DB46-482D-997B-15B5EA77D4A5}"/>
    <pc:docChg chg="undo custSel modSld">
      <pc:chgData name="Yordanka Kancheva (2017633)" userId="cac1fc8d-2f90-4155-b022-1959359cc0c6" providerId="ADAL" clId="{DEBF4514-DB46-482D-997B-15B5EA77D4A5}" dt="2024-03-11T00:13:28.724" v="113" actId="20577"/>
      <pc:docMkLst>
        <pc:docMk/>
      </pc:docMkLst>
      <pc:sldChg chg="modSp mod">
        <pc:chgData name="Yordanka Kancheva (2017633)" userId="cac1fc8d-2f90-4155-b022-1959359cc0c6" providerId="ADAL" clId="{DEBF4514-DB46-482D-997B-15B5EA77D4A5}" dt="2024-03-10T23:53:33.628" v="58"/>
        <pc:sldMkLst>
          <pc:docMk/>
          <pc:sldMk cId="134612941" sldId="257"/>
        </pc:sldMkLst>
        <pc:spChg chg="mod">
          <ac:chgData name="Yordanka Kancheva (2017633)" userId="cac1fc8d-2f90-4155-b022-1959359cc0c6" providerId="ADAL" clId="{DEBF4514-DB46-482D-997B-15B5EA77D4A5}" dt="2024-03-10T23:53:33.628" v="58"/>
          <ac:spMkLst>
            <pc:docMk/>
            <pc:sldMk cId="134612941" sldId="257"/>
            <ac:spMk id="3" creationId="{AD2D7710-D818-879D-DAE9-2EC39FC3FCCC}"/>
          </ac:spMkLst>
        </pc:spChg>
      </pc:sldChg>
      <pc:sldChg chg="modSp">
        <pc:chgData name="Yordanka Kancheva (2017633)" userId="cac1fc8d-2f90-4155-b022-1959359cc0c6" providerId="ADAL" clId="{DEBF4514-DB46-482D-997B-15B5EA77D4A5}" dt="2024-03-10T23:50:00.909" v="30" actId="255"/>
        <pc:sldMkLst>
          <pc:docMk/>
          <pc:sldMk cId="2936759460" sldId="258"/>
        </pc:sldMkLst>
        <pc:graphicFrameChg chg="mod">
          <ac:chgData name="Yordanka Kancheva (2017633)" userId="cac1fc8d-2f90-4155-b022-1959359cc0c6" providerId="ADAL" clId="{DEBF4514-DB46-482D-997B-15B5EA77D4A5}" dt="2024-03-10T23:50:00.909" v="30" actId="255"/>
          <ac:graphicFrameMkLst>
            <pc:docMk/>
            <pc:sldMk cId="2936759460" sldId="258"/>
            <ac:graphicFrameMk id="8" creationId="{E15BE1A6-060F-1063-E870-4657C6F1B63E}"/>
          </ac:graphicFrameMkLst>
        </pc:graphicFrameChg>
      </pc:sldChg>
      <pc:sldChg chg="modSp mod">
        <pc:chgData name="Yordanka Kancheva (2017633)" userId="cac1fc8d-2f90-4155-b022-1959359cc0c6" providerId="ADAL" clId="{DEBF4514-DB46-482D-997B-15B5EA77D4A5}" dt="2024-03-11T00:07:35.621" v="100" actId="14100"/>
        <pc:sldMkLst>
          <pc:docMk/>
          <pc:sldMk cId="349904625" sldId="259"/>
        </pc:sldMkLst>
        <pc:spChg chg="mod">
          <ac:chgData name="Yordanka Kancheva (2017633)" userId="cac1fc8d-2f90-4155-b022-1959359cc0c6" providerId="ADAL" clId="{DEBF4514-DB46-482D-997B-15B5EA77D4A5}" dt="2024-03-11T00:07:35.621" v="100" actId="14100"/>
          <ac:spMkLst>
            <pc:docMk/>
            <pc:sldMk cId="349904625" sldId="259"/>
            <ac:spMk id="3" creationId="{7F70BB38-13C5-D8FC-D0A4-77C076AF4AD2}"/>
          </ac:spMkLst>
        </pc:spChg>
        <pc:spChg chg="mod">
          <ac:chgData name="Yordanka Kancheva (2017633)" userId="cac1fc8d-2f90-4155-b022-1959359cc0c6" providerId="ADAL" clId="{DEBF4514-DB46-482D-997B-15B5EA77D4A5}" dt="2024-03-11T00:07:06.209" v="96" actId="1076"/>
          <ac:spMkLst>
            <pc:docMk/>
            <pc:sldMk cId="349904625" sldId="259"/>
            <ac:spMk id="5" creationId="{DC1E4564-5DDF-7377-58F0-9E39759E4B5C}"/>
          </ac:spMkLst>
        </pc:spChg>
      </pc:sldChg>
      <pc:sldChg chg="modSp">
        <pc:chgData name="Yordanka Kancheva (2017633)" userId="cac1fc8d-2f90-4155-b022-1959359cc0c6" providerId="ADAL" clId="{DEBF4514-DB46-482D-997B-15B5EA77D4A5}" dt="2024-03-11T00:11:38.099" v="110"/>
        <pc:sldMkLst>
          <pc:docMk/>
          <pc:sldMk cId="596779319" sldId="260"/>
        </pc:sldMkLst>
        <pc:graphicFrameChg chg="mod">
          <ac:chgData name="Yordanka Kancheva (2017633)" userId="cac1fc8d-2f90-4155-b022-1959359cc0c6" providerId="ADAL" clId="{DEBF4514-DB46-482D-997B-15B5EA77D4A5}" dt="2024-03-11T00:11:38.099" v="110"/>
          <ac:graphicFrameMkLst>
            <pc:docMk/>
            <pc:sldMk cId="596779319" sldId="260"/>
            <ac:graphicFrameMk id="6" creationId="{5C2A275E-A001-C98C-DBCA-431FEF561F38}"/>
          </ac:graphicFrameMkLst>
        </pc:graphicFrameChg>
      </pc:sldChg>
      <pc:sldChg chg="modSp mod">
        <pc:chgData name="Yordanka Kancheva (2017633)" userId="cac1fc8d-2f90-4155-b022-1959359cc0c6" providerId="ADAL" clId="{DEBF4514-DB46-482D-997B-15B5EA77D4A5}" dt="2024-03-11T00:13:28.724" v="113" actId="20577"/>
        <pc:sldMkLst>
          <pc:docMk/>
          <pc:sldMk cId="2725530853" sldId="261"/>
        </pc:sldMkLst>
        <pc:spChg chg="mod">
          <ac:chgData name="Yordanka Kancheva (2017633)" userId="cac1fc8d-2f90-4155-b022-1959359cc0c6" providerId="ADAL" clId="{DEBF4514-DB46-482D-997B-15B5EA77D4A5}" dt="2024-03-11T00:13:28.724" v="113" actId="20577"/>
          <ac:spMkLst>
            <pc:docMk/>
            <pc:sldMk cId="2725530853" sldId="261"/>
            <ac:spMk id="4" creationId="{F16B2FEA-BDC6-25F2-9512-E3B2F6453635}"/>
          </ac:spMkLst>
        </pc:spChg>
      </pc:sldChg>
      <pc:sldChg chg="modSp mod">
        <pc:chgData name="Yordanka Kancheva (2017633)" userId="cac1fc8d-2f90-4155-b022-1959359cc0c6" providerId="ADAL" clId="{DEBF4514-DB46-482D-997B-15B5EA77D4A5}" dt="2024-03-10T23:31:12.435" v="12" actId="1076"/>
        <pc:sldMkLst>
          <pc:docMk/>
          <pc:sldMk cId="2999209037" sldId="263"/>
        </pc:sldMkLst>
        <pc:spChg chg="mod">
          <ac:chgData name="Yordanka Kancheva (2017633)" userId="cac1fc8d-2f90-4155-b022-1959359cc0c6" providerId="ADAL" clId="{DEBF4514-DB46-482D-997B-15B5EA77D4A5}" dt="2024-03-10T23:31:12.435" v="12" actId="1076"/>
          <ac:spMkLst>
            <pc:docMk/>
            <pc:sldMk cId="2999209037" sldId="263"/>
            <ac:spMk id="2" creationId="{398B0668-35B0-B04F-9808-2899AF4DAB78}"/>
          </ac:spMkLst>
        </pc:spChg>
        <pc:spChg chg="mod">
          <ac:chgData name="Yordanka Kancheva (2017633)" userId="cac1fc8d-2f90-4155-b022-1959359cc0c6" providerId="ADAL" clId="{DEBF4514-DB46-482D-997B-15B5EA77D4A5}" dt="2024-03-10T23:31:04.519" v="11" actId="1076"/>
          <ac:spMkLst>
            <pc:docMk/>
            <pc:sldMk cId="2999209037" sldId="263"/>
            <ac:spMk id="7" creationId="{E4B309F6-95C5-D39A-8F96-00F28F098EE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3159C3-ECFE-479D-A10E-77ED833CECB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F99E20-7A95-4520-B886-F6D0C180A6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u="none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Thank you for joining today. </a:t>
          </a:r>
        </a:p>
      </dgm:t>
    </dgm:pt>
    <dgm:pt modelId="{7EEBAA38-63BC-4956-9C85-B669F5B17551}" type="parTrans" cxnId="{0E06ED32-3509-418E-89FC-30CDAE214BF4}">
      <dgm:prSet/>
      <dgm:spPr/>
      <dgm:t>
        <a:bodyPr/>
        <a:lstStyle/>
        <a:p>
          <a:endParaRPr lang="en-US"/>
        </a:p>
      </dgm:t>
    </dgm:pt>
    <dgm:pt modelId="{9A2EAEB1-D263-4EAB-BA75-715A5127A464}" type="sibTrans" cxnId="{0E06ED32-3509-418E-89FC-30CDAE214BF4}">
      <dgm:prSet/>
      <dgm:spPr/>
      <dgm:t>
        <a:bodyPr/>
        <a:lstStyle/>
        <a:p>
          <a:endParaRPr lang="en-US"/>
        </a:p>
      </dgm:t>
    </dgm:pt>
    <dgm:pt modelId="{D3941631-60A8-42C5-B977-5711FAD5DEC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Context: Providing insights into the research methodology, challenges faced, practical learning outcomes, and conclusions drawn from the report.</a:t>
          </a:r>
          <a:endParaRPr lang="en-US" sz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023073-6031-4346-BABC-25F6282A4287}" type="parTrans" cxnId="{1E1A1B9A-25D6-4970-B95A-4FF48377835F}">
      <dgm:prSet/>
      <dgm:spPr/>
      <dgm:t>
        <a:bodyPr/>
        <a:lstStyle/>
        <a:p>
          <a:endParaRPr lang="en-US"/>
        </a:p>
      </dgm:t>
    </dgm:pt>
    <dgm:pt modelId="{A9DC0654-A79D-4F1F-BDF8-13720946ECBD}" type="sibTrans" cxnId="{1E1A1B9A-25D6-4970-B95A-4FF48377835F}">
      <dgm:prSet/>
      <dgm:spPr/>
      <dgm:t>
        <a:bodyPr/>
        <a:lstStyle/>
        <a:p>
          <a:endParaRPr lang="en-US"/>
        </a:p>
      </dgm:t>
    </dgm:pt>
    <dgm:pt modelId="{BF62DB23-6388-427F-81D9-0C44B539B40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Purpose: </a:t>
          </a:r>
          <a:r>
            <a:rPr lang="en-US" sz="1200" b="0" i="0" u="none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Defending the report titled "Victoria's Secret's Innovation Crisis: Evaluating Causes and Solutions with SCAMPER Model''</a:t>
          </a:r>
          <a:endParaRPr lang="en-US" sz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C489E3-9FCD-45EF-9FB0-9712C7E33761}" type="parTrans" cxnId="{02D47844-F30E-482D-91D4-0EF1DC990D61}">
      <dgm:prSet/>
      <dgm:spPr/>
      <dgm:t>
        <a:bodyPr/>
        <a:lstStyle/>
        <a:p>
          <a:endParaRPr lang="en-US"/>
        </a:p>
      </dgm:t>
    </dgm:pt>
    <dgm:pt modelId="{F581084D-66E6-4803-8324-7346594803ED}" type="sibTrans" cxnId="{02D47844-F30E-482D-91D4-0EF1DC990D61}">
      <dgm:prSet/>
      <dgm:spPr/>
      <dgm:t>
        <a:bodyPr/>
        <a:lstStyle/>
        <a:p>
          <a:endParaRPr lang="en-US"/>
        </a:p>
      </dgm:t>
    </dgm:pt>
    <dgm:pt modelId="{3A6447EC-15DD-4A97-85D7-2A194594C6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0" i="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Structure: Overview of topics to be covered.</a:t>
          </a:r>
          <a:endParaRPr lang="en-US" sz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2AD222-911C-481E-8DF3-BAD4CDB8CFD3}" type="parTrans" cxnId="{7FE90F69-2E61-4D38-84DD-B5BD2B543BD3}">
      <dgm:prSet/>
      <dgm:spPr/>
      <dgm:t>
        <a:bodyPr/>
        <a:lstStyle/>
        <a:p>
          <a:endParaRPr lang="en-US"/>
        </a:p>
      </dgm:t>
    </dgm:pt>
    <dgm:pt modelId="{407A65AE-FB85-43E1-97CB-5C600A60E618}" type="sibTrans" cxnId="{7FE90F69-2E61-4D38-84DD-B5BD2B543BD3}">
      <dgm:prSet/>
      <dgm:spPr/>
      <dgm:t>
        <a:bodyPr/>
        <a:lstStyle/>
        <a:p>
          <a:endParaRPr lang="en-US"/>
        </a:p>
      </dgm:t>
    </dgm:pt>
    <dgm:pt modelId="{96AEF086-C40A-45A2-B0E7-2B15E7A44902}" type="pres">
      <dgm:prSet presAssocID="{5D3159C3-ECFE-479D-A10E-77ED833CECB5}" presName="root" presStyleCnt="0">
        <dgm:presLayoutVars>
          <dgm:dir/>
          <dgm:resizeHandles val="exact"/>
        </dgm:presLayoutVars>
      </dgm:prSet>
      <dgm:spPr/>
    </dgm:pt>
    <dgm:pt modelId="{525990D0-641E-4AB3-AEF4-0BA6AD859705}" type="pres">
      <dgm:prSet presAssocID="{C5F99E20-7A95-4520-B886-F6D0C180A6C2}" presName="compNode" presStyleCnt="0"/>
      <dgm:spPr/>
    </dgm:pt>
    <dgm:pt modelId="{C55B7118-1C87-4AA4-8497-D410C87C25AB}" type="pres">
      <dgm:prSet presAssocID="{C5F99E20-7A95-4520-B886-F6D0C180A6C2}" presName="bgRect" presStyleLbl="bgShp" presStyleIdx="0" presStyleCnt="4"/>
      <dgm:spPr>
        <a:solidFill>
          <a:schemeClr val="accent2">
            <a:lumMod val="40000"/>
            <a:lumOff val="60000"/>
          </a:schemeClr>
        </a:solidFill>
      </dgm:spPr>
    </dgm:pt>
    <dgm:pt modelId="{A09364EF-D8CF-4B42-BD39-7F702EE96E94}" type="pres">
      <dgm:prSet presAssocID="{C5F99E20-7A95-4520-B886-F6D0C180A6C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70956A3-D6E7-4E66-8A39-E29B4D38F955}" type="pres">
      <dgm:prSet presAssocID="{C5F99E20-7A95-4520-B886-F6D0C180A6C2}" presName="spaceRect" presStyleCnt="0"/>
      <dgm:spPr/>
    </dgm:pt>
    <dgm:pt modelId="{D235DFB1-976B-47AD-AD33-63D46888401D}" type="pres">
      <dgm:prSet presAssocID="{C5F99E20-7A95-4520-B886-F6D0C180A6C2}" presName="parTx" presStyleLbl="revTx" presStyleIdx="0" presStyleCnt="4">
        <dgm:presLayoutVars>
          <dgm:chMax val="0"/>
          <dgm:chPref val="0"/>
        </dgm:presLayoutVars>
      </dgm:prSet>
      <dgm:spPr/>
    </dgm:pt>
    <dgm:pt modelId="{8B0E11E8-6F1C-4111-8C71-85DCD9C66209}" type="pres">
      <dgm:prSet presAssocID="{9A2EAEB1-D263-4EAB-BA75-715A5127A464}" presName="sibTrans" presStyleCnt="0"/>
      <dgm:spPr/>
    </dgm:pt>
    <dgm:pt modelId="{82A492F2-6918-4284-ADA9-809D4AF01B39}" type="pres">
      <dgm:prSet presAssocID="{D3941631-60A8-42C5-B977-5711FAD5DECC}" presName="compNode" presStyleCnt="0"/>
      <dgm:spPr/>
    </dgm:pt>
    <dgm:pt modelId="{76819378-DAB7-4549-9FB6-A5F7F78D8C7C}" type="pres">
      <dgm:prSet presAssocID="{D3941631-60A8-42C5-B977-5711FAD5DECC}" presName="bgRect" presStyleLbl="bgShp" presStyleIdx="1" presStyleCnt="4"/>
      <dgm:spPr>
        <a:solidFill>
          <a:schemeClr val="accent2">
            <a:lumMod val="40000"/>
            <a:lumOff val="60000"/>
          </a:schemeClr>
        </a:solidFill>
      </dgm:spPr>
    </dgm:pt>
    <dgm:pt modelId="{156E26D8-F931-4F37-B61D-BA3B07346DB4}" type="pres">
      <dgm:prSet presAssocID="{D3941631-60A8-42C5-B977-5711FAD5DEC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4A025CE7-1F77-4637-A20B-A08EC68D8A65}" type="pres">
      <dgm:prSet presAssocID="{D3941631-60A8-42C5-B977-5711FAD5DECC}" presName="spaceRect" presStyleCnt="0"/>
      <dgm:spPr/>
    </dgm:pt>
    <dgm:pt modelId="{6EA7361A-8C16-43CF-8B6C-6BB685A94B2A}" type="pres">
      <dgm:prSet presAssocID="{D3941631-60A8-42C5-B977-5711FAD5DECC}" presName="parTx" presStyleLbl="revTx" presStyleIdx="1" presStyleCnt="4">
        <dgm:presLayoutVars>
          <dgm:chMax val="0"/>
          <dgm:chPref val="0"/>
        </dgm:presLayoutVars>
      </dgm:prSet>
      <dgm:spPr/>
    </dgm:pt>
    <dgm:pt modelId="{9D0492E3-4606-4A31-9254-6395236016F8}" type="pres">
      <dgm:prSet presAssocID="{A9DC0654-A79D-4F1F-BDF8-13720946ECBD}" presName="sibTrans" presStyleCnt="0"/>
      <dgm:spPr/>
    </dgm:pt>
    <dgm:pt modelId="{3EB4ED34-E8A0-49E4-AF68-35A5D99BD15D}" type="pres">
      <dgm:prSet presAssocID="{BF62DB23-6388-427F-81D9-0C44B539B404}" presName="compNode" presStyleCnt="0"/>
      <dgm:spPr/>
    </dgm:pt>
    <dgm:pt modelId="{2710AC93-8AA0-4461-91AD-D430284D4303}" type="pres">
      <dgm:prSet presAssocID="{BF62DB23-6388-427F-81D9-0C44B539B404}" presName="bgRect" presStyleLbl="bgShp" presStyleIdx="2" presStyleCnt="4"/>
      <dgm:spPr>
        <a:solidFill>
          <a:schemeClr val="accent2">
            <a:lumMod val="40000"/>
            <a:lumOff val="60000"/>
          </a:schemeClr>
        </a:solidFill>
      </dgm:spPr>
    </dgm:pt>
    <dgm:pt modelId="{64A43C4A-B01F-4EE8-92FC-628A6571CB26}" type="pres">
      <dgm:prSet presAssocID="{BF62DB23-6388-427F-81D9-0C44B539B4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1587947-4E99-4422-ADEC-08AF52B5132B}" type="pres">
      <dgm:prSet presAssocID="{BF62DB23-6388-427F-81D9-0C44B539B404}" presName="spaceRect" presStyleCnt="0"/>
      <dgm:spPr/>
    </dgm:pt>
    <dgm:pt modelId="{2FC6EBB5-05DD-404A-AE5D-FA3C2BCEE4C5}" type="pres">
      <dgm:prSet presAssocID="{BF62DB23-6388-427F-81D9-0C44B539B404}" presName="parTx" presStyleLbl="revTx" presStyleIdx="2" presStyleCnt="4">
        <dgm:presLayoutVars>
          <dgm:chMax val="0"/>
          <dgm:chPref val="0"/>
        </dgm:presLayoutVars>
      </dgm:prSet>
      <dgm:spPr/>
    </dgm:pt>
    <dgm:pt modelId="{16DC4B44-434E-48A4-ACC2-A11D7ED68A7B}" type="pres">
      <dgm:prSet presAssocID="{F581084D-66E6-4803-8324-7346594803ED}" presName="sibTrans" presStyleCnt="0"/>
      <dgm:spPr/>
    </dgm:pt>
    <dgm:pt modelId="{B5F44E53-242B-443A-BEF9-F1451EF63CBA}" type="pres">
      <dgm:prSet presAssocID="{3A6447EC-15DD-4A97-85D7-2A194594C64D}" presName="compNode" presStyleCnt="0"/>
      <dgm:spPr/>
    </dgm:pt>
    <dgm:pt modelId="{638F8E66-82DA-40AB-AD89-2567FC87ECF4}" type="pres">
      <dgm:prSet presAssocID="{3A6447EC-15DD-4A97-85D7-2A194594C64D}" presName="bgRect" presStyleLbl="bgShp" presStyleIdx="3" presStyleCnt="4"/>
      <dgm:spPr>
        <a:solidFill>
          <a:schemeClr val="accent2">
            <a:lumMod val="40000"/>
            <a:lumOff val="60000"/>
          </a:schemeClr>
        </a:solidFill>
      </dgm:spPr>
    </dgm:pt>
    <dgm:pt modelId="{7403FAEA-A45E-45E3-A7FA-4592EE77633A}" type="pres">
      <dgm:prSet presAssocID="{3A6447EC-15DD-4A97-85D7-2A194594C64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A77EEC1-F4B1-48D8-B9C2-C6B550FE4154}" type="pres">
      <dgm:prSet presAssocID="{3A6447EC-15DD-4A97-85D7-2A194594C64D}" presName="spaceRect" presStyleCnt="0"/>
      <dgm:spPr/>
    </dgm:pt>
    <dgm:pt modelId="{CF9259F5-FCC2-439E-AF73-9EAEAB07FBBA}" type="pres">
      <dgm:prSet presAssocID="{3A6447EC-15DD-4A97-85D7-2A194594C64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ACD308-B46D-4706-98C0-11B647242854}" type="presOf" srcId="{3A6447EC-15DD-4A97-85D7-2A194594C64D}" destId="{CF9259F5-FCC2-439E-AF73-9EAEAB07FBBA}" srcOrd="0" destOrd="0" presId="urn:microsoft.com/office/officeart/2018/2/layout/IconVerticalSolidList"/>
    <dgm:cxn modelId="{6A62D315-B69A-4B61-9353-0C06FF2C1F7C}" type="presOf" srcId="{D3941631-60A8-42C5-B977-5711FAD5DECC}" destId="{6EA7361A-8C16-43CF-8B6C-6BB685A94B2A}" srcOrd="0" destOrd="0" presId="urn:microsoft.com/office/officeart/2018/2/layout/IconVerticalSolidList"/>
    <dgm:cxn modelId="{0E06ED32-3509-418E-89FC-30CDAE214BF4}" srcId="{5D3159C3-ECFE-479D-A10E-77ED833CECB5}" destId="{C5F99E20-7A95-4520-B886-F6D0C180A6C2}" srcOrd="0" destOrd="0" parTransId="{7EEBAA38-63BC-4956-9C85-B669F5B17551}" sibTransId="{9A2EAEB1-D263-4EAB-BA75-715A5127A464}"/>
    <dgm:cxn modelId="{02D47844-F30E-482D-91D4-0EF1DC990D61}" srcId="{5D3159C3-ECFE-479D-A10E-77ED833CECB5}" destId="{BF62DB23-6388-427F-81D9-0C44B539B404}" srcOrd="2" destOrd="0" parTransId="{DEC489E3-9FCD-45EF-9FB0-9712C7E33761}" sibTransId="{F581084D-66E6-4803-8324-7346594803ED}"/>
    <dgm:cxn modelId="{7FE90F69-2E61-4D38-84DD-B5BD2B543BD3}" srcId="{5D3159C3-ECFE-479D-A10E-77ED833CECB5}" destId="{3A6447EC-15DD-4A97-85D7-2A194594C64D}" srcOrd="3" destOrd="0" parTransId="{2A2AD222-911C-481E-8DF3-BAD4CDB8CFD3}" sibTransId="{407A65AE-FB85-43E1-97CB-5C600A60E618}"/>
    <dgm:cxn modelId="{1E1A1B9A-25D6-4970-B95A-4FF48377835F}" srcId="{5D3159C3-ECFE-479D-A10E-77ED833CECB5}" destId="{D3941631-60A8-42C5-B977-5711FAD5DECC}" srcOrd="1" destOrd="0" parTransId="{54023073-6031-4346-BABC-25F6282A4287}" sibTransId="{A9DC0654-A79D-4F1F-BDF8-13720946ECBD}"/>
    <dgm:cxn modelId="{FED2CAD6-17F7-4C8F-94F2-9EE0ACA54225}" type="presOf" srcId="{5D3159C3-ECFE-479D-A10E-77ED833CECB5}" destId="{96AEF086-C40A-45A2-B0E7-2B15E7A44902}" srcOrd="0" destOrd="0" presId="urn:microsoft.com/office/officeart/2018/2/layout/IconVerticalSolidList"/>
    <dgm:cxn modelId="{955ABCDE-D78C-4568-9263-6644222DE04B}" type="presOf" srcId="{C5F99E20-7A95-4520-B886-F6D0C180A6C2}" destId="{D235DFB1-976B-47AD-AD33-63D46888401D}" srcOrd="0" destOrd="0" presId="urn:microsoft.com/office/officeart/2018/2/layout/IconVerticalSolidList"/>
    <dgm:cxn modelId="{C65485EC-9E58-4C30-817E-34AB5BC5B3CA}" type="presOf" srcId="{BF62DB23-6388-427F-81D9-0C44B539B404}" destId="{2FC6EBB5-05DD-404A-AE5D-FA3C2BCEE4C5}" srcOrd="0" destOrd="0" presId="urn:microsoft.com/office/officeart/2018/2/layout/IconVerticalSolidList"/>
    <dgm:cxn modelId="{80C90462-F372-4D79-9114-47BB601644A7}" type="presParOf" srcId="{96AEF086-C40A-45A2-B0E7-2B15E7A44902}" destId="{525990D0-641E-4AB3-AEF4-0BA6AD859705}" srcOrd="0" destOrd="0" presId="urn:microsoft.com/office/officeart/2018/2/layout/IconVerticalSolidList"/>
    <dgm:cxn modelId="{9887B3B4-4909-44FA-8C38-E4A68FC1F4DB}" type="presParOf" srcId="{525990D0-641E-4AB3-AEF4-0BA6AD859705}" destId="{C55B7118-1C87-4AA4-8497-D410C87C25AB}" srcOrd="0" destOrd="0" presId="urn:microsoft.com/office/officeart/2018/2/layout/IconVerticalSolidList"/>
    <dgm:cxn modelId="{08FD760B-C1FE-44C2-83D2-C13EEAB1A832}" type="presParOf" srcId="{525990D0-641E-4AB3-AEF4-0BA6AD859705}" destId="{A09364EF-D8CF-4B42-BD39-7F702EE96E94}" srcOrd="1" destOrd="0" presId="urn:microsoft.com/office/officeart/2018/2/layout/IconVerticalSolidList"/>
    <dgm:cxn modelId="{75FDEDA5-76B0-4EBD-A3F5-243A5B759DF0}" type="presParOf" srcId="{525990D0-641E-4AB3-AEF4-0BA6AD859705}" destId="{170956A3-D6E7-4E66-8A39-E29B4D38F955}" srcOrd="2" destOrd="0" presId="urn:microsoft.com/office/officeart/2018/2/layout/IconVerticalSolidList"/>
    <dgm:cxn modelId="{DE7C7060-8295-4E60-A666-01FB42EBD3B6}" type="presParOf" srcId="{525990D0-641E-4AB3-AEF4-0BA6AD859705}" destId="{D235DFB1-976B-47AD-AD33-63D46888401D}" srcOrd="3" destOrd="0" presId="urn:microsoft.com/office/officeart/2018/2/layout/IconVerticalSolidList"/>
    <dgm:cxn modelId="{E855E5A4-92C8-4BBC-8BCE-40C6E4BEA874}" type="presParOf" srcId="{96AEF086-C40A-45A2-B0E7-2B15E7A44902}" destId="{8B0E11E8-6F1C-4111-8C71-85DCD9C66209}" srcOrd="1" destOrd="0" presId="urn:microsoft.com/office/officeart/2018/2/layout/IconVerticalSolidList"/>
    <dgm:cxn modelId="{C6C93392-90AA-4A00-9791-0C05692C5F89}" type="presParOf" srcId="{96AEF086-C40A-45A2-B0E7-2B15E7A44902}" destId="{82A492F2-6918-4284-ADA9-809D4AF01B39}" srcOrd="2" destOrd="0" presId="urn:microsoft.com/office/officeart/2018/2/layout/IconVerticalSolidList"/>
    <dgm:cxn modelId="{AA81711B-3C90-469F-9CDC-499BFC516D29}" type="presParOf" srcId="{82A492F2-6918-4284-ADA9-809D4AF01B39}" destId="{76819378-DAB7-4549-9FB6-A5F7F78D8C7C}" srcOrd="0" destOrd="0" presId="urn:microsoft.com/office/officeart/2018/2/layout/IconVerticalSolidList"/>
    <dgm:cxn modelId="{8F9ABD6F-8D37-4906-8D15-8B262CD2F2E1}" type="presParOf" srcId="{82A492F2-6918-4284-ADA9-809D4AF01B39}" destId="{156E26D8-F931-4F37-B61D-BA3B07346DB4}" srcOrd="1" destOrd="0" presId="urn:microsoft.com/office/officeart/2018/2/layout/IconVerticalSolidList"/>
    <dgm:cxn modelId="{DCA4B185-111E-44A0-BD37-20FFE53BB06D}" type="presParOf" srcId="{82A492F2-6918-4284-ADA9-809D4AF01B39}" destId="{4A025CE7-1F77-4637-A20B-A08EC68D8A65}" srcOrd="2" destOrd="0" presId="urn:microsoft.com/office/officeart/2018/2/layout/IconVerticalSolidList"/>
    <dgm:cxn modelId="{6CFF126C-7436-4F3E-B101-0DDCE92F0C48}" type="presParOf" srcId="{82A492F2-6918-4284-ADA9-809D4AF01B39}" destId="{6EA7361A-8C16-43CF-8B6C-6BB685A94B2A}" srcOrd="3" destOrd="0" presId="urn:microsoft.com/office/officeart/2018/2/layout/IconVerticalSolidList"/>
    <dgm:cxn modelId="{FA8EDCC9-A2E2-40FC-89EA-9BFA6F8163EB}" type="presParOf" srcId="{96AEF086-C40A-45A2-B0E7-2B15E7A44902}" destId="{9D0492E3-4606-4A31-9254-6395236016F8}" srcOrd="3" destOrd="0" presId="urn:microsoft.com/office/officeart/2018/2/layout/IconVerticalSolidList"/>
    <dgm:cxn modelId="{F137344C-DF98-4F15-A747-78F1B957817F}" type="presParOf" srcId="{96AEF086-C40A-45A2-B0E7-2B15E7A44902}" destId="{3EB4ED34-E8A0-49E4-AF68-35A5D99BD15D}" srcOrd="4" destOrd="0" presId="urn:microsoft.com/office/officeart/2018/2/layout/IconVerticalSolidList"/>
    <dgm:cxn modelId="{21D6890E-FF79-4029-9381-F2C948428B39}" type="presParOf" srcId="{3EB4ED34-E8A0-49E4-AF68-35A5D99BD15D}" destId="{2710AC93-8AA0-4461-91AD-D430284D4303}" srcOrd="0" destOrd="0" presId="urn:microsoft.com/office/officeart/2018/2/layout/IconVerticalSolidList"/>
    <dgm:cxn modelId="{DB5E83E5-F1E4-4936-9AAA-F83CD6D3E252}" type="presParOf" srcId="{3EB4ED34-E8A0-49E4-AF68-35A5D99BD15D}" destId="{64A43C4A-B01F-4EE8-92FC-628A6571CB26}" srcOrd="1" destOrd="0" presId="urn:microsoft.com/office/officeart/2018/2/layout/IconVerticalSolidList"/>
    <dgm:cxn modelId="{34C11D5A-DB60-43F8-854B-BAD07B5857BA}" type="presParOf" srcId="{3EB4ED34-E8A0-49E4-AF68-35A5D99BD15D}" destId="{91587947-4E99-4422-ADEC-08AF52B5132B}" srcOrd="2" destOrd="0" presId="urn:microsoft.com/office/officeart/2018/2/layout/IconVerticalSolidList"/>
    <dgm:cxn modelId="{AC21A820-9ECE-442A-9B16-EECB6A984883}" type="presParOf" srcId="{3EB4ED34-E8A0-49E4-AF68-35A5D99BD15D}" destId="{2FC6EBB5-05DD-404A-AE5D-FA3C2BCEE4C5}" srcOrd="3" destOrd="0" presId="urn:microsoft.com/office/officeart/2018/2/layout/IconVerticalSolidList"/>
    <dgm:cxn modelId="{B6BEF300-E109-4C82-9FC0-A2D4DE813697}" type="presParOf" srcId="{96AEF086-C40A-45A2-B0E7-2B15E7A44902}" destId="{16DC4B44-434E-48A4-ACC2-A11D7ED68A7B}" srcOrd="5" destOrd="0" presId="urn:microsoft.com/office/officeart/2018/2/layout/IconVerticalSolidList"/>
    <dgm:cxn modelId="{37154FDC-77EA-4F68-B274-55A285F3BEA7}" type="presParOf" srcId="{96AEF086-C40A-45A2-B0E7-2B15E7A44902}" destId="{B5F44E53-242B-443A-BEF9-F1451EF63CBA}" srcOrd="6" destOrd="0" presId="urn:microsoft.com/office/officeart/2018/2/layout/IconVerticalSolidList"/>
    <dgm:cxn modelId="{31023E84-4211-4C86-A279-DD4F2F636456}" type="presParOf" srcId="{B5F44E53-242B-443A-BEF9-F1451EF63CBA}" destId="{638F8E66-82DA-40AB-AD89-2567FC87ECF4}" srcOrd="0" destOrd="0" presId="urn:microsoft.com/office/officeart/2018/2/layout/IconVerticalSolidList"/>
    <dgm:cxn modelId="{0211CED3-CA83-49D6-8BDE-B80B7698A8C8}" type="presParOf" srcId="{B5F44E53-242B-443A-BEF9-F1451EF63CBA}" destId="{7403FAEA-A45E-45E3-A7FA-4592EE77633A}" srcOrd="1" destOrd="0" presId="urn:microsoft.com/office/officeart/2018/2/layout/IconVerticalSolidList"/>
    <dgm:cxn modelId="{85639D56-D3B2-4643-85DB-FA536B111A37}" type="presParOf" srcId="{B5F44E53-242B-443A-BEF9-F1451EF63CBA}" destId="{7A77EEC1-F4B1-48D8-B9C2-C6B550FE4154}" srcOrd="2" destOrd="0" presId="urn:microsoft.com/office/officeart/2018/2/layout/IconVerticalSolidList"/>
    <dgm:cxn modelId="{627E5362-B957-4B3B-B28F-5680B82BB392}" type="presParOf" srcId="{B5F44E53-242B-443A-BEF9-F1451EF63CBA}" destId="{CF9259F5-FCC2-439E-AF73-9EAEAB07FB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B43097-C9C5-4A68-B338-73F2EA06B2A5}" type="doc">
      <dgm:prSet loTypeId="urn:microsoft.com/office/officeart/2005/8/layout/hierarchy1" loCatId="hierarchy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866845C-34C5-4E98-9A14-7AE76A17BD38}">
      <dgm:prSet custT="1"/>
      <dgm:spPr>
        <a:pattFill prst="pct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</dgm:spPr>
      <dgm:t>
        <a:bodyPr anchor="t"/>
        <a:lstStyle/>
        <a:p>
          <a:pPr algn="l"/>
          <a:r>
            <a:rPr lang="en-US" sz="16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Key takeaways: </a:t>
          </a:r>
        </a:p>
        <a:p>
          <a:pPr algn="l"/>
          <a:r>
            <a:rPr lang="en-US" sz="16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- Understanding the importance of innovation in maintaining competitiveness, recognizing the impact of market dynamics on business strategies, evaluating the role of organizational culture in driving change.</a:t>
          </a:r>
        </a:p>
        <a:p>
          <a:pPr algn="l"/>
          <a:endParaRPr lang="en-US" sz="16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77A01C-369B-4740-B8C5-0EDD489F7E7B}" type="parTrans" cxnId="{63AD0568-4DA3-4B12-BB95-446A0BBE1C49}">
      <dgm:prSet/>
      <dgm:spPr/>
      <dgm:t>
        <a:bodyPr/>
        <a:lstStyle/>
        <a:p>
          <a:endParaRPr lang="en-US"/>
        </a:p>
      </dgm:t>
    </dgm:pt>
    <dgm:pt modelId="{27267F3E-F5A6-4B5A-B56E-F0A02E634F68}" type="sibTrans" cxnId="{63AD0568-4DA3-4B12-BB95-446A0BBE1C49}">
      <dgm:prSet/>
      <dgm:spPr/>
      <dgm:t>
        <a:bodyPr/>
        <a:lstStyle/>
        <a:p>
          <a:endParaRPr lang="en-US"/>
        </a:p>
      </dgm:t>
    </dgm:pt>
    <dgm:pt modelId="{1E1C40EC-E8EB-4885-86BD-8F48A0AD646F}">
      <dgm:prSet custT="1"/>
      <dgm:spPr>
        <a:pattFill prst="pct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</dgm:spPr>
      <dgm:t>
        <a:bodyPr anchor="t"/>
        <a:lstStyle/>
        <a:p>
          <a:pPr algn="l"/>
          <a:r>
            <a:rPr lang="en-US" sz="1600" b="1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Future benefits</a:t>
          </a:r>
          <a:r>
            <a:rPr lang="en-US" sz="16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 algn="l"/>
          <a:r>
            <a:rPr lang="en-US" sz="16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- Informed decision-making, transferable skills development (critical thinking, research proficiency, communication, and problem-solving abilities), which are valuable in various career paths and academic pursuits.</a:t>
          </a:r>
        </a:p>
        <a:p>
          <a:pPr algn="l"/>
          <a:r>
            <a:rPr lang="en-US" sz="16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- Enhancing the ability to address innovation challenges and apply learned concepts in real-world scenarios</a:t>
          </a:r>
        </a:p>
        <a:p>
          <a:pPr algn="l"/>
          <a:endParaRPr lang="en-US" sz="16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BF2DD7-B260-4BC4-B917-D9D340018032}" type="parTrans" cxnId="{CE7A48DB-58FC-40DB-BE8D-8D9BCA179717}">
      <dgm:prSet/>
      <dgm:spPr/>
      <dgm:t>
        <a:bodyPr/>
        <a:lstStyle/>
        <a:p>
          <a:endParaRPr lang="en-US"/>
        </a:p>
      </dgm:t>
    </dgm:pt>
    <dgm:pt modelId="{C76FFF75-60EC-4B59-9746-94C94A6E545A}" type="sibTrans" cxnId="{CE7A48DB-58FC-40DB-BE8D-8D9BCA179717}">
      <dgm:prSet/>
      <dgm:spPr/>
      <dgm:t>
        <a:bodyPr/>
        <a:lstStyle/>
        <a:p>
          <a:endParaRPr lang="en-US"/>
        </a:p>
      </dgm:t>
    </dgm:pt>
    <dgm:pt modelId="{C884EED9-C775-4180-A0E9-9326038BF9D2}" type="pres">
      <dgm:prSet presAssocID="{3AB43097-C9C5-4A68-B338-73F2EA06B2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210B942-DFA6-47CB-8A4C-66144573F566}" type="pres">
      <dgm:prSet presAssocID="{E866845C-34C5-4E98-9A14-7AE76A17BD38}" presName="hierRoot1" presStyleCnt="0"/>
      <dgm:spPr/>
    </dgm:pt>
    <dgm:pt modelId="{4B3833C3-F5F0-4E3F-9A4A-219824D0B443}" type="pres">
      <dgm:prSet presAssocID="{E866845C-34C5-4E98-9A14-7AE76A17BD38}" presName="composite" presStyleCnt="0"/>
      <dgm:spPr/>
    </dgm:pt>
    <dgm:pt modelId="{2B3F753E-6EA1-4DC2-9936-AF1E52F6A6A9}" type="pres">
      <dgm:prSet presAssocID="{E866845C-34C5-4E98-9A14-7AE76A17BD38}" presName="background" presStyleLbl="node0" presStyleIdx="0" presStyleCnt="2"/>
      <dgm:spPr>
        <a:solidFill>
          <a:schemeClr val="accent2">
            <a:lumMod val="40000"/>
            <a:lumOff val="60000"/>
          </a:schemeClr>
        </a:solidFill>
      </dgm:spPr>
    </dgm:pt>
    <dgm:pt modelId="{E22B6C1B-B43C-45D2-8910-36B17C798415}" type="pres">
      <dgm:prSet presAssocID="{E866845C-34C5-4E98-9A14-7AE76A17BD38}" presName="text" presStyleLbl="fgAcc0" presStyleIdx="0" presStyleCnt="2" custScaleX="174953" custScaleY="202930" custLinFactNeighborX="-652" custLinFactNeighborY="1040">
        <dgm:presLayoutVars>
          <dgm:chPref val="3"/>
        </dgm:presLayoutVars>
      </dgm:prSet>
      <dgm:spPr/>
    </dgm:pt>
    <dgm:pt modelId="{D3AD6684-38FC-4CF8-954A-47F037B53A0E}" type="pres">
      <dgm:prSet presAssocID="{E866845C-34C5-4E98-9A14-7AE76A17BD38}" presName="hierChild2" presStyleCnt="0"/>
      <dgm:spPr/>
    </dgm:pt>
    <dgm:pt modelId="{F3F0C958-1F07-49B6-95FD-993D71D797D0}" type="pres">
      <dgm:prSet presAssocID="{1E1C40EC-E8EB-4885-86BD-8F48A0AD646F}" presName="hierRoot1" presStyleCnt="0"/>
      <dgm:spPr/>
    </dgm:pt>
    <dgm:pt modelId="{C8C4FDE8-16BE-4855-B81C-6B31001E8C68}" type="pres">
      <dgm:prSet presAssocID="{1E1C40EC-E8EB-4885-86BD-8F48A0AD646F}" presName="composite" presStyleCnt="0"/>
      <dgm:spPr/>
    </dgm:pt>
    <dgm:pt modelId="{ADCA2BC6-C282-4966-979E-9F6FEBFC2922}" type="pres">
      <dgm:prSet presAssocID="{1E1C40EC-E8EB-4885-86BD-8F48A0AD646F}" presName="background" presStyleLbl="node0" presStyleIdx="1" presStyleCnt="2"/>
      <dgm:spPr>
        <a:solidFill>
          <a:schemeClr val="accent2">
            <a:lumMod val="40000"/>
            <a:lumOff val="60000"/>
          </a:schemeClr>
        </a:solidFill>
      </dgm:spPr>
    </dgm:pt>
    <dgm:pt modelId="{1D344C74-7BEA-4398-9324-CC87C78CD629}" type="pres">
      <dgm:prSet presAssocID="{1E1C40EC-E8EB-4885-86BD-8F48A0AD646F}" presName="text" presStyleLbl="fgAcc0" presStyleIdx="1" presStyleCnt="2" custScaleX="190099" custScaleY="202930">
        <dgm:presLayoutVars>
          <dgm:chPref val="3"/>
        </dgm:presLayoutVars>
      </dgm:prSet>
      <dgm:spPr/>
    </dgm:pt>
    <dgm:pt modelId="{DB25768F-39A4-4195-B9B8-15172B6FE12F}" type="pres">
      <dgm:prSet presAssocID="{1E1C40EC-E8EB-4885-86BD-8F48A0AD646F}" presName="hierChild2" presStyleCnt="0"/>
      <dgm:spPr/>
    </dgm:pt>
  </dgm:ptLst>
  <dgm:cxnLst>
    <dgm:cxn modelId="{4F2E7217-8250-460A-B87E-2916FD02F32D}" type="presOf" srcId="{E866845C-34C5-4E98-9A14-7AE76A17BD38}" destId="{E22B6C1B-B43C-45D2-8910-36B17C798415}" srcOrd="0" destOrd="0" presId="urn:microsoft.com/office/officeart/2005/8/layout/hierarchy1"/>
    <dgm:cxn modelId="{63AD0568-4DA3-4B12-BB95-446A0BBE1C49}" srcId="{3AB43097-C9C5-4A68-B338-73F2EA06B2A5}" destId="{E866845C-34C5-4E98-9A14-7AE76A17BD38}" srcOrd="0" destOrd="0" parTransId="{3777A01C-369B-4740-B8C5-0EDD489F7E7B}" sibTransId="{27267F3E-F5A6-4B5A-B56E-F0A02E634F68}"/>
    <dgm:cxn modelId="{3AA9AA68-7267-43D4-9396-D55CF0EE4C8C}" type="presOf" srcId="{1E1C40EC-E8EB-4885-86BD-8F48A0AD646F}" destId="{1D344C74-7BEA-4398-9324-CC87C78CD629}" srcOrd="0" destOrd="0" presId="urn:microsoft.com/office/officeart/2005/8/layout/hierarchy1"/>
    <dgm:cxn modelId="{7A1E6689-1E9D-40EA-BCF1-A185E69F7065}" type="presOf" srcId="{3AB43097-C9C5-4A68-B338-73F2EA06B2A5}" destId="{C884EED9-C775-4180-A0E9-9326038BF9D2}" srcOrd="0" destOrd="0" presId="urn:microsoft.com/office/officeart/2005/8/layout/hierarchy1"/>
    <dgm:cxn modelId="{CE7A48DB-58FC-40DB-BE8D-8D9BCA179717}" srcId="{3AB43097-C9C5-4A68-B338-73F2EA06B2A5}" destId="{1E1C40EC-E8EB-4885-86BD-8F48A0AD646F}" srcOrd="1" destOrd="0" parTransId="{9ABF2DD7-B260-4BC4-B917-D9D340018032}" sibTransId="{C76FFF75-60EC-4B59-9746-94C94A6E545A}"/>
    <dgm:cxn modelId="{E8468446-3D5C-4E20-897F-8B3A5EB53D1F}" type="presParOf" srcId="{C884EED9-C775-4180-A0E9-9326038BF9D2}" destId="{A210B942-DFA6-47CB-8A4C-66144573F566}" srcOrd="0" destOrd="0" presId="urn:microsoft.com/office/officeart/2005/8/layout/hierarchy1"/>
    <dgm:cxn modelId="{AC4541FE-93D9-4C7C-8162-2B61F19B4D31}" type="presParOf" srcId="{A210B942-DFA6-47CB-8A4C-66144573F566}" destId="{4B3833C3-F5F0-4E3F-9A4A-219824D0B443}" srcOrd="0" destOrd="0" presId="urn:microsoft.com/office/officeart/2005/8/layout/hierarchy1"/>
    <dgm:cxn modelId="{D9B31FE9-A679-4C93-80E2-579733DE887B}" type="presParOf" srcId="{4B3833C3-F5F0-4E3F-9A4A-219824D0B443}" destId="{2B3F753E-6EA1-4DC2-9936-AF1E52F6A6A9}" srcOrd="0" destOrd="0" presId="urn:microsoft.com/office/officeart/2005/8/layout/hierarchy1"/>
    <dgm:cxn modelId="{E2869745-2DE0-4EAE-9F53-C53108A20A9C}" type="presParOf" srcId="{4B3833C3-F5F0-4E3F-9A4A-219824D0B443}" destId="{E22B6C1B-B43C-45D2-8910-36B17C798415}" srcOrd="1" destOrd="0" presId="urn:microsoft.com/office/officeart/2005/8/layout/hierarchy1"/>
    <dgm:cxn modelId="{DB5622C1-9EA9-4C52-BC4C-36A7FC6BDF45}" type="presParOf" srcId="{A210B942-DFA6-47CB-8A4C-66144573F566}" destId="{D3AD6684-38FC-4CF8-954A-47F037B53A0E}" srcOrd="1" destOrd="0" presId="urn:microsoft.com/office/officeart/2005/8/layout/hierarchy1"/>
    <dgm:cxn modelId="{E42F9363-4F3D-46FF-BC74-D5DE2A1699F8}" type="presParOf" srcId="{C884EED9-C775-4180-A0E9-9326038BF9D2}" destId="{F3F0C958-1F07-49B6-95FD-993D71D797D0}" srcOrd="1" destOrd="0" presId="urn:microsoft.com/office/officeart/2005/8/layout/hierarchy1"/>
    <dgm:cxn modelId="{C7EF376E-B05A-4F47-BA8B-A4063D7A37EA}" type="presParOf" srcId="{F3F0C958-1F07-49B6-95FD-993D71D797D0}" destId="{C8C4FDE8-16BE-4855-B81C-6B31001E8C68}" srcOrd="0" destOrd="0" presId="urn:microsoft.com/office/officeart/2005/8/layout/hierarchy1"/>
    <dgm:cxn modelId="{9CB53165-3EFC-4771-9FAB-D9511B60144A}" type="presParOf" srcId="{C8C4FDE8-16BE-4855-B81C-6B31001E8C68}" destId="{ADCA2BC6-C282-4966-979E-9F6FEBFC2922}" srcOrd="0" destOrd="0" presId="urn:microsoft.com/office/officeart/2005/8/layout/hierarchy1"/>
    <dgm:cxn modelId="{F45F3FBE-7F32-456B-A4CB-48298A2FA1F6}" type="presParOf" srcId="{C8C4FDE8-16BE-4855-B81C-6B31001E8C68}" destId="{1D344C74-7BEA-4398-9324-CC87C78CD629}" srcOrd="1" destOrd="0" presId="urn:microsoft.com/office/officeart/2005/8/layout/hierarchy1"/>
    <dgm:cxn modelId="{E12A5445-12EE-455C-9C2E-D55BEAF2F402}" type="presParOf" srcId="{F3F0C958-1F07-49B6-95FD-993D71D797D0}" destId="{DB25768F-39A4-4195-B9B8-15172B6FE12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41CC9A-F3D5-4F3D-9DC9-677000AD4A4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E0ACA93-DDE7-45B2-82D9-98F7BD35115B}">
      <dgm:prSet custT="1"/>
      <dgm:spPr/>
      <dgm:t>
        <a:bodyPr/>
        <a:lstStyle/>
        <a:p>
          <a:r>
            <a:rPr lang="en-GB" sz="18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Audience questions and discussion</a:t>
          </a:r>
          <a:endParaRPr lang="en-US" sz="18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3E3F81-FAB5-4E99-8F5D-59448F4757E7}" type="parTrans" cxnId="{0960D6C3-C5F5-44B5-A54D-7333592E50D3}">
      <dgm:prSet/>
      <dgm:spPr/>
      <dgm:t>
        <a:bodyPr/>
        <a:lstStyle/>
        <a:p>
          <a:endParaRPr lang="en-US"/>
        </a:p>
      </dgm:t>
    </dgm:pt>
    <dgm:pt modelId="{B2055F7F-FEF7-4B3E-A278-D6CC4B53260B}" type="sibTrans" cxnId="{0960D6C3-C5F5-44B5-A54D-7333592E50D3}">
      <dgm:prSet/>
      <dgm:spPr/>
      <dgm:t>
        <a:bodyPr/>
        <a:lstStyle/>
        <a:p>
          <a:endParaRPr lang="en-US"/>
        </a:p>
      </dgm:t>
    </dgm:pt>
    <dgm:pt modelId="{4B568F45-01D6-462B-9610-405B81A0D8FC}">
      <dgm:prSet custT="1"/>
      <dgm:spPr/>
      <dgm:t>
        <a:bodyPr/>
        <a:lstStyle/>
        <a:p>
          <a:r>
            <a:rPr lang="en-US" sz="18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Thank audience for the participation</a:t>
          </a:r>
        </a:p>
      </dgm:t>
    </dgm:pt>
    <dgm:pt modelId="{CC6E13B9-E6D8-42C7-9F68-4DAAB6BF0EA6}" type="parTrans" cxnId="{6743245B-DE1F-4C1A-BAFF-F11029CCE640}">
      <dgm:prSet/>
      <dgm:spPr/>
      <dgm:t>
        <a:bodyPr/>
        <a:lstStyle/>
        <a:p>
          <a:endParaRPr lang="en-US"/>
        </a:p>
      </dgm:t>
    </dgm:pt>
    <dgm:pt modelId="{00AE48C9-60DF-475E-B147-94EEF94E84D5}" type="sibTrans" cxnId="{6743245B-DE1F-4C1A-BAFF-F11029CCE640}">
      <dgm:prSet/>
      <dgm:spPr/>
      <dgm:t>
        <a:bodyPr/>
        <a:lstStyle/>
        <a:p>
          <a:endParaRPr lang="en-US"/>
        </a:p>
      </dgm:t>
    </dgm:pt>
    <dgm:pt modelId="{B7D16A53-60CB-41FC-8372-9149488DC49F}" type="pres">
      <dgm:prSet presAssocID="{FF41CC9A-F3D5-4F3D-9DC9-677000AD4A42}" presName="root" presStyleCnt="0">
        <dgm:presLayoutVars>
          <dgm:dir/>
          <dgm:resizeHandles val="exact"/>
        </dgm:presLayoutVars>
      </dgm:prSet>
      <dgm:spPr/>
    </dgm:pt>
    <dgm:pt modelId="{1EFAB720-E1E0-4A0D-A12C-70098873F0F6}" type="pres">
      <dgm:prSet presAssocID="{DE0ACA93-DDE7-45B2-82D9-98F7BD35115B}" presName="compNode" presStyleCnt="0"/>
      <dgm:spPr/>
    </dgm:pt>
    <dgm:pt modelId="{6528AB5F-2A1A-4A49-B70A-C3A8DE0003A2}" type="pres">
      <dgm:prSet presAssocID="{DE0ACA93-DDE7-45B2-82D9-98F7BD35115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4BA49F9-739E-47E3-A9DB-D07E2EF93BA2}" type="pres">
      <dgm:prSet presAssocID="{DE0ACA93-DDE7-45B2-82D9-98F7BD35115B}" presName="spaceRect" presStyleCnt="0"/>
      <dgm:spPr/>
    </dgm:pt>
    <dgm:pt modelId="{ABBEC49A-4105-4C18-AE30-498C68FE2428}" type="pres">
      <dgm:prSet presAssocID="{DE0ACA93-DDE7-45B2-82D9-98F7BD35115B}" presName="textRect" presStyleLbl="revTx" presStyleIdx="0" presStyleCnt="2">
        <dgm:presLayoutVars>
          <dgm:chMax val="1"/>
          <dgm:chPref val="1"/>
        </dgm:presLayoutVars>
      </dgm:prSet>
      <dgm:spPr/>
    </dgm:pt>
    <dgm:pt modelId="{EFD39179-ECEF-4959-AA61-C7BAC7379D9D}" type="pres">
      <dgm:prSet presAssocID="{B2055F7F-FEF7-4B3E-A278-D6CC4B53260B}" presName="sibTrans" presStyleCnt="0"/>
      <dgm:spPr/>
    </dgm:pt>
    <dgm:pt modelId="{8F8F0E1A-509F-4EB3-8F8D-8E1E0E19C553}" type="pres">
      <dgm:prSet presAssocID="{4B568F45-01D6-462B-9610-405B81A0D8FC}" presName="compNode" presStyleCnt="0"/>
      <dgm:spPr/>
    </dgm:pt>
    <dgm:pt modelId="{283D0D14-C558-43CB-8162-AF4EF532EEED}" type="pres">
      <dgm:prSet presAssocID="{4B568F45-01D6-462B-9610-405B81A0D8F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C026A81-419D-40DB-991A-2F4C7C27D936}" type="pres">
      <dgm:prSet presAssocID="{4B568F45-01D6-462B-9610-405B81A0D8FC}" presName="spaceRect" presStyleCnt="0"/>
      <dgm:spPr/>
    </dgm:pt>
    <dgm:pt modelId="{976BD051-DBD0-448C-AC44-0F789A63064F}" type="pres">
      <dgm:prSet presAssocID="{4B568F45-01D6-462B-9610-405B81A0D8F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743245B-DE1F-4C1A-BAFF-F11029CCE640}" srcId="{FF41CC9A-F3D5-4F3D-9DC9-677000AD4A42}" destId="{4B568F45-01D6-462B-9610-405B81A0D8FC}" srcOrd="1" destOrd="0" parTransId="{CC6E13B9-E6D8-42C7-9F68-4DAAB6BF0EA6}" sibTransId="{00AE48C9-60DF-475E-B147-94EEF94E84D5}"/>
    <dgm:cxn modelId="{F1B2E091-357A-482D-9957-8D3B714893D7}" type="presOf" srcId="{FF41CC9A-F3D5-4F3D-9DC9-677000AD4A42}" destId="{B7D16A53-60CB-41FC-8372-9149488DC49F}" srcOrd="0" destOrd="0" presId="urn:microsoft.com/office/officeart/2018/2/layout/IconLabelList"/>
    <dgm:cxn modelId="{0960D6C3-C5F5-44B5-A54D-7333592E50D3}" srcId="{FF41CC9A-F3D5-4F3D-9DC9-677000AD4A42}" destId="{DE0ACA93-DDE7-45B2-82D9-98F7BD35115B}" srcOrd="0" destOrd="0" parTransId="{7A3E3F81-FAB5-4E99-8F5D-59448F4757E7}" sibTransId="{B2055F7F-FEF7-4B3E-A278-D6CC4B53260B}"/>
    <dgm:cxn modelId="{7BE733C8-067B-4A9A-871A-9100E0EC8219}" type="presOf" srcId="{4B568F45-01D6-462B-9610-405B81A0D8FC}" destId="{976BD051-DBD0-448C-AC44-0F789A63064F}" srcOrd="0" destOrd="0" presId="urn:microsoft.com/office/officeart/2018/2/layout/IconLabelList"/>
    <dgm:cxn modelId="{921075D6-4A26-458A-83C6-B31B73D69A97}" type="presOf" srcId="{DE0ACA93-DDE7-45B2-82D9-98F7BD35115B}" destId="{ABBEC49A-4105-4C18-AE30-498C68FE2428}" srcOrd="0" destOrd="0" presId="urn:microsoft.com/office/officeart/2018/2/layout/IconLabelList"/>
    <dgm:cxn modelId="{D97125B1-F047-4999-A5E8-FC3AFCDA0566}" type="presParOf" srcId="{B7D16A53-60CB-41FC-8372-9149488DC49F}" destId="{1EFAB720-E1E0-4A0D-A12C-70098873F0F6}" srcOrd="0" destOrd="0" presId="urn:microsoft.com/office/officeart/2018/2/layout/IconLabelList"/>
    <dgm:cxn modelId="{B4C75B5B-6005-4605-B176-1CAF1998F1BF}" type="presParOf" srcId="{1EFAB720-E1E0-4A0D-A12C-70098873F0F6}" destId="{6528AB5F-2A1A-4A49-B70A-C3A8DE0003A2}" srcOrd="0" destOrd="0" presId="urn:microsoft.com/office/officeart/2018/2/layout/IconLabelList"/>
    <dgm:cxn modelId="{126923B8-99F5-4A22-9E06-003235493A3E}" type="presParOf" srcId="{1EFAB720-E1E0-4A0D-A12C-70098873F0F6}" destId="{F4BA49F9-739E-47E3-A9DB-D07E2EF93BA2}" srcOrd="1" destOrd="0" presId="urn:microsoft.com/office/officeart/2018/2/layout/IconLabelList"/>
    <dgm:cxn modelId="{9487814C-E21A-4368-A1A0-99DEDD88B2EA}" type="presParOf" srcId="{1EFAB720-E1E0-4A0D-A12C-70098873F0F6}" destId="{ABBEC49A-4105-4C18-AE30-498C68FE2428}" srcOrd="2" destOrd="0" presId="urn:microsoft.com/office/officeart/2018/2/layout/IconLabelList"/>
    <dgm:cxn modelId="{BD261B6A-5D3B-4691-8617-E7002A12FAE5}" type="presParOf" srcId="{B7D16A53-60CB-41FC-8372-9149488DC49F}" destId="{EFD39179-ECEF-4959-AA61-C7BAC7379D9D}" srcOrd="1" destOrd="0" presId="urn:microsoft.com/office/officeart/2018/2/layout/IconLabelList"/>
    <dgm:cxn modelId="{FDF429BB-25D2-4FDD-9C99-B11593624BA6}" type="presParOf" srcId="{B7D16A53-60CB-41FC-8372-9149488DC49F}" destId="{8F8F0E1A-509F-4EB3-8F8D-8E1E0E19C553}" srcOrd="2" destOrd="0" presId="urn:microsoft.com/office/officeart/2018/2/layout/IconLabelList"/>
    <dgm:cxn modelId="{10CB3612-3732-4AA6-9849-A05257359DE4}" type="presParOf" srcId="{8F8F0E1A-509F-4EB3-8F8D-8E1E0E19C553}" destId="{283D0D14-C558-43CB-8162-AF4EF532EEED}" srcOrd="0" destOrd="0" presId="urn:microsoft.com/office/officeart/2018/2/layout/IconLabelList"/>
    <dgm:cxn modelId="{43DB7DDB-03CC-455A-BD65-E4E0F6CAE7A0}" type="presParOf" srcId="{8F8F0E1A-509F-4EB3-8F8D-8E1E0E19C553}" destId="{4C026A81-419D-40DB-991A-2F4C7C27D936}" srcOrd="1" destOrd="0" presId="urn:microsoft.com/office/officeart/2018/2/layout/IconLabelList"/>
    <dgm:cxn modelId="{0228B6AA-F618-4F0A-B9F3-21E0016A934E}" type="presParOf" srcId="{8F8F0E1A-509F-4EB3-8F8D-8E1E0E19C553}" destId="{976BD051-DBD0-448C-AC44-0F789A63064F}" srcOrd="2" destOrd="0" presId="urn:microsoft.com/office/officeart/2018/2/layout/IconLabelList"/>
  </dgm:cxnLst>
  <dgm:bg>
    <a:solidFill>
      <a:schemeClr val="accent2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B7118-1C87-4AA4-8497-D410C87C25AB}">
      <dsp:nvSpPr>
        <dsp:cNvPr id="0" name=""/>
        <dsp:cNvSpPr/>
      </dsp:nvSpPr>
      <dsp:spPr>
        <a:xfrm>
          <a:off x="0" y="3810"/>
          <a:ext cx="4434823" cy="859998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9364EF-D8CF-4B42-BD39-7F702EE96E94}">
      <dsp:nvSpPr>
        <dsp:cNvPr id="0" name=""/>
        <dsp:cNvSpPr/>
      </dsp:nvSpPr>
      <dsp:spPr>
        <a:xfrm>
          <a:off x="260149" y="197310"/>
          <a:ext cx="473461" cy="4729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5DFB1-976B-47AD-AD33-63D46888401D}">
      <dsp:nvSpPr>
        <dsp:cNvPr id="0" name=""/>
        <dsp:cNvSpPr/>
      </dsp:nvSpPr>
      <dsp:spPr>
        <a:xfrm>
          <a:off x="993761" y="3810"/>
          <a:ext cx="3425757" cy="8868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61" tIns="93861" rIns="93861" bIns="9386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u="none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Thank you for joining today. </a:t>
          </a:r>
        </a:p>
      </dsp:txBody>
      <dsp:txXfrm>
        <a:off x="993761" y="3810"/>
        <a:ext cx="3425757" cy="886873"/>
      </dsp:txXfrm>
    </dsp:sp>
    <dsp:sp modelId="{76819378-DAB7-4549-9FB6-A5F7F78D8C7C}">
      <dsp:nvSpPr>
        <dsp:cNvPr id="0" name=""/>
        <dsp:cNvSpPr/>
      </dsp:nvSpPr>
      <dsp:spPr>
        <a:xfrm>
          <a:off x="0" y="1112402"/>
          <a:ext cx="4434823" cy="859998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E26D8-F931-4F37-B61D-BA3B07346DB4}">
      <dsp:nvSpPr>
        <dsp:cNvPr id="0" name=""/>
        <dsp:cNvSpPr/>
      </dsp:nvSpPr>
      <dsp:spPr>
        <a:xfrm>
          <a:off x="260149" y="1305902"/>
          <a:ext cx="473461" cy="4729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7361A-8C16-43CF-8B6C-6BB685A94B2A}">
      <dsp:nvSpPr>
        <dsp:cNvPr id="0" name=""/>
        <dsp:cNvSpPr/>
      </dsp:nvSpPr>
      <dsp:spPr>
        <a:xfrm>
          <a:off x="993761" y="1112402"/>
          <a:ext cx="3425757" cy="8868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61" tIns="93861" rIns="93861" bIns="9386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Context: Providing insights into the research methodology, challenges faced, practical learning outcomes, and conclusions drawn from the report.</a:t>
          </a:r>
          <a:endParaRPr lang="en-US" sz="1200" kern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93761" y="1112402"/>
        <a:ext cx="3425757" cy="886873"/>
      </dsp:txXfrm>
    </dsp:sp>
    <dsp:sp modelId="{2710AC93-8AA0-4461-91AD-D430284D4303}">
      <dsp:nvSpPr>
        <dsp:cNvPr id="0" name=""/>
        <dsp:cNvSpPr/>
      </dsp:nvSpPr>
      <dsp:spPr>
        <a:xfrm>
          <a:off x="0" y="2220995"/>
          <a:ext cx="4434823" cy="859998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43C4A-B01F-4EE8-92FC-628A6571CB26}">
      <dsp:nvSpPr>
        <dsp:cNvPr id="0" name=""/>
        <dsp:cNvSpPr/>
      </dsp:nvSpPr>
      <dsp:spPr>
        <a:xfrm>
          <a:off x="260149" y="2414494"/>
          <a:ext cx="473461" cy="4729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6EBB5-05DD-404A-AE5D-FA3C2BCEE4C5}">
      <dsp:nvSpPr>
        <dsp:cNvPr id="0" name=""/>
        <dsp:cNvSpPr/>
      </dsp:nvSpPr>
      <dsp:spPr>
        <a:xfrm>
          <a:off x="993761" y="2220995"/>
          <a:ext cx="3425757" cy="8868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61" tIns="93861" rIns="93861" bIns="9386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Purpose: </a:t>
          </a:r>
          <a:r>
            <a:rPr lang="en-US" sz="1200" b="0" i="0" u="none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Defending the report titled "Victoria's Secret's Innovation Crisis: Evaluating Causes and Solutions with SCAMPER Model''</a:t>
          </a:r>
          <a:endParaRPr lang="en-US" sz="1200" kern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93761" y="2220995"/>
        <a:ext cx="3425757" cy="886873"/>
      </dsp:txXfrm>
    </dsp:sp>
    <dsp:sp modelId="{638F8E66-82DA-40AB-AD89-2567FC87ECF4}">
      <dsp:nvSpPr>
        <dsp:cNvPr id="0" name=""/>
        <dsp:cNvSpPr/>
      </dsp:nvSpPr>
      <dsp:spPr>
        <a:xfrm>
          <a:off x="0" y="3329587"/>
          <a:ext cx="4434823" cy="859998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03FAEA-A45E-45E3-A7FA-4592EE77633A}">
      <dsp:nvSpPr>
        <dsp:cNvPr id="0" name=""/>
        <dsp:cNvSpPr/>
      </dsp:nvSpPr>
      <dsp:spPr>
        <a:xfrm>
          <a:off x="260149" y="3523087"/>
          <a:ext cx="473461" cy="4729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259F5-FCC2-439E-AF73-9EAEAB07FBBA}">
      <dsp:nvSpPr>
        <dsp:cNvPr id="0" name=""/>
        <dsp:cNvSpPr/>
      </dsp:nvSpPr>
      <dsp:spPr>
        <a:xfrm>
          <a:off x="993761" y="3329587"/>
          <a:ext cx="3425757" cy="8868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61" tIns="93861" rIns="93861" bIns="9386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Structure: Overview of topics to be covered.</a:t>
          </a:r>
          <a:endParaRPr lang="en-US" sz="1200" kern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93761" y="3329587"/>
        <a:ext cx="3425757" cy="8868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3F753E-6EA1-4DC2-9936-AF1E52F6A6A9}">
      <dsp:nvSpPr>
        <dsp:cNvPr id="0" name=""/>
        <dsp:cNvSpPr/>
      </dsp:nvSpPr>
      <dsp:spPr>
        <a:xfrm>
          <a:off x="-15119" y="108679"/>
          <a:ext cx="4528614" cy="3335522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2B6C1B-B43C-45D2-8910-36B17C798415}">
      <dsp:nvSpPr>
        <dsp:cNvPr id="0" name=""/>
        <dsp:cNvSpPr/>
      </dsp:nvSpPr>
      <dsp:spPr>
        <a:xfrm>
          <a:off x="272488" y="381906"/>
          <a:ext cx="4528614" cy="3335522"/>
        </a:xfrm>
        <a:prstGeom prst="roundRect">
          <a:avLst>
            <a:gd name="adj" fmla="val 10000"/>
          </a:avLst>
        </a:prstGeom>
        <a:pattFill prst="pct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Key takeaways: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- Understanding the importance of innovation in maintaining competitiveness, recognizing the impact of market dynamics on business strategies, evaluating the role of organizational culture in driving change.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0182" y="479600"/>
        <a:ext cx="4333226" cy="3140134"/>
      </dsp:txXfrm>
    </dsp:sp>
    <dsp:sp modelId="{ADCA2BC6-C282-4966-979E-9F6FEBFC2922}">
      <dsp:nvSpPr>
        <dsp:cNvPr id="0" name=""/>
        <dsp:cNvSpPr/>
      </dsp:nvSpPr>
      <dsp:spPr>
        <a:xfrm>
          <a:off x="5105587" y="91584"/>
          <a:ext cx="4920664" cy="3335522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344C74-7BEA-4398-9324-CC87C78CD629}">
      <dsp:nvSpPr>
        <dsp:cNvPr id="0" name=""/>
        <dsp:cNvSpPr/>
      </dsp:nvSpPr>
      <dsp:spPr>
        <a:xfrm>
          <a:off x="5393196" y="364812"/>
          <a:ext cx="4920664" cy="3335522"/>
        </a:xfrm>
        <a:prstGeom prst="roundRect">
          <a:avLst>
            <a:gd name="adj" fmla="val 10000"/>
          </a:avLst>
        </a:prstGeom>
        <a:pattFill prst="pct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Future benefits</a:t>
          </a:r>
          <a:r>
            <a:rPr lang="en-US" sz="160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- Informed decision-making, transferable skills development (critical thinking, research proficiency, communication, and problem-solving abilities), which are valuable in various career paths and academic pursuits.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- Enhancing the ability to address innovation challenges and apply learned concepts in real-world scenarios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90890" y="462506"/>
        <a:ext cx="4725276" cy="31401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8AB5F-2A1A-4A49-B70A-C3A8DE0003A2}">
      <dsp:nvSpPr>
        <dsp:cNvPr id="0" name=""/>
        <dsp:cNvSpPr/>
      </dsp:nvSpPr>
      <dsp:spPr>
        <a:xfrm>
          <a:off x="797387" y="1579311"/>
          <a:ext cx="1199812" cy="1199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EC49A-4105-4C18-AE30-498C68FE2428}">
      <dsp:nvSpPr>
        <dsp:cNvPr id="0" name=""/>
        <dsp:cNvSpPr/>
      </dsp:nvSpPr>
      <dsp:spPr>
        <a:xfrm>
          <a:off x="64168" y="3118138"/>
          <a:ext cx="266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Audience questions and discussion</a:t>
          </a:r>
          <a:endParaRPr lang="en-US" sz="1800" kern="1200" dirty="0">
            <a:solidFill>
              <a:schemeClr val="tx2">
                <a:lumMod val="75000"/>
                <a:lumOff val="2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168" y="3118138"/>
        <a:ext cx="2666250" cy="720000"/>
      </dsp:txXfrm>
    </dsp:sp>
    <dsp:sp modelId="{283D0D14-C558-43CB-8162-AF4EF532EEED}">
      <dsp:nvSpPr>
        <dsp:cNvPr id="0" name=""/>
        <dsp:cNvSpPr/>
      </dsp:nvSpPr>
      <dsp:spPr>
        <a:xfrm>
          <a:off x="3930231" y="1579311"/>
          <a:ext cx="1199812" cy="1199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BD051-DBD0-448C-AC44-0F789A63064F}">
      <dsp:nvSpPr>
        <dsp:cNvPr id="0" name=""/>
        <dsp:cNvSpPr/>
      </dsp:nvSpPr>
      <dsp:spPr>
        <a:xfrm>
          <a:off x="3197012" y="3118138"/>
          <a:ext cx="266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Thank audience for the participation</a:t>
          </a:r>
        </a:p>
      </dsp:txBody>
      <dsp:txXfrm>
        <a:off x="3197012" y="3118138"/>
        <a:ext cx="266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11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586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331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57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679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491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888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30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38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850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902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3/10/2024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134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ctoriassecretandco.com/our-company/" TargetMode="External"/><Relationship Id="rId3" Type="http://schemas.openxmlformats.org/officeDocument/2006/relationships/hyperlink" Target="https://www.businessinsider.com/victorias-secret-rise-and-fall-history-2019-5?r=US&amp;IR=T" TargetMode="External"/><Relationship Id="rId7" Type="http://schemas.openxmlformats.org/officeDocument/2006/relationships/hyperlink" Target="https://www.victoriassecret.co.uk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bloomberg.com/news/articles/2023-09-26/victoria-s-secret-fashion-show-prime-movie-arrives-as-turnaround-sputters?leadSource=uverify%20wall/" TargetMode="External"/><Relationship Id="rId5" Type="http://schemas.openxmlformats.org/officeDocument/2006/relationships/hyperlink" Target="https://www.nytimes.com/2018/11/16/style/victorias-secret-bras-decline.html" TargetMode="External"/><Relationship Id="rId4" Type="http://schemas.openxmlformats.org/officeDocument/2006/relationships/hyperlink" Target="https://www.forbes.com/sites/korihale/2021/10/12/rihannas-savage-x-fenty-takes-victorias-secret-battle-to-the-streets-by-opening-physical-stores-in-2022/?sh=35eb1b47d9c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kVert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9" name="Rectangle 128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1" name="Freeform: Shape 130">
            <a:extLst>
              <a:ext uri="{FF2B5EF4-FFF2-40B4-BE49-F238E27FC236}">
                <a16:creationId xmlns:a16="http://schemas.microsoft.com/office/drawing/2014/main" id="{32A02012-0D24-4DB1-B9AC-3EE717050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463" y="2604042"/>
            <a:ext cx="12184765" cy="4253959"/>
          </a:xfrm>
          <a:custGeom>
            <a:avLst/>
            <a:gdLst>
              <a:gd name="connsiteX0" fmla="*/ 8942254 w 12188952"/>
              <a:gd name="connsiteY0" fmla="*/ 34 h 3975477"/>
              <a:gd name="connsiteX1" fmla="*/ 11642906 w 12188952"/>
              <a:gd name="connsiteY1" fmla="*/ 225257 h 3975477"/>
              <a:gd name="connsiteX2" fmla="*/ 12188952 w 12188952"/>
              <a:gd name="connsiteY2" fmla="*/ 311174 h 3975477"/>
              <a:gd name="connsiteX3" fmla="*/ 12188952 w 12188952"/>
              <a:gd name="connsiteY3" fmla="*/ 3975477 h 3975477"/>
              <a:gd name="connsiteX4" fmla="*/ 0 w 12188952"/>
              <a:gd name="connsiteY4" fmla="*/ 3975477 h 3975477"/>
              <a:gd name="connsiteX5" fmla="*/ 0 w 12188952"/>
              <a:gd name="connsiteY5" fmla="*/ 1085061 h 3975477"/>
              <a:gd name="connsiteX6" fmla="*/ 552141 w 12188952"/>
              <a:gd name="connsiteY6" fmla="*/ 1079980 h 3975477"/>
              <a:gd name="connsiteX7" fmla="*/ 8942254 w 12188952"/>
              <a:gd name="connsiteY7" fmla="*/ 34 h 3975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975477">
                <a:moveTo>
                  <a:pt x="8942254" y="34"/>
                </a:moveTo>
                <a:cubicBezTo>
                  <a:pt x="9695041" y="1709"/>
                  <a:pt x="10568453" y="66687"/>
                  <a:pt x="11642906" y="225257"/>
                </a:cubicBezTo>
                <a:lnTo>
                  <a:pt x="12188952" y="311174"/>
                </a:lnTo>
                <a:lnTo>
                  <a:pt x="12188952" y="3975477"/>
                </a:lnTo>
                <a:lnTo>
                  <a:pt x="0" y="3975477"/>
                </a:lnTo>
                <a:lnTo>
                  <a:pt x="0" y="1085061"/>
                </a:lnTo>
                <a:lnTo>
                  <a:pt x="552141" y="1079980"/>
                </a:lnTo>
                <a:cubicBezTo>
                  <a:pt x="4849952" y="999477"/>
                  <a:pt x="5931106" y="-6667"/>
                  <a:pt x="8942254" y="34"/>
                </a:cubicBez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A9730426-7927-49A4-AEF1-F89E5D3D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CF483FAD-F6DC-4BD1-9F5E-4F797C28E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DBE58ADD-8E8B-4F12-8EDE-70230B37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660357A6-3739-44EE-9190-910E00A6C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B93B5C7E-2014-450B-8783-D6F8B49FD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67A90EE5-0C8F-41E4-9C7E-E039A3D55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A18D50F5-AF54-4152-934C-A02E01286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10097E5B-FEB0-40E8-BEEC-C85984EFF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4943C8FF-F65E-4A53-904A-088EFA950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90E9654E-215A-41FB-93B2-F323CE191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B22DAF69-2C0F-41F8-811C-849473456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0C11372B-560D-438D-B831-BFDDC97AD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B3537632-39C3-456D-BE2E-7D5F8E3C09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181D6148-3C2B-464B-A8BC-7230EAAE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9E7FD4AC-AD6A-4636-9208-1475AB252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92E1E831-66E4-4F46-9D1D-7694855AA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5794ABAE-531B-41BA-9F88-4D544D324C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68EE85C8-2E16-4BB8-A276-A93D69D6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9A2CF32B-7655-4F08-B3A2-4C1D423F2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37F5DA01-C42A-4146-BCDD-F3E22D0CE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3C1356DD-4E07-4146-AAAE-02446DD49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1A7DFAAF-4204-485A-9B3B-57E60A82F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62B9A5C3-A4F9-4D0F-96B7-F0F9BA1FFC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FC4C0C28-39D0-49A4-8CCA-F06ACE19FB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C7FC979C-6B0E-48F2-85E1-93DA2B5CE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F0F74FB6-9A38-49A1-86D6-7679A9D1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C373C0F2-2193-49BB-A34A-42855CBF7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6B8C63D8-86B1-46B2-A7E9-96C0A0E43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D3EE6681-9724-477C-9869-347B27235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F05E4C19-6356-404E-8FB5-8CC94599A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A886AAE0-A34C-42D0-8DAB-8D12E358E9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2725F354-4164-493C-8D50-322D37D2EF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6" name="Right Triangle 165">
            <a:extLst>
              <a:ext uri="{FF2B5EF4-FFF2-40B4-BE49-F238E27FC236}">
                <a16:creationId xmlns:a16="http://schemas.microsoft.com/office/drawing/2014/main" id="{864B9254-C448-41C9-B0B5-5C6D50733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6853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0F3B4-1B76-A131-B57F-8AA8849234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0404" y="9993"/>
            <a:ext cx="10295029" cy="835005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b="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Defending the Report on Victoria's Secret</a:t>
            </a:r>
            <a:endParaRPr lang="bg-BG" sz="4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3566A-AD88-0C1D-D623-DEF436D19E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09402" y="919078"/>
            <a:ext cx="2957032" cy="1578685"/>
          </a:xfrm>
        </p:spPr>
        <p:txBody>
          <a:bodyPr anchor="ctr">
            <a:normAutofit/>
          </a:bodyPr>
          <a:lstStyle/>
          <a:p>
            <a:pPr algn="ctr"/>
            <a:r>
              <a:rPr lang="en-GB" b="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Innovation and Challenges</a:t>
            </a:r>
            <a:endParaRPr lang="bg-BG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store front with a pink curtain&#10;&#10;Description automatically generated">
            <a:extLst>
              <a:ext uri="{FF2B5EF4-FFF2-40B4-BE49-F238E27FC236}">
                <a16:creationId xmlns:a16="http://schemas.microsoft.com/office/drawing/2014/main" id="{B29CF529-6E58-F817-37DB-24082EB690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1" r="2" b="18808"/>
          <a:stretch/>
        </p:blipFill>
        <p:spPr>
          <a:xfrm>
            <a:off x="680781" y="1175321"/>
            <a:ext cx="3355466" cy="197911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Picture 5" descr="A group of women holding shopping bags&#10;&#10;Description automatically generated">
            <a:extLst>
              <a:ext uri="{FF2B5EF4-FFF2-40B4-BE49-F238E27FC236}">
                <a16:creationId xmlns:a16="http://schemas.microsoft.com/office/drawing/2014/main" id="{DA7A9AA7-1537-3BE5-5577-2E7812E54F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461"/>
          <a:stretch/>
        </p:blipFill>
        <p:spPr>
          <a:xfrm>
            <a:off x="6201624" y="3526868"/>
            <a:ext cx="5682899" cy="31355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Scroll: Vertical 9">
            <a:extLst>
              <a:ext uri="{FF2B5EF4-FFF2-40B4-BE49-F238E27FC236}">
                <a16:creationId xmlns:a16="http://schemas.microsoft.com/office/drawing/2014/main" id="{DD14ACBC-D175-8A4A-0D3A-998A6106C898}"/>
              </a:ext>
            </a:extLst>
          </p:cNvPr>
          <p:cNvSpPr/>
          <p:nvPr/>
        </p:nvSpPr>
        <p:spPr>
          <a:xfrm>
            <a:off x="301260" y="4514763"/>
            <a:ext cx="4916968" cy="1780315"/>
          </a:xfrm>
          <a:prstGeom prst="vertic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Yordanka Kancheva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2017633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Innovation and Creativity for Business Advantage (BMSW6102_BIRM)</a:t>
            </a:r>
            <a:endParaRPr lang="en-GB" sz="14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name: Ivan Rodriguez Hernandez</a:t>
            </a:r>
            <a:endParaRPr lang="bg-BG" sz="14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907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7F460-CBF0-2427-1923-DD21925E6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6" y="713677"/>
            <a:ext cx="4434823" cy="933846"/>
          </a:xfrm>
        </p:spPr>
        <p:txBody>
          <a:bodyPr>
            <a:normAutofit/>
          </a:bodyPr>
          <a:lstStyle/>
          <a:p>
            <a:pPr algn="ctr"/>
            <a:r>
              <a:rPr lang="en-GB" sz="4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bg-BG" sz="4200" dirty="0"/>
          </a:p>
        </p:txBody>
      </p:sp>
      <p:pic>
        <p:nvPicPr>
          <p:cNvPr id="7" name="Picture Placeholder 6" descr="A pink podium with a pink wall&#10;&#10;Description automatically generated">
            <a:extLst>
              <a:ext uri="{FF2B5EF4-FFF2-40B4-BE49-F238E27FC236}">
                <a16:creationId xmlns:a16="http://schemas.microsoft.com/office/drawing/2014/main" id="{EA1571D6-8285-C269-7028-24387259182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77" r="25577"/>
          <a:stretch>
            <a:fillRect/>
          </a:stretch>
        </p:blipFill>
        <p:spPr/>
      </p:pic>
      <p:graphicFrame>
        <p:nvGraphicFramePr>
          <p:cNvPr id="8" name="Text Placeholder 3">
            <a:extLst>
              <a:ext uri="{FF2B5EF4-FFF2-40B4-BE49-F238E27FC236}">
                <a16:creationId xmlns:a16="http://schemas.microsoft.com/office/drawing/2014/main" id="{E15BE1A6-060F-1063-E870-4657C6F1B6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1704157"/>
              </p:ext>
            </p:extLst>
          </p:nvPr>
        </p:nvGraphicFramePr>
        <p:xfrm>
          <a:off x="683587" y="1924050"/>
          <a:ext cx="4434823" cy="422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1B56B54-C3E3-129D-2578-DF02B5737666}"/>
              </a:ext>
            </a:extLst>
          </p:cNvPr>
          <p:cNvSpPr/>
          <p:nvPr/>
        </p:nvSpPr>
        <p:spPr>
          <a:xfrm>
            <a:off x="6305550" y="1181100"/>
            <a:ext cx="3930131" cy="2066925"/>
          </a:xfrm>
          <a:prstGeom prst="roundRect">
            <a:avLst/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 THE PRESENTATION</a:t>
            </a:r>
            <a:endParaRPr lang="bg-BG" sz="24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759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0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0" name="Freeform: Shape 49">
            <a:extLst>
              <a:ext uri="{FF2B5EF4-FFF2-40B4-BE49-F238E27FC236}">
                <a16:creationId xmlns:a16="http://schemas.microsoft.com/office/drawing/2014/main" id="{CFDF70F4-97B6-40D8-B1FA-9580DBD23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2244" y="224448"/>
            <a:ext cx="6857996" cy="6409096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807F70BA-21EF-4B7D-ACFF-D02E136D4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7D487A9C-B45A-450B-B04B-02570D8F4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9C56948-B944-4EAA-A601-1C3F289A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EFFD07-1C36-4595-9832-727669712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A5917E5-3154-42BC-8308-71C3D44DB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B05D64D-A9ED-421A-9ABE-761977A81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5E49393-F5BE-4823-92E3-7A624F7EA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46035503-21C0-4568-B46B-90BB7503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5CACA2B-D1AF-419E-BFBF-413F69DFD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2284408D-F3CE-466F-A0C8-D27F2BCFC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A2C5065B-1474-4D66-99DB-CFEF811C0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C6F4B51-92DC-4003-A3E7-28710D57AB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D5C13CE-E4FE-4F85-BC09-9C950ED7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851C5D97-1CDA-475E-BAC6-EE5899987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B712EBA-54FF-45FE-9A4E-98C0C0EC2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7E0AB49E-A89E-4B6C-AAAA-96E326D15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1E63E817-E471-4A64-9EF6-FFB1FBB34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E4BB2927-CDAC-455A-8D26-8582DD13D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A8E42F79-594B-4397-8A30-281228EF9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6E578AA8-0A5F-4BAA-AAFC-8A1E0783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9BA6CB24-165E-4D82-A315-18FFF8ABC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6A7AFC89-7922-47E2-8920-9883AF13C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82D63DEE-348A-4118-952F-DCD6FC1B6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47A17409-8146-400D-A3C1-1E93FE205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621B7B93-01A0-4FDD-A6E1-572957781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6D3948D1-38CD-41AC-BBE8-291A85A70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A633F3FE-70B6-41BD-A2D7-F9A53AB38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09D1DD0D-9D4A-41EA-9650-F8215D949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8148EE7C-8DC4-4A31-A981-8F838EA8F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F7F7EC5C-3015-4A5E-A9E3-B53F5293D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FD7AF31F-4674-411A-837A-ED991478D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5D3DAED2-414E-42E1-998A-6D7EF4A4D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ight Triangle 84">
            <a:extLst>
              <a:ext uri="{FF2B5EF4-FFF2-40B4-BE49-F238E27FC236}">
                <a16:creationId xmlns:a16="http://schemas.microsoft.com/office/drawing/2014/main" id="{9E92C66B-792F-479F-B983-F47FEE1AB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530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E6EDB-9D0F-BF98-FF57-B86E8E997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5408027" cy="1442463"/>
          </a:xfrm>
        </p:spPr>
        <p:txBody>
          <a:bodyPr anchor="t">
            <a:normAutofit/>
          </a:bodyPr>
          <a:lstStyle/>
          <a:p>
            <a:pPr algn="ctr"/>
            <a:r>
              <a:rPr lang="en-GB" sz="4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Followed</a:t>
            </a:r>
            <a:endParaRPr lang="bg-BG" sz="4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D7710-D818-879D-DAE9-2EC39FC3F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1972070"/>
            <a:ext cx="4424633" cy="415997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Conducting extensive research using Literature review, case studies, analysis </a:t>
            </a:r>
            <a:r>
              <a:rPr lang="en-US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industry reports</a:t>
            </a: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</a:t>
            </a:r>
            <a:r>
              <a:rPr lang="en-GB" sz="1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sources explored: </a:t>
            </a:r>
            <a:r>
              <a:rPr lang="en-US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gathered through </a:t>
            </a: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databases, reputable news sources, company documents, </a:t>
            </a:r>
            <a:r>
              <a:rPr lang="en-US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physical book purchased by me at the beginning of the module.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Exploration of concepts/theories provided valuable insights</a:t>
            </a:r>
            <a:r>
              <a:rPr lang="en-US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Innovation management (Tidd &amp; Bessant, 2015), retail management, marketing strategies related to innovation.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external sources</a:t>
            </a: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Academic journals, industry publications, credible websites </a:t>
            </a:r>
            <a:r>
              <a:rPr lang="en-US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 Forbes (Hale, 2021) and Business Insider (Hanbury et al., 2023) providing insights and data for the assignment</a:t>
            </a: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bg-BG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Picture 42" descr="A stack of books tied with a bow&#10;&#10;Description automatically generated">
            <a:extLst>
              <a:ext uri="{FF2B5EF4-FFF2-40B4-BE49-F238E27FC236}">
                <a16:creationId xmlns:a16="http://schemas.microsoft.com/office/drawing/2014/main" id="{47E9294F-9320-667E-8826-2F4A1F14B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0919" y="1255927"/>
            <a:ext cx="5668479" cy="48761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4612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Vert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110F7-B24F-4260-F6F7-5B5566848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969" y="163522"/>
            <a:ext cx="10320062" cy="796905"/>
          </a:xfrm>
        </p:spPr>
        <p:txBody>
          <a:bodyPr>
            <a:normAutofit/>
          </a:bodyPr>
          <a:lstStyle/>
          <a:p>
            <a:pPr algn="ctr"/>
            <a:r>
              <a:rPr lang="en-GB" sz="4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Challenges Faced</a:t>
            </a:r>
            <a:endParaRPr lang="bg-BG" sz="4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70BB38-13C5-D8FC-D0A4-77C076AF4A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586" y="1144585"/>
            <a:ext cx="4963444" cy="2283788"/>
          </a:xfrm>
        </p:spPr>
        <p:txBody>
          <a:bodyPr anchor="t"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access to comprehensive data from Victoria's Secret (due to limited public information). Analyzing and synthesizing diverse viewpoints on the company's strategies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Contrasting information between the official website and published articles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2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Diversifying the research sources, drawing insights from a wide range of academic literature, industry reports, and reputable news articles.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bg-BG" sz="1200" i="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A person holding a newspaper&#10;&#10;Description automatically generated">
            <a:extLst>
              <a:ext uri="{FF2B5EF4-FFF2-40B4-BE49-F238E27FC236}">
                <a16:creationId xmlns:a16="http://schemas.microsoft.com/office/drawing/2014/main" id="{00ABBB84-D02D-2847-0291-EC5F59F6F1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566" y="3507911"/>
            <a:ext cx="3717485" cy="27881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1E4564-5DDF-7377-58F0-9E39759E4B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31116" y="1144585"/>
            <a:ext cx="4900298" cy="2283788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2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Conducting a rigorous critical analysis of the available data, ensuring that only relevant and reliable information was included in the report.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2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Sorting through information from multiple sources, there was synthesized complex topics to provide a comprehensive understanding of the subject matter.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2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 played a pivotal role in overcoming challenges; engaging in brainstorming sessions and seeking consultations with peers and lecturers helped address complex issues and fill gaps in understanding.</a:t>
            </a:r>
            <a:endParaRPr lang="bg-BG" sz="1200" i="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Content Placeholder 9" descr="A collage of women posing for a picture&#10;&#10;Description automatically generated">
            <a:extLst>
              <a:ext uri="{FF2B5EF4-FFF2-40B4-BE49-F238E27FC236}">
                <a16:creationId xmlns:a16="http://schemas.microsoft.com/office/drawing/2014/main" id="{7218F874-6450-B58F-366F-8FC31E085D5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4694" y="3503241"/>
            <a:ext cx="4238269" cy="27927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904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narVert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91" name="Freeform: Shape 90">
            <a:extLst>
              <a:ext uri="{FF2B5EF4-FFF2-40B4-BE49-F238E27FC236}">
                <a16:creationId xmlns:a16="http://schemas.microsoft.com/office/drawing/2014/main" id="{CFDF70F4-97B6-40D8-B1FA-9580DBD23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2244" y="224448"/>
            <a:ext cx="6857996" cy="6409096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807F70BA-21EF-4B7D-ACFF-D02E136D4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D487A9C-B45A-450B-B04B-02570D8F4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09C56948-B944-4EAA-A601-1C3F289A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43EFFD07-1C36-4595-9832-727669712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FA5917E5-3154-42BC-8308-71C3D44DB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4B05D64D-A9ED-421A-9ABE-761977A81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25E49393-F5BE-4823-92E3-7A624F7EA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46035503-21C0-4568-B46B-90BB7503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F5CACA2B-D1AF-419E-BFBF-413F69DFD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2284408D-F3CE-466F-A0C8-D27F2BCFC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A2C5065B-1474-4D66-99DB-CFEF811C0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6C6F4B51-92DC-4003-A3E7-28710D57AB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0D5C13CE-E4FE-4F85-BC09-9C950ED7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851C5D97-1CDA-475E-BAC6-EE5899987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DB712EBA-54FF-45FE-9A4E-98C0C0EC2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7E0AB49E-A89E-4B6C-AAAA-96E326D15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1E63E817-E471-4A64-9EF6-FFB1FBB34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E4BB2927-CDAC-455A-8D26-8582DD13D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A8E42F79-594B-4397-8A30-281228EF9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6E578AA8-0A5F-4BAA-AAFC-8A1E0783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9BA6CB24-165E-4D82-A315-18FFF8ABC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6A7AFC89-7922-47E2-8920-9883AF13C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82D63DEE-348A-4118-952F-DCD6FC1B6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47A17409-8146-400D-A3C1-1E93FE205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621B7B93-01A0-4FDD-A6E1-572957781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6D3948D1-38CD-41AC-BBE8-291A85A70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A633F3FE-70B6-41BD-A2D7-F9A53AB38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09D1DD0D-9D4A-41EA-9650-F8215D949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8148EE7C-8DC4-4A31-A981-8F838EA8F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F7F7EC5C-3015-4A5E-A9E3-B53F5293D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FD7AF31F-4674-411A-837A-ED991478D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5D3DAED2-414E-42E1-998A-6D7EF4A4D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6" name="Right Triangle 125">
            <a:extLst>
              <a:ext uri="{FF2B5EF4-FFF2-40B4-BE49-F238E27FC236}">
                <a16:creationId xmlns:a16="http://schemas.microsoft.com/office/drawing/2014/main" id="{9E92C66B-792F-479F-B983-F47FEE1AB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530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EE5BF6-BF78-B029-6C04-450F49940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5408027" cy="1442463"/>
          </a:xfrm>
        </p:spPr>
        <p:txBody>
          <a:bodyPr>
            <a:normAutofit/>
          </a:bodyPr>
          <a:lstStyle/>
          <a:p>
            <a:pPr algn="ctr"/>
            <a:r>
              <a:rPr lang="en-GB" sz="4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Learning Outcomes</a:t>
            </a:r>
            <a:endParaRPr lang="bg-BG" sz="42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C2A275E-A001-C98C-DBCA-431FEF561F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6953105"/>
              </p:ext>
            </p:extLst>
          </p:nvPr>
        </p:nvGraphicFramePr>
        <p:xfrm>
          <a:off x="691079" y="2340129"/>
          <a:ext cx="10315618" cy="379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6779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48" name="Freeform: Shape 47">
            <a:extLst>
              <a:ext uri="{FF2B5EF4-FFF2-40B4-BE49-F238E27FC236}">
                <a16:creationId xmlns:a16="http://schemas.microsoft.com/office/drawing/2014/main" id="{CFDF70F4-97B6-40D8-B1FA-9580DBD23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2244" y="224448"/>
            <a:ext cx="6857996" cy="6409096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807F70BA-21EF-4B7D-ACFF-D02E136D4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7D487A9C-B45A-450B-B04B-02570D8F4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9C56948-B944-4EAA-A601-1C3F289A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3EFFD07-1C36-4595-9832-727669712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A5917E5-3154-42BC-8308-71C3D44DB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B05D64D-A9ED-421A-9ABE-761977A81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25E49393-F5BE-4823-92E3-7A624F7EA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46035503-21C0-4568-B46B-90BB7503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F5CACA2B-D1AF-419E-BFBF-413F69DFD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2284408D-F3CE-466F-A0C8-D27F2BCFC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A2C5065B-1474-4D66-99DB-CFEF811C0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C6F4B51-92DC-4003-A3E7-28710D57AB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0D5C13CE-E4FE-4F85-BC09-9C950ED7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51C5D97-1CDA-475E-BAC6-EE5899987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DB712EBA-54FF-45FE-9A4E-98C0C0EC2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E0AB49E-A89E-4B6C-AAAA-96E326D15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1E63E817-E471-4A64-9EF6-FFB1FBB34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E4BB2927-CDAC-455A-8D26-8582DD13D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A8E42F79-594B-4397-8A30-281228EF9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6E578AA8-0A5F-4BAA-AAFC-8A1E0783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9BA6CB24-165E-4D82-A315-18FFF8ABC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6A7AFC89-7922-47E2-8920-9883AF13C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82D63DEE-348A-4118-952F-DCD6FC1B6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7A17409-8146-400D-A3C1-1E93FE205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621B7B93-01A0-4FDD-A6E1-572957781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6D3948D1-38CD-41AC-BBE8-291A85A70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A633F3FE-70B6-41BD-A2D7-F9A53AB38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09D1DD0D-9D4A-41EA-9650-F8215D949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8148EE7C-8DC4-4A31-A981-8F838EA8F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7F7EC5C-3015-4A5E-A9E3-B53F5293D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FD7AF31F-4674-411A-837A-ED991478D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5D3DAED2-414E-42E1-998A-6D7EF4A4D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Right Triangle 82">
            <a:extLst>
              <a:ext uri="{FF2B5EF4-FFF2-40B4-BE49-F238E27FC236}">
                <a16:creationId xmlns:a16="http://schemas.microsoft.com/office/drawing/2014/main" id="{9E92C66B-792F-479F-B983-F47FEE1AB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2530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836B0D-2227-22B0-FD5D-9D4FF52E0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5408027" cy="1442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6B2FEA-BDC6-25F2-9512-E3B2F64536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1079" y="2340131"/>
            <a:ext cx="4424633" cy="379191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85750">
              <a:buFont typeface="Wingdings" panose="05000000000000000000" pitchFamily="2" charset="2"/>
              <a:buChar char="ü"/>
            </a:pPr>
            <a:r>
              <a:rPr lang="en-US" sz="18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key points discussed.</a:t>
            </a:r>
          </a:p>
          <a:p>
            <a:pPr marL="342900" indent="-285750">
              <a:buFont typeface="Wingdings" panose="05000000000000000000" pitchFamily="2" charset="2"/>
              <a:buChar char="ü"/>
            </a:pPr>
            <a:r>
              <a:rPr lang="en-US" sz="1800" i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Highlighting key issues faced by Victoria's Secret in terms of innovation and provided recommendations to mitigate the innovation crisis.</a:t>
            </a:r>
            <a:endParaRPr lang="en-US" sz="1800" i="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>
              <a:buFont typeface="Wingdings" panose="05000000000000000000" pitchFamily="2" charset="2"/>
              <a:buChar char="ü"/>
            </a:pPr>
            <a:r>
              <a:rPr lang="en-US" sz="1800" i="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the report in understanding Victoria's Secret's challenges and opportunities.</a:t>
            </a:r>
          </a:p>
        </p:txBody>
      </p:sp>
      <p:pic>
        <p:nvPicPr>
          <p:cNvPr id="6" name="Content Placeholder 5" descr="A pink background with black letters&#10;&#10;Description automatically generated">
            <a:extLst>
              <a:ext uri="{FF2B5EF4-FFF2-40B4-BE49-F238E27FC236}">
                <a16:creationId xmlns:a16="http://schemas.microsoft.com/office/drawing/2014/main" id="{1CEAB855-20C8-E098-8AF7-0D3EEFDCD2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626" y="721082"/>
            <a:ext cx="4620432" cy="54223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25530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UpDiag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4D45BF-E397-40C0-AFE3-A4149E60E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CA5A2BA-DBDE-4483-82BC-E9AC30114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6C13366-AD70-4B62-BC2D-12124768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5A631E8-02ED-4AB6-AD22-F04F50899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3F83A-6855-4849-BB65-3B48B7158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858E793-99E8-4700-BF43-6E263DF93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5BBFA0-8283-4266-8E61-C48782219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CCB7AB0-37F1-4D1C-A2F3-2AE9EEF13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F37B60A-7DFD-4A1A-A504-357840BD1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3F1AB2E-8A25-4A9D-B0CA-BEBF4DC6F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AEFA06E-0412-4727-B333-737F2D7392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9A6D96B-F4B8-44CD-96D8-BCF924424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5D48E628-DF57-4837-8069-6BC964F64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0EAE112-999F-427B-9945-C7800E78F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B348351-098D-4A1D-AEEB-2417AC439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617C746-B35A-4AEC-A518-1CD38697E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52162B3-D9B6-47E4-86D7-09F14EA0D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B506092-8E34-4C0E-8639-F64B909344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8CF7A3D-5119-4D17-B141-D99675AEC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1581F098-4A0D-409C-9B54-3C79DE50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164028F-04CB-42A2-AF06-EEBCC35A8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61A63DE-8636-4F3E-98FB-5D6CAC088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9660058-EAEB-4649-9D36-1D8DD7C01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EAF5109-018D-477A-B22E-BF32C6F85E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E57E5B2-B4FE-4110-9EC3-B53598CBC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E4AEBE5-F22C-4C8A-85E1-C859861F8C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D64DC65-C30F-4631-86AF-45EDDDF88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3334650-6CB8-4DA8-8BD7-46E333496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2C9476D-7C51-4B6D-9157-3A26FE7BC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27EF706-D10E-4C48-8C99-7C7C2435B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E405583-CFCC-42C4-BD0F-8DEF36910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2AEF53F-FCA7-42EC-979B-F9D1663A53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B4AA1A4-0C25-4D3A-BAB9-B8FAA9169B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53DA7024-E510-4B81-9D55-662B65F93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7290691" y="-28120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F8491-9A08-F890-AE86-2F2B8D088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2899" y="725950"/>
            <a:ext cx="3913360" cy="5436630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Q&amp;A</a:t>
            </a:r>
            <a:endParaRPr lang="bg-BG" sz="54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56C16D-AE5F-0A41-1407-8BAE43005C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381486"/>
              </p:ext>
            </p:extLst>
          </p:nvPr>
        </p:nvGraphicFramePr>
        <p:xfrm>
          <a:off x="691078" y="725950"/>
          <a:ext cx="5927431" cy="5417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8565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accent2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roup 82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6" name="Right Triangle 115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CEC7A2BB-E03E-436B-ABA5-3EBC8FB40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A6DC0849-A033-4B02-97FE-B41AD9A86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C3ADCA7D-864A-49AD-B820-102F220EA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4957E947-1347-4EB3-89EB-DF85D94E2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98B5FAB9-675C-4906-A39C-BCFD6892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1C524971-DA3C-4B74-A99D-95CECD50C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DDBDB683-BC6A-4522-82A5-C7457201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A41560A9-0B55-472F-8261-6951E27C5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FD874A14-7926-47E8-947C-904C98B0E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B3E5598F-2EAC-49C0-B77B-95438A8ED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FC8993AC-196C-48AC-BCE3-3E71814D9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D517F3CA-CF3E-4CD8-B001-2BDF09D76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F5237402-E5C4-470B-955F-F3A886776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5315EAA5-98ED-4276-880E-4E3789CEA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77F94794-653E-45B6-811B-8081788A0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A82DE38F-FC85-4274-8C84-8E75162E6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D4AF14C3-798E-4C02-A6B4-165D003D7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453D4C15-2F93-446B-AF2D-82072EC01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E09026E7-4EC6-47AE-A989-318A5CA6B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56DEDA5A-47AA-4ED0-897C-C0B1873B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4061821F-242E-4E40-B305-9048634C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20734AE8-EEDD-4DCB-9723-087DC2EC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96DB511B-1563-4336-AFBB-D561A7C0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B5CEC4A9-4067-4D92-A28E-EE8152717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AB783B25-A3A3-45C4-B04C-A1164425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031178CD-3DE0-4C42-811C-7BC881FBF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1926C508-8BE5-4ACF-A219-09B5D995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1B58DEC2-3409-477A-84B4-A5D297FB0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AEE3E226-6EDA-4FC4-B670-9590DD5CE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6BC874A8-EE7F-4F92-AAEA-40B18D939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023D647B-0C43-4C02-9BD2-A01859FD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1C6DE01B-DD35-4B52-A72E-57E60E226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8B0668-35B0-B04F-9808-2899AF4D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96" y="410671"/>
            <a:ext cx="5402454" cy="9910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53" name="Right Triangle 152">
            <a:extLst>
              <a:ext uri="{FF2B5EF4-FFF2-40B4-BE49-F238E27FC236}">
                <a16:creationId xmlns:a16="http://schemas.microsoft.com/office/drawing/2014/main" id="{218D3B53-4071-48E8-9CB1-4566DAFA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2" y="260044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A row of pink books&#10;&#10;Description automatically generated">
            <a:extLst>
              <a:ext uri="{FF2B5EF4-FFF2-40B4-BE49-F238E27FC236}">
                <a16:creationId xmlns:a16="http://schemas.microsoft.com/office/drawing/2014/main" id="{B15B2BE6-236F-C605-05CF-C0C6F6EF29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3"/>
          <a:stretch/>
        </p:blipFill>
        <p:spPr>
          <a:xfrm>
            <a:off x="6062050" y="-1554"/>
            <a:ext cx="6120571" cy="685799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B309F6-95C5-D39A-8F96-00F28F098EEF}"/>
              </a:ext>
            </a:extLst>
          </p:cNvPr>
          <p:cNvSpPr txBox="1"/>
          <p:nvPr/>
        </p:nvSpPr>
        <p:spPr>
          <a:xfrm>
            <a:off x="69765" y="2016068"/>
            <a:ext cx="6115050" cy="5151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Hanbury, M., Cain, Á., &amp; Mayer, G. (2023, August 25). The rise, fall, and latest stumbles of Victoria's Secret. Business Insider. Retrieved from </a:t>
            </a: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https://www.businessinsider.com/victorias-secret-rise-and-fall-history-2019-5?r=US&amp;IR=T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Hale, K. (2021, October 12). Rihanna’s Savage X Fenty Takes Victoria's Secret Battle to The Streets by Opening Physical Stores In 2022. Forbes. Retrieved from </a:t>
            </a: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https://www.forbes.com/sites/korihale/2021/10/12/rihannas-savage-x-fenty-takes-victorias-secret-battle-to-the-streets-by-opening-physical-stores-in-2022/?sh=35eb1b47d9cd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Mzezewa, T. (2018, November 16). Victoria’s Secret? In 2018, Fewer Women Want to Hear It. The New York Times. Retrieved from </a:t>
            </a: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https://www.nytimes.com/2018/11/16/style/victorias-secret-bras-decline.html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Pictures: Internet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Rockeman, O., &amp; Bhasin, K. (2023, September 26). Victoria’s Secret Cannot Let Go of Its Angel Wings. Bloomberg. Retrieved from </a:t>
            </a: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https://www.bloomberg.com/news/articles/2023-09-26/victoria-s-secret-fashion-show-prime-movie-arrives-as-turnaround-sputters?leadSource=uverify%20wall/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Serrat, O. (2017). The SCAMPER Technique. In Knowledge Solutions (pp. 311-314). doi:10.1007/978-981-10-0983-9_thirty-three</a:t>
            </a: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Tidd, J., &amp; Bessant, J. (2015). Managing Innovation: Integrating Technological, Market and Organizational Change (5th ed.). Wiley.</a:t>
            </a: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Victoria's Secret. (2024). Victoria's Secret UK. Retrieved from: </a:t>
            </a: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https://www.victoriassecret.co.uk/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Victoria's Secret &amp; Co. (2024). Overview. Retrieved from: </a:t>
            </a:r>
            <a:r>
              <a:rPr lang="en-US" sz="1100" kern="1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https://www.victoriassecretandco.com/our-company/</a:t>
            </a: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endParaRPr lang="en-US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lnSpc>
                <a:spcPct val="107000"/>
              </a:lnSpc>
              <a:buAutoNum type="arabicPeriod"/>
            </a:pPr>
            <a:endParaRPr lang="bg-BG" sz="1100" kern="1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920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osineVTI">
  <a:themeElements>
    <a:clrScheme name="AnalogousFromLightSeedLeftStep">
      <a:dk1>
        <a:srgbClr val="000000"/>
      </a:dk1>
      <a:lt1>
        <a:srgbClr val="FFFFFF"/>
      </a:lt1>
      <a:dk2>
        <a:srgbClr val="41242B"/>
      </a:dk2>
      <a:lt2>
        <a:srgbClr val="E2E7E8"/>
      </a:lt2>
      <a:accent1>
        <a:srgbClr val="DF8E7E"/>
      </a:accent1>
      <a:accent2>
        <a:srgbClr val="D8617E"/>
      </a:accent2>
      <a:accent3>
        <a:srgbClr val="DF7EBE"/>
      </a:accent3>
      <a:accent4>
        <a:srgbClr val="CE61D8"/>
      </a:accent4>
      <a:accent5>
        <a:srgbClr val="AF7EDF"/>
      </a:accent5>
      <a:accent6>
        <a:srgbClr val="6B61D8"/>
      </a:accent6>
      <a:hlink>
        <a:srgbClr val="5A8B95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3481</TotalTime>
  <Words>790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Grandview</vt:lpstr>
      <vt:lpstr>Wingdings</vt:lpstr>
      <vt:lpstr>CosineVTI</vt:lpstr>
      <vt:lpstr>Defending the Report on Victoria's Secret</vt:lpstr>
      <vt:lpstr>Introduction</vt:lpstr>
      <vt:lpstr>Procedures Followed</vt:lpstr>
      <vt:lpstr>Main Challenges Faced</vt:lpstr>
      <vt:lpstr>Practical Learning Outcomes</vt:lpstr>
      <vt:lpstr>Conclusion</vt:lpstr>
      <vt:lpstr>Q&amp;A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Defending the Report on Victoria's Secret</dc:title>
  <dc:creator>Yordanka Kancheva (2017633)</dc:creator>
  <cp:lastModifiedBy>Yordanka Kancheva (2017633)</cp:lastModifiedBy>
  <cp:revision>2</cp:revision>
  <dcterms:created xsi:type="dcterms:W3CDTF">2024-03-08T14:01:16Z</dcterms:created>
  <dcterms:modified xsi:type="dcterms:W3CDTF">2024-03-11T00:13:34Z</dcterms:modified>
</cp:coreProperties>
</file>