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 id="2147483780" r:id="rId2"/>
    <p:sldMasterId id="2147483792" r:id="rId3"/>
  </p:sldMasterIdLst>
  <p:notesMasterIdLst>
    <p:notesMasterId r:id="rId48"/>
  </p:notesMasterIdLst>
  <p:handoutMasterIdLst>
    <p:handoutMasterId r:id="rId49"/>
  </p:handoutMasterIdLst>
  <p:sldIdLst>
    <p:sldId id="326" r:id="rId4"/>
    <p:sldId id="285" r:id="rId5"/>
    <p:sldId id="327" r:id="rId6"/>
    <p:sldId id="360" r:id="rId7"/>
    <p:sldId id="328" r:id="rId8"/>
    <p:sldId id="329" r:id="rId9"/>
    <p:sldId id="330" r:id="rId10"/>
    <p:sldId id="331" r:id="rId11"/>
    <p:sldId id="332" r:id="rId12"/>
    <p:sldId id="365" r:id="rId13"/>
    <p:sldId id="333" r:id="rId14"/>
    <p:sldId id="364" r:id="rId15"/>
    <p:sldId id="334" r:id="rId16"/>
    <p:sldId id="335" r:id="rId17"/>
    <p:sldId id="336" r:id="rId18"/>
    <p:sldId id="363" r:id="rId19"/>
    <p:sldId id="337" r:id="rId20"/>
    <p:sldId id="362" r:id="rId21"/>
    <p:sldId id="338" r:id="rId22"/>
    <p:sldId id="339" r:id="rId23"/>
    <p:sldId id="340" r:id="rId24"/>
    <p:sldId id="341" r:id="rId25"/>
    <p:sldId id="342" r:id="rId26"/>
    <p:sldId id="343" r:id="rId27"/>
    <p:sldId id="344" r:id="rId28"/>
    <p:sldId id="345" r:id="rId29"/>
    <p:sldId id="361" r:id="rId30"/>
    <p:sldId id="368" r:id="rId31"/>
    <p:sldId id="346" r:id="rId32"/>
    <p:sldId id="347" r:id="rId33"/>
    <p:sldId id="369" r:id="rId34"/>
    <p:sldId id="367" r:id="rId35"/>
    <p:sldId id="366" r:id="rId36"/>
    <p:sldId id="348" r:id="rId37"/>
    <p:sldId id="349" r:id="rId38"/>
    <p:sldId id="350" r:id="rId39"/>
    <p:sldId id="351" r:id="rId40"/>
    <p:sldId id="352" r:id="rId41"/>
    <p:sldId id="353" r:id="rId42"/>
    <p:sldId id="354" r:id="rId43"/>
    <p:sldId id="356" r:id="rId44"/>
    <p:sldId id="357" r:id="rId45"/>
    <p:sldId id="358" r:id="rId46"/>
    <p:sldId id="359" r:id="rId47"/>
  </p:sldIdLst>
  <p:sldSz cx="9144000" cy="6858000" type="screen4x3"/>
  <p:notesSz cx="7077075" cy="9383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708" y="78"/>
      </p:cViewPr>
      <p:guideLst>
        <p:guide orient="horz" pos="2160"/>
        <p:guide pos="2880"/>
      </p:guideLst>
    </p:cSldViewPr>
  </p:slideViewPr>
  <p:notesTextViewPr>
    <p:cViewPr>
      <p:scale>
        <a:sx n="100" d="100"/>
        <a:sy n="100" d="100"/>
      </p:scale>
      <p:origin x="0" y="0"/>
    </p:cViewPr>
  </p:notesTextViewPr>
  <p:sorterViewPr>
    <p:cViewPr>
      <p:scale>
        <a:sx n="112" d="100"/>
        <a:sy n="112" d="100"/>
      </p:scale>
      <p:origin x="0" y="-946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67050" cy="4699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4008438" y="0"/>
            <a:ext cx="3067050" cy="469900"/>
          </a:xfrm>
          <a:prstGeom prst="rect">
            <a:avLst/>
          </a:prstGeom>
        </p:spPr>
        <p:txBody>
          <a:bodyPr vert="horz" lIns="91440" tIns="45720" rIns="91440" bIns="45720" rtlCol="0"/>
          <a:lstStyle>
            <a:lvl1pPr algn="r">
              <a:defRPr sz="1200"/>
            </a:lvl1pPr>
          </a:lstStyle>
          <a:p>
            <a:fld id="{EF6FAA03-A67C-4ECF-B341-1AFBCD9D0435}" type="datetimeFigureOut">
              <a:rPr lang="en-US" smtClean="0"/>
              <a:t>8/16/2017</a:t>
            </a:fld>
            <a:endParaRPr lang="en-US"/>
          </a:p>
        </p:txBody>
      </p:sp>
      <p:sp>
        <p:nvSpPr>
          <p:cNvPr id="4" name="Footer Placeholder 3"/>
          <p:cNvSpPr>
            <a:spLocks noGrp="1"/>
          </p:cNvSpPr>
          <p:nvPr>
            <p:ph type="ftr" sz="quarter" idx="2"/>
          </p:nvPr>
        </p:nvSpPr>
        <p:spPr>
          <a:xfrm>
            <a:off x="0" y="8912225"/>
            <a:ext cx="3067050" cy="4699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4008438" y="8912225"/>
            <a:ext cx="3067050" cy="469900"/>
          </a:xfrm>
          <a:prstGeom prst="rect">
            <a:avLst/>
          </a:prstGeom>
        </p:spPr>
        <p:txBody>
          <a:bodyPr vert="horz" lIns="91440" tIns="45720" rIns="91440" bIns="45720" rtlCol="0" anchor="b"/>
          <a:lstStyle>
            <a:lvl1pPr algn="r">
              <a:defRPr sz="1200"/>
            </a:lvl1pPr>
          </a:lstStyle>
          <a:p>
            <a:fld id="{C03F3C9C-2DF9-4992-84D0-9962DC35C9E7}" type="slidenum">
              <a:rPr lang="en-US" smtClean="0"/>
              <a:t>‹#›</a:t>
            </a:fld>
            <a:endParaRPr lang="en-US"/>
          </a:p>
        </p:txBody>
      </p:sp>
    </p:spTree>
    <p:extLst>
      <p:ext uri="{BB962C8B-B14F-4D97-AF65-F5344CB8AC3E}">
        <p14:creationId xmlns:p14="http://schemas.microsoft.com/office/powerpoint/2010/main" val="1744666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67050" cy="469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08438" y="0"/>
            <a:ext cx="3067050" cy="469900"/>
          </a:xfrm>
          <a:prstGeom prst="rect">
            <a:avLst/>
          </a:prstGeom>
        </p:spPr>
        <p:txBody>
          <a:bodyPr vert="horz" lIns="91440" tIns="45720" rIns="91440" bIns="45720" rtlCol="0"/>
          <a:lstStyle>
            <a:lvl1pPr algn="r">
              <a:defRPr sz="1200"/>
            </a:lvl1pPr>
          </a:lstStyle>
          <a:p>
            <a:fld id="{FBA4DEAB-9C56-4325-B6A1-752DAF27A884}" type="datetimeFigureOut">
              <a:rPr lang="en-GB" smtClean="0"/>
              <a:t>16/08/2017</a:t>
            </a:fld>
            <a:endParaRPr lang="en-GB"/>
          </a:p>
        </p:txBody>
      </p:sp>
      <p:sp>
        <p:nvSpPr>
          <p:cNvPr id="4" name="Slide Image Placeholder 3"/>
          <p:cNvSpPr>
            <a:spLocks noGrp="1" noRot="1" noChangeAspect="1"/>
          </p:cNvSpPr>
          <p:nvPr>
            <p:ph type="sldImg" idx="2"/>
          </p:nvPr>
        </p:nvSpPr>
        <p:spPr>
          <a:xfrm>
            <a:off x="1427163" y="1173163"/>
            <a:ext cx="4222750" cy="31670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8025" y="4516438"/>
            <a:ext cx="5661025" cy="3694112"/>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913813"/>
            <a:ext cx="3067050" cy="4699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08438" y="8913813"/>
            <a:ext cx="3067050" cy="469900"/>
          </a:xfrm>
          <a:prstGeom prst="rect">
            <a:avLst/>
          </a:prstGeom>
        </p:spPr>
        <p:txBody>
          <a:bodyPr vert="horz" lIns="91440" tIns="45720" rIns="91440" bIns="45720" rtlCol="0" anchor="b"/>
          <a:lstStyle>
            <a:lvl1pPr algn="r">
              <a:defRPr sz="1200"/>
            </a:lvl1pPr>
          </a:lstStyle>
          <a:p>
            <a:fld id="{46EDDBEF-6AE5-48A7-AA3C-C99680B1D66A}" type="slidenum">
              <a:rPr lang="en-GB" smtClean="0"/>
              <a:t>‹#›</a:t>
            </a:fld>
            <a:endParaRPr lang="en-GB"/>
          </a:p>
        </p:txBody>
      </p:sp>
    </p:spTree>
    <p:extLst>
      <p:ext uri="{BB962C8B-B14F-4D97-AF65-F5344CB8AC3E}">
        <p14:creationId xmlns:p14="http://schemas.microsoft.com/office/powerpoint/2010/main" val="1584944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85B7F6-78B0-4113-9FAC-1D4C1E769C15}"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25725023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a:xfrm>
            <a:off x="943055" y="4457567"/>
            <a:ext cx="5190968" cy="42217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3904848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xfrm>
            <a:off x="943055" y="4457567"/>
            <a:ext cx="5190968" cy="42217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1007678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itchFamily="34" charset="0"/>
                <a:ea typeface="ＭＳ Ｐゴシック" pitchFamily="34" charset="-128"/>
              </a:defRPr>
            </a:lvl1pPr>
            <a:lvl2pPr marL="742950" indent="-285750">
              <a:defRPr>
                <a:solidFill>
                  <a:schemeClr val="tx1"/>
                </a:solidFill>
                <a:latin typeface="Verdana" pitchFamily="34" charset="0"/>
                <a:ea typeface="ＭＳ Ｐゴシック" pitchFamily="34" charset="-128"/>
              </a:defRPr>
            </a:lvl2pPr>
            <a:lvl3pPr marL="1143000" indent="-228600">
              <a:defRPr>
                <a:solidFill>
                  <a:schemeClr val="tx1"/>
                </a:solidFill>
                <a:latin typeface="Verdana" pitchFamily="34" charset="0"/>
                <a:ea typeface="ＭＳ Ｐゴシック" pitchFamily="34" charset="-128"/>
              </a:defRPr>
            </a:lvl3pPr>
            <a:lvl4pPr marL="1600200" indent="-228600">
              <a:defRPr>
                <a:solidFill>
                  <a:schemeClr val="tx1"/>
                </a:solidFill>
                <a:latin typeface="Verdana" pitchFamily="34" charset="0"/>
                <a:ea typeface="ＭＳ Ｐゴシック" pitchFamily="34" charset="-128"/>
              </a:defRPr>
            </a:lvl4pPr>
            <a:lvl5pPr marL="2057400" indent="-228600">
              <a:defRPr>
                <a:solidFill>
                  <a:schemeClr val="tx1"/>
                </a:solidFill>
                <a:latin typeface="Verdana" pitchFamily="34" charset="0"/>
                <a:ea typeface="ＭＳ Ｐゴシック" pitchFamily="34" charset="-128"/>
              </a:defRPr>
            </a:lvl5pPr>
            <a:lvl6pPr marL="2514600" indent="-228600" eaLnBrk="0" fontAlgn="base" hangingPunct="0">
              <a:spcBef>
                <a:spcPct val="0"/>
              </a:spcBef>
              <a:spcAft>
                <a:spcPct val="0"/>
              </a:spcAft>
              <a:defRPr>
                <a:solidFill>
                  <a:schemeClr val="tx1"/>
                </a:solidFill>
                <a:latin typeface="Verdana" pitchFamily="34" charset="0"/>
                <a:ea typeface="ＭＳ Ｐゴシック" pitchFamily="34" charset="-128"/>
              </a:defRPr>
            </a:lvl6pPr>
            <a:lvl7pPr marL="2971800" indent="-228600" eaLnBrk="0" fontAlgn="base" hangingPunct="0">
              <a:spcBef>
                <a:spcPct val="0"/>
              </a:spcBef>
              <a:spcAft>
                <a:spcPct val="0"/>
              </a:spcAft>
              <a:defRPr>
                <a:solidFill>
                  <a:schemeClr val="tx1"/>
                </a:solidFill>
                <a:latin typeface="Verdana" pitchFamily="34" charset="0"/>
                <a:ea typeface="ＭＳ Ｐゴシック" pitchFamily="34" charset="-128"/>
              </a:defRPr>
            </a:lvl7pPr>
            <a:lvl8pPr marL="3429000" indent="-228600" eaLnBrk="0" fontAlgn="base" hangingPunct="0">
              <a:spcBef>
                <a:spcPct val="0"/>
              </a:spcBef>
              <a:spcAft>
                <a:spcPct val="0"/>
              </a:spcAft>
              <a:defRPr>
                <a:solidFill>
                  <a:schemeClr val="tx1"/>
                </a:solidFill>
                <a:latin typeface="Verdana" pitchFamily="34" charset="0"/>
                <a:ea typeface="ＭＳ Ｐゴシック" pitchFamily="34" charset="-128"/>
              </a:defRPr>
            </a:lvl8pPr>
            <a:lvl9pPr marL="3886200" indent="-228600" eaLnBrk="0" fontAlgn="base" hangingPunct="0">
              <a:spcBef>
                <a:spcPct val="0"/>
              </a:spcBef>
              <a:spcAft>
                <a:spcPct val="0"/>
              </a:spcAft>
              <a:defRPr>
                <a:solidFill>
                  <a:schemeClr val="tx1"/>
                </a:solidFill>
                <a:latin typeface="Verdana" pitchFamily="34" charset="0"/>
                <a:ea typeface="ＭＳ Ｐゴシック" pitchFamily="34" charset="-128"/>
              </a:defRPr>
            </a:lvl9pPr>
          </a:lstStyle>
          <a:p>
            <a:fld id="{89942C9B-6220-42FA-B244-D6DCF8800F7D}" type="slidenum">
              <a:rPr lang="en-GB" altLang="en-US">
                <a:solidFill>
                  <a:prstClr val="black"/>
                </a:solidFill>
                <a:latin typeface="Arial" charset="0"/>
              </a:rPr>
              <a:pPr/>
              <a:t>25</a:t>
            </a:fld>
            <a:endParaRPr lang="en-GB" altLang="en-US">
              <a:solidFill>
                <a:prstClr val="black"/>
              </a:solidFill>
              <a:latin typeface="Arial" charset="0"/>
            </a:endParaRPr>
          </a:p>
        </p:txBody>
      </p:sp>
      <p:sp>
        <p:nvSpPr>
          <p:cNvPr id="3891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6" name="Rectangle 3"/>
          <p:cNvSpPr>
            <a:spLocks noGrp="1" noChangeArrowheads="1"/>
          </p:cNvSpPr>
          <p:nvPr>
            <p:ph type="body" idx="1"/>
          </p:nvPr>
        </p:nvSpPr>
        <p:spPr bwMode="auto">
          <a:xfrm>
            <a:off x="917586" y="3979953"/>
            <a:ext cx="5046723" cy="377048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Arial" charset="0"/>
            </a:endParaRPr>
          </a:p>
        </p:txBody>
      </p:sp>
    </p:spTree>
    <p:extLst>
      <p:ext uri="{BB962C8B-B14F-4D97-AF65-F5344CB8AC3E}">
        <p14:creationId xmlns:p14="http://schemas.microsoft.com/office/powerpoint/2010/main" val="41895545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Master" Target="../slideMasters/slideMaster3.xml"/><Relationship Id="rId5" Type="http://schemas.openxmlformats.org/officeDocument/2006/relationships/image" Target="../media/image14.png"/><Relationship Id="rId4" Type="http://schemas.openxmlformats.org/officeDocument/2006/relationships/image" Target="../media/image13.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59280"/>
            <a:ext cx="6400800" cy="1295400"/>
          </a:xfrm>
        </p:spPr>
        <p:txBody>
          <a:bodyPr/>
          <a:lstStyle/>
          <a:p>
            <a:r>
              <a:rPr lang="en-US" smtClean="0"/>
              <a:t>Click to edit Master title style</a:t>
            </a:r>
            <a:endParaRPr lang="en-US" dirty="0"/>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801112"/>
            <a:ext cx="9144000" cy="932688"/>
          </a:xfrm>
          <a:prstGeom prst="rect">
            <a:avLst/>
          </a:prstGeom>
        </p:spPr>
      </p:pic>
      <p:sp>
        <p:nvSpPr>
          <p:cNvPr id="3" name="Subtitle 2"/>
          <p:cNvSpPr>
            <a:spLocks noGrp="1"/>
          </p:cNvSpPr>
          <p:nvPr>
            <p:ph type="subTitle" idx="1"/>
          </p:nvPr>
        </p:nvSpPr>
        <p:spPr>
          <a:xfrm>
            <a:off x="1371600" y="3429000"/>
            <a:ext cx="6400800" cy="762000"/>
          </a:xfrm>
        </p:spPr>
        <p:txBody>
          <a:bodyPr>
            <a:normAutofit/>
          </a:bodyPr>
          <a:lstStyle>
            <a:lvl1pPr marL="0" indent="0" algn="ctr">
              <a:buNone/>
              <a:defRPr sz="2000" i="1" baseline="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white"/>
        <p:txBody>
          <a:bodyPr/>
          <a:lstStyle/>
          <a:p>
            <a:fld id="{1D8BD707-D9CF-40AE-B4C6-C98DA3205C09}" type="datetimeFigureOut">
              <a:rPr lang="en-US" smtClean="0"/>
              <a:pPr/>
              <a:t>8/16/2017</a:t>
            </a:fld>
            <a:endParaRPr lang="en-US"/>
          </a:p>
        </p:txBody>
      </p:sp>
      <p:sp>
        <p:nvSpPr>
          <p:cNvPr id="5" name="Footer Placeholder 4"/>
          <p:cNvSpPr>
            <a:spLocks noGrp="1"/>
          </p:cNvSpPr>
          <p:nvPr>
            <p:ph type="ftr" sz="quarter" idx="11"/>
          </p:nvPr>
        </p:nvSpPr>
        <p:spPr bwMode="white"/>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371600" y="2438400"/>
            <a:ext cx="6400800" cy="30480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8/16/2017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D8BD707-D9CF-40AE-B4C6-C98DA3205C09}" type="datetimeFigureOut">
              <a:rPr lang="en-US" smtClean="0"/>
              <a:pPr/>
              <a:t>8/16/2017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
        <p:nvSpPr>
          <p:cNvPr id="2" name="Title 1"/>
          <p:cNvSpPr>
            <a:spLocks noGrp="1"/>
          </p:cNvSpPr>
          <p:nvPr>
            <p:ph type="title"/>
          </p:nvPr>
        </p:nvSpPr>
        <p:spPr>
          <a:xfrm>
            <a:off x="1447800" y="3410267"/>
            <a:ext cx="6248400" cy="1456373"/>
          </a:xfrm>
        </p:spPr>
        <p:txBody>
          <a:bodyPr anchor="t">
            <a:normAutofit/>
          </a:bodyPr>
          <a:lstStyle>
            <a:lvl1pPr algn="ctr">
              <a:defRPr sz="36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47800" y="1503680"/>
            <a:ext cx="6248400" cy="1566862"/>
          </a:xfrm>
        </p:spPr>
        <p:txBody>
          <a:bodyPr anchor="b"/>
          <a:lstStyle>
            <a:lvl1pPr marL="0" indent="0" algn="ctr">
              <a:buNone/>
              <a:defRPr sz="2000" b="0" i="1"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Content Placeholder 9"/>
          <p:cNvSpPr>
            <a:spLocks noGrp="1"/>
          </p:cNvSpPr>
          <p:nvPr>
            <p:ph sz="quarter" idx="13"/>
          </p:nvPr>
        </p:nvSpPr>
        <p:spPr>
          <a:xfrm>
            <a:off x="13716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2" name="Content Placeholder 11"/>
          <p:cNvSpPr>
            <a:spLocks noGrp="1"/>
          </p:cNvSpPr>
          <p:nvPr>
            <p:ph sz="quarter" idx="14"/>
          </p:nvPr>
        </p:nvSpPr>
        <p:spPr>
          <a:xfrm>
            <a:off x="46482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2" name="Picture 11" descr="flourish2.png"/>
          <p:cNvPicPr>
            <a:picLocks noChangeAspect="1"/>
          </p:cNvPicPr>
          <p:nvPr/>
        </p:nvPicPr>
        <p:blipFill>
          <a:blip r:embed="rId2">
            <a:clrChange>
              <a:clrFrom>
                <a:srgbClr val="000000">
                  <a:alpha val="0"/>
                </a:srgbClr>
              </a:clrFrom>
              <a:clrTo>
                <a:srgbClr val="000000">
                  <a:alpha val="0"/>
                </a:srgbClr>
              </a:clrTo>
            </a:clrChange>
            <a:lum bright="-14000"/>
          </a:blip>
          <a:stretch>
            <a:fillRect/>
          </a:stretch>
        </p:blipFill>
        <p:spPr>
          <a:xfrm>
            <a:off x="0" y="1618488"/>
            <a:ext cx="9144000" cy="932688"/>
          </a:xfrm>
          <a:prstGeom prst="rect">
            <a:avLst/>
          </a:prstGeom>
        </p:spPr>
      </p:pic>
      <p:sp>
        <p:nvSpPr>
          <p:cNvPr id="11" name="Content Placeholder 10"/>
          <p:cNvSpPr>
            <a:spLocks noGrp="1"/>
          </p:cNvSpPr>
          <p:nvPr>
            <p:ph sz="quarter" idx="13"/>
          </p:nvPr>
        </p:nvSpPr>
        <p:spPr>
          <a:xfrm>
            <a:off x="13716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82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71600" y="2362201"/>
            <a:ext cx="3125788" cy="451338"/>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5025" y="2359152"/>
            <a:ext cx="3127375" cy="448056"/>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8/16/2017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8/16/2017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8BD707-D9CF-40AE-B4C6-C98DA3205C09}" type="datetimeFigureOut">
              <a:rPr lang="en-US" smtClean="0"/>
              <a:pPr/>
              <a:t>8/16/2017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1" y="1676400"/>
            <a:ext cx="2819399"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4" name="Text Placeholder 3"/>
          <p:cNvSpPr>
            <a:spLocks noGrp="1"/>
          </p:cNvSpPr>
          <p:nvPr>
            <p:ph type="body" sz="half" idx="2"/>
          </p:nvPr>
        </p:nvSpPr>
        <p:spPr>
          <a:xfrm>
            <a:off x="4953001" y="2275840"/>
            <a:ext cx="2819399" cy="290576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1371600" y="1676400"/>
            <a:ext cx="3276600" cy="3505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Plaque 9"/>
          <p:cNvSpPr/>
          <p:nvPr/>
        </p:nvSpPr>
        <p:spPr>
          <a:xfrm>
            <a:off x="1463040" y="1847088"/>
            <a:ext cx="3090672" cy="3090672"/>
          </a:xfrm>
          <a:prstGeom prst="plaque">
            <a:avLst>
              <a:gd name="adj" fmla="val 8438"/>
            </a:avLst>
          </a:prstGeom>
          <a:noFill/>
          <a:ln w="9525">
            <a:solidFill>
              <a:schemeClr val="tx2">
                <a:alpha val="17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53000" y="1676400"/>
            <a:ext cx="2819400"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3" name="Picture Placeholder 2"/>
          <p:cNvSpPr>
            <a:spLocks noGrp="1"/>
          </p:cNvSpPr>
          <p:nvPr>
            <p:ph type="pic" idx="1"/>
          </p:nvPr>
        </p:nvSpPr>
        <p:spPr>
          <a:xfrm>
            <a:off x="1524000" y="1905000"/>
            <a:ext cx="2971800" cy="2971800"/>
          </a:xfrm>
          <a:prstGeom prst="plaque">
            <a:avLst>
              <a:gd name="adj" fmla="val 8341"/>
            </a:avLst>
          </a:prstGeom>
          <a:solidFill>
            <a:schemeClr val="bg1">
              <a:lumMod val="95000"/>
              <a:alpha val="35000"/>
            </a:schemeClr>
          </a:solidFill>
          <a:ln w="98425" cmpd="thinThick">
            <a:noFill/>
            <a:bevel/>
          </a:ln>
        </p:spPr>
        <p:txBody>
          <a:bodyPr>
            <a:normAutofit/>
          </a:bodyPr>
          <a:lstStyle>
            <a:lvl1pPr marL="0" indent="0" algn="ctr">
              <a:buNone/>
              <a:defRPr sz="1800" baseline="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953000" y="2276856"/>
            <a:ext cx="2819400" cy="287528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09041"/>
            <a:ext cx="1295400" cy="4318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400" y="1219199"/>
            <a:ext cx="5181600" cy="4267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8/16/2017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03F25800-A3F8-ED4C-A915-1304530AF5F0}" type="datetimeFigureOut">
              <a:rPr lang="en-US" smtClean="0">
                <a:solidFill>
                  <a:srgbClr val="465E9C"/>
                </a:solidFill>
              </a:rPr>
              <a:pPr/>
              <a:t>8/16/2017</a:t>
            </a:fld>
            <a:endParaRPr lang="en-US">
              <a:solidFill>
                <a:srgbClr val="465E9C"/>
              </a:solidFill>
            </a:endParaRPr>
          </a:p>
        </p:txBody>
      </p:sp>
      <p:sp>
        <p:nvSpPr>
          <p:cNvPr id="5" name="Footer Placeholder 4"/>
          <p:cNvSpPr>
            <a:spLocks noGrp="1"/>
          </p:cNvSpPr>
          <p:nvPr>
            <p:ph type="ftr" sz="quarter" idx="11"/>
          </p:nvPr>
        </p:nvSpPr>
        <p:spPr>
          <a:xfrm>
            <a:off x="1174044" y="5357592"/>
            <a:ext cx="5034845" cy="365125"/>
          </a:xfrm>
        </p:spPr>
        <p:txBody>
          <a:bodyPr/>
          <a:lstStyle/>
          <a:p>
            <a:endParaRPr lang="en-US">
              <a:solidFill>
                <a:srgbClr val="465E9C"/>
              </a:solidFill>
            </a:endParaRPr>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BFEBEB0A-9E3D-4B14-9782-E2AE3DA60D96}" type="slidenum">
              <a:rPr lang="en-US" smtClean="0">
                <a:solidFill>
                  <a:srgbClr val="465E9C"/>
                </a:solidFill>
              </a:rPr>
              <a:pPr/>
              <a:t>‹#›</a:t>
            </a:fld>
            <a:endParaRPr lang="en-US">
              <a:solidFill>
                <a:srgbClr val="465E9C"/>
              </a:solidFill>
            </a:endParaRPr>
          </a:p>
        </p:txBody>
      </p:sp>
    </p:spTree>
    <p:extLst>
      <p:ext uri="{BB962C8B-B14F-4D97-AF65-F5344CB8AC3E}">
        <p14:creationId xmlns:p14="http://schemas.microsoft.com/office/powerpoint/2010/main" val="9382708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3F25800-A3F8-ED4C-A915-1304530AF5F0}" type="datetimeFigureOut">
              <a:rPr lang="en-US" smtClean="0">
                <a:solidFill>
                  <a:srgbClr val="465E9C"/>
                </a:solidFill>
              </a:rPr>
              <a:pPr/>
              <a:t>8/16/2017</a:t>
            </a:fld>
            <a:endParaRPr lang="en-US">
              <a:solidFill>
                <a:srgbClr val="465E9C"/>
              </a:solidFill>
            </a:endParaRPr>
          </a:p>
        </p:txBody>
      </p:sp>
      <p:sp>
        <p:nvSpPr>
          <p:cNvPr id="5" name="Footer Placeholder 4"/>
          <p:cNvSpPr>
            <a:spLocks noGrp="1"/>
          </p:cNvSpPr>
          <p:nvPr>
            <p:ph type="ftr" sz="quarter" idx="11"/>
          </p:nvPr>
        </p:nvSpPr>
        <p:spPr/>
        <p:txBody>
          <a:bodyPr/>
          <a:lstStyle/>
          <a:p>
            <a:endParaRPr lang="en-US">
              <a:solidFill>
                <a:srgbClr val="465E9C"/>
              </a:solidFill>
            </a:endParaRPr>
          </a:p>
        </p:txBody>
      </p:sp>
      <p:sp>
        <p:nvSpPr>
          <p:cNvPr id="6" name="Slide Number Placeholder 5"/>
          <p:cNvSpPr>
            <a:spLocks noGrp="1"/>
          </p:cNvSpPr>
          <p:nvPr>
            <p:ph type="sldNum" sz="quarter" idx="12"/>
          </p:nvPr>
        </p:nvSpPr>
        <p:spPr/>
        <p:txBody>
          <a:bodyPr/>
          <a:lstStyle/>
          <a:p>
            <a:fld id="{A3D6750F-1066-514B-B29D-D03A6BFCA068}" type="slidenum">
              <a:rPr lang="en-US" smtClean="0">
                <a:solidFill>
                  <a:srgbClr val="465E9C"/>
                </a:solidFill>
              </a:rPr>
              <a:pPr/>
              <a:t>‹#›</a:t>
            </a:fld>
            <a:endParaRPr lang="en-US">
              <a:solidFill>
                <a:srgbClr val="465E9C"/>
              </a:solidFill>
            </a:endParaRPr>
          </a:p>
        </p:txBody>
      </p:sp>
    </p:spTree>
    <p:extLst>
      <p:ext uri="{BB962C8B-B14F-4D97-AF65-F5344CB8AC3E}">
        <p14:creationId xmlns:p14="http://schemas.microsoft.com/office/powerpoint/2010/main" val="1222791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F25800-A3F8-ED4C-A915-1304530AF5F0}" type="datetimeFigureOut">
              <a:rPr lang="en-US" smtClean="0">
                <a:solidFill>
                  <a:srgbClr val="465E9C"/>
                </a:solidFill>
              </a:rPr>
              <a:pPr/>
              <a:t>8/16/2017</a:t>
            </a:fld>
            <a:endParaRPr lang="en-US">
              <a:solidFill>
                <a:srgbClr val="465E9C"/>
              </a:solidFill>
            </a:endParaRPr>
          </a:p>
        </p:txBody>
      </p:sp>
      <p:sp>
        <p:nvSpPr>
          <p:cNvPr id="5" name="Footer Placeholder 4"/>
          <p:cNvSpPr>
            <a:spLocks noGrp="1"/>
          </p:cNvSpPr>
          <p:nvPr>
            <p:ph type="ftr" sz="quarter" idx="11"/>
          </p:nvPr>
        </p:nvSpPr>
        <p:spPr/>
        <p:txBody>
          <a:bodyPr/>
          <a:lstStyle/>
          <a:p>
            <a:endParaRPr lang="en-US">
              <a:solidFill>
                <a:srgbClr val="465E9C"/>
              </a:solidFill>
            </a:endParaRPr>
          </a:p>
        </p:txBody>
      </p:sp>
      <p:sp>
        <p:nvSpPr>
          <p:cNvPr id="6" name="Slide Number Placeholder 5"/>
          <p:cNvSpPr>
            <a:spLocks noGrp="1"/>
          </p:cNvSpPr>
          <p:nvPr>
            <p:ph type="sldNum" sz="quarter" idx="12"/>
          </p:nvPr>
        </p:nvSpPr>
        <p:spPr/>
        <p:txBody>
          <a:bodyPr/>
          <a:lstStyle/>
          <a:p>
            <a:fld id="{A3D6750F-1066-514B-B29D-D03A6BFCA068}" type="slidenum">
              <a:rPr lang="en-US" smtClean="0">
                <a:solidFill>
                  <a:srgbClr val="465E9C"/>
                </a:solidFill>
              </a:rPr>
              <a:pPr/>
              <a:t>‹#›</a:t>
            </a:fld>
            <a:endParaRPr lang="en-US">
              <a:solidFill>
                <a:srgbClr val="465E9C"/>
              </a:solidFill>
            </a:endParaRPr>
          </a:p>
        </p:txBody>
      </p:sp>
    </p:spTree>
    <p:extLst>
      <p:ext uri="{BB962C8B-B14F-4D97-AF65-F5344CB8AC3E}">
        <p14:creationId xmlns:p14="http://schemas.microsoft.com/office/powerpoint/2010/main" val="26590063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03F25800-A3F8-ED4C-A915-1304530AF5F0}" type="datetimeFigureOut">
              <a:rPr lang="en-US" smtClean="0">
                <a:solidFill>
                  <a:srgbClr val="465E9C"/>
                </a:solidFill>
              </a:rPr>
              <a:pPr/>
              <a:t>8/16/2017</a:t>
            </a:fld>
            <a:endParaRPr lang="en-US">
              <a:solidFill>
                <a:srgbClr val="465E9C"/>
              </a:solidFill>
            </a:endParaRPr>
          </a:p>
        </p:txBody>
      </p:sp>
      <p:sp>
        <p:nvSpPr>
          <p:cNvPr id="6" name="Footer Placeholder 5"/>
          <p:cNvSpPr>
            <a:spLocks noGrp="1"/>
          </p:cNvSpPr>
          <p:nvPr>
            <p:ph type="ftr" sz="quarter" idx="11"/>
          </p:nvPr>
        </p:nvSpPr>
        <p:spPr/>
        <p:txBody>
          <a:bodyPr/>
          <a:lstStyle/>
          <a:p>
            <a:endParaRPr lang="en-US">
              <a:solidFill>
                <a:srgbClr val="465E9C"/>
              </a:solidFill>
            </a:endParaRPr>
          </a:p>
        </p:txBody>
      </p:sp>
      <p:sp>
        <p:nvSpPr>
          <p:cNvPr id="7" name="Slide Number Placeholder 6"/>
          <p:cNvSpPr>
            <a:spLocks noGrp="1"/>
          </p:cNvSpPr>
          <p:nvPr>
            <p:ph type="sldNum" sz="quarter" idx="12"/>
          </p:nvPr>
        </p:nvSpPr>
        <p:spPr/>
        <p:txBody>
          <a:bodyPr/>
          <a:lstStyle/>
          <a:p>
            <a:fld id="{A3D6750F-1066-514B-B29D-D03A6BFCA068}" type="slidenum">
              <a:rPr lang="en-US" smtClean="0">
                <a:solidFill>
                  <a:srgbClr val="465E9C"/>
                </a:solidFill>
              </a:rPr>
              <a:pPr/>
              <a:t>‹#›</a:t>
            </a:fld>
            <a:endParaRPr lang="en-US">
              <a:solidFill>
                <a:srgbClr val="465E9C"/>
              </a:solidFill>
            </a:endParaRPr>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9617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03F25800-A3F8-ED4C-A915-1304530AF5F0}" type="datetimeFigureOut">
              <a:rPr lang="en-US" smtClean="0">
                <a:solidFill>
                  <a:srgbClr val="465E9C"/>
                </a:solidFill>
              </a:rPr>
              <a:pPr/>
              <a:t>8/16/2017</a:t>
            </a:fld>
            <a:endParaRPr lang="en-US">
              <a:solidFill>
                <a:srgbClr val="465E9C"/>
              </a:solidFill>
            </a:endParaRPr>
          </a:p>
        </p:txBody>
      </p:sp>
      <p:sp>
        <p:nvSpPr>
          <p:cNvPr id="8" name="Footer Placeholder 7"/>
          <p:cNvSpPr>
            <a:spLocks noGrp="1"/>
          </p:cNvSpPr>
          <p:nvPr>
            <p:ph type="ftr" sz="quarter" idx="11"/>
          </p:nvPr>
        </p:nvSpPr>
        <p:spPr/>
        <p:txBody>
          <a:bodyPr/>
          <a:lstStyle/>
          <a:p>
            <a:endParaRPr lang="en-US">
              <a:solidFill>
                <a:srgbClr val="465E9C"/>
              </a:solidFill>
            </a:endParaRPr>
          </a:p>
        </p:txBody>
      </p:sp>
      <p:sp>
        <p:nvSpPr>
          <p:cNvPr id="9" name="Slide Number Placeholder 8"/>
          <p:cNvSpPr>
            <a:spLocks noGrp="1"/>
          </p:cNvSpPr>
          <p:nvPr>
            <p:ph type="sldNum" sz="quarter" idx="12"/>
          </p:nvPr>
        </p:nvSpPr>
        <p:spPr/>
        <p:txBody>
          <a:bodyPr/>
          <a:lstStyle/>
          <a:p>
            <a:fld id="{A3D6750F-1066-514B-B29D-D03A6BFCA068}" type="slidenum">
              <a:rPr lang="en-US" smtClean="0">
                <a:solidFill>
                  <a:srgbClr val="465E9C"/>
                </a:solidFill>
              </a:rPr>
              <a:pPr/>
              <a:t>‹#›</a:t>
            </a:fld>
            <a:endParaRPr lang="en-US">
              <a:solidFill>
                <a:srgbClr val="465E9C"/>
              </a:solidFill>
            </a:endParaRPr>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137338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3F25800-A3F8-ED4C-A915-1304530AF5F0}" type="datetimeFigureOut">
              <a:rPr lang="en-US" smtClean="0">
                <a:solidFill>
                  <a:srgbClr val="465E9C"/>
                </a:solidFill>
              </a:rPr>
              <a:pPr/>
              <a:t>8/16/2017</a:t>
            </a:fld>
            <a:endParaRPr lang="en-US">
              <a:solidFill>
                <a:srgbClr val="465E9C"/>
              </a:solidFill>
            </a:endParaRPr>
          </a:p>
        </p:txBody>
      </p:sp>
      <p:sp>
        <p:nvSpPr>
          <p:cNvPr id="4" name="Footer Placeholder 3"/>
          <p:cNvSpPr>
            <a:spLocks noGrp="1"/>
          </p:cNvSpPr>
          <p:nvPr>
            <p:ph type="ftr" sz="quarter" idx="11"/>
          </p:nvPr>
        </p:nvSpPr>
        <p:spPr/>
        <p:txBody>
          <a:bodyPr/>
          <a:lstStyle/>
          <a:p>
            <a:endParaRPr lang="en-US">
              <a:solidFill>
                <a:srgbClr val="465E9C"/>
              </a:solidFill>
            </a:endParaRPr>
          </a:p>
        </p:txBody>
      </p:sp>
      <p:sp>
        <p:nvSpPr>
          <p:cNvPr id="5" name="Slide Number Placeholder 4"/>
          <p:cNvSpPr>
            <a:spLocks noGrp="1"/>
          </p:cNvSpPr>
          <p:nvPr>
            <p:ph type="sldNum" sz="quarter" idx="12"/>
          </p:nvPr>
        </p:nvSpPr>
        <p:spPr/>
        <p:txBody>
          <a:bodyPr/>
          <a:lstStyle/>
          <a:p>
            <a:fld id="{A3D6750F-1066-514B-B29D-D03A6BFCA068}" type="slidenum">
              <a:rPr lang="en-US" smtClean="0">
                <a:solidFill>
                  <a:srgbClr val="465E9C"/>
                </a:solidFill>
              </a:rPr>
              <a:pPr/>
              <a:t>‹#›</a:t>
            </a:fld>
            <a:endParaRPr lang="en-US">
              <a:solidFill>
                <a:srgbClr val="465E9C"/>
              </a:solidFill>
            </a:endParaRPr>
          </a:p>
        </p:txBody>
      </p:sp>
    </p:spTree>
    <p:extLst>
      <p:ext uri="{BB962C8B-B14F-4D97-AF65-F5344CB8AC3E}">
        <p14:creationId xmlns:p14="http://schemas.microsoft.com/office/powerpoint/2010/main" val="11023091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F25800-A3F8-ED4C-A915-1304530AF5F0}" type="datetimeFigureOut">
              <a:rPr lang="en-US" smtClean="0">
                <a:solidFill>
                  <a:srgbClr val="465E9C"/>
                </a:solidFill>
              </a:rPr>
              <a:pPr/>
              <a:t>8/16/2017</a:t>
            </a:fld>
            <a:endParaRPr lang="en-US">
              <a:solidFill>
                <a:srgbClr val="465E9C"/>
              </a:solidFill>
            </a:endParaRPr>
          </a:p>
        </p:txBody>
      </p:sp>
      <p:sp>
        <p:nvSpPr>
          <p:cNvPr id="3" name="Footer Placeholder 2"/>
          <p:cNvSpPr>
            <a:spLocks noGrp="1"/>
          </p:cNvSpPr>
          <p:nvPr>
            <p:ph type="ftr" sz="quarter" idx="11"/>
          </p:nvPr>
        </p:nvSpPr>
        <p:spPr/>
        <p:txBody>
          <a:bodyPr/>
          <a:lstStyle/>
          <a:p>
            <a:endParaRPr lang="en-US">
              <a:solidFill>
                <a:srgbClr val="465E9C"/>
              </a:solidFill>
            </a:endParaRPr>
          </a:p>
        </p:txBody>
      </p:sp>
      <p:sp>
        <p:nvSpPr>
          <p:cNvPr id="4" name="Slide Number Placeholder 3"/>
          <p:cNvSpPr>
            <a:spLocks noGrp="1"/>
          </p:cNvSpPr>
          <p:nvPr>
            <p:ph type="sldNum" sz="quarter" idx="12"/>
          </p:nvPr>
        </p:nvSpPr>
        <p:spPr/>
        <p:txBody>
          <a:bodyPr/>
          <a:lstStyle/>
          <a:p>
            <a:fld id="{A3D6750F-1066-514B-B29D-D03A6BFCA068}" type="slidenum">
              <a:rPr lang="en-US" smtClean="0">
                <a:solidFill>
                  <a:srgbClr val="465E9C"/>
                </a:solidFill>
              </a:rPr>
              <a:pPr/>
              <a:t>‹#›</a:t>
            </a:fld>
            <a:endParaRPr lang="en-US">
              <a:solidFill>
                <a:srgbClr val="465E9C"/>
              </a:solidFill>
            </a:endParaRPr>
          </a:p>
        </p:txBody>
      </p:sp>
    </p:spTree>
    <p:extLst>
      <p:ext uri="{BB962C8B-B14F-4D97-AF65-F5344CB8AC3E}">
        <p14:creationId xmlns:p14="http://schemas.microsoft.com/office/powerpoint/2010/main" val="8370661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03F25800-A3F8-ED4C-A915-1304530AF5F0}" type="datetimeFigureOut">
              <a:rPr lang="en-US" smtClean="0">
                <a:solidFill>
                  <a:srgbClr val="465E9C"/>
                </a:solidFill>
              </a:rPr>
              <a:pPr/>
              <a:t>8/16/2017</a:t>
            </a:fld>
            <a:endParaRPr lang="en-US">
              <a:solidFill>
                <a:srgbClr val="465E9C"/>
              </a:solidFill>
            </a:endParaRPr>
          </a:p>
        </p:txBody>
      </p:sp>
      <p:sp>
        <p:nvSpPr>
          <p:cNvPr id="6" name="Footer Placeholder 5"/>
          <p:cNvSpPr>
            <a:spLocks noGrp="1"/>
          </p:cNvSpPr>
          <p:nvPr>
            <p:ph type="ftr" sz="quarter" idx="11"/>
          </p:nvPr>
        </p:nvSpPr>
        <p:spPr>
          <a:xfrm rot="-60000">
            <a:off x="914554" y="5829261"/>
            <a:ext cx="3522607" cy="365125"/>
          </a:xfrm>
        </p:spPr>
        <p:txBody>
          <a:bodyPr/>
          <a:lstStyle/>
          <a:p>
            <a:endParaRPr lang="en-US">
              <a:solidFill>
                <a:srgbClr val="465E9C"/>
              </a:solidFill>
            </a:endParaRPr>
          </a:p>
        </p:txBody>
      </p:sp>
      <p:sp>
        <p:nvSpPr>
          <p:cNvPr id="7" name="Slide Number Placeholder 6"/>
          <p:cNvSpPr>
            <a:spLocks noGrp="1"/>
          </p:cNvSpPr>
          <p:nvPr>
            <p:ph type="sldNum" sz="quarter" idx="12"/>
          </p:nvPr>
        </p:nvSpPr>
        <p:spPr>
          <a:xfrm rot="60000">
            <a:off x="7557313" y="5896961"/>
            <a:ext cx="554023" cy="365125"/>
          </a:xfrm>
        </p:spPr>
        <p:txBody>
          <a:bodyPr/>
          <a:lstStyle/>
          <a:p>
            <a:fld id="{BFEBEB0A-9E3D-4B14-9782-E2AE3DA60D96}" type="slidenum">
              <a:rPr lang="en-US" smtClean="0">
                <a:solidFill>
                  <a:srgbClr val="465E9C"/>
                </a:solidFill>
              </a:rPr>
              <a:pPr/>
              <a:t>‹#›</a:t>
            </a:fld>
            <a:endParaRPr lang="en-US">
              <a:solidFill>
                <a:srgbClr val="465E9C"/>
              </a:solidFill>
            </a:endParaRPr>
          </a:p>
        </p:txBody>
      </p:sp>
    </p:spTree>
    <p:extLst>
      <p:ext uri="{BB962C8B-B14F-4D97-AF65-F5344CB8AC3E}">
        <p14:creationId xmlns:p14="http://schemas.microsoft.com/office/powerpoint/2010/main" val="2925865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03F25800-A3F8-ED4C-A915-1304530AF5F0}" type="datetimeFigureOut">
              <a:rPr lang="en-US" smtClean="0">
                <a:solidFill>
                  <a:srgbClr val="465E9C"/>
                </a:solidFill>
              </a:rPr>
              <a:pPr/>
              <a:t>8/16/2017</a:t>
            </a:fld>
            <a:endParaRPr lang="en-US">
              <a:solidFill>
                <a:srgbClr val="465E9C"/>
              </a:solidFill>
            </a:endParaRPr>
          </a:p>
        </p:txBody>
      </p:sp>
      <p:sp>
        <p:nvSpPr>
          <p:cNvPr id="6" name="Footer Placeholder 5"/>
          <p:cNvSpPr>
            <a:spLocks noGrp="1"/>
          </p:cNvSpPr>
          <p:nvPr>
            <p:ph type="ftr" sz="quarter" idx="11"/>
          </p:nvPr>
        </p:nvSpPr>
        <p:spPr>
          <a:xfrm rot="-60000">
            <a:off x="914569" y="5831037"/>
            <a:ext cx="3319043" cy="365125"/>
          </a:xfrm>
        </p:spPr>
        <p:txBody>
          <a:bodyPr/>
          <a:lstStyle/>
          <a:p>
            <a:endParaRPr lang="en-US">
              <a:solidFill>
                <a:srgbClr val="465E9C"/>
              </a:solidFill>
            </a:endParaRPr>
          </a:p>
        </p:txBody>
      </p:sp>
      <p:sp>
        <p:nvSpPr>
          <p:cNvPr id="7" name="Slide Number Placeholder 6"/>
          <p:cNvSpPr>
            <a:spLocks noGrp="1"/>
          </p:cNvSpPr>
          <p:nvPr>
            <p:ph type="sldNum" sz="quarter" idx="12"/>
          </p:nvPr>
        </p:nvSpPr>
        <p:spPr>
          <a:xfrm rot="60000">
            <a:off x="7562089" y="5900026"/>
            <a:ext cx="554023" cy="365125"/>
          </a:xfrm>
        </p:spPr>
        <p:txBody>
          <a:bodyPr/>
          <a:lstStyle/>
          <a:p>
            <a:fld id="{A3D6750F-1066-514B-B29D-D03A6BFCA068}" type="slidenum">
              <a:rPr lang="en-US" smtClean="0">
                <a:solidFill>
                  <a:srgbClr val="465E9C"/>
                </a:solidFill>
              </a:rPr>
              <a:pPr/>
              <a:t>‹#›</a:t>
            </a:fld>
            <a:endParaRPr lang="en-US">
              <a:solidFill>
                <a:srgbClr val="465E9C"/>
              </a:solidFill>
            </a:endParaRPr>
          </a:p>
        </p:txBody>
      </p:sp>
    </p:spTree>
    <p:extLst>
      <p:ext uri="{BB962C8B-B14F-4D97-AF65-F5344CB8AC3E}">
        <p14:creationId xmlns:p14="http://schemas.microsoft.com/office/powerpoint/2010/main" val="34353037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3F25800-A3F8-ED4C-A915-1304530AF5F0}" type="datetimeFigureOut">
              <a:rPr lang="en-US" smtClean="0">
                <a:solidFill>
                  <a:srgbClr val="465E9C"/>
                </a:solidFill>
              </a:rPr>
              <a:pPr/>
              <a:t>8/16/2017</a:t>
            </a:fld>
            <a:endParaRPr lang="en-US">
              <a:solidFill>
                <a:srgbClr val="465E9C"/>
              </a:solidFill>
            </a:endParaRPr>
          </a:p>
        </p:txBody>
      </p:sp>
      <p:sp>
        <p:nvSpPr>
          <p:cNvPr id="5" name="Footer Placeholder 4"/>
          <p:cNvSpPr>
            <a:spLocks noGrp="1"/>
          </p:cNvSpPr>
          <p:nvPr>
            <p:ph type="ftr" sz="quarter" idx="11"/>
          </p:nvPr>
        </p:nvSpPr>
        <p:spPr/>
        <p:txBody>
          <a:bodyPr/>
          <a:lstStyle/>
          <a:p>
            <a:endParaRPr lang="en-US">
              <a:solidFill>
                <a:srgbClr val="465E9C"/>
              </a:solidFill>
            </a:endParaRPr>
          </a:p>
        </p:txBody>
      </p:sp>
      <p:sp>
        <p:nvSpPr>
          <p:cNvPr id="6" name="Slide Number Placeholder 5"/>
          <p:cNvSpPr>
            <a:spLocks noGrp="1"/>
          </p:cNvSpPr>
          <p:nvPr>
            <p:ph type="sldNum" sz="quarter" idx="12"/>
          </p:nvPr>
        </p:nvSpPr>
        <p:spPr/>
        <p:txBody>
          <a:bodyPr/>
          <a:lstStyle/>
          <a:p>
            <a:fld id="{A3D6750F-1066-514B-B29D-D03A6BFCA068}" type="slidenum">
              <a:rPr lang="en-US" smtClean="0">
                <a:solidFill>
                  <a:srgbClr val="465E9C"/>
                </a:solidFill>
              </a:rPr>
              <a:pPr/>
              <a:t>‹#›</a:t>
            </a:fld>
            <a:endParaRPr lang="en-US">
              <a:solidFill>
                <a:srgbClr val="465E9C"/>
              </a:solidFill>
            </a:endParaRPr>
          </a:p>
        </p:txBody>
      </p:sp>
    </p:spTree>
    <p:extLst>
      <p:ext uri="{BB962C8B-B14F-4D97-AF65-F5344CB8AC3E}">
        <p14:creationId xmlns:p14="http://schemas.microsoft.com/office/powerpoint/2010/main" val="14449980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3F25800-A3F8-ED4C-A915-1304530AF5F0}" type="datetimeFigureOut">
              <a:rPr lang="en-US" smtClean="0">
                <a:solidFill>
                  <a:srgbClr val="465E9C"/>
                </a:solidFill>
              </a:rPr>
              <a:pPr/>
              <a:t>8/16/2017</a:t>
            </a:fld>
            <a:endParaRPr lang="en-US">
              <a:solidFill>
                <a:srgbClr val="465E9C"/>
              </a:solidFill>
            </a:endParaRPr>
          </a:p>
        </p:txBody>
      </p:sp>
      <p:sp>
        <p:nvSpPr>
          <p:cNvPr id="5" name="Footer Placeholder 4"/>
          <p:cNvSpPr>
            <a:spLocks noGrp="1"/>
          </p:cNvSpPr>
          <p:nvPr>
            <p:ph type="ftr" sz="quarter" idx="11"/>
          </p:nvPr>
        </p:nvSpPr>
        <p:spPr/>
        <p:txBody>
          <a:bodyPr/>
          <a:lstStyle/>
          <a:p>
            <a:endParaRPr lang="en-US">
              <a:solidFill>
                <a:srgbClr val="465E9C"/>
              </a:solidFill>
            </a:endParaRPr>
          </a:p>
        </p:txBody>
      </p:sp>
      <p:sp>
        <p:nvSpPr>
          <p:cNvPr id="6" name="Slide Number Placeholder 5"/>
          <p:cNvSpPr>
            <a:spLocks noGrp="1"/>
          </p:cNvSpPr>
          <p:nvPr>
            <p:ph type="sldNum" sz="quarter" idx="12"/>
          </p:nvPr>
        </p:nvSpPr>
        <p:spPr/>
        <p:txBody>
          <a:bodyPr/>
          <a:lstStyle/>
          <a:p>
            <a:fld id="{A3D6750F-1066-514B-B29D-D03A6BFCA068}" type="slidenum">
              <a:rPr lang="en-US" smtClean="0">
                <a:solidFill>
                  <a:srgbClr val="465E9C"/>
                </a:solidFill>
              </a:rPr>
              <a:pPr/>
              <a:t>‹#›</a:t>
            </a:fld>
            <a:endParaRPr lang="en-US">
              <a:solidFill>
                <a:srgbClr val="465E9C"/>
              </a:solidFill>
            </a:endParaRPr>
          </a:p>
        </p:txBody>
      </p:sp>
    </p:spTree>
    <p:extLst>
      <p:ext uri="{BB962C8B-B14F-4D97-AF65-F5344CB8AC3E}">
        <p14:creationId xmlns:p14="http://schemas.microsoft.com/office/powerpoint/2010/main" val="2298785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026" name="Picture 2" descr="C:\Users\jnsch\Desktop\O14ThemesHandoffs\WorkingFiles\FinalHanoff\Sketchbook\Cover.jpg"/>
          <p:cNvPicPr>
            <a:picLocks noChangeAspect="1" noChangeArrowheads="1"/>
          </p:cNvPicPr>
          <p:nvPr/>
        </p:nvPicPr>
        <p:blipFill>
          <a:blip r:embed="rId2">
            <a:duotone>
              <a:prstClr val="black"/>
              <a:schemeClr val="tx2">
                <a:tint val="45000"/>
                <a:satMod val="400000"/>
              </a:schemeClr>
            </a:duotone>
            <a:lum bright="2000"/>
          </a:blip>
          <a:srcRect/>
          <a:stretch>
            <a:fillRect/>
          </a:stretch>
        </p:blipFill>
        <p:spPr bwMode="auto">
          <a:xfrm>
            <a:off x="0" y="0"/>
            <a:ext cx="9144000" cy="6858000"/>
          </a:xfrm>
          <a:prstGeom prst="rect">
            <a:avLst/>
          </a:prstGeom>
          <a:noFill/>
        </p:spPr>
      </p:pic>
      <p:grpSp>
        <p:nvGrpSpPr>
          <p:cNvPr id="16" name="Group 15"/>
          <p:cNvGrpSpPr/>
          <p:nvPr/>
        </p:nvGrpSpPr>
        <p:grpSpPr>
          <a:xfrm rot="20533676">
            <a:off x="618027" y="3923015"/>
            <a:ext cx="2508736" cy="2527488"/>
            <a:chOff x="494947" y="417279"/>
            <a:chExt cx="2417578" cy="2421351"/>
          </a:xfrm>
        </p:grpSpPr>
        <p:sp>
          <p:nvSpPr>
            <p:cNvPr id="12" name="Freeform 11"/>
            <p:cNvSpPr/>
            <p:nvPr/>
          </p:nvSpPr>
          <p:spPr>
            <a:xfrm>
              <a:off x="494947" y="494484"/>
              <a:ext cx="2328384" cy="2344146"/>
            </a:xfrm>
            <a:custGeom>
              <a:avLst/>
              <a:gdLst>
                <a:gd name="connsiteX0" fmla="*/ 94077 w 2328384"/>
                <a:gd name="connsiteY0" fmla="*/ 0 h 2344146"/>
                <a:gd name="connsiteX1" fmla="*/ 0 w 2328384"/>
                <a:gd name="connsiteY1" fmla="*/ 2344146 h 2344146"/>
                <a:gd name="connsiteX2" fmla="*/ 2328384 w 2328384"/>
                <a:gd name="connsiteY2" fmla="*/ 2250067 h 2344146"/>
                <a:gd name="connsiteX3" fmla="*/ 94077 w 2328384"/>
                <a:gd name="connsiteY3" fmla="*/ 0 h 2344146"/>
              </a:gdLst>
              <a:ahLst/>
              <a:cxnLst>
                <a:cxn ang="0">
                  <a:pos x="connsiteX0" y="connsiteY0"/>
                </a:cxn>
                <a:cxn ang="0">
                  <a:pos x="connsiteX1" y="connsiteY1"/>
                </a:cxn>
                <a:cxn ang="0">
                  <a:pos x="connsiteX2" y="connsiteY2"/>
                </a:cxn>
                <a:cxn ang="0">
                  <a:pos x="connsiteX3" y="connsiteY3"/>
                </a:cxn>
              </a:cxnLst>
              <a:rect l="l" t="t" r="r" b="b"/>
              <a:pathLst>
                <a:path w="2328384" h="2344146">
                  <a:moveTo>
                    <a:pt x="94077" y="0"/>
                  </a:moveTo>
                  <a:lnTo>
                    <a:pt x="0" y="2344146"/>
                  </a:lnTo>
                  <a:lnTo>
                    <a:pt x="2328384" y="2250067"/>
                  </a:lnTo>
                  <a:lnTo>
                    <a:pt x="94077" y="0"/>
                  </a:lnTo>
                  <a:close/>
                </a:path>
              </a:pathLst>
            </a:custGeom>
            <a:gradFill flip="none" rotWithShape="1">
              <a:gsLst>
                <a:gs pos="0">
                  <a:srgbClr val="000100">
                    <a:alpha val="31000"/>
                  </a:srgbClr>
                </a:gs>
                <a:gs pos="49000">
                  <a:srgbClr val="FEFFFF">
                    <a:alpha val="0"/>
                  </a:srgbClr>
                </a:gs>
              </a:gsLst>
              <a:path path="circle">
                <a:fillToRect t="100000" r="100000"/>
              </a:path>
              <a:tileRect l="-100000" b="-100000"/>
            </a:gradFill>
            <a:ln>
              <a:noFill/>
            </a:ln>
            <a:effectLst>
              <a:outerShdw blurRad="50800" dist="12700" dir="5400000" rotWithShape="0">
                <a:srgbClr val="000000">
                  <a:alpha val="37000"/>
                </a:srgbClr>
              </a:outerShdw>
              <a:softEdge rad="38100"/>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fontAlgn="base" hangingPunct="0">
                <a:spcBef>
                  <a:spcPct val="0"/>
                </a:spcBef>
                <a:spcAft>
                  <a:spcPct val="0"/>
                </a:spcAft>
              </a:pPr>
              <a:endParaRPr lang="en-US">
                <a:solidFill>
                  <a:prstClr val="white"/>
                </a:solidFill>
              </a:endParaRPr>
            </a:p>
          </p:txBody>
        </p:sp>
        <p:sp>
          <p:nvSpPr>
            <p:cNvPr id="11" name="Rectangle 10"/>
            <p:cNvSpPr/>
            <p:nvPr/>
          </p:nvSpPr>
          <p:spPr>
            <a:xfrm>
              <a:off x="590935" y="417279"/>
              <a:ext cx="2321590" cy="2321590"/>
            </a:xfrm>
            <a:prstGeom prst="rect">
              <a:avLst/>
            </a:prstGeom>
            <a:gradFill flip="none" rotWithShape="1">
              <a:gsLst>
                <a:gs pos="0">
                  <a:srgbClr val="FAE148"/>
                </a:gs>
                <a:gs pos="100000">
                  <a:srgbClr val="FFEB63"/>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fontAlgn="base" hangingPunct="0">
                <a:spcBef>
                  <a:spcPct val="0"/>
                </a:spcBef>
                <a:spcAft>
                  <a:spcPct val="0"/>
                </a:spcAft>
              </a:pPr>
              <a:endParaRPr lang="en-US">
                <a:solidFill>
                  <a:prstClr val="white"/>
                </a:solidFill>
              </a:endParaRPr>
            </a:p>
          </p:txBody>
        </p:sp>
        <p:pic>
          <p:nvPicPr>
            <p:cNvPr id="14" name="Picture 13" descr="stickie-shadow.png"/>
            <p:cNvPicPr>
              <a:picLocks noChangeAspect="1"/>
            </p:cNvPicPr>
            <p:nvPr/>
          </p:nvPicPr>
          <p:blipFill>
            <a:blip r:embed="rId3"/>
            <a:stretch>
              <a:fillRect/>
            </a:stretch>
          </p:blipFill>
          <p:spPr>
            <a:xfrm>
              <a:off x="614456" y="436040"/>
              <a:ext cx="404704" cy="461174"/>
            </a:xfrm>
            <a:prstGeom prst="rect">
              <a:avLst/>
            </a:prstGeom>
          </p:spPr>
        </p:pic>
        <p:pic>
          <p:nvPicPr>
            <p:cNvPr id="15" name="Picture 14" descr="stickie-shadow.png"/>
            <p:cNvPicPr>
              <a:picLocks noChangeAspect="1"/>
            </p:cNvPicPr>
            <p:nvPr/>
          </p:nvPicPr>
          <p:blipFill>
            <a:blip r:embed="rId3"/>
            <a:stretch>
              <a:fillRect/>
            </a:stretch>
          </p:blipFill>
          <p:spPr>
            <a:xfrm rot="16200000">
              <a:off x="637932" y="2282410"/>
              <a:ext cx="404704" cy="461174"/>
            </a:xfrm>
            <a:prstGeom prst="rect">
              <a:avLst/>
            </a:prstGeom>
          </p:spPr>
        </p:pic>
      </p:grpSp>
      <p:pic>
        <p:nvPicPr>
          <p:cNvPr id="8" name="Picture 7" descr="TitleCard.png"/>
          <p:cNvPicPr>
            <a:picLocks noChangeAspect="1"/>
          </p:cNvPicPr>
          <p:nvPr/>
        </p:nvPicPr>
        <p:blipFill>
          <a:blip r:embed="rId4"/>
          <a:stretch>
            <a:fillRect/>
          </a:stretch>
        </p:blipFill>
        <p:spPr>
          <a:xfrm rot="343346">
            <a:off x="2856203" y="2587842"/>
            <a:ext cx="5773084" cy="3850817"/>
          </a:xfrm>
          <a:prstGeom prst="rect">
            <a:avLst/>
          </a:prstGeom>
        </p:spPr>
      </p:pic>
      <p:sp>
        <p:nvSpPr>
          <p:cNvPr id="2" name="Title 1"/>
          <p:cNvSpPr>
            <a:spLocks noGrp="1"/>
          </p:cNvSpPr>
          <p:nvPr>
            <p:ph type="ctrTitle"/>
          </p:nvPr>
        </p:nvSpPr>
        <p:spPr>
          <a:xfrm rot="360000">
            <a:off x="3339809" y="3015792"/>
            <a:ext cx="4847038" cy="1599722"/>
          </a:xfrm>
        </p:spPr>
        <p:txBody>
          <a:bodyPr anchor="b"/>
          <a:lstStyle>
            <a:lvl1pPr>
              <a:defRPr sz="4800">
                <a:solidFill>
                  <a:srgbClr val="000100"/>
                </a:solidFill>
                <a:effectLst>
                  <a:outerShdw blurRad="63500" sx="102000" sy="102000" algn="ctr" rotWithShape="0">
                    <a:srgbClr val="FFFFFF">
                      <a:alpha val="40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rot="360000">
            <a:off x="3200499" y="4766916"/>
            <a:ext cx="4836456" cy="1040845"/>
          </a:xfrm>
        </p:spPr>
        <p:txBody>
          <a:bodyPr>
            <a:normAutofit/>
          </a:bodyPr>
          <a:lstStyle>
            <a:lvl1pPr marL="0" indent="0" algn="ctr">
              <a:buNone/>
              <a:defRPr sz="1800">
                <a:solidFill>
                  <a:srgbClr val="0001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20520000">
            <a:off x="963292" y="5061539"/>
            <a:ext cx="1968535" cy="534991"/>
          </a:xfrm>
        </p:spPr>
        <p:txBody>
          <a:bodyPr anchor="t"/>
          <a:lstStyle>
            <a:lvl1pPr algn="ctr">
              <a:defRPr sz="2200">
                <a:solidFill>
                  <a:schemeClr val="accent1"/>
                </a:solidFill>
              </a:defRPr>
            </a:lvl1pPr>
          </a:lstStyle>
          <a:p>
            <a:pPr>
              <a:defRPr/>
            </a:pPr>
            <a:endParaRPr lang="en-GB">
              <a:solidFill>
                <a:srgbClr val="A63212"/>
              </a:solidFill>
            </a:endParaRPr>
          </a:p>
        </p:txBody>
      </p:sp>
      <p:sp>
        <p:nvSpPr>
          <p:cNvPr id="5" name="Footer Placeholder 4"/>
          <p:cNvSpPr>
            <a:spLocks noGrp="1"/>
          </p:cNvSpPr>
          <p:nvPr>
            <p:ph type="ftr" sz="quarter" idx="11"/>
          </p:nvPr>
        </p:nvSpPr>
        <p:spPr>
          <a:xfrm rot="20520000">
            <a:off x="647592" y="4135346"/>
            <a:ext cx="2085881" cy="835010"/>
          </a:xfrm>
        </p:spPr>
        <p:txBody>
          <a:bodyPr anchor="ctr"/>
          <a:lstStyle>
            <a:lvl1pPr algn="l">
              <a:defRPr sz="1600">
                <a:solidFill>
                  <a:schemeClr val="accent5">
                    <a:lumMod val="50000"/>
                  </a:schemeClr>
                </a:solidFill>
              </a:defRPr>
            </a:lvl1pPr>
          </a:lstStyle>
          <a:p>
            <a:pPr>
              <a:defRPr/>
            </a:pPr>
            <a:endParaRPr lang="en-GB">
              <a:solidFill>
                <a:srgbClr val="4E66B2">
                  <a:lumMod val="50000"/>
                </a:srgbClr>
              </a:solidFill>
            </a:endParaRPr>
          </a:p>
        </p:txBody>
      </p:sp>
      <p:sp>
        <p:nvSpPr>
          <p:cNvPr id="6" name="Slide Number Placeholder 5"/>
          <p:cNvSpPr>
            <a:spLocks noGrp="1"/>
          </p:cNvSpPr>
          <p:nvPr>
            <p:ph type="sldNum" sz="quarter" idx="12"/>
          </p:nvPr>
        </p:nvSpPr>
        <p:spPr>
          <a:xfrm rot="20520000">
            <a:off x="1981439" y="5509808"/>
            <a:ext cx="738180" cy="426607"/>
          </a:xfrm>
        </p:spPr>
        <p:txBody>
          <a:bodyPr/>
          <a:lstStyle>
            <a:lvl1pPr algn="r">
              <a:defRPr>
                <a:solidFill>
                  <a:schemeClr val="accent1">
                    <a:lumMod val="75000"/>
                  </a:schemeClr>
                </a:solidFill>
              </a:defRPr>
            </a:lvl1pPr>
          </a:lstStyle>
          <a:p>
            <a:fld id="{7BEF6655-89F5-4537-8F22-3C6A3C239B87}" type="slidenum">
              <a:rPr lang="en-GB" altLang="en-US" smtClean="0">
                <a:solidFill>
                  <a:srgbClr val="A63212">
                    <a:lumMod val="75000"/>
                  </a:srgbClr>
                </a:solidFill>
              </a:rPr>
              <a:pPr/>
              <a:t>‹#›</a:t>
            </a:fld>
            <a:endParaRPr lang="en-GB" altLang="en-US">
              <a:solidFill>
                <a:srgbClr val="A63212">
                  <a:lumMod val="75000"/>
                </a:srgbClr>
              </a:solidFill>
            </a:endParaRPr>
          </a:p>
        </p:txBody>
      </p:sp>
      <p:pic>
        <p:nvPicPr>
          <p:cNvPr id="9" name="Picture 8" descr="coverBand.png"/>
          <p:cNvPicPr>
            <a:picLocks noChangeAspect="1"/>
          </p:cNvPicPr>
          <p:nvPr/>
        </p:nvPicPr>
        <p:blipFill>
          <a:blip r:embed="rId5"/>
          <a:stretch>
            <a:fillRect/>
          </a:stretch>
        </p:blipFill>
        <p:spPr>
          <a:xfrm>
            <a:off x="0" y="5880100"/>
            <a:ext cx="9144000" cy="330200"/>
          </a:xfrm>
          <a:prstGeom prst="rect">
            <a:avLst/>
          </a:prstGeom>
          <a:effectLst>
            <a:outerShdw blurRad="63500" dist="38100" dir="5400000" algn="t" rotWithShape="0">
              <a:prstClr val="black">
                <a:alpha val="59000"/>
              </a:prstClr>
            </a:outerShdw>
          </a:effectLst>
        </p:spPr>
      </p:pic>
    </p:spTree>
    <p:extLst>
      <p:ext uri="{BB962C8B-B14F-4D97-AF65-F5344CB8AC3E}">
        <p14:creationId xmlns:p14="http://schemas.microsoft.com/office/powerpoint/2010/main" val="36604279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solidFill>
                <a:prstClr val="black">
                  <a:lumMod val="50000"/>
                  <a:lumOff val="50000"/>
                </a:prstClr>
              </a:solidFill>
            </a:endParaRPr>
          </a:p>
        </p:txBody>
      </p:sp>
      <p:sp>
        <p:nvSpPr>
          <p:cNvPr id="5" name="Footer Placeholder 4"/>
          <p:cNvSpPr>
            <a:spLocks noGrp="1"/>
          </p:cNvSpPr>
          <p:nvPr>
            <p:ph type="ftr" sz="quarter" idx="11"/>
          </p:nvPr>
        </p:nvSpPr>
        <p:spPr/>
        <p:txBody>
          <a:bodyPr/>
          <a:lstStyle/>
          <a:p>
            <a:pPr>
              <a:defRPr/>
            </a:pPr>
            <a:endParaRPr lang="en-GB">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fld id="{B7827C87-5D5B-49B9-9B6A-B3BCB3B74E57}" type="slidenum">
              <a:rPr lang="en-GB" altLang="en-US" smtClean="0">
                <a:solidFill>
                  <a:prstClr val="black">
                    <a:lumMod val="50000"/>
                    <a:lumOff val="50000"/>
                  </a:prstClr>
                </a:solidFill>
              </a:rPr>
              <a:pPr/>
              <a:t>‹#›</a:t>
            </a:fld>
            <a:endParaRPr lang="en-GB" altLang="en-US">
              <a:solidFill>
                <a:prstClr val="black">
                  <a:lumMod val="50000"/>
                  <a:lumOff val="50000"/>
                </a:prstClr>
              </a:solidFill>
            </a:endParaRPr>
          </a:p>
        </p:txBody>
      </p:sp>
    </p:spTree>
    <p:extLst>
      <p:ext uri="{BB962C8B-B14F-4D97-AF65-F5344CB8AC3E}">
        <p14:creationId xmlns:p14="http://schemas.microsoft.com/office/powerpoint/2010/main" val="153696004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51280" y="1497993"/>
            <a:ext cx="8041439" cy="2097259"/>
          </a:xfrm>
        </p:spPr>
        <p:txBody>
          <a:bodyPr anchor="b"/>
          <a:lstStyle>
            <a:lvl1pPr algn="ctr">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38199" y="3754402"/>
            <a:ext cx="7467601" cy="15001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solidFill>
                <a:prstClr val="black">
                  <a:lumMod val="50000"/>
                  <a:lumOff val="50000"/>
                </a:prstClr>
              </a:solidFill>
            </a:endParaRPr>
          </a:p>
        </p:txBody>
      </p:sp>
      <p:sp>
        <p:nvSpPr>
          <p:cNvPr id="5" name="Footer Placeholder 4"/>
          <p:cNvSpPr>
            <a:spLocks noGrp="1"/>
          </p:cNvSpPr>
          <p:nvPr>
            <p:ph type="ftr" sz="quarter" idx="11"/>
          </p:nvPr>
        </p:nvSpPr>
        <p:spPr/>
        <p:txBody>
          <a:bodyPr/>
          <a:lstStyle/>
          <a:p>
            <a:pPr>
              <a:defRPr/>
            </a:pPr>
            <a:endParaRPr lang="en-GB">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fld id="{5BF50542-44B7-410B-B40D-124E06F716B3}" type="slidenum">
              <a:rPr lang="en-GB" altLang="en-US" smtClean="0">
                <a:solidFill>
                  <a:prstClr val="black">
                    <a:lumMod val="50000"/>
                    <a:lumOff val="50000"/>
                  </a:prstClr>
                </a:solidFill>
              </a:rPr>
              <a:pPr/>
              <a:t>‹#›</a:t>
            </a:fld>
            <a:endParaRPr lang="en-GB" altLang="en-US">
              <a:solidFill>
                <a:prstClr val="black">
                  <a:lumMod val="50000"/>
                  <a:lumOff val="50000"/>
                </a:prstClr>
              </a:solidFill>
            </a:endParaRPr>
          </a:p>
        </p:txBody>
      </p:sp>
    </p:spTree>
    <p:extLst>
      <p:ext uri="{BB962C8B-B14F-4D97-AF65-F5344CB8AC3E}">
        <p14:creationId xmlns:p14="http://schemas.microsoft.com/office/powerpoint/2010/main" val="2095588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pPr>
              <a:defRPr/>
            </a:pPr>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a:defRPr/>
            </a:pPr>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fld id="{C73F485D-CA47-469B-9C95-773AA04000DA}" type="slidenum">
              <a:rPr lang="en-GB" altLang="en-US" smtClean="0">
                <a:solidFill>
                  <a:prstClr val="black">
                    <a:lumMod val="50000"/>
                    <a:lumOff val="50000"/>
                  </a:prstClr>
                </a:solidFill>
              </a:rPr>
              <a:pPr/>
              <a:t>‹#›</a:t>
            </a:fld>
            <a:endParaRPr lang="en-GB" altLang="en-US">
              <a:solidFill>
                <a:prstClr val="black">
                  <a:lumMod val="50000"/>
                  <a:lumOff val="50000"/>
                </a:prstClr>
              </a:solidFill>
            </a:endParaRPr>
          </a:p>
        </p:txBody>
      </p:sp>
      <p:sp>
        <p:nvSpPr>
          <p:cNvPr id="9" name="Content Placeholder 8"/>
          <p:cNvSpPr>
            <a:spLocks noGrp="1"/>
          </p:cNvSpPr>
          <p:nvPr>
            <p:ph sz="quarter" idx="13"/>
          </p:nvPr>
        </p:nvSpPr>
        <p:spPr>
          <a:xfrm>
            <a:off x="841248" y="2039112"/>
            <a:ext cx="3657600" cy="39502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039112"/>
            <a:ext cx="3657600" cy="39502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5226177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41248" y="2038388"/>
            <a:ext cx="3017520" cy="542395"/>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5291091" y="2038387"/>
            <a:ext cx="3014708" cy="542394"/>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pPr>
              <a:defRPr/>
            </a:pPr>
            <a:endParaRPr lang="en-GB">
              <a:solidFill>
                <a:prstClr val="black">
                  <a:lumMod val="50000"/>
                  <a:lumOff val="50000"/>
                </a:prstClr>
              </a:solidFill>
            </a:endParaRPr>
          </a:p>
        </p:txBody>
      </p:sp>
      <p:sp>
        <p:nvSpPr>
          <p:cNvPr id="8" name="Footer Placeholder 7"/>
          <p:cNvSpPr>
            <a:spLocks noGrp="1"/>
          </p:cNvSpPr>
          <p:nvPr>
            <p:ph type="ftr" sz="quarter" idx="11"/>
          </p:nvPr>
        </p:nvSpPr>
        <p:spPr/>
        <p:txBody>
          <a:bodyPr/>
          <a:lstStyle/>
          <a:p>
            <a:pPr>
              <a:defRPr/>
            </a:pPr>
            <a:endParaRPr lang="en-GB">
              <a:solidFill>
                <a:prstClr val="black">
                  <a:lumMod val="50000"/>
                  <a:lumOff val="50000"/>
                </a:prstClr>
              </a:solidFill>
            </a:endParaRPr>
          </a:p>
        </p:txBody>
      </p:sp>
      <p:sp>
        <p:nvSpPr>
          <p:cNvPr id="9" name="Slide Number Placeholder 8"/>
          <p:cNvSpPr>
            <a:spLocks noGrp="1"/>
          </p:cNvSpPr>
          <p:nvPr>
            <p:ph type="sldNum" sz="quarter" idx="12"/>
          </p:nvPr>
        </p:nvSpPr>
        <p:spPr/>
        <p:txBody>
          <a:bodyPr/>
          <a:lstStyle/>
          <a:p>
            <a:fld id="{4D94538C-13EC-43C4-83EB-7CC89FD0A757}" type="slidenum">
              <a:rPr lang="en-GB" altLang="en-US" smtClean="0">
                <a:solidFill>
                  <a:prstClr val="black">
                    <a:lumMod val="50000"/>
                    <a:lumOff val="50000"/>
                  </a:prstClr>
                </a:solidFill>
              </a:rPr>
              <a:pPr/>
              <a:t>‹#›</a:t>
            </a:fld>
            <a:endParaRPr lang="en-GB" altLang="en-US">
              <a:solidFill>
                <a:prstClr val="black">
                  <a:lumMod val="50000"/>
                  <a:lumOff val="50000"/>
                </a:prstClr>
              </a:solidFill>
            </a:endParaRPr>
          </a:p>
        </p:txBody>
      </p:sp>
      <p:sp>
        <p:nvSpPr>
          <p:cNvPr id="16" name="Freeform 22"/>
          <p:cNvSpPr>
            <a:spLocks/>
          </p:cNvSpPr>
          <p:nvPr/>
        </p:nvSpPr>
        <p:spPr bwMode="auto">
          <a:xfrm rot="20274567">
            <a:off x="3933637" y="4281002"/>
            <a:ext cx="1288495" cy="722529"/>
          </a:xfrm>
          <a:custGeom>
            <a:avLst/>
            <a:gdLst/>
            <a:ahLst/>
            <a:cxnLst/>
            <a:rect l="l" t="t" r="r" b="b"/>
            <a:pathLst>
              <a:path w="1288494" h="722529">
                <a:moveTo>
                  <a:pt x="548461" y="537763"/>
                </a:moveTo>
                <a:lnTo>
                  <a:pt x="548461" y="537763"/>
                </a:lnTo>
                <a:lnTo>
                  <a:pt x="548461" y="537763"/>
                </a:lnTo>
                <a:close/>
                <a:moveTo>
                  <a:pt x="547489" y="536791"/>
                </a:moveTo>
                <a:lnTo>
                  <a:pt x="548461" y="537763"/>
                </a:lnTo>
                <a:lnTo>
                  <a:pt x="546516" y="536791"/>
                </a:lnTo>
                <a:lnTo>
                  <a:pt x="544572" y="535818"/>
                </a:lnTo>
                <a:close/>
                <a:moveTo>
                  <a:pt x="338413" y="443436"/>
                </a:moveTo>
                <a:lnTo>
                  <a:pt x="340357" y="444408"/>
                </a:lnTo>
                <a:lnTo>
                  <a:pt x="339385" y="444408"/>
                </a:lnTo>
                <a:close/>
                <a:moveTo>
                  <a:pt x="337440" y="442463"/>
                </a:moveTo>
                <a:lnTo>
                  <a:pt x="338413" y="443436"/>
                </a:lnTo>
                <a:lnTo>
                  <a:pt x="338412" y="443436"/>
                </a:lnTo>
                <a:close/>
                <a:moveTo>
                  <a:pt x="334522" y="440518"/>
                </a:moveTo>
                <a:lnTo>
                  <a:pt x="334523" y="441491"/>
                </a:lnTo>
                <a:lnTo>
                  <a:pt x="333550" y="441491"/>
                </a:lnTo>
                <a:lnTo>
                  <a:pt x="331605" y="439546"/>
                </a:lnTo>
                <a:close/>
                <a:moveTo>
                  <a:pt x="644733" y="565964"/>
                </a:moveTo>
                <a:lnTo>
                  <a:pt x="642788" y="565964"/>
                </a:lnTo>
                <a:lnTo>
                  <a:pt x="641816" y="565964"/>
                </a:lnTo>
                <a:lnTo>
                  <a:pt x="641816" y="565964"/>
                </a:lnTo>
                <a:close/>
                <a:moveTo>
                  <a:pt x="457051" y="488168"/>
                </a:moveTo>
                <a:lnTo>
                  <a:pt x="458996" y="489140"/>
                </a:lnTo>
                <a:lnTo>
                  <a:pt x="458993" y="489139"/>
                </a:lnTo>
                <a:close/>
                <a:moveTo>
                  <a:pt x="243112" y="383144"/>
                </a:moveTo>
                <a:lnTo>
                  <a:pt x="244085" y="384117"/>
                </a:lnTo>
                <a:lnTo>
                  <a:pt x="244085" y="384117"/>
                </a:lnTo>
                <a:close/>
                <a:moveTo>
                  <a:pt x="781848" y="599027"/>
                </a:moveTo>
                <a:lnTo>
                  <a:pt x="781848" y="599027"/>
                </a:lnTo>
                <a:lnTo>
                  <a:pt x="780876" y="599027"/>
                </a:lnTo>
                <a:close/>
                <a:moveTo>
                  <a:pt x="242140" y="366612"/>
                </a:moveTo>
                <a:lnTo>
                  <a:pt x="244085" y="368557"/>
                </a:lnTo>
                <a:lnTo>
                  <a:pt x="241797" y="366956"/>
                </a:lnTo>
                <a:close/>
                <a:moveTo>
                  <a:pt x="141978" y="301458"/>
                </a:moveTo>
                <a:lnTo>
                  <a:pt x="141978" y="301459"/>
                </a:lnTo>
                <a:lnTo>
                  <a:pt x="141977" y="301459"/>
                </a:lnTo>
                <a:close/>
                <a:moveTo>
                  <a:pt x="142950" y="301458"/>
                </a:moveTo>
                <a:lnTo>
                  <a:pt x="142950" y="302430"/>
                </a:lnTo>
                <a:lnTo>
                  <a:pt x="141978" y="301459"/>
                </a:lnTo>
                <a:close/>
                <a:moveTo>
                  <a:pt x="979256" y="620421"/>
                </a:moveTo>
                <a:lnTo>
                  <a:pt x="979165" y="620512"/>
                </a:lnTo>
                <a:lnTo>
                  <a:pt x="978283" y="620421"/>
                </a:lnTo>
                <a:close/>
                <a:moveTo>
                  <a:pt x="93355" y="247974"/>
                </a:moveTo>
                <a:lnTo>
                  <a:pt x="94328" y="248946"/>
                </a:lnTo>
                <a:lnTo>
                  <a:pt x="94328" y="249919"/>
                </a:lnTo>
                <a:close/>
                <a:moveTo>
                  <a:pt x="1075528" y="637925"/>
                </a:moveTo>
                <a:lnTo>
                  <a:pt x="1075528" y="637925"/>
                </a:lnTo>
                <a:lnTo>
                  <a:pt x="1074555" y="637925"/>
                </a:lnTo>
                <a:close/>
                <a:moveTo>
                  <a:pt x="47650" y="177958"/>
                </a:moveTo>
                <a:lnTo>
                  <a:pt x="49595" y="178930"/>
                </a:lnTo>
                <a:lnTo>
                  <a:pt x="49595" y="180875"/>
                </a:lnTo>
                <a:lnTo>
                  <a:pt x="51540" y="183792"/>
                </a:lnTo>
                <a:lnTo>
                  <a:pt x="50568" y="184764"/>
                </a:lnTo>
                <a:lnTo>
                  <a:pt x="49595" y="184765"/>
                </a:lnTo>
                <a:lnTo>
                  <a:pt x="48623" y="183792"/>
                </a:lnTo>
                <a:lnTo>
                  <a:pt x="46678" y="182820"/>
                </a:lnTo>
                <a:lnTo>
                  <a:pt x="45705" y="179903"/>
                </a:lnTo>
                <a:lnTo>
                  <a:pt x="46678" y="179902"/>
                </a:lnTo>
                <a:lnTo>
                  <a:pt x="46678" y="178930"/>
                </a:lnTo>
                <a:close/>
                <a:moveTo>
                  <a:pt x="35008" y="156564"/>
                </a:moveTo>
                <a:lnTo>
                  <a:pt x="36953" y="159157"/>
                </a:lnTo>
                <a:lnTo>
                  <a:pt x="36953" y="159481"/>
                </a:lnTo>
                <a:close/>
                <a:moveTo>
                  <a:pt x="25284" y="133225"/>
                </a:moveTo>
                <a:lnTo>
                  <a:pt x="28201" y="141005"/>
                </a:lnTo>
                <a:lnTo>
                  <a:pt x="30146" y="144894"/>
                </a:lnTo>
                <a:lnTo>
                  <a:pt x="33063" y="147811"/>
                </a:lnTo>
                <a:lnTo>
                  <a:pt x="33063" y="146839"/>
                </a:lnTo>
                <a:lnTo>
                  <a:pt x="34036" y="148784"/>
                </a:lnTo>
                <a:lnTo>
                  <a:pt x="35008" y="151701"/>
                </a:lnTo>
                <a:lnTo>
                  <a:pt x="34036" y="149756"/>
                </a:lnTo>
                <a:lnTo>
                  <a:pt x="33064" y="148784"/>
                </a:lnTo>
                <a:lnTo>
                  <a:pt x="32091" y="149756"/>
                </a:lnTo>
                <a:lnTo>
                  <a:pt x="25284" y="137114"/>
                </a:lnTo>
                <a:lnTo>
                  <a:pt x="26256" y="137115"/>
                </a:lnTo>
                <a:lnTo>
                  <a:pt x="25284" y="136142"/>
                </a:lnTo>
                <a:close/>
                <a:moveTo>
                  <a:pt x="1277796" y="622366"/>
                </a:moveTo>
                <a:lnTo>
                  <a:pt x="1283631" y="625284"/>
                </a:lnTo>
                <a:lnTo>
                  <a:pt x="1285576" y="628201"/>
                </a:lnTo>
                <a:lnTo>
                  <a:pt x="1287521" y="630146"/>
                </a:lnTo>
                <a:lnTo>
                  <a:pt x="1288494" y="634036"/>
                </a:lnTo>
                <a:lnTo>
                  <a:pt x="1287521" y="637926"/>
                </a:lnTo>
                <a:lnTo>
                  <a:pt x="1285576" y="642788"/>
                </a:lnTo>
                <a:lnTo>
                  <a:pt x="1282659" y="646677"/>
                </a:lnTo>
                <a:lnTo>
                  <a:pt x="1277797" y="650567"/>
                </a:lnTo>
                <a:lnTo>
                  <a:pt x="1271962" y="654457"/>
                </a:lnTo>
                <a:lnTo>
                  <a:pt x="1264183" y="658347"/>
                </a:lnTo>
                <a:lnTo>
                  <a:pt x="1255431" y="662237"/>
                </a:lnTo>
                <a:lnTo>
                  <a:pt x="1235982" y="670016"/>
                </a:lnTo>
                <a:lnTo>
                  <a:pt x="1215560" y="676824"/>
                </a:lnTo>
                <a:lnTo>
                  <a:pt x="1207780" y="680713"/>
                </a:lnTo>
                <a:lnTo>
                  <a:pt x="1199028" y="685575"/>
                </a:lnTo>
                <a:lnTo>
                  <a:pt x="1179579" y="698217"/>
                </a:lnTo>
                <a:lnTo>
                  <a:pt x="1146516" y="722528"/>
                </a:lnTo>
                <a:lnTo>
                  <a:pt x="1140681" y="722529"/>
                </a:lnTo>
                <a:lnTo>
                  <a:pt x="1137764" y="721556"/>
                </a:lnTo>
                <a:lnTo>
                  <a:pt x="1129985" y="714748"/>
                </a:lnTo>
                <a:lnTo>
                  <a:pt x="1137764" y="708914"/>
                </a:lnTo>
                <a:lnTo>
                  <a:pt x="1146516" y="703079"/>
                </a:lnTo>
                <a:lnTo>
                  <a:pt x="1156241" y="696273"/>
                </a:lnTo>
                <a:lnTo>
                  <a:pt x="1168883" y="690437"/>
                </a:lnTo>
                <a:lnTo>
                  <a:pt x="1209726" y="669044"/>
                </a:lnTo>
                <a:lnTo>
                  <a:pt x="1220422" y="662237"/>
                </a:lnTo>
                <a:lnTo>
                  <a:pt x="1229174" y="655429"/>
                </a:lnTo>
                <a:lnTo>
                  <a:pt x="1237926" y="647649"/>
                </a:lnTo>
                <a:lnTo>
                  <a:pt x="1243761" y="639870"/>
                </a:lnTo>
                <a:lnTo>
                  <a:pt x="1243761" y="639870"/>
                </a:lnTo>
                <a:lnTo>
                  <a:pt x="1245706" y="638898"/>
                </a:lnTo>
                <a:lnTo>
                  <a:pt x="1243275" y="638898"/>
                </a:lnTo>
                <a:lnTo>
                  <a:pt x="1242789" y="637925"/>
                </a:lnTo>
                <a:lnTo>
                  <a:pt x="1240844" y="635981"/>
                </a:lnTo>
                <a:lnTo>
                  <a:pt x="1237926" y="634036"/>
                </a:lnTo>
                <a:lnTo>
                  <a:pt x="1226257" y="630145"/>
                </a:lnTo>
                <a:lnTo>
                  <a:pt x="1207780" y="625284"/>
                </a:lnTo>
                <a:lnTo>
                  <a:pt x="1182496" y="620421"/>
                </a:lnTo>
                <a:lnTo>
                  <a:pt x="1113453" y="607780"/>
                </a:lnTo>
                <a:lnTo>
                  <a:pt x="1074555" y="600000"/>
                </a:lnTo>
                <a:lnTo>
                  <a:pt x="1060940" y="596110"/>
                </a:lnTo>
                <a:lnTo>
                  <a:pt x="1048299" y="592221"/>
                </a:lnTo>
                <a:lnTo>
                  <a:pt x="1036630" y="587358"/>
                </a:lnTo>
                <a:lnTo>
                  <a:pt x="1027877" y="583469"/>
                </a:lnTo>
                <a:lnTo>
                  <a:pt x="1020098" y="579579"/>
                </a:lnTo>
                <a:lnTo>
                  <a:pt x="1014263" y="574716"/>
                </a:lnTo>
                <a:lnTo>
                  <a:pt x="1009401" y="569854"/>
                </a:lnTo>
                <a:lnTo>
                  <a:pt x="1006483" y="564992"/>
                </a:lnTo>
                <a:lnTo>
                  <a:pt x="1002594" y="554295"/>
                </a:lnTo>
                <a:lnTo>
                  <a:pt x="1030795" y="566937"/>
                </a:lnTo>
                <a:lnTo>
                  <a:pt x="1058996" y="577634"/>
                </a:lnTo>
                <a:lnTo>
                  <a:pt x="1087197" y="587358"/>
                </a:lnTo>
                <a:lnTo>
                  <a:pt x="1116371" y="596110"/>
                </a:lnTo>
                <a:lnTo>
                  <a:pt x="1145544" y="602917"/>
                </a:lnTo>
                <a:lnTo>
                  <a:pt x="1174717" y="609725"/>
                </a:lnTo>
                <a:lnTo>
                  <a:pt x="1204863" y="614587"/>
                </a:lnTo>
                <a:lnTo>
                  <a:pt x="1234036" y="618476"/>
                </a:lnTo>
                <a:lnTo>
                  <a:pt x="1248623" y="618476"/>
                </a:lnTo>
                <a:lnTo>
                  <a:pt x="1260293" y="619449"/>
                </a:lnTo>
                <a:lnTo>
                  <a:pt x="1270017" y="620422"/>
                </a:lnTo>
                <a:close/>
                <a:moveTo>
                  <a:pt x="13614" y="101134"/>
                </a:moveTo>
                <a:lnTo>
                  <a:pt x="15560" y="104051"/>
                </a:lnTo>
                <a:lnTo>
                  <a:pt x="16532" y="104052"/>
                </a:lnTo>
                <a:lnTo>
                  <a:pt x="15559" y="105024"/>
                </a:lnTo>
                <a:lnTo>
                  <a:pt x="16532" y="109886"/>
                </a:lnTo>
                <a:lnTo>
                  <a:pt x="16532" y="110859"/>
                </a:lnTo>
                <a:lnTo>
                  <a:pt x="15559" y="110858"/>
                </a:lnTo>
                <a:lnTo>
                  <a:pt x="14587" y="108913"/>
                </a:lnTo>
                <a:lnTo>
                  <a:pt x="15559" y="108913"/>
                </a:lnTo>
                <a:lnTo>
                  <a:pt x="15559" y="106969"/>
                </a:lnTo>
                <a:lnTo>
                  <a:pt x="14587" y="105024"/>
                </a:lnTo>
                <a:lnTo>
                  <a:pt x="14587" y="103079"/>
                </a:lnTo>
                <a:close/>
                <a:moveTo>
                  <a:pt x="5835" y="22366"/>
                </a:moveTo>
                <a:lnTo>
                  <a:pt x="5835" y="23338"/>
                </a:lnTo>
                <a:lnTo>
                  <a:pt x="5658" y="22542"/>
                </a:lnTo>
                <a:close/>
                <a:moveTo>
                  <a:pt x="3890" y="14586"/>
                </a:moveTo>
                <a:lnTo>
                  <a:pt x="4862" y="15559"/>
                </a:lnTo>
                <a:lnTo>
                  <a:pt x="4862" y="18476"/>
                </a:lnTo>
                <a:lnTo>
                  <a:pt x="4668" y="18087"/>
                </a:lnTo>
                <a:close/>
                <a:moveTo>
                  <a:pt x="1884" y="3039"/>
                </a:moveTo>
                <a:lnTo>
                  <a:pt x="3890" y="9724"/>
                </a:lnTo>
                <a:lnTo>
                  <a:pt x="3890" y="10697"/>
                </a:lnTo>
                <a:lnTo>
                  <a:pt x="2917" y="9724"/>
                </a:lnTo>
                <a:lnTo>
                  <a:pt x="2917" y="8752"/>
                </a:lnTo>
                <a:lnTo>
                  <a:pt x="1945" y="8751"/>
                </a:lnTo>
                <a:lnTo>
                  <a:pt x="1945" y="13613"/>
                </a:lnTo>
                <a:lnTo>
                  <a:pt x="2917" y="13613"/>
                </a:lnTo>
                <a:lnTo>
                  <a:pt x="2917" y="14586"/>
                </a:lnTo>
                <a:lnTo>
                  <a:pt x="4668" y="18087"/>
                </a:lnTo>
                <a:lnTo>
                  <a:pt x="5658" y="22542"/>
                </a:lnTo>
                <a:lnTo>
                  <a:pt x="4862" y="23338"/>
                </a:lnTo>
                <a:lnTo>
                  <a:pt x="4862" y="24310"/>
                </a:lnTo>
                <a:lnTo>
                  <a:pt x="5835" y="25283"/>
                </a:lnTo>
                <a:lnTo>
                  <a:pt x="6807" y="27228"/>
                </a:lnTo>
                <a:lnTo>
                  <a:pt x="7780" y="34035"/>
                </a:lnTo>
                <a:lnTo>
                  <a:pt x="7780" y="36952"/>
                </a:lnTo>
                <a:lnTo>
                  <a:pt x="8752" y="40842"/>
                </a:lnTo>
                <a:lnTo>
                  <a:pt x="9725" y="44732"/>
                </a:lnTo>
                <a:lnTo>
                  <a:pt x="9724" y="48622"/>
                </a:lnTo>
                <a:lnTo>
                  <a:pt x="7780" y="44732"/>
                </a:lnTo>
                <a:lnTo>
                  <a:pt x="5835" y="40842"/>
                </a:lnTo>
                <a:lnTo>
                  <a:pt x="6807" y="48622"/>
                </a:lnTo>
                <a:lnTo>
                  <a:pt x="8752" y="50567"/>
                </a:lnTo>
                <a:lnTo>
                  <a:pt x="10697" y="55429"/>
                </a:lnTo>
                <a:lnTo>
                  <a:pt x="10697" y="56401"/>
                </a:lnTo>
                <a:lnTo>
                  <a:pt x="12642" y="60291"/>
                </a:lnTo>
                <a:lnTo>
                  <a:pt x="13614" y="62236"/>
                </a:lnTo>
                <a:lnTo>
                  <a:pt x="14587" y="65153"/>
                </a:lnTo>
                <a:lnTo>
                  <a:pt x="17504" y="79740"/>
                </a:lnTo>
                <a:lnTo>
                  <a:pt x="20422" y="91410"/>
                </a:lnTo>
                <a:lnTo>
                  <a:pt x="19449" y="92382"/>
                </a:lnTo>
                <a:lnTo>
                  <a:pt x="22367" y="96271"/>
                </a:lnTo>
                <a:lnTo>
                  <a:pt x="23339" y="100162"/>
                </a:lnTo>
                <a:lnTo>
                  <a:pt x="27229" y="109886"/>
                </a:lnTo>
                <a:lnTo>
                  <a:pt x="29174" y="116693"/>
                </a:lnTo>
                <a:lnTo>
                  <a:pt x="32091" y="123501"/>
                </a:lnTo>
                <a:lnTo>
                  <a:pt x="35008" y="129335"/>
                </a:lnTo>
                <a:lnTo>
                  <a:pt x="35981" y="133225"/>
                </a:lnTo>
                <a:lnTo>
                  <a:pt x="41816" y="144894"/>
                </a:lnTo>
                <a:lnTo>
                  <a:pt x="47650" y="154619"/>
                </a:lnTo>
                <a:lnTo>
                  <a:pt x="58347" y="176013"/>
                </a:lnTo>
                <a:lnTo>
                  <a:pt x="56402" y="174068"/>
                </a:lnTo>
                <a:lnTo>
                  <a:pt x="57375" y="176012"/>
                </a:lnTo>
                <a:lnTo>
                  <a:pt x="57375" y="176985"/>
                </a:lnTo>
                <a:lnTo>
                  <a:pt x="57374" y="177957"/>
                </a:lnTo>
                <a:lnTo>
                  <a:pt x="58347" y="178930"/>
                </a:lnTo>
                <a:lnTo>
                  <a:pt x="58347" y="177957"/>
                </a:lnTo>
                <a:lnTo>
                  <a:pt x="59319" y="179902"/>
                </a:lnTo>
                <a:lnTo>
                  <a:pt x="63209" y="183792"/>
                </a:lnTo>
                <a:lnTo>
                  <a:pt x="66127" y="188654"/>
                </a:lnTo>
                <a:lnTo>
                  <a:pt x="70017" y="194489"/>
                </a:lnTo>
                <a:lnTo>
                  <a:pt x="76824" y="203241"/>
                </a:lnTo>
                <a:lnTo>
                  <a:pt x="76823" y="204213"/>
                </a:lnTo>
                <a:lnTo>
                  <a:pt x="79741" y="208103"/>
                </a:lnTo>
                <a:lnTo>
                  <a:pt x="83631" y="212966"/>
                </a:lnTo>
                <a:lnTo>
                  <a:pt x="90438" y="223662"/>
                </a:lnTo>
                <a:lnTo>
                  <a:pt x="90438" y="225607"/>
                </a:lnTo>
                <a:lnTo>
                  <a:pt x="92383" y="228525"/>
                </a:lnTo>
                <a:lnTo>
                  <a:pt x="97245" y="232415"/>
                </a:lnTo>
                <a:lnTo>
                  <a:pt x="102107" y="238249"/>
                </a:lnTo>
                <a:lnTo>
                  <a:pt x="113776" y="251863"/>
                </a:lnTo>
                <a:lnTo>
                  <a:pt x="133226" y="272285"/>
                </a:lnTo>
                <a:lnTo>
                  <a:pt x="142950" y="282982"/>
                </a:lnTo>
                <a:lnTo>
                  <a:pt x="153647" y="292707"/>
                </a:lnTo>
                <a:lnTo>
                  <a:pt x="153647" y="294651"/>
                </a:lnTo>
                <a:lnTo>
                  <a:pt x="165316" y="303403"/>
                </a:lnTo>
                <a:lnTo>
                  <a:pt x="176013" y="314100"/>
                </a:lnTo>
                <a:lnTo>
                  <a:pt x="187683" y="323824"/>
                </a:lnTo>
                <a:lnTo>
                  <a:pt x="197407" y="332577"/>
                </a:lnTo>
                <a:lnTo>
                  <a:pt x="195462" y="332576"/>
                </a:lnTo>
                <a:lnTo>
                  <a:pt x="201297" y="337439"/>
                </a:lnTo>
                <a:lnTo>
                  <a:pt x="203242" y="338411"/>
                </a:lnTo>
                <a:lnTo>
                  <a:pt x="204214" y="338411"/>
                </a:lnTo>
                <a:lnTo>
                  <a:pt x="204214" y="337439"/>
                </a:lnTo>
                <a:lnTo>
                  <a:pt x="211021" y="343273"/>
                </a:lnTo>
                <a:lnTo>
                  <a:pt x="213939" y="346191"/>
                </a:lnTo>
                <a:lnTo>
                  <a:pt x="215883" y="348136"/>
                </a:lnTo>
                <a:lnTo>
                  <a:pt x="220746" y="352026"/>
                </a:lnTo>
                <a:lnTo>
                  <a:pt x="225608" y="353970"/>
                </a:lnTo>
                <a:lnTo>
                  <a:pt x="234360" y="361750"/>
                </a:lnTo>
                <a:lnTo>
                  <a:pt x="241797" y="366956"/>
                </a:lnTo>
                <a:lnTo>
                  <a:pt x="241167" y="367584"/>
                </a:lnTo>
                <a:lnTo>
                  <a:pt x="243112" y="368557"/>
                </a:lnTo>
                <a:lnTo>
                  <a:pt x="248947" y="373420"/>
                </a:lnTo>
                <a:lnTo>
                  <a:pt x="250892" y="374392"/>
                </a:lnTo>
                <a:lnTo>
                  <a:pt x="251864" y="374392"/>
                </a:lnTo>
                <a:lnTo>
                  <a:pt x="251864" y="373419"/>
                </a:lnTo>
                <a:lnTo>
                  <a:pt x="257699" y="378282"/>
                </a:lnTo>
                <a:lnTo>
                  <a:pt x="265479" y="383144"/>
                </a:lnTo>
                <a:lnTo>
                  <a:pt x="273258" y="388006"/>
                </a:lnTo>
                <a:lnTo>
                  <a:pt x="279093" y="392869"/>
                </a:lnTo>
                <a:lnTo>
                  <a:pt x="280065" y="392868"/>
                </a:lnTo>
                <a:lnTo>
                  <a:pt x="282010" y="393841"/>
                </a:lnTo>
                <a:lnTo>
                  <a:pt x="293679" y="401621"/>
                </a:lnTo>
                <a:lnTo>
                  <a:pt x="299514" y="404538"/>
                </a:lnTo>
                <a:lnTo>
                  <a:pt x="304376" y="407455"/>
                </a:lnTo>
                <a:lnTo>
                  <a:pt x="304377" y="408428"/>
                </a:lnTo>
                <a:lnTo>
                  <a:pt x="303404" y="408427"/>
                </a:lnTo>
                <a:lnTo>
                  <a:pt x="305349" y="409400"/>
                </a:lnTo>
                <a:lnTo>
                  <a:pt x="306321" y="409400"/>
                </a:lnTo>
                <a:lnTo>
                  <a:pt x="308266" y="409400"/>
                </a:lnTo>
                <a:lnTo>
                  <a:pt x="317991" y="415235"/>
                </a:lnTo>
                <a:lnTo>
                  <a:pt x="326743" y="421069"/>
                </a:lnTo>
                <a:lnTo>
                  <a:pt x="335495" y="427876"/>
                </a:lnTo>
                <a:lnTo>
                  <a:pt x="345219" y="432738"/>
                </a:lnTo>
                <a:lnTo>
                  <a:pt x="408428" y="464829"/>
                </a:lnTo>
                <a:lnTo>
                  <a:pt x="408429" y="465802"/>
                </a:lnTo>
                <a:lnTo>
                  <a:pt x="414263" y="467747"/>
                </a:lnTo>
                <a:lnTo>
                  <a:pt x="420098" y="470664"/>
                </a:lnTo>
                <a:lnTo>
                  <a:pt x="424960" y="473582"/>
                </a:lnTo>
                <a:lnTo>
                  <a:pt x="430795" y="475527"/>
                </a:lnTo>
                <a:lnTo>
                  <a:pt x="433712" y="477472"/>
                </a:lnTo>
                <a:lnTo>
                  <a:pt x="435657" y="477471"/>
                </a:lnTo>
                <a:lnTo>
                  <a:pt x="435657" y="478444"/>
                </a:lnTo>
                <a:lnTo>
                  <a:pt x="440519" y="480389"/>
                </a:lnTo>
                <a:lnTo>
                  <a:pt x="446354" y="483306"/>
                </a:lnTo>
                <a:lnTo>
                  <a:pt x="452189" y="486223"/>
                </a:lnTo>
                <a:lnTo>
                  <a:pt x="458993" y="489139"/>
                </a:lnTo>
                <a:lnTo>
                  <a:pt x="462885" y="491085"/>
                </a:lnTo>
                <a:lnTo>
                  <a:pt x="468720" y="493031"/>
                </a:lnTo>
                <a:lnTo>
                  <a:pt x="481362" y="498865"/>
                </a:lnTo>
                <a:lnTo>
                  <a:pt x="477472" y="497893"/>
                </a:lnTo>
                <a:lnTo>
                  <a:pt x="480389" y="499838"/>
                </a:lnTo>
                <a:lnTo>
                  <a:pt x="483307" y="499837"/>
                </a:lnTo>
                <a:lnTo>
                  <a:pt x="486225" y="500810"/>
                </a:lnTo>
                <a:lnTo>
                  <a:pt x="487197" y="502755"/>
                </a:lnTo>
                <a:lnTo>
                  <a:pt x="489142" y="502755"/>
                </a:lnTo>
                <a:lnTo>
                  <a:pt x="488169" y="501782"/>
                </a:lnTo>
                <a:lnTo>
                  <a:pt x="502756" y="508590"/>
                </a:lnTo>
                <a:lnTo>
                  <a:pt x="517343" y="513452"/>
                </a:lnTo>
                <a:lnTo>
                  <a:pt x="548461" y="524149"/>
                </a:lnTo>
                <a:lnTo>
                  <a:pt x="554296" y="527066"/>
                </a:lnTo>
                <a:lnTo>
                  <a:pt x="555268" y="528039"/>
                </a:lnTo>
                <a:lnTo>
                  <a:pt x="555268" y="529011"/>
                </a:lnTo>
                <a:lnTo>
                  <a:pt x="560130" y="529984"/>
                </a:lnTo>
                <a:lnTo>
                  <a:pt x="561103" y="529984"/>
                </a:lnTo>
                <a:lnTo>
                  <a:pt x="564020" y="530956"/>
                </a:lnTo>
                <a:lnTo>
                  <a:pt x="565965" y="532901"/>
                </a:lnTo>
                <a:lnTo>
                  <a:pt x="567910" y="533873"/>
                </a:lnTo>
                <a:lnTo>
                  <a:pt x="570827" y="534846"/>
                </a:lnTo>
                <a:lnTo>
                  <a:pt x="570827" y="533873"/>
                </a:lnTo>
                <a:lnTo>
                  <a:pt x="571800" y="533873"/>
                </a:lnTo>
                <a:lnTo>
                  <a:pt x="573745" y="533873"/>
                </a:lnTo>
                <a:lnTo>
                  <a:pt x="582497" y="538735"/>
                </a:lnTo>
                <a:lnTo>
                  <a:pt x="586386" y="539708"/>
                </a:lnTo>
                <a:lnTo>
                  <a:pt x="591248" y="541653"/>
                </a:lnTo>
                <a:lnTo>
                  <a:pt x="590276" y="541653"/>
                </a:lnTo>
                <a:lnTo>
                  <a:pt x="597084" y="542625"/>
                </a:lnTo>
                <a:lnTo>
                  <a:pt x="603891" y="544570"/>
                </a:lnTo>
                <a:lnTo>
                  <a:pt x="609725" y="546515"/>
                </a:lnTo>
                <a:lnTo>
                  <a:pt x="615560" y="546515"/>
                </a:lnTo>
                <a:lnTo>
                  <a:pt x="650568" y="556239"/>
                </a:lnTo>
                <a:lnTo>
                  <a:pt x="684604" y="565964"/>
                </a:lnTo>
                <a:lnTo>
                  <a:pt x="752675" y="581523"/>
                </a:lnTo>
                <a:lnTo>
                  <a:pt x="786711" y="589303"/>
                </a:lnTo>
                <a:lnTo>
                  <a:pt x="819774" y="596110"/>
                </a:lnTo>
                <a:lnTo>
                  <a:pt x="888818" y="608752"/>
                </a:lnTo>
                <a:lnTo>
                  <a:pt x="899515" y="611669"/>
                </a:lnTo>
                <a:lnTo>
                  <a:pt x="912157" y="613614"/>
                </a:lnTo>
                <a:lnTo>
                  <a:pt x="911184" y="613614"/>
                </a:lnTo>
                <a:lnTo>
                  <a:pt x="913129" y="613614"/>
                </a:lnTo>
                <a:lnTo>
                  <a:pt x="916046" y="613614"/>
                </a:lnTo>
                <a:lnTo>
                  <a:pt x="918964" y="613614"/>
                </a:lnTo>
                <a:lnTo>
                  <a:pt x="921881" y="613614"/>
                </a:lnTo>
                <a:lnTo>
                  <a:pt x="946193" y="617504"/>
                </a:lnTo>
                <a:lnTo>
                  <a:pt x="972448" y="620421"/>
                </a:lnTo>
                <a:lnTo>
                  <a:pt x="969531" y="620421"/>
                </a:lnTo>
                <a:lnTo>
                  <a:pt x="969531" y="621394"/>
                </a:lnTo>
                <a:lnTo>
                  <a:pt x="971476" y="621394"/>
                </a:lnTo>
                <a:lnTo>
                  <a:pt x="975366" y="620421"/>
                </a:lnTo>
                <a:lnTo>
                  <a:pt x="975366" y="621393"/>
                </a:lnTo>
                <a:lnTo>
                  <a:pt x="978283" y="621394"/>
                </a:lnTo>
                <a:lnTo>
                  <a:pt x="979165" y="620512"/>
                </a:lnTo>
                <a:lnTo>
                  <a:pt x="1044409" y="627228"/>
                </a:lnTo>
                <a:lnTo>
                  <a:pt x="1077472" y="631118"/>
                </a:lnTo>
                <a:lnTo>
                  <a:pt x="1110536" y="633063"/>
                </a:lnTo>
                <a:lnTo>
                  <a:pt x="1119288" y="634036"/>
                </a:lnTo>
                <a:lnTo>
                  <a:pt x="1129013" y="634035"/>
                </a:lnTo>
                <a:lnTo>
                  <a:pt x="1147489" y="635008"/>
                </a:lnTo>
                <a:lnTo>
                  <a:pt x="1171801" y="636953"/>
                </a:lnTo>
                <a:lnTo>
                  <a:pt x="1196111" y="638897"/>
                </a:lnTo>
                <a:lnTo>
                  <a:pt x="1220423" y="638898"/>
                </a:lnTo>
                <a:lnTo>
                  <a:pt x="1243275" y="638898"/>
                </a:lnTo>
                <a:lnTo>
                  <a:pt x="1243761" y="639870"/>
                </a:lnTo>
                <a:lnTo>
                  <a:pt x="1241817" y="640842"/>
                </a:lnTo>
                <a:lnTo>
                  <a:pt x="1235982" y="642788"/>
                </a:lnTo>
                <a:lnTo>
                  <a:pt x="1227230" y="643760"/>
                </a:lnTo>
                <a:lnTo>
                  <a:pt x="1212643" y="644732"/>
                </a:lnTo>
                <a:lnTo>
                  <a:pt x="1197084" y="644732"/>
                </a:lnTo>
                <a:lnTo>
                  <a:pt x="1180552" y="644732"/>
                </a:lnTo>
                <a:lnTo>
                  <a:pt x="1164993" y="644732"/>
                </a:lnTo>
                <a:lnTo>
                  <a:pt x="1164021" y="644732"/>
                </a:lnTo>
                <a:lnTo>
                  <a:pt x="1164021" y="643760"/>
                </a:lnTo>
                <a:lnTo>
                  <a:pt x="1163048" y="642788"/>
                </a:lnTo>
                <a:lnTo>
                  <a:pt x="1161103" y="642788"/>
                </a:lnTo>
                <a:lnTo>
                  <a:pt x="1144571" y="643760"/>
                </a:lnTo>
                <a:lnTo>
                  <a:pt x="1126095" y="642788"/>
                </a:lnTo>
                <a:lnTo>
                  <a:pt x="1106646" y="640843"/>
                </a:lnTo>
                <a:lnTo>
                  <a:pt x="1088170" y="637926"/>
                </a:lnTo>
                <a:lnTo>
                  <a:pt x="1089142" y="637925"/>
                </a:lnTo>
                <a:lnTo>
                  <a:pt x="1082335" y="637926"/>
                </a:lnTo>
                <a:lnTo>
                  <a:pt x="1075528" y="637925"/>
                </a:lnTo>
                <a:lnTo>
                  <a:pt x="1075528" y="636953"/>
                </a:lnTo>
                <a:lnTo>
                  <a:pt x="1073583" y="636953"/>
                </a:lnTo>
                <a:lnTo>
                  <a:pt x="1069693" y="636953"/>
                </a:lnTo>
                <a:lnTo>
                  <a:pt x="1064831" y="637926"/>
                </a:lnTo>
                <a:lnTo>
                  <a:pt x="1062886" y="636953"/>
                </a:lnTo>
                <a:lnTo>
                  <a:pt x="1060942" y="635981"/>
                </a:lnTo>
                <a:lnTo>
                  <a:pt x="1058024" y="636953"/>
                </a:lnTo>
                <a:lnTo>
                  <a:pt x="1051217" y="636953"/>
                </a:lnTo>
                <a:lnTo>
                  <a:pt x="1044409" y="636953"/>
                </a:lnTo>
                <a:lnTo>
                  <a:pt x="1036630" y="635980"/>
                </a:lnTo>
                <a:lnTo>
                  <a:pt x="1028850" y="635008"/>
                </a:lnTo>
                <a:lnTo>
                  <a:pt x="1029823" y="635008"/>
                </a:lnTo>
                <a:lnTo>
                  <a:pt x="1017181" y="634036"/>
                </a:lnTo>
                <a:lnTo>
                  <a:pt x="1002594" y="633063"/>
                </a:lnTo>
                <a:lnTo>
                  <a:pt x="974393" y="631118"/>
                </a:lnTo>
                <a:lnTo>
                  <a:pt x="975366" y="630146"/>
                </a:lnTo>
                <a:lnTo>
                  <a:pt x="975365" y="629173"/>
                </a:lnTo>
                <a:lnTo>
                  <a:pt x="973421" y="630146"/>
                </a:lnTo>
                <a:lnTo>
                  <a:pt x="970504" y="630146"/>
                </a:lnTo>
                <a:lnTo>
                  <a:pt x="963696" y="630145"/>
                </a:lnTo>
                <a:lnTo>
                  <a:pt x="960779" y="629173"/>
                </a:lnTo>
                <a:lnTo>
                  <a:pt x="957862" y="629173"/>
                </a:lnTo>
                <a:lnTo>
                  <a:pt x="953972" y="629173"/>
                </a:lnTo>
                <a:lnTo>
                  <a:pt x="949111" y="628201"/>
                </a:lnTo>
                <a:lnTo>
                  <a:pt x="950082" y="628201"/>
                </a:lnTo>
                <a:lnTo>
                  <a:pt x="949110" y="628201"/>
                </a:lnTo>
                <a:lnTo>
                  <a:pt x="949111" y="628201"/>
                </a:lnTo>
                <a:lnTo>
                  <a:pt x="947165" y="628201"/>
                </a:lnTo>
                <a:lnTo>
                  <a:pt x="944247" y="628201"/>
                </a:lnTo>
                <a:lnTo>
                  <a:pt x="942303" y="627228"/>
                </a:lnTo>
                <a:lnTo>
                  <a:pt x="940358" y="628201"/>
                </a:lnTo>
                <a:lnTo>
                  <a:pt x="937441" y="626256"/>
                </a:lnTo>
                <a:lnTo>
                  <a:pt x="935496" y="627228"/>
                </a:lnTo>
                <a:lnTo>
                  <a:pt x="933550" y="626256"/>
                </a:lnTo>
                <a:lnTo>
                  <a:pt x="930633" y="625283"/>
                </a:lnTo>
                <a:lnTo>
                  <a:pt x="927716" y="625283"/>
                </a:lnTo>
                <a:lnTo>
                  <a:pt x="923826" y="625283"/>
                </a:lnTo>
                <a:lnTo>
                  <a:pt x="919936" y="624311"/>
                </a:lnTo>
                <a:lnTo>
                  <a:pt x="911184" y="622366"/>
                </a:lnTo>
                <a:lnTo>
                  <a:pt x="909239" y="622366"/>
                </a:lnTo>
                <a:lnTo>
                  <a:pt x="908267" y="623339"/>
                </a:lnTo>
                <a:lnTo>
                  <a:pt x="908267" y="622366"/>
                </a:lnTo>
                <a:lnTo>
                  <a:pt x="910212" y="622366"/>
                </a:lnTo>
                <a:lnTo>
                  <a:pt x="912157" y="622366"/>
                </a:lnTo>
                <a:lnTo>
                  <a:pt x="911184" y="621394"/>
                </a:lnTo>
                <a:lnTo>
                  <a:pt x="893680" y="619449"/>
                </a:lnTo>
                <a:lnTo>
                  <a:pt x="875204" y="617504"/>
                </a:lnTo>
                <a:lnTo>
                  <a:pt x="840196" y="610697"/>
                </a:lnTo>
                <a:lnTo>
                  <a:pt x="836306" y="609725"/>
                </a:lnTo>
                <a:lnTo>
                  <a:pt x="835333" y="608752"/>
                </a:lnTo>
                <a:lnTo>
                  <a:pt x="829499" y="607779"/>
                </a:lnTo>
                <a:lnTo>
                  <a:pt x="823664" y="607779"/>
                </a:lnTo>
                <a:lnTo>
                  <a:pt x="821719" y="605834"/>
                </a:lnTo>
                <a:lnTo>
                  <a:pt x="818802" y="605834"/>
                </a:lnTo>
                <a:lnTo>
                  <a:pt x="816856" y="605835"/>
                </a:lnTo>
                <a:lnTo>
                  <a:pt x="814912" y="605834"/>
                </a:lnTo>
                <a:lnTo>
                  <a:pt x="811994" y="605835"/>
                </a:lnTo>
                <a:lnTo>
                  <a:pt x="813939" y="604862"/>
                </a:lnTo>
                <a:lnTo>
                  <a:pt x="813939" y="603889"/>
                </a:lnTo>
                <a:lnTo>
                  <a:pt x="807132" y="603890"/>
                </a:lnTo>
                <a:lnTo>
                  <a:pt x="799352" y="602917"/>
                </a:lnTo>
                <a:lnTo>
                  <a:pt x="801298" y="602917"/>
                </a:lnTo>
                <a:lnTo>
                  <a:pt x="801297" y="601945"/>
                </a:lnTo>
                <a:lnTo>
                  <a:pt x="797407" y="601944"/>
                </a:lnTo>
                <a:lnTo>
                  <a:pt x="794490" y="600972"/>
                </a:lnTo>
                <a:lnTo>
                  <a:pt x="787683" y="600000"/>
                </a:lnTo>
                <a:lnTo>
                  <a:pt x="789628" y="599027"/>
                </a:lnTo>
                <a:lnTo>
                  <a:pt x="785738" y="598055"/>
                </a:lnTo>
                <a:lnTo>
                  <a:pt x="784765" y="599027"/>
                </a:lnTo>
                <a:lnTo>
                  <a:pt x="783793" y="599027"/>
                </a:lnTo>
                <a:lnTo>
                  <a:pt x="781848" y="599027"/>
                </a:lnTo>
                <a:lnTo>
                  <a:pt x="781849" y="598055"/>
                </a:lnTo>
                <a:lnTo>
                  <a:pt x="776986" y="598055"/>
                </a:lnTo>
                <a:lnTo>
                  <a:pt x="771152" y="597082"/>
                </a:lnTo>
                <a:lnTo>
                  <a:pt x="760455" y="595137"/>
                </a:lnTo>
                <a:lnTo>
                  <a:pt x="750730" y="592220"/>
                </a:lnTo>
                <a:lnTo>
                  <a:pt x="741006" y="590275"/>
                </a:lnTo>
                <a:lnTo>
                  <a:pt x="740034" y="589303"/>
                </a:lnTo>
                <a:lnTo>
                  <a:pt x="739061" y="589303"/>
                </a:lnTo>
                <a:lnTo>
                  <a:pt x="738088" y="588330"/>
                </a:lnTo>
                <a:lnTo>
                  <a:pt x="735171" y="587358"/>
                </a:lnTo>
                <a:lnTo>
                  <a:pt x="734199" y="587358"/>
                </a:lnTo>
                <a:lnTo>
                  <a:pt x="733226" y="587358"/>
                </a:lnTo>
                <a:lnTo>
                  <a:pt x="729336" y="587358"/>
                </a:lnTo>
                <a:lnTo>
                  <a:pt x="726419" y="587358"/>
                </a:lnTo>
                <a:lnTo>
                  <a:pt x="727392" y="588331"/>
                </a:lnTo>
                <a:lnTo>
                  <a:pt x="716694" y="585413"/>
                </a:lnTo>
                <a:lnTo>
                  <a:pt x="707942" y="583468"/>
                </a:lnTo>
                <a:lnTo>
                  <a:pt x="708915" y="582496"/>
                </a:lnTo>
                <a:lnTo>
                  <a:pt x="708915" y="581523"/>
                </a:lnTo>
                <a:lnTo>
                  <a:pt x="710860" y="581523"/>
                </a:lnTo>
                <a:lnTo>
                  <a:pt x="707942" y="579578"/>
                </a:lnTo>
                <a:lnTo>
                  <a:pt x="709888" y="579578"/>
                </a:lnTo>
                <a:lnTo>
                  <a:pt x="704052" y="578606"/>
                </a:lnTo>
                <a:lnTo>
                  <a:pt x="699190" y="577634"/>
                </a:lnTo>
                <a:lnTo>
                  <a:pt x="691411" y="577633"/>
                </a:lnTo>
                <a:lnTo>
                  <a:pt x="687521" y="576661"/>
                </a:lnTo>
                <a:lnTo>
                  <a:pt x="682659" y="575689"/>
                </a:lnTo>
                <a:lnTo>
                  <a:pt x="683631" y="575688"/>
                </a:lnTo>
                <a:lnTo>
                  <a:pt x="683631" y="574716"/>
                </a:lnTo>
                <a:lnTo>
                  <a:pt x="682659" y="574716"/>
                </a:lnTo>
                <a:lnTo>
                  <a:pt x="683632" y="573744"/>
                </a:lnTo>
                <a:lnTo>
                  <a:pt x="672934" y="574716"/>
                </a:lnTo>
                <a:lnTo>
                  <a:pt x="670990" y="573744"/>
                </a:lnTo>
                <a:lnTo>
                  <a:pt x="670990" y="572771"/>
                </a:lnTo>
                <a:lnTo>
                  <a:pt x="669045" y="572771"/>
                </a:lnTo>
                <a:lnTo>
                  <a:pt x="668072" y="572771"/>
                </a:lnTo>
                <a:lnTo>
                  <a:pt x="666127" y="572771"/>
                </a:lnTo>
                <a:lnTo>
                  <a:pt x="660292" y="571799"/>
                </a:lnTo>
                <a:lnTo>
                  <a:pt x="657375" y="569854"/>
                </a:lnTo>
                <a:lnTo>
                  <a:pt x="655430" y="568882"/>
                </a:lnTo>
                <a:lnTo>
                  <a:pt x="657375" y="568881"/>
                </a:lnTo>
                <a:lnTo>
                  <a:pt x="657375" y="567909"/>
                </a:lnTo>
                <a:lnTo>
                  <a:pt x="647651" y="565964"/>
                </a:lnTo>
                <a:lnTo>
                  <a:pt x="642788" y="564992"/>
                </a:lnTo>
                <a:lnTo>
                  <a:pt x="641816" y="564992"/>
                </a:lnTo>
                <a:lnTo>
                  <a:pt x="641816" y="565964"/>
                </a:lnTo>
                <a:lnTo>
                  <a:pt x="638899" y="565964"/>
                </a:lnTo>
                <a:lnTo>
                  <a:pt x="633064" y="564020"/>
                </a:lnTo>
                <a:lnTo>
                  <a:pt x="634036" y="564019"/>
                </a:lnTo>
                <a:lnTo>
                  <a:pt x="635009" y="563047"/>
                </a:lnTo>
                <a:lnTo>
                  <a:pt x="625284" y="562075"/>
                </a:lnTo>
                <a:lnTo>
                  <a:pt x="615560" y="560129"/>
                </a:lnTo>
                <a:lnTo>
                  <a:pt x="617505" y="560130"/>
                </a:lnTo>
                <a:lnTo>
                  <a:pt x="619450" y="560129"/>
                </a:lnTo>
                <a:lnTo>
                  <a:pt x="613615" y="558185"/>
                </a:lnTo>
                <a:lnTo>
                  <a:pt x="606808" y="556240"/>
                </a:lnTo>
                <a:lnTo>
                  <a:pt x="600973" y="554295"/>
                </a:lnTo>
                <a:lnTo>
                  <a:pt x="595138" y="552350"/>
                </a:lnTo>
                <a:lnTo>
                  <a:pt x="596111" y="553322"/>
                </a:lnTo>
                <a:lnTo>
                  <a:pt x="595139" y="553323"/>
                </a:lnTo>
                <a:lnTo>
                  <a:pt x="592221" y="551377"/>
                </a:lnTo>
                <a:lnTo>
                  <a:pt x="589304" y="550405"/>
                </a:lnTo>
                <a:lnTo>
                  <a:pt x="587359" y="549432"/>
                </a:lnTo>
                <a:lnTo>
                  <a:pt x="583469" y="548460"/>
                </a:lnTo>
                <a:lnTo>
                  <a:pt x="582497" y="548460"/>
                </a:lnTo>
                <a:lnTo>
                  <a:pt x="585414" y="549432"/>
                </a:lnTo>
                <a:lnTo>
                  <a:pt x="572772" y="545542"/>
                </a:lnTo>
                <a:lnTo>
                  <a:pt x="564993" y="543597"/>
                </a:lnTo>
                <a:lnTo>
                  <a:pt x="557213" y="540680"/>
                </a:lnTo>
                <a:lnTo>
                  <a:pt x="554295" y="540680"/>
                </a:lnTo>
                <a:lnTo>
                  <a:pt x="549433" y="539708"/>
                </a:lnTo>
                <a:lnTo>
                  <a:pt x="550406" y="538735"/>
                </a:lnTo>
                <a:lnTo>
                  <a:pt x="548461" y="537763"/>
                </a:lnTo>
                <a:lnTo>
                  <a:pt x="550406" y="537763"/>
                </a:lnTo>
                <a:lnTo>
                  <a:pt x="554296" y="538735"/>
                </a:lnTo>
                <a:lnTo>
                  <a:pt x="553323" y="537763"/>
                </a:lnTo>
                <a:lnTo>
                  <a:pt x="550406" y="537763"/>
                </a:lnTo>
                <a:lnTo>
                  <a:pt x="544572" y="535818"/>
                </a:lnTo>
                <a:lnTo>
                  <a:pt x="544572" y="535818"/>
                </a:lnTo>
                <a:lnTo>
                  <a:pt x="544572" y="535818"/>
                </a:lnTo>
                <a:lnTo>
                  <a:pt x="541654" y="534845"/>
                </a:lnTo>
                <a:lnTo>
                  <a:pt x="538736" y="533873"/>
                </a:lnTo>
                <a:lnTo>
                  <a:pt x="536792" y="532901"/>
                </a:lnTo>
                <a:lnTo>
                  <a:pt x="537764" y="532901"/>
                </a:lnTo>
                <a:lnTo>
                  <a:pt x="538737" y="531928"/>
                </a:lnTo>
                <a:lnTo>
                  <a:pt x="536792" y="531928"/>
                </a:lnTo>
                <a:lnTo>
                  <a:pt x="532902" y="530956"/>
                </a:lnTo>
                <a:lnTo>
                  <a:pt x="529985" y="529983"/>
                </a:lnTo>
                <a:lnTo>
                  <a:pt x="527067" y="529011"/>
                </a:lnTo>
                <a:lnTo>
                  <a:pt x="526095" y="529011"/>
                </a:lnTo>
                <a:lnTo>
                  <a:pt x="525122" y="529011"/>
                </a:lnTo>
                <a:lnTo>
                  <a:pt x="524150" y="529011"/>
                </a:lnTo>
                <a:lnTo>
                  <a:pt x="523178" y="528039"/>
                </a:lnTo>
                <a:lnTo>
                  <a:pt x="520260" y="527066"/>
                </a:lnTo>
                <a:lnTo>
                  <a:pt x="517342" y="526094"/>
                </a:lnTo>
                <a:lnTo>
                  <a:pt x="517343" y="525122"/>
                </a:lnTo>
                <a:lnTo>
                  <a:pt x="518315" y="524149"/>
                </a:lnTo>
                <a:lnTo>
                  <a:pt x="514425" y="524149"/>
                </a:lnTo>
                <a:lnTo>
                  <a:pt x="511508" y="524149"/>
                </a:lnTo>
                <a:lnTo>
                  <a:pt x="511508" y="523176"/>
                </a:lnTo>
                <a:lnTo>
                  <a:pt x="509563" y="523177"/>
                </a:lnTo>
                <a:lnTo>
                  <a:pt x="507619" y="522204"/>
                </a:lnTo>
                <a:lnTo>
                  <a:pt x="504701" y="521232"/>
                </a:lnTo>
                <a:lnTo>
                  <a:pt x="501783" y="521232"/>
                </a:lnTo>
                <a:lnTo>
                  <a:pt x="494004" y="517342"/>
                </a:lnTo>
                <a:lnTo>
                  <a:pt x="490114" y="515396"/>
                </a:lnTo>
                <a:lnTo>
                  <a:pt x="487197" y="513452"/>
                </a:lnTo>
                <a:lnTo>
                  <a:pt x="481362" y="512480"/>
                </a:lnTo>
                <a:lnTo>
                  <a:pt x="475527" y="509562"/>
                </a:lnTo>
                <a:lnTo>
                  <a:pt x="477472" y="509562"/>
                </a:lnTo>
                <a:lnTo>
                  <a:pt x="474555" y="508590"/>
                </a:lnTo>
                <a:lnTo>
                  <a:pt x="471638" y="507617"/>
                </a:lnTo>
                <a:lnTo>
                  <a:pt x="468720" y="505672"/>
                </a:lnTo>
                <a:lnTo>
                  <a:pt x="463858" y="502755"/>
                </a:lnTo>
                <a:lnTo>
                  <a:pt x="461913" y="501783"/>
                </a:lnTo>
                <a:lnTo>
                  <a:pt x="460941" y="502755"/>
                </a:lnTo>
                <a:lnTo>
                  <a:pt x="459968" y="503727"/>
                </a:lnTo>
                <a:lnTo>
                  <a:pt x="457051" y="501783"/>
                </a:lnTo>
                <a:lnTo>
                  <a:pt x="453161" y="499838"/>
                </a:lnTo>
                <a:lnTo>
                  <a:pt x="448299" y="498865"/>
                </a:lnTo>
                <a:lnTo>
                  <a:pt x="445381" y="495948"/>
                </a:lnTo>
                <a:lnTo>
                  <a:pt x="448299" y="496920"/>
                </a:lnTo>
                <a:lnTo>
                  <a:pt x="449271" y="496921"/>
                </a:lnTo>
                <a:lnTo>
                  <a:pt x="448299" y="495948"/>
                </a:lnTo>
                <a:lnTo>
                  <a:pt x="445381" y="494003"/>
                </a:lnTo>
                <a:lnTo>
                  <a:pt x="442464" y="493031"/>
                </a:lnTo>
                <a:lnTo>
                  <a:pt x="439547" y="492058"/>
                </a:lnTo>
                <a:lnTo>
                  <a:pt x="435657" y="491086"/>
                </a:lnTo>
                <a:lnTo>
                  <a:pt x="436630" y="493030"/>
                </a:lnTo>
                <a:lnTo>
                  <a:pt x="433712" y="491086"/>
                </a:lnTo>
                <a:lnTo>
                  <a:pt x="431767" y="490113"/>
                </a:lnTo>
                <a:lnTo>
                  <a:pt x="428850" y="490113"/>
                </a:lnTo>
                <a:lnTo>
                  <a:pt x="428850" y="489141"/>
                </a:lnTo>
                <a:lnTo>
                  <a:pt x="424960" y="487196"/>
                </a:lnTo>
                <a:lnTo>
                  <a:pt x="423015" y="486223"/>
                </a:lnTo>
                <a:lnTo>
                  <a:pt x="422043" y="487196"/>
                </a:lnTo>
                <a:lnTo>
                  <a:pt x="415236" y="483306"/>
                </a:lnTo>
                <a:lnTo>
                  <a:pt x="407456" y="479416"/>
                </a:lnTo>
                <a:lnTo>
                  <a:pt x="400649" y="475527"/>
                </a:lnTo>
                <a:lnTo>
                  <a:pt x="397732" y="473582"/>
                </a:lnTo>
                <a:lnTo>
                  <a:pt x="395787" y="471637"/>
                </a:lnTo>
                <a:lnTo>
                  <a:pt x="392869" y="470664"/>
                </a:lnTo>
                <a:lnTo>
                  <a:pt x="391897" y="470664"/>
                </a:lnTo>
                <a:lnTo>
                  <a:pt x="392869" y="471637"/>
                </a:lnTo>
                <a:lnTo>
                  <a:pt x="393842" y="471636"/>
                </a:lnTo>
                <a:lnTo>
                  <a:pt x="395787" y="472609"/>
                </a:lnTo>
                <a:lnTo>
                  <a:pt x="393842" y="472609"/>
                </a:lnTo>
                <a:lnTo>
                  <a:pt x="390925" y="470664"/>
                </a:lnTo>
                <a:lnTo>
                  <a:pt x="390924" y="469691"/>
                </a:lnTo>
                <a:lnTo>
                  <a:pt x="391897" y="469692"/>
                </a:lnTo>
                <a:lnTo>
                  <a:pt x="388007" y="467747"/>
                </a:lnTo>
                <a:lnTo>
                  <a:pt x="385090" y="466774"/>
                </a:lnTo>
                <a:lnTo>
                  <a:pt x="381200" y="466774"/>
                </a:lnTo>
                <a:lnTo>
                  <a:pt x="377310" y="463857"/>
                </a:lnTo>
                <a:lnTo>
                  <a:pt x="374393" y="461913"/>
                </a:lnTo>
                <a:lnTo>
                  <a:pt x="369531" y="460940"/>
                </a:lnTo>
                <a:lnTo>
                  <a:pt x="367586" y="458995"/>
                </a:lnTo>
                <a:lnTo>
                  <a:pt x="366613" y="458994"/>
                </a:lnTo>
                <a:lnTo>
                  <a:pt x="367586" y="457050"/>
                </a:lnTo>
                <a:lnTo>
                  <a:pt x="363696" y="455105"/>
                </a:lnTo>
                <a:lnTo>
                  <a:pt x="360779" y="454133"/>
                </a:lnTo>
                <a:lnTo>
                  <a:pt x="357861" y="451215"/>
                </a:lnTo>
                <a:lnTo>
                  <a:pt x="357861" y="452187"/>
                </a:lnTo>
                <a:lnTo>
                  <a:pt x="356889" y="451216"/>
                </a:lnTo>
                <a:lnTo>
                  <a:pt x="353971" y="450243"/>
                </a:lnTo>
                <a:lnTo>
                  <a:pt x="354944" y="450243"/>
                </a:lnTo>
                <a:lnTo>
                  <a:pt x="352999" y="449270"/>
                </a:lnTo>
                <a:lnTo>
                  <a:pt x="350081" y="447325"/>
                </a:lnTo>
                <a:lnTo>
                  <a:pt x="352026" y="449270"/>
                </a:lnTo>
                <a:lnTo>
                  <a:pt x="354944" y="451215"/>
                </a:lnTo>
                <a:lnTo>
                  <a:pt x="349109" y="449271"/>
                </a:lnTo>
                <a:lnTo>
                  <a:pt x="347164" y="447325"/>
                </a:lnTo>
                <a:lnTo>
                  <a:pt x="343274" y="445381"/>
                </a:lnTo>
                <a:lnTo>
                  <a:pt x="340357" y="444408"/>
                </a:lnTo>
                <a:lnTo>
                  <a:pt x="339385" y="442463"/>
                </a:lnTo>
                <a:lnTo>
                  <a:pt x="336468" y="440518"/>
                </a:lnTo>
                <a:lnTo>
                  <a:pt x="334522" y="440518"/>
                </a:lnTo>
                <a:lnTo>
                  <a:pt x="330633" y="437601"/>
                </a:lnTo>
                <a:lnTo>
                  <a:pt x="329660" y="437601"/>
                </a:lnTo>
                <a:lnTo>
                  <a:pt x="327715" y="436628"/>
                </a:lnTo>
                <a:lnTo>
                  <a:pt x="324798" y="435656"/>
                </a:lnTo>
                <a:lnTo>
                  <a:pt x="322853" y="434683"/>
                </a:lnTo>
                <a:lnTo>
                  <a:pt x="320908" y="434683"/>
                </a:lnTo>
                <a:lnTo>
                  <a:pt x="314101" y="429822"/>
                </a:lnTo>
                <a:lnTo>
                  <a:pt x="315073" y="429821"/>
                </a:lnTo>
                <a:lnTo>
                  <a:pt x="311184" y="426904"/>
                </a:lnTo>
                <a:lnTo>
                  <a:pt x="306322" y="424959"/>
                </a:lnTo>
                <a:lnTo>
                  <a:pt x="307294" y="424959"/>
                </a:lnTo>
                <a:lnTo>
                  <a:pt x="303404" y="423014"/>
                </a:lnTo>
                <a:lnTo>
                  <a:pt x="300487" y="421069"/>
                </a:lnTo>
                <a:lnTo>
                  <a:pt x="298542" y="420097"/>
                </a:lnTo>
                <a:lnTo>
                  <a:pt x="298542" y="418152"/>
                </a:lnTo>
                <a:lnTo>
                  <a:pt x="298542" y="417180"/>
                </a:lnTo>
                <a:lnTo>
                  <a:pt x="296597" y="416207"/>
                </a:lnTo>
                <a:lnTo>
                  <a:pt x="293679" y="415235"/>
                </a:lnTo>
                <a:lnTo>
                  <a:pt x="291735" y="414262"/>
                </a:lnTo>
                <a:lnTo>
                  <a:pt x="290762" y="415235"/>
                </a:lnTo>
                <a:lnTo>
                  <a:pt x="290762" y="416207"/>
                </a:lnTo>
                <a:lnTo>
                  <a:pt x="281038" y="409400"/>
                </a:lnTo>
                <a:lnTo>
                  <a:pt x="276175" y="406483"/>
                </a:lnTo>
                <a:lnTo>
                  <a:pt x="271313" y="402592"/>
                </a:lnTo>
                <a:lnTo>
                  <a:pt x="270341" y="402593"/>
                </a:lnTo>
                <a:lnTo>
                  <a:pt x="269368" y="401620"/>
                </a:lnTo>
                <a:lnTo>
                  <a:pt x="254782" y="392868"/>
                </a:lnTo>
                <a:lnTo>
                  <a:pt x="247975" y="388006"/>
                </a:lnTo>
                <a:lnTo>
                  <a:pt x="244085" y="384117"/>
                </a:lnTo>
                <a:lnTo>
                  <a:pt x="244085" y="383144"/>
                </a:lnTo>
                <a:lnTo>
                  <a:pt x="244085" y="382172"/>
                </a:lnTo>
                <a:lnTo>
                  <a:pt x="242140" y="381199"/>
                </a:lnTo>
                <a:lnTo>
                  <a:pt x="241167" y="380227"/>
                </a:lnTo>
                <a:lnTo>
                  <a:pt x="240195" y="380226"/>
                </a:lnTo>
                <a:lnTo>
                  <a:pt x="240195" y="381199"/>
                </a:lnTo>
                <a:lnTo>
                  <a:pt x="241167" y="383144"/>
                </a:lnTo>
                <a:lnTo>
                  <a:pt x="232415" y="376337"/>
                </a:lnTo>
                <a:lnTo>
                  <a:pt x="225608" y="370502"/>
                </a:lnTo>
                <a:lnTo>
                  <a:pt x="225608" y="371474"/>
                </a:lnTo>
                <a:lnTo>
                  <a:pt x="223663" y="370502"/>
                </a:lnTo>
                <a:lnTo>
                  <a:pt x="223663" y="369530"/>
                </a:lnTo>
                <a:lnTo>
                  <a:pt x="222691" y="368557"/>
                </a:lnTo>
                <a:lnTo>
                  <a:pt x="217829" y="364668"/>
                </a:lnTo>
                <a:lnTo>
                  <a:pt x="216856" y="365640"/>
                </a:lnTo>
                <a:lnTo>
                  <a:pt x="215883" y="363695"/>
                </a:lnTo>
                <a:lnTo>
                  <a:pt x="213939" y="362722"/>
                </a:lnTo>
                <a:lnTo>
                  <a:pt x="212966" y="362723"/>
                </a:lnTo>
                <a:lnTo>
                  <a:pt x="211021" y="360777"/>
                </a:lnTo>
                <a:lnTo>
                  <a:pt x="211022" y="359805"/>
                </a:lnTo>
                <a:lnTo>
                  <a:pt x="205187" y="356888"/>
                </a:lnTo>
                <a:lnTo>
                  <a:pt x="199352" y="352025"/>
                </a:lnTo>
                <a:lnTo>
                  <a:pt x="198380" y="349108"/>
                </a:lnTo>
                <a:lnTo>
                  <a:pt x="195462" y="348136"/>
                </a:lnTo>
                <a:lnTo>
                  <a:pt x="195462" y="349108"/>
                </a:lnTo>
                <a:lnTo>
                  <a:pt x="189628" y="342301"/>
                </a:lnTo>
                <a:lnTo>
                  <a:pt x="186710" y="338411"/>
                </a:lnTo>
                <a:lnTo>
                  <a:pt x="177958" y="333549"/>
                </a:lnTo>
                <a:lnTo>
                  <a:pt x="169206" y="326742"/>
                </a:lnTo>
                <a:lnTo>
                  <a:pt x="151702" y="311183"/>
                </a:lnTo>
                <a:lnTo>
                  <a:pt x="152674" y="311182"/>
                </a:lnTo>
                <a:lnTo>
                  <a:pt x="150730" y="309238"/>
                </a:lnTo>
                <a:lnTo>
                  <a:pt x="149757" y="309238"/>
                </a:lnTo>
                <a:lnTo>
                  <a:pt x="148785" y="308265"/>
                </a:lnTo>
                <a:lnTo>
                  <a:pt x="148785" y="307293"/>
                </a:lnTo>
                <a:lnTo>
                  <a:pt x="148785" y="306320"/>
                </a:lnTo>
                <a:lnTo>
                  <a:pt x="150730" y="306320"/>
                </a:lnTo>
                <a:lnTo>
                  <a:pt x="147812" y="304375"/>
                </a:lnTo>
                <a:lnTo>
                  <a:pt x="145867" y="302431"/>
                </a:lnTo>
                <a:lnTo>
                  <a:pt x="141978" y="300486"/>
                </a:lnTo>
                <a:lnTo>
                  <a:pt x="141978" y="301458"/>
                </a:lnTo>
                <a:lnTo>
                  <a:pt x="140033" y="299513"/>
                </a:lnTo>
                <a:lnTo>
                  <a:pt x="138088" y="297569"/>
                </a:lnTo>
                <a:lnTo>
                  <a:pt x="136143" y="296596"/>
                </a:lnTo>
                <a:lnTo>
                  <a:pt x="136143" y="295623"/>
                </a:lnTo>
                <a:lnTo>
                  <a:pt x="137115" y="295624"/>
                </a:lnTo>
                <a:lnTo>
                  <a:pt x="138088" y="295624"/>
                </a:lnTo>
                <a:lnTo>
                  <a:pt x="135171" y="293679"/>
                </a:lnTo>
                <a:lnTo>
                  <a:pt x="135170" y="292706"/>
                </a:lnTo>
                <a:lnTo>
                  <a:pt x="136143" y="292706"/>
                </a:lnTo>
                <a:lnTo>
                  <a:pt x="139060" y="293679"/>
                </a:lnTo>
                <a:lnTo>
                  <a:pt x="141977" y="294651"/>
                </a:lnTo>
                <a:lnTo>
                  <a:pt x="141978" y="293679"/>
                </a:lnTo>
                <a:lnTo>
                  <a:pt x="140033" y="291734"/>
                </a:lnTo>
                <a:lnTo>
                  <a:pt x="140033" y="290761"/>
                </a:lnTo>
                <a:lnTo>
                  <a:pt x="141005" y="290761"/>
                </a:lnTo>
                <a:lnTo>
                  <a:pt x="141978" y="291734"/>
                </a:lnTo>
                <a:lnTo>
                  <a:pt x="143922" y="292707"/>
                </a:lnTo>
                <a:lnTo>
                  <a:pt x="141978" y="290761"/>
                </a:lnTo>
                <a:lnTo>
                  <a:pt x="138088" y="288817"/>
                </a:lnTo>
                <a:lnTo>
                  <a:pt x="137115" y="288816"/>
                </a:lnTo>
                <a:lnTo>
                  <a:pt x="137116" y="290761"/>
                </a:lnTo>
                <a:lnTo>
                  <a:pt x="134198" y="287844"/>
                </a:lnTo>
                <a:lnTo>
                  <a:pt x="132253" y="287844"/>
                </a:lnTo>
                <a:lnTo>
                  <a:pt x="131281" y="287358"/>
                </a:lnTo>
                <a:lnTo>
                  <a:pt x="130308" y="286872"/>
                </a:lnTo>
                <a:lnTo>
                  <a:pt x="127391" y="284927"/>
                </a:lnTo>
                <a:lnTo>
                  <a:pt x="127391" y="283954"/>
                </a:lnTo>
                <a:lnTo>
                  <a:pt x="128363" y="284926"/>
                </a:lnTo>
                <a:lnTo>
                  <a:pt x="129336" y="285899"/>
                </a:lnTo>
                <a:lnTo>
                  <a:pt x="131281" y="286871"/>
                </a:lnTo>
                <a:lnTo>
                  <a:pt x="130308" y="284927"/>
                </a:lnTo>
                <a:lnTo>
                  <a:pt x="128363" y="282981"/>
                </a:lnTo>
                <a:lnTo>
                  <a:pt x="124473" y="280065"/>
                </a:lnTo>
                <a:lnTo>
                  <a:pt x="125446" y="281037"/>
                </a:lnTo>
                <a:lnTo>
                  <a:pt x="124474" y="282009"/>
                </a:lnTo>
                <a:lnTo>
                  <a:pt x="121556" y="280064"/>
                </a:lnTo>
                <a:lnTo>
                  <a:pt x="121556" y="279092"/>
                </a:lnTo>
                <a:lnTo>
                  <a:pt x="122529" y="279092"/>
                </a:lnTo>
                <a:lnTo>
                  <a:pt x="120584" y="277147"/>
                </a:lnTo>
                <a:lnTo>
                  <a:pt x="117666" y="276175"/>
                </a:lnTo>
                <a:lnTo>
                  <a:pt x="118639" y="277147"/>
                </a:lnTo>
                <a:lnTo>
                  <a:pt x="116694" y="276174"/>
                </a:lnTo>
                <a:lnTo>
                  <a:pt x="114749" y="275202"/>
                </a:lnTo>
                <a:lnTo>
                  <a:pt x="113777" y="273257"/>
                </a:lnTo>
                <a:lnTo>
                  <a:pt x="111832" y="271312"/>
                </a:lnTo>
                <a:lnTo>
                  <a:pt x="112804" y="270340"/>
                </a:lnTo>
                <a:lnTo>
                  <a:pt x="114749" y="271312"/>
                </a:lnTo>
                <a:lnTo>
                  <a:pt x="115721" y="271312"/>
                </a:lnTo>
                <a:lnTo>
                  <a:pt x="114749" y="268395"/>
                </a:lnTo>
                <a:lnTo>
                  <a:pt x="113777" y="268395"/>
                </a:lnTo>
                <a:lnTo>
                  <a:pt x="110859" y="267423"/>
                </a:lnTo>
                <a:lnTo>
                  <a:pt x="109887" y="266450"/>
                </a:lnTo>
                <a:lnTo>
                  <a:pt x="108914" y="266451"/>
                </a:lnTo>
                <a:lnTo>
                  <a:pt x="108914" y="267423"/>
                </a:lnTo>
                <a:lnTo>
                  <a:pt x="108915" y="265478"/>
                </a:lnTo>
                <a:lnTo>
                  <a:pt x="109887" y="265478"/>
                </a:lnTo>
                <a:lnTo>
                  <a:pt x="107942" y="263533"/>
                </a:lnTo>
                <a:lnTo>
                  <a:pt x="105997" y="261588"/>
                </a:lnTo>
                <a:lnTo>
                  <a:pt x="104052" y="260616"/>
                </a:lnTo>
                <a:lnTo>
                  <a:pt x="104052" y="258671"/>
                </a:lnTo>
                <a:lnTo>
                  <a:pt x="102107" y="258670"/>
                </a:lnTo>
                <a:lnTo>
                  <a:pt x="101135" y="254781"/>
                </a:lnTo>
                <a:lnTo>
                  <a:pt x="96273" y="250891"/>
                </a:lnTo>
                <a:lnTo>
                  <a:pt x="95300" y="248946"/>
                </a:lnTo>
                <a:lnTo>
                  <a:pt x="94328" y="247974"/>
                </a:lnTo>
                <a:lnTo>
                  <a:pt x="95300" y="247001"/>
                </a:lnTo>
                <a:lnTo>
                  <a:pt x="92383" y="244084"/>
                </a:lnTo>
                <a:lnTo>
                  <a:pt x="91410" y="243111"/>
                </a:lnTo>
                <a:lnTo>
                  <a:pt x="90438" y="244084"/>
                </a:lnTo>
                <a:lnTo>
                  <a:pt x="92383" y="246029"/>
                </a:lnTo>
                <a:lnTo>
                  <a:pt x="93355" y="247974"/>
                </a:lnTo>
                <a:lnTo>
                  <a:pt x="92383" y="247001"/>
                </a:lnTo>
                <a:lnTo>
                  <a:pt x="88493" y="244084"/>
                </a:lnTo>
                <a:lnTo>
                  <a:pt x="89465" y="243111"/>
                </a:lnTo>
                <a:lnTo>
                  <a:pt x="87520" y="241167"/>
                </a:lnTo>
                <a:lnTo>
                  <a:pt x="85576" y="239221"/>
                </a:lnTo>
                <a:lnTo>
                  <a:pt x="85576" y="238249"/>
                </a:lnTo>
                <a:lnTo>
                  <a:pt x="83631" y="237277"/>
                </a:lnTo>
                <a:lnTo>
                  <a:pt x="82658" y="235332"/>
                </a:lnTo>
                <a:lnTo>
                  <a:pt x="82658" y="234360"/>
                </a:lnTo>
                <a:lnTo>
                  <a:pt x="82658" y="233387"/>
                </a:lnTo>
                <a:lnTo>
                  <a:pt x="80713" y="231442"/>
                </a:lnTo>
                <a:lnTo>
                  <a:pt x="84603" y="234359"/>
                </a:lnTo>
                <a:lnTo>
                  <a:pt x="82658" y="232415"/>
                </a:lnTo>
                <a:lnTo>
                  <a:pt x="81686" y="229497"/>
                </a:lnTo>
                <a:lnTo>
                  <a:pt x="76824" y="227552"/>
                </a:lnTo>
                <a:lnTo>
                  <a:pt x="75851" y="226580"/>
                </a:lnTo>
                <a:lnTo>
                  <a:pt x="74879" y="225607"/>
                </a:lnTo>
                <a:lnTo>
                  <a:pt x="74879" y="224635"/>
                </a:lnTo>
                <a:lnTo>
                  <a:pt x="73906" y="223663"/>
                </a:lnTo>
                <a:lnTo>
                  <a:pt x="76824" y="226580"/>
                </a:lnTo>
                <a:lnTo>
                  <a:pt x="76823" y="224635"/>
                </a:lnTo>
                <a:lnTo>
                  <a:pt x="73906" y="219773"/>
                </a:lnTo>
                <a:lnTo>
                  <a:pt x="70989" y="217828"/>
                </a:lnTo>
                <a:lnTo>
                  <a:pt x="70017" y="217827"/>
                </a:lnTo>
                <a:lnTo>
                  <a:pt x="69044" y="216855"/>
                </a:lnTo>
                <a:lnTo>
                  <a:pt x="69044" y="215882"/>
                </a:lnTo>
                <a:lnTo>
                  <a:pt x="70016" y="215883"/>
                </a:lnTo>
                <a:lnTo>
                  <a:pt x="69044" y="213938"/>
                </a:lnTo>
                <a:lnTo>
                  <a:pt x="68072" y="213938"/>
                </a:lnTo>
                <a:lnTo>
                  <a:pt x="68071" y="214911"/>
                </a:lnTo>
                <a:lnTo>
                  <a:pt x="67099" y="213938"/>
                </a:lnTo>
                <a:lnTo>
                  <a:pt x="63209" y="203241"/>
                </a:lnTo>
                <a:lnTo>
                  <a:pt x="67099" y="206158"/>
                </a:lnTo>
                <a:lnTo>
                  <a:pt x="65154" y="204214"/>
                </a:lnTo>
                <a:lnTo>
                  <a:pt x="67099" y="204213"/>
                </a:lnTo>
                <a:lnTo>
                  <a:pt x="67099" y="203241"/>
                </a:lnTo>
                <a:lnTo>
                  <a:pt x="67099" y="202269"/>
                </a:lnTo>
                <a:lnTo>
                  <a:pt x="68072" y="202269"/>
                </a:lnTo>
                <a:lnTo>
                  <a:pt x="66127" y="200324"/>
                </a:lnTo>
                <a:lnTo>
                  <a:pt x="64182" y="197406"/>
                </a:lnTo>
                <a:lnTo>
                  <a:pt x="64182" y="199351"/>
                </a:lnTo>
                <a:lnTo>
                  <a:pt x="63209" y="199351"/>
                </a:lnTo>
                <a:lnTo>
                  <a:pt x="61264" y="198379"/>
                </a:lnTo>
                <a:lnTo>
                  <a:pt x="58347" y="196434"/>
                </a:lnTo>
                <a:lnTo>
                  <a:pt x="57374" y="195461"/>
                </a:lnTo>
                <a:lnTo>
                  <a:pt x="56402" y="196434"/>
                </a:lnTo>
                <a:lnTo>
                  <a:pt x="54457" y="192544"/>
                </a:lnTo>
                <a:lnTo>
                  <a:pt x="54457" y="189627"/>
                </a:lnTo>
                <a:lnTo>
                  <a:pt x="54457" y="187682"/>
                </a:lnTo>
                <a:lnTo>
                  <a:pt x="51540" y="183792"/>
                </a:lnTo>
                <a:lnTo>
                  <a:pt x="51540" y="181847"/>
                </a:lnTo>
                <a:lnTo>
                  <a:pt x="51540" y="180875"/>
                </a:lnTo>
                <a:lnTo>
                  <a:pt x="50567" y="177958"/>
                </a:lnTo>
                <a:lnTo>
                  <a:pt x="48623" y="174067"/>
                </a:lnTo>
                <a:lnTo>
                  <a:pt x="46678" y="173095"/>
                </a:lnTo>
                <a:lnTo>
                  <a:pt x="46678" y="174068"/>
                </a:lnTo>
                <a:lnTo>
                  <a:pt x="46678" y="175040"/>
                </a:lnTo>
                <a:lnTo>
                  <a:pt x="47650" y="176013"/>
                </a:lnTo>
                <a:lnTo>
                  <a:pt x="46678" y="176012"/>
                </a:lnTo>
                <a:lnTo>
                  <a:pt x="43760" y="170178"/>
                </a:lnTo>
                <a:lnTo>
                  <a:pt x="42788" y="169206"/>
                </a:lnTo>
                <a:lnTo>
                  <a:pt x="41815" y="167261"/>
                </a:lnTo>
                <a:lnTo>
                  <a:pt x="42788" y="171150"/>
                </a:lnTo>
                <a:lnTo>
                  <a:pt x="41815" y="173095"/>
                </a:lnTo>
                <a:lnTo>
                  <a:pt x="39870" y="169205"/>
                </a:lnTo>
                <a:lnTo>
                  <a:pt x="40843" y="169205"/>
                </a:lnTo>
                <a:lnTo>
                  <a:pt x="38898" y="166288"/>
                </a:lnTo>
                <a:lnTo>
                  <a:pt x="37926" y="165315"/>
                </a:lnTo>
                <a:lnTo>
                  <a:pt x="36953" y="164343"/>
                </a:lnTo>
                <a:lnTo>
                  <a:pt x="35008" y="161426"/>
                </a:lnTo>
                <a:lnTo>
                  <a:pt x="35008" y="158508"/>
                </a:lnTo>
                <a:lnTo>
                  <a:pt x="36953" y="160453"/>
                </a:lnTo>
                <a:lnTo>
                  <a:pt x="37926" y="163371"/>
                </a:lnTo>
                <a:lnTo>
                  <a:pt x="39871" y="165316"/>
                </a:lnTo>
                <a:lnTo>
                  <a:pt x="40843" y="165316"/>
                </a:lnTo>
                <a:lnTo>
                  <a:pt x="37926" y="160453"/>
                </a:lnTo>
                <a:lnTo>
                  <a:pt x="36953" y="159157"/>
                </a:lnTo>
                <a:lnTo>
                  <a:pt x="36953" y="155591"/>
                </a:lnTo>
                <a:lnTo>
                  <a:pt x="35981" y="153647"/>
                </a:lnTo>
                <a:lnTo>
                  <a:pt x="35008" y="151701"/>
                </a:lnTo>
                <a:lnTo>
                  <a:pt x="36953" y="153646"/>
                </a:lnTo>
                <a:lnTo>
                  <a:pt x="35981" y="149756"/>
                </a:lnTo>
                <a:lnTo>
                  <a:pt x="35981" y="147811"/>
                </a:lnTo>
                <a:lnTo>
                  <a:pt x="36953" y="145867"/>
                </a:lnTo>
                <a:lnTo>
                  <a:pt x="35008" y="142949"/>
                </a:lnTo>
                <a:lnTo>
                  <a:pt x="34036" y="142949"/>
                </a:lnTo>
                <a:lnTo>
                  <a:pt x="34036" y="143921"/>
                </a:lnTo>
                <a:lnTo>
                  <a:pt x="33063" y="144894"/>
                </a:lnTo>
                <a:lnTo>
                  <a:pt x="29174" y="136142"/>
                </a:lnTo>
                <a:lnTo>
                  <a:pt x="25284" y="130307"/>
                </a:lnTo>
                <a:lnTo>
                  <a:pt x="25284" y="129335"/>
                </a:lnTo>
                <a:lnTo>
                  <a:pt x="26256" y="128362"/>
                </a:lnTo>
                <a:lnTo>
                  <a:pt x="28201" y="130307"/>
                </a:lnTo>
                <a:lnTo>
                  <a:pt x="23339" y="119611"/>
                </a:lnTo>
                <a:lnTo>
                  <a:pt x="19449" y="108913"/>
                </a:lnTo>
                <a:lnTo>
                  <a:pt x="19449" y="109886"/>
                </a:lnTo>
                <a:lnTo>
                  <a:pt x="18477" y="109886"/>
                </a:lnTo>
                <a:lnTo>
                  <a:pt x="17504" y="106969"/>
                </a:lnTo>
                <a:lnTo>
                  <a:pt x="16532" y="104052"/>
                </a:lnTo>
                <a:lnTo>
                  <a:pt x="16532" y="103079"/>
                </a:lnTo>
                <a:lnTo>
                  <a:pt x="17504" y="103079"/>
                </a:lnTo>
                <a:lnTo>
                  <a:pt x="16532" y="101134"/>
                </a:lnTo>
                <a:lnTo>
                  <a:pt x="17504" y="100161"/>
                </a:lnTo>
                <a:lnTo>
                  <a:pt x="17504" y="98217"/>
                </a:lnTo>
                <a:lnTo>
                  <a:pt x="13614" y="90438"/>
                </a:lnTo>
                <a:lnTo>
                  <a:pt x="10697" y="82658"/>
                </a:lnTo>
                <a:lnTo>
                  <a:pt x="9725" y="75850"/>
                </a:lnTo>
                <a:lnTo>
                  <a:pt x="7780" y="70016"/>
                </a:lnTo>
                <a:lnTo>
                  <a:pt x="4862" y="58346"/>
                </a:lnTo>
                <a:lnTo>
                  <a:pt x="4862" y="56402"/>
                </a:lnTo>
                <a:lnTo>
                  <a:pt x="5835" y="55429"/>
                </a:lnTo>
                <a:lnTo>
                  <a:pt x="6807" y="55429"/>
                </a:lnTo>
                <a:lnTo>
                  <a:pt x="6807" y="53484"/>
                </a:lnTo>
                <a:lnTo>
                  <a:pt x="5835" y="51539"/>
                </a:lnTo>
                <a:lnTo>
                  <a:pt x="5835" y="52511"/>
                </a:lnTo>
                <a:lnTo>
                  <a:pt x="4862" y="52512"/>
                </a:lnTo>
                <a:lnTo>
                  <a:pt x="4863" y="50566"/>
                </a:lnTo>
                <a:lnTo>
                  <a:pt x="4862" y="44732"/>
                </a:lnTo>
                <a:lnTo>
                  <a:pt x="3890" y="39870"/>
                </a:lnTo>
                <a:lnTo>
                  <a:pt x="2918" y="35980"/>
                </a:lnTo>
                <a:lnTo>
                  <a:pt x="3890" y="35980"/>
                </a:lnTo>
                <a:lnTo>
                  <a:pt x="4862" y="36952"/>
                </a:lnTo>
                <a:lnTo>
                  <a:pt x="4863" y="34035"/>
                </a:lnTo>
                <a:lnTo>
                  <a:pt x="3890" y="31118"/>
                </a:lnTo>
                <a:lnTo>
                  <a:pt x="2918" y="24311"/>
                </a:lnTo>
                <a:lnTo>
                  <a:pt x="1945" y="27228"/>
                </a:lnTo>
                <a:lnTo>
                  <a:pt x="973" y="22365"/>
                </a:lnTo>
                <a:lnTo>
                  <a:pt x="972" y="17504"/>
                </a:lnTo>
                <a:lnTo>
                  <a:pt x="0" y="8751"/>
                </a:lnTo>
                <a:lnTo>
                  <a:pt x="972" y="8751"/>
                </a:lnTo>
                <a:lnTo>
                  <a:pt x="973" y="4861"/>
                </a:lnTo>
                <a:close/>
                <a:moveTo>
                  <a:pt x="972" y="0"/>
                </a:moveTo>
                <a:lnTo>
                  <a:pt x="1945" y="2917"/>
                </a:lnTo>
                <a:lnTo>
                  <a:pt x="1884" y="3039"/>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eaLnBrk="0" fontAlgn="base" hangingPunct="0">
              <a:spcBef>
                <a:spcPct val="0"/>
              </a:spcBef>
              <a:spcAft>
                <a:spcPct val="0"/>
              </a:spcAft>
            </a:pPr>
            <a:endParaRPr lang="en-US">
              <a:solidFill>
                <a:prstClr val="black"/>
              </a:solidFill>
              <a:latin typeface="Verdana" pitchFamily="34" charset="0"/>
              <a:ea typeface="ＭＳ Ｐゴシック" pitchFamily="34" charset="-128"/>
            </a:endParaRPr>
          </a:p>
        </p:txBody>
      </p:sp>
      <p:sp>
        <p:nvSpPr>
          <p:cNvPr id="17" name="Freeform 33"/>
          <p:cNvSpPr>
            <a:spLocks/>
          </p:cNvSpPr>
          <p:nvPr/>
        </p:nvSpPr>
        <p:spPr bwMode="auto">
          <a:xfrm rot="9377604">
            <a:off x="3925861" y="3316840"/>
            <a:ext cx="1288495" cy="722529"/>
          </a:xfrm>
          <a:custGeom>
            <a:avLst/>
            <a:gdLst/>
            <a:ahLst/>
            <a:cxnLst/>
            <a:rect l="l" t="t" r="r" b="b"/>
            <a:pathLst>
              <a:path w="1288494" h="722529">
                <a:moveTo>
                  <a:pt x="1884" y="3038"/>
                </a:moveTo>
                <a:lnTo>
                  <a:pt x="972" y="0"/>
                </a:lnTo>
                <a:lnTo>
                  <a:pt x="1944" y="2917"/>
                </a:lnTo>
                <a:close/>
                <a:moveTo>
                  <a:pt x="4861" y="18476"/>
                </a:moveTo>
                <a:lnTo>
                  <a:pt x="4667" y="18087"/>
                </a:lnTo>
                <a:lnTo>
                  <a:pt x="3889" y="14587"/>
                </a:lnTo>
                <a:lnTo>
                  <a:pt x="4861" y="15559"/>
                </a:lnTo>
                <a:close/>
                <a:moveTo>
                  <a:pt x="5834" y="23339"/>
                </a:moveTo>
                <a:lnTo>
                  <a:pt x="5658" y="22543"/>
                </a:lnTo>
                <a:lnTo>
                  <a:pt x="5834" y="22366"/>
                </a:lnTo>
                <a:close/>
                <a:moveTo>
                  <a:pt x="15559" y="110859"/>
                </a:moveTo>
                <a:lnTo>
                  <a:pt x="14586" y="108914"/>
                </a:lnTo>
                <a:lnTo>
                  <a:pt x="15559" y="108914"/>
                </a:lnTo>
                <a:lnTo>
                  <a:pt x="15558" y="106969"/>
                </a:lnTo>
                <a:lnTo>
                  <a:pt x="14586" y="105024"/>
                </a:lnTo>
                <a:lnTo>
                  <a:pt x="14586" y="103079"/>
                </a:lnTo>
                <a:lnTo>
                  <a:pt x="13614" y="101134"/>
                </a:lnTo>
                <a:lnTo>
                  <a:pt x="15558" y="104052"/>
                </a:lnTo>
                <a:lnTo>
                  <a:pt x="16531" y="104052"/>
                </a:lnTo>
                <a:lnTo>
                  <a:pt x="15558" y="105024"/>
                </a:lnTo>
                <a:lnTo>
                  <a:pt x="16531" y="109887"/>
                </a:lnTo>
                <a:lnTo>
                  <a:pt x="16531" y="110859"/>
                </a:lnTo>
                <a:close/>
                <a:moveTo>
                  <a:pt x="35007" y="151701"/>
                </a:moveTo>
                <a:lnTo>
                  <a:pt x="34035" y="149757"/>
                </a:lnTo>
                <a:lnTo>
                  <a:pt x="33063" y="148784"/>
                </a:lnTo>
                <a:lnTo>
                  <a:pt x="32090" y="149757"/>
                </a:lnTo>
                <a:lnTo>
                  <a:pt x="25283" y="137115"/>
                </a:lnTo>
                <a:lnTo>
                  <a:pt x="26256" y="137115"/>
                </a:lnTo>
                <a:lnTo>
                  <a:pt x="25283" y="136142"/>
                </a:lnTo>
                <a:lnTo>
                  <a:pt x="25283" y="133225"/>
                </a:lnTo>
                <a:lnTo>
                  <a:pt x="28201" y="141005"/>
                </a:lnTo>
                <a:lnTo>
                  <a:pt x="30146" y="144895"/>
                </a:lnTo>
                <a:lnTo>
                  <a:pt x="33063" y="147812"/>
                </a:lnTo>
                <a:lnTo>
                  <a:pt x="33063" y="146839"/>
                </a:lnTo>
                <a:lnTo>
                  <a:pt x="34035" y="148785"/>
                </a:lnTo>
                <a:close/>
                <a:moveTo>
                  <a:pt x="35007" y="151702"/>
                </a:moveTo>
                <a:lnTo>
                  <a:pt x="35007" y="151702"/>
                </a:lnTo>
                <a:lnTo>
                  <a:pt x="35007" y="151701"/>
                </a:lnTo>
                <a:close/>
                <a:moveTo>
                  <a:pt x="36953" y="159481"/>
                </a:moveTo>
                <a:lnTo>
                  <a:pt x="35007" y="156564"/>
                </a:lnTo>
                <a:lnTo>
                  <a:pt x="36953" y="159158"/>
                </a:lnTo>
                <a:close/>
                <a:moveTo>
                  <a:pt x="49595" y="184765"/>
                </a:moveTo>
                <a:lnTo>
                  <a:pt x="48622" y="183793"/>
                </a:lnTo>
                <a:lnTo>
                  <a:pt x="46677" y="182820"/>
                </a:lnTo>
                <a:lnTo>
                  <a:pt x="45705" y="179903"/>
                </a:lnTo>
                <a:lnTo>
                  <a:pt x="46677" y="179903"/>
                </a:lnTo>
                <a:lnTo>
                  <a:pt x="46677" y="178930"/>
                </a:lnTo>
                <a:lnTo>
                  <a:pt x="47649" y="177958"/>
                </a:lnTo>
                <a:lnTo>
                  <a:pt x="49594" y="178930"/>
                </a:lnTo>
                <a:lnTo>
                  <a:pt x="49595" y="180875"/>
                </a:lnTo>
                <a:lnTo>
                  <a:pt x="51539" y="183792"/>
                </a:lnTo>
                <a:lnTo>
                  <a:pt x="50567" y="184765"/>
                </a:lnTo>
                <a:close/>
                <a:moveTo>
                  <a:pt x="70988" y="218801"/>
                </a:moveTo>
                <a:lnTo>
                  <a:pt x="70016" y="217828"/>
                </a:lnTo>
                <a:lnTo>
                  <a:pt x="70016" y="217828"/>
                </a:lnTo>
                <a:close/>
                <a:moveTo>
                  <a:pt x="978282" y="620422"/>
                </a:moveTo>
                <a:lnTo>
                  <a:pt x="979254" y="620422"/>
                </a:lnTo>
                <a:lnTo>
                  <a:pt x="979164" y="620513"/>
                </a:lnTo>
                <a:close/>
                <a:moveTo>
                  <a:pt x="94327" y="249919"/>
                </a:moveTo>
                <a:lnTo>
                  <a:pt x="93354" y="247974"/>
                </a:lnTo>
                <a:lnTo>
                  <a:pt x="94327" y="248946"/>
                </a:lnTo>
                <a:close/>
                <a:moveTo>
                  <a:pt x="1137764" y="721557"/>
                </a:moveTo>
                <a:lnTo>
                  <a:pt x="1129985" y="714750"/>
                </a:lnTo>
                <a:lnTo>
                  <a:pt x="1137764" y="708915"/>
                </a:lnTo>
                <a:lnTo>
                  <a:pt x="1146516" y="703081"/>
                </a:lnTo>
                <a:lnTo>
                  <a:pt x="1156241" y="696273"/>
                </a:lnTo>
                <a:lnTo>
                  <a:pt x="1168883" y="690439"/>
                </a:lnTo>
                <a:lnTo>
                  <a:pt x="1209725" y="669045"/>
                </a:lnTo>
                <a:lnTo>
                  <a:pt x="1220422" y="662238"/>
                </a:lnTo>
                <a:lnTo>
                  <a:pt x="1229175" y="655431"/>
                </a:lnTo>
                <a:lnTo>
                  <a:pt x="1237927" y="647651"/>
                </a:lnTo>
                <a:lnTo>
                  <a:pt x="1243761" y="639872"/>
                </a:lnTo>
                <a:lnTo>
                  <a:pt x="1243761" y="639871"/>
                </a:lnTo>
                <a:lnTo>
                  <a:pt x="1245706" y="638899"/>
                </a:lnTo>
                <a:lnTo>
                  <a:pt x="1243275" y="638899"/>
                </a:lnTo>
                <a:lnTo>
                  <a:pt x="1242789" y="637927"/>
                </a:lnTo>
                <a:lnTo>
                  <a:pt x="1240844" y="635982"/>
                </a:lnTo>
                <a:lnTo>
                  <a:pt x="1237926" y="634037"/>
                </a:lnTo>
                <a:lnTo>
                  <a:pt x="1226257" y="630147"/>
                </a:lnTo>
                <a:lnTo>
                  <a:pt x="1207781" y="625285"/>
                </a:lnTo>
                <a:lnTo>
                  <a:pt x="1182497" y="620423"/>
                </a:lnTo>
                <a:lnTo>
                  <a:pt x="1113453" y="607781"/>
                </a:lnTo>
                <a:lnTo>
                  <a:pt x="1074555" y="600001"/>
                </a:lnTo>
                <a:lnTo>
                  <a:pt x="1060941" y="596111"/>
                </a:lnTo>
                <a:lnTo>
                  <a:pt x="1048299" y="592222"/>
                </a:lnTo>
                <a:lnTo>
                  <a:pt x="1036630" y="587359"/>
                </a:lnTo>
                <a:lnTo>
                  <a:pt x="1027878" y="583470"/>
                </a:lnTo>
                <a:lnTo>
                  <a:pt x="1020098" y="579580"/>
                </a:lnTo>
                <a:lnTo>
                  <a:pt x="1014263" y="574718"/>
                </a:lnTo>
                <a:lnTo>
                  <a:pt x="1009401" y="569855"/>
                </a:lnTo>
                <a:lnTo>
                  <a:pt x="1006484" y="564993"/>
                </a:lnTo>
                <a:lnTo>
                  <a:pt x="1002594" y="554296"/>
                </a:lnTo>
                <a:lnTo>
                  <a:pt x="1030795" y="566938"/>
                </a:lnTo>
                <a:lnTo>
                  <a:pt x="1058996" y="577635"/>
                </a:lnTo>
                <a:lnTo>
                  <a:pt x="1087197" y="587360"/>
                </a:lnTo>
                <a:lnTo>
                  <a:pt x="1116370" y="596112"/>
                </a:lnTo>
                <a:lnTo>
                  <a:pt x="1145544" y="602918"/>
                </a:lnTo>
                <a:lnTo>
                  <a:pt x="1174717" y="609726"/>
                </a:lnTo>
                <a:lnTo>
                  <a:pt x="1204863" y="614588"/>
                </a:lnTo>
                <a:lnTo>
                  <a:pt x="1234037" y="618478"/>
                </a:lnTo>
                <a:lnTo>
                  <a:pt x="1248623" y="618478"/>
                </a:lnTo>
                <a:lnTo>
                  <a:pt x="1260293" y="619450"/>
                </a:lnTo>
                <a:lnTo>
                  <a:pt x="1270017" y="620422"/>
                </a:lnTo>
                <a:lnTo>
                  <a:pt x="1277797" y="622368"/>
                </a:lnTo>
                <a:lnTo>
                  <a:pt x="1283632" y="625285"/>
                </a:lnTo>
                <a:lnTo>
                  <a:pt x="1285577" y="628202"/>
                </a:lnTo>
                <a:lnTo>
                  <a:pt x="1287521" y="630147"/>
                </a:lnTo>
                <a:lnTo>
                  <a:pt x="1288494" y="634037"/>
                </a:lnTo>
                <a:lnTo>
                  <a:pt x="1287522" y="637927"/>
                </a:lnTo>
                <a:lnTo>
                  <a:pt x="1285577" y="642789"/>
                </a:lnTo>
                <a:lnTo>
                  <a:pt x="1282659" y="646679"/>
                </a:lnTo>
                <a:lnTo>
                  <a:pt x="1277797" y="650569"/>
                </a:lnTo>
                <a:lnTo>
                  <a:pt x="1271962" y="654458"/>
                </a:lnTo>
                <a:lnTo>
                  <a:pt x="1264183" y="658348"/>
                </a:lnTo>
                <a:lnTo>
                  <a:pt x="1255431" y="662238"/>
                </a:lnTo>
                <a:lnTo>
                  <a:pt x="1235982" y="670017"/>
                </a:lnTo>
                <a:lnTo>
                  <a:pt x="1215560" y="676825"/>
                </a:lnTo>
                <a:lnTo>
                  <a:pt x="1207781" y="680714"/>
                </a:lnTo>
                <a:lnTo>
                  <a:pt x="1199029" y="685576"/>
                </a:lnTo>
                <a:lnTo>
                  <a:pt x="1179580" y="698218"/>
                </a:lnTo>
                <a:lnTo>
                  <a:pt x="1146516" y="722529"/>
                </a:lnTo>
                <a:lnTo>
                  <a:pt x="1140682" y="722529"/>
                </a:lnTo>
                <a:close/>
                <a:moveTo>
                  <a:pt x="909238" y="622367"/>
                </a:moveTo>
                <a:lnTo>
                  <a:pt x="909238" y="622367"/>
                </a:lnTo>
                <a:lnTo>
                  <a:pt x="909463" y="622367"/>
                </a:lnTo>
                <a:close/>
                <a:moveTo>
                  <a:pt x="908266" y="623340"/>
                </a:moveTo>
                <a:lnTo>
                  <a:pt x="908266" y="622367"/>
                </a:lnTo>
                <a:lnTo>
                  <a:pt x="909238" y="622367"/>
                </a:lnTo>
                <a:close/>
                <a:moveTo>
                  <a:pt x="141977" y="301459"/>
                </a:moveTo>
                <a:lnTo>
                  <a:pt x="141977" y="301459"/>
                </a:lnTo>
                <a:lnTo>
                  <a:pt x="141977" y="301459"/>
                </a:lnTo>
                <a:close/>
                <a:moveTo>
                  <a:pt x="142949" y="302431"/>
                </a:moveTo>
                <a:lnTo>
                  <a:pt x="141977" y="301459"/>
                </a:lnTo>
                <a:lnTo>
                  <a:pt x="142949" y="301459"/>
                </a:lnTo>
                <a:close/>
                <a:moveTo>
                  <a:pt x="244084" y="368557"/>
                </a:moveTo>
                <a:lnTo>
                  <a:pt x="241795" y="366956"/>
                </a:lnTo>
                <a:lnTo>
                  <a:pt x="242139" y="366613"/>
                </a:lnTo>
                <a:close/>
                <a:moveTo>
                  <a:pt x="641815" y="565965"/>
                </a:moveTo>
                <a:lnTo>
                  <a:pt x="641815" y="565965"/>
                </a:lnTo>
                <a:lnTo>
                  <a:pt x="644732" y="565965"/>
                </a:lnTo>
                <a:lnTo>
                  <a:pt x="642787" y="565965"/>
                </a:lnTo>
                <a:close/>
                <a:moveTo>
                  <a:pt x="458992" y="489140"/>
                </a:moveTo>
                <a:lnTo>
                  <a:pt x="457050" y="488169"/>
                </a:lnTo>
                <a:lnTo>
                  <a:pt x="458995" y="489141"/>
                </a:lnTo>
                <a:close/>
                <a:moveTo>
                  <a:pt x="333549" y="441491"/>
                </a:moveTo>
                <a:lnTo>
                  <a:pt x="331604" y="439546"/>
                </a:lnTo>
                <a:lnTo>
                  <a:pt x="334521" y="440519"/>
                </a:lnTo>
                <a:lnTo>
                  <a:pt x="334521" y="441491"/>
                </a:lnTo>
                <a:close/>
                <a:moveTo>
                  <a:pt x="339384" y="444409"/>
                </a:moveTo>
                <a:lnTo>
                  <a:pt x="337439" y="442464"/>
                </a:lnTo>
                <a:lnTo>
                  <a:pt x="338411" y="443436"/>
                </a:lnTo>
                <a:lnTo>
                  <a:pt x="340356" y="444408"/>
                </a:lnTo>
                <a:close/>
                <a:moveTo>
                  <a:pt x="448298" y="498866"/>
                </a:moveTo>
                <a:lnTo>
                  <a:pt x="445381" y="495948"/>
                </a:lnTo>
                <a:lnTo>
                  <a:pt x="448298" y="496921"/>
                </a:lnTo>
                <a:lnTo>
                  <a:pt x="449271" y="496921"/>
                </a:lnTo>
                <a:lnTo>
                  <a:pt x="448298" y="495948"/>
                </a:lnTo>
                <a:lnTo>
                  <a:pt x="445381" y="494003"/>
                </a:lnTo>
                <a:lnTo>
                  <a:pt x="442463" y="493031"/>
                </a:lnTo>
                <a:lnTo>
                  <a:pt x="439546" y="492059"/>
                </a:lnTo>
                <a:lnTo>
                  <a:pt x="435656" y="491086"/>
                </a:lnTo>
                <a:lnTo>
                  <a:pt x="436629" y="493031"/>
                </a:lnTo>
                <a:lnTo>
                  <a:pt x="433711" y="491086"/>
                </a:lnTo>
                <a:lnTo>
                  <a:pt x="431766" y="490113"/>
                </a:lnTo>
                <a:lnTo>
                  <a:pt x="428849" y="490114"/>
                </a:lnTo>
                <a:lnTo>
                  <a:pt x="428849" y="489141"/>
                </a:lnTo>
                <a:lnTo>
                  <a:pt x="424959" y="487196"/>
                </a:lnTo>
                <a:lnTo>
                  <a:pt x="423014" y="486224"/>
                </a:lnTo>
                <a:lnTo>
                  <a:pt x="422042" y="487196"/>
                </a:lnTo>
                <a:lnTo>
                  <a:pt x="415235" y="483306"/>
                </a:lnTo>
                <a:lnTo>
                  <a:pt x="407455" y="479417"/>
                </a:lnTo>
                <a:lnTo>
                  <a:pt x="400648" y="475527"/>
                </a:lnTo>
                <a:lnTo>
                  <a:pt x="397730" y="473582"/>
                </a:lnTo>
                <a:lnTo>
                  <a:pt x="395786" y="471637"/>
                </a:lnTo>
                <a:lnTo>
                  <a:pt x="392869" y="470665"/>
                </a:lnTo>
                <a:lnTo>
                  <a:pt x="391896" y="470664"/>
                </a:lnTo>
                <a:lnTo>
                  <a:pt x="392868" y="471637"/>
                </a:lnTo>
                <a:lnTo>
                  <a:pt x="393841" y="471637"/>
                </a:lnTo>
                <a:lnTo>
                  <a:pt x="395786" y="472610"/>
                </a:lnTo>
                <a:lnTo>
                  <a:pt x="393841" y="472610"/>
                </a:lnTo>
                <a:lnTo>
                  <a:pt x="390924" y="470665"/>
                </a:lnTo>
                <a:lnTo>
                  <a:pt x="390924" y="469692"/>
                </a:lnTo>
                <a:lnTo>
                  <a:pt x="391896" y="469692"/>
                </a:lnTo>
                <a:lnTo>
                  <a:pt x="388006" y="467747"/>
                </a:lnTo>
                <a:lnTo>
                  <a:pt x="385089" y="466775"/>
                </a:lnTo>
                <a:lnTo>
                  <a:pt x="381199" y="466775"/>
                </a:lnTo>
                <a:lnTo>
                  <a:pt x="377309" y="463857"/>
                </a:lnTo>
                <a:lnTo>
                  <a:pt x="374392" y="461913"/>
                </a:lnTo>
                <a:lnTo>
                  <a:pt x="369530" y="460940"/>
                </a:lnTo>
                <a:lnTo>
                  <a:pt x="367585" y="458995"/>
                </a:lnTo>
                <a:lnTo>
                  <a:pt x="366613" y="458995"/>
                </a:lnTo>
                <a:lnTo>
                  <a:pt x="367585" y="457050"/>
                </a:lnTo>
                <a:lnTo>
                  <a:pt x="363695" y="455105"/>
                </a:lnTo>
                <a:lnTo>
                  <a:pt x="360777" y="454133"/>
                </a:lnTo>
                <a:lnTo>
                  <a:pt x="357860" y="451216"/>
                </a:lnTo>
                <a:lnTo>
                  <a:pt x="357860" y="452188"/>
                </a:lnTo>
                <a:lnTo>
                  <a:pt x="356887" y="451216"/>
                </a:lnTo>
                <a:lnTo>
                  <a:pt x="353970" y="450243"/>
                </a:lnTo>
                <a:lnTo>
                  <a:pt x="354943" y="450243"/>
                </a:lnTo>
                <a:lnTo>
                  <a:pt x="352998" y="449271"/>
                </a:lnTo>
                <a:lnTo>
                  <a:pt x="350081" y="447326"/>
                </a:lnTo>
                <a:lnTo>
                  <a:pt x="352026" y="449271"/>
                </a:lnTo>
                <a:lnTo>
                  <a:pt x="354943" y="451216"/>
                </a:lnTo>
                <a:lnTo>
                  <a:pt x="349108" y="449271"/>
                </a:lnTo>
                <a:lnTo>
                  <a:pt x="347164" y="447326"/>
                </a:lnTo>
                <a:lnTo>
                  <a:pt x="343274" y="445381"/>
                </a:lnTo>
                <a:lnTo>
                  <a:pt x="340356" y="444408"/>
                </a:lnTo>
                <a:lnTo>
                  <a:pt x="339384" y="442464"/>
                </a:lnTo>
                <a:lnTo>
                  <a:pt x="336467" y="440519"/>
                </a:lnTo>
                <a:lnTo>
                  <a:pt x="334521" y="440519"/>
                </a:lnTo>
                <a:lnTo>
                  <a:pt x="330632" y="437601"/>
                </a:lnTo>
                <a:lnTo>
                  <a:pt x="329659" y="437601"/>
                </a:lnTo>
                <a:lnTo>
                  <a:pt x="327715" y="436629"/>
                </a:lnTo>
                <a:lnTo>
                  <a:pt x="324797" y="435657"/>
                </a:lnTo>
                <a:lnTo>
                  <a:pt x="322852" y="434684"/>
                </a:lnTo>
                <a:lnTo>
                  <a:pt x="320907" y="434684"/>
                </a:lnTo>
                <a:lnTo>
                  <a:pt x="314100" y="429822"/>
                </a:lnTo>
                <a:lnTo>
                  <a:pt x="315072" y="429822"/>
                </a:lnTo>
                <a:lnTo>
                  <a:pt x="311183" y="426904"/>
                </a:lnTo>
                <a:lnTo>
                  <a:pt x="306320" y="424960"/>
                </a:lnTo>
                <a:lnTo>
                  <a:pt x="307293" y="424960"/>
                </a:lnTo>
                <a:lnTo>
                  <a:pt x="303403" y="423015"/>
                </a:lnTo>
                <a:lnTo>
                  <a:pt x="300486" y="421070"/>
                </a:lnTo>
                <a:lnTo>
                  <a:pt x="298541" y="420097"/>
                </a:lnTo>
                <a:lnTo>
                  <a:pt x="298541" y="418152"/>
                </a:lnTo>
                <a:lnTo>
                  <a:pt x="298541" y="417180"/>
                </a:lnTo>
                <a:lnTo>
                  <a:pt x="296596" y="416208"/>
                </a:lnTo>
                <a:lnTo>
                  <a:pt x="293678" y="415235"/>
                </a:lnTo>
                <a:lnTo>
                  <a:pt x="291734" y="414263"/>
                </a:lnTo>
                <a:lnTo>
                  <a:pt x="290761" y="415235"/>
                </a:lnTo>
                <a:lnTo>
                  <a:pt x="290761" y="416208"/>
                </a:lnTo>
                <a:lnTo>
                  <a:pt x="281037" y="409401"/>
                </a:lnTo>
                <a:lnTo>
                  <a:pt x="276175" y="406483"/>
                </a:lnTo>
                <a:lnTo>
                  <a:pt x="271312" y="402593"/>
                </a:lnTo>
                <a:lnTo>
                  <a:pt x="270340" y="402593"/>
                </a:lnTo>
                <a:lnTo>
                  <a:pt x="269368" y="401621"/>
                </a:lnTo>
                <a:lnTo>
                  <a:pt x="254781" y="392869"/>
                </a:lnTo>
                <a:lnTo>
                  <a:pt x="247973" y="388007"/>
                </a:lnTo>
                <a:lnTo>
                  <a:pt x="243112" y="383144"/>
                </a:lnTo>
                <a:lnTo>
                  <a:pt x="244084" y="384117"/>
                </a:lnTo>
                <a:lnTo>
                  <a:pt x="244083" y="383144"/>
                </a:lnTo>
                <a:lnTo>
                  <a:pt x="244083" y="382172"/>
                </a:lnTo>
                <a:lnTo>
                  <a:pt x="242139" y="381200"/>
                </a:lnTo>
                <a:lnTo>
                  <a:pt x="241166" y="380227"/>
                </a:lnTo>
                <a:lnTo>
                  <a:pt x="240194" y="380227"/>
                </a:lnTo>
                <a:lnTo>
                  <a:pt x="240194" y="381199"/>
                </a:lnTo>
                <a:lnTo>
                  <a:pt x="241166" y="383144"/>
                </a:lnTo>
                <a:lnTo>
                  <a:pt x="232414" y="376337"/>
                </a:lnTo>
                <a:lnTo>
                  <a:pt x="225607" y="370502"/>
                </a:lnTo>
                <a:lnTo>
                  <a:pt x="225607" y="371475"/>
                </a:lnTo>
                <a:lnTo>
                  <a:pt x="223663" y="370503"/>
                </a:lnTo>
                <a:lnTo>
                  <a:pt x="223663" y="369530"/>
                </a:lnTo>
                <a:lnTo>
                  <a:pt x="222690" y="368558"/>
                </a:lnTo>
                <a:lnTo>
                  <a:pt x="217827" y="364668"/>
                </a:lnTo>
                <a:lnTo>
                  <a:pt x="216856" y="365640"/>
                </a:lnTo>
                <a:lnTo>
                  <a:pt x="215883" y="363696"/>
                </a:lnTo>
                <a:lnTo>
                  <a:pt x="213938" y="362723"/>
                </a:lnTo>
                <a:lnTo>
                  <a:pt x="212965" y="362723"/>
                </a:lnTo>
                <a:lnTo>
                  <a:pt x="211021" y="360778"/>
                </a:lnTo>
                <a:lnTo>
                  <a:pt x="211021" y="359806"/>
                </a:lnTo>
                <a:lnTo>
                  <a:pt x="205186" y="356888"/>
                </a:lnTo>
                <a:lnTo>
                  <a:pt x="199351" y="352026"/>
                </a:lnTo>
                <a:lnTo>
                  <a:pt x="198379" y="349109"/>
                </a:lnTo>
                <a:lnTo>
                  <a:pt x="195461" y="348136"/>
                </a:lnTo>
                <a:lnTo>
                  <a:pt x="195461" y="349109"/>
                </a:lnTo>
                <a:lnTo>
                  <a:pt x="189627" y="342302"/>
                </a:lnTo>
                <a:lnTo>
                  <a:pt x="186709" y="338412"/>
                </a:lnTo>
                <a:lnTo>
                  <a:pt x="177957" y="333550"/>
                </a:lnTo>
                <a:lnTo>
                  <a:pt x="169205" y="326742"/>
                </a:lnTo>
                <a:lnTo>
                  <a:pt x="151701" y="311183"/>
                </a:lnTo>
                <a:lnTo>
                  <a:pt x="152674" y="311183"/>
                </a:lnTo>
                <a:lnTo>
                  <a:pt x="150729" y="309238"/>
                </a:lnTo>
                <a:lnTo>
                  <a:pt x="149757" y="309238"/>
                </a:lnTo>
                <a:lnTo>
                  <a:pt x="148784" y="308266"/>
                </a:lnTo>
                <a:lnTo>
                  <a:pt x="148784" y="307293"/>
                </a:lnTo>
                <a:lnTo>
                  <a:pt x="148784" y="306321"/>
                </a:lnTo>
                <a:lnTo>
                  <a:pt x="150729" y="306321"/>
                </a:lnTo>
                <a:lnTo>
                  <a:pt x="147812" y="304376"/>
                </a:lnTo>
                <a:lnTo>
                  <a:pt x="145867" y="302431"/>
                </a:lnTo>
                <a:lnTo>
                  <a:pt x="141977" y="300486"/>
                </a:lnTo>
                <a:lnTo>
                  <a:pt x="141977" y="301459"/>
                </a:lnTo>
                <a:lnTo>
                  <a:pt x="140032" y="299514"/>
                </a:lnTo>
                <a:lnTo>
                  <a:pt x="138087" y="297569"/>
                </a:lnTo>
                <a:lnTo>
                  <a:pt x="136142" y="296596"/>
                </a:lnTo>
                <a:lnTo>
                  <a:pt x="136142" y="295624"/>
                </a:lnTo>
                <a:lnTo>
                  <a:pt x="137114" y="295624"/>
                </a:lnTo>
                <a:lnTo>
                  <a:pt x="138087" y="295624"/>
                </a:lnTo>
                <a:lnTo>
                  <a:pt x="135170" y="293679"/>
                </a:lnTo>
                <a:lnTo>
                  <a:pt x="135170" y="292707"/>
                </a:lnTo>
                <a:lnTo>
                  <a:pt x="136142" y="292707"/>
                </a:lnTo>
                <a:lnTo>
                  <a:pt x="139060" y="293679"/>
                </a:lnTo>
                <a:lnTo>
                  <a:pt x="141977" y="294652"/>
                </a:lnTo>
                <a:lnTo>
                  <a:pt x="141977" y="293679"/>
                </a:lnTo>
                <a:lnTo>
                  <a:pt x="140032" y="291734"/>
                </a:lnTo>
                <a:lnTo>
                  <a:pt x="140032" y="290762"/>
                </a:lnTo>
                <a:lnTo>
                  <a:pt x="141004" y="290762"/>
                </a:lnTo>
                <a:lnTo>
                  <a:pt x="141977" y="291734"/>
                </a:lnTo>
                <a:lnTo>
                  <a:pt x="143922" y="292707"/>
                </a:lnTo>
                <a:lnTo>
                  <a:pt x="141977" y="290762"/>
                </a:lnTo>
                <a:lnTo>
                  <a:pt x="138087" y="288817"/>
                </a:lnTo>
                <a:lnTo>
                  <a:pt x="137114" y="288817"/>
                </a:lnTo>
                <a:lnTo>
                  <a:pt x="137114" y="290762"/>
                </a:lnTo>
                <a:lnTo>
                  <a:pt x="134197" y="287844"/>
                </a:lnTo>
                <a:lnTo>
                  <a:pt x="132253" y="287845"/>
                </a:lnTo>
                <a:lnTo>
                  <a:pt x="131280" y="287358"/>
                </a:lnTo>
                <a:lnTo>
                  <a:pt x="130307" y="286872"/>
                </a:lnTo>
                <a:lnTo>
                  <a:pt x="127390" y="284927"/>
                </a:lnTo>
                <a:lnTo>
                  <a:pt x="127390" y="283955"/>
                </a:lnTo>
                <a:lnTo>
                  <a:pt x="128363" y="284927"/>
                </a:lnTo>
                <a:lnTo>
                  <a:pt x="129335" y="285899"/>
                </a:lnTo>
                <a:lnTo>
                  <a:pt x="131280" y="286872"/>
                </a:lnTo>
                <a:lnTo>
                  <a:pt x="130307" y="284927"/>
                </a:lnTo>
                <a:lnTo>
                  <a:pt x="128363" y="282982"/>
                </a:lnTo>
                <a:lnTo>
                  <a:pt x="124473" y="280065"/>
                </a:lnTo>
                <a:lnTo>
                  <a:pt x="125445" y="281037"/>
                </a:lnTo>
                <a:lnTo>
                  <a:pt x="124473" y="282010"/>
                </a:lnTo>
                <a:lnTo>
                  <a:pt x="121555" y="280065"/>
                </a:lnTo>
                <a:lnTo>
                  <a:pt x="121555" y="279092"/>
                </a:lnTo>
                <a:lnTo>
                  <a:pt x="122528" y="279092"/>
                </a:lnTo>
                <a:lnTo>
                  <a:pt x="120583" y="277148"/>
                </a:lnTo>
                <a:lnTo>
                  <a:pt x="117666" y="276175"/>
                </a:lnTo>
                <a:lnTo>
                  <a:pt x="118638" y="277147"/>
                </a:lnTo>
                <a:lnTo>
                  <a:pt x="116693" y="276175"/>
                </a:lnTo>
                <a:lnTo>
                  <a:pt x="114748" y="275203"/>
                </a:lnTo>
                <a:lnTo>
                  <a:pt x="113776" y="273258"/>
                </a:lnTo>
                <a:lnTo>
                  <a:pt x="111831" y="271313"/>
                </a:lnTo>
                <a:lnTo>
                  <a:pt x="112804" y="270340"/>
                </a:lnTo>
                <a:lnTo>
                  <a:pt x="114748" y="271313"/>
                </a:lnTo>
                <a:lnTo>
                  <a:pt x="115721" y="271313"/>
                </a:lnTo>
                <a:lnTo>
                  <a:pt x="114748" y="268395"/>
                </a:lnTo>
                <a:lnTo>
                  <a:pt x="113776" y="268396"/>
                </a:lnTo>
                <a:lnTo>
                  <a:pt x="110858" y="267423"/>
                </a:lnTo>
                <a:lnTo>
                  <a:pt x="109886" y="266450"/>
                </a:lnTo>
                <a:lnTo>
                  <a:pt x="108914" y="266450"/>
                </a:lnTo>
                <a:lnTo>
                  <a:pt x="108914" y="267423"/>
                </a:lnTo>
                <a:lnTo>
                  <a:pt x="108914" y="265478"/>
                </a:lnTo>
                <a:lnTo>
                  <a:pt x="109886" y="265478"/>
                </a:lnTo>
                <a:lnTo>
                  <a:pt x="107941" y="263533"/>
                </a:lnTo>
                <a:lnTo>
                  <a:pt x="105997" y="261588"/>
                </a:lnTo>
                <a:lnTo>
                  <a:pt x="104051" y="260616"/>
                </a:lnTo>
                <a:lnTo>
                  <a:pt x="104051" y="258671"/>
                </a:lnTo>
                <a:lnTo>
                  <a:pt x="102107" y="258671"/>
                </a:lnTo>
                <a:lnTo>
                  <a:pt x="101134" y="254781"/>
                </a:lnTo>
                <a:lnTo>
                  <a:pt x="96272" y="250891"/>
                </a:lnTo>
                <a:lnTo>
                  <a:pt x="95299" y="248946"/>
                </a:lnTo>
                <a:lnTo>
                  <a:pt x="94327" y="247974"/>
                </a:lnTo>
                <a:lnTo>
                  <a:pt x="95299" y="247002"/>
                </a:lnTo>
                <a:lnTo>
                  <a:pt x="92382" y="244084"/>
                </a:lnTo>
                <a:lnTo>
                  <a:pt x="91409" y="243112"/>
                </a:lnTo>
                <a:lnTo>
                  <a:pt x="90437" y="244084"/>
                </a:lnTo>
                <a:lnTo>
                  <a:pt x="92382" y="246029"/>
                </a:lnTo>
                <a:lnTo>
                  <a:pt x="93354" y="247974"/>
                </a:lnTo>
                <a:lnTo>
                  <a:pt x="92382" y="247002"/>
                </a:lnTo>
                <a:lnTo>
                  <a:pt x="88492" y="244084"/>
                </a:lnTo>
                <a:lnTo>
                  <a:pt x="89465" y="243112"/>
                </a:lnTo>
                <a:lnTo>
                  <a:pt x="87520" y="241167"/>
                </a:lnTo>
                <a:lnTo>
                  <a:pt x="85575" y="239222"/>
                </a:lnTo>
                <a:lnTo>
                  <a:pt x="85575" y="238250"/>
                </a:lnTo>
                <a:lnTo>
                  <a:pt x="83630" y="237277"/>
                </a:lnTo>
                <a:lnTo>
                  <a:pt x="82657" y="235332"/>
                </a:lnTo>
                <a:lnTo>
                  <a:pt x="82657" y="234360"/>
                </a:lnTo>
                <a:lnTo>
                  <a:pt x="82657" y="233387"/>
                </a:lnTo>
                <a:lnTo>
                  <a:pt x="80713" y="231442"/>
                </a:lnTo>
                <a:lnTo>
                  <a:pt x="84602" y="234360"/>
                </a:lnTo>
                <a:lnTo>
                  <a:pt x="82657" y="232415"/>
                </a:lnTo>
                <a:lnTo>
                  <a:pt x="81685" y="229498"/>
                </a:lnTo>
                <a:lnTo>
                  <a:pt x="76823" y="227553"/>
                </a:lnTo>
                <a:lnTo>
                  <a:pt x="75850" y="226580"/>
                </a:lnTo>
                <a:lnTo>
                  <a:pt x="74878" y="225608"/>
                </a:lnTo>
                <a:lnTo>
                  <a:pt x="74878" y="224635"/>
                </a:lnTo>
                <a:lnTo>
                  <a:pt x="73906" y="223663"/>
                </a:lnTo>
                <a:lnTo>
                  <a:pt x="76823" y="226580"/>
                </a:lnTo>
                <a:lnTo>
                  <a:pt x="76823" y="224635"/>
                </a:lnTo>
                <a:lnTo>
                  <a:pt x="73905" y="219773"/>
                </a:lnTo>
                <a:lnTo>
                  <a:pt x="70988" y="217828"/>
                </a:lnTo>
                <a:lnTo>
                  <a:pt x="70016" y="217828"/>
                </a:lnTo>
                <a:lnTo>
                  <a:pt x="69043" y="216856"/>
                </a:lnTo>
                <a:lnTo>
                  <a:pt x="69043" y="215883"/>
                </a:lnTo>
                <a:lnTo>
                  <a:pt x="70016" y="215883"/>
                </a:lnTo>
                <a:lnTo>
                  <a:pt x="69043" y="213938"/>
                </a:lnTo>
                <a:lnTo>
                  <a:pt x="68071" y="213938"/>
                </a:lnTo>
                <a:lnTo>
                  <a:pt x="68071" y="214911"/>
                </a:lnTo>
                <a:lnTo>
                  <a:pt x="67098" y="213938"/>
                </a:lnTo>
                <a:lnTo>
                  <a:pt x="63208" y="203242"/>
                </a:lnTo>
                <a:lnTo>
                  <a:pt x="67098" y="206159"/>
                </a:lnTo>
                <a:lnTo>
                  <a:pt x="65154" y="204214"/>
                </a:lnTo>
                <a:lnTo>
                  <a:pt x="67098" y="204214"/>
                </a:lnTo>
                <a:lnTo>
                  <a:pt x="67098" y="203242"/>
                </a:lnTo>
                <a:lnTo>
                  <a:pt x="67098" y="202269"/>
                </a:lnTo>
                <a:lnTo>
                  <a:pt x="68070" y="202269"/>
                </a:lnTo>
                <a:lnTo>
                  <a:pt x="66126" y="200324"/>
                </a:lnTo>
                <a:lnTo>
                  <a:pt x="64181" y="197407"/>
                </a:lnTo>
                <a:lnTo>
                  <a:pt x="64181" y="199352"/>
                </a:lnTo>
                <a:lnTo>
                  <a:pt x="63209" y="199352"/>
                </a:lnTo>
                <a:lnTo>
                  <a:pt x="61264" y="198379"/>
                </a:lnTo>
                <a:lnTo>
                  <a:pt x="58347" y="196434"/>
                </a:lnTo>
                <a:lnTo>
                  <a:pt x="57374" y="195462"/>
                </a:lnTo>
                <a:lnTo>
                  <a:pt x="56401" y="196434"/>
                </a:lnTo>
                <a:lnTo>
                  <a:pt x="54457" y="192545"/>
                </a:lnTo>
                <a:lnTo>
                  <a:pt x="54457" y="189627"/>
                </a:lnTo>
                <a:lnTo>
                  <a:pt x="54457" y="187682"/>
                </a:lnTo>
                <a:lnTo>
                  <a:pt x="51539" y="183792"/>
                </a:lnTo>
                <a:lnTo>
                  <a:pt x="51539" y="181848"/>
                </a:lnTo>
                <a:lnTo>
                  <a:pt x="51539" y="180875"/>
                </a:lnTo>
                <a:lnTo>
                  <a:pt x="50567" y="177958"/>
                </a:lnTo>
                <a:lnTo>
                  <a:pt x="48622" y="174068"/>
                </a:lnTo>
                <a:lnTo>
                  <a:pt x="46677" y="173096"/>
                </a:lnTo>
                <a:lnTo>
                  <a:pt x="46677" y="174068"/>
                </a:lnTo>
                <a:lnTo>
                  <a:pt x="46677" y="175041"/>
                </a:lnTo>
                <a:lnTo>
                  <a:pt x="47649" y="176013"/>
                </a:lnTo>
                <a:lnTo>
                  <a:pt x="46677" y="176013"/>
                </a:lnTo>
                <a:lnTo>
                  <a:pt x="43760" y="170178"/>
                </a:lnTo>
                <a:lnTo>
                  <a:pt x="42787" y="169206"/>
                </a:lnTo>
                <a:lnTo>
                  <a:pt x="41815" y="167261"/>
                </a:lnTo>
                <a:lnTo>
                  <a:pt x="42787" y="171151"/>
                </a:lnTo>
                <a:lnTo>
                  <a:pt x="41815" y="173096"/>
                </a:lnTo>
                <a:lnTo>
                  <a:pt x="39870" y="169206"/>
                </a:lnTo>
                <a:lnTo>
                  <a:pt x="40842" y="169206"/>
                </a:lnTo>
                <a:lnTo>
                  <a:pt x="38897" y="166288"/>
                </a:lnTo>
                <a:lnTo>
                  <a:pt x="37925" y="165316"/>
                </a:lnTo>
                <a:lnTo>
                  <a:pt x="36952" y="164344"/>
                </a:lnTo>
                <a:lnTo>
                  <a:pt x="35007" y="161426"/>
                </a:lnTo>
                <a:lnTo>
                  <a:pt x="35007" y="158509"/>
                </a:lnTo>
                <a:lnTo>
                  <a:pt x="36953" y="160454"/>
                </a:lnTo>
                <a:lnTo>
                  <a:pt x="37925" y="163371"/>
                </a:lnTo>
                <a:lnTo>
                  <a:pt x="39870" y="165316"/>
                </a:lnTo>
                <a:lnTo>
                  <a:pt x="40842" y="165316"/>
                </a:lnTo>
                <a:lnTo>
                  <a:pt x="37925" y="160454"/>
                </a:lnTo>
                <a:lnTo>
                  <a:pt x="36953" y="159158"/>
                </a:lnTo>
                <a:lnTo>
                  <a:pt x="36953" y="155592"/>
                </a:lnTo>
                <a:lnTo>
                  <a:pt x="35980" y="153647"/>
                </a:lnTo>
                <a:lnTo>
                  <a:pt x="35007" y="151702"/>
                </a:lnTo>
                <a:lnTo>
                  <a:pt x="36952" y="153647"/>
                </a:lnTo>
                <a:lnTo>
                  <a:pt x="35980" y="149757"/>
                </a:lnTo>
                <a:lnTo>
                  <a:pt x="35980" y="147812"/>
                </a:lnTo>
                <a:lnTo>
                  <a:pt x="36952" y="145867"/>
                </a:lnTo>
                <a:lnTo>
                  <a:pt x="35007" y="142950"/>
                </a:lnTo>
                <a:lnTo>
                  <a:pt x="34035" y="142950"/>
                </a:lnTo>
                <a:lnTo>
                  <a:pt x="34035" y="143922"/>
                </a:lnTo>
                <a:lnTo>
                  <a:pt x="33063" y="144894"/>
                </a:lnTo>
                <a:lnTo>
                  <a:pt x="29173" y="136143"/>
                </a:lnTo>
                <a:lnTo>
                  <a:pt x="25283" y="130308"/>
                </a:lnTo>
                <a:lnTo>
                  <a:pt x="25283" y="129336"/>
                </a:lnTo>
                <a:lnTo>
                  <a:pt x="26255" y="128363"/>
                </a:lnTo>
                <a:lnTo>
                  <a:pt x="28200" y="130308"/>
                </a:lnTo>
                <a:lnTo>
                  <a:pt x="23338" y="119611"/>
                </a:lnTo>
                <a:lnTo>
                  <a:pt x="19448" y="108914"/>
                </a:lnTo>
                <a:lnTo>
                  <a:pt x="19448" y="109886"/>
                </a:lnTo>
                <a:lnTo>
                  <a:pt x="18476" y="109886"/>
                </a:lnTo>
                <a:lnTo>
                  <a:pt x="17503" y="106969"/>
                </a:lnTo>
                <a:lnTo>
                  <a:pt x="16531" y="104052"/>
                </a:lnTo>
                <a:lnTo>
                  <a:pt x="16531" y="103079"/>
                </a:lnTo>
                <a:lnTo>
                  <a:pt x="17503" y="103079"/>
                </a:lnTo>
                <a:lnTo>
                  <a:pt x="16531" y="101135"/>
                </a:lnTo>
                <a:lnTo>
                  <a:pt x="17503" y="100162"/>
                </a:lnTo>
                <a:lnTo>
                  <a:pt x="17503" y="98217"/>
                </a:lnTo>
                <a:lnTo>
                  <a:pt x="13613" y="90437"/>
                </a:lnTo>
                <a:lnTo>
                  <a:pt x="10696" y="82658"/>
                </a:lnTo>
                <a:lnTo>
                  <a:pt x="9724" y="75851"/>
                </a:lnTo>
                <a:lnTo>
                  <a:pt x="7779" y="70016"/>
                </a:lnTo>
                <a:lnTo>
                  <a:pt x="4862" y="58347"/>
                </a:lnTo>
                <a:lnTo>
                  <a:pt x="4862" y="56402"/>
                </a:lnTo>
                <a:lnTo>
                  <a:pt x="5834" y="55429"/>
                </a:lnTo>
                <a:lnTo>
                  <a:pt x="6807" y="55429"/>
                </a:lnTo>
                <a:lnTo>
                  <a:pt x="6806" y="53484"/>
                </a:lnTo>
                <a:lnTo>
                  <a:pt x="5834" y="51539"/>
                </a:lnTo>
                <a:lnTo>
                  <a:pt x="5834" y="52512"/>
                </a:lnTo>
                <a:lnTo>
                  <a:pt x="4861" y="52512"/>
                </a:lnTo>
                <a:lnTo>
                  <a:pt x="4861" y="50567"/>
                </a:lnTo>
                <a:lnTo>
                  <a:pt x="4862" y="44732"/>
                </a:lnTo>
                <a:lnTo>
                  <a:pt x="3889" y="39870"/>
                </a:lnTo>
                <a:lnTo>
                  <a:pt x="2917" y="35980"/>
                </a:lnTo>
                <a:lnTo>
                  <a:pt x="3889" y="35980"/>
                </a:lnTo>
                <a:lnTo>
                  <a:pt x="4862" y="36953"/>
                </a:lnTo>
                <a:lnTo>
                  <a:pt x="4862" y="34035"/>
                </a:lnTo>
                <a:lnTo>
                  <a:pt x="3889" y="31118"/>
                </a:lnTo>
                <a:lnTo>
                  <a:pt x="2917" y="24311"/>
                </a:lnTo>
                <a:lnTo>
                  <a:pt x="1944" y="27228"/>
                </a:lnTo>
                <a:lnTo>
                  <a:pt x="972" y="22366"/>
                </a:lnTo>
                <a:lnTo>
                  <a:pt x="972" y="17504"/>
                </a:lnTo>
                <a:lnTo>
                  <a:pt x="0" y="8752"/>
                </a:lnTo>
                <a:lnTo>
                  <a:pt x="971" y="8752"/>
                </a:lnTo>
                <a:lnTo>
                  <a:pt x="972" y="4862"/>
                </a:lnTo>
                <a:lnTo>
                  <a:pt x="1884" y="3038"/>
                </a:lnTo>
                <a:lnTo>
                  <a:pt x="3890" y="9724"/>
                </a:lnTo>
                <a:lnTo>
                  <a:pt x="3890" y="10697"/>
                </a:lnTo>
                <a:lnTo>
                  <a:pt x="2917" y="9724"/>
                </a:lnTo>
                <a:lnTo>
                  <a:pt x="2917" y="8752"/>
                </a:lnTo>
                <a:lnTo>
                  <a:pt x="1944" y="8752"/>
                </a:lnTo>
                <a:lnTo>
                  <a:pt x="1944" y="13614"/>
                </a:lnTo>
                <a:lnTo>
                  <a:pt x="2917" y="13614"/>
                </a:lnTo>
                <a:lnTo>
                  <a:pt x="2917" y="14587"/>
                </a:lnTo>
                <a:lnTo>
                  <a:pt x="4667" y="18087"/>
                </a:lnTo>
                <a:lnTo>
                  <a:pt x="5658" y="22543"/>
                </a:lnTo>
                <a:lnTo>
                  <a:pt x="4862" y="23339"/>
                </a:lnTo>
                <a:lnTo>
                  <a:pt x="4862" y="24311"/>
                </a:lnTo>
                <a:lnTo>
                  <a:pt x="5834" y="25283"/>
                </a:lnTo>
                <a:lnTo>
                  <a:pt x="6806" y="27228"/>
                </a:lnTo>
                <a:lnTo>
                  <a:pt x="7779" y="34035"/>
                </a:lnTo>
                <a:lnTo>
                  <a:pt x="7779" y="36953"/>
                </a:lnTo>
                <a:lnTo>
                  <a:pt x="8752" y="40842"/>
                </a:lnTo>
                <a:lnTo>
                  <a:pt x="9724" y="44733"/>
                </a:lnTo>
                <a:lnTo>
                  <a:pt x="9724" y="48622"/>
                </a:lnTo>
                <a:lnTo>
                  <a:pt x="7779" y="44732"/>
                </a:lnTo>
                <a:lnTo>
                  <a:pt x="5834" y="40843"/>
                </a:lnTo>
                <a:lnTo>
                  <a:pt x="6806" y="48622"/>
                </a:lnTo>
                <a:lnTo>
                  <a:pt x="8751" y="50567"/>
                </a:lnTo>
                <a:lnTo>
                  <a:pt x="10696" y="55429"/>
                </a:lnTo>
                <a:lnTo>
                  <a:pt x="10696" y="56402"/>
                </a:lnTo>
                <a:lnTo>
                  <a:pt x="12641" y="60292"/>
                </a:lnTo>
                <a:lnTo>
                  <a:pt x="13614" y="62236"/>
                </a:lnTo>
                <a:lnTo>
                  <a:pt x="14586" y="65154"/>
                </a:lnTo>
                <a:lnTo>
                  <a:pt x="17503" y="79741"/>
                </a:lnTo>
                <a:lnTo>
                  <a:pt x="20421" y="91410"/>
                </a:lnTo>
                <a:lnTo>
                  <a:pt x="19449" y="92382"/>
                </a:lnTo>
                <a:lnTo>
                  <a:pt x="22366" y="96272"/>
                </a:lnTo>
                <a:lnTo>
                  <a:pt x="23338" y="100162"/>
                </a:lnTo>
                <a:lnTo>
                  <a:pt x="27228" y="109886"/>
                </a:lnTo>
                <a:lnTo>
                  <a:pt x="29173" y="116694"/>
                </a:lnTo>
                <a:lnTo>
                  <a:pt x="32091" y="123501"/>
                </a:lnTo>
                <a:lnTo>
                  <a:pt x="35008" y="129335"/>
                </a:lnTo>
                <a:lnTo>
                  <a:pt x="35980" y="133225"/>
                </a:lnTo>
                <a:lnTo>
                  <a:pt x="41814" y="144895"/>
                </a:lnTo>
                <a:lnTo>
                  <a:pt x="47649" y="154619"/>
                </a:lnTo>
                <a:lnTo>
                  <a:pt x="58346" y="176013"/>
                </a:lnTo>
                <a:lnTo>
                  <a:pt x="56402" y="174068"/>
                </a:lnTo>
                <a:lnTo>
                  <a:pt x="57374" y="176013"/>
                </a:lnTo>
                <a:lnTo>
                  <a:pt x="57374" y="176985"/>
                </a:lnTo>
                <a:lnTo>
                  <a:pt x="57374" y="177958"/>
                </a:lnTo>
                <a:lnTo>
                  <a:pt x="58346" y="178930"/>
                </a:lnTo>
                <a:lnTo>
                  <a:pt x="58346" y="177958"/>
                </a:lnTo>
                <a:lnTo>
                  <a:pt x="59319" y="179903"/>
                </a:lnTo>
                <a:lnTo>
                  <a:pt x="63208" y="183792"/>
                </a:lnTo>
                <a:lnTo>
                  <a:pt x="66126" y="188655"/>
                </a:lnTo>
                <a:lnTo>
                  <a:pt x="70015" y="194489"/>
                </a:lnTo>
                <a:lnTo>
                  <a:pt x="76823" y="203241"/>
                </a:lnTo>
                <a:lnTo>
                  <a:pt x="76823" y="204214"/>
                </a:lnTo>
                <a:lnTo>
                  <a:pt x="79740" y="208104"/>
                </a:lnTo>
                <a:lnTo>
                  <a:pt x="83630" y="212966"/>
                </a:lnTo>
                <a:lnTo>
                  <a:pt x="90437" y="223663"/>
                </a:lnTo>
                <a:lnTo>
                  <a:pt x="90437" y="225608"/>
                </a:lnTo>
                <a:lnTo>
                  <a:pt x="92382" y="228525"/>
                </a:lnTo>
                <a:lnTo>
                  <a:pt x="97244" y="232415"/>
                </a:lnTo>
                <a:lnTo>
                  <a:pt x="102106" y="238250"/>
                </a:lnTo>
                <a:lnTo>
                  <a:pt x="113776" y="251864"/>
                </a:lnTo>
                <a:lnTo>
                  <a:pt x="133225" y="272285"/>
                </a:lnTo>
                <a:lnTo>
                  <a:pt x="142949" y="282982"/>
                </a:lnTo>
                <a:lnTo>
                  <a:pt x="153646" y="292707"/>
                </a:lnTo>
                <a:lnTo>
                  <a:pt x="153646" y="294651"/>
                </a:lnTo>
                <a:lnTo>
                  <a:pt x="165316" y="303404"/>
                </a:lnTo>
                <a:lnTo>
                  <a:pt x="176012" y="314100"/>
                </a:lnTo>
                <a:lnTo>
                  <a:pt x="187682" y="323825"/>
                </a:lnTo>
                <a:lnTo>
                  <a:pt x="197406" y="332577"/>
                </a:lnTo>
                <a:lnTo>
                  <a:pt x="195461" y="332577"/>
                </a:lnTo>
                <a:lnTo>
                  <a:pt x="201296" y="337439"/>
                </a:lnTo>
                <a:lnTo>
                  <a:pt x="203241" y="338412"/>
                </a:lnTo>
                <a:lnTo>
                  <a:pt x="204214" y="338412"/>
                </a:lnTo>
                <a:lnTo>
                  <a:pt x="204214" y="337439"/>
                </a:lnTo>
                <a:lnTo>
                  <a:pt x="211021" y="343274"/>
                </a:lnTo>
                <a:lnTo>
                  <a:pt x="213938" y="346191"/>
                </a:lnTo>
                <a:lnTo>
                  <a:pt x="215883" y="348136"/>
                </a:lnTo>
                <a:lnTo>
                  <a:pt x="220745" y="352026"/>
                </a:lnTo>
                <a:lnTo>
                  <a:pt x="225607" y="353971"/>
                </a:lnTo>
                <a:lnTo>
                  <a:pt x="234360" y="361751"/>
                </a:lnTo>
                <a:lnTo>
                  <a:pt x="241795" y="366956"/>
                </a:lnTo>
                <a:lnTo>
                  <a:pt x="241167" y="367585"/>
                </a:lnTo>
                <a:lnTo>
                  <a:pt x="243111" y="368557"/>
                </a:lnTo>
                <a:lnTo>
                  <a:pt x="248946" y="373420"/>
                </a:lnTo>
                <a:lnTo>
                  <a:pt x="250891" y="374392"/>
                </a:lnTo>
                <a:lnTo>
                  <a:pt x="251863" y="374392"/>
                </a:lnTo>
                <a:lnTo>
                  <a:pt x="251863" y="373420"/>
                </a:lnTo>
                <a:lnTo>
                  <a:pt x="257698" y="378282"/>
                </a:lnTo>
                <a:lnTo>
                  <a:pt x="265478" y="383145"/>
                </a:lnTo>
                <a:lnTo>
                  <a:pt x="273257" y="388007"/>
                </a:lnTo>
                <a:lnTo>
                  <a:pt x="279092" y="392869"/>
                </a:lnTo>
                <a:lnTo>
                  <a:pt x="280065" y="392869"/>
                </a:lnTo>
                <a:lnTo>
                  <a:pt x="282009" y="393841"/>
                </a:lnTo>
                <a:lnTo>
                  <a:pt x="293679" y="401621"/>
                </a:lnTo>
                <a:lnTo>
                  <a:pt x="299513" y="404538"/>
                </a:lnTo>
                <a:lnTo>
                  <a:pt x="304375" y="407455"/>
                </a:lnTo>
                <a:lnTo>
                  <a:pt x="304375" y="408428"/>
                </a:lnTo>
                <a:lnTo>
                  <a:pt x="303403" y="408428"/>
                </a:lnTo>
                <a:lnTo>
                  <a:pt x="305348" y="409401"/>
                </a:lnTo>
                <a:lnTo>
                  <a:pt x="306321" y="409401"/>
                </a:lnTo>
                <a:lnTo>
                  <a:pt x="308265" y="409400"/>
                </a:lnTo>
                <a:lnTo>
                  <a:pt x="317990" y="415235"/>
                </a:lnTo>
                <a:lnTo>
                  <a:pt x="326742" y="421070"/>
                </a:lnTo>
                <a:lnTo>
                  <a:pt x="335494" y="427877"/>
                </a:lnTo>
                <a:lnTo>
                  <a:pt x="345218" y="432739"/>
                </a:lnTo>
                <a:lnTo>
                  <a:pt x="408427" y="464830"/>
                </a:lnTo>
                <a:lnTo>
                  <a:pt x="408428" y="465802"/>
                </a:lnTo>
                <a:lnTo>
                  <a:pt x="414262" y="467747"/>
                </a:lnTo>
                <a:lnTo>
                  <a:pt x="420097" y="470665"/>
                </a:lnTo>
                <a:lnTo>
                  <a:pt x="424959" y="473582"/>
                </a:lnTo>
                <a:lnTo>
                  <a:pt x="430794" y="475527"/>
                </a:lnTo>
                <a:lnTo>
                  <a:pt x="433711" y="477472"/>
                </a:lnTo>
                <a:lnTo>
                  <a:pt x="435656" y="477472"/>
                </a:lnTo>
                <a:lnTo>
                  <a:pt x="435656" y="478444"/>
                </a:lnTo>
                <a:lnTo>
                  <a:pt x="440519" y="480389"/>
                </a:lnTo>
                <a:lnTo>
                  <a:pt x="446353" y="483306"/>
                </a:lnTo>
                <a:lnTo>
                  <a:pt x="452188" y="486224"/>
                </a:lnTo>
                <a:lnTo>
                  <a:pt x="458992" y="489140"/>
                </a:lnTo>
                <a:lnTo>
                  <a:pt x="462885" y="491086"/>
                </a:lnTo>
                <a:lnTo>
                  <a:pt x="468719" y="493031"/>
                </a:lnTo>
                <a:lnTo>
                  <a:pt x="481362" y="498866"/>
                </a:lnTo>
                <a:lnTo>
                  <a:pt x="477472" y="497893"/>
                </a:lnTo>
                <a:lnTo>
                  <a:pt x="480389" y="499838"/>
                </a:lnTo>
                <a:lnTo>
                  <a:pt x="483306" y="499838"/>
                </a:lnTo>
                <a:lnTo>
                  <a:pt x="486223" y="500810"/>
                </a:lnTo>
                <a:lnTo>
                  <a:pt x="487196" y="502755"/>
                </a:lnTo>
                <a:lnTo>
                  <a:pt x="489141" y="502755"/>
                </a:lnTo>
                <a:lnTo>
                  <a:pt x="488168" y="501783"/>
                </a:lnTo>
                <a:lnTo>
                  <a:pt x="502755" y="508590"/>
                </a:lnTo>
                <a:lnTo>
                  <a:pt x="517342" y="513452"/>
                </a:lnTo>
                <a:lnTo>
                  <a:pt x="548460" y="524149"/>
                </a:lnTo>
                <a:lnTo>
                  <a:pt x="554295" y="527067"/>
                </a:lnTo>
                <a:lnTo>
                  <a:pt x="555267" y="528039"/>
                </a:lnTo>
                <a:lnTo>
                  <a:pt x="555267" y="529012"/>
                </a:lnTo>
                <a:lnTo>
                  <a:pt x="560129" y="529984"/>
                </a:lnTo>
                <a:lnTo>
                  <a:pt x="561102" y="529984"/>
                </a:lnTo>
                <a:lnTo>
                  <a:pt x="564019" y="530956"/>
                </a:lnTo>
                <a:lnTo>
                  <a:pt x="565964" y="532901"/>
                </a:lnTo>
                <a:lnTo>
                  <a:pt x="567909" y="533874"/>
                </a:lnTo>
                <a:lnTo>
                  <a:pt x="570826" y="534846"/>
                </a:lnTo>
                <a:lnTo>
                  <a:pt x="570826" y="533874"/>
                </a:lnTo>
                <a:lnTo>
                  <a:pt x="571799" y="533874"/>
                </a:lnTo>
                <a:lnTo>
                  <a:pt x="573744" y="533874"/>
                </a:lnTo>
                <a:lnTo>
                  <a:pt x="582496" y="538736"/>
                </a:lnTo>
                <a:lnTo>
                  <a:pt x="586386" y="539709"/>
                </a:lnTo>
                <a:lnTo>
                  <a:pt x="591248" y="541653"/>
                </a:lnTo>
                <a:lnTo>
                  <a:pt x="590276" y="541653"/>
                </a:lnTo>
                <a:lnTo>
                  <a:pt x="597082" y="542626"/>
                </a:lnTo>
                <a:lnTo>
                  <a:pt x="603889" y="544571"/>
                </a:lnTo>
                <a:lnTo>
                  <a:pt x="609724" y="546516"/>
                </a:lnTo>
                <a:lnTo>
                  <a:pt x="615559" y="546516"/>
                </a:lnTo>
                <a:lnTo>
                  <a:pt x="650567" y="556241"/>
                </a:lnTo>
                <a:lnTo>
                  <a:pt x="684603" y="565965"/>
                </a:lnTo>
                <a:lnTo>
                  <a:pt x="752674" y="581525"/>
                </a:lnTo>
                <a:lnTo>
                  <a:pt x="786710" y="589304"/>
                </a:lnTo>
                <a:lnTo>
                  <a:pt x="819773" y="596111"/>
                </a:lnTo>
                <a:lnTo>
                  <a:pt x="888817" y="608753"/>
                </a:lnTo>
                <a:lnTo>
                  <a:pt x="899514" y="611670"/>
                </a:lnTo>
                <a:lnTo>
                  <a:pt x="912155" y="613615"/>
                </a:lnTo>
                <a:lnTo>
                  <a:pt x="911183" y="613615"/>
                </a:lnTo>
                <a:lnTo>
                  <a:pt x="912156" y="613615"/>
                </a:lnTo>
                <a:lnTo>
                  <a:pt x="912155" y="613615"/>
                </a:lnTo>
                <a:lnTo>
                  <a:pt x="913128" y="613615"/>
                </a:lnTo>
                <a:lnTo>
                  <a:pt x="916046" y="613615"/>
                </a:lnTo>
                <a:lnTo>
                  <a:pt x="918963" y="613615"/>
                </a:lnTo>
                <a:lnTo>
                  <a:pt x="921880" y="613615"/>
                </a:lnTo>
                <a:lnTo>
                  <a:pt x="946191" y="617505"/>
                </a:lnTo>
                <a:lnTo>
                  <a:pt x="972448" y="620422"/>
                </a:lnTo>
                <a:lnTo>
                  <a:pt x="969530" y="620422"/>
                </a:lnTo>
                <a:lnTo>
                  <a:pt x="969530" y="621395"/>
                </a:lnTo>
                <a:lnTo>
                  <a:pt x="971475" y="621395"/>
                </a:lnTo>
                <a:lnTo>
                  <a:pt x="975365" y="620422"/>
                </a:lnTo>
                <a:lnTo>
                  <a:pt x="975365" y="621395"/>
                </a:lnTo>
                <a:lnTo>
                  <a:pt x="978282" y="621395"/>
                </a:lnTo>
                <a:lnTo>
                  <a:pt x="979164" y="620513"/>
                </a:lnTo>
                <a:lnTo>
                  <a:pt x="1044409" y="627229"/>
                </a:lnTo>
                <a:lnTo>
                  <a:pt x="1077472" y="631119"/>
                </a:lnTo>
                <a:lnTo>
                  <a:pt x="1110535" y="633064"/>
                </a:lnTo>
                <a:lnTo>
                  <a:pt x="1119287" y="634037"/>
                </a:lnTo>
                <a:lnTo>
                  <a:pt x="1129012" y="634037"/>
                </a:lnTo>
                <a:lnTo>
                  <a:pt x="1147488" y="635009"/>
                </a:lnTo>
                <a:lnTo>
                  <a:pt x="1171799" y="636954"/>
                </a:lnTo>
                <a:lnTo>
                  <a:pt x="1196111" y="638899"/>
                </a:lnTo>
                <a:lnTo>
                  <a:pt x="1220422" y="638899"/>
                </a:lnTo>
                <a:lnTo>
                  <a:pt x="1243275" y="638899"/>
                </a:lnTo>
                <a:lnTo>
                  <a:pt x="1243761" y="639871"/>
                </a:lnTo>
                <a:lnTo>
                  <a:pt x="1241816" y="640844"/>
                </a:lnTo>
                <a:lnTo>
                  <a:pt x="1235981" y="642788"/>
                </a:lnTo>
                <a:lnTo>
                  <a:pt x="1227229" y="643761"/>
                </a:lnTo>
                <a:lnTo>
                  <a:pt x="1212642" y="644733"/>
                </a:lnTo>
                <a:lnTo>
                  <a:pt x="1197083" y="644733"/>
                </a:lnTo>
                <a:lnTo>
                  <a:pt x="1180551" y="644733"/>
                </a:lnTo>
                <a:lnTo>
                  <a:pt x="1164992" y="644733"/>
                </a:lnTo>
                <a:lnTo>
                  <a:pt x="1164020" y="644733"/>
                </a:lnTo>
                <a:lnTo>
                  <a:pt x="1164020" y="643761"/>
                </a:lnTo>
                <a:lnTo>
                  <a:pt x="1163047" y="642789"/>
                </a:lnTo>
                <a:lnTo>
                  <a:pt x="1161102" y="642789"/>
                </a:lnTo>
                <a:lnTo>
                  <a:pt x="1144571" y="643761"/>
                </a:lnTo>
                <a:lnTo>
                  <a:pt x="1126095" y="642789"/>
                </a:lnTo>
                <a:lnTo>
                  <a:pt x="1106645" y="640844"/>
                </a:lnTo>
                <a:lnTo>
                  <a:pt x="1088169" y="637926"/>
                </a:lnTo>
                <a:lnTo>
                  <a:pt x="1089141" y="637926"/>
                </a:lnTo>
                <a:lnTo>
                  <a:pt x="1082334" y="637926"/>
                </a:lnTo>
                <a:lnTo>
                  <a:pt x="1074555" y="637926"/>
                </a:lnTo>
                <a:lnTo>
                  <a:pt x="1075527" y="637926"/>
                </a:lnTo>
                <a:lnTo>
                  <a:pt x="1075527" y="636954"/>
                </a:lnTo>
                <a:lnTo>
                  <a:pt x="1073582" y="636954"/>
                </a:lnTo>
                <a:lnTo>
                  <a:pt x="1069693" y="636954"/>
                </a:lnTo>
                <a:lnTo>
                  <a:pt x="1064830" y="637927"/>
                </a:lnTo>
                <a:lnTo>
                  <a:pt x="1062885" y="636954"/>
                </a:lnTo>
                <a:lnTo>
                  <a:pt x="1060941" y="635981"/>
                </a:lnTo>
                <a:lnTo>
                  <a:pt x="1058023" y="636954"/>
                </a:lnTo>
                <a:lnTo>
                  <a:pt x="1051216" y="636954"/>
                </a:lnTo>
                <a:lnTo>
                  <a:pt x="1044409" y="636954"/>
                </a:lnTo>
                <a:lnTo>
                  <a:pt x="1036629" y="635982"/>
                </a:lnTo>
                <a:lnTo>
                  <a:pt x="1028849" y="635009"/>
                </a:lnTo>
                <a:lnTo>
                  <a:pt x="1029822" y="635009"/>
                </a:lnTo>
                <a:lnTo>
                  <a:pt x="1017180" y="634037"/>
                </a:lnTo>
                <a:lnTo>
                  <a:pt x="1002593" y="633064"/>
                </a:lnTo>
                <a:lnTo>
                  <a:pt x="974392" y="631119"/>
                </a:lnTo>
                <a:lnTo>
                  <a:pt x="975365" y="630147"/>
                </a:lnTo>
                <a:lnTo>
                  <a:pt x="975365" y="629174"/>
                </a:lnTo>
                <a:lnTo>
                  <a:pt x="973420" y="630147"/>
                </a:lnTo>
                <a:lnTo>
                  <a:pt x="970503" y="630147"/>
                </a:lnTo>
                <a:lnTo>
                  <a:pt x="963695" y="630147"/>
                </a:lnTo>
                <a:lnTo>
                  <a:pt x="960778" y="629174"/>
                </a:lnTo>
                <a:lnTo>
                  <a:pt x="957861" y="629174"/>
                </a:lnTo>
                <a:lnTo>
                  <a:pt x="953971" y="629174"/>
                </a:lnTo>
                <a:lnTo>
                  <a:pt x="949109" y="628202"/>
                </a:lnTo>
                <a:lnTo>
                  <a:pt x="950081" y="628202"/>
                </a:lnTo>
                <a:lnTo>
                  <a:pt x="947164" y="628202"/>
                </a:lnTo>
                <a:lnTo>
                  <a:pt x="944247" y="628202"/>
                </a:lnTo>
                <a:lnTo>
                  <a:pt x="942301" y="627229"/>
                </a:lnTo>
                <a:lnTo>
                  <a:pt x="940357" y="628202"/>
                </a:lnTo>
                <a:lnTo>
                  <a:pt x="937439" y="626257"/>
                </a:lnTo>
                <a:lnTo>
                  <a:pt x="935495" y="627230"/>
                </a:lnTo>
                <a:lnTo>
                  <a:pt x="933549" y="626257"/>
                </a:lnTo>
                <a:lnTo>
                  <a:pt x="930632" y="625284"/>
                </a:lnTo>
                <a:lnTo>
                  <a:pt x="927715" y="625285"/>
                </a:lnTo>
                <a:lnTo>
                  <a:pt x="923825" y="625284"/>
                </a:lnTo>
                <a:lnTo>
                  <a:pt x="919936" y="624312"/>
                </a:lnTo>
                <a:lnTo>
                  <a:pt x="911183" y="622367"/>
                </a:lnTo>
                <a:lnTo>
                  <a:pt x="909463" y="622367"/>
                </a:lnTo>
                <a:lnTo>
                  <a:pt x="910211" y="622367"/>
                </a:lnTo>
                <a:lnTo>
                  <a:pt x="912155" y="622367"/>
                </a:lnTo>
                <a:lnTo>
                  <a:pt x="911183" y="621395"/>
                </a:lnTo>
                <a:lnTo>
                  <a:pt x="893679" y="619450"/>
                </a:lnTo>
                <a:lnTo>
                  <a:pt x="875203" y="617505"/>
                </a:lnTo>
                <a:lnTo>
                  <a:pt x="840194" y="610698"/>
                </a:lnTo>
                <a:lnTo>
                  <a:pt x="836305" y="609725"/>
                </a:lnTo>
                <a:lnTo>
                  <a:pt x="835332" y="608753"/>
                </a:lnTo>
                <a:lnTo>
                  <a:pt x="829498" y="607780"/>
                </a:lnTo>
                <a:lnTo>
                  <a:pt x="823663" y="607780"/>
                </a:lnTo>
                <a:lnTo>
                  <a:pt x="821718" y="605835"/>
                </a:lnTo>
                <a:lnTo>
                  <a:pt x="818800" y="605835"/>
                </a:lnTo>
                <a:lnTo>
                  <a:pt x="816856" y="605835"/>
                </a:lnTo>
                <a:lnTo>
                  <a:pt x="814911" y="605835"/>
                </a:lnTo>
                <a:lnTo>
                  <a:pt x="811993" y="605836"/>
                </a:lnTo>
                <a:lnTo>
                  <a:pt x="813939" y="604863"/>
                </a:lnTo>
                <a:lnTo>
                  <a:pt x="813939" y="603891"/>
                </a:lnTo>
                <a:lnTo>
                  <a:pt x="807131" y="603891"/>
                </a:lnTo>
                <a:lnTo>
                  <a:pt x="799352" y="602918"/>
                </a:lnTo>
                <a:lnTo>
                  <a:pt x="801297" y="602918"/>
                </a:lnTo>
                <a:lnTo>
                  <a:pt x="801297" y="601946"/>
                </a:lnTo>
                <a:lnTo>
                  <a:pt x="797407" y="601945"/>
                </a:lnTo>
                <a:lnTo>
                  <a:pt x="794489" y="600973"/>
                </a:lnTo>
                <a:lnTo>
                  <a:pt x="787682" y="600001"/>
                </a:lnTo>
                <a:lnTo>
                  <a:pt x="789627" y="599028"/>
                </a:lnTo>
                <a:lnTo>
                  <a:pt x="785738" y="598056"/>
                </a:lnTo>
                <a:lnTo>
                  <a:pt x="784765" y="599028"/>
                </a:lnTo>
                <a:lnTo>
                  <a:pt x="783792" y="599028"/>
                </a:lnTo>
                <a:lnTo>
                  <a:pt x="780875" y="599028"/>
                </a:lnTo>
                <a:lnTo>
                  <a:pt x="781848" y="599028"/>
                </a:lnTo>
                <a:lnTo>
                  <a:pt x="781848" y="598056"/>
                </a:lnTo>
                <a:lnTo>
                  <a:pt x="776985" y="598056"/>
                </a:lnTo>
                <a:lnTo>
                  <a:pt x="771151" y="597084"/>
                </a:lnTo>
                <a:lnTo>
                  <a:pt x="760454" y="595138"/>
                </a:lnTo>
                <a:lnTo>
                  <a:pt x="750730" y="592221"/>
                </a:lnTo>
                <a:lnTo>
                  <a:pt x="741005" y="590276"/>
                </a:lnTo>
                <a:lnTo>
                  <a:pt x="740032" y="589304"/>
                </a:lnTo>
                <a:lnTo>
                  <a:pt x="739060" y="589304"/>
                </a:lnTo>
                <a:lnTo>
                  <a:pt x="738087" y="588332"/>
                </a:lnTo>
                <a:lnTo>
                  <a:pt x="735170" y="587359"/>
                </a:lnTo>
                <a:lnTo>
                  <a:pt x="734198" y="587359"/>
                </a:lnTo>
                <a:lnTo>
                  <a:pt x="733225" y="587359"/>
                </a:lnTo>
                <a:lnTo>
                  <a:pt x="729336" y="587359"/>
                </a:lnTo>
                <a:lnTo>
                  <a:pt x="726418" y="587359"/>
                </a:lnTo>
                <a:lnTo>
                  <a:pt x="727390" y="588331"/>
                </a:lnTo>
                <a:lnTo>
                  <a:pt x="716694" y="585414"/>
                </a:lnTo>
                <a:lnTo>
                  <a:pt x="707942" y="583469"/>
                </a:lnTo>
                <a:lnTo>
                  <a:pt x="708914" y="582497"/>
                </a:lnTo>
                <a:lnTo>
                  <a:pt x="708914" y="581524"/>
                </a:lnTo>
                <a:lnTo>
                  <a:pt x="710859" y="581524"/>
                </a:lnTo>
                <a:lnTo>
                  <a:pt x="707942" y="579580"/>
                </a:lnTo>
                <a:lnTo>
                  <a:pt x="709887" y="579580"/>
                </a:lnTo>
                <a:lnTo>
                  <a:pt x="704052" y="578607"/>
                </a:lnTo>
                <a:lnTo>
                  <a:pt x="699190" y="577635"/>
                </a:lnTo>
                <a:lnTo>
                  <a:pt x="691410" y="577634"/>
                </a:lnTo>
                <a:lnTo>
                  <a:pt x="687520" y="576662"/>
                </a:lnTo>
                <a:lnTo>
                  <a:pt x="682658" y="575690"/>
                </a:lnTo>
                <a:lnTo>
                  <a:pt x="683631" y="575690"/>
                </a:lnTo>
                <a:lnTo>
                  <a:pt x="683630" y="574717"/>
                </a:lnTo>
                <a:lnTo>
                  <a:pt x="682658" y="574717"/>
                </a:lnTo>
                <a:lnTo>
                  <a:pt x="683630" y="573745"/>
                </a:lnTo>
                <a:lnTo>
                  <a:pt x="672933" y="574717"/>
                </a:lnTo>
                <a:lnTo>
                  <a:pt x="670989" y="573745"/>
                </a:lnTo>
                <a:lnTo>
                  <a:pt x="670989" y="572772"/>
                </a:lnTo>
                <a:lnTo>
                  <a:pt x="669044" y="572772"/>
                </a:lnTo>
                <a:lnTo>
                  <a:pt x="668071" y="572772"/>
                </a:lnTo>
                <a:lnTo>
                  <a:pt x="666126" y="572772"/>
                </a:lnTo>
                <a:lnTo>
                  <a:pt x="660292" y="571800"/>
                </a:lnTo>
                <a:lnTo>
                  <a:pt x="657374" y="569855"/>
                </a:lnTo>
                <a:lnTo>
                  <a:pt x="655429" y="568882"/>
                </a:lnTo>
                <a:lnTo>
                  <a:pt x="657374" y="568883"/>
                </a:lnTo>
                <a:lnTo>
                  <a:pt x="657374" y="567910"/>
                </a:lnTo>
                <a:lnTo>
                  <a:pt x="647650" y="565965"/>
                </a:lnTo>
                <a:lnTo>
                  <a:pt x="642787" y="564993"/>
                </a:lnTo>
                <a:lnTo>
                  <a:pt x="641815" y="564993"/>
                </a:lnTo>
                <a:lnTo>
                  <a:pt x="641815" y="565965"/>
                </a:lnTo>
                <a:lnTo>
                  <a:pt x="638898" y="565965"/>
                </a:lnTo>
                <a:lnTo>
                  <a:pt x="633063" y="564021"/>
                </a:lnTo>
                <a:lnTo>
                  <a:pt x="634036" y="564021"/>
                </a:lnTo>
                <a:lnTo>
                  <a:pt x="635008" y="563048"/>
                </a:lnTo>
                <a:lnTo>
                  <a:pt x="625284" y="562076"/>
                </a:lnTo>
                <a:lnTo>
                  <a:pt x="615559" y="560130"/>
                </a:lnTo>
                <a:lnTo>
                  <a:pt x="617504" y="560130"/>
                </a:lnTo>
                <a:lnTo>
                  <a:pt x="619449" y="560130"/>
                </a:lnTo>
                <a:lnTo>
                  <a:pt x="613614" y="558186"/>
                </a:lnTo>
                <a:lnTo>
                  <a:pt x="606807" y="556241"/>
                </a:lnTo>
                <a:lnTo>
                  <a:pt x="600972" y="554295"/>
                </a:lnTo>
                <a:lnTo>
                  <a:pt x="595138" y="552350"/>
                </a:lnTo>
                <a:lnTo>
                  <a:pt x="596110" y="553323"/>
                </a:lnTo>
                <a:lnTo>
                  <a:pt x="595138" y="553323"/>
                </a:lnTo>
                <a:lnTo>
                  <a:pt x="592220" y="551378"/>
                </a:lnTo>
                <a:lnTo>
                  <a:pt x="589303" y="550406"/>
                </a:lnTo>
                <a:lnTo>
                  <a:pt x="587358" y="549433"/>
                </a:lnTo>
                <a:lnTo>
                  <a:pt x="583468" y="548461"/>
                </a:lnTo>
                <a:lnTo>
                  <a:pt x="582496" y="548461"/>
                </a:lnTo>
                <a:lnTo>
                  <a:pt x="585413" y="549433"/>
                </a:lnTo>
                <a:lnTo>
                  <a:pt x="572771" y="545543"/>
                </a:lnTo>
                <a:lnTo>
                  <a:pt x="564992" y="543598"/>
                </a:lnTo>
                <a:lnTo>
                  <a:pt x="557212" y="540681"/>
                </a:lnTo>
                <a:lnTo>
                  <a:pt x="554295" y="540681"/>
                </a:lnTo>
                <a:lnTo>
                  <a:pt x="549433" y="539708"/>
                </a:lnTo>
                <a:lnTo>
                  <a:pt x="550405" y="538736"/>
                </a:lnTo>
                <a:lnTo>
                  <a:pt x="546515" y="536791"/>
                </a:lnTo>
                <a:lnTo>
                  <a:pt x="544570" y="535819"/>
                </a:lnTo>
                <a:lnTo>
                  <a:pt x="547488" y="536791"/>
                </a:lnTo>
                <a:lnTo>
                  <a:pt x="548460" y="537763"/>
                </a:lnTo>
                <a:lnTo>
                  <a:pt x="550405" y="537764"/>
                </a:lnTo>
                <a:lnTo>
                  <a:pt x="554295" y="538736"/>
                </a:lnTo>
                <a:lnTo>
                  <a:pt x="553322" y="537764"/>
                </a:lnTo>
                <a:lnTo>
                  <a:pt x="550405" y="537764"/>
                </a:lnTo>
                <a:lnTo>
                  <a:pt x="544570" y="535819"/>
                </a:lnTo>
                <a:lnTo>
                  <a:pt x="544570" y="535819"/>
                </a:lnTo>
                <a:lnTo>
                  <a:pt x="544570" y="535819"/>
                </a:lnTo>
                <a:lnTo>
                  <a:pt x="541653" y="534846"/>
                </a:lnTo>
                <a:lnTo>
                  <a:pt x="538736" y="533874"/>
                </a:lnTo>
                <a:lnTo>
                  <a:pt x="536791" y="532901"/>
                </a:lnTo>
                <a:lnTo>
                  <a:pt x="537763" y="532901"/>
                </a:lnTo>
                <a:lnTo>
                  <a:pt x="538735" y="531929"/>
                </a:lnTo>
                <a:lnTo>
                  <a:pt x="536791" y="531929"/>
                </a:lnTo>
                <a:lnTo>
                  <a:pt x="532901" y="530956"/>
                </a:lnTo>
                <a:lnTo>
                  <a:pt x="529984" y="529984"/>
                </a:lnTo>
                <a:lnTo>
                  <a:pt x="527067" y="529011"/>
                </a:lnTo>
                <a:lnTo>
                  <a:pt x="526094" y="529011"/>
                </a:lnTo>
                <a:lnTo>
                  <a:pt x="525121" y="529012"/>
                </a:lnTo>
                <a:lnTo>
                  <a:pt x="524149" y="529012"/>
                </a:lnTo>
                <a:lnTo>
                  <a:pt x="523177" y="528039"/>
                </a:lnTo>
                <a:lnTo>
                  <a:pt x="520259" y="527067"/>
                </a:lnTo>
                <a:lnTo>
                  <a:pt x="517342" y="526094"/>
                </a:lnTo>
                <a:lnTo>
                  <a:pt x="517342" y="525122"/>
                </a:lnTo>
                <a:lnTo>
                  <a:pt x="518314" y="524149"/>
                </a:lnTo>
                <a:lnTo>
                  <a:pt x="514425" y="524149"/>
                </a:lnTo>
                <a:lnTo>
                  <a:pt x="511507" y="524150"/>
                </a:lnTo>
                <a:lnTo>
                  <a:pt x="511507" y="523177"/>
                </a:lnTo>
                <a:lnTo>
                  <a:pt x="509562" y="523177"/>
                </a:lnTo>
                <a:lnTo>
                  <a:pt x="507617" y="522204"/>
                </a:lnTo>
                <a:lnTo>
                  <a:pt x="504700" y="521232"/>
                </a:lnTo>
                <a:lnTo>
                  <a:pt x="501782" y="521232"/>
                </a:lnTo>
                <a:lnTo>
                  <a:pt x="494003" y="517342"/>
                </a:lnTo>
                <a:lnTo>
                  <a:pt x="490114" y="515397"/>
                </a:lnTo>
                <a:lnTo>
                  <a:pt x="487195" y="513452"/>
                </a:lnTo>
                <a:lnTo>
                  <a:pt x="481361" y="512480"/>
                </a:lnTo>
                <a:lnTo>
                  <a:pt x="475527" y="509563"/>
                </a:lnTo>
                <a:lnTo>
                  <a:pt x="477471" y="509563"/>
                </a:lnTo>
                <a:lnTo>
                  <a:pt x="474554" y="508590"/>
                </a:lnTo>
                <a:lnTo>
                  <a:pt x="471637" y="507617"/>
                </a:lnTo>
                <a:lnTo>
                  <a:pt x="468719" y="505673"/>
                </a:lnTo>
                <a:lnTo>
                  <a:pt x="463857" y="502755"/>
                </a:lnTo>
                <a:lnTo>
                  <a:pt x="461912" y="501783"/>
                </a:lnTo>
                <a:lnTo>
                  <a:pt x="460939" y="502756"/>
                </a:lnTo>
                <a:lnTo>
                  <a:pt x="459967" y="503728"/>
                </a:lnTo>
                <a:lnTo>
                  <a:pt x="457050" y="501783"/>
                </a:lnTo>
                <a:lnTo>
                  <a:pt x="453160" y="499838"/>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eaLnBrk="0" fontAlgn="base" hangingPunct="0">
              <a:spcBef>
                <a:spcPct val="0"/>
              </a:spcBef>
              <a:spcAft>
                <a:spcPct val="0"/>
              </a:spcAft>
            </a:pPr>
            <a:endParaRPr lang="en-US">
              <a:solidFill>
                <a:prstClr val="black"/>
              </a:solidFill>
              <a:latin typeface="Verdana" pitchFamily="34" charset="0"/>
              <a:ea typeface="ＭＳ Ｐゴシック" pitchFamily="34" charset="-128"/>
            </a:endParaRPr>
          </a:p>
        </p:txBody>
      </p:sp>
      <p:sp>
        <p:nvSpPr>
          <p:cNvPr id="13" name="Content Placeholder 12"/>
          <p:cNvSpPr>
            <a:spLocks noGrp="1"/>
          </p:cNvSpPr>
          <p:nvPr>
            <p:ph sz="quarter" idx="13"/>
          </p:nvPr>
        </p:nvSpPr>
        <p:spPr>
          <a:xfrm>
            <a:off x="841248" y="2743199"/>
            <a:ext cx="3017520" cy="3246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14"/>
          <p:cNvSpPr>
            <a:spLocks noGrp="1"/>
          </p:cNvSpPr>
          <p:nvPr>
            <p:ph sz="quarter" idx="14"/>
          </p:nvPr>
        </p:nvSpPr>
        <p:spPr>
          <a:xfrm>
            <a:off x="5294376" y="2743200"/>
            <a:ext cx="3017520" cy="3246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2954146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endParaRPr lang="en-GB">
              <a:solidFill>
                <a:prstClr val="black">
                  <a:lumMod val="50000"/>
                  <a:lumOff val="50000"/>
                </a:prstClr>
              </a:solidFill>
            </a:endParaRPr>
          </a:p>
        </p:txBody>
      </p:sp>
      <p:sp>
        <p:nvSpPr>
          <p:cNvPr id="4" name="Footer Placeholder 3"/>
          <p:cNvSpPr>
            <a:spLocks noGrp="1"/>
          </p:cNvSpPr>
          <p:nvPr>
            <p:ph type="ftr" sz="quarter" idx="11"/>
          </p:nvPr>
        </p:nvSpPr>
        <p:spPr/>
        <p:txBody>
          <a:bodyPr/>
          <a:lstStyle/>
          <a:p>
            <a:pPr>
              <a:defRPr/>
            </a:pPr>
            <a:endParaRPr lang="en-GB">
              <a:solidFill>
                <a:prstClr val="black">
                  <a:lumMod val="50000"/>
                  <a:lumOff val="50000"/>
                </a:prstClr>
              </a:solidFill>
            </a:endParaRPr>
          </a:p>
        </p:txBody>
      </p:sp>
      <p:sp>
        <p:nvSpPr>
          <p:cNvPr id="5" name="Slide Number Placeholder 4"/>
          <p:cNvSpPr>
            <a:spLocks noGrp="1"/>
          </p:cNvSpPr>
          <p:nvPr>
            <p:ph type="sldNum" sz="quarter" idx="12"/>
          </p:nvPr>
        </p:nvSpPr>
        <p:spPr/>
        <p:txBody>
          <a:bodyPr/>
          <a:lstStyle/>
          <a:p>
            <a:fld id="{AE1A820E-0A74-4120-B97A-3434AAC64551}" type="slidenum">
              <a:rPr lang="en-GB" altLang="en-US" smtClean="0">
                <a:solidFill>
                  <a:prstClr val="black">
                    <a:lumMod val="50000"/>
                    <a:lumOff val="50000"/>
                  </a:prstClr>
                </a:solidFill>
              </a:rPr>
              <a:pPr/>
              <a:t>‹#›</a:t>
            </a:fld>
            <a:endParaRPr lang="en-GB" altLang="en-US">
              <a:solidFill>
                <a:prstClr val="black">
                  <a:lumMod val="50000"/>
                  <a:lumOff val="50000"/>
                </a:prstClr>
              </a:solidFill>
            </a:endParaRPr>
          </a:p>
        </p:txBody>
      </p:sp>
    </p:spTree>
    <p:extLst>
      <p:ext uri="{BB962C8B-B14F-4D97-AF65-F5344CB8AC3E}">
        <p14:creationId xmlns:p14="http://schemas.microsoft.com/office/powerpoint/2010/main" val="6612295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solidFill>
                <a:prstClr val="black">
                  <a:lumMod val="50000"/>
                  <a:lumOff val="50000"/>
                </a:prstClr>
              </a:solidFill>
            </a:endParaRPr>
          </a:p>
        </p:txBody>
      </p:sp>
      <p:sp>
        <p:nvSpPr>
          <p:cNvPr id="3" name="Footer Placeholder 2"/>
          <p:cNvSpPr>
            <a:spLocks noGrp="1"/>
          </p:cNvSpPr>
          <p:nvPr>
            <p:ph type="ftr" sz="quarter" idx="11"/>
          </p:nvPr>
        </p:nvSpPr>
        <p:spPr/>
        <p:txBody>
          <a:bodyPr/>
          <a:lstStyle/>
          <a:p>
            <a:pPr>
              <a:defRPr/>
            </a:pPr>
            <a:endParaRPr lang="en-GB">
              <a:solidFill>
                <a:prstClr val="black">
                  <a:lumMod val="50000"/>
                  <a:lumOff val="50000"/>
                </a:prstClr>
              </a:solidFill>
            </a:endParaRPr>
          </a:p>
        </p:txBody>
      </p:sp>
      <p:sp>
        <p:nvSpPr>
          <p:cNvPr id="4" name="Slide Number Placeholder 3"/>
          <p:cNvSpPr>
            <a:spLocks noGrp="1"/>
          </p:cNvSpPr>
          <p:nvPr>
            <p:ph type="sldNum" sz="quarter" idx="12"/>
          </p:nvPr>
        </p:nvSpPr>
        <p:spPr/>
        <p:txBody>
          <a:bodyPr/>
          <a:lstStyle/>
          <a:p>
            <a:fld id="{90AF2DA4-4C5C-4696-89AF-9BC5F71F7648}" type="slidenum">
              <a:rPr lang="en-GB" altLang="en-US" smtClean="0">
                <a:solidFill>
                  <a:prstClr val="black">
                    <a:lumMod val="50000"/>
                    <a:lumOff val="50000"/>
                  </a:prstClr>
                </a:solidFill>
              </a:rPr>
              <a:pPr/>
              <a:t>‹#›</a:t>
            </a:fld>
            <a:endParaRPr lang="en-GB" altLang="en-US">
              <a:solidFill>
                <a:prstClr val="black">
                  <a:lumMod val="50000"/>
                  <a:lumOff val="50000"/>
                </a:prstClr>
              </a:solidFill>
            </a:endParaRPr>
          </a:p>
        </p:txBody>
      </p:sp>
    </p:spTree>
    <p:extLst>
      <p:ext uri="{BB962C8B-B14F-4D97-AF65-F5344CB8AC3E}">
        <p14:creationId xmlns:p14="http://schemas.microsoft.com/office/powerpoint/2010/main" val="290246253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1280" y="1487081"/>
            <a:ext cx="3008313" cy="1921339"/>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93350" y="835428"/>
            <a:ext cx="4699370" cy="5151526"/>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51280" y="3408420"/>
            <a:ext cx="3008313" cy="19190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a:defRPr/>
            </a:pPr>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fld id="{AC13FE5E-D210-43C7-B193-75C94C78F8AD}" type="slidenum">
              <a:rPr lang="en-GB" altLang="en-US" smtClean="0">
                <a:solidFill>
                  <a:prstClr val="black">
                    <a:lumMod val="50000"/>
                    <a:lumOff val="50000"/>
                  </a:prstClr>
                </a:solidFill>
              </a:rPr>
              <a:pPr/>
              <a:t>‹#›</a:t>
            </a:fld>
            <a:endParaRPr lang="en-GB" altLang="en-US">
              <a:solidFill>
                <a:prstClr val="black">
                  <a:lumMod val="50000"/>
                  <a:lumOff val="50000"/>
                </a:prstClr>
              </a:solidFill>
            </a:endParaRPr>
          </a:p>
        </p:txBody>
      </p:sp>
    </p:spTree>
    <p:extLst>
      <p:ext uri="{BB962C8B-B14F-4D97-AF65-F5344CB8AC3E}">
        <p14:creationId xmlns:p14="http://schemas.microsoft.com/office/powerpoint/2010/main" val="27514047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tape.png"/>
          <p:cNvPicPr>
            <a:picLocks noChangeAspect="1"/>
          </p:cNvPicPr>
          <p:nvPr/>
        </p:nvPicPr>
        <p:blipFill>
          <a:blip r:embed="rId2"/>
          <a:stretch>
            <a:fillRect/>
          </a:stretch>
        </p:blipFill>
        <p:spPr>
          <a:xfrm>
            <a:off x="3124200" y="191206"/>
            <a:ext cx="2781300" cy="819150"/>
          </a:xfrm>
          <a:prstGeom prst="rect">
            <a:avLst/>
          </a:prstGeom>
        </p:spPr>
      </p:pic>
      <p:sp>
        <p:nvSpPr>
          <p:cNvPr id="2" name="Title 1"/>
          <p:cNvSpPr>
            <a:spLocks noGrp="1"/>
          </p:cNvSpPr>
          <p:nvPr>
            <p:ph type="title"/>
          </p:nvPr>
        </p:nvSpPr>
        <p:spPr>
          <a:xfrm>
            <a:off x="551280" y="4669654"/>
            <a:ext cx="8041440" cy="719865"/>
          </a:xfrm>
        </p:spPr>
        <p:txBody>
          <a:bodyPr anchor="b"/>
          <a:lstStyle>
            <a:lvl1pPr algn="ctr">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rot="-60000">
            <a:off x="2130552" y="594360"/>
            <a:ext cx="4873752" cy="3657600"/>
          </a:xfr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219200" y="5416153"/>
            <a:ext cx="6705600" cy="603126"/>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a:defRPr/>
            </a:pPr>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fld id="{6DACEE8A-5CDA-4819-9142-BD70A2B93057}" type="slidenum">
              <a:rPr lang="en-GB" altLang="en-US" smtClean="0">
                <a:solidFill>
                  <a:prstClr val="black">
                    <a:lumMod val="50000"/>
                    <a:lumOff val="50000"/>
                  </a:prstClr>
                </a:solidFill>
              </a:rPr>
              <a:pPr/>
              <a:t>‹#›</a:t>
            </a:fld>
            <a:endParaRPr lang="en-GB" altLang="en-US">
              <a:solidFill>
                <a:prstClr val="black">
                  <a:lumMod val="50000"/>
                  <a:lumOff val="50000"/>
                </a:prstClr>
              </a:solidFill>
            </a:endParaRPr>
          </a:p>
        </p:txBody>
      </p:sp>
    </p:spTree>
    <p:extLst>
      <p:ext uri="{BB962C8B-B14F-4D97-AF65-F5344CB8AC3E}">
        <p14:creationId xmlns:p14="http://schemas.microsoft.com/office/powerpoint/2010/main" val="15034098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solidFill>
                <a:prstClr val="black">
                  <a:lumMod val="50000"/>
                  <a:lumOff val="50000"/>
                </a:prstClr>
              </a:solidFill>
            </a:endParaRPr>
          </a:p>
        </p:txBody>
      </p:sp>
      <p:sp>
        <p:nvSpPr>
          <p:cNvPr id="5" name="Footer Placeholder 4"/>
          <p:cNvSpPr>
            <a:spLocks noGrp="1"/>
          </p:cNvSpPr>
          <p:nvPr>
            <p:ph type="ftr" sz="quarter" idx="11"/>
          </p:nvPr>
        </p:nvSpPr>
        <p:spPr/>
        <p:txBody>
          <a:bodyPr/>
          <a:lstStyle/>
          <a:p>
            <a:pPr>
              <a:defRPr/>
            </a:pPr>
            <a:endParaRPr lang="en-GB">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fld id="{22E79D67-6736-4AB4-80DB-F7F80BC681C6}" type="slidenum">
              <a:rPr lang="en-GB" altLang="en-US" smtClean="0">
                <a:solidFill>
                  <a:prstClr val="black">
                    <a:lumMod val="50000"/>
                    <a:lumOff val="50000"/>
                  </a:prstClr>
                </a:solidFill>
              </a:rPr>
              <a:pPr/>
              <a:t>‹#›</a:t>
            </a:fld>
            <a:endParaRPr lang="en-GB" altLang="en-US">
              <a:solidFill>
                <a:prstClr val="black">
                  <a:lumMod val="50000"/>
                  <a:lumOff val="50000"/>
                </a:prstClr>
              </a:solidFill>
            </a:endParaRPr>
          </a:p>
        </p:txBody>
      </p:sp>
    </p:spTree>
    <p:extLst>
      <p:ext uri="{BB962C8B-B14F-4D97-AF65-F5344CB8AC3E}">
        <p14:creationId xmlns:p14="http://schemas.microsoft.com/office/powerpoint/2010/main" val="117442196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50278"/>
            <a:ext cx="1963320" cy="546952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51280" y="838199"/>
            <a:ext cx="5907840" cy="518160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solidFill>
                <a:prstClr val="black">
                  <a:lumMod val="50000"/>
                  <a:lumOff val="50000"/>
                </a:prstClr>
              </a:solidFill>
            </a:endParaRPr>
          </a:p>
        </p:txBody>
      </p:sp>
      <p:sp>
        <p:nvSpPr>
          <p:cNvPr id="5" name="Footer Placeholder 4"/>
          <p:cNvSpPr>
            <a:spLocks noGrp="1"/>
          </p:cNvSpPr>
          <p:nvPr>
            <p:ph type="ftr" sz="quarter" idx="11"/>
          </p:nvPr>
        </p:nvSpPr>
        <p:spPr/>
        <p:txBody>
          <a:bodyPr/>
          <a:lstStyle/>
          <a:p>
            <a:pPr>
              <a:defRPr/>
            </a:pPr>
            <a:endParaRPr lang="en-GB">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fld id="{69618C1B-FEAD-4B0C-880A-447266C5C885}" type="slidenum">
              <a:rPr lang="en-GB" altLang="en-US" smtClean="0">
                <a:solidFill>
                  <a:prstClr val="black">
                    <a:lumMod val="50000"/>
                    <a:lumOff val="50000"/>
                  </a:prstClr>
                </a:solidFill>
              </a:rPr>
              <a:pPr/>
              <a:t>‹#›</a:t>
            </a:fld>
            <a:endParaRPr lang="en-GB" altLang="en-US">
              <a:solidFill>
                <a:prstClr val="black">
                  <a:lumMod val="50000"/>
                  <a:lumOff val="50000"/>
                </a:prstClr>
              </a:solidFill>
            </a:endParaRPr>
          </a:p>
        </p:txBody>
      </p:sp>
    </p:spTree>
    <p:extLst>
      <p:ext uri="{BB962C8B-B14F-4D97-AF65-F5344CB8AC3E}">
        <p14:creationId xmlns:p14="http://schemas.microsoft.com/office/powerpoint/2010/main" val="411639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6.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7.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0.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window3.png"/>
          <p:cNvPicPr>
            <a:picLocks noChangeAspect="1"/>
          </p:cNvPicPr>
          <p:nvPr/>
        </p:nvPicPr>
        <p:blipFill>
          <a:blip r:embed="rId13"/>
          <a:stretch>
            <a:fillRect/>
          </a:stretch>
        </p:blipFill>
        <p:spPr>
          <a:xfrm>
            <a:off x="0" y="0"/>
            <a:ext cx="9144000" cy="6858000"/>
          </a:xfrm>
          <a:prstGeom prst="rect">
            <a:avLst/>
          </a:prstGeom>
        </p:spPr>
      </p:pic>
      <p:sp>
        <p:nvSpPr>
          <p:cNvPr id="2" name="Title Placeholder 1"/>
          <p:cNvSpPr>
            <a:spLocks noGrp="1"/>
          </p:cNvSpPr>
          <p:nvPr>
            <p:ph type="title"/>
          </p:nvPr>
        </p:nvSpPr>
        <p:spPr>
          <a:xfrm>
            <a:off x="1371600" y="1295400"/>
            <a:ext cx="6400800" cy="685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057400"/>
            <a:ext cx="6400800" cy="342900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bwMode="white">
          <a:xfrm>
            <a:off x="304800" y="6356350"/>
            <a:ext cx="2133600" cy="365125"/>
          </a:xfrm>
          <a:prstGeom prst="rect">
            <a:avLst/>
          </a:prstGeom>
          <a:ln>
            <a:noFill/>
          </a:ln>
        </p:spPr>
        <p:txBody>
          <a:bodyPr vert="horz" lIns="91440" tIns="45720" rIns="91440" bIns="45720" rtlCol="0" anchor="ctr"/>
          <a:lstStyle>
            <a:lvl1pPr algn="l">
              <a:defRPr sz="1100" baseline="0">
                <a:solidFill>
                  <a:schemeClr val="accent1">
                    <a:lumMod val="60000"/>
                    <a:lumOff val="40000"/>
                  </a:schemeClr>
                </a:solidFill>
              </a:defRPr>
            </a:lvl1pPr>
          </a:lstStyle>
          <a:p>
            <a:fld id="{1D8BD707-D9CF-40AE-B4C6-C98DA3205C09}" type="datetimeFigureOut">
              <a:rPr lang="en-US" smtClean="0"/>
              <a:pPr/>
              <a:t>8/16/2017</a:t>
            </a:fld>
            <a:endParaRPr lang="en-US"/>
          </a:p>
        </p:txBody>
      </p:sp>
      <p:sp>
        <p:nvSpPr>
          <p:cNvPr id="5" name="Footer Placeholder 4"/>
          <p:cNvSpPr>
            <a:spLocks noGrp="1"/>
          </p:cNvSpPr>
          <p:nvPr>
            <p:ph type="ftr" sz="quarter" idx="3"/>
          </p:nvPr>
        </p:nvSpPr>
        <p:spPr bwMode="white">
          <a:xfrm>
            <a:off x="2971800" y="6356350"/>
            <a:ext cx="3200400" cy="365125"/>
          </a:xfrm>
          <a:prstGeom prst="rect">
            <a:avLst/>
          </a:prstGeom>
        </p:spPr>
        <p:txBody>
          <a:bodyPr vert="horz" lIns="91440" tIns="45720" rIns="91440" bIns="45720" rtlCol="0" anchor="ctr"/>
          <a:lstStyle>
            <a:lvl1pPr algn="ctr">
              <a:defRPr sz="1100" baseline="0">
                <a:solidFill>
                  <a:schemeClr val="accent1">
                    <a:lumMod val="60000"/>
                    <a:lumOff val="40000"/>
                  </a:schemeClr>
                </a:solidFill>
              </a:defRPr>
            </a:lvl1pPr>
          </a:lstStyle>
          <a:p>
            <a:endParaRPr lang="en-US"/>
          </a:p>
        </p:txBody>
      </p:sp>
      <p:sp>
        <p:nvSpPr>
          <p:cNvPr id="6" name="Slide Number Placeholder 5"/>
          <p:cNvSpPr>
            <a:spLocks noGrp="1"/>
          </p:cNvSpPr>
          <p:nvPr>
            <p:ph type="sldNum" sz="quarter" idx="4"/>
          </p:nvPr>
        </p:nvSpPr>
        <p:spPr bwMode="white">
          <a:xfrm>
            <a:off x="6675120" y="6364224"/>
            <a:ext cx="2133600" cy="365125"/>
          </a:xfrm>
          <a:prstGeom prst="rect">
            <a:avLst/>
          </a:prstGeom>
        </p:spPr>
        <p:txBody>
          <a:bodyPr vert="horz" lIns="91440" tIns="45720" rIns="91440" bIns="45720" rtlCol="0" anchor="ctr"/>
          <a:lstStyle>
            <a:lvl1pPr algn="r">
              <a:defRPr sz="1200" b="1" baseline="0">
                <a:solidFill>
                  <a:schemeClr val="accent1">
                    <a:lumMod val="60000"/>
                    <a:lumOff val="40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914400" rtl="0" eaLnBrk="1" latinLnBrk="0" hangingPunct="1">
        <a:spcBef>
          <a:spcPct val="0"/>
        </a:spcBef>
        <a:buNone/>
        <a:defRPr sz="3600" kern="1200" cap="all" spc="30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274320" algn="l" defTabSz="914400" rtl="0" eaLnBrk="1" latinLnBrk="0" hangingPunct="1">
        <a:lnSpc>
          <a:spcPct val="150000"/>
        </a:lnSpc>
        <a:spcBef>
          <a:spcPct val="20000"/>
        </a:spcBef>
        <a:buClrTx/>
        <a:buFont typeface="Wingdings" pitchFamily="2" charset="2"/>
        <a:buChar char="v"/>
        <a:defRPr sz="1800" kern="1200" baseline="0">
          <a:solidFill>
            <a:schemeClr val="tx1"/>
          </a:solidFill>
          <a:latin typeface="+mn-lt"/>
          <a:ea typeface="+mn-ea"/>
          <a:cs typeface="+mn-cs"/>
        </a:defRPr>
      </a:lvl1pPr>
      <a:lvl2pPr marL="742950" indent="-228600" algn="l" defTabSz="914400" rtl="0" eaLnBrk="1" latinLnBrk="0" hangingPunct="1">
        <a:spcBef>
          <a:spcPct val="20000"/>
        </a:spcBef>
        <a:buClrTx/>
        <a:buFont typeface="Arial" pitchFamily="34" charset="0"/>
        <a:buChar char="•"/>
        <a:defRPr sz="1600" kern="1200" baseline="0">
          <a:solidFill>
            <a:schemeClr val="tx1"/>
          </a:solidFill>
          <a:latin typeface="+mn-lt"/>
          <a:ea typeface="+mn-ea"/>
          <a:cs typeface="+mn-cs"/>
        </a:defRPr>
      </a:lvl2pPr>
      <a:lvl3pPr marL="11430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3pPr>
      <a:lvl4pPr marL="16002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4pPr>
      <a:lvl5pPr marL="20574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5pPr>
      <a:lvl6pPr marL="2514600" indent="-228600" algn="l" defTabSz="914400" rtl="0" eaLnBrk="1" latinLnBrk="0" hangingPunct="1">
        <a:spcBef>
          <a:spcPct val="20000"/>
        </a:spcBef>
        <a:buClrTx/>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7pPr>
      <a:lvl8pPr marL="3429000" indent="-228600" algn="l" defTabSz="914400" rtl="0" eaLnBrk="1" latinLnBrk="0" hangingPunct="1">
        <a:spcBef>
          <a:spcPct val="20000"/>
        </a:spcBef>
        <a:buClrTx/>
        <a:buFont typeface="Arial" pitchFamily="34" charset="0"/>
        <a:buChar char="•"/>
        <a:defRPr sz="1200" kern="1200" baseline="0">
          <a:solidFill>
            <a:schemeClr val="tx1"/>
          </a:solidFill>
          <a:latin typeface="+mn-lt"/>
          <a:ea typeface="+mn-ea"/>
          <a:cs typeface="+mn-cs"/>
        </a:defRPr>
      </a:lvl8pPr>
      <a:lvl9pPr marL="38862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endParaRPr>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pPr defTabSz="457200"/>
            <a:fld id="{03F25800-A3F8-ED4C-A915-1304530AF5F0}" type="datetimeFigureOut">
              <a:rPr lang="en-US" smtClean="0">
                <a:solidFill>
                  <a:srgbClr val="465E9C"/>
                </a:solidFill>
              </a:rPr>
              <a:pPr defTabSz="457200"/>
              <a:t>8/16/2017</a:t>
            </a:fld>
            <a:endParaRPr lang="en-US">
              <a:solidFill>
                <a:srgbClr val="465E9C"/>
              </a:solidFill>
            </a:endParaRPr>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pPr defTabSz="457200"/>
            <a:endParaRPr lang="en-US">
              <a:solidFill>
                <a:srgbClr val="465E9C"/>
              </a:solidFill>
            </a:endParaRPr>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pPr defTabSz="457200"/>
            <a:fld id="{A3D6750F-1066-514B-B29D-D03A6BFCA068}" type="slidenum">
              <a:rPr lang="en-US" smtClean="0">
                <a:solidFill>
                  <a:srgbClr val="465E9C"/>
                </a:solidFill>
              </a:rPr>
              <a:pPr defTabSz="457200"/>
              <a:t>‹#›</a:t>
            </a:fld>
            <a:endParaRPr lang="en-US">
              <a:solidFill>
                <a:srgbClr val="465E9C"/>
              </a:solidFill>
            </a:endParaRPr>
          </a:p>
        </p:txBody>
      </p:sp>
    </p:spTree>
    <p:extLst>
      <p:ext uri="{BB962C8B-B14F-4D97-AF65-F5344CB8AC3E}">
        <p14:creationId xmlns:p14="http://schemas.microsoft.com/office/powerpoint/2010/main" val="2791765716"/>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13">
            <a:lum bright="-10000"/>
          </a:blip>
          <a:stretch>
            <a:fillRect/>
          </a:stretch>
        </p:blipFill>
        <p:spPr>
          <a:xfrm>
            <a:off x="0" y="0"/>
            <a:ext cx="9144000" cy="6858000"/>
          </a:xfrm>
          <a:prstGeom prst="rect">
            <a:avLst/>
          </a:prstGeom>
        </p:spPr>
      </p:pic>
      <p:sp>
        <p:nvSpPr>
          <p:cNvPr id="2" name="Title Placeholder 1"/>
          <p:cNvSpPr>
            <a:spLocks noGrp="1"/>
          </p:cNvSpPr>
          <p:nvPr>
            <p:ph type="title"/>
          </p:nvPr>
        </p:nvSpPr>
        <p:spPr>
          <a:xfrm>
            <a:off x="551280" y="436563"/>
            <a:ext cx="8041440" cy="144267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2038388"/>
            <a:ext cx="7467600" cy="395133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1280" y="6148875"/>
            <a:ext cx="2133600" cy="365125"/>
          </a:xfrm>
          <a:prstGeom prst="rect">
            <a:avLst/>
          </a:prstGeom>
        </p:spPr>
        <p:txBody>
          <a:bodyPr vert="horz" lIns="91440" tIns="45720" rIns="91440" bIns="45720" rtlCol="0" anchor="ctr"/>
          <a:lstStyle>
            <a:lvl1pPr algn="l">
              <a:defRPr sz="1400" b="0">
                <a:solidFill>
                  <a:schemeClr val="tx1">
                    <a:lumMod val="50000"/>
                    <a:lumOff val="50000"/>
                  </a:schemeClr>
                </a:solidFill>
                <a:latin typeface="Rage Italic" pitchFamily="66" charset="0"/>
                <a:cs typeface="Rage Italic" pitchFamily="66" charset="0"/>
              </a:defRPr>
            </a:lvl1pPr>
          </a:lstStyle>
          <a:p>
            <a:pPr eaLnBrk="0" fontAlgn="base" hangingPunct="0">
              <a:spcBef>
                <a:spcPct val="0"/>
              </a:spcBef>
              <a:spcAft>
                <a:spcPct val="0"/>
              </a:spcAft>
              <a:defRPr/>
            </a:pPr>
            <a:endParaRPr lang="en-GB">
              <a:solidFill>
                <a:prstClr val="black">
                  <a:lumMod val="50000"/>
                  <a:lumOff val="50000"/>
                </a:prstClr>
              </a:solidFill>
              <a:ea typeface="ＭＳ Ｐゴシック" pitchFamily="34" charset="-128"/>
            </a:endParaRPr>
          </a:p>
        </p:txBody>
      </p:sp>
      <p:sp>
        <p:nvSpPr>
          <p:cNvPr id="5" name="Footer Placeholder 4"/>
          <p:cNvSpPr>
            <a:spLocks noGrp="1"/>
          </p:cNvSpPr>
          <p:nvPr>
            <p:ph type="ftr" sz="quarter" idx="3"/>
          </p:nvPr>
        </p:nvSpPr>
        <p:spPr>
          <a:xfrm>
            <a:off x="3124200" y="6148875"/>
            <a:ext cx="2895600" cy="365125"/>
          </a:xfrm>
          <a:prstGeom prst="rect">
            <a:avLst/>
          </a:prstGeom>
        </p:spPr>
        <p:txBody>
          <a:bodyPr vert="horz" lIns="91440" tIns="45720" rIns="91440" bIns="45720" rtlCol="0" anchor="ctr"/>
          <a:lstStyle>
            <a:lvl1pPr algn="ctr">
              <a:defRPr sz="1400" b="0">
                <a:solidFill>
                  <a:schemeClr val="tx1">
                    <a:lumMod val="50000"/>
                    <a:lumOff val="50000"/>
                  </a:schemeClr>
                </a:solidFill>
                <a:latin typeface="Rage Italic" pitchFamily="66" charset="0"/>
                <a:cs typeface="Rage Italic" pitchFamily="66" charset="0"/>
              </a:defRPr>
            </a:lvl1pPr>
          </a:lstStyle>
          <a:p>
            <a:pPr eaLnBrk="0" fontAlgn="base" hangingPunct="0">
              <a:spcBef>
                <a:spcPct val="0"/>
              </a:spcBef>
              <a:spcAft>
                <a:spcPct val="0"/>
              </a:spcAft>
              <a:defRPr/>
            </a:pPr>
            <a:endParaRPr lang="en-GB">
              <a:solidFill>
                <a:prstClr val="black">
                  <a:lumMod val="50000"/>
                  <a:lumOff val="50000"/>
                </a:prstClr>
              </a:solidFill>
              <a:ea typeface="ＭＳ Ｐゴシック" pitchFamily="34" charset="-128"/>
            </a:endParaRPr>
          </a:p>
        </p:txBody>
      </p:sp>
      <p:sp>
        <p:nvSpPr>
          <p:cNvPr id="6" name="Slide Number Placeholder 5"/>
          <p:cNvSpPr>
            <a:spLocks noGrp="1"/>
          </p:cNvSpPr>
          <p:nvPr>
            <p:ph type="sldNum" sz="quarter" idx="4"/>
          </p:nvPr>
        </p:nvSpPr>
        <p:spPr>
          <a:xfrm>
            <a:off x="6459120" y="6148875"/>
            <a:ext cx="2133600" cy="365125"/>
          </a:xfrm>
          <a:prstGeom prst="rect">
            <a:avLst/>
          </a:prstGeom>
        </p:spPr>
        <p:txBody>
          <a:bodyPr vert="horz" lIns="91440" tIns="45720" rIns="91440" bIns="45720" rtlCol="0" anchor="ctr"/>
          <a:lstStyle>
            <a:lvl1pPr algn="r">
              <a:defRPr sz="1400" b="0">
                <a:solidFill>
                  <a:schemeClr val="tx1">
                    <a:lumMod val="50000"/>
                    <a:lumOff val="50000"/>
                  </a:schemeClr>
                </a:solidFill>
                <a:latin typeface="Rage Italic" pitchFamily="66" charset="0"/>
                <a:cs typeface="Rage Italic" pitchFamily="66" charset="0"/>
              </a:defRPr>
            </a:lvl1pPr>
          </a:lstStyle>
          <a:p>
            <a:pPr eaLnBrk="0" fontAlgn="base" hangingPunct="0">
              <a:spcBef>
                <a:spcPct val="0"/>
              </a:spcBef>
              <a:spcAft>
                <a:spcPct val="0"/>
              </a:spcAft>
            </a:pPr>
            <a:fld id="{C39F838D-72A5-4FC1-B0D5-1B33CA1DFE95}" type="slidenum">
              <a:rPr lang="en-GB" altLang="en-US" smtClean="0">
                <a:solidFill>
                  <a:prstClr val="black">
                    <a:lumMod val="50000"/>
                    <a:lumOff val="50000"/>
                  </a:prstClr>
                </a:solidFill>
                <a:ea typeface="ＭＳ Ｐゴシック" pitchFamily="34" charset="-128"/>
              </a:rPr>
              <a:pPr eaLnBrk="0" fontAlgn="base" hangingPunct="0">
                <a:spcBef>
                  <a:spcPct val="0"/>
                </a:spcBef>
                <a:spcAft>
                  <a:spcPct val="0"/>
                </a:spcAft>
              </a:pPr>
              <a:t>‹#›</a:t>
            </a:fld>
            <a:endParaRPr lang="en-GB" altLang="en-US">
              <a:solidFill>
                <a:prstClr val="black">
                  <a:lumMod val="50000"/>
                  <a:lumOff val="50000"/>
                </a:prstClr>
              </a:solidFill>
              <a:ea typeface="ＭＳ Ｐゴシック" pitchFamily="34" charset="-128"/>
            </a:endParaRPr>
          </a:p>
        </p:txBody>
      </p:sp>
    </p:spTree>
    <p:extLst>
      <p:ext uri="{BB962C8B-B14F-4D97-AF65-F5344CB8AC3E}">
        <p14:creationId xmlns:p14="http://schemas.microsoft.com/office/powerpoint/2010/main" val="3620904144"/>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457200" rtl="0" eaLnBrk="1" latinLnBrk="0" hangingPunct="1">
        <a:spcBef>
          <a:spcPct val="20000"/>
        </a:spcBef>
        <a:buClr>
          <a:schemeClr val="accent1"/>
        </a:buClr>
        <a:buSzPct val="95000"/>
        <a:buFont typeface="Rage Italic" pitchFamily="66" charset="0"/>
        <a:buChar char="0"/>
        <a:defRPr sz="2400" kern="1200">
          <a:solidFill>
            <a:schemeClr val="tx1">
              <a:lumMod val="75000"/>
              <a:lumOff val="25000"/>
            </a:schemeClr>
          </a:solidFill>
          <a:latin typeface="+mn-lt"/>
          <a:ea typeface="+mn-ea"/>
          <a:cs typeface="+mn-cs"/>
        </a:defRPr>
      </a:lvl1pPr>
      <a:lvl2pPr marL="557784" indent="-228600" algn="l" defTabSz="457200" rtl="0" eaLnBrk="1" latinLnBrk="0" hangingPunct="1">
        <a:spcBef>
          <a:spcPct val="20000"/>
        </a:spcBef>
        <a:buClr>
          <a:schemeClr val="accent1"/>
        </a:buClr>
        <a:buSzPct val="95000"/>
        <a:buFont typeface="Rage Italic" pitchFamily="66" charset="0"/>
        <a:buChar char="0"/>
        <a:defRPr sz="2200" kern="1200">
          <a:solidFill>
            <a:schemeClr val="tx1">
              <a:lumMod val="75000"/>
              <a:lumOff val="25000"/>
            </a:schemeClr>
          </a:solidFill>
          <a:latin typeface="+mn-lt"/>
          <a:ea typeface="+mn-ea"/>
          <a:cs typeface="+mn-cs"/>
        </a:defRPr>
      </a:lvl2pPr>
      <a:lvl3pPr marL="822960" indent="-182880" algn="l" defTabSz="457200" rtl="0" eaLnBrk="1" latinLnBrk="0" hangingPunct="1">
        <a:spcBef>
          <a:spcPct val="20000"/>
        </a:spcBef>
        <a:buClr>
          <a:schemeClr val="accent1"/>
        </a:buClr>
        <a:buSzPct val="95000"/>
        <a:buFont typeface="Rage Italic" pitchFamily="66" charset="0"/>
        <a:buChar char="0"/>
        <a:defRPr sz="2000" kern="1200">
          <a:solidFill>
            <a:schemeClr val="tx1">
              <a:lumMod val="75000"/>
              <a:lumOff val="25000"/>
            </a:schemeClr>
          </a:solidFill>
          <a:latin typeface="+mn-lt"/>
          <a:ea typeface="+mn-ea"/>
          <a:cs typeface="+mn-cs"/>
        </a:defRPr>
      </a:lvl3pPr>
      <a:lvl4pPr marL="1097280" indent="-182880" algn="l" defTabSz="457200" rtl="0" eaLnBrk="1" latinLnBrk="0" hangingPunct="1">
        <a:spcBef>
          <a:spcPct val="20000"/>
        </a:spcBef>
        <a:buClr>
          <a:schemeClr val="accent1"/>
        </a:buClr>
        <a:buSzPct val="95000"/>
        <a:buFont typeface="Rage Italic" pitchFamily="66" charset="0"/>
        <a:buChar char="0"/>
        <a:defRPr sz="1600" kern="1200">
          <a:solidFill>
            <a:schemeClr val="tx1">
              <a:lumMod val="75000"/>
              <a:lumOff val="25000"/>
            </a:schemeClr>
          </a:solidFill>
          <a:latin typeface="+mn-lt"/>
          <a:ea typeface="+mn-ea"/>
          <a:cs typeface="+mn-cs"/>
        </a:defRPr>
      </a:lvl4pPr>
      <a:lvl5pPr marL="1417320" indent="-182880" algn="l" defTabSz="457200" rtl="0" eaLnBrk="1" latinLnBrk="0" hangingPunct="1">
        <a:spcBef>
          <a:spcPct val="20000"/>
        </a:spcBef>
        <a:buClr>
          <a:schemeClr val="accent1"/>
        </a:buClr>
        <a:buSzPct val="95000"/>
        <a:buFont typeface="Rage Italic" pitchFamily="66" charset="0"/>
        <a:buChar char="0"/>
        <a:defRPr sz="1400" kern="1200" baseline="0">
          <a:solidFill>
            <a:schemeClr val="tx1">
              <a:lumMod val="75000"/>
              <a:lumOff val="25000"/>
            </a:schemeClr>
          </a:solidFill>
          <a:latin typeface="+mn-lt"/>
          <a:ea typeface="+mn-ea"/>
          <a:cs typeface="+mn-cs"/>
        </a:defRPr>
      </a:lvl5pPr>
      <a:lvl6pPr marL="164592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6pPr>
      <a:lvl7pPr marL="192024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7pPr>
      <a:lvl8pPr marL="219456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8pPr>
      <a:lvl9pPr marL="246888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notesSlide" Target="../notesSlides/notesSlide1.xml"/><Relationship Id="rId7" Type="http://schemas.openxmlformats.org/officeDocument/2006/relationships/image" Target="../media/image19.png"/><Relationship Id="rId2" Type="http://schemas.openxmlformats.org/officeDocument/2006/relationships/slideLayout" Target="../slideLayouts/slideLayout13.xml"/><Relationship Id="rId1" Type="http://schemas.openxmlformats.org/officeDocument/2006/relationships/themeOverride" Target="../theme/themeOverride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jpg"/><Relationship Id="rId9" Type="http://schemas.openxmlformats.org/officeDocument/2006/relationships/image" Target="../media/image21.jpg"/></Relationships>
</file>

<file path=ppt/slides/_rels/slide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04800"/>
            <a:ext cx="6965245" cy="1202485"/>
          </a:xfrm>
        </p:spPr>
        <p:txBody>
          <a:bodyPr>
            <a:normAutofit fontScale="90000"/>
          </a:bodyPr>
          <a:lstStyle/>
          <a:p>
            <a:r>
              <a:rPr lang="en-US" dirty="0" smtClean="0"/>
              <a:t>The Welfare State, Poverty and  dimensions of social exclusion</a:t>
            </a:r>
            <a:br>
              <a:rPr lang="en-US" dirty="0" smtClean="0"/>
            </a:br>
            <a:r>
              <a:rPr lang="en-US" sz="2200" dirty="0" smtClean="0"/>
              <a:t>by Heike Griffiths, </a:t>
            </a:r>
            <a:r>
              <a:rPr lang="en-US" sz="2200" dirty="0" smtClean="0"/>
              <a:t>2017</a:t>
            </a:r>
            <a:endParaRPr lang="en-US" sz="2200" dirty="0"/>
          </a:p>
        </p:txBody>
      </p:sp>
      <p:pic>
        <p:nvPicPr>
          <p:cNvPr id="5" name="Content Placeholder 4"/>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3176873" y="4125398"/>
            <a:ext cx="2152506" cy="2152506"/>
          </a:xfrm>
        </p:spPr>
      </p:pic>
      <p:pic>
        <p:nvPicPr>
          <p:cNvPr id="11" name="Picture 10"/>
          <p:cNvPicPr>
            <a:picLocks noChangeAspect="1"/>
          </p:cNvPicPr>
          <p:nvPr/>
        </p:nvPicPr>
        <p:blipFill rotWithShape="1">
          <a:blip r:embed="rId5">
            <a:extLst>
              <a:ext uri="{28A0092B-C50C-407E-A947-70E740481C1C}">
                <a14:useLocalDpi xmlns:a14="http://schemas.microsoft.com/office/drawing/2010/main" val="0"/>
              </a:ext>
            </a:extLst>
          </a:blip>
          <a:srcRect l="6019" r="7679"/>
          <a:stretch/>
        </p:blipFill>
        <p:spPr>
          <a:xfrm rot="21230694">
            <a:off x="5590892" y="3953197"/>
            <a:ext cx="3180321" cy="2037772"/>
          </a:xfrm>
          <a:prstGeom prst="rect">
            <a:avLst/>
          </a:prstGeom>
        </p:spPr>
      </p:pic>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009737">
            <a:off x="293325" y="4542733"/>
            <a:ext cx="2674288" cy="1604572"/>
          </a:xfrm>
          <a:prstGeom prst="rect">
            <a:avLst/>
          </a:prstGeom>
        </p:spPr>
      </p:pic>
      <p:pic>
        <p:nvPicPr>
          <p:cNvPr id="6" name="Pictur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53828">
            <a:off x="5659976" y="2076051"/>
            <a:ext cx="3028950" cy="1514475"/>
          </a:xfrm>
          <a:prstGeom prst="rect">
            <a:avLst/>
          </a:prstGeom>
        </p:spPr>
      </p:pic>
      <p:pic>
        <p:nvPicPr>
          <p:cNvPr id="9" name="Picture 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900581" y="2090476"/>
            <a:ext cx="2628900" cy="1743075"/>
          </a:xfrm>
          <a:prstGeom prst="rect">
            <a:avLst/>
          </a:prstGeom>
        </p:spPr>
      </p:pic>
      <p:pic>
        <p:nvPicPr>
          <p:cNvPr id="12" name="Picture 1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14400" y="1925010"/>
            <a:ext cx="1797029" cy="2336138"/>
          </a:xfrm>
          <a:prstGeom prst="rect">
            <a:avLst/>
          </a:prstGeom>
        </p:spPr>
      </p:pic>
    </p:spTree>
    <p:extLst>
      <p:ext uri="{BB962C8B-B14F-4D97-AF65-F5344CB8AC3E}">
        <p14:creationId xmlns:p14="http://schemas.microsoft.com/office/powerpoint/2010/main" val="288391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295400"/>
            <a:ext cx="6400800" cy="1295400"/>
          </a:xfrm>
        </p:spPr>
        <p:txBody>
          <a:bodyPr>
            <a:normAutofit/>
          </a:bodyPr>
          <a:lstStyle/>
          <a:p>
            <a:r>
              <a:rPr lang="en-GB" dirty="0" smtClean="0"/>
              <a:t>Influences from the past </a:t>
            </a:r>
            <a:endParaRPr lang="en-US" dirty="0"/>
          </a:p>
        </p:txBody>
      </p:sp>
      <p:sp>
        <p:nvSpPr>
          <p:cNvPr id="3" name="Content Placeholder 2"/>
          <p:cNvSpPr>
            <a:spLocks noGrp="1"/>
          </p:cNvSpPr>
          <p:nvPr>
            <p:ph idx="1"/>
          </p:nvPr>
        </p:nvSpPr>
        <p:spPr>
          <a:xfrm>
            <a:off x="1371600" y="3124200"/>
            <a:ext cx="4343400" cy="2362201"/>
          </a:xfrm>
        </p:spPr>
        <p:txBody>
          <a:bodyPr/>
          <a:lstStyle/>
          <a:p>
            <a:r>
              <a:rPr lang="en-GB" i="1" dirty="0" smtClean="0"/>
              <a:t>‘Britain’s welfare system represents an interesting</a:t>
            </a:r>
          </a:p>
          <a:p>
            <a:pPr marL="0" indent="0">
              <a:buNone/>
            </a:pPr>
            <a:r>
              <a:rPr lang="en-GB" i="1" dirty="0" smtClean="0"/>
              <a:t>      mix of principles and influences from the past …’</a:t>
            </a:r>
          </a:p>
          <a:p>
            <a:pPr marL="0" indent="0">
              <a:buNone/>
            </a:pPr>
            <a:r>
              <a:rPr lang="en-GB" dirty="0"/>
              <a:t> </a:t>
            </a:r>
            <a:r>
              <a:rPr lang="en-GB" dirty="0" smtClean="0"/>
              <a:t>     (Blakemore and Griggs, 2007: 56)</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300249">
            <a:off x="5715000" y="2562225"/>
            <a:ext cx="2619375" cy="174307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289306">
            <a:off x="5667085" y="4534247"/>
            <a:ext cx="2619375" cy="1743075"/>
          </a:xfrm>
          <a:prstGeom prst="rect">
            <a:avLst/>
          </a:prstGeom>
        </p:spPr>
      </p:pic>
    </p:spTree>
    <p:extLst>
      <p:ext uri="{BB962C8B-B14F-4D97-AF65-F5344CB8AC3E}">
        <p14:creationId xmlns:p14="http://schemas.microsoft.com/office/powerpoint/2010/main" val="444272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1295400" y="685800"/>
            <a:ext cx="6965245" cy="1202485"/>
          </a:xfrm>
        </p:spPr>
        <p:txBody>
          <a:bodyPr>
            <a:normAutofit fontScale="90000"/>
          </a:bodyPr>
          <a:lstStyle/>
          <a:p>
            <a:r>
              <a:rPr lang="en-GB" sz="3600" cap="all" spc="300" dirty="0">
                <a:solidFill>
                  <a:prstClr val="black"/>
                </a:solidFill>
                <a:latin typeface="Garamond"/>
              </a:rPr>
              <a:t>FUNDING DEPENDS ON ECONOMIC WELL-BEING OF THE STATE AND ITS CITIZENS</a:t>
            </a:r>
            <a:r>
              <a:rPr lang="en-GB" dirty="0" smtClean="0"/>
              <a:t> </a:t>
            </a:r>
            <a:endParaRPr lang="en-GB" dirty="0"/>
          </a:p>
        </p:txBody>
      </p:sp>
      <p:sp>
        <p:nvSpPr>
          <p:cNvPr id="58371" name="Rectangle 3"/>
          <p:cNvSpPr>
            <a:spLocks noGrp="1" noChangeArrowheads="1"/>
          </p:cNvSpPr>
          <p:nvPr>
            <p:ph idx="1"/>
          </p:nvPr>
        </p:nvSpPr>
        <p:spPr/>
        <p:txBody>
          <a:bodyPr>
            <a:normAutofit/>
          </a:bodyPr>
          <a:lstStyle/>
          <a:p>
            <a:pPr>
              <a:buNone/>
            </a:pPr>
            <a:r>
              <a:rPr lang="en-GB" sz="2500" dirty="0" smtClean="0"/>
              <a:t>’</a:t>
            </a:r>
            <a:r>
              <a:rPr lang="en-GB" sz="2800" dirty="0"/>
              <a:t> Social insurance systems constrained by economic policy and slumps </a:t>
            </a:r>
            <a:endParaRPr lang="en-GB" sz="2800" dirty="0" smtClean="0"/>
          </a:p>
          <a:p>
            <a:pPr>
              <a:buNone/>
            </a:pPr>
            <a:r>
              <a:rPr lang="en-GB" sz="2800" dirty="0" smtClean="0"/>
              <a:t>What do you know about the concept of austerity?</a:t>
            </a:r>
          </a:p>
          <a:p>
            <a:pPr>
              <a:buNone/>
            </a:pPr>
            <a:endParaRPr lang="en-GB" sz="2800" dirty="0"/>
          </a:p>
          <a:p>
            <a:pPr>
              <a:buNone/>
            </a:pPr>
            <a:endParaRPr lang="en-GB" sz="2800" dirty="0" smtClean="0"/>
          </a:p>
          <a:p>
            <a:pPr>
              <a:buNone/>
            </a:pPr>
            <a:endParaRPr lang="en-GB" sz="2800" dirty="0"/>
          </a:p>
          <a:p>
            <a:pPr>
              <a:buNone/>
            </a:pPr>
            <a:endParaRPr lang="en-GB" sz="2800" dirty="0"/>
          </a:p>
          <a:p>
            <a:pPr>
              <a:buFont typeface="Wingdings" pitchFamily="2" charset="2"/>
              <a:buNone/>
            </a:pPr>
            <a:endParaRPr lang="en-GB" sz="2500" dirty="0"/>
          </a:p>
        </p:txBody>
      </p:sp>
    </p:spTree>
    <p:extLst>
      <p:ext uri="{BB962C8B-B14F-4D97-AF65-F5344CB8AC3E}">
        <p14:creationId xmlns:p14="http://schemas.microsoft.com/office/powerpoint/2010/main" val="20438314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t>Social Power </a:t>
            </a:r>
          </a:p>
        </p:txBody>
      </p:sp>
      <p:sp>
        <p:nvSpPr>
          <p:cNvPr id="58371" name="Rectangle 3"/>
          <p:cNvSpPr>
            <a:spLocks noGrp="1" noChangeArrowheads="1"/>
          </p:cNvSpPr>
          <p:nvPr>
            <p:ph idx="1"/>
          </p:nvPr>
        </p:nvSpPr>
        <p:spPr/>
        <p:txBody>
          <a:bodyPr>
            <a:normAutofit fontScale="92500" lnSpcReduction="10000"/>
          </a:bodyPr>
          <a:lstStyle/>
          <a:p>
            <a:pPr>
              <a:buFont typeface="Wingdings" pitchFamily="2" charset="2"/>
              <a:buNone/>
            </a:pPr>
            <a:r>
              <a:rPr lang="en-GB" sz="2500" dirty="0"/>
              <a:t>   Power frames the dimensions of poverty:</a:t>
            </a:r>
          </a:p>
          <a:p>
            <a:pPr>
              <a:buFontTx/>
              <a:buChar char="•"/>
            </a:pPr>
            <a:r>
              <a:rPr lang="en-GB" sz="2500" dirty="0"/>
              <a:t>Inequality and social divisions such as class, gender, disability</a:t>
            </a:r>
          </a:p>
          <a:p>
            <a:pPr>
              <a:buFontTx/>
              <a:buChar char="•"/>
            </a:pPr>
            <a:r>
              <a:rPr lang="en-GB" sz="2500" dirty="0"/>
              <a:t>The idea of ‘the poor’ as other</a:t>
            </a:r>
          </a:p>
          <a:p>
            <a:pPr>
              <a:buFontTx/>
              <a:buChar char="•"/>
            </a:pPr>
            <a:r>
              <a:rPr lang="en-GB" sz="2500" dirty="0"/>
              <a:t>Impact of dominant discourses, power of </a:t>
            </a:r>
            <a:r>
              <a:rPr lang="en-GB" sz="2500" dirty="0" smtClean="0"/>
              <a:t>language (labelling, stereotyping, culture of language, </a:t>
            </a:r>
            <a:r>
              <a:rPr lang="en-GB" sz="2500" dirty="0" err="1" smtClean="0"/>
              <a:t>e.g</a:t>
            </a:r>
            <a:r>
              <a:rPr lang="en-GB" sz="2500" dirty="0" smtClean="0"/>
              <a:t> Radio 4 and Heart, The Times and the Sun) </a:t>
            </a:r>
            <a:endParaRPr lang="en-GB" sz="2500" dirty="0"/>
          </a:p>
          <a:p>
            <a:pPr>
              <a:buFontTx/>
              <a:buChar char="•"/>
            </a:pPr>
            <a:r>
              <a:rPr lang="en-GB" sz="2500" dirty="0"/>
              <a:t>Available resources to support agency – the ‘power to’</a:t>
            </a:r>
          </a:p>
        </p:txBody>
      </p:sp>
    </p:spTree>
    <p:extLst>
      <p:ext uri="{BB962C8B-B14F-4D97-AF65-F5344CB8AC3E}">
        <p14:creationId xmlns:p14="http://schemas.microsoft.com/office/powerpoint/2010/main" val="4594982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Agency and resources</a:t>
            </a:r>
            <a:endParaRPr lang="en-GB" dirty="0"/>
          </a:p>
        </p:txBody>
      </p:sp>
      <p:sp>
        <p:nvSpPr>
          <p:cNvPr id="3" name="Content Placeholder 2"/>
          <p:cNvSpPr>
            <a:spLocks noGrp="1"/>
          </p:cNvSpPr>
          <p:nvPr>
            <p:ph idx="1"/>
          </p:nvPr>
        </p:nvSpPr>
        <p:spPr/>
        <p:txBody>
          <a:bodyPr/>
          <a:lstStyle/>
          <a:p>
            <a:pPr marL="0" indent="0">
              <a:buNone/>
            </a:pPr>
            <a:r>
              <a:rPr lang="en-GB" dirty="0" smtClean="0"/>
              <a:t>The power to act depends on </a:t>
            </a:r>
          </a:p>
          <a:p>
            <a:r>
              <a:rPr lang="en-GB" dirty="0" smtClean="0"/>
              <a:t>Individual resources: physical, intellectual, inter- and intrapersonal</a:t>
            </a:r>
          </a:p>
          <a:p>
            <a:r>
              <a:rPr lang="en-GB" dirty="0"/>
              <a:t>S</a:t>
            </a:r>
            <a:r>
              <a:rPr lang="en-GB" dirty="0" smtClean="0"/>
              <a:t>ocial resources: Family, friends, neighbours, colleagues</a:t>
            </a:r>
          </a:p>
          <a:p>
            <a:r>
              <a:rPr lang="en-GB" dirty="0" smtClean="0"/>
              <a:t>Financial resources: </a:t>
            </a:r>
            <a:r>
              <a:rPr lang="en-GB" dirty="0" err="1" smtClean="0"/>
              <a:t>Cashflow</a:t>
            </a:r>
            <a:r>
              <a:rPr lang="en-GB" dirty="0" smtClean="0"/>
              <a:t> and assets</a:t>
            </a:r>
          </a:p>
          <a:p>
            <a:r>
              <a:rPr lang="en-GB" dirty="0" smtClean="0"/>
              <a:t>Cultural resources: Religion, education, class</a:t>
            </a:r>
          </a:p>
          <a:p>
            <a:pPr marL="0" indent="0">
              <a:buNone/>
            </a:pPr>
            <a:endParaRPr lang="en-GB" dirty="0" smtClean="0"/>
          </a:p>
          <a:p>
            <a:endParaRPr lang="en-GB" dirty="0"/>
          </a:p>
        </p:txBody>
      </p:sp>
    </p:spTree>
    <p:extLst>
      <p:ext uri="{BB962C8B-B14F-4D97-AF65-F5344CB8AC3E}">
        <p14:creationId xmlns:p14="http://schemas.microsoft.com/office/powerpoint/2010/main" val="498780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Centralised - localised</a:t>
            </a:r>
            <a:endParaRPr lang="en-US" dirty="0"/>
          </a:p>
        </p:txBody>
      </p:sp>
      <p:sp>
        <p:nvSpPr>
          <p:cNvPr id="3" name="Content Placeholder 2"/>
          <p:cNvSpPr>
            <a:spLocks noGrp="1"/>
          </p:cNvSpPr>
          <p:nvPr>
            <p:ph idx="1"/>
          </p:nvPr>
        </p:nvSpPr>
        <p:spPr/>
        <p:txBody>
          <a:bodyPr/>
          <a:lstStyle/>
          <a:p>
            <a:r>
              <a:rPr lang="en-GB" dirty="0" smtClean="0"/>
              <a:t>Funding</a:t>
            </a:r>
          </a:p>
          <a:p>
            <a:r>
              <a:rPr lang="en-GB" dirty="0" smtClean="0"/>
              <a:t>Administration (digital inclusion)</a:t>
            </a:r>
          </a:p>
          <a:p>
            <a:r>
              <a:rPr lang="en-GB" dirty="0" smtClean="0"/>
              <a:t>Devolution</a:t>
            </a:r>
          </a:p>
          <a:p>
            <a:r>
              <a:rPr lang="en-GB" dirty="0"/>
              <a:t>C</a:t>
            </a:r>
            <a:r>
              <a:rPr lang="en-GB" dirty="0" smtClean="0"/>
              <a:t>itizenship</a:t>
            </a:r>
            <a:endParaRPr lang="en-US" dirty="0"/>
          </a:p>
        </p:txBody>
      </p:sp>
    </p:spTree>
    <p:extLst>
      <p:ext uri="{BB962C8B-B14F-4D97-AF65-F5344CB8AC3E}">
        <p14:creationId xmlns:p14="http://schemas.microsoft.com/office/powerpoint/2010/main" val="33561144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dirty="0"/>
              <a:t>Social </a:t>
            </a:r>
            <a:r>
              <a:rPr lang="en-GB" dirty="0" smtClean="0"/>
              <a:t>Construction</a:t>
            </a:r>
            <a:endParaRPr lang="en-GB" dirty="0"/>
          </a:p>
        </p:txBody>
      </p:sp>
      <p:sp>
        <p:nvSpPr>
          <p:cNvPr id="18435" name="Rectangle 3"/>
          <p:cNvSpPr>
            <a:spLocks noGrp="1" noChangeArrowheads="1"/>
          </p:cNvSpPr>
          <p:nvPr>
            <p:ph idx="1"/>
          </p:nvPr>
        </p:nvSpPr>
        <p:spPr/>
        <p:txBody>
          <a:bodyPr>
            <a:normAutofit/>
          </a:bodyPr>
          <a:lstStyle/>
          <a:p>
            <a:r>
              <a:rPr lang="en-GB" sz="3000" dirty="0"/>
              <a:t>Values and social constructions shape policy and are reflected in the models that become frameworks for </a:t>
            </a:r>
            <a:r>
              <a:rPr lang="en-GB" sz="3000" dirty="0" smtClean="0"/>
              <a:t>policy</a:t>
            </a:r>
            <a:endParaRPr lang="en-GB" dirty="0"/>
          </a:p>
          <a:p>
            <a:pPr>
              <a:buFont typeface="Wingdings" pitchFamily="2" charset="2"/>
              <a:buNone/>
            </a:pPr>
            <a:r>
              <a:rPr lang="en-GB" sz="2000" dirty="0"/>
              <a:t>Drake 2001;18-42</a:t>
            </a:r>
          </a:p>
          <a:p>
            <a:endParaRPr lang="en-GB" sz="2000" dirty="0"/>
          </a:p>
          <a:p>
            <a:endParaRPr lang="en-GB" dirty="0"/>
          </a:p>
        </p:txBody>
      </p:sp>
    </p:spTree>
    <p:extLst>
      <p:ext uri="{BB962C8B-B14F-4D97-AF65-F5344CB8AC3E}">
        <p14:creationId xmlns:p14="http://schemas.microsoft.com/office/powerpoint/2010/main" val="18923964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r>
              <a:rPr lang="en-GB" dirty="0" smtClean="0">
                <a:effectLst/>
              </a:rPr>
              <a:t>RED, MUD and SID</a:t>
            </a:r>
            <a:br>
              <a:rPr lang="en-GB" dirty="0" smtClean="0">
                <a:effectLst/>
              </a:rPr>
            </a:br>
            <a:r>
              <a:rPr lang="en-GB" dirty="0" smtClean="0">
                <a:effectLst/>
              </a:rPr>
              <a:t>Three </a:t>
            </a:r>
            <a:r>
              <a:rPr lang="en-GB" dirty="0">
                <a:effectLst/>
              </a:rPr>
              <a:t>distinct discourses</a:t>
            </a:r>
          </a:p>
        </p:txBody>
      </p:sp>
      <p:sp>
        <p:nvSpPr>
          <p:cNvPr id="13315" name="Rectangle 3"/>
          <p:cNvSpPr>
            <a:spLocks noGrp="1" noChangeArrowheads="1"/>
          </p:cNvSpPr>
          <p:nvPr>
            <p:ph idx="1"/>
          </p:nvPr>
        </p:nvSpPr>
        <p:spPr/>
        <p:txBody>
          <a:bodyPr>
            <a:normAutofit fontScale="92500" lnSpcReduction="10000"/>
          </a:bodyPr>
          <a:lstStyle/>
          <a:p>
            <a:pPr marL="0" indent="0">
              <a:lnSpc>
                <a:spcPct val="80000"/>
              </a:lnSpc>
              <a:buNone/>
            </a:pPr>
            <a:r>
              <a:rPr lang="en-GB" sz="2800" dirty="0" smtClean="0"/>
              <a:t>Social </a:t>
            </a:r>
            <a:r>
              <a:rPr lang="en-GB" sz="2800" dirty="0"/>
              <a:t>exclusion is embedded in three different discourses</a:t>
            </a:r>
            <a:r>
              <a:rPr lang="en-GB" sz="2800" dirty="0" smtClean="0"/>
              <a:t>:</a:t>
            </a:r>
          </a:p>
          <a:p>
            <a:pPr marL="0" indent="0">
              <a:lnSpc>
                <a:spcPct val="80000"/>
              </a:lnSpc>
              <a:buNone/>
            </a:pPr>
            <a:endParaRPr lang="en-GB" sz="2800" dirty="0"/>
          </a:p>
          <a:p>
            <a:pPr>
              <a:lnSpc>
                <a:spcPct val="80000"/>
              </a:lnSpc>
            </a:pPr>
            <a:r>
              <a:rPr lang="en-GB" sz="2800" dirty="0"/>
              <a:t>A redistributionist discourse (RED)</a:t>
            </a:r>
          </a:p>
          <a:p>
            <a:pPr>
              <a:lnSpc>
                <a:spcPct val="80000"/>
              </a:lnSpc>
            </a:pPr>
            <a:r>
              <a:rPr lang="en-GB" sz="2800" dirty="0"/>
              <a:t>A moral underclass discourse (MUD)</a:t>
            </a:r>
          </a:p>
          <a:p>
            <a:pPr>
              <a:lnSpc>
                <a:spcPct val="80000"/>
              </a:lnSpc>
            </a:pPr>
            <a:r>
              <a:rPr lang="en-GB" sz="2800" dirty="0"/>
              <a:t>A </a:t>
            </a:r>
            <a:r>
              <a:rPr lang="en-GB" sz="2800" dirty="0" smtClean="0"/>
              <a:t>social </a:t>
            </a:r>
            <a:r>
              <a:rPr lang="en-GB" sz="2800" dirty="0"/>
              <a:t>integrationist discourse (SID)</a:t>
            </a:r>
          </a:p>
          <a:p>
            <a:pPr>
              <a:lnSpc>
                <a:spcPct val="80000"/>
              </a:lnSpc>
            </a:pPr>
            <a:endParaRPr lang="en-GB" sz="2800" dirty="0"/>
          </a:p>
          <a:p>
            <a:pPr>
              <a:lnSpc>
                <a:spcPct val="80000"/>
              </a:lnSpc>
              <a:buFont typeface="Wingdings" pitchFamily="2" charset="2"/>
              <a:buNone/>
            </a:pPr>
            <a:r>
              <a:rPr lang="en-GB" sz="2800" dirty="0"/>
              <a:t>They differ in how they characterise the </a:t>
            </a:r>
            <a:r>
              <a:rPr lang="en-GB" sz="2800" dirty="0" smtClean="0"/>
              <a:t>boundaries of inclusion  (</a:t>
            </a:r>
            <a:r>
              <a:rPr lang="en-GB" sz="2800" dirty="0" err="1" smtClean="0"/>
              <a:t>Levitas</a:t>
            </a:r>
            <a:r>
              <a:rPr lang="en-GB" sz="2800" dirty="0"/>
              <a:t>, 2005:7)</a:t>
            </a:r>
          </a:p>
        </p:txBody>
      </p:sp>
    </p:spTree>
    <p:extLst>
      <p:ext uri="{BB962C8B-B14F-4D97-AF65-F5344CB8AC3E}">
        <p14:creationId xmlns:p14="http://schemas.microsoft.com/office/powerpoint/2010/main" val="31308195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Redistributive Discourse</a:t>
            </a:r>
          </a:p>
        </p:txBody>
      </p:sp>
      <p:sp>
        <p:nvSpPr>
          <p:cNvPr id="14339" name="Rectangle 3"/>
          <p:cNvSpPr>
            <a:spLocks noGrp="1" noChangeArrowheads="1"/>
          </p:cNvSpPr>
          <p:nvPr>
            <p:ph idx="1"/>
          </p:nvPr>
        </p:nvSpPr>
        <p:spPr/>
        <p:txBody>
          <a:bodyPr>
            <a:normAutofit lnSpcReduction="10000"/>
          </a:bodyPr>
          <a:lstStyle/>
          <a:p>
            <a:pPr>
              <a:lnSpc>
                <a:spcPct val="80000"/>
              </a:lnSpc>
            </a:pPr>
            <a:r>
              <a:rPr lang="en-GB" sz="2400" dirty="0" smtClean="0"/>
              <a:t>Poverty </a:t>
            </a:r>
            <a:r>
              <a:rPr lang="en-GB" sz="2400" dirty="0"/>
              <a:t>as a prime cause of social exclusion</a:t>
            </a:r>
          </a:p>
          <a:p>
            <a:pPr>
              <a:lnSpc>
                <a:spcPct val="80000"/>
              </a:lnSpc>
            </a:pPr>
            <a:r>
              <a:rPr lang="en-GB" sz="2400" dirty="0" smtClean="0"/>
              <a:t>Reduction </a:t>
            </a:r>
            <a:r>
              <a:rPr lang="en-GB" sz="2400" dirty="0"/>
              <a:t>of poverty through increases in benefit levels</a:t>
            </a:r>
          </a:p>
          <a:p>
            <a:pPr marL="0" indent="0">
              <a:lnSpc>
                <a:spcPct val="80000"/>
              </a:lnSpc>
              <a:buNone/>
            </a:pPr>
            <a:endParaRPr lang="en-GB" sz="2400" dirty="0"/>
          </a:p>
          <a:p>
            <a:pPr>
              <a:lnSpc>
                <a:spcPct val="80000"/>
              </a:lnSpc>
            </a:pPr>
            <a:r>
              <a:rPr lang="en-GB" dirty="0" smtClean="0"/>
              <a:t>A</a:t>
            </a:r>
            <a:r>
              <a:rPr lang="en-GB" sz="2400" dirty="0" smtClean="0"/>
              <a:t>ddresses </a:t>
            </a:r>
            <a:r>
              <a:rPr lang="en-GB" sz="2400" dirty="0"/>
              <a:t>social, </a:t>
            </a:r>
            <a:r>
              <a:rPr lang="en-GB" sz="2400" dirty="0" smtClean="0"/>
              <a:t>political, cultural </a:t>
            </a:r>
            <a:r>
              <a:rPr lang="en-GB" dirty="0" smtClean="0"/>
              <a:t>and </a:t>
            </a:r>
            <a:r>
              <a:rPr lang="en-GB" sz="2400" dirty="0" smtClean="0"/>
              <a:t>economic citizenship</a:t>
            </a:r>
            <a:endParaRPr lang="en-GB" sz="2400" dirty="0"/>
          </a:p>
          <a:p>
            <a:pPr>
              <a:lnSpc>
                <a:spcPct val="80000"/>
              </a:lnSpc>
            </a:pPr>
            <a:r>
              <a:rPr lang="en-GB" sz="2400" dirty="0"/>
              <a:t>It focuses on the processes which produce that inequality</a:t>
            </a:r>
          </a:p>
          <a:p>
            <a:pPr>
              <a:lnSpc>
                <a:spcPct val="80000"/>
              </a:lnSpc>
            </a:pPr>
            <a:r>
              <a:rPr lang="en-GB" sz="2400" dirty="0"/>
              <a:t>It implies a radical reduction of inequalities, and a redistribution of resources and of </a:t>
            </a:r>
            <a:r>
              <a:rPr lang="en-GB" sz="2400" dirty="0" smtClean="0"/>
              <a:t>power</a:t>
            </a:r>
            <a:r>
              <a:rPr lang="en-GB" dirty="0" smtClean="0"/>
              <a:t> </a:t>
            </a:r>
            <a:endParaRPr lang="en-GB" sz="2400" dirty="0"/>
          </a:p>
          <a:p>
            <a:pPr>
              <a:lnSpc>
                <a:spcPct val="80000"/>
              </a:lnSpc>
              <a:buFont typeface="Wingdings" pitchFamily="2" charset="2"/>
              <a:buNone/>
            </a:pPr>
            <a:r>
              <a:rPr lang="en-GB" sz="2000" dirty="0" smtClean="0"/>
              <a:t>(</a:t>
            </a:r>
            <a:r>
              <a:rPr lang="en-GB" sz="2000" dirty="0" err="1" smtClean="0"/>
              <a:t>Levitas</a:t>
            </a:r>
            <a:r>
              <a:rPr lang="en-GB" sz="2000" dirty="0" smtClean="0"/>
              <a:t>, 2005:14)</a:t>
            </a:r>
            <a:endParaRPr lang="en-GB" sz="2000" dirty="0"/>
          </a:p>
        </p:txBody>
      </p:sp>
    </p:spTree>
    <p:extLst>
      <p:ext uri="{BB962C8B-B14F-4D97-AF65-F5344CB8AC3E}">
        <p14:creationId xmlns:p14="http://schemas.microsoft.com/office/powerpoint/2010/main" val="16460065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914400" y="990600"/>
            <a:ext cx="7620000" cy="228600"/>
          </a:xfrm>
        </p:spPr>
        <p:txBody>
          <a:bodyPr>
            <a:normAutofit fontScale="90000"/>
          </a:bodyPr>
          <a:lstStyle/>
          <a:p>
            <a:r>
              <a:rPr lang="en-GB" altLang="en-US" b="1" dirty="0" smtClean="0">
                <a:latin typeface="Times New Roman" pitchFamily="18" charset="0"/>
              </a:rPr>
              <a:t>RED</a:t>
            </a:r>
          </a:p>
        </p:txBody>
      </p:sp>
      <p:sp>
        <p:nvSpPr>
          <p:cNvPr id="16387" name="Rectangle 3"/>
          <p:cNvSpPr>
            <a:spLocks noGrp="1" noChangeArrowheads="1"/>
          </p:cNvSpPr>
          <p:nvPr>
            <p:ph type="body" idx="1"/>
          </p:nvPr>
        </p:nvSpPr>
        <p:spPr/>
        <p:txBody>
          <a:bodyPr>
            <a:normAutofit lnSpcReduction="10000"/>
          </a:bodyPr>
          <a:lstStyle/>
          <a:p>
            <a:pPr>
              <a:buClr>
                <a:schemeClr val="tx1"/>
              </a:buClr>
              <a:buFont typeface="Wingdings" pitchFamily="2" charset="2"/>
              <a:buChar char="Ø"/>
            </a:pPr>
            <a:r>
              <a:rPr lang="en-GB" altLang="en-US" dirty="0" smtClean="0">
                <a:latin typeface="Times New Roman" pitchFamily="18" charset="0"/>
              </a:rPr>
              <a:t>Prime concern is to do with poverty and draws upon the analysis of Townsend who argued that when income and resources fall  below a certain level people are excluded from the normal activities of their society.</a:t>
            </a:r>
          </a:p>
          <a:p>
            <a:pPr>
              <a:buClr>
                <a:schemeClr val="tx1"/>
              </a:buClr>
              <a:buFont typeface="Wingdings" pitchFamily="2" charset="2"/>
              <a:buChar char="Ø"/>
            </a:pPr>
            <a:r>
              <a:rPr lang="en-GB" altLang="en-US" dirty="0" smtClean="0">
                <a:latin typeface="Times New Roman" pitchFamily="18" charset="0"/>
              </a:rPr>
              <a:t>The solution is redistribution of income in the form of higher, non-means tested benefits, a minimum wage, financial recognition for unpaid work etc. </a:t>
            </a:r>
          </a:p>
          <a:p>
            <a:pPr marL="0" lvl="0" indent="0">
              <a:spcBef>
                <a:spcPts val="0"/>
              </a:spcBef>
              <a:buClrTx/>
              <a:buSzTx/>
              <a:buNone/>
            </a:pPr>
            <a:r>
              <a:rPr lang="en-GB" sz="1800" dirty="0">
                <a:solidFill>
                  <a:prstClr val="black"/>
                </a:solidFill>
              </a:rPr>
              <a:t>(Gordon, 2007)</a:t>
            </a:r>
            <a:endParaRPr lang="en-US" sz="1800" dirty="0">
              <a:solidFill>
                <a:prstClr val="black"/>
              </a:solidFill>
            </a:endParaRPr>
          </a:p>
          <a:p>
            <a:pPr>
              <a:buClr>
                <a:schemeClr val="tx1"/>
              </a:buClr>
              <a:buFont typeface="Wingdings" pitchFamily="2" charset="2"/>
              <a:buChar char="Ø"/>
            </a:pPr>
            <a:endParaRPr lang="en-GB" altLang="en-US" b="1" dirty="0" smtClean="0">
              <a:latin typeface="Times New Roman" pitchFamily="18" charset="0"/>
            </a:endParaRPr>
          </a:p>
        </p:txBody>
      </p:sp>
    </p:spTree>
    <p:extLst>
      <p:ext uri="{BB962C8B-B14F-4D97-AF65-F5344CB8AC3E}">
        <p14:creationId xmlns:p14="http://schemas.microsoft.com/office/powerpoint/2010/main" val="3718442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r>
              <a:rPr lang="en-GB" sz="4400" dirty="0">
                <a:effectLst/>
              </a:rPr>
              <a:t>Moral Underclass Discourse</a:t>
            </a:r>
          </a:p>
        </p:txBody>
      </p:sp>
      <p:sp>
        <p:nvSpPr>
          <p:cNvPr id="15363" name="Rectangle 3"/>
          <p:cNvSpPr>
            <a:spLocks noGrp="1" noChangeArrowheads="1"/>
          </p:cNvSpPr>
          <p:nvPr>
            <p:ph idx="1"/>
          </p:nvPr>
        </p:nvSpPr>
        <p:spPr/>
        <p:txBody>
          <a:bodyPr>
            <a:normAutofit fontScale="92500" lnSpcReduction="10000"/>
          </a:bodyPr>
          <a:lstStyle/>
          <a:p>
            <a:pPr>
              <a:lnSpc>
                <a:spcPct val="80000"/>
              </a:lnSpc>
              <a:buFontTx/>
              <a:buChar char="•"/>
            </a:pPr>
            <a:r>
              <a:rPr lang="en-GB" sz="2800" dirty="0"/>
              <a:t>It presents the underclass  or socially excluded as culturally distinct from the mainstream</a:t>
            </a:r>
          </a:p>
          <a:p>
            <a:pPr>
              <a:lnSpc>
                <a:spcPct val="80000"/>
              </a:lnSpc>
              <a:buFontTx/>
              <a:buChar char="•"/>
            </a:pPr>
            <a:r>
              <a:rPr lang="en-GB" sz="2800" dirty="0"/>
              <a:t>It focuses on the behaviour of the poor rather than the structure of society</a:t>
            </a:r>
          </a:p>
          <a:p>
            <a:pPr>
              <a:lnSpc>
                <a:spcPct val="80000"/>
              </a:lnSpc>
              <a:buFontTx/>
              <a:buChar char="•"/>
            </a:pPr>
            <a:r>
              <a:rPr lang="en-GB" sz="2800" dirty="0"/>
              <a:t>It implies that </a:t>
            </a:r>
            <a:r>
              <a:rPr lang="en-GB" sz="2800" dirty="0" smtClean="0"/>
              <a:t>benefits encourage </a:t>
            </a:r>
            <a:r>
              <a:rPr lang="en-GB" sz="2800" dirty="0"/>
              <a:t>dependency</a:t>
            </a:r>
          </a:p>
          <a:p>
            <a:pPr>
              <a:lnSpc>
                <a:spcPct val="80000"/>
              </a:lnSpc>
              <a:buFontTx/>
              <a:buChar char="•"/>
            </a:pPr>
            <a:r>
              <a:rPr lang="en-GB" sz="2800" dirty="0"/>
              <a:t>Inequities amongst the rest of society are ignored</a:t>
            </a:r>
          </a:p>
          <a:p>
            <a:pPr>
              <a:lnSpc>
                <a:spcPct val="80000"/>
              </a:lnSpc>
              <a:buFontTx/>
              <a:buChar char="•"/>
            </a:pPr>
            <a:r>
              <a:rPr lang="en-GB" sz="2800" dirty="0" smtClean="0"/>
              <a:t>Unpaid </a:t>
            </a:r>
            <a:r>
              <a:rPr lang="en-GB" sz="2800" dirty="0"/>
              <a:t>work is not acknowledged</a:t>
            </a:r>
          </a:p>
          <a:p>
            <a:pPr>
              <a:lnSpc>
                <a:spcPct val="80000"/>
              </a:lnSpc>
              <a:buFont typeface="Wingdings" pitchFamily="2" charset="2"/>
              <a:buNone/>
            </a:pPr>
            <a:r>
              <a:rPr lang="en-GB" sz="2800" dirty="0"/>
              <a:t>	</a:t>
            </a:r>
            <a:r>
              <a:rPr lang="en-GB" sz="2800" dirty="0" smtClean="0"/>
              <a:t> (</a:t>
            </a:r>
            <a:r>
              <a:rPr lang="en-GB" sz="2800" dirty="0" err="1" smtClean="0"/>
              <a:t>Levitas</a:t>
            </a:r>
            <a:r>
              <a:rPr lang="en-GB" sz="2800" dirty="0" smtClean="0"/>
              <a:t>, 2005:21)</a:t>
            </a:r>
            <a:endParaRPr lang="en-GB" sz="2800" dirty="0"/>
          </a:p>
          <a:p>
            <a:pPr>
              <a:lnSpc>
                <a:spcPct val="80000"/>
              </a:lnSpc>
              <a:buFont typeface="Wingdings" pitchFamily="2" charset="2"/>
              <a:buNone/>
            </a:pPr>
            <a:endParaRPr lang="en-GB" sz="2000" dirty="0"/>
          </a:p>
          <a:p>
            <a:pPr>
              <a:lnSpc>
                <a:spcPct val="80000"/>
              </a:lnSpc>
            </a:pPr>
            <a:endParaRPr lang="en-GB" sz="2000" dirty="0"/>
          </a:p>
        </p:txBody>
      </p:sp>
    </p:spTree>
    <p:extLst>
      <p:ext uri="{BB962C8B-B14F-4D97-AF65-F5344CB8AC3E}">
        <p14:creationId xmlns:p14="http://schemas.microsoft.com/office/powerpoint/2010/main" val="39604058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914400" y="304800"/>
            <a:ext cx="7620000" cy="914400"/>
          </a:xfrm>
        </p:spPr>
        <p:txBody>
          <a:bodyPr/>
          <a:lstStyle/>
          <a:p>
            <a:r>
              <a:rPr lang="en-GB" altLang="en-US" b="1" smtClean="0">
                <a:latin typeface="Times New Roman" pitchFamily="18" charset="0"/>
              </a:rPr>
              <a:t>MUD</a:t>
            </a:r>
          </a:p>
        </p:txBody>
      </p:sp>
      <p:sp>
        <p:nvSpPr>
          <p:cNvPr id="17411" name="Rectangle 3"/>
          <p:cNvSpPr>
            <a:spLocks noGrp="1" noChangeArrowheads="1"/>
          </p:cNvSpPr>
          <p:nvPr>
            <p:ph type="body" idx="1"/>
          </p:nvPr>
        </p:nvSpPr>
        <p:spPr>
          <a:xfrm>
            <a:off x="1143000" y="1066800"/>
            <a:ext cx="7467600" cy="4495800"/>
          </a:xfrm>
        </p:spPr>
        <p:txBody>
          <a:bodyPr/>
          <a:lstStyle/>
          <a:p>
            <a:pPr>
              <a:lnSpc>
                <a:spcPct val="90000"/>
              </a:lnSpc>
              <a:buClr>
                <a:schemeClr val="tx1"/>
              </a:buClr>
              <a:buFont typeface="Wingdings" pitchFamily="2" charset="2"/>
              <a:buChar char="Ø"/>
            </a:pPr>
            <a:endParaRPr lang="en-GB" altLang="en-US" sz="2400" dirty="0" smtClean="0">
              <a:latin typeface="Times New Roman" pitchFamily="18" charset="0"/>
            </a:endParaRPr>
          </a:p>
          <a:p>
            <a:pPr>
              <a:lnSpc>
                <a:spcPct val="90000"/>
              </a:lnSpc>
              <a:buClr>
                <a:schemeClr val="tx1"/>
              </a:buClr>
              <a:buFont typeface="Wingdings" pitchFamily="2" charset="2"/>
              <a:buChar char="Ø"/>
            </a:pPr>
            <a:r>
              <a:rPr lang="en-GB" altLang="en-US" sz="2400" dirty="0" smtClean="0">
                <a:latin typeface="Times New Roman" pitchFamily="18" charset="0"/>
              </a:rPr>
              <a:t>Prime concern is with the moral and behavioural delinquency of the excluded.</a:t>
            </a:r>
          </a:p>
          <a:p>
            <a:pPr>
              <a:lnSpc>
                <a:spcPct val="90000"/>
              </a:lnSpc>
              <a:buClr>
                <a:schemeClr val="tx1"/>
              </a:buClr>
              <a:buFont typeface="Wingdings" pitchFamily="2" charset="2"/>
              <a:buChar char="Ø"/>
            </a:pPr>
            <a:endParaRPr lang="en-GB" altLang="en-US" sz="2400" dirty="0" smtClean="0">
              <a:latin typeface="Times New Roman" pitchFamily="18" charset="0"/>
            </a:endParaRPr>
          </a:p>
          <a:p>
            <a:pPr>
              <a:lnSpc>
                <a:spcPct val="90000"/>
              </a:lnSpc>
              <a:buClr>
                <a:schemeClr val="tx1"/>
              </a:buClr>
              <a:buFont typeface="Wingdings" pitchFamily="2" charset="2"/>
              <a:buChar char="Ø"/>
            </a:pPr>
            <a:r>
              <a:rPr lang="en-GB" altLang="en-US" sz="2400" dirty="0" smtClean="0">
                <a:latin typeface="Times New Roman" pitchFamily="18" charset="0"/>
              </a:rPr>
              <a:t>The underclass is culturally distinct from the mainstream and is associated with idle, criminal young men and single mothers dependent on welfare. </a:t>
            </a:r>
          </a:p>
          <a:p>
            <a:pPr>
              <a:lnSpc>
                <a:spcPct val="90000"/>
              </a:lnSpc>
              <a:buClr>
                <a:schemeClr val="tx1"/>
              </a:buClr>
              <a:buFont typeface="Wingdings" pitchFamily="2" charset="2"/>
              <a:buChar char="Ø"/>
            </a:pPr>
            <a:endParaRPr lang="en-GB" altLang="en-US" sz="2400" dirty="0" smtClean="0">
              <a:latin typeface="Times New Roman" pitchFamily="18" charset="0"/>
            </a:endParaRPr>
          </a:p>
          <a:p>
            <a:pPr>
              <a:lnSpc>
                <a:spcPct val="90000"/>
              </a:lnSpc>
              <a:buClr>
                <a:schemeClr val="tx1"/>
              </a:buClr>
              <a:buFont typeface="Wingdings" pitchFamily="2" charset="2"/>
              <a:buChar char="Ø"/>
            </a:pPr>
            <a:r>
              <a:rPr lang="en-GB" altLang="en-US" sz="2400" dirty="0" smtClean="0">
                <a:latin typeface="Times New Roman" pitchFamily="18" charset="0"/>
              </a:rPr>
              <a:t>Welfare dependency on the state is problematic, but the economic dependency of women on men is not </a:t>
            </a:r>
            <a:r>
              <a:rPr lang="en-GB" altLang="en-US" sz="2400" dirty="0" smtClean="0"/>
              <a:t>–</a:t>
            </a:r>
            <a:r>
              <a:rPr lang="en-GB" altLang="en-US" sz="2400" dirty="0" smtClean="0">
                <a:latin typeface="Times New Roman" pitchFamily="18" charset="0"/>
              </a:rPr>
              <a:t> as women and marriage have a </a:t>
            </a:r>
            <a:r>
              <a:rPr lang="en-GB" altLang="en-US" sz="2400" dirty="0" smtClean="0"/>
              <a:t>‘</a:t>
            </a:r>
            <a:r>
              <a:rPr lang="en-GB" altLang="en-US" sz="2400" dirty="0" smtClean="0">
                <a:latin typeface="Times New Roman" pitchFamily="18" charset="0"/>
              </a:rPr>
              <a:t>civilising</a:t>
            </a:r>
            <a:r>
              <a:rPr lang="en-GB" altLang="en-US" sz="2400" dirty="0" smtClean="0"/>
              <a:t>’</a:t>
            </a:r>
            <a:r>
              <a:rPr lang="en-GB" altLang="en-US" sz="2400" dirty="0" smtClean="0">
                <a:latin typeface="Times New Roman" pitchFamily="18" charset="0"/>
              </a:rPr>
              <a:t> impact on men. </a:t>
            </a:r>
          </a:p>
          <a:p>
            <a:pPr marL="0" indent="0">
              <a:lnSpc>
                <a:spcPct val="90000"/>
              </a:lnSpc>
              <a:buClr>
                <a:schemeClr val="tx1"/>
              </a:buClr>
              <a:buNone/>
            </a:pPr>
            <a:r>
              <a:rPr lang="en-GB" dirty="0"/>
              <a:t>(Gordon, 2007)</a:t>
            </a:r>
            <a:endParaRPr lang="en-US" dirty="0"/>
          </a:p>
          <a:p>
            <a:pPr>
              <a:lnSpc>
                <a:spcPct val="90000"/>
              </a:lnSpc>
              <a:buClr>
                <a:schemeClr val="tx1"/>
              </a:buClr>
              <a:buFont typeface="Wingdings" pitchFamily="2" charset="2"/>
              <a:buChar char="Ø"/>
            </a:pPr>
            <a:endParaRPr lang="en-GB" altLang="en-US" sz="2400" dirty="0" smtClean="0">
              <a:latin typeface="Times New Roman" pitchFamily="18" charset="0"/>
            </a:endParaRPr>
          </a:p>
          <a:p>
            <a:pPr>
              <a:lnSpc>
                <a:spcPct val="90000"/>
              </a:lnSpc>
              <a:buClr>
                <a:schemeClr val="tx1"/>
              </a:buClr>
              <a:buFont typeface="Wingdings" pitchFamily="2" charset="2"/>
              <a:buChar char="Ø"/>
            </a:pPr>
            <a:endParaRPr lang="en-GB" altLang="en-US" sz="2400" b="1" dirty="0" smtClean="0">
              <a:latin typeface="Times New Roman" pitchFamily="18" charset="0"/>
            </a:endParaRPr>
          </a:p>
        </p:txBody>
      </p:sp>
    </p:spTree>
    <p:extLst>
      <p:ext uri="{BB962C8B-B14F-4D97-AF65-F5344CB8AC3E}">
        <p14:creationId xmlns:p14="http://schemas.microsoft.com/office/powerpoint/2010/main" val="2747345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Rot="1" noChangeArrowheads="1"/>
          </p:cNvSpPr>
          <p:nvPr>
            <p:ph type="title"/>
          </p:nvPr>
        </p:nvSpPr>
        <p:spPr/>
        <p:txBody>
          <a:bodyPr>
            <a:normAutofit fontScale="90000"/>
          </a:bodyPr>
          <a:lstStyle/>
          <a:p>
            <a:r>
              <a:rPr lang="en-GB" sz="4000" dirty="0"/>
              <a:t/>
            </a:r>
            <a:br>
              <a:rPr lang="en-GB" sz="4000" dirty="0"/>
            </a:br>
            <a:r>
              <a:rPr lang="en-GB" sz="4000" dirty="0"/>
              <a:t>The Moral Underclass Discourse</a:t>
            </a:r>
          </a:p>
        </p:txBody>
      </p:sp>
      <p:sp>
        <p:nvSpPr>
          <p:cNvPr id="10243" name="Rectangle 3"/>
          <p:cNvSpPr>
            <a:spLocks noGrp="1" noRot="1" noChangeArrowheads="1"/>
          </p:cNvSpPr>
          <p:nvPr>
            <p:ph idx="1"/>
          </p:nvPr>
        </p:nvSpPr>
        <p:spPr/>
        <p:txBody>
          <a:bodyPr>
            <a:normAutofit/>
          </a:bodyPr>
          <a:lstStyle/>
          <a:p>
            <a:pPr>
              <a:lnSpc>
                <a:spcPct val="90000"/>
              </a:lnSpc>
            </a:pPr>
            <a:r>
              <a:rPr lang="en-GB" sz="2800" dirty="0"/>
              <a:t>This is a gendered discourse…</a:t>
            </a:r>
          </a:p>
          <a:p>
            <a:pPr>
              <a:lnSpc>
                <a:spcPct val="90000"/>
              </a:lnSpc>
            </a:pPr>
            <a:r>
              <a:rPr lang="en-GB" sz="2800" dirty="0"/>
              <a:t>Absentee fathers evade child-support responsibilities</a:t>
            </a:r>
          </a:p>
          <a:p>
            <a:pPr>
              <a:lnSpc>
                <a:spcPct val="90000"/>
              </a:lnSpc>
            </a:pPr>
            <a:r>
              <a:rPr lang="en-GB" sz="2800" dirty="0"/>
              <a:t>Young teenage women who have children outside a stable relationship</a:t>
            </a:r>
          </a:p>
          <a:p>
            <a:pPr marL="0" indent="0">
              <a:lnSpc>
                <a:spcPct val="90000"/>
              </a:lnSpc>
              <a:buNone/>
            </a:pPr>
            <a:endParaRPr lang="en-GB" sz="2800" dirty="0"/>
          </a:p>
          <a:p>
            <a:pPr>
              <a:lnSpc>
                <a:spcPct val="90000"/>
              </a:lnSpc>
            </a:pPr>
            <a:endParaRPr lang="en-GB" sz="2800" dirty="0"/>
          </a:p>
          <a:p>
            <a:pPr>
              <a:lnSpc>
                <a:spcPct val="90000"/>
              </a:lnSpc>
              <a:buFont typeface="Wingdings" pitchFamily="2" charset="2"/>
              <a:buNone/>
            </a:pPr>
            <a:r>
              <a:rPr lang="en-GB" sz="1600" dirty="0" smtClean="0"/>
              <a:t>(</a:t>
            </a:r>
            <a:r>
              <a:rPr lang="en-GB" sz="1600" dirty="0" err="1" smtClean="0"/>
              <a:t>Levitas</a:t>
            </a:r>
            <a:r>
              <a:rPr lang="en-GB" sz="1600" dirty="0" smtClean="0"/>
              <a:t>  2005 </a:t>
            </a:r>
            <a:r>
              <a:rPr lang="en-GB" sz="1600" i="1" dirty="0" smtClean="0"/>
              <a:t>cited </a:t>
            </a:r>
            <a:r>
              <a:rPr lang="en-GB" sz="1600" i="1" dirty="0"/>
              <a:t>in</a:t>
            </a:r>
            <a:r>
              <a:rPr lang="en-GB" sz="1600" dirty="0"/>
              <a:t> Pierson </a:t>
            </a:r>
            <a:r>
              <a:rPr lang="en-GB" sz="1600" dirty="0" smtClean="0"/>
              <a:t>2010)</a:t>
            </a:r>
            <a:endParaRPr lang="en-GB" sz="1600" dirty="0"/>
          </a:p>
          <a:p>
            <a:pPr>
              <a:lnSpc>
                <a:spcPct val="90000"/>
              </a:lnSpc>
              <a:buFont typeface="Wingdings" pitchFamily="2" charset="2"/>
              <a:buNone/>
            </a:pPr>
            <a:endParaRPr lang="en-GB" sz="1600" dirty="0"/>
          </a:p>
        </p:txBody>
      </p:sp>
    </p:spTree>
    <p:extLst>
      <p:ext uri="{BB962C8B-B14F-4D97-AF65-F5344CB8AC3E}">
        <p14:creationId xmlns:p14="http://schemas.microsoft.com/office/powerpoint/2010/main" val="3156131245"/>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792163" y="0"/>
            <a:ext cx="7704137" cy="2020068"/>
          </a:xfrm>
        </p:spPr>
        <p:txBody>
          <a:bodyPr>
            <a:normAutofit/>
          </a:bodyPr>
          <a:lstStyle/>
          <a:p>
            <a:r>
              <a:rPr lang="en-GB" sz="4400" dirty="0">
                <a:effectLst/>
              </a:rPr>
              <a:t>Social </a:t>
            </a:r>
            <a:r>
              <a:rPr lang="en-GB" sz="4400" dirty="0" smtClean="0">
                <a:effectLst/>
              </a:rPr>
              <a:t>Integrationist </a:t>
            </a:r>
            <a:r>
              <a:rPr lang="en-GB" sz="4400" dirty="0">
                <a:effectLst/>
              </a:rPr>
              <a:t>Discourse </a:t>
            </a:r>
          </a:p>
        </p:txBody>
      </p:sp>
      <p:sp>
        <p:nvSpPr>
          <p:cNvPr id="16387" name="Rectangle 3"/>
          <p:cNvSpPr>
            <a:spLocks noGrp="1" noChangeArrowheads="1"/>
          </p:cNvSpPr>
          <p:nvPr>
            <p:ph idx="1"/>
          </p:nvPr>
        </p:nvSpPr>
        <p:spPr>
          <a:xfrm>
            <a:off x="792163" y="1484313"/>
            <a:ext cx="7704137" cy="4640262"/>
          </a:xfrm>
        </p:spPr>
        <p:txBody>
          <a:bodyPr>
            <a:normAutofit/>
          </a:bodyPr>
          <a:lstStyle/>
          <a:p>
            <a:pPr>
              <a:lnSpc>
                <a:spcPct val="80000"/>
              </a:lnSpc>
            </a:pPr>
            <a:r>
              <a:rPr lang="en-GB" dirty="0"/>
              <a:t>N</a:t>
            </a:r>
            <a:r>
              <a:rPr lang="en-GB" dirty="0" smtClean="0"/>
              <a:t>arrows </a:t>
            </a:r>
            <a:r>
              <a:rPr lang="en-GB" dirty="0"/>
              <a:t>the definition of social inclusion/exclusion to participation in paid work</a:t>
            </a:r>
          </a:p>
          <a:p>
            <a:pPr>
              <a:lnSpc>
                <a:spcPct val="80000"/>
              </a:lnSpc>
            </a:pPr>
            <a:r>
              <a:rPr lang="en-GB" dirty="0" smtClean="0"/>
              <a:t>It minimises </a:t>
            </a:r>
            <a:r>
              <a:rPr lang="en-GB" dirty="0"/>
              <a:t>inequalities in the labour market</a:t>
            </a:r>
          </a:p>
          <a:p>
            <a:pPr>
              <a:lnSpc>
                <a:spcPct val="80000"/>
              </a:lnSpc>
            </a:pPr>
            <a:r>
              <a:rPr lang="en-GB" dirty="0" smtClean="0"/>
              <a:t>Does not acknowledge the </a:t>
            </a:r>
            <a:r>
              <a:rPr lang="en-GB" dirty="0"/>
              <a:t>inequalities between those owning the bulk of productive property and the working population</a:t>
            </a:r>
          </a:p>
          <a:p>
            <a:pPr>
              <a:lnSpc>
                <a:spcPct val="80000"/>
              </a:lnSpc>
            </a:pPr>
            <a:r>
              <a:rPr lang="en-GB" dirty="0" smtClean="0"/>
              <a:t>Undermines </a:t>
            </a:r>
            <a:r>
              <a:rPr lang="en-GB" dirty="0"/>
              <a:t>the legitimacy of non-participation in paid </a:t>
            </a:r>
            <a:r>
              <a:rPr lang="en-GB" dirty="0" smtClean="0"/>
              <a:t>work ….and </a:t>
            </a:r>
            <a:r>
              <a:rPr lang="en-GB" dirty="0"/>
              <a:t>as such does not value </a:t>
            </a:r>
            <a:r>
              <a:rPr lang="en-GB" dirty="0" smtClean="0"/>
              <a:t>appropriately the </a:t>
            </a:r>
            <a:r>
              <a:rPr lang="en-GB" dirty="0"/>
              <a:t>contribution of women's’ unpaid work</a:t>
            </a:r>
          </a:p>
          <a:p>
            <a:pPr>
              <a:lnSpc>
                <a:spcPct val="80000"/>
              </a:lnSpc>
              <a:buFont typeface="Wingdings" pitchFamily="2" charset="2"/>
              <a:buNone/>
            </a:pPr>
            <a:r>
              <a:rPr lang="en-GB" dirty="0" smtClean="0"/>
              <a:t>(</a:t>
            </a:r>
            <a:r>
              <a:rPr lang="en-GB" dirty="0" err="1" smtClean="0"/>
              <a:t>Levitas</a:t>
            </a:r>
            <a:r>
              <a:rPr lang="en-GB" dirty="0"/>
              <a:t>, </a:t>
            </a:r>
            <a:r>
              <a:rPr lang="en-GB" dirty="0" smtClean="0"/>
              <a:t>2005:26)</a:t>
            </a:r>
            <a:endParaRPr lang="en-GB" dirty="0"/>
          </a:p>
        </p:txBody>
      </p:sp>
    </p:spTree>
    <p:extLst>
      <p:ext uri="{BB962C8B-B14F-4D97-AF65-F5344CB8AC3E}">
        <p14:creationId xmlns:p14="http://schemas.microsoft.com/office/powerpoint/2010/main" val="38468413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dirty="0" smtClean="0"/>
              <a:t>RED, MUD and SID</a:t>
            </a:r>
            <a:endParaRPr lang="en-GB" dirty="0"/>
          </a:p>
        </p:txBody>
      </p:sp>
      <p:sp>
        <p:nvSpPr>
          <p:cNvPr id="17411" name="Rectangle 3"/>
          <p:cNvSpPr>
            <a:spLocks noGrp="1" noChangeArrowheads="1"/>
          </p:cNvSpPr>
          <p:nvPr>
            <p:ph idx="1"/>
          </p:nvPr>
        </p:nvSpPr>
        <p:spPr>
          <a:xfrm>
            <a:off x="982133" y="2667000"/>
            <a:ext cx="7704667" cy="3657600"/>
          </a:xfrm>
        </p:spPr>
        <p:txBody>
          <a:bodyPr>
            <a:normAutofit lnSpcReduction="10000"/>
          </a:bodyPr>
          <a:lstStyle/>
          <a:p>
            <a:r>
              <a:rPr lang="en-GB" dirty="0" smtClean="0"/>
              <a:t>All have paid </a:t>
            </a:r>
            <a:r>
              <a:rPr lang="en-GB" dirty="0"/>
              <a:t>work as a major factor </a:t>
            </a:r>
            <a:r>
              <a:rPr lang="en-GB" dirty="0" smtClean="0"/>
              <a:t>and all have </a:t>
            </a:r>
            <a:r>
              <a:rPr lang="en-GB" dirty="0"/>
              <a:t>a moral </a:t>
            </a:r>
            <a:r>
              <a:rPr lang="en-GB" dirty="0" smtClean="0"/>
              <a:t>content</a:t>
            </a:r>
            <a:endParaRPr lang="en-GB" dirty="0"/>
          </a:p>
          <a:p>
            <a:r>
              <a:rPr lang="en-GB" dirty="0"/>
              <a:t>To oversimplify</a:t>
            </a:r>
            <a:r>
              <a:rPr lang="en-GB" dirty="0" smtClean="0"/>
              <a:t>:</a:t>
            </a:r>
          </a:p>
          <a:p>
            <a:pPr marL="0" indent="0">
              <a:buNone/>
            </a:pPr>
            <a:endParaRPr lang="en-GB" dirty="0"/>
          </a:p>
          <a:p>
            <a:pPr>
              <a:buFont typeface="Wingdings" pitchFamily="2" charset="2"/>
              <a:buChar char="Ø"/>
            </a:pPr>
            <a:r>
              <a:rPr lang="en-GB" dirty="0" smtClean="0"/>
              <a:t> </a:t>
            </a:r>
            <a:r>
              <a:rPr lang="en-GB" sz="2400" dirty="0" smtClean="0"/>
              <a:t>RED -  they have no money </a:t>
            </a:r>
          </a:p>
          <a:p>
            <a:pPr>
              <a:buFont typeface="Wingdings" pitchFamily="2" charset="2"/>
              <a:buChar char="Ø"/>
            </a:pPr>
            <a:r>
              <a:rPr lang="en-GB" dirty="0" smtClean="0"/>
              <a:t>MUD – they have no morals</a:t>
            </a:r>
            <a:endParaRPr lang="en-GB" sz="2400" dirty="0"/>
          </a:p>
          <a:p>
            <a:pPr>
              <a:buFont typeface="Wingdings" pitchFamily="2" charset="2"/>
              <a:buChar char="Ø"/>
            </a:pPr>
            <a:r>
              <a:rPr lang="en-GB" sz="2400" dirty="0"/>
              <a:t> SID  -   they have no work </a:t>
            </a:r>
          </a:p>
          <a:p>
            <a:pPr>
              <a:buFont typeface="Wingdings" pitchFamily="2" charset="2"/>
              <a:buNone/>
            </a:pPr>
            <a:endParaRPr lang="en-GB" sz="2400" dirty="0"/>
          </a:p>
          <a:p>
            <a:pPr>
              <a:buFont typeface="Wingdings" pitchFamily="2" charset="2"/>
              <a:buNone/>
            </a:pPr>
            <a:r>
              <a:rPr lang="en-GB" sz="2000" dirty="0" smtClean="0"/>
              <a:t>(</a:t>
            </a:r>
            <a:r>
              <a:rPr lang="en-GB" sz="2000" dirty="0" err="1" smtClean="0"/>
              <a:t>Levitas</a:t>
            </a:r>
            <a:r>
              <a:rPr lang="en-GB" sz="2000" dirty="0" smtClean="0"/>
              <a:t>, 2005:27)</a:t>
            </a:r>
            <a:endParaRPr lang="en-GB" sz="2000" dirty="0"/>
          </a:p>
        </p:txBody>
      </p:sp>
    </p:spTree>
    <p:extLst>
      <p:ext uri="{BB962C8B-B14F-4D97-AF65-F5344CB8AC3E}">
        <p14:creationId xmlns:p14="http://schemas.microsoft.com/office/powerpoint/2010/main" val="4550235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RED, MUD, SID</a:t>
            </a:r>
            <a:endParaRPr lang="en-US" dirty="0"/>
          </a:p>
        </p:txBody>
      </p:sp>
      <p:sp>
        <p:nvSpPr>
          <p:cNvPr id="3" name="Content Placeholder 2"/>
          <p:cNvSpPr>
            <a:spLocks noGrp="1"/>
          </p:cNvSpPr>
          <p:nvPr>
            <p:ph idx="1"/>
          </p:nvPr>
        </p:nvSpPr>
        <p:spPr/>
        <p:txBody>
          <a:bodyPr/>
          <a:lstStyle/>
          <a:p>
            <a:r>
              <a:rPr lang="en-GB" altLang="en-US" dirty="0">
                <a:latin typeface="Times New Roman" pitchFamily="18" charset="0"/>
              </a:rPr>
              <a:t>If RED is about no money, MUD about no morals, and SID about no work, political debate in the UK has shifted inconsistently between RED and SID and </a:t>
            </a:r>
            <a:r>
              <a:rPr lang="en-GB" altLang="en-US" dirty="0" smtClean="0">
                <a:latin typeface="Times New Roman" pitchFamily="18" charset="0"/>
              </a:rPr>
              <a:t>MUD.</a:t>
            </a:r>
          </a:p>
          <a:p>
            <a:endParaRPr lang="en-GB" altLang="en-US" b="1" dirty="0">
              <a:latin typeface="Times New Roman" pitchFamily="18" charset="0"/>
            </a:endParaRPr>
          </a:p>
          <a:p>
            <a:endParaRPr lang="en-GB" altLang="en-US" b="1" dirty="0" smtClean="0">
              <a:latin typeface="Times New Roman" pitchFamily="18" charset="0"/>
            </a:endParaRPr>
          </a:p>
          <a:p>
            <a:endParaRPr lang="en-GB" altLang="en-US" b="1" dirty="0">
              <a:latin typeface="Times New Roman" pitchFamily="18" charset="0"/>
            </a:endParaRPr>
          </a:p>
          <a:p>
            <a:pPr marL="0" lvl="0" indent="0">
              <a:spcBef>
                <a:spcPts val="0"/>
              </a:spcBef>
              <a:buClrTx/>
              <a:buSzTx/>
              <a:buNone/>
            </a:pPr>
            <a:r>
              <a:rPr lang="en-GB" sz="1800" dirty="0">
                <a:solidFill>
                  <a:prstClr val="black"/>
                </a:solidFill>
              </a:rPr>
              <a:t>(Gordon, 2007)</a:t>
            </a:r>
            <a:endParaRPr lang="en-US" sz="1800" dirty="0">
              <a:solidFill>
                <a:prstClr val="black"/>
              </a:solidFill>
            </a:endParaRPr>
          </a:p>
          <a:p>
            <a:pPr marL="0" indent="0">
              <a:buNone/>
            </a:pPr>
            <a:endParaRPr lang="en-US" dirty="0"/>
          </a:p>
        </p:txBody>
      </p:sp>
    </p:spTree>
    <p:extLst>
      <p:ext uri="{BB962C8B-B14F-4D97-AF65-F5344CB8AC3E}">
        <p14:creationId xmlns:p14="http://schemas.microsoft.com/office/powerpoint/2010/main" val="37324933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 how do these theories play into the welfare state?</a:t>
            </a:r>
            <a:endParaRPr lang="en-US" dirty="0"/>
          </a:p>
        </p:txBody>
      </p:sp>
      <p:sp>
        <p:nvSpPr>
          <p:cNvPr id="5" name="Content Placeholder 4"/>
          <p:cNvSpPr>
            <a:spLocks noGrp="1"/>
          </p:cNvSpPr>
          <p:nvPr>
            <p:ph idx="1"/>
          </p:nvPr>
        </p:nvSpPr>
        <p:spPr/>
        <p:txBody>
          <a:bodyPr/>
          <a:lstStyle/>
          <a:p>
            <a:r>
              <a:rPr lang="en-GB" dirty="0" smtClean="0"/>
              <a:t>Is the welfare state just about money and work?</a:t>
            </a:r>
          </a:p>
          <a:p>
            <a:r>
              <a:rPr lang="en-GB" dirty="0" smtClean="0"/>
              <a:t>What other factors do you think are addressed in these discourses?</a:t>
            </a:r>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94304" y="3821907"/>
            <a:ext cx="3011424" cy="1876838"/>
          </a:xfrm>
          <a:prstGeom prst="rect">
            <a:avLst/>
          </a:prstGeom>
        </p:spPr>
      </p:pic>
    </p:spTree>
    <p:extLst>
      <p:ext uri="{BB962C8B-B14F-4D97-AF65-F5344CB8AC3E}">
        <p14:creationId xmlns:p14="http://schemas.microsoft.com/office/powerpoint/2010/main" val="1879676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388" y="1781175"/>
            <a:ext cx="8713787" cy="4357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3" name="Text Box 5"/>
          <p:cNvSpPr txBox="1">
            <a:spLocks noChangeArrowheads="1"/>
          </p:cNvSpPr>
          <p:nvPr/>
        </p:nvSpPr>
        <p:spPr bwMode="auto">
          <a:xfrm>
            <a:off x="1116013" y="404813"/>
            <a:ext cx="76327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GB" altLang="en-US" b="1"/>
              <a:t>Measuring Multidimensional Exclusion: B-SEM Model</a:t>
            </a:r>
          </a:p>
        </p:txBody>
      </p:sp>
      <p:sp>
        <p:nvSpPr>
          <p:cNvPr id="2" name="Rectangle 1"/>
          <p:cNvSpPr/>
          <p:nvPr/>
        </p:nvSpPr>
        <p:spPr>
          <a:xfrm>
            <a:off x="3276600" y="6324600"/>
            <a:ext cx="1671611" cy="369332"/>
          </a:xfrm>
          <a:prstGeom prst="rect">
            <a:avLst/>
          </a:prstGeom>
        </p:spPr>
        <p:txBody>
          <a:bodyPr wrap="none">
            <a:spAutoFit/>
          </a:bodyPr>
          <a:lstStyle/>
          <a:p>
            <a:r>
              <a:rPr lang="en-GB" dirty="0" smtClean="0"/>
              <a:t>(Gordon</a:t>
            </a:r>
            <a:r>
              <a:rPr lang="en-GB" dirty="0"/>
              <a:t>, </a:t>
            </a:r>
            <a:r>
              <a:rPr lang="en-GB" dirty="0" smtClean="0"/>
              <a:t>2007)</a:t>
            </a:r>
            <a:endParaRPr lang="en-US" dirty="0"/>
          </a:p>
        </p:txBody>
      </p:sp>
    </p:spTree>
    <p:extLst>
      <p:ext uri="{BB962C8B-B14F-4D97-AF65-F5344CB8AC3E}">
        <p14:creationId xmlns:p14="http://schemas.microsoft.com/office/powerpoint/2010/main" val="9300698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Welfare State</a:t>
            </a:r>
            <a:endParaRPr lang="en-GB" dirty="0"/>
          </a:p>
        </p:txBody>
      </p:sp>
      <p:sp>
        <p:nvSpPr>
          <p:cNvPr id="3" name="Content Placeholder 2"/>
          <p:cNvSpPr>
            <a:spLocks noGrp="1"/>
          </p:cNvSpPr>
          <p:nvPr>
            <p:ph idx="1"/>
          </p:nvPr>
        </p:nvSpPr>
        <p:spPr>
          <a:xfrm>
            <a:off x="1463040" y="3767328"/>
            <a:ext cx="6196405" cy="1955740"/>
          </a:xfrm>
        </p:spPr>
        <p:txBody>
          <a:bodyPr/>
          <a:lstStyle/>
          <a:p>
            <a:r>
              <a:rPr lang="en-GB" dirty="0" smtClean="0"/>
              <a:t>Also provides services like day centres, child care, </a:t>
            </a:r>
          </a:p>
          <a:p>
            <a:r>
              <a:rPr lang="en-GB" dirty="0" smtClean="0"/>
              <a:t>Aims to reduce inequalities</a:t>
            </a:r>
          </a:p>
          <a:p>
            <a:r>
              <a:rPr lang="en-GB" dirty="0" smtClean="0"/>
              <a:t>Raises well-being and aspirations</a:t>
            </a:r>
          </a:p>
          <a:p>
            <a:pPr marL="0" indent="0">
              <a:buNone/>
            </a:pPr>
            <a:endParaRPr lang="en-GB" dirty="0" smtClean="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26171" y="1666494"/>
            <a:ext cx="2466975" cy="1847850"/>
          </a:xfrm>
          <a:prstGeom prst="rect">
            <a:avLst/>
          </a:prstGeom>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r="11159"/>
          <a:stretch/>
        </p:blipFill>
        <p:spPr>
          <a:xfrm>
            <a:off x="4397883" y="1666494"/>
            <a:ext cx="2736092" cy="1847850"/>
          </a:xfrm>
          <a:prstGeom prst="rect">
            <a:avLst/>
          </a:prstGeom>
        </p:spPr>
      </p:pic>
    </p:spTree>
    <p:extLst>
      <p:ext uri="{BB962C8B-B14F-4D97-AF65-F5344CB8AC3E}">
        <p14:creationId xmlns:p14="http://schemas.microsoft.com/office/powerpoint/2010/main" val="12876849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Welfare State </a:t>
            </a:r>
            <a:endParaRPr lang="en-GB" dirty="0"/>
          </a:p>
        </p:txBody>
      </p:sp>
      <p:sp>
        <p:nvSpPr>
          <p:cNvPr id="3" name="Content Placeholder 2"/>
          <p:cNvSpPr>
            <a:spLocks noGrp="1"/>
          </p:cNvSpPr>
          <p:nvPr>
            <p:ph idx="1"/>
          </p:nvPr>
        </p:nvSpPr>
        <p:spPr/>
        <p:txBody>
          <a:bodyPr>
            <a:normAutofit/>
          </a:bodyPr>
          <a:lstStyle/>
          <a:p>
            <a:r>
              <a:rPr lang="en-GB" sz="2800" dirty="0"/>
              <a:t>C</a:t>
            </a:r>
            <a:r>
              <a:rPr lang="en-GB" sz="2800" dirty="0" smtClean="0"/>
              <a:t>oncept </a:t>
            </a:r>
            <a:r>
              <a:rPr lang="en-GB" sz="2800" dirty="0"/>
              <a:t>of government in which the state plays a key role in the protection and promotion of the economic and social well-being of its citizens. </a:t>
            </a:r>
            <a:r>
              <a:rPr lang="en-GB" sz="2800" dirty="0" smtClean="0"/>
              <a:t>.</a:t>
            </a:r>
          </a:p>
          <a:p>
            <a:pPr marL="0" lvl="0" indent="0">
              <a:buClr>
                <a:srgbClr val="663366"/>
              </a:buClr>
              <a:buNone/>
            </a:pPr>
            <a:r>
              <a:rPr lang="en-GB" sz="1300" dirty="0" smtClean="0">
                <a:solidFill>
                  <a:prstClr val="black">
                    <a:lumMod val="65000"/>
                    <a:lumOff val="35000"/>
                  </a:prstClr>
                </a:solidFill>
              </a:rPr>
              <a:t>Britannica Online, Welfare State</a:t>
            </a:r>
          </a:p>
          <a:p>
            <a:pPr marL="0" lvl="0" indent="0">
              <a:buClr>
                <a:srgbClr val="663366"/>
              </a:buClr>
              <a:buNone/>
            </a:pPr>
            <a:endParaRPr lang="en-GB" sz="1500" dirty="0">
              <a:solidFill>
                <a:prstClr val="black">
                  <a:lumMod val="65000"/>
                  <a:lumOff val="35000"/>
                </a:prstClr>
              </a:solidFill>
            </a:endParaRPr>
          </a:p>
          <a:p>
            <a:pPr marL="0" indent="0">
              <a:buNone/>
            </a:pPr>
            <a:endParaRPr lang="en-GB" dirty="0"/>
          </a:p>
          <a:p>
            <a:pPr marL="0" indent="0">
              <a:buNone/>
            </a:pPr>
            <a:endParaRPr lang="en-GB" sz="1200" dirty="0"/>
          </a:p>
        </p:txBody>
      </p:sp>
    </p:spTree>
    <p:extLst>
      <p:ext uri="{BB962C8B-B14F-4D97-AF65-F5344CB8AC3E}">
        <p14:creationId xmlns:p14="http://schemas.microsoft.com/office/powerpoint/2010/main" val="13068398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Welfare State </a:t>
            </a:r>
            <a:endParaRPr lang="en-GB" dirty="0"/>
          </a:p>
        </p:txBody>
      </p:sp>
      <p:sp>
        <p:nvSpPr>
          <p:cNvPr id="3" name="Content Placeholder 2"/>
          <p:cNvSpPr>
            <a:spLocks noGrp="1"/>
          </p:cNvSpPr>
          <p:nvPr>
            <p:ph idx="1"/>
          </p:nvPr>
        </p:nvSpPr>
        <p:spPr/>
        <p:txBody>
          <a:bodyPr>
            <a:normAutofit/>
          </a:bodyPr>
          <a:lstStyle/>
          <a:p>
            <a:r>
              <a:rPr lang="en-GB" sz="2800" dirty="0" smtClean="0"/>
              <a:t>Based </a:t>
            </a:r>
            <a:r>
              <a:rPr lang="en-GB" sz="2800" dirty="0"/>
              <a:t>on the principles of equality of </a:t>
            </a:r>
            <a:r>
              <a:rPr lang="en-GB" sz="2800" dirty="0" smtClean="0"/>
              <a:t>opportunity, </a:t>
            </a:r>
            <a:r>
              <a:rPr lang="en-GB" sz="2800" dirty="0"/>
              <a:t>equitable distribution of wealth, and public responsibility for those unable to avail themselves of the minimal provisions for a good life. </a:t>
            </a:r>
          </a:p>
          <a:p>
            <a:pPr marL="0" lvl="0" indent="0">
              <a:buClr>
                <a:srgbClr val="663366"/>
              </a:buClr>
              <a:buNone/>
            </a:pPr>
            <a:r>
              <a:rPr lang="en-GB" sz="1300" dirty="0" smtClean="0">
                <a:solidFill>
                  <a:prstClr val="black">
                    <a:lumMod val="65000"/>
                    <a:lumOff val="35000"/>
                  </a:prstClr>
                </a:solidFill>
              </a:rPr>
              <a:t>Britannica Online, Welfare State</a:t>
            </a:r>
          </a:p>
          <a:p>
            <a:pPr marL="0" lvl="0" indent="0">
              <a:buClr>
                <a:srgbClr val="663366"/>
              </a:buClr>
              <a:buNone/>
            </a:pPr>
            <a:endParaRPr lang="en-GB" sz="1500" dirty="0">
              <a:solidFill>
                <a:prstClr val="black">
                  <a:lumMod val="65000"/>
                  <a:lumOff val="35000"/>
                </a:prstClr>
              </a:solidFill>
            </a:endParaRPr>
          </a:p>
          <a:p>
            <a:pPr marL="0" indent="0">
              <a:buNone/>
            </a:pPr>
            <a:endParaRPr lang="en-GB" dirty="0"/>
          </a:p>
          <a:p>
            <a:pPr marL="0" indent="0">
              <a:buNone/>
            </a:pPr>
            <a:endParaRPr lang="en-GB" sz="1200" dirty="0"/>
          </a:p>
        </p:txBody>
      </p:sp>
    </p:spTree>
    <p:extLst>
      <p:ext uri="{BB962C8B-B14F-4D97-AF65-F5344CB8AC3E}">
        <p14:creationId xmlns:p14="http://schemas.microsoft.com/office/powerpoint/2010/main" val="10248050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0771" y="817582"/>
            <a:ext cx="7480941" cy="1202485"/>
          </a:xfrm>
        </p:spPr>
        <p:txBody>
          <a:bodyPr>
            <a:normAutofit fontScale="90000"/>
          </a:bodyPr>
          <a:lstStyle/>
          <a:p>
            <a:r>
              <a:rPr lang="en-GB" dirty="0" smtClean="0"/>
              <a:t>Degrees of Entitlement/Decommodification</a:t>
            </a:r>
            <a:endParaRPr lang="en-GB" dirty="0"/>
          </a:p>
        </p:txBody>
      </p:sp>
      <p:sp>
        <p:nvSpPr>
          <p:cNvPr id="3" name="Content Placeholder 2"/>
          <p:cNvSpPr>
            <a:spLocks noGrp="1"/>
          </p:cNvSpPr>
          <p:nvPr>
            <p:ph idx="1"/>
          </p:nvPr>
        </p:nvSpPr>
        <p:spPr>
          <a:xfrm>
            <a:off x="1463040" y="2525485"/>
            <a:ext cx="6196405" cy="3197583"/>
          </a:xfrm>
        </p:spPr>
        <p:txBody>
          <a:bodyPr>
            <a:normAutofit fontScale="77500" lnSpcReduction="20000"/>
          </a:bodyPr>
          <a:lstStyle/>
          <a:p>
            <a:r>
              <a:rPr lang="en-GB" dirty="0"/>
              <a:t>Decommodification is the process of viewing utilities as an entitlement, rather than as a commodity that must be paid or traded for. </a:t>
            </a:r>
            <a:endParaRPr lang="en-GB" dirty="0" smtClean="0"/>
          </a:p>
          <a:p>
            <a:r>
              <a:rPr lang="en-GB" dirty="0" smtClean="0"/>
              <a:t>E.g. Dental care in the UK, education</a:t>
            </a:r>
          </a:p>
          <a:p>
            <a:pPr marL="0" indent="0">
              <a:buNone/>
            </a:pPr>
            <a:endParaRPr lang="en-GB" dirty="0" smtClean="0"/>
          </a:p>
          <a:p>
            <a:r>
              <a:rPr lang="en-GB" dirty="0" smtClean="0"/>
              <a:t>In </a:t>
            </a:r>
            <a:r>
              <a:rPr lang="en-GB" dirty="0"/>
              <a:t>effect, a </a:t>
            </a:r>
            <a:r>
              <a:rPr lang="en-GB" dirty="0" err="1"/>
              <a:t>decommodified</a:t>
            </a:r>
            <a:r>
              <a:rPr lang="en-GB" dirty="0"/>
              <a:t> product removes itself from the market, and can be associated with </a:t>
            </a:r>
            <a:r>
              <a:rPr lang="en-GB" dirty="0" err="1"/>
              <a:t>welfarism</a:t>
            </a:r>
            <a:r>
              <a:rPr lang="en-GB" dirty="0" smtClean="0"/>
              <a:t>.</a:t>
            </a:r>
          </a:p>
          <a:p>
            <a:r>
              <a:rPr lang="en-GB" dirty="0" smtClean="0"/>
              <a:t>Which services should be universal? Discuss.</a:t>
            </a:r>
          </a:p>
          <a:p>
            <a:pPr marL="0" indent="0">
              <a:buNone/>
            </a:pPr>
            <a:endParaRPr lang="en-GB" dirty="0"/>
          </a:p>
          <a:p>
            <a:endParaRPr lang="en-GB" dirty="0" smtClean="0"/>
          </a:p>
          <a:p>
            <a:pPr marL="0" indent="0">
              <a:buNone/>
            </a:pPr>
            <a:r>
              <a:rPr lang="en-GB" sz="1400" dirty="0" err="1" smtClean="0"/>
              <a:t>Bolanger</a:t>
            </a:r>
            <a:r>
              <a:rPr lang="en-GB" sz="1400" dirty="0" smtClean="0"/>
              <a:t>, P.M.(2010)</a:t>
            </a:r>
            <a:endParaRPr lang="en-GB" sz="1400" dirty="0"/>
          </a:p>
        </p:txBody>
      </p:sp>
    </p:spTree>
    <p:extLst>
      <p:ext uri="{BB962C8B-B14F-4D97-AF65-F5344CB8AC3E}">
        <p14:creationId xmlns:p14="http://schemas.microsoft.com/office/powerpoint/2010/main" val="1257129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UK, a model of mixed economies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People may receive a mixture of means tested and universal benefits and services.</a:t>
            </a:r>
          </a:p>
          <a:p>
            <a:r>
              <a:rPr lang="en-GB" dirty="0" smtClean="0"/>
              <a:t>Citizenship, residency, and nationality play a role in entitlements.</a:t>
            </a:r>
          </a:p>
          <a:p>
            <a:r>
              <a:rPr lang="en-GB" dirty="0" smtClean="0"/>
              <a:t>Third sector organisations provide goods and services otherwise not available/not available anymore.</a:t>
            </a:r>
          </a:p>
          <a:p>
            <a:r>
              <a:rPr lang="en-GB" dirty="0" smtClean="0"/>
              <a:t>Families provide informal support (services, housing, money). E.g. unpaid carers, adult children living with their parents, money given to family members.</a:t>
            </a:r>
          </a:p>
          <a:p>
            <a:pPr marL="0" indent="0">
              <a:buNone/>
            </a:pPr>
            <a:endParaRPr lang="en-GB" dirty="0" smtClean="0"/>
          </a:p>
          <a:p>
            <a:endParaRPr lang="en-GB" dirty="0"/>
          </a:p>
        </p:txBody>
      </p:sp>
    </p:spTree>
    <p:extLst>
      <p:ext uri="{BB962C8B-B14F-4D97-AF65-F5344CB8AC3E}">
        <p14:creationId xmlns:p14="http://schemas.microsoft.com/office/powerpoint/2010/main" val="28698445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95023" y="101600"/>
            <a:ext cx="6965245" cy="1918467"/>
          </a:xfrm>
        </p:spPr>
        <p:txBody>
          <a:bodyPr/>
          <a:lstStyle/>
          <a:p>
            <a:r>
              <a:rPr lang="en-GB" dirty="0" smtClean="0"/>
              <a:t>Welfare State UK</a:t>
            </a:r>
            <a:endParaRPr lang="en-GB" dirty="0"/>
          </a:p>
        </p:txBody>
      </p:sp>
      <p:sp>
        <p:nvSpPr>
          <p:cNvPr id="5" name="Content Placeholder 4"/>
          <p:cNvSpPr>
            <a:spLocks noGrp="1"/>
          </p:cNvSpPr>
          <p:nvPr>
            <p:ph idx="1"/>
          </p:nvPr>
        </p:nvSpPr>
        <p:spPr>
          <a:xfrm>
            <a:off x="498474" y="1341120"/>
            <a:ext cx="7556313" cy="4785043"/>
          </a:xfrm>
        </p:spPr>
        <p:txBody>
          <a:bodyPr>
            <a:normAutofit/>
          </a:bodyPr>
          <a:lstStyle/>
          <a:p>
            <a:pPr>
              <a:buFont typeface="Wingdings" panose="05000000000000000000" pitchFamily="2" charset="2"/>
              <a:buChar char="Ø"/>
            </a:pPr>
            <a:r>
              <a:rPr lang="en-GB" b="1" dirty="0"/>
              <a:t>The welfare state involves a transfer of funds from the state, to the services provided (e.g. healthcare, education) as well as directly to individuals ("benefits"). </a:t>
            </a:r>
            <a:endParaRPr lang="en-GB" b="1" dirty="0" smtClean="0"/>
          </a:p>
          <a:p>
            <a:pPr marL="0" indent="0">
              <a:buNone/>
            </a:pPr>
            <a:r>
              <a:rPr lang="en-GB" dirty="0" smtClean="0"/>
              <a:t>Transfer of funds can be achieved through benefits or access to services</a:t>
            </a:r>
          </a:p>
          <a:p>
            <a:pPr>
              <a:buFont typeface="Arial" panose="020B0604020202020204" pitchFamily="34" charset="0"/>
              <a:buChar char="•"/>
            </a:pPr>
            <a:r>
              <a:rPr lang="en-GB" dirty="0" smtClean="0"/>
              <a:t>Benefits can be universal (Child Benefit) or </a:t>
            </a:r>
          </a:p>
          <a:p>
            <a:pPr>
              <a:buFont typeface="Arial" panose="020B0604020202020204" pitchFamily="34" charset="0"/>
              <a:buChar char="•"/>
            </a:pPr>
            <a:r>
              <a:rPr lang="en-GB" dirty="0" smtClean="0"/>
              <a:t>Assessed/means tested (EMA)</a:t>
            </a:r>
          </a:p>
          <a:p>
            <a:pPr>
              <a:buFont typeface="Wingdings" panose="05000000000000000000" pitchFamily="2" charset="2"/>
              <a:buChar char="Ø"/>
            </a:pPr>
            <a:r>
              <a:rPr lang="en-GB" b="1" dirty="0"/>
              <a:t>F</a:t>
            </a:r>
            <a:r>
              <a:rPr lang="en-GB" b="1" dirty="0" smtClean="0"/>
              <a:t>unded </a:t>
            </a:r>
            <a:r>
              <a:rPr lang="en-GB" b="1" dirty="0"/>
              <a:t>through </a:t>
            </a:r>
            <a:endParaRPr lang="en-GB" b="1" dirty="0" smtClean="0"/>
          </a:p>
          <a:p>
            <a:pPr>
              <a:buFont typeface="Arial" panose="020B0604020202020204" pitchFamily="34" charset="0"/>
              <a:buChar char="•"/>
            </a:pPr>
            <a:r>
              <a:rPr lang="en-GB" dirty="0" smtClean="0"/>
              <a:t>Redistributionist taxation (Income tax)</a:t>
            </a:r>
            <a:endParaRPr lang="en-GB" u="sng" dirty="0" smtClean="0">
              <a:solidFill>
                <a:schemeClr val="tx1"/>
              </a:solidFill>
            </a:endParaRPr>
          </a:p>
          <a:p>
            <a:pPr>
              <a:buFont typeface="Arial" panose="020B0604020202020204" pitchFamily="34" charset="0"/>
              <a:buChar char="•"/>
            </a:pPr>
            <a:r>
              <a:rPr lang="en-GB" dirty="0" smtClean="0"/>
              <a:t>Contributions (National Insurance)</a:t>
            </a:r>
            <a:endParaRPr lang="en-GB" dirty="0"/>
          </a:p>
          <a:p>
            <a:endParaRPr lang="en-GB" dirty="0"/>
          </a:p>
        </p:txBody>
      </p:sp>
    </p:spTree>
    <p:extLst>
      <p:ext uri="{BB962C8B-B14F-4D97-AF65-F5344CB8AC3E}">
        <p14:creationId xmlns:p14="http://schemas.microsoft.com/office/powerpoint/2010/main" val="39816948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9" descr="http://falseeconomy.org.uk/images/ukwealth-h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63" y="0"/>
            <a:ext cx="91186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95885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Welfare State UK</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GB" dirty="0"/>
              <a:t>Transfer of funds can be achieved through </a:t>
            </a:r>
            <a:r>
              <a:rPr lang="en-GB" dirty="0" smtClean="0"/>
              <a:t>taxation</a:t>
            </a:r>
          </a:p>
          <a:p>
            <a:pPr>
              <a:buFont typeface="Arial" panose="020B0604020202020204" pitchFamily="34" charset="0"/>
              <a:buChar char="•"/>
            </a:pPr>
            <a:r>
              <a:rPr lang="en-GB" dirty="0" smtClean="0"/>
              <a:t>Progressive income tax (higher rate/lower rate)</a:t>
            </a:r>
          </a:p>
          <a:p>
            <a:pPr>
              <a:buFont typeface="Arial" panose="020B0604020202020204" pitchFamily="34" charset="0"/>
              <a:buChar char="•"/>
            </a:pPr>
            <a:r>
              <a:rPr lang="en-GB" dirty="0" smtClean="0"/>
              <a:t>Tax Credits (e.g. Working Tax Credits)</a:t>
            </a:r>
          </a:p>
          <a:p>
            <a:pPr>
              <a:buFont typeface="Arial" panose="020B0604020202020204" pitchFamily="34" charset="0"/>
              <a:buChar char="•"/>
            </a:pPr>
            <a:r>
              <a:rPr lang="en-GB" dirty="0" smtClean="0"/>
              <a:t>Adjusting tax on goods and services (e.g. alcohol)</a:t>
            </a:r>
          </a:p>
          <a:p>
            <a:pPr>
              <a:buFont typeface="Arial" panose="020B0604020202020204" pitchFamily="34" charset="0"/>
              <a:buChar char="•"/>
            </a:pPr>
            <a:endParaRPr lang="en-GB" dirty="0" smtClean="0"/>
          </a:p>
          <a:p>
            <a:endParaRPr lang="en-GB" dirty="0"/>
          </a:p>
          <a:p>
            <a:endParaRPr lang="en-GB" dirty="0"/>
          </a:p>
        </p:txBody>
      </p:sp>
    </p:spTree>
    <p:extLst>
      <p:ext uri="{BB962C8B-B14F-4D97-AF65-F5344CB8AC3E}">
        <p14:creationId xmlns:p14="http://schemas.microsoft.com/office/powerpoint/2010/main" val="20398030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4"/>
          <p:cNvSpPr txBox="1">
            <a:spLocks noChangeArrowheads="1"/>
          </p:cNvSpPr>
          <p:nvPr/>
        </p:nvSpPr>
        <p:spPr bwMode="auto">
          <a:xfrm>
            <a:off x="900113" y="1285875"/>
            <a:ext cx="7558087"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GB" altLang="en-US" sz="2400" i="1" dirty="0"/>
              <a:t>“This would mean restoring to the centre of the tax system two basic principals: the first, that those who cannot afford to pay tax should not have to pay it; and the second, that taxation should rise progressively with income. Programmes that merely redistribute poverty from families to single persons, from the old to the young, from the sick to the healthy, are not a solution. What is needed, is a programme of reform that ends the current situation where the top 10% own 80% of our wealth and 30% of income, even after tax. As </a:t>
            </a:r>
            <a:r>
              <a:rPr lang="en-GB" altLang="en-US" sz="2400" i="1" dirty="0" err="1"/>
              <a:t>Tawney</a:t>
            </a:r>
            <a:r>
              <a:rPr lang="en-GB" altLang="en-US" sz="2400" i="1" dirty="0"/>
              <a:t> remarked, ‘What some people call the problem of poverty, others call the problem of riches’.”</a:t>
            </a:r>
            <a:r>
              <a:rPr lang="en-GB" altLang="en-US" sz="2400" b="1" dirty="0"/>
              <a:t> </a:t>
            </a:r>
          </a:p>
          <a:p>
            <a:pPr eaLnBrk="1" hangingPunct="1">
              <a:spcBef>
                <a:spcPct val="50000"/>
              </a:spcBef>
            </a:pPr>
            <a:r>
              <a:rPr lang="en-GB" altLang="en-US" sz="1200" b="1" dirty="0">
                <a:latin typeface="+mn-lt"/>
              </a:rPr>
              <a:t>(Gordon Brown and Robin Cook, </a:t>
            </a:r>
            <a:r>
              <a:rPr lang="en-GB" altLang="en-US" sz="1200" b="1" dirty="0" smtClean="0">
                <a:latin typeface="+mn-lt"/>
              </a:rPr>
              <a:t>1983 in  </a:t>
            </a:r>
            <a:r>
              <a:rPr lang="en-GB" sz="1400" dirty="0" smtClean="0">
                <a:solidFill>
                  <a:prstClr val="black"/>
                </a:solidFill>
                <a:latin typeface="+mn-lt"/>
              </a:rPr>
              <a:t>Gordon</a:t>
            </a:r>
            <a:r>
              <a:rPr lang="en-GB" sz="1400" dirty="0">
                <a:solidFill>
                  <a:prstClr val="black"/>
                </a:solidFill>
                <a:latin typeface="+mn-lt"/>
              </a:rPr>
              <a:t>, </a:t>
            </a:r>
            <a:r>
              <a:rPr lang="en-GB" sz="1400" dirty="0" smtClean="0">
                <a:solidFill>
                  <a:prstClr val="black"/>
                </a:solidFill>
                <a:latin typeface="+mn-lt"/>
              </a:rPr>
              <a:t>2007</a:t>
            </a:r>
            <a:r>
              <a:rPr lang="en-GB" sz="1400" dirty="0">
                <a:solidFill>
                  <a:prstClr val="black"/>
                </a:solidFill>
                <a:latin typeface="+mn-lt"/>
              </a:rPr>
              <a:t>), </a:t>
            </a:r>
            <a:r>
              <a:rPr lang="en-GB" altLang="en-US" sz="1200" b="1" dirty="0" smtClean="0">
                <a:latin typeface="+mn-lt"/>
              </a:rPr>
              <a:t>)</a:t>
            </a:r>
            <a:r>
              <a:rPr lang="en-GB" altLang="en-US" sz="1200" dirty="0" smtClean="0">
                <a:latin typeface="+mn-lt"/>
              </a:rPr>
              <a:t> </a:t>
            </a:r>
            <a:endParaRPr lang="en-GB" altLang="en-US" sz="1200" dirty="0">
              <a:latin typeface="+mn-lt"/>
            </a:endParaRPr>
          </a:p>
        </p:txBody>
      </p:sp>
      <p:sp>
        <p:nvSpPr>
          <p:cNvPr id="29699" name="Text Box 5"/>
          <p:cNvSpPr txBox="1">
            <a:spLocks noChangeArrowheads="1"/>
          </p:cNvSpPr>
          <p:nvPr/>
        </p:nvSpPr>
        <p:spPr bwMode="auto">
          <a:xfrm>
            <a:off x="900113" y="260350"/>
            <a:ext cx="7416800"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endParaRPr lang="en-GB" altLang="en-US" sz="2800" b="1" dirty="0" smtClean="0"/>
          </a:p>
          <a:p>
            <a:pPr algn="ctr" eaLnBrk="1" hangingPunct="1">
              <a:spcBef>
                <a:spcPct val="50000"/>
              </a:spcBef>
            </a:pPr>
            <a:r>
              <a:rPr lang="en-GB" altLang="en-US" sz="2800" b="1" dirty="0" smtClean="0"/>
              <a:t>Poverty</a:t>
            </a:r>
            <a:r>
              <a:rPr lang="en-GB" altLang="en-US" sz="2800" b="1" dirty="0"/>
              <a:t>: The Solution?</a:t>
            </a:r>
          </a:p>
        </p:txBody>
      </p:sp>
    </p:spTree>
    <p:extLst>
      <p:ext uri="{BB962C8B-B14F-4D97-AF65-F5344CB8AC3E}">
        <p14:creationId xmlns:p14="http://schemas.microsoft.com/office/powerpoint/2010/main" val="407454203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p:cNvSpPr txBox="1">
            <a:spLocks noChangeArrowheads="1"/>
          </p:cNvSpPr>
          <p:nvPr/>
        </p:nvSpPr>
        <p:spPr bwMode="auto">
          <a:xfrm>
            <a:off x="539750" y="690563"/>
            <a:ext cx="835501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GB" altLang="en-US" sz="2600" b="1">
                <a:latin typeface="Times New Roman" pitchFamily="18" charset="0"/>
                <a:cs typeface="Times New Roman" pitchFamily="18" charset="0"/>
              </a:rPr>
              <a:t>The idea that poverty can be ended is over 200 year old</a:t>
            </a:r>
          </a:p>
        </p:txBody>
      </p:sp>
      <p:sp>
        <p:nvSpPr>
          <p:cNvPr id="7171" name="Text Box 3"/>
          <p:cNvSpPr txBox="1">
            <a:spLocks noChangeArrowheads="1"/>
          </p:cNvSpPr>
          <p:nvPr/>
        </p:nvSpPr>
        <p:spPr bwMode="auto">
          <a:xfrm>
            <a:off x="611188" y="1700213"/>
            <a:ext cx="8353425"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GB" altLang="en-US" sz="2400" dirty="0">
                <a:solidFill>
                  <a:srgbClr val="000000"/>
                </a:solidFill>
                <a:latin typeface="Times New Roman" pitchFamily="18" charset="0"/>
                <a:cs typeface="Times New Roman" pitchFamily="18" charset="0"/>
              </a:rPr>
              <a:t>The French enlightenment philosopher Marie Jean </a:t>
            </a:r>
            <a:r>
              <a:rPr lang="en-GB" altLang="en-US" sz="2400" dirty="0" err="1">
                <a:solidFill>
                  <a:srgbClr val="000000"/>
                </a:solidFill>
                <a:latin typeface="Times New Roman" pitchFamily="18" charset="0"/>
                <a:cs typeface="Times New Roman" pitchFamily="18" charset="0"/>
              </a:rPr>
              <a:t>Antonine</a:t>
            </a:r>
            <a:r>
              <a:rPr lang="en-GB" altLang="en-US" sz="2400" dirty="0">
                <a:solidFill>
                  <a:srgbClr val="000000"/>
                </a:solidFill>
                <a:latin typeface="Times New Roman" pitchFamily="18" charset="0"/>
                <a:cs typeface="Times New Roman" pitchFamily="18" charset="0"/>
              </a:rPr>
              <a:t> Nicolas de </a:t>
            </a:r>
            <a:r>
              <a:rPr lang="en-GB" altLang="en-US" sz="2400" dirty="0" err="1">
                <a:solidFill>
                  <a:srgbClr val="000000"/>
                </a:solidFill>
                <a:latin typeface="Times New Roman" pitchFamily="18" charset="0"/>
                <a:cs typeface="Times New Roman" pitchFamily="18" charset="0"/>
              </a:rPr>
              <a:t>Caritat</a:t>
            </a:r>
            <a:r>
              <a:rPr lang="en-GB" altLang="en-US" sz="2400" dirty="0">
                <a:solidFill>
                  <a:srgbClr val="000000"/>
                </a:solidFill>
                <a:latin typeface="Times New Roman" pitchFamily="18" charset="0"/>
                <a:cs typeface="Times New Roman" pitchFamily="18" charset="0"/>
              </a:rPr>
              <a:t>, </a:t>
            </a:r>
            <a:r>
              <a:rPr lang="en-GB" altLang="en-US" sz="2400" dirty="0" err="1">
                <a:solidFill>
                  <a:srgbClr val="000000"/>
                </a:solidFill>
                <a:latin typeface="Times New Roman" pitchFamily="18" charset="0"/>
                <a:cs typeface="Times New Roman" pitchFamily="18" charset="0"/>
              </a:rPr>
              <a:t>Maquis</a:t>
            </a:r>
            <a:r>
              <a:rPr lang="en-GB" altLang="en-US" sz="2400" dirty="0">
                <a:solidFill>
                  <a:srgbClr val="000000"/>
                </a:solidFill>
                <a:latin typeface="Times New Roman" pitchFamily="18" charset="0"/>
                <a:cs typeface="Times New Roman" pitchFamily="18" charset="0"/>
              </a:rPr>
              <a:t> de Condorcet argued in </a:t>
            </a:r>
            <a:r>
              <a:rPr lang="en-GB" altLang="en-US" sz="2400" i="1" dirty="0">
                <a:solidFill>
                  <a:srgbClr val="000000"/>
                </a:solidFill>
                <a:latin typeface="Times New Roman" pitchFamily="18" charset="0"/>
                <a:cs typeface="Times New Roman" pitchFamily="18" charset="0"/>
              </a:rPr>
              <a:t>Sketch for a Historical Picture of the Progress of the Human Mind</a:t>
            </a:r>
            <a:r>
              <a:rPr lang="en-GB" altLang="en-US" sz="2400" dirty="0">
                <a:solidFill>
                  <a:srgbClr val="000000"/>
                </a:solidFill>
                <a:latin typeface="Times New Roman" pitchFamily="18" charset="0"/>
                <a:cs typeface="Times New Roman" pitchFamily="18" charset="0"/>
              </a:rPr>
              <a:t> (published posthumously in 1794 by the government of the new French Republic) that poverty was not a result of natural laws or divine will but was caused by ‘</a:t>
            </a:r>
            <a:r>
              <a:rPr lang="en-GB" altLang="en-US" sz="2400" i="1" dirty="0">
                <a:solidFill>
                  <a:srgbClr val="000000"/>
                </a:solidFill>
                <a:latin typeface="Times New Roman" pitchFamily="18" charset="0"/>
                <a:cs typeface="Times New Roman" pitchFamily="18" charset="0"/>
              </a:rPr>
              <a:t>the present imperfections of the social arts</a:t>
            </a:r>
            <a:r>
              <a:rPr lang="en-GB" altLang="en-US" sz="2400" dirty="0">
                <a:solidFill>
                  <a:srgbClr val="000000"/>
                </a:solidFill>
                <a:latin typeface="Times New Roman" pitchFamily="18" charset="0"/>
                <a:cs typeface="Times New Roman" pitchFamily="18" charset="0"/>
              </a:rPr>
              <a:t>’</a:t>
            </a:r>
            <a:r>
              <a:rPr lang="en-GB" altLang="en-US" sz="2400" dirty="0">
                <a:latin typeface="Times New Roman" pitchFamily="18" charset="0"/>
                <a:cs typeface="Times New Roman" pitchFamily="18" charset="0"/>
              </a:rPr>
              <a:t> </a:t>
            </a:r>
          </a:p>
          <a:p>
            <a:pPr eaLnBrk="1" hangingPunct="1">
              <a:spcBef>
                <a:spcPct val="50000"/>
              </a:spcBef>
            </a:pPr>
            <a:r>
              <a:rPr lang="en-GB" altLang="en-US" sz="2400" dirty="0">
                <a:solidFill>
                  <a:srgbClr val="000000"/>
                </a:solidFill>
                <a:latin typeface="Times New Roman" pitchFamily="18" charset="0"/>
                <a:cs typeface="Times New Roman" pitchFamily="18" charset="0"/>
              </a:rPr>
              <a:t>He argued that poverty could be ended by the universal provision of pensions, grants to the young, sickness benefits and state education</a:t>
            </a:r>
            <a:r>
              <a:rPr lang="en-GB" altLang="en-US" sz="2400" dirty="0">
                <a:latin typeface="Times New Roman" pitchFamily="18" charset="0"/>
                <a:cs typeface="Times New Roman" pitchFamily="18" charset="0"/>
              </a:rPr>
              <a:t> </a:t>
            </a:r>
            <a:r>
              <a:rPr lang="en-GB" sz="1100" dirty="0">
                <a:solidFill>
                  <a:prstClr val="black"/>
                </a:solidFill>
                <a:latin typeface="Garamond"/>
              </a:rPr>
              <a:t>Gordon, D, (2007), </a:t>
            </a:r>
            <a:endParaRPr lang="en-GB" altLang="en-US" sz="2400" dirty="0">
              <a:latin typeface="Times New Roman" pitchFamily="18" charset="0"/>
              <a:cs typeface="Times New Roman" pitchFamily="18" charset="0"/>
            </a:endParaRPr>
          </a:p>
        </p:txBody>
      </p:sp>
    </p:spTree>
    <p:extLst>
      <p:ext uri="{BB962C8B-B14F-4D97-AF65-F5344CB8AC3E}">
        <p14:creationId xmlns:p14="http://schemas.microsoft.com/office/powerpoint/2010/main" val="36836031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POVERTY a wider definition than this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76800" y="2562225"/>
            <a:ext cx="2514600" cy="320959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2819400"/>
            <a:ext cx="2895600" cy="2960816"/>
          </a:xfrm>
          <a:prstGeom prst="rect">
            <a:avLst/>
          </a:prstGeom>
        </p:spPr>
      </p:pic>
    </p:spTree>
    <p:extLst>
      <p:ext uri="{BB962C8B-B14F-4D97-AF65-F5344CB8AC3E}">
        <p14:creationId xmlns:p14="http://schemas.microsoft.com/office/powerpoint/2010/main" val="5214335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POVERTY</a:t>
            </a:r>
            <a:endParaRPr lang="en-US" dirty="0"/>
          </a:p>
        </p:txBody>
      </p:sp>
      <p:sp>
        <p:nvSpPr>
          <p:cNvPr id="3" name="Content Placeholder 2"/>
          <p:cNvSpPr>
            <a:spLocks noGrp="1"/>
          </p:cNvSpPr>
          <p:nvPr>
            <p:ph idx="1"/>
          </p:nvPr>
        </p:nvSpPr>
        <p:spPr/>
        <p:txBody>
          <a:bodyPr>
            <a:normAutofit/>
          </a:bodyPr>
          <a:lstStyle/>
          <a:p>
            <a:r>
              <a:rPr lang="en-GB" sz="2400" dirty="0" smtClean="0"/>
              <a:t>Absolute or relative?</a:t>
            </a:r>
            <a:endParaRPr lang="en-US" sz="24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7400" y="3352800"/>
            <a:ext cx="4800600" cy="2792186"/>
          </a:xfrm>
          <a:prstGeom prst="rect">
            <a:avLst/>
          </a:prstGeom>
        </p:spPr>
      </p:pic>
    </p:spTree>
    <p:extLst>
      <p:ext uri="{BB962C8B-B14F-4D97-AF65-F5344CB8AC3E}">
        <p14:creationId xmlns:p14="http://schemas.microsoft.com/office/powerpoint/2010/main" val="8582843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539750" y="1557338"/>
            <a:ext cx="8135938"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GB" altLang="en-US" dirty="0">
                <a:cs typeface="Arial" pitchFamily="34" charset="0"/>
              </a:rPr>
              <a:t>“</a:t>
            </a:r>
            <a:r>
              <a:rPr lang="en-GB" altLang="en-US" sz="2400" i="1" dirty="0">
                <a:cs typeface="Arial" pitchFamily="34" charset="0"/>
              </a:rPr>
              <a:t>In Wealth, many friends, in poverty not even relatives</a:t>
            </a:r>
            <a:r>
              <a:rPr lang="en-GB" altLang="en-US" dirty="0">
                <a:cs typeface="Arial" pitchFamily="34" charset="0"/>
              </a:rPr>
              <a:t>”</a:t>
            </a:r>
          </a:p>
          <a:p>
            <a:pPr eaLnBrk="1" hangingPunct="1">
              <a:spcBef>
                <a:spcPct val="50000"/>
              </a:spcBef>
            </a:pPr>
            <a:r>
              <a:rPr lang="en-GB" altLang="en-US" dirty="0">
                <a:cs typeface="Arial" pitchFamily="34" charset="0"/>
              </a:rPr>
              <a:t>- Japanese Proverb</a:t>
            </a:r>
          </a:p>
          <a:p>
            <a:pPr eaLnBrk="1" hangingPunct="1">
              <a:spcBef>
                <a:spcPct val="50000"/>
              </a:spcBef>
              <a:buFontTx/>
              <a:buChar char="-"/>
            </a:pPr>
            <a:endParaRPr lang="en-GB" altLang="en-US" dirty="0">
              <a:cs typeface="Arial" pitchFamily="34" charset="0"/>
            </a:endParaRPr>
          </a:p>
          <a:p>
            <a:pPr eaLnBrk="1" hangingPunct="1">
              <a:spcBef>
                <a:spcPct val="50000"/>
              </a:spcBef>
            </a:pPr>
            <a:r>
              <a:rPr lang="en-GB" altLang="zh-CN" sz="2400" dirty="0">
                <a:ea typeface="SimSun" pitchFamily="2" charset="-122"/>
                <a:cs typeface="Arial" pitchFamily="34" charset="0"/>
              </a:rPr>
              <a:t>“</a:t>
            </a:r>
            <a:r>
              <a:rPr lang="en-GB" altLang="zh-CN" sz="2400" i="1" dirty="0">
                <a:ea typeface="SimSun" pitchFamily="2" charset="-122"/>
                <a:cs typeface="Arial" pitchFamily="34" charset="0"/>
              </a:rPr>
              <a:t>Poverty is the worst form of violence!”</a:t>
            </a:r>
            <a:r>
              <a:rPr lang="en-GB" altLang="zh-CN" sz="2400" dirty="0">
                <a:ea typeface="SimSun" pitchFamily="2" charset="-122"/>
                <a:cs typeface="Arial" pitchFamily="34" charset="0"/>
              </a:rPr>
              <a:t/>
            </a:r>
            <a:br>
              <a:rPr lang="en-GB" altLang="zh-CN" sz="2400" dirty="0">
                <a:ea typeface="SimSun" pitchFamily="2" charset="-122"/>
                <a:cs typeface="Arial" pitchFamily="34" charset="0"/>
              </a:rPr>
            </a:br>
            <a:r>
              <a:rPr lang="en-GB" altLang="zh-CN" dirty="0">
                <a:ea typeface="SimSun" pitchFamily="2" charset="-122"/>
                <a:cs typeface="Arial" pitchFamily="34" charset="0"/>
              </a:rPr>
              <a:t>- Mahatma Gandhi - Indian Philosopher &amp; Freedom Fighter</a:t>
            </a:r>
          </a:p>
          <a:p>
            <a:pPr eaLnBrk="1" hangingPunct="1">
              <a:spcBef>
                <a:spcPct val="50000"/>
              </a:spcBef>
            </a:pPr>
            <a:endParaRPr lang="en-GB" altLang="en-US" dirty="0">
              <a:ea typeface="SimSun" pitchFamily="2" charset="-122"/>
              <a:cs typeface="Arial" pitchFamily="34" charset="0"/>
            </a:endParaRPr>
          </a:p>
          <a:p>
            <a:pPr eaLnBrk="1" hangingPunct="1">
              <a:spcBef>
                <a:spcPct val="50000"/>
              </a:spcBef>
            </a:pPr>
            <a:endParaRPr lang="en-GB" altLang="en-US" dirty="0">
              <a:ea typeface="SimSun" pitchFamily="2" charset="-122"/>
              <a:cs typeface="Arial" pitchFamily="34" charset="0"/>
            </a:endParaRPr>
          </a:p>
          <a:p>
            <a:pPr eaLnBrk="1" hangingPunct="1"/>
            <a:r>
              <a:rPr lang="en-GB" altLang="zh-CN" sz="2400" dirty="0">
                <a:ea typeface="SimSun" pitchFamily="2" charset="-122"/>
                <a:cs typeface="Arial" pitchFamily="34" charset="0"/>
              </a:rPr>
              <a:t>“</a:t>
            </a:r>
            <a:r>
              <a:rPr lang="en-GB" altLang="zh-CN" sz="2400" i="1" dirty="0">
                <a:ea typeface="SimSun" pitchFamily="2" charset="-122"/>
                <a:cs typeface="Arial" pitchFamily="34" charset="0"/>
              </a:rPr>
              <a:t>The greatest evils and the worst of crimes is poverty</a:t>
            </a:r>
            <a:r>
              <a:rPr lang="en-GB" altLang="zh-CN" sz="2400" dirty="0">
                <a:ea typeface="SimSun" pitchFamily="2" charset="-122"/>
                <a:cs typeface="Arial" pitchFamily="34" charset="0"/>
              </a:rPr>
              <a:t>”</a:t>
            </a:r>
          </a:p>
          <a:p>
            <a:pPr eaLnBrk="1" hangingPunct="1"/>
            <a:r>
              <a:rPr lang="en-GB" altLang="zh-CN" dirty="0">
                <a:ea typeface="SimSun" pitchFamily="2" charset="-122"/>
                <a:cs typeface="Arial" pitchFamily="34" charset="0"/>
              </a:rPr>
              <a:t> George Bernard Shaw - Irish Playwright &amp; </a:t>
            </a:r>
            <a:r>
              <a:rPr lang="en-GB" altLang="zh-CN" dirty="0" smtClean="0">
                <a:ea typeface="SimSun" pitchFamily="2" charset="-122"/>
                <a:cs typeface="Arial" pitchFamily="34" charset="0"/>
              </a:rPr>
              <a:t>Novelist</a:t>
            </a:r>
          </a:p>
          <a:p>
            <a:pPr eaLnBrk="1" hangingPunct="1"/>
            <a:endParaRPr lang="en-GB" altLang="zh-CN" dirty="0">
              <a:ea typeface="SimSun" pitchFamily="2" charset="-122"/>
              <a:cs typeface="Arial" pitchFamily="34" charset="0"/>
            </a:endParaRPr>
          </a:p>
          <a:p>
            <a:pPr eaLnBrk="1" hangingPunct="1"/>
            <a:r>
              <a:rPr lang="en-GB" sz="1100" dirty="0">
                <a:solidFill>
                  <a:prstClr val="black"/>
                </a:solidFill>
                <a:latin typeface="Garamond"/>
              </a:rPr>
              <a:t>Gordon, D, (2007),</a:t>
            </a:r>
            <a:endParaRPr lang="en-GB" altLang="en-US" dirty="0">
              <a:ea typeface="SimSun" pitchFamily="2" charset="-122"/>
              <a:cs typeface="Arial" pitchFamily="34" charset="0"/>
            </a:endParaRPr>
          </a:p>
        </p:txBody>
      </p:sp>
      <p:sp>
        <p:nvSpPr>
          <p:cNvPr id="5123" name="Text Box 3"/>
          <p:cNvSpPr txBox="1">
            <a:spLocks noChangeArrowheads="1"/>
          </p:cNvSpPr>
          <p:nvPr/>
        </p:nvSpPr>
        <p:spPr bwMode="auto">
          <a:xfrm>
            <a:off x="611188" y="404813"/>
            <a:ext cx="80645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GB" altLang="en-US" sz="2400" b="1">
                <a:cs typeface="Arial" pitchFamily="34" charset="0"/>
              </a:rPr>
              <a:t>All cultures have a concept of Poverty</a:t>
            </a:r>
          </a:p>
        </p:txBody>
      </p:sp>
    </p:spTree>
    <p:extLst>
      <p:ext uri="{BB962C8B-B14F-4D97-AF65-F5344CB8AC3E}">
        <p14:creationId xmlns:p14="http://schemas.microsoft.com/office/powerpoint/2010/main" val="3525993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684213" y="765175"/>
            <a:ext cx="79216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GB" altLang="en-US" sz="2400" b="1"/>
              <a:t>Definitions of Poverty</a:t>
            </a:r>
          </a:p>
        </p:txBody>
      </p:sp>
      <p:sp>
        <p:nvSpPr>
          <p:cNvPr id="12291" name="Text Box 4"/>
          <p:cNvSpPr txBox="1">
            <a:spLocks noChangeArrowheads="1"/>
          </p:cNvSpPr>
          <p:nvPr/>
        </p:nvSpPr>
        <p:spPr bwMode="auto">
          <a:xfrm>
            <a:off x="395288" y="2276475"/>
            <a:ext cx="7200900" cy="2931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GB" altLang="en-US" sz="2400" dirty="0"/>
              <a:t>Poverty can be defined as;</a:t>
            </a:r>
          </a:p>
          <a:p>
            <a:pPr eaLnBrk="1" hangingPunct="1">
              <a:spcBef>
                <a:spcPct val="50000"/>
              </a:spcBef>
            </a:pPr>
            <a:endParaRPr lang="en-GB" altLang="en-US" sz="2400" dirty="0"/>
          </a:p>
          <a:p>
            <a:pPr eaLnBrk="1" hangingPunct="1">
              <a:spcBef>
                <a:spcPct val="50000"/>
              </a:spcBef>
            </a:pPr>
            <a:r>
              <a:rPr lang="en-GB" altLang="en-US" sz="2400" i="1" dirty="0"/>
              <a:t>Command over insufficient resources over time</a:t>
            </a:r>
          </a:p>
          <a:p>
            <a:pPr eaLnBrk="1" hangingPunct="1">
              <a:spcBef>
                <a:spcPct val="50000"/>
              </a:spcBef>
            </a:pPr>
            <a:endParaRPr lang="en-GB" altLang="en-US" sz="2400" dirty="0"/>
          </a:p>
          <a:p>
            <a:pPr eaLnBrk="1" hangingPunct="1">
              <a:spcBef>
                <a:spcPct val="50000"/>
              </a:spcBef>
            </a:pPr>
            <a:r>
              <a:rPr lang="en-GB" altLang="en-US" sz="2400" dirty="0"/>
              <a:t>The result of poverty is </a:t>
            </a:r>
            <a:r>
              <a:rPr lang="en-GB" altLang="en-US" sz="2400" i="1" dirty="0" smtClean="0"/>
              <a:t>deprivation</a:t>
            </a:r>
          </a:p>
          <a:p>
            <a:pPr eaLnBrk="1" hangingPunct="1">
              <a:spcBef>
                <a:spcPct val="50000"/>
              </a:spcBef>
            </a:pPr>
            <a:r>
              <a:rPr lang="en-GB" sz="1100" dirty="0">
                <a:solidFill>
                  <a:prstClr val="black"/>
                </a:solidFill>
                <a:latin typeface="Garamond"/>
              </a:rPr>
              <a:t>Gordon, D, (2007</a:t>
            </a:r>
            <a:r>
              <a:rPr lang="en-GB" sz="1100" dirty="0" smtClean="0">
                <a:solidFill>
                  <a:prstClr val="black"/>
                </a:solidFill>
                <a:latin typeface="Garamond"/>
              </a:rPr>
              <a:t>)</a:t>
            </a:r>
            <a:endParaRPr lang="en-GB" altLang="en-US" sz="2400" i="1" dirty="0"/>
          </a:p>
        </p:txBody>
      </p:sp>
    </p:spTree>
    <p:extLst>
      <p:ext uri="{BB962C8B-B14F-4D97-AF65-F5344CB8AC3E}">
        <p14:creationId xmlns:p14="http://schemas.microsoft.com/office/powerpoint/2010/main" val="570486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179388" y="188913"/>
            <a:ext cx="8715375" cy="652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GB" altLang="en-US" sz="2400" b="1" dirty="0">
                <a:solidFill>
                  <a:srgbClr val="000000"/>
                </a:solidFill>
                <a:latin typeface="Times New Roman" pitchFamily="18" charset="0"/>
                <a:cs typeface="Times New Roman" pitchFamily="18" charset="0"/>
              </a:rPr>
              <a:t>European Union definitions of poverty and social exclusion</a:t>
            </a:r>
          </a:p>
          <a:p>
            <a:pPr algn="ctr" eaLnBrk="1" hangingPunct="1"/>
            <a:endParaRPr lang="en-GB" altLang="en-US" dirty="0">
              <a:solidFill>
                <a:srgbClr val="000000"/>
              </a:solidFill>
              <a:latin typeface="Times New Roman" pitchFamily="18" charset="0"/>
              <a:cs typeface="Times New Roman" pitchFamily="18" charset="0"/>
            </a:endParaRPr>
          </a:p>
          <a:p>
            <a:pPr eaLnBrk="1" hangingPunct="1"/>
            <a:r>
              <a:rPr lang="en-GB" altLang="en-US" sz="2000" dirty="0">
                <a:solidFill>
                  <a:srgbClr val="000000"/>
                </a:solidFill>
                <a:latin typeface="Times New Roman" pitchFamily="18" charset="0"/>
                <a:cs typeface="Times New Roman" pitchFamily="18" charset="0"/>
              </a:rPr>
              <a:t>The European Union (EU) definition of poverty is one of the most longstanding and widely known.  First adopted by the European Council in 1975, it defines those as in poverty as: </a:t>
            </a:r>
            <a:r>
              <a:rPr lang="en-GB" altLang="en-US" sz="2000" i="1" dirty="0">
                <a:solidFill>
                  <a:srgbClr val="000000"/>
                </a:solidFill>
                <a:latin typeface="Times New Roman" pitchFamily="18" charset="0"/>
                <a:cs typeface="Times New Roman" pitchFamily="18" charset="0"/>
              </a:rPr>
              <a:t>“individuals or families whose resources are so small as to exclude them from a minimum acceptable way of life in the Member State in which they live.”</a:t>
            </a:r>
            <a:r>
              <a:rPr lang="en-GB" altLang="en-US" sz="2000" dirty="0">
                <a:solidFill>
                  <a:srgbClr val="000000"/>
                </a:solidFill>
                <a:latin typeface="Times New Roman" pitchFamily="18" charset="0"/>
                <a:cs typeface="Times New Roman" pitchFamily="18" charset="0"/>
              </a:rPr>
              <a:t> </a:t>
            </a:r>
            <a:r>
              <a:rPr lang="en-GB" altLang="zh-CN" dirty="0">
                <a:latin typeface="Times New Roman" pitchFamily="18" charset="0"/>
                <a:ea typeface="SimSun" pitchFamily="2" charset="-122"/>
                <a:cs typeface="Times New Roman" pitchFamily="18" charset="0"/>
              </a:rPr>
              <a:t>(Council Decision, 1975)</a:t>
            </a:r>
            <a:r>
              <a:rPr lang="en-GB" altLang="en-US" sz="2000" dirty="0">
                <a:solidFill>
                  <a:srgbClr val="000000"/>
                </a:solidFill>
                <a:latin typeface="Times New Roman" pitchFamily="18" charset="0"/>
                <a:cs typeface="Times New Roman" pitchFamily="18" charset="0"/>
              </a:rPr>
              <a:t>. </a:t>
            </a:r>
          </a:p>
          <a:p>
            <a:pPr eaLnBrk="1" hangingPunct="1"/>
            <a:endParaRPr lang="en-GB" altLang="en-US" sz="2000" dirty="0">
              <a:solidFill>
                <a:srgbClr val="000000"/>
              </a:solidFill>
              <a:latin typeface="Times New Roman" pitchFamily="18" charset="0"/>
              <a:cs typeface="Times New Roman" pitchFamily="18" charset="0"/>
            </a:endParaRPr>
          </a:p>
          <a:p>
            <a:pPr eaLnBrk="1" hangingPunct="1"/>
            <a:r>
              <a:rPr lang="en-GB" altLang="en-US" sz="2000" dirty="0">
                <a:solidFill>
                  <a:srgbClr val="000000"/>
                </a:solidFill>
                <a:latin typeface="Times New Roman" pitchFamily="18" charset="0"/>
                <a:cs typeface="Times New Roman" pitchFamily="18" charset="0"/>
              </a:rPr>
              <a:t> The concept of ‘resources’ was further defined as: </a:t>
            </a:r>
            <a:r>
              <a:rPr lang="en-GB" altLang="en-US" sz="2000" i="1" dirty="0">
                <a:solidFill>
                  <a:srgbClr val="000000"/>
                </a:solidFill>
                <a:latin typeface="Times New Roman" pitchFamily="18" charset="0"/>
                <a:cs typeface="Times New Roman" pitchFamily="18" charset="0"/>
              </a:rPr>
              <a:t>“goods, cash income, plus services from other private resources” </a:t>
            </a:r>
            <a:r>
              <a:rPr lang="en-GB" altLang="en-US" dirty="0">
                <a:solidFill>
                  <a:srgbClr val="000000"/>
                </a:solidFill>
                <a:latin typeface="Times New Roman" pitchFamily="18" charset="0"/>
                <a:cs typeface="Times New Roman" pitchFamily="18" charset="0"/>
              </a:rPr>
              <a:t>(EEC, 1981)</a:t>
            </a:r>
            <a:r>
              <a:rPr lang="en-GB" altLang="en-US" sz="2000" dirty="0">
                <a:solidFill>
                  <a:srgbClr val="000000"/>
                </a:solidFill>
                <a:latin typeface="Times New Roman" pitchFamily="18" charset="0"/>
                <a:cs typeface="Times New Roman" pitchFamily="18" charset="0"/>
              </a:rPr>
              <a:t>.</a:t>
            </a:r>
          </a:p>
          <a:p>
            <a:pPr eaLnBrk="1" hangingPunct="1"/>
            <a:endParaRPr lang="en-GB" altLang="en-US" sz="2000" dirty="0">
              <a:solidFill>
                <a:srgbClr val="000000"/>
              </a:solidFill>
              <a:latin typeface="Times New Roman" pitchFamily="18" charset="0"/>
              <a:cs typeface="Times New Roman" pitchFamily="18" charset="0"/>
            </a:endParaRPr>
          </a:p>
          <a:p>
            <a:pPr eaLnBrk="1" hangingPunct="1"/>
            <a:r>
              <a:rPr lang="en-GB" altLang="en-US" sz="2000" dirty="0">
                <a:solidFill>
                  <a:srgbClr val="000000"/>
                </a:solidFill>
                <a:latin typeface="Times New Roman" pitchFamily="18" charset="0"/>
                <a:cs typeface="Times New Roman" pitchFamily="18" charset="0"/>
              </a:rPr>
              <a:t>On the 19 December 1984, the European Commission extended the definition as:</a:t>
            </a:r>
            <a:endParaRPr lang="en-GB" altLang="en-US" sz="2000" i="1" dirty="0">
              <a:solidFill>
                <a:srgbClr val="000000"/>
              </a:solidFill>
              <a:latin typeface="Times New Roman" pitchFamily="18" charset="0"/>
              <a:cs typeface="Times New Roman" pitchFamily="18" charset="0"/>
            </a:endParaRPr>
          </a:p>
          <a:p>
            <a:pPr eaLnBrk="1" hangingPunct="1"/>
            <a:r>
              <a:rPr lang="en-GB" altLang="en-US" sz="2000" i="1" dirty="0">
                <a:solidFill>
                  <a:srgbClr val="000000"/>
                </a:solidFill>
                <a:latin typeface="Times New Roman" pitchFamily="18" charset="0"/>
                <a:cs typeface="Times New Roman" pitchFamily="18" charset="0"/>
              </a:rPr>
              <a:t>“the poor shall be taken to mean persons, families and groups of persons whose resources (material, cultural and social) are so limited as to exclude them from the minimum acceptable way of life in the Member State in which they live.” </a:t>
            </a:r>
            <a:r>
              <a:rPr lang="en-GB" altLang="en-US" sz="2000" dirty="0">
                <a:solidFill>
                  <a:srgbClr val="000000"/>
                </a:solidFill>
                <a:latin typeface="Times New Roman" pitchFamily="18" charset="0"/>
                <a:cs typeface="Times New Roman" pitchFamily="18" charset="0"/>
              </a:rPr>
              <a:t>(EEC, 1985).</a:t>
            </a:r>
          </a:p>
          <a:p>
            <a:pPr eaLnBrk="1" hangingPunct="1"/>
            <a:endParaRPr lang="en-GB" altLang="en-US" sz="2000" dirty="0">
              <a:solidFill>
                <a:srgbClr val="000000"/>
              </a:solidFill>
              <a:latin typeface="Times New Roman" pitchFamily="18" charset="0"/>
              <a:cs typeface="Times New Roman" pitchFamily="18" charset="0"/>
            </a:endParaRPr>
          </a:p>
          <a:p>
            <a:pPr eaLnBrk="1" hangingPunct="1"/>
            <a:r>
              <a:rPr lang="en-GB" altLang="en-US" sz="2000" dirty="0">
                <a:solidFill>
                  <a:srgbClr val="000000"/>
                </a:solidFill>
                <a:latin typeface="Times New Roman" pitchFamily="18" charset="0"/>
                <a:cs typeface="Times New Roman" pitchFamily="18" charset="0"/>
              </a:rPr>
              <a:t>These are clearly </a:t>
            </a:r>
            <a:r>
              <a:rPr lang="en-GB" altLang="en-US" sz="2000" i="1" dirty="0">
                <a:solidFill>
                  <a:srgbClr val="000000"/>
                </a:solidFill>
                <a:latin typeface="Times New Roman" pitchFamily="18" charset="0"/>
                <a:cs typeface="Times New Roman" pitchFamily="18" charset="0"/>
              </a:rPr>
              <a:t>relative</a:t>
            </a:r>
            <a:r>
              <a:rPr lang="en-GB" altLang="en-US" sz="2000" dirty="0">
                <a:solidFill>
                  <a:srgbClr val="000000"/>
                </a:solidFill>
                <a:latin typeface="Times New Roman" pitchFamily="18" charset="0"/>
                <a:cs typeface="Times New Roman" pitchFamily="18" charset="0"/>
              </a:rPr>
              <a:t> definitions of poverty in that they all refer to poverty not as some ‘absolute basket of goods’ but in terms of the minimum acceptable standard of living applicable to a certain Member State and within a person’s own society.</a:t>
            </a:r>
            <a:r>
              <a:rPr lang="en-GB" altLang="en-US" sz="2000" dirty="0">
                <a:latin typeface="Times New Roman" pitchFamily="18" charset="0"/>
                <a:cs typeface="Times New Roman" pitchFamily="18" charset="0"/>
              </a:rPr>
              <a:t> </a:t>
            </a:r>
            <a:r>
              <a:rPr lang="en-GB" sz="2000" dirty="0"/>
              <a:t>Gordon, D, (2007</a:t>
            </a:r>
            <a:r>
              <a:rPr lang="en-GB" sz="2000" dirty="0" smtClean="0"/>
              <a:t>)</a:t>
            </a:r>
            <a:endParaRPr lang="en-GB" altLang="en-US" sz="2000" dirty="0">
              <a:latin typeface="Times New Roman" pitchFamily="18" charset="0"/>
              <a:cs typeface="Times New Roman" pitchFamily="18" charset="0"/>
            </a:endParaRPr>
          </a:p>
        </p:txBody>
      </p:sp>
    </p:spTree>
    <p:extLst>
      <p:ext uri="{BB962C8B-B14F-4D97-AF65-F5344CB8AC3E}">
        <p14:creationId xmlns:p14="http://schemas.microsoft.com/office/powerpoint/2010/main" val="22517274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t>Impact of Poverty </a:t>
            </a:r>
          </a:p>
        </p:txBody>
      </p:sp>
      <p:sp>
        <p:nvSpPr>
          <p:cNvPr id="33795" name="Rectangle 3"/>
          <p:cNvSpPr>
            <a:spLocks noGrp="1" noChangeArrowheads="1"/>
          </p:cNvSpPr>
          <p:nvPr>
            <p:ph idx="1"/>
          </p:nvPr>
        </p:nvSpPr>
        <p:spPr/>
        <p:txBody>
          <a:bodyPr>
            <a:normAutofit lnSpcReduction="10000"/>
          </a:bodyPr>
          <a:lstStyle/>
          <a:p>
            <a:pPr>
              <a:lnSpc>
                <a:spcPct val="90000"/>
              </a:lnSpc>
            </a:pPr>
            <a:r>
              <a:rPr lang="en-GB" sz="2800" i="1" dirty="0"/>
              <a:t>Poverty is a problem the effects of which are felt in a myriad of ways….It is about power and control over resources, and the solution to the problem – fundamental and long term as it may be – can only be to return power to those who have been dispossessed of it</a:t>
            </a:r>
          </a:p>
          <a:p>
            <a:pPr>
              <a:lnSpc>
                <a:spcPct val="90000"/>
              </a:lnSpc>
              <a:buFont typeface="Wingdings" pitchFamily="2" charset="2"/>
              <a:buNone/>
            </a:pPr>
            <a:endParaRPr lang="en-GB" sz="1600" dirty="0"/>
          </a:p>
          <a:p>
            <a:pPr>
              <a:lnSpc>
                <a:spcPct val="90000"/>
              </a:lnSpc>
              <a:buFont typeface="Wingdings" pitchFamily="2" charset="2"/>
              <a:buNone/>
            </a:pPr>
            <a:r>
              <a:rPr lang="en-GB" sz="1600" dirty="0"/>
              <a:t>Novak 1996</a:t>
            </a:r>
            <a:r>
              <a:rPr lang="en-GB" sz="1600" i="1" dirty="0"/>
              <a:t> cited in </a:t>
            </a:r>
            <a:r>
              <a:rPr lang="en-GB" sz="1600" dirty="0"/>
              <a:t>Thompson 2007: 93</a:t>
            </a:r>
          </a:p>
        </p:txBody>
      </p:sp>
    </p:spTree>
    <p:extLst>
      <p:ext uri="{BB962C8B-B14F-4D97-AF65-F5344CB8AC3E}">
        <p14:creationId xmlns:p14="http://schemas.microsoft.com/office/powerpoint/2010/main" val="43845508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r>
              <a:rPr lang="en-GB"/>
              <a:t>Experience of Poverty </a:t>
            </a:r>
          </a:p>
        </p:txBody>
      </p:sp>
      <p:sp>
        <p:nvSpPr>
          <p:cNvPr id="32771" name="Rectangle 3"/>
          <p:cNvSpPr>
            <a:spLocks noGrp="1" noChangeArrowheads="1"/>
          </p:cNvSpPr>
          <p:nvPr>
            <p:ph idx="1"/>
          </p:nvPr>
        </p:nvSpPr>
        <p:spPr/>
        <p:txBody>
          <a:bodyPr>
            <a:normAutofit/>
          </a:bodyPr>
          <a:lstStyle/>
          <a:p>
            <a:pPr marL="285750" indent="-285750">
              <a:lnSpc>
                <a:spcPct val="90000"/>
              </a:lnSpc>
            </a:pPr>
            <a:r>
              <a:rPr lang="en-GB" sz="2400" i="1" dirty="0"/>
              <a:t>Breadth</a:t>
            </a:r>
            <a:r>
              <a:rPr lang="en-GB" sz="2400" dirty="0"/>
              <a:t>: psychological factors,  social issues and health</a:t>
            </a:r>
          </a:p>
          <a:p>
            <a:pPr marL="285750" indent="-285750">
              <a:lnSpc>
                <a:spcPct val="90000"/>
              </a:lnSpc>
            </a:pPr>
            <a:r>
              <a:rPr lang="en-GB" sz="2400" i="1" dirty="0"/>
              <a:t>Depth: </a:t>
            </a:r>
            <a:r>
              <a:rPr lang="en-GB" sz="2400" dirty="0"/>
              <a:t>intense and profound (Thompson 2007: 93</a:t>
            </a:r>
            <a:r>
              <a:rPr lang="en-GB" sz="2400" dirty="0" smtClean="0"/>
              <a:t>)</a:t>
            </a:r>
          </a:p>
          <a:p>
            <a:pPr marL="285750" indent="-285750">
              <a:lnSpc>
                <a:spcPct val="90000"/>
              </a:lnSpc>
            </a:pPr>
            <a:r>
              <a:rPr lang="en-GB" sz="2400" dirty="0" smtClean="0"/>
              <a:t>one </a:t>
            </a:r>
            <a:r>
              <a:rPr lang="en-GB" sz="2400" dirty="0"/>
              <a:t>off period or recurrent </a:t>
            </a:r>
          </a:p>
          <a:p>
            <a:pPr>
              <a:lnSpc>
                <a:spcPct val="90000"/>
              </a:lnSpc>
            </a:pPr>
            <a:r>
              <a:rPr lang="en-GB" sz="2400" dirty="0"/>
              <a:t>Hidden poverty </a:t>
            </a:r>
          </a:p>
          <a:p>
            <a:pPr>
              <a:lnSpc>
                <a:spcPct val="90000"/>
              </a:lnSpc>
            </a:pPr>
            <a:r>
              <a:rPr lang="en-GB" sz="2400" dirty="0"/>
              <a:t>Economic dependence</a:t>
            </a:r>
          </a:p>
          <a:p>
            <a:pPr>
              <a:lnSpc>
                <a:spcPct val="90000"/>
              </a:lnSpc>
            </a:pPr>
            <a:r>
              <a:rPr lang="en-GB" sz="2400" dirty="0"/>
              <a:t>Experiences over the </a:t>
            </a:r>
            <a:r>
              <a:rPr lang="en-GB" sz="2400" dirty="0" smtClean="0"/>
              <a:t>life course </a:t>
            </a:r>
            <a:endParaRPr lang="en-GB" sz="2400" dirty="0"/>
          </a:p>
          <a:p>
            <a:pPr>
              <a:lnSpc>
                <a:spcPct val="90000"/>
              </a:lnSpc>
              <a:buFontTx/>
              <a:buChar char="•"/>
            </a:pPr>
            <a:endParaRPr lang="en-GB" dirty="0"/>
          </a:p>
          <a:p>
            <a:pPr>
              <a:lnSpc>
                <a:spcPct val="90000"/>
              </a:lnSpc>
              <a:buFontTx/>
              <a:buChar char="•"/>
            </a:pPr>
            <a:endParaRPr lang="en-GB" dirty="0"/>
          </a:p>
          <a:p>
            <a:pPr>
              <a:lnSpc>
                <a:spcPct val="90000"/>
              </a:lnSpc>
              <a:buFontTx/>
              <a:buChar char="•"/>
            </a:pPr>
            <a:endParaRPr lang="en-GB" dirty="0"/>
          </a:p>
          <a:p>
            <a:pPr>
              <a:lnSpc>
                <a:spcPct val="90000"/>
              </a:lnSpc>
              <a:buFontTx/>
              <a:buChar char="•"/>
            </a:pPr>
            <a:endParaRPr lang="en-GB" dirty="0"/>
          </a:p>
          <a:p>
            <a:pPr>
              <a:lnSpc>
                <a:spcPct val="90000"/>
              </a:lnSpc>
              <a:buFontTx/>
              <a:buChar char="•"/>
            </a:pPr>
            <a:endParaRPr lang="en-GB" dirty="0"/>
          </a:p>
        </p:txBody>
      </p:sp>
    </p:spTree>
    <p:extLst>
      <p:ext uri="{BB962C8B-B14F-4D97-AF65-F5344CB8AC3E}">
        <p14:creationId xmlns:p14="http://schemas.microsoft.com/office/powerpoint/2010/main" val="236043385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POVERTY: refers to..</a:t>
            </a:r>
          </a:p>
        </p:txBody>
      </p:sp>
      <p:sp>
        <p:nvSpPr>
          <p:cNvPr id="39939" name="Rectangle 3"/>
          <p:cNvSpPr>
            <a:spLocks noGrp="1" noChangeArrowheads="1"/>
          </p:cNvSpPr>
          <p:nvPr>
            <p:ph idx="1"/>
          </p:nvPr>
        </p:nvSpPr>
        <p:spPr/>
        <p:txBody>
          <a:bodyPr/>
          <a:lstStyle/>
          <a:p>
            <a:r>
              <a:rPr lang="en-GB"/>
              <a:t>Material need</a:t>
            </a:r>
          </a:p>
          <a:p>
            <a:r>
              <a:rPr lang="en-GB"/>
              <a:t>Economic circumstances</a:t>
            </a:r>
          </a:p>
          <a:p>
            <a:r>
              <a:rPr lang="en-GB"/>
              <a:t>Social relationships</a:t>
            </a:r>
          </a:p>
          <a:p>
            <a:r>
              <a:rPr lang="en-GB"/>
              <a:t>Spicker (2007) highlights 10 main categories:</a:t>
            </a:r>
          </a:p>
          <a:p>
            <a:endParaRPr lang="en-GB"/>
          </a:p>
        </p:txBody>
      </p:sp>
    </p:spTree>
    <p:extLst>
      <p:ext uri="{BB962C8B-B14F-4D97-AF65-F5344CB8AC3E}">
        <p14:creationId xmlns:p14="http://schemas.microsoft.com/office/powerpoint/2010/main" val="247423383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1" name="Rectangle 5"/>
          <p:cNvSpPr>
            <a:spLocks noGrp="1" noChangeArrowheads="1"/>
          </p:cNvSpPr>
          <p:nvPr>
            <p:ph sz="quarter" idx="13"/>
          </p:nvPr>
        </p:nvSpPr>
        <p:spPr>
          <a:xfrm>
            <a:off x="4724400" y="1827213"/>
            <a:ext cx="3959225" cy="4114800"/>
          </a:xfrm>
        </p:spPr>
        <p:txBody>
          <a:bodyPr/>
          <a:lstStyle/>
          <a:p>
            <a:pPr marL="577850" indent="-577850">
              <a:lnSpc>
                <a:spcPct val="90000"/>
              </a:lnSpc>
            </a:pPr>
            <a:r>
              <a:rPr lang="en-GB" sz="2500" b="1" dirty="0"/>
              <a:t>Social relationships</a:t>
            </a:r>
          </a:p>
          <a:p>
            <a:pPr marL="952500" lvl="1" indent="-495300">
              <a:lnSpc>
                <a:spcPct val="90000"/>
              </a:lnSpc>
              <a:buClr>
                <a:schemeClr val="tx1"/>
              </a:buClr>
              <a:buFontTx/>
              <a:buAutoNum type="arabicPeriod" startAt="7"/>
            </a:pPr>
            <a:r>
              <a:rPr lang="en-GB" sz="2100" dirty="0"/>
              <a:t>Social class</a:t>
            </a:r>
          </a:p>
          <a:p>
            <a:pPr marL="952500" lvl="1" indent="-495300">
              <a:lnSpc>
                <a:spcPct val="90000"/>
              </a:lnSpc>
              <a:buClr>
                <a:schemeClr val="tx1"/>
              </a:buClr>
              <a:buFontTx/>
              <a:buAutoNum type="arabicPeriod" startAt="7"/>
            </a:pPr>
            <a:r>
              <a:rPr lang="en-GB" sz="2100" dirty="0"/>
              <a:t>Dependency</a:t>
            </a:r>
          </a:p>
          <a:p>
            <a:pPr marL="952500" lvl="1" indent="-495300">
              <a:lnSpc>
                <a:spcPct val="90000"/>
              </a:lnSpc>
              <a:buClr>
                <a:schemeClr val="tx1"/>
              </a:buClr>
              <a:buFontTx/>
              <a:buAutoNum type="arabicPeriod" startAt="7"/>
            </a:pPr>
            <a:r>
              <a:rPr lang="en-GB" sz="2100" dirty="0"/>
              <a:t>Social exclusion</a:t>
            </a:r>
          </a:p>
          <a:p>
            <a:pPr marL="952500" lvl="1" indent="-495300">
              <a:lnSpc>
                <a:spcPct val="90000"/>
              </a:lnSpc>
              <a:buClr>
                <a:schemeClr val="tx1"/>
              </a:buClr>
              <a:buFontTx/>
              <a:buAutoNum type="arabicPeriod" startAt="7"/>
            </a:pPr>
            <a:r>
              <a:rPr lang="en-GB" sz="2100" dirty="0"/>
              <a:t>Lack of entitlement</a:t>
            </a:r>
          </a:p>
        </p:txBody>
      </p:sp>
      <p:sp>
        <p:nvSpPr>
          <p:cNvPr id="9218" name="Rectangle 2"/>
          <p:cNvSpPr>
            <a:spLocks noGrp="1" noChangeArrowheads="1"/>
          </p:cNvSpPr>
          <p:nvPr>
            <p:ph type="title"/>
          </p:nvPr>
        </p:nvSpPr>
        <p:spPr/>
        <p:txBody>
          <a:bodyPr/>
          <a:lstStyle/>
          <a:p>
            <a:r>
              <a:rPr lang="en-GB"/>
              <a:t>POVERTY</a:t>
            </a:r>
          </a:p>
        </p:txBody>
      </p:sp>
      <p:sp>
        <p:nvSpPr>
          <p:cNvPr id="9220" name="Rectangle 4"/>
          <p:cNvSpPr>
            <a:spLocks noGrp="1" noChangeArrowheads="1"/>
          </p:cNvSpPr>
          <p:nvPr>
            <p:ph sz="quarter" idx="14"/>
          </p:nvPr>
        </p:nvSpPr>
        <p:spPr>
          <a:xfrm>
            <a:off x="1066801" y="1827213"/>
            <a:ext cx="3581399" cy="4114800"/>
          </a:xfrm>
          <a:prstGeom prst="rect">
            <a:avLst/>
          </a:prstGeom>
        </p:spPr>
        <p:txBody>
          <a:bodyPr>
            <a:normAutofit/>
          </a:bodyPr>
          <a:lstStyle/>
          <a:p>
            <a:pPr marL="533400" indent="-533400">
              <a:lnSpc>
                <a:spcPct val="90000"/>
              </a:lnSpc>
            </a:pPr>
            <a:r>
              <a:rPr lang="en-GB" sz="2500" b="1" dirty="0"/>
              <a:t>Material Need</a:t>
            </a:r>
          </a:p>
          <a:p>
            <a:pPr marL="914400" lvl="1" indent="-457200">
              <a:lnSpc>
                <a:spcPct val="90000"/>
              </a:lnSpc>
              <a:buClr>
                <a:schemeClr val="tx1"/>
              </a:buClr>
              <a:buFontTx/>
              <a:buAutoNum type="arabicPeriod"/>
            </a:pPr>
            <a:r>
              <a:rPr lang="en-GB" sz="2100" dirty="0"/>
              <a:t>Specific need</a:t>
            </a:r>
          </a:p>
          <a:p>
            <a:pPr marL="914400" lvl="1" indent="-457200">
              <a:lnSpc>
                <a:spcPct val="90000"/>
              </a:lnSpc>
              <a:buClr>
                <a:schemeClr val="tx1"/>
              </a:buClr>
              <a:buFontTx/>
              <a:buAutoNum type="arabicPeriod"/>
            </a:pPr>
            <a:r>
              <a:rPr lang="en-GB" sz="2100" dirty="0"/>
              <a:t>Pattern of deprivation</a:t>
            </a:r>
          </a:p>
          <a:p>
            <a:pPr marL="914400" lvl="1" indent="-457200">
              <a:lnSpc>
                <a:spcPct val="90000"/>
              </a:lnSpc>
              <a:buClr>
                <a:schemeClr val="tx1"/>
              </a:buClr>
              <a:buFontTx/>
              <a:buAutoNum type="arabicPeriod"/>
            </a:pPr>
            <a:r>
              <a:rPr lang="en-GB" sz="2100" dirty="0"/>
              <a:t>Low standard of living</a:t>
            </a:r>
          </a:p>
          <a:p>
            <a:pPr marL="533400" indent="-533400">
              <a:lnSpc>
                <a:spcPct val="90000"/>
              </a:lnSpc>
            </a:pPr>
            <a:r>
              <a:rPr lang="en-GB" sz="2500" b="1" dirty="0"/>
              <a:t>Economic circumstances</a:t>
            </a:r>
          </a:p>
          <a:p>
            <a:pPr marL="914400" lvl="1" indent="-457200">
              <a:lnSpc>
                <a:spcPct val="90000"/>
              </a:lnSpc>
              <a:buClr>
                <a:schemeClr val="tx1"/>
              </a:buClr>
              <a:buFontTx/>
              <a:buAutoNum type="arabicPeriod" startAt="4"/>
            </a:pPr>
            <a:r>
              <a:rPr lang="en-GB" sz="2100" dirty="0"/>
              <a:t>Lack of resources</a:t>
            </a:r>
          </a:p>
          <a:p>
            <a:pPr marL="914400" lvl="1" indent="-457200">
              <a:lnSpc>
                <a:spcPct val="90000"/>
              </a:lnSpc>
              <a:buClr>
                <a:schemeClr val="tx1"/>
              </a:buClr>
              <a:buFontTx/>
              <a:buAutoNum type="arabicPeriod" startAt="4"/>
            </a:pPr>
            <a:r>
              <a:rPr lang="en-GB" sz="2100" dirty="0"/>
              <a:t>Economic distance</a:t>
            </a:r>
          </a:p>
          <a:p>
            <a:pPr marL="914400" lvl="1" indent="-457200">
              <a:lnSpc>
                <a:spcPct val="90000"/>
              </a:lnSpc>
              <a:buClr>
                <a:schemeClr val="tx1"/>
              </a:buClr>
              <a:buFontTx/>
              <a:buAutoNum type="arabicPeriod" startAt="4"/>
            </a:pPr>
            <a:r>
              <a:rPr lang="en-GB" sz="2100" dirty="0"/>
              <a:t>Economic class</a:t>
            </a:r>
          </a:p>
        </p:txBody>
      </p:sp>
    </p:spTree>
    <p:extLst>
      <p:ext uri="{BB962C8B-B14F-4D97-AF65-F5344CB8AC3E}">
        <p14:creationId xmlns:p14="http://schemas.microsoft.com/office/powerpoint/2010/main" val="423848045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4"/>
          <p:cNvSpPr>
            <a:spLocks noGrp="1" noChangeArrowheads="1"/>
          </p:cNvSpPr>
          <p:nvPr>
            <p:ph type="title"/>
          </p:nvPr>
        </p:nvSpPr>
        <p:spPr/>
        <p:txBody>
          <a:bodyPr>
            <a:normAutofit/>
          </a:bodyPr>
          <a:lstStyle/>
          <a:p>
            <a:r>
              <a:rPr lang="en-GB" sz="1800"/>
              <a:t>Economist and Social Scientist definition of POVERTY</a:t>
            </a:r>
            <a:br>
              <a:rPr lang="en-GB" sz="1800"/>
            </a:br>
            <a:r>
              <a:rPr lang="en-GB" sz="1800"/>
              <a:t>Spicker P (2007), </a:t>
            </a:r>
            <a:r>
              <a:rPr lang="en-GB" sz="1800" i="1"/>
              <a:t>The idea of poverty, </a:t>
            </a:r>
            <a:r>
              <a:rPr lang="en-GB" sz="1800"/>
              <a:t>Bristol, Policy Press</a:t>
            </a:r>
          </a:p>
        </p:txBody>
      </p:sp>
      <p:sp>
        <p:nvSpPr>
          <p:cNvPr id="11269" name="Oval 5"/>
          <p:cNvSpPr>
            <a:spLocks noChangeArrowheads="1"/>
          </p:cNvSpPr>
          <p:nvPr/>
        </p:nvSpPr>
        <p:spPr bwMode="auto">
          <a:xfrm>
            <a:off x="3563938" y="3357563"/>
            <a:ext cx="1800225" cy="1008062"/>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defTabSz="457200"/>
            <a:r>
              <a:rPr lang="en-GB" dirty="0">
                <a:solidFill>
                  <a:prstClr val="black"/>
                </a:solidFill>
                <a:latin typeface="Arial" charset="0"/>
              </a:rPr>
              <a:t>Unacceptable </a:t>
            </a:r>
          </a:p>
          <a:p>
            <a:pPr algn="ctr" defTabSz="457200"/>
            <a:r>
              <a:rPr lang="en-GB" dirty="0">
                <a:solidFill>
                  <a:prstClr val="black"/>
                </a:solidFill>
                <a:latin typeface="Arial" charset="0"/>
              </a:rPr>
              <a:t>hardship</a:t>
            </a:r>
          </a:p>
        </p:txBody>
      </p:sp>
      <p:sp>
        <p:nvSpPr>
          <p:cNvPr id="11271" name="Oval 7"/>
          <p:cNvSpPr>
            <a:spLocks noChangeArrowheads="1"/>
          </p:cNvSpPr>
          <p:nvPr/>
        </p:nvSpPr>
        <p:spPr bwMode="auto">
          <a:xfrm>
            <a:off x="684213" y="1628775"/>
            <a:ext cx="7559675" cy="4752975"/>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457200"/>
            <a:endParaRPr lang="en-US">
              <a:solidFill>
                <a:prstClr val="black"/>
              </a:solidFill>
            </a:endParaRPr>
          </a:p>
        </p:txBody>
      </p:sp>
      <p:sp>
        <p:nvSpPr>
          <p:cNvPr id="11272" name="Oval 8"/>
          <p:cNvSpPr>
            <a:spLocks noChangeArrowheads="1"/>
          </p:cNvSpPr>
          <p:nvPr/>
        </p:nvSpPr>
        <p:spPr bwMode="auto">
          <a:xfrm>
            <a:off x="2124075" y="2349500"/>
            <a:ext cx="4752975" cy="3095625"/>
          </a:xfrm>
          <a:prstGeom prst="ellipse">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457200"/>
            <a:endParaRPr lang="en-US">
              <a:solidFill>
                <a:prstClr val="black"/>
              </a:solidFill>
            </a:endParaRPr>
          </a:p>
        </p:txBody>
      </p:sp>
      <p:sp>
        <p:nvSpPr>
          <p:cNvPr id="11273" name="Line 9"/>
          <p:cNvSpPr>
            <a:spLocks noChangeShapeType="1"/>
          </p:cNvSpPr>
          <p:nvPr/>
        </p:nvSpPr>
        <p:spPr bwMode="auto">
          <a:xfrm flipV="1">
            <a:off x="4427538" y="1628775"/>
            <a:ext cx="0" cy="17287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457200"/>
            <a:endParaRPr lang="en-US">
              <a:solidFill>
                <a:prstClr val="black"/>
              </a:solidFill>
            </a:endParaRPr>
          </a:p>
        </p:txBody>
      </p:sp>
      <p:sp>
        <p:nvSpPr>
          <p:cNvPr id="11274" name="Line 10"/>
          <p:cNvSpPr>
            <a:spLocks noChangeShapeType="1"/>
          </p:cNvSpPr>
          <p:nvPr/>
        </p:nvSpPr>
        <p:spPr bwMode="auto">
          <a:xfrm>
            <a:off x="5292725" y="4076700"/>
            <a:ext cx="2519363" cy="10810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457200"/>
            <a:endParaRPr lang="en-US">
              <a:solidFill>
                <a:prstClr val="black"/>
              </a:solidFill>
            </a:endParaRPr>
          </a:p>
        </p:txBody>
      </p:sp>
      <p:sp>
        <p:nvSpPr>
          <p:cNvPr id="11275" name="Line 11"/>
          <p:cNvSpPr>
            <a:spLocks noChangeShapeType="1"/>
          </p:cNvSpPr>
          <p:nvPr/>
        </p:nvSpPr>
        <p:spPr bwMode="auto">
          <a:xfrm flipH="1">
            <a:off x="1547813" y="4076700"/>
            <a:ext cx="2087562" cy="136842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457200"/>
            <a:endParaRPr lang="en-US">
              <a:solidFill>
                <a:prstClr val="black"/>
              </a:solidFill>
            </a:endParaRPr>
          </a:p>
        </p:txBody>
      </p:sp>
      <p:sp>
        <p:nvSpPr>
          <p:cNvPr id="11276" name="Text Box 12"/>
          <p:cNvSpPr txBox="1">
            <a:spLocks noChangeArrowheads="1"/>
          </p:cNvSpPr>
          <p:nvPr/>
        </p:nvSpPr>
        <p:spPr bwMode="auto">
          <a:xfrm>
            <a:off x="1331913" y="2492375"/>
            <a:ext cx="140811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r>
              <a:rPr lang="en-GB">
                <a:solidFill>
                  <a:prstClr val="black"/>
                </a:solidFill>
                <a:latin typeface="Arial" charset="0"/>
              </a:rPr>
              <a:t>  Material </a:t>
            </a:r>
          </a:p>
          <a:p>
            <a:pPr defTabSz="457200"/>
            <a:r>
              <a:rPr lang="en-GB">
                <a:solidFill>
                  <a:prstClr val="black"/>
                </a:solidFill>
                <a:latin typeface="Arial" charset="0"/>
              </a:rPr>
              <a:t>Conditions</a:t>
            </a:r>
          </a:p>
        </p:txBody>
      </p:sp>
      <p:sp>
        <p:nvSpPr>
          <p:cNvPr id="11277" name="Text Box 13"/>
          <p:cNvSpPr txBox="1">
            <a:spLocks noChangeArrowheads="1"/>
          </p:cNvSpPr>
          <p:nvPr/>
        </p:nvSpPr>
        <p:spPr bwMode="auto">
          <a:xfrm>
            <a:off x="5940425" y="2205038"/>
            <a:ext cx="20161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spcBef>
                <a:spcPct val="50000"/>
              </a:spcBef>
            </a:pPr>
            <a:r>
              <a:rPr lang="en-GB">
                <a:solidFill>
                  <a:prstClr val="black"/>
                </a:solidFill>
                <a:latin typeface="Arial" charset="0"/>
              </a:rPr>
              <a:t>Economic  	             Circumstances</a:t>
            </a:r>
          </a:p>
        </p:txBody>
      </p:sp>
      <p:sp>
        <p:nvSpPr>
          <p:cNvPr id="11279" name="Text Box 15"/>
          <p:cNvSpPr txBox="1">
            <a:spLocks noChangeArrowheads="1"/>
          </p:cNvSpPr>
          <p:nvPr/>
        </p:nvSpPr>
        <p:spPr bwMode="auto">
          <a:xfrm>
            <a:off x="3492500" y="5589588"/>
            <a:ext cx="21590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spcBef>
                <a:spcPct val="50000"/>
              </a:spcBef>
            </a:pPr>
            <a:r>
              <a:rPr lang="en-GB">
                <a:solidFill>
                  <a:prstClr val="black"/>
                </a:solidFill>
                <a:latin typeface="Arial" charset="0"/>
              </a:rPr>
              <a:t>Social Position</a:t>
            </a:r>
          </a:p>
        </p:txBody>
      </p:sp>
      <p:sp>
        <p:nvSpPr>
          <p:cNvPr id="11280" name="Line 16"/>
          <p:cNvSpPr>
            <a:spLocks noChangeShapeType="1"/>
          </p:cNvSpPr>
          <p:nvPr/>
        </p:nvSpPr>
        <p:spPr bwMode="auto">
          <a:xfrm flipH="1" flipV="1">
            <a:off x="3276600" y="2565400"/>
            <a:ext cx="647700" cy="93503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457200"/>
            <a:endParaRPr lang="en-US">
              <a:solidFill>
                <a:prstClr val="black"/>
              </a:solidFill>
            </a:endParaRPr>
          </a:p>
        </p:txBody>
      </p:sp>
      <p:sp>
        <p:nvSpPr>
          <p:cNvPr id="11281" name="Line 17"/>
          <p:cNvSpPr>
            <a:spLocks noChangeShapeType="1"/>
          </p:cNvSpPr>
          <p:nvPr/>
        </p:nvSpPr>
        <p:spPr bwMode="auto">
          <a:xfrm flipH="1" flipV="1">
            <a:off x="2195513" y="3573463"/>
            <a:ext cx="1368425" cy="2159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457200"/>
            <a:endParaRPr lang="en-US">
              <a:solidFill>
                <a:prstClr val="black"/>
              </a:solidFill>
            </a:endParaRPr>
          </a:p>
        </p:txBody>
      </p:sp>
      <p:sp>
        <p:nvSpPr>
          <p:cNvPr id="11282" name="Line 18"/>
          <p:cNvSpPr>
            <a:spLocks noChangeShapeType="1"/>
          </p:cNvSpPr>
          <p:nvPr/>
        </p:nvSpPr>
        <p:spPr bwMode="auto">
          <a:xfrm flipV="1">
            <a:off x="4932363" y="2565400"/>
            <a:ext cx="719137" cy="863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457200"/>
            <a:endParaRPr lang="en-US">
              <a:solidFill>
                <a:prstClr val="black"/>
              </a:solidFill>
            </a:endParaRPr>
          </a:p>
        </p:txBody>
      </p:sp>
      <p:sp>
        <p:nvSpPr>
          <p:cNvPr id="11283" name="Line 19"/>
          <p:cNvSpPr>
            <a:spLocks noChangeShapeType="1"/>
          </p:cNvSpPr>
          <p:nvPr/>
        </p:nvSpPr>
        <p:spPr bwMode="auto">
          <a:xfrm flipV="1">
            <a:off x="5364163" y="3500438"/>
            <a:ext cx="1439862" cy="2159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457200"/>
            <a:endParaRPr lang="en-US">
              <a:solidFill>
                <a:prstClr val="black"/>
              </a:solidFill>
            </a:endParaRPr>
          </a:p>
        </p:txBody>
      </p:sp>
      <p:sp>
        <p:nvSpPr>
          <p:cNvPr id="11285" name="Line 21"/>
          <p:cNvSpPr>
            <a:spLocks noChangeShapeType="1"/>
          </p:cNvSpPr>
          <p:nvPr/>
        </p:nvSpPr>
        <p:spPr bwMode="auto">
          <a:xfrm flipH="1">
            <a:off x="3419475" y="4292600"/>
            <a:ext cx="504825" cy="93662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457200"/>
            <a:endParaRPr lang="en-US">
              <a:solidFill>
                <a:prstClr val="black"/>
              </a:solidFill>
            </a:endParaRPr>
          </a:p>
        </p:txBody>
      </p:sp>
      <p:sp>
        <p:nvSpPr>
          <p:cNvPr id="11286" name="Line 22"/>
          <p:cNvSpPr>
            <a:spLocks noChangeShapeType="1"/>
          </p:cNvSpPr>
          <p:nvPr/>
        </p:nvSpPr>
        <p:spPr bwMode="auto">
          <a:xfrm>
            <a:off x="4356100" y="4365625"/>
            <a:ext cx="144463" cy="10795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457200"/>
            <a:endParaRPr lang="en-US">
              <a:solidFill>
                <a:prstClr val="black"/>
              </a:solidFill>
            </a:endParaRPr>
          </a:p>
        </p:txBody>
      </p:sp>
      <p:sp>
        <p:nvSpPr>
          <p:cNvPr id="11287" name="Line 23"/>
          <p:cNvSpPr>
            <a:spLocks noChangeShapeType="1"/>
          </p:cNvSpPr>
          <p:nvPr/>
        </p:nvSpPr>
        <p:spPr bwMode="auto">
          <a:xfrm>
            <a:off x="4932363" y="4292600"/>
            <a:ext cx="719137" cy="93662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457200"/>
            <a:endParaRPr lang="en-US">
              <a:solidFill>
                <a:prstClr val="black"/>
              </a:solidFill>
            </a:endParaRPr>
          </a:p>
        </p:txBody>
      </p:sp>
      <p:sp>
        <p:nvSpPr>
          <p:cNvPr id="11288" name="Text Box 24"/>
          <p:cNvSpPr txBox="1">
            <a:spLocks noChangeArrowheads="1"/>
          </p:cNvSpPr>
          <p:nvPr/>
        </p:nvSpPr>
        <p:spPr bwMode="auto">
          <a:xfrm>
            <a:off x="3635375" y="2708275"/>
            <a:ext cx="8651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spcBef>
                <a:spcPct val="50000"/>
              </a:spcBef>
            </a:pPr>
            <a:r>
              <a:rPr lang="en-GB" sz="1200">
                <a:solidFill>
                  <a:prstClr val="black"/>
                </a:solidFill>
                <a:latin typeface="Arial" charset="0"/>
              </a:rPr>
              <a:t>Standard of living</a:t>
            </a:r>
          </a:p>
        </p:txBody>
      </p:sp>
      <p:sp>
        <p:nvSpPr>
          <p:cNvPr id="11289" name="Text Box 25"/>
          <p:cNvSpPr txBox="1">
            <a:spLocks noChangeArrowheads="1"/>
          </p:cNvSpPr>
          <p:nvPr/>
        </p:nvSpPr>
        <p:spPr bwMode="auto">
          <a:xfrm>
            <a:off x="4572000" y="2492375"/>
            <a:ext cx="1008063"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spcBef>
                <a:spcPct val="50000"/>
              </a:spcBef>
            </a:pPr>
            <a:r>
              <a:rPr lang="en-GB" sz="1200">
                <a:solidFill>
                  <a:prstClr val="black"/>
                </a:solidFill>
                <a:latin typeface="Arial" charset="0"/>
              </a:rPr>
              <a:t>Resources</a:t>
            </a:r>
          </a:p>
        </p:txBody>
      </p:sp>
      <p:sp>
        <p:nvSpPr>
          <p:cNvPr id="11290" name="Text Box 26"/>
          <p:cNvSpPr txBox="1">
            <a:spLocks noChangeArrowheads="1"/>
          </p:cNvSpPr>
          <p:nvPr/>
        </p:nvSpPr>
        <p:spPr bwMode="auto">
          <a:xfrm>
            <a:off x="5200650" y="2728913"/>
            <a:ext cx="11001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endParaRPr lang="en-US">
              <a:solidFill>
                <a:prstClr val="black"/>
              </a:solidFill>
              <a:latin typeface="Arial" charset="0"/>
            </a:endParaRPr>
          </a:p>
        </p:txBody>
      </p:sp>
      <p:sp>
        <p:nvSpPr>
          <p:cNvPr id="11291" name="Text Box 27"/>
          <p:cNvSpPr txBox="1">
            <a:spLocks noChangeArrowheads="1"/>
          </p:cNvSpPr>
          <p:nvPr/>
        </p:nvSpPr>
        <p:spPr bwMode="auto">
          <a:xfrm>
            <a:off x="5292725" y="2997200"/>
            <a:ext cx="10795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spcBef>
                <a:spcPct val="50000"/>
              </a:spcBef>
            </a:pPr>
            <a:r>
              <a:rPr lang="en-GB" sz="1200">
                <a:solidFill>
                  <a:prstClr val="black"/>
                </a:solidFill>
                <a:latin typeface="Arial" charset="0"/>
              </a:rPr>
              <a:t>Economic Distance</a:t>
            </a:r>
          </a:p>
        </p:txBody>
      </p:sp>
      <p:sp>
        <p:nvSpPr>
          <p:cNvPr id="11292" name="Text Box 28"/>
          <p:cNvSpPr txBox="1">
            <a:spLocks noChangeArrowheads="1"/>
          </p:cNvSpPr>
          <p:nvPr/>
        </p:nvSpPr>
        <p:spPr bwMode="auto">
          <a:xfrm>
            <a:off x="5580063" y="3716338"/>
            <a:ext cx="1439862"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spcBef>
                <a:spcPct val="50000"/>
              </a:spcBef>
            </a:pPr>
            <a:r>
              <a:rPr lang="en-GB" sz="1200">
                <a:solidFill>
                  <a:prstClr val="black"/>
                </a:solidFill>
                <a:latin typeface="Arial" charset="0"/>
              </a:rPr>
              <a:t>Economic class</a:t>
            </a:r>
          </a:p>
        </p:txBody>
      </p:sp>
      <p:sp>
        <p:nvSpPr>
          <p:cNvPr id="11293" name="Text Box 29"/>
          <p:cNvSpPr txBox="1">
            <a:spLocks noChangeArrowheads="1"/>
          </p:cNvSpPr>
          <p:nvPr/>
        </p:nvSpPr>
        <p:spPr bwMode="auto">
          <a:xfrm>
            <a:off x="2555875" y="3068638"/>
            <a:ext cx="12954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spcBef>
                <a:spcPct val="50000"/>
              </a:spcBef>
            </a:pPr>
            <a:r>
              <a:rPr lang="en-GB" sz="1200">
                <a:solidFill>
                  <a:prstClr val="black"/>
                </a:solidFill>
                <a:latin typeface="Arial" charset="0"/>
              </a:rPr>
              <a:t>Specific Needs</a:t>
            </a:r>
          </a:p>
        </p:txBody>
      </p:sp>
      <p:sp>
        <p:nvSpPr>
          <p:cNvPr id="11294" name="Text Box 30"/>
          <p:cNvSpPr txBox="1">
            <a:spLocks noChangeArrowheads="1"/>
          </p:cNvSpPr>
          <p:nvPr/>
        </p:nvSpPr>
        <p:spPr bwMode="auto">
          <a:xfrm>
            <a:off x="2268538" y="3789363"/>
            <a:ext cx="15843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spcBef>
                <a:spcPct val="50000"/>
              </a:spcBef>
            </a:pPr>
            <a:r>
              <a:rPr lang="en-GB" sz="1200">
                <a:solidFill>
                  <a:prstClr val="black"/>
                </a:solidFill>
                <a:latin typeface="Arial" charset="0"/>
              </a:rPr>
              <a:t>Pattern of deprivation</a:t>
            </a:r>
          </a:p>
        </p:txBody>
      </p:sp>
      <p:sp>
        <p:nvSpPr>
          <p:cNvPr id="11295" name="Text Box 31"/>
          <p:cNvSpPr txBox="1">
            <a:spLocks noChangeArrowheads="1"/>
          </p:cNvSpPr>
          <p:nvPr/>
        </p:nvSpPr>
        <p:spPr bwMode="auto">
          <a:xfrm>
            <a:off x="2700338" y="4581525"/>
            <a:ext cx="10795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r>
              <a:rPr lang="en-GB" sz="1200">
                <a:solidFill>
                  <a:prstClr val="black"/>
                </a:solidFill>
                <a:latin typeface="Arial" charset="0"/>
              </a:rPr>
              <a:t>Lack of entitlement</a:t>
            </a:r>
          </a:p>
        </p:txBody>
      </p:sp>
      <p:sp>
        <p:nvSpPr>
          <p:cNvPr id="11296" name="Text Box 32"/>
          <p:cNvSpPr txBox="1">
            <a:spLocks noChangeArrowheads="1"/>
          </p:cNvSpPr>
          <p:nvPr/>
        </p:nvSpPr>
        <p:spPr bwMode="auto">
          <a:xfrm>
            <a:off x="3563938" y="4868863"/>
            <a:ext cx="8636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spcBef>
                <a:spcPct val="50000"/>
              </a:spcBef>
            </a:pPr>
            <a:r>
              <a:rPr lang="en-GB" sz="1200">
                <a:solidFill>
                  <a:prstClr val="black"/>
                </a:solidFill>
                <a:latin typeface="Arial" charset="0"/>
              </a:rPr>
              <a:t>Exclusion</a:t>
            </a:r>
          </a:p>
        </p:txBody>
      </p:sp>
      <p:sp>
        <p:nvSpPr>
          <p:cNvPr id="11297" name="Text Box 33"/>
          <p:cNvSpPr txBox="1">
            <a:spLocks noChangeArrowheads="1"/>
          </p:cNvSpPr>
          <p:nvPr/>
        </p:nvSpPr>
        <p:spPr bwMode="auto">
          <a:xfrm>
            <a:off x="4427538" y="4868863"/>
            <a:ext cx="115252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spcBef>
                <a:spcPct val="50000"/>
              </a:spcBef>
            </a:pPr>
            <a:r>
              <a:rPr lang="en-GB" sz="1200" dirty="0">
                <a:solidFill>
                  <a:prstClr val="black"/>
                </a:solidFill>
                <a:latin typeface="Arial" charset="0"/>
              </a:rPr>
              <a:t>Dependency</a:t>
            </a:r>
          </a:p>
        </p:txBody>
      </p:sp>
      <p:sp>
        <p:nvSpPr>
          <p:cNvPr id="11298" name="Text Box 34"/>
          <p:cNvSpPr txBox="1">
            <a:spLocks noChangeArrowheads="1"/>
          </p:cNvSpPr>
          <p:nvPr/>
        </p:nvSpPr>
        <p:spPr bwMode="auto">
          <a:xfrm>
            <a:off x="5219700" y="4508500"/>
            <a:ext cx="1152525"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457200">
              <a:spcBef>
                <a:spcPct val="50000"/>
              </a:spcBef>
            </a:pPr>
            <a:r>
              <a:rPr lang="en-GB" sz="1200">
                <a:solidFill>
                  <a:prstClr val="black"/>
                </a:solidFill>
                <a:latin typeface="Arial" charset="0"/>
              </a:rPr>
              <a:t>Social Class</a:t>
            </a:r>
          </a:p>
        </p:txBody>
      </p:sp>
    </p:spTree>
    <p:extLst>
      <p:ext uri="{BB962C8B-B14F-4D97-AF65-F5344CB8AC3E}">
        <p14:creationId xmlns:p14="http://schemas.microsoft.com/office/powerpoint/2010/main" val="338992154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t>Broad UN Definitions </a:t>
            </a:r>
          </a:p>
        </p:txBody>
      </p:sp>
      <p:sp>
        <p:nvSpPr>
          <p:cNvPr id="35843" name="Rectangle 3"/>
          <p:cNvSpPr>
            <a:spLocks noGrp="1" noChangeArrowheads="1"/>
          </p:cNvSpPr>
          <p:nvPr>
            <p:ph idx="1"/>
          </p:nvPr>
        </p:nvSpPr>
        <p:spPr/>
        <p:txBody>
          <a:bodyPr>
            <a:normAutofit lnSpcReduction="10000"/>
          </a:bodyPr>
          <a:lstStyle/>
          <a:p>
            <a:r>
              <a:rPr lang="en-GB" sz="2500"/>
              <a:t>The World Conference on Human Rights affirms that extreme poverty and social exclusion constitute a violation of human dignity (UN General Assembly, 1993 para. 25 cited in Lister 2009: 158)</a:t>
            </a:r>
          </a:p>
          <a:p>
            <a:r>
              <a:rPr lang="en-GB" sz="2500"/>
              <a:t>Implies an ethical or moral claim</a:t>
            </a:r>
          </a:p>
          <a:p>
            <a:r>
              <a:rPr lang="en-GB" sz="2500"/>
              <a:t>Rights based approach supports the notion of voice to be heard</a:t>
            </a:r>
          </a:p>
          <a:p>
            <a:r>
              <a:rPr lang="en-GB" sz="2500"/>
              <a:t>Promotes the agency of people in poverty</a:t>
            </a:r>
          </a:p>
          <a:p>
            <a:pPr>
              <a:buFont typeface="Wingdings" pitchFamily="2" charset="2"/>
              <a:buNone/>
            </a:pPr>
            <a:endParaRPr lang="en-GB" sz="2500"/>
          </a:p>
        </p:txBody>
      </p:sp>
    </p:spTree>
    <p:extLst>
      <p:ext uri="{BB962C8B-B14F-4D97-AF65-F5344CB8AC3E}">
        <p14:creationId xmlns:p14="http://schemas.microsoft.com/office/powerpoint/2010/main" val="59682689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ormAutofit/>
          </a:bodyPr>
          <a:lstStyle/>
          <a:p>
            <a:r>
              <a:rPr lang="en-GB"/>
              <a:t>Voice without influence?</a:t>
            </a:r>
          </a:p>
        </p:txBody>
      </p:sp>
      <p:sp>
        <p:nvSpPr>
          <p:cNvPr id="54275" name="Rectangle 3"/>
          <p:cNvSpPr>
            <a:spLocks noGrp="1" noChangeArrowheads="1"/>
          </p:cNvSpPr>
          <p:nvPr>
            <p:ph idx="1"/>
          </p:nvPr>
        </p:nvSpPr>
        <p:spPr/>
        <p:txBody>
          <a:bodyPr>
            <a:normAutofit/>
          </a:bodyPr>
          <a:lstStyle/>
          <a:p>
            <a:r>
              <a:rPr lang="en-GB" dirty="0"/>
              <a:t>EU National Action Plans on Social Inclusion</a:t>
            </a:r>
          </a:p>
          <a:p>
            <a:r>
              <a:rPr lang="en-GB" dirty="0"/>
              <a:t>2003 UK Plan claims:</a:t>
            </a:r>
          </a:p>
          <a:p>
            <a:pPr>
              <a:buFont typeface="Wingdings" pitchFamily="2" charset="2"/>
              <a:buNone/>
            </a:pPr>
            <a:r>
              <a:rPr lang="en-GB" i="1" dirty="0"/>
              <a:t>   </a:t>
            </a:r>
            <a:r>
              <a:rPr lang="en-GB" sz="2400" i="1" dirty="0"/>
              <a:t>‘the recognition that people with a direct experience of poverty have much to offer a successful anti-poverty strategy is beginning to transform the UK’s approach’</a:t>
            </a:r>
          </a:p>
          <a:p>
            <a:pPr>
              <a:buFont typeface="Wingdings" pitchFamily="2" charset="2"/>
              <a:buNone/>
            </a:pPr>
            <a:endParaRPr lang="en-GB" sz="1600" i="1" dirty="0"/>
          </a:p>
          <a:p>
            <a:pPr>
              <a:buFont typeface="Wingdings" pitchFamily="2" charset="2"/>
              <a:buNone/>
            </a:pPr>
            <a:r>
              <a:rPr lang="en-GB" sz="1600" dirty="0"/>
              <a:t>Lister 2009: 170</a:t>
            </a:r>
          </a:p>
        </p:txBody>
      </p:sp>
    </p:spTree>
    <p:extLst>
      <p:ext uri="{BB962C8B-B14F-4D97-AF65-F5344CB8AC3E}">
        <p14:creationId xmlns:p14="http://schemas.microsoft.com/office/powerpoint/2010/main" val="229873441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Childhood Anti Poverty Strategies</a:t>
            </a:r>
            <a:endParaRPr lang="en-US" dirty="0"/>
          </a:p>
        </p:txBody>
      </p:sp>
      <p:sp>
        <p:nvSpPr>
          <p:cNvPr id="3" name="Content Placeholder 2"/>
          <p:cNvSpPr>
            <a:spLocks noGrp="1"/>
          </p:cNvSpPr>
          <p:nvPr>
            <p:ph idx="1"/>
          </p:nvPr>
        </p:nvSpPr>
        <p:spPr/>
        <p:txBody>
          <a:bodyPr/>
          <a:lstStyle/>
          <a:p>
            <a:r>
              <a:rPr lang="en-GB" dirty="0" smtClean="0"/>
              <a:t>1. Increase of families resources, e.g. tax credits, minimum wage, </a:t>
            </a:r>
          </a:p>
          <a:p>
            <a:r>
              <a:rPr lang="en-GB" dirty="0" smtClean="0"/>
              <a:t>2. Reducing Families’ expenditure, e.g. free school dinners, Housing Benefit</a:t>
            </a:r>
          </a:p>
          <a:p>
            <a:r>
              <a:rPr lang="en-GB" dirty="0" smtClean="0"/>
              <a:t>3. Promoting well-being/early intervention and well-being, e.g. Families First, Foundation Stage</a:t>
            </a:r>
            <a:endParaRPr lang="en-US" dirty="0"/>
          </a:p>
        </p:txBody>
      </p:sp>
    </p:spTree>
    <p:extLst>
      <p:ext uri="{BB962C8B-B14F-4D97-AF65-F5344CB8AC3E}">
        <p14:creationId xmlns:p14="http://schemas.microsoft.com/office/powerpoint/2010/main" val="35744128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Major policies </a:t>
            </a:r>
            <a:endParaRPr lang="en-US" dirty="0"/>
          </a:p>
        </p:txBody>
      </p:sp>
      <p:sp>
        <p:nvSpPr>
          <p:cNvPr id="3" name="Content Placeholder 2"/>
          <p:cNvSpPr>
            <a:spLocks noGrp="1"/>
          </p:cNvSpPr>
          <p:nvPr>
            <p:ph idx="1"/>
          </p:nvPr>
        </p:nvSpPr>
        <p:spPr/>
        <p:txBody>
          <a:bodyPr>
            <a:normAutofit/>
          </a:bodyPr>
          <a:lstStyle/>
          <a:p>
            <a:r>
              <a:rPr lang="en-GB" dirty="0" smtClean="0"/>
              <a:t>Anti Poverty Act (2010)</a:t>
            </a:r>
          </a:p>
          <a:p>
            <a:r>
              <a:rPr lang="en-GB" dirty="0" smtClean="0"/>
              <a:t>Welfare Reform Act (2012)</a:t>
            </a:r>
          </a:p>
          <a:p>
            <a:r>
              <a:rPr lang="en-GB" dirty="0" smtClean="0"/>
              <a:t>The Child and Working Tax Credits (2002)</a:t>
            </a:r>
          </a:p>
          <a:p>
            <a:r>
              <a:rPr lang="en-GB" dirty="0" smtClean="0"/>
              <a:t>The Social Services and Well-being (Wales) Act (2014)</a:t>
            </a:r>
          </a:p>
          <a:p>
            <a:r>
              <a:rPr lang="en-GB" dirty="0" smtClean="0"/>
              <a:t>Every Child Matters</a:t>
            </a:r>
          </a:p>
          <a:p>
            <a:pPr marL="0" indent="0">
              <a:buNone/>
            </a:pPr>
            <a:endParaRPr lang="en-GB" dirty="0" smtClean="0"/>
          </a:p>
          <a:p>
            <a:endParaRPr lang="en-US" dirty="0"/>
          </a:p>
        </p:txBody>
      </p:sp>
    </p:spTree>
    <p:extLst>
      <p:ext uri="{BB962C8B-B14F-4D97-AF65-F5344CB8AC3E}">
        <p14:creationId xmlns:p14="http://schemas.microsoft.com/office/powerpoint/2010/main" val="4450970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Bibliography</a:t>
            </a:r>
            <a:endParaRPr lang="en-GB" dirty="0"/>
          </a:p>
        </p:txBody>
      </p:sp>
      <p:sp>
        <p:nvSpPr>
          <p:cNvPr id="3" name="Content Placeholder 2"/>
          <p:cNvSpPr>
            <a:spLocks noGrp="1"/>
          </p:cNvSpPr>
          <p:nvPr>
            <p:ph idx="1"/>
          </p:nvPr>
        </p:nvSpPr>
        <p:spPr/>
        <p:txBody>
          <a:bodyPr>
            <a:normAutofit/>
          </a:bodyPr>
          <a:lstStyle/>
          <a:p>
            <a:pPr marL="0" indent="0">
              <a:buNone/>
            </a:pPr>
            <a:endParaRPr lang="en-GB" sz="1400" dirty="0" smtClean="0"/>
          </a:p>
          <a:p>
            <a:pPr marL="0" indent="0">
              <a:buClr>
                <a:srgbClr val="663366"/>
              </a:buClr>
              <a:buNone/>
            </a:pPr>
            <a:r>
              <a:rPr lang="en-GB" sz="1400" dirty="0" smtClean="0">
                <a:solidFill>
                  <a:prstClr val="black">
                    <a:lumMod val="65000"/>
                    <a:lumOff val="35000"/>
                  </a:prstClr>
                </a:solidFill>
              </a:rPr>
              <a:t>Berg </a:t>
            </a:r>
            <a:r>
              <a:rPr lang="en-GB" sz="1400" dirty="0">
                <a:solidFill>
                  <a:prstClr val="black">
                    <a:lumMod val="65000"/>
                    <a:lumOff val="35000"/>
                  </a:prstClr>
                </a:solidFill>
              </a:rPr>
              <a:t>and </a:t>
            </a:r>
            <a:r>
              <a:rPr lang="en-GB" sz="1400" dirty="0" err="1">
                <a:solidFill>
                  <a:prstClr val="black">
                    <a:lumMod val="65000"/>
                    <a:lumOff val="35000"/>
                  </a:prstClr>
                </a:solidFill>
              </a:rPr>
              <a:t>Ostry</a:t>
            </a:r>
            <a:r>
              <a:rPr lang="en-GB" sz="1400" dirty="0">
                <a:solidFill>
                  <a:prstClr val="black">
                    <a:lumMod val="65000"/>
                    <a:lumOff val="35000"/>
                  </a:prstClr>
                </a:solidFill>
              </a:rPr>
              <a:t>, </a:t>
            </a:r>
            <a:r>
              <a:rPr lang="en-GB" sz="1400" dirty="0" smtClean="0">
                <a:solidFill>
                  <a:prstClr val="black">
                    <a:lumMod val="65000"/>
                    <a:lumOff val="35000"/>
                  </a:prstClr>
                </a:solidFill>
              </a:rPr>
              <a:t>"Inequality </a:t>
            </a:r>
            <a:r>
              <a:rPr lang="en-GB" sz="1400" dirty="0">
                <a:solidFill>
                  <a:prstClr val="black">
                    <a:lumMod val="65000"/>
                    <a:lumOff val="35000"/>
                  </a:prstClr>
                </a:solidFill>
              </a:rPr>
              <a:t>and Unsustainable Growth: Two Sides of the Same </a:t>
            </a:r>
            <a:r>
              <a:rPr lang="en-GB" sz="1400" dirty="0" smtClean="0">
                <a:solidFill>
                  <a:prstClr val="black">
                    <a:lumMod val="65000"/>
                    <a:lumOff val="35000"/>
                  </a:prstClr>
                </a:solidFill>
              </a:rPr>
              <a:t>Coin, 2011</a:t>
            </a:r>
          </a:p>
          <a:p>
            <a:pPr marL="0" indent="0">
              <a:buClr>
                <a:srgbClr val="663366"/>
              </a:buClr>
              <a:buNone/>
            </a:pPr>
            <a:r>
              <a:rPr lang="en-GB" sz="1400" dirty="0" smtClean="0"/>
              <a:t>Blakemore</a:t>
            </a:r>
            <a:r>
              <a:rPr lang="en-GB" sz="1400" dirty="0"/>
              <a:t>, K. and Griggs, E. </a:t>
            </a:r>
            <a:r>
              <a:rPr lang="en-GB" sz="1400" i="1" dirty="0"/>
              <a:t>Social Policy: An Introduction, </a:t>
            </a:r>
            <a:r>
              <a:rPr lang="en-GB" sz="1400" dirty="0"/>
              <a:t>Maidenhead: Open University </a:t>
            </a:r>
            <a:r>
              <a:rPr lang="en-GB" sz="1400" dirty="0" smtClean="0"/>
              <a:t>Press</a:t>
            </a:r>
            <a:endParaRPr lang="en-GB" sz="1400" dirty="0"/>
          </a:p>
          <a:p>
            <a:pPr marL="0" indent="0">
              <a:buNone/>
            </a:pPr>
            <a:r>
              <a:rPr lang="en-GB" sz="1400" dirty="0" err="1" smtClean="0"/>
              <a:t>Ferragina</a:t>
            </a:r>
            <a:r>
              <a:rPr lang="en-GB" sz="1400" dirty="0" smtClean="0"/>
              <a:t>, E. and </a:t>
            </a:r>
            <a:r>
              <a:rPr lang="en-GB" sz="1400" dirty="0" err="1" smtClean="0"/>
              <a:t>Seeleib</a:t>
            </a:r>
            <a:r>
              <a:rPr lang="en-GB" sz="1400" dirty="0" smtClean="0"/>
              <a:t>-Kaiser, M. </a:t>
            </a:r>
            <a:r>
              <a:rPr lang="en-GB" sz="1400" dirty="0"/>
              <a:t>(2011). </a:t>
            </a:r>
            <a:r>
              <a:rPr lang="en-GB" sz="1400" i="1" dirty="0"/>
              <a:t>Welfare regime debate: past, present, futures</a:t>
            </a:r>
            <a:r>
              <a:rPr lang="en-GB" sz="1400" dirty="0"/>
              <a:t>. Policy &amp; Politics: 39: 4 (2011). p. </a:t>
            </a:r>
            <a:r>
              <a:rPr lang="en-GB" sz="1400" dirty="0" smtClean="0"/>
              <a:t>584</a:t>
            </a:r>
            <a:r>
              <a:rPr lang="en-GB" sz="1400" dirty="0"/>
              <a:t> "Welfare state." </a:t>
            </a:r>
            <a:endParaRPr lang="en-GB" sz="1400" dirty="0" smtClean="0"/>
          </a:p>
          <a:p>
            <a:pPr marL="0" indent="0">
              <a:buNone/>
            </a:pPr>
            <a:r>
              <a:rPr lang="en-GB" sz="1400" dirty="0" err="1" smtClean="0"/>
              <a:t>Levitas</a:t>
            </a:r>
            <a:r>
              <a:rPr lang="en-GB" sz="1400" dirty="0"/>
              <a:t>, R. (2005) </a:t>
            </a:r>
            <a:r>
              <a:rPr lang="en-GB" sz="1400" i="1" dirty="0"/>
              <a:t>The inclusive society? Social exclusion and new labour, </a:t>
            </a:r>
            <a:r>
              <a:rPr lang="en-GB" sz="1400" dirty="0"/>
              <a:t>Basingstoke: Palgrave Macmillan</a:t>
            </a:r>
            <a:r>
              <a:rPr lang="en-GB" sz="1400" i="1" dirty="0"/>
              <a:t> </a:t>
            </a:r>
            <a:endParaRPr lang="en-GB" sz="1400" dirty="0"/>
          </a:p>
          <a:p>
            <a:pPr marL="0" indent="0">
              <a:buNone/>
            </a:pPr>
            <a:r>
              <a:rPr lang="en-GB" sz="1400" dirty="0"/>
              <a:t>Lister, R. </a:t>
            </a:r>
            <a:r>
              <a:rPr lang="en-GB" sz="1400" i="1" dirty="0"/>
              <a:t>Poverty, (2009) </a:t>
            </a:r>
            <a:r>
              <a:rPr lang="en-GB" sz="1400" dirty="0"/>
              <a:t>Cambridge: </a:t>
            </a:r>
            <a:r>
              <a:rPr lang="en-GB" sz="1400" dirty="0" smtClean="0"/>
              <a:t>Policy </a:t>
            </a:r>
            <a:r>
              <a:rPr lang="en-GB" sz="1400" dirty="0"/>
              <a:t>Press </a:t>
            </a:r>
          </a:p>
          <a:p>
            <a:pPr marL="0" indent="0">
              <a:buNone/>
            </a:pPr>
            <a:endParaRPr lang="en-GB" sz="1400" dirty="0" smtClean="0"/>
          </a:p>
          <a:p>
            <a:pPr marL="0" indent="0">
              <a:buNone/>
            </a:pPr>
            <a:endParaRPr lang="en-GB" sz="1400" dirty="0" smtClean="0"/>
          </a:p>
          <a:p>
            <a:pPr marL="0" indent="0">
              <a:buNone/>
            </a:pPr>
            <a:endParaRPr lang="en-GB" sz="1400" dirty="0"/>
          </a:p>
          <a:p>
            <a:pPr marL="0" indent="0">
              <a:buNone/>
            </a:pPr>
            <a:endParaRPr lang="en-GB" sz="1400" dirty="0" smtClean="0"/>
          </a:p>
          <a:p>
            <a:pPr marL="0" indent="0">
              <a:buNone/>
            </a:pPr>
            <a:endParaRPr lang="en-GB" sz="1400" dirty="0"/>
          </a:p>
        </p:txBody>
      </p:sp>
    </p:spTree>
    <p:extLst>
      <p:ext uri="{BB962C8B-B14F-4D97-AF65-F5344CB8AC3E}">
        <p14:creationId xmlns:p14="http://schemas.microsoft.com/office/powerpoint/2010/main" val="41608389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Bibliography</a:t>
            </a:r>
            <a:endParaRPr lang="en-GB" dirty="0"/>
          </a:p>
        </p:txBody>
      </p:sp>
      <p:sp>
        <p:nvSpPr>
          <p:cNvPr id="3" name="Content Placeholder 2"/>
          <p:cNvSpPr>
            <a:spLocks noGrp="1"/>
          </p:cNvSpPr>
          <p:nvPr>
            <p:ph idx="1"/>
          </p:nvPr>
        </p:nvSpPr>
        <p:spPr/>
        <p:txBody>
          <a:bodyPr>
            <a:normAutofit lnSpcReduction="10000"/>
          </a:bodyPr>
          <a:lstStyle/>
          <a:p>
            <a:pPr marL="0" indent="0">
              <a:buClr>
                <a:srgbClr val="663366"/>
              </a:buClr>
              <a:buNone/>
            </a:pPr>
            <a:endParaRPr lang="en-GB" sz="1400" dirty="0"/>
          </a:p>
          <a:p>
            <a:pPr marL="0" indent="0">
              <a:buNone/>
            </a:pPr>
            <a:r>
              <a:rPr lang="en-GB" sz="1400" dirty="0" smtClean="0"/>
              <a:t>O’Hara,  </a:t>
            </a:r>
            <a:r>
              <a:rPr lang="en-GB" sz="1400" i="1" dirty="0" err="1" smtClean="0"/>
              <a:t>Encyclopedia</a:t>
            </a:r>
            <a:r>
              <a:rPr lang="en-GB" sz="1400" i="1" dirty="0" smtClean="0"/>
              <a:t> of Political Economy</a:t>
            </a:r>
            <a:r>
              <a:rPr lang="en-GB" sz="1400" dirty="0" smtClean="0"/>
              <a:t>. Routledge, 1999. p. 1245</a:t>
            </a:r>
          </a:p>
          <a:p>
            <a:pPr marL="0" indent="0">
              <a:buNone/>
            </a:pPr>
            <a:endParaRPr lang="en-GB" sz="1400" dirty="0" smtClean="0"/>
          </a:p>
          <a:p>
            <a:pPr marL="0" indent="0">
              <a:buNone/>
            </a:pPr>
            <a:r>
              <a:rPr lang="en-GB" sz="1400" dirty="0" smtClean="0"/>
              <a:t>Pickett and Wilkinson, </a:t>
            </a:r>
            <a:r>
              <a:rPr lang="en-GB" sz="1400" i="1" dirty="0" smtClean="0"/>
              <a:t>The Spirit Level: Why More Equal Societies Almost Always Do Better</a:t>
            </a:r>
            <a:r>
              <a:rPr lang="en-GB" sz="1400" dirty="0" smtClean="0"/>
              <a:t> 2011</a:t>
            </a:r>
          </a:p>
          <a:p>
            <a:pPr marL="0" indent="0">
              <a:buNone/>
            </a:pPr>
            <a:endParaRPr lang="en-GB" sz="1400" dirty="0" smtClean="0"/>
          </a:p>
          <a:p>
            <a:pPr marL="0" indent="0">
              <a:buNone/>
            </a:pPr>
            <a:r>
              <a:rPr lang="en-GB" sz="1400" dirty="0" smtClean="0"/>
              <a:t>Pierson, J. (2010)</a:t>
            </a:r>
            <a:r>
              <a:rPr lang="en-GB" sz="1400" i="1" dirty="0" smtClean="0"/>
              <a:t>Tackling Social Exclusion</a:t>
            </a:r>
            <a:r>
              <a:rPr lang="en-GB" sz="1400" dirty="0" smtClean="0"/>
              <a:t>, London: Routledge</a:t>
            </a:r>
          </a:p>
          <a:p>
            <a:pPr marL="0" indent="0">
              <a:buNone/>
            </a:pPr>
            <a:endParaRPr lang="en-GB" sz="1400" dirty="0" smtClean="0"/>
          </a:p>
          <a:p>
            <a:pPr marL="0" indent="0">
              <a:buNone/>
            </a:pPr>
            <a:r>
              <a:rPr lang="en-GB" sz="1400" dirty="0" smtClean="0"/>
              <a:t>Percy-Smith, J. (2002) Policy Responses to Social Exclusion: towards inclusion? Maidenhead: Open University Press </a:t>
            </a:r>
          </a:p>
          <a:p>
            <a:pPr marL="0" indent="0">
              <a:buNone/>
            </a:pPr>
            <a:endParaRPr lang="en-GB" sz="1400" dirty="0" smtClean="0"/>
          </a:p>
          <a:p>
            <a:pPr marL="0" indent="0">
              <a:buNone/>
            </a:pPr>
            <a:r>
              <a:rPr lang="en-GB" sz="1400" dirty="0" err="1" smtClean="0"/>
              <a:t>Spicker</a:t>
            </a:r>
            <a:r>
              <a:rPr lang="en-GB" sz="1400" dirty="0" smtClean="0"/>
              <a:t>, P. (2007) </a:t>
            </a:r>
            <a:r>
              <a:rPr lang="en-GB" sz="1400" i="1" dirty="0" smtClean="0"/>
              <a:t>The Idea of Poverty</a:t>
            </a:r>
            <a:r>
              <a:rPr lang="en-GB" sz="1400" dirty="0" smtClean="0"/>
              <a:t>, Bristol: Policy Press</a:t>
            </a:r>
          </a:p>
          <a:p>
            <a:pPr marL="0" indent="0">
              <a:buNone/>
            </a:pPr>
            <a:endParaRPr lang="en-GB" sz="1400" dirty="0" smtClean="0"/>
          </a:p>
          <a:p>
            <a:pPr marL="0" indent="0">
              <a:buNone/>
            </a:pPr>
            <a:r>
              <a:rPr lang="en-GB" sz="1400" u="sng" dirty="0" smtClean="0"/>
              <a:t>www.Britannica.com</a:t>
            </a:r>
            <a:r>
              <a:rPr lang="en-GB" sz="1400" dirty="0" smtClean="0"/>
              <a:t>: Britannica Online </a:t>
            </a:r>
            <a:r>
              <a:rPr lang="en-GB" sz="1400" dirty="0" err="1" smtClean="0"/>
              <a:t>Encyclopedia</a:t>
            </a:r>
            <a:r>
              <a:rPr lang="en-GB" sz="1400" dirty="0" smtClean="0"/>
              <a:t>, ‘</a:t>
            </a:r>
            <a:r>
              <a:rPr lang="en-GB" sz="1400" i="1" dirty="0" smtClean="0"/>
              <a:t>Welfare State’ </a:t>
            </a:r>
            <a:r>
              <a:rPr lang="en-GB" sz="1400" dirty="0" smtClean="0"/>
              <a:t>[accessed 03.10.2014]</a:t>
            </a:r>
          </a:p>
          <a:p>
            <a:pPr marL="0" indent="0">
              <a:buNone/>
            </a:pPr>
            <a:endParaRPr lang="en-GB" sz="1400" dirty="0" smtClean="0"/>
          </a:p>
          <a:p>
            <a:pPr marL="0" indent="0">
              <a:buNone/>
            </a:pPr>
            <a:endParaRPr lang="en-GB" sz="1400" dirty="0"/>
          </a:p>
          <a:p>
            <a:pPr marL="0" indent="0">
              <a:buNone/>
            </a:pPr>
            <a:endParaRPr lang="en-GB" sz="1400" dirty="0" smtClean="0"/>
          </a:p>
          <a:p>
            <a:pPr marL="0" indent="0">
              <a:buNone/>
            </a:pPr>
            <a:endParaRPr lang="en-GB" sz="1400" dirty="0"/>
          </a:p>
        </p:txBody>
      </p:sp>
    </p:spTree>
    <p:extLst>
      <p:ext uri="{BB962C8B-B14F-4D97-AF65-F5344CB8AC3E}">
        <p14:creationId xmlns:p14="http://schemas.microsoft.com/office/powerpoint/2010/main" val="24712299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jpeg"/></Relationships>
</file>

<file path=ppt/theme/_rels/them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image" Target="../media/image8.jpeg"/></Relationships>
</file>

<file path=ppt/theme/theme1.xml><?xml version="1.0" encoding="utf-8"?>
<a:theme xmlns:a="http://schemas.openxmlformats.org/drawingml/2006/main" name="Couture">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Black 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70000"/>
              </a:schemeClr>
            </a:gs>
            <a:gs pos="100000">
              <a:schemeClr val="phClr">
                <a:shade val="80000"/>
              </a:schemeClr>
            </a:gs>
          </a:gsLst>
          <a:path path="circle">
            <a:fillToRect l="50000" t="100000" r="100000" b="100000"/>
          </a:path>
        </a:gradFill>
        <a:blipFill rotWithShape="1">
          <a:blip xmlns:r="http://schemas.openxmlformats.org/officeDocument/2006/relationships" r:embed="rId1">
            <a:duotone>
              <a:schemeClr val="phClr">
                <a:shade val="30000"/>
                <a:satMod val="200000"/>
              </a:schemeClr>
              <a:schemeClr val="phClr">
                <a:tint val="20000"/>
              </a:schemeClr>
            </a:duotone>
          </a:blip>
          <a:stretch/>
        </a:blipFill>
      </a:bgFillStyleLst>
    </a:fmtScheme>
  </a:themeElements>
  <a:objectDefaults/>
  <a:extraClrSchemeLst/>
</a:theme>
</file>

<file path=ppt/theme/theme2.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3.xml><?xml version="1.0" encoding="utf-8"?>
<a:theme xmlns:a="http://schemas.openxmlformats.org/drawingml/2006/main" name="Sketchbook">
  <a:themeElements>
    <a:clrScheme name="Sketchbook">
      <a:dk1>
        <a:sysClr val="windowText" lastClr="000000"/>
      </a:dk1>
      <a:lt1>
        <a:sysClr val="window" lastClr="FFFFFF"/>
      </a:lt1>
      <a:dk2>
        <a:srgbClr val="4C1304"/>
      </a:dk2>
      <a:lt2>
        <a:srgbClr val="FFFEE6"/>
      </a:lt2>
      <a:accent1>
        <a:srgbClr val="A63212"/>
      </a:accent1>
      <a:accent2>
        <a:srgbClr val="E68230"/>
      </a:accent2>
      <a:accent3>
        <a:srgbClr val="9BB05E"/>
      </a:accent3>
      <a:accent4>
        <a:srgbClr val="6B9BC7"/>
      </a:accent4>
      <a:accent5>
        <a:srgbClr val="4E66B2"/>
      </a:accent5>
      <a:accent6>
        <a:srgbClr val="8976AC"/>
      </a:accent6>
      <a:hlink>
        <a:srgbClr val="942408"/>
      </a:hlink>
      <a:folHlink>
        <a:srgbClr val="B34F17"/>
      </a:folHlink>
    </a:clrScheme>
    <a:fontScheme name="Sketchbook">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ketchbook">
      <a:fillStyleLst>
        <a:solidFill>
          <a:schemeClr val="phClr"/>
        </a:solidFill>
        <a:gradFill rotWithShape="1">
          <a:gsLst>
            <a:gs pos="0">
              <a:schemeClr val="phClr">
                <a:tint val="10000"/>
                <a:alpha val="94000"/>
                <a:satMod val="120000"/>
                <a:lumMod val="110000"/>
              </a:schemeClr>
            </a:gs>
            <a:gs pos="100000">
              <a:schemeClr val="phClr">
                <a:tint val="80000"/>
                <a:shade val="100000"/>
                <a:satMod val="140000"/>
                <a:lumMod val="120000"/>
              </a:schemeClr>
            </a:gs>
          </a:gsLst>
          <a:lin ang="5400000" scaled="0"/>
        </a:gradFill>
        <a:gradFill rotWithShape="1">
          <a:gsLst>
            <a:gs pos="0">
              <a:schemeClr val="phClr">
                <a:tint val="100000"/>
                <a:shade val="100000"/>
                <a:satMod val="100000"/>
                <a:lumMod val="90000"/>
              </a:schemeClr>
            </a:gs>
            <a:gs pos="100000">
              <a:schemeClr val="phClr">
                <a:tint val="95000"/>
                <a:shade val="100000"/>
                <a:satMod val="110000"/>
                <a:lumMod val="105000"/>
              </a:schemeClr>
            </a:gs>
          </a:gsLst>
          <a:path path="circle">
            <a:fillToRect l="40000" t="100000" r="40000" b="100000"/>
          </a:path>
        </a:gradFill>
      </a:fillStyleLst>
      <a:lnStyleLst>
        <a:ln w="9525" cap="flat" cmpd="sng" algn="ctr">
          <a:solidFill>
            <a:schemeClr val="phClr"/>
          </a:solidFill>
          <a:prstDash val="solid"/>
        </a:ln>
        <a:ln w="19050"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outerShdw blurRad="50800" dist="12700" dir="5400000" rotWithShape="0">
              <a:srgbClr val="000000">
                <a:alpha val="37000"/>
              </a:srgbClr>
            </a:outerShdw>
          </a:effectLst>
        </a:effectStyle>
        <a:effectStyle>
          <a:effectLst>
            <a:outerShdw blurRad="50800" dist="25400" dir="5040000" rotWithShape="0">
              <a:srgbClr val="000000">
                <a:alpha val="44000"/>
              </a:srgbClr>
            </a:outerShdw>
          </a:effectLst>
          <a:scene3d>
            <a:camera prst="orthographicFront">
              <a:rot lat="0" lon="0" rev="0"/>
            </a:camera>
            <a:lightRig rig="threePt" dir="tl"/>
          </a:scene3d>
          <a:sp3d prstMaterial="dkEdge">
            <a:bevelT w="38100" h="25400" prst="coolSlant"/>
          </a:sp3d>
        </a:effectStyle>
      </a:effectStyleLst>
      <a:bgFillStyleLst>
        <a:solidFill>
          <a:schemeClr val="phClr"/>
        </a:solidFill>
        <a:blipFill rotWithShape="1">
          <a:blip xmlns:r="http://schemas.openxmlformats.org/officeDocument/2006/relationships" r:embed="rId1">
            <a:duotone>
              <a:schemeClr val="phClr">
                <a:shade val="55000"/>
                <a:lumMod val="90000"/>
              </a:schemeClr>
              <a:schemeClr val="phClr">
                <a:tint val="92000"/>
                <a:satMod val="120000"/>
                <a:lumMod val="103000"/>
              </a:schemeClr>
            </a:duotone>
          </a:blip>
          <a:stretch/>
        </a:blipFill>
        <a:blipFill rotWithShape="1">
          <a:blip xmlns:r="http://schemas.openxmlformats.org/officeDocument/2006/relationships" r:embed="rId2">
            <a:duotone>
              <a:schemeClr val="phClr">
                <a:shade val="96000"/>
              </a:schemeClr>
              <a:schemeClr val="phClr">
                <a:tint val="98000"/>
              </a:schemeClr>
            </a:duotone>
          </a:blip>
          <a:tile tx="0" ty="0" sx="50000" sy="50000" flip="none" algn="tl"/>
        </a:blip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themeOverride>
</file>

<file path=docProps/app.xml><?xml version="1.0" encoding="utf-8"?>
<Properties xmlns="http://schemas.openxmlformats.org/officeDocument/2006/extended-properties" xmlns:vt="http://schemas.openxmlformats.org/officeDocument/2006/docPropsVTypes">
  <Template>Couture</Template>
  <TotalTime>604</TotalTime>
  <Words>2213</Words>
  <Application>Microsoft Office PowerPoint</Application>
  <PresentationFormat>On-screen Show (4:3)</PresentationFormat>
  <Paragraphs>275</Paragraphs>
  <Slides>44</Slides>
  <Notes>4</Notes>
  <HiddenSlides>0</HiddenSlides>
  <MMClips>0</MMClips>
  <ScaleCrop>false</ScaleCrop>
  <HeadingPairs>
    <vt:vector size="6" baseType="variant">
      <vt:variant>
        <vt:lpstr>Fonts Used</vt:lpstr>
      </vt:variant>
      <vt:variant>
        <vt:i4>14</vt:i4>
      </vt:variant>
      <vt:variant>
        <vt:lpstr>Theme</vt:lpstr>
      </vt:variant>
      <vt:variant>
        <vt:i4>3</vt:i4>
      </vt:variant>
      <vt:variant>
        <vt:lpstr>Slide Titles</vt:lpstr>
      </vt:variant>
      <vt:variant>
        <vt:i4>44</vt:i4>
      </vt:variant>
    </vt:vector>
  </HeadingPairs>
  <TitlesOfParts>
    <vt:vector size="61" baseType="lpstr">
      <vt:lpstr>MS PGothic</vt:lpstr>
      <vt:lpstr>SimSun</vt:lpstr>
      <vt:lpstr>Arial</vt:lpstr>
      <vt:lpstr>Bradley Hand ITC TT-Bold</vt:lpstr>
      <vt:lpstr>Brush Script MT</vt:lpstr>
      <vt:lpstr>Calibri</vt:lpstr>
      <vt:lpstr>Cambria</vt:lpstr>
      <vt:lpstr>Constantia</vt:lpstr>
      <vt:lpstr>Franklin Gothic Book</vt:lpstr>
      <vt:lpstr>Garamond</vt:lpstr>
      <vt:lpstr>Rage Italic</vt:lpstr>
      <vt:lpstr>Times New Roman</vt:lpstr>
      <vt:lpstr>Verdana</vt:lpstr>
      <vt:lpstr>Wingdings</vt:lpstr>
      <vt:lpstr>Couture</vt:lpstr>
      <vt:lpstr>Pushpin</vt:lpstr>
      <vt:lpstr>Sketchbook</vt:lpstr>
      <vt:lpstr>The Welfare State, Poverty and  dimensions of social exclusion by Heike Griffiths, 2017</vt:lpstr>
      <vt:lpstr>Influences from the past </vt:lpstr>
      <vt:lpstr>FUNDING DEPENDS ON ECONOMIC WELL-BEING OF THE STATE AND ITS CITIZENS </vt:lpstr>
      <vt:lpstr>Social Power </vt:lpstr>
      <vt:lpstr>Agency and resources</vt:lpstr>
      <vt:lpstr>Centralised - localised</vt:lpstr>
      <vt:lpstr>Social Construction</vt:lpstr>
      <vt:lpstr>RED, MUD and SID Three distinct discourses</vt:lpstr>
      <vt:lpstr>Redistributive Discourse</vt:lpstr>
      <vt:lpstr>RED</vt:lpstr>
      <vt:lpstr>Moral Underclass Discourse</vt:lpstr>
      <vt:lpstr>MUD</vt:lpstr>
      <vt:lpstr> The Moral Underclass Discourse</vt:lpstr>
      <vt:lpstr>Social Integrationist Discourse </vt:lpstr>
      <vt:lpstr>RED, MUD and SID</vt:lpstr>
      <vt:lpstr>RED, MUD, SID</vt:lpstr>
      <vt:lpstr>So how do these theories play into the welfare state?</vt:lpstr>
      <vt:lpstr>PowerPoint Presentation</vt:lpstr>
      <vt:lpstr>Welfare State</vt:lpstr>
      <vt:lpstr>Welfare State </vt:lpstr>
      <vt:lpstr>Welfare State </vt:lpstr>
      <vt:lpstr>Degrees of Entitlement/Decommodification</vt:lpstr>
      <vt:lpstr>The UK, a model of mixed economies</vt:lpstr>
      <vt:lpstr>Welfare State UK</vt:lpstr>
      <vt:lpstr>PowerPoint Presentation</vt:lpstr>
      <vt:lpstr>Welfare State UK</vt:lpstr>
      <vt:lpstr>PowerPoint Presentation</vt:lpstr>
      <vt:lpstr>PowerPoint Presentation</vt:lpstr>
      <vt:lpstr>POVERTY a wider definition than this</vt:lpstr>
      <vt:lpstr>POVERTY</vt:lpstr>
      <vt:lpstr>PowerPoint Presentation</vt:lpstr>
      <vt:lpstr>PowerPoint Presentation</vt:lpstr>
      <vt:lpstr>PowerPoint Presentation</vt:lpstr>
      <vt:lpstr>Impact of Poverty </vt:lpstr>
      <vt:lpstr>Experience of Poverty </vt:lpstr>
      <vt:lpstr>POVERTY: refers to..</vt:lpstr>
      <vt:lpstr>POVERTY</vt:lpstr>
      <vt:lpstr>Economist and Social Scientist definition of POVERTY Spicker P (2007), The idea of poverty, Bristol, Policy Press</vt:lpstr>
      <vt:lpstr>Broad UN Definitions </vt:lpstr>
      <vt:lpstr>Voice without influence?</vt:lpstr>
      <vt:lpstr>Childhood Anti Poverty Strategies</vt:lpstr>
      <vt:lpstr>Major policies </vt:lpstr>
      <vt:lpstr>Bibliography</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Development of Social Policy</dc:title>
  <dc:creator>Tracey Thomas</dc:creator>
  <cp:lastModifiedBy>Heike Griffiths</cp:lastModifiedBy>
  <cp:revision>121</cp:revision>
  <cp:lastPrinted>2012-11-07T15:54:53Z</cp:lastPrinted>
  <dcterms:created xsi:type="dcterms:W3CDTF">2006-08-16T00:00:00Z</dcterms:created>
  <dcterms:modified xsi:type="dcterms:W3CDTF">2017-08-16T14:11:53Z</dcterms:modified>
</cp:coreProperties>
</file>