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6" r:id="rId6"/>
    <p:sldId id="260" r:id="rId7"/>
    <p:sldId id="268" r:id="rId8"/>
    <p:sldId id="262" r:id="rId9"/>
    <p:sldId id="264" r:id="rId10"/>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x Rotariu" initials="AR" lastIdx="1" clrIdx="0">
    <p:extLst>
      <p:ext uri="{19B8F6BF-5375-455C-9EA6-DF929625EA0E}">
        <p15:presenceInfo xmlns:p15="http://schemas.microsoft.com/office/powerpoint/2012/main" userId="ab441649aafff31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commentAuthors" Target="commentAuthors.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7006E44-F34E-4B47-8B51-5DC8C88BA325}"/>
              </a:ext>
            </a:extLst>
          </p:cNvPr>
          <p:cNvSpPr>
            <a:spLocks noGrp="1"/>
          </p:cNvSpPr>
          <p:nvPr>
            <p:ph type="ctrTitle"/>
          </p:nvPr>
        </p:nvSpPr>
        <p:spPr>
          <a:xfrm>
            <a:off x="1524000" y="1122363"/>
            <a:ext cx="9144000" cy="2387600"/>
          </a:xfrm>
        </p:spPr>
        <p:txBody>
          <a:bodyPr anchor="b"/>
          <a:lstStyle>
            <a:lvl1pPr algn="ctr">
              <a:defRPr sz="6000"/>
            </a:lvl1pPr>
          </a:lstStyle>
          <a:p>
            <a:r>
              <a:rPr lang="ro-RO"/>
              <a:t>Faceți clic pentru a edita stilul de titlu coordonator</a:t>
            </a:r>
          </a:p>
        </p:txBody>
      </p:sp>
      <p:sp>
        <p:nvSpPr>
          <p:cNvPr id="3" name="Subtitlu 2">
            <a:extLst>
              <a:ext uri="{FF2B5EF4-FFF2-40B4-BE49-F238E27FC236}">
                <a16:creationId xmlns:a16="http://schemas.microsoft.com/office/drawing/2014/main" id="{BC05FF80-9660-3B4E-95C2-480D57E6C9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p>
        </p:txBody>
      </p:sp>
      <p:sp>
        <p:nvSpPr>
          <p:cNvPr id="4" name="Substituent dată 3">
            <a:extLst>
              <a:ext uri="{FF2B5EF4-FFF2-40B4-BE49-F238E27FC236}">
                <a16:creationId xmlns:a16="http://schemas.microsoft.com/office/drawing/2014/main" id="{A61B66A7-E528-CF44-824A-3CC9824052C5}"/>
              </a:ext>
            </a:extLst>
          </p:cNvPr>
          <p:cNvSpPr>
            <a:spLocks noGrp="1"/>
          </p:cNvSpPr>
          <p:nvPr>
            <p:ph type="dt" sz="half" idx="10"/>
          </p:nvPr>
        </p:nvSpPr>
        <p:spPr/>
        <p:txBody>
          <a:bodyPr/>
          <a:lstStyle/>
          <a:p>
            <a:fld id="{693C9CC2-319F-9D49-BDEB-758C97E1FE95}" type="datetimeFigureOut">
              <a:rPr lang="ro-RO" smtClean="0"/>
              <a:t>04.12.2020</a:t>
            </a:fld>
            <a:endParaRPr lang="ro-RO"/>
          </a:p>
        </p:txBody>
      </p:sp>
      <p:sp>
        <p:nvSpPr>
          <p:cNvPr id="5" name="Substituent subsol 4">
            <a:extLst>
              <a:ext uri="{FF2B5EF4-FFF2-40B4-BE49-F238E27FC236}">
                <a16:creationId xmlns:a16="http://schemas.microsoft.com/office/drawing/2014/main" id="{8DC6BBB8-0B1B-8549-A9D3-46498973212B}"/>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49E58D01-4C8E-0642-A3DE-4CC650726537}"/>
              </a:ext>
            </a:extLst>
          </p:cNvPr>
          <p:cNvSpPr>
            <a:spLocks noGrp="1"/>
          </p:cNvSpPr>
          <p:nvPr>
            <p:ph type="sldNum" sz="quarter" idx="12"/>
          </p:nvPr>
        </p:nvSpPr>
        <p:spPr/>
        <p:txBody>
          <a:bodyPr/>
          <a:lstStyle/>
          <a:p>
            <a:fld id="{1575BD59-FD1F-5C44-9813-0F77620AACEC}" type="slidenum">
              <a:rPr lang="ro-RO" smtClean="0"/>
              <a:t>‹#›</a:t>
            </a:fld>
            <a:endParaRPr lang="ro-RO"/>
          </a:p>
        </p:txBody>
      </p:sp>
    </p:spTree>
    <p:extLst>
      <p:ext uri="{BB962C8B-B14F-4D97-AF65-F5344CB8AC3E}">
        <p14:creationId xmlns:p14="http://schemas.microsoft.com/office/powerpoint/2010/main" val="3786074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C21F649-E50D-924B-8A2C-91F8E04B26DE}"/>
              </a:ext>
            </a:extLst>
          </p:cNvPr>
          <p:cNvSpPr>
            <a:spLocks noGrp="1"/>
          </p:cNvSpPr>
          <p:nvPr>
            <p:ph type="title"/>
          </p:nvPr>
        </p:nvSpPr>
        <p:spPr/>
        <p:txBody>
          <a:body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D2B1A8DB-DFD7-1048-A109-A1B33EB33D63}"/>
              </a:ext>
            </a:extLst>
          </p:cNvPr>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28838742-91B0-FC44-88AF-268C35CE8693}"/>
              </a:ext>
            </a:extLst>
          </p:cNvPr>
          <p:cNvSpPr>
            <a:spLocks noGrp="1"/>
          </p:cNvSpPr>
          <p:nvPr>
            <p:ph type="dt" sz="half" idx="10"/>
          </p:nvPr>
        </p:nvSpPr>
        <p:spPr/>
        <p:txBody>
          <a:bodyPr/>
          <a:lstStyle/>
          <a:p>
            <a:fld id="{693C9CC2-319F-9D49-BDEB-758C97E1FE95}" type="datetimeFigureOut">
              <a:rPr lang="ro-RO" smtClean="0"/>
              <a:t>04.12.2020</a:t>
            </a:fld>
            <a:endParaRPr lang="ro-RO"/>
          </a:p>
        </p:txBody>
      </p:sp>
      <p:sp>
        <p:nvSpPr>
          <p:cNvPr id="5" name="Substituent subsol 4">
            <a:extLst>
              <a:ext uri="{FF2B5EF4-FFF2-40B4-BE49-F238E27FC236}">
                <a16:creationId xmlns:a16="http://schemas.microsoft.com/office/drawing/2014/main" id="{2D79F5C1-699E-5445-A01B-B87D71016AED}"/>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BB000C74-4CA8-5E45-A061-9E771C605E8B}"/>
              </a:ext>
            </a:extLst>
          </p:cNvPr>
          <p:cNvSpPr>
            <a:spLocks noGrp="1"/>
          </p:cNvSpPr>
          <p:nvPr>
            <p:ph type="sldNum" sz="quarter" idx="12"/>
          </p:nvPr>
        </p:nvSpPr>
        <p:spPr/>
        <p:txBody>
          <a:bodyPr/>
          <a:lstStyle/>
          <a:p>
            <a:fld id="{1575BD59-FD1F-5C44-9813-0F77620AACEC}" type="slidenum">
              <a:rPr lang="ro-RO" smtClean="0"/>
              <a:t>‹#›</a:t>
            </a:fld>
            <a:endParaRPr lang="ro-RO"/>
          </a:p>
        </p:txBody>
      </p:sp>
    </p:spTree>
    <p:extLst>
      <p:ext uri="{BB962C8B-B14F-4D97-AF65-F5344CB8AC3E}">
        <p14:creationId xmlns:p14="http://schemas.microsoft.com/office/powerpoint/2010/main" val="2039901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3F0F213-A1CD-0C4C-A507-06F2C4A93915}"/>
              </a:ext>
            </a:extLst>
          </p:cNvPr>
          <p:cNvSpPr>
            <a:spLocks noGrp="1"/>
          </p:cNvSpPr>
          <p:nvPr>
            <p:ph type="title"/>
          </p:nvPr>
        </p:nvSpPr>
        <p:spPr>
          <a:xfrm>
            <a:off x="831850" y="1709738"/>
            <a:ext cx="10515600" cy="2852737"/>
          </a:xfrm>
        </p:spPr>
        <p:txBody>
          <a:bodyPr anchor="b"/>
          <a:lstStyle>
            <a:lvl1pPr>
              <a:defRPr sz="6000"/>
            </a:lvl1pPr>
          </a:lstStyle>
          <a:p>
            <a:r>
              <a:rPr lang="ro-RO"/>
              <a:t>Faceți clic pentru a edita stilul de titlu coordonator</a:t>
            </a:r>
          </a:p>
        </p:txBody>
      </p:sp>
      <p:sp>
        <p:nvSpPr>
          <p:cNvPr id="3" name="Substituent text 2">
            <a:extLst>
              <a:ext uri="{FF2B5EF4-FFF2-40B4-BE49-F238E27FC236}">
                <a16:creationId xmlns:a16="http://schemas.microsoft.com/office/drawing/2014/main" id="{7948A683-6FA7-A449-9770-1449F1C6FC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4" name="Substituent dată 3">
            <a:extLst>
              <a:ext uri="{FF2B5EF4-FFF2-40B4-BE49-F238E27FC236}">
                <a16:creationId xmlns:a16="http://schemas.microsoft.com/office/drawing/2014/main" id="{98431571-35AC-DC4F-9508-0DB2614897FA}"/>
              </a:ext>
            </a:extLst>
          </p:cNvPr>
          <p:cNvSpPr>
            <a:spLocks noGrp="1"/>
          </p:cNvSpPr>
          <p:nvPr>
            <p:ph type="dt" sz="half" idx="10"/>
          </p:nvPr>
        </p:nvSpPr>
        <p:spPr/>
        <p:txBody>
          <a:bodyPr/>
          <a:lstStyle/>
          <a:p>
            <a:fld id="{693C9CC2-319F-9D49-BDEB-758C97E1FE95}" type="datetimeFigureOut">
              <a:rPr lang="ro-RO" smtClean="0"/>
              <a:t>04.12.2020</a:t>
            </a:fld>
            <a:endParaRPr lang="ro-RO"/>
          </a:p>
        </p:txBody>
      </p:sp>
      <p:sp>
        <p:nvSpPr>
          <p:cNvPr id="5" name="Substituent subsol 4">
            <a:extLst>
              <a:ext uri="{FF2B5EF4-FFF2-40B4-BE49-F238E27FC236}">
                <a16:creationId xmlns:a16="http://schemas.microsoft.com/office/drawing/2014/main" id="{223CCDF9-A8D3-B54F-B9E0-26326A8845DB}"/>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9A837F14-DC40-ED4F-ABF4-C14830DFF4E4}"/>
              </a:ext>
            </a:extLst>
          </p:cNvPr>
          <p:cNvSpPr>
            <a:spLocks noGrp="1"/>
          </p:cNvSpPr>
          <p:nvPr>
            <p:ph type="sldNum" sz="quarter" idx="12"/>
          </p:nvPr>
        </p:nvSpPr>
        <p:spPr/>
        <p:txBody>
          <a:bodyPr/>
          <a:lstStyle/>
          <a:p>
            <a:fld id="{1575BD59-FD1F-5C44-9813-0F77620AACEC}" type="slidenum">
              <a:rPr lang="ro-RO" smtClean="0"/>
              <a:t>‹#›</a:t>
            </a:fld>
            <a:endParaRPr lang="ro-RO"/>
          </a:p>
        </p:txBody>
      </p:sp>
    </p:spTree>
    <p:extLst>
      <p:ext uri="{BB962C8B-B14F-4D97-AF65-F5344CB8AC3E}">
        <p14:creationId xmlns:p14="http://schemas.microsoft.com/office/powerpoint/2010/main" val="26570634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CC3F01C-FC44-D84F-A36A-5FCC8E904E7A}"/>
              </a:ext>
            </a:extLst>
          </p:cNvPr>
          <p:cNvSpPr>
            <a:spLocks noGrp="1"/>
          </p:cNvSpPr>
          <p:nvPr>
            <p:ph type="title"/>
          </p:nvPr>
        </p:nvSpPr>
        <p:spPr/>
        <p:txBody>
          <a:body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9DB6ABBB-4D20-D142-8C62-BED04709FD01}"/>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conținut 3">
            <a:extLst>
              <a:ext uri="{FF2B5EF4-FFF2-40B4-BE49-F238E27FC236}">
                <a16:creationId xmlns:a16="http://schemas.microsoft.com/office/drawing/2014/main" id="{98825F8A-1B4C-5C4A-A35B-3F0CA1792D93}"/>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dată 4">
            <a:extLst>
              <a:ext uri="{FF2B5EF4-FFF2-40B4-BE49-F238E27FC236}">
                <a16:creationId xmlns:a16="http://schemas.microsoft.com/office/drawing/2014/main" id="{3B630B28-AE5C-7941-B658-9A90320911CE}"/>
              </a:ext>
            </a:extLst>
          </p:cNvPr>
          <p:cNvSpPr>
            <a:spLocks noGrp="1"/>
          </p:cNvSpPr>
          <p:nvPr>
            <p:ph type="dt" sz="half" idx="10"/>
          </p:nvPr>
        </p:nvSpPr>
        <p:spPr/>
        <p:txBody>
          <a:bodyPr/>
          <a:lstStyle/>
          <a:p>
            <a:fld id="{693C9CC2-319F-9D49-BDEB-758C97E1FE95}" type="datetimeFigureOut">
              <a:rPr lang="ro-RO" smtClean="0"/>
              <a:t>04.12.2020</a:t>
            </a:fld>
            <a:endParaRPr lang="ro-RO"/>
          </a:p>
        </p:txBody>
      </p:sp>
      <p:sp>
        <p:nvSpPr>
          <p:cNvPr id="6" name="Substituent subsol 5">
            <a:extLst>
              <a:ext uri="{FF2B5EF4-FFF2-40B4-BE49-F238E27FC236}">
                <a16:creationId xmlns:a16="http://schemas.microsoft.com/office/drawing/2014/main" id="{43AAB5F6-0552-5E45-9237-866F36487BD3}"/>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5FEAC3EB-2F26-0949-A39E-AF8156AACB95}"/>
              </a:ext>
            </a:extLst>
          </p:cNvPr>
          <p:cNvSpPr>
            <a:spLocks noGrp="1"/>
          </p:cNvSpPr>
          <p:nvPr>
            <p:ph type="sldNum" sz="quarter" idx="12"/>
          </p:nvPr>
        </p:nvSpPr>
        <p:spPr/>
        <p:txBody>
          <a:bodyPr/>
          <a:lstStyle/>
          <a:p>
            <a:fld id="{1575BD59-FD1F-5C44-9813-0F77620AACEC}" type="slidenum">
              <a:rPr lang="ro-RO" smtClean="0"/>
              <a:t>‹#›</a:t>
            </a:fld>
            <a:endParaRPr lang="ro-RO"/>
          </a:p>
        </p:txBody>
      </p:sp>
    </p:spTree>
    <p:extLst>
      <p:ext uri="{BB962C8B-B14F-4D97-AF65-F5344CB8AC3E}">
        <p14:creationId xmlns:p14="http://schemas.microsoft.com/office/powerpoint/2010/main" val="4092214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04F0E0C-F264-F74D-9BCE-39AD953C3FE4}"/>
              </a:ext>
            </a:extLst>
          </p:cNvPr>
          <p:cNvSpPr>
            <a:spLocks noGrp="1"/>
          </p:cNvSpPr>
          <p:nvPr>
            <p:ph type="title"/>
          </p:nvPr>
        </p:nvSpPr>
        <p:spPr>
          <a:xfrm>
            <a:off x="839788" y="365125"/>
            <a:ext cx="10515600" cy="1325563"/>
          </a:xfrm>
        </p:spPr>
        <p:txBody>
          <a:bodyPr/>
          <a:lstStyle/>
          <a:p>
            <a:r>
              <a:rPr lang="ro-RO"/>
              <a:t>Faceți clic pentru a edita stilul de titlu coordonator</a:t>
            </a:r>
          </a:p>
        </p:txBody>
      </p:sp>
      <p:sp>
        <p:nvSpPr>
          <p:cNvPr id="3" name="Substituent text 2">
            <a:extLst>
              <a:ext uri="{FF2B5EF4-FFF2-40B4-BE49-F238E27FC236}">
                <a16:creationId xmlns:a16="http://schemas.microsoft.com/office/drawing/2014/main" id="{CFD6AC00-0F85-6845-8B40-6DABB32BB7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Substituent conținut 3">
            <a:extLst>
              <a:ext uri="{FF2B5EF4-FFF2-40B4-BE49-F238E27FC236}">
                <a16:creationId xmlns:a16="http://schemas.microsoft.com/office/drawing/2014/main" id="{82A11372-3E52-054B-AE8C-D61F017FE900}"/>
              </a:ext>
            </a:extLst>
          </p:cNvPr>
          <p:cNvSpPr>
            <a:spLocks noGrp="1"/>
          </p:cNvSpPr>
          <p:nvPr>
            <p:ph sz="half" idx="2"/>
          </p:nvPr>
        </p:nvSpPr>
        <p:spPr>
          <a:xfrm>
            <a:off x="839788" y="2505075"/>
            <a:ext cx="5157787"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text 4">
            <a:extLst>
              <a:ext uri="{FF2B5EF4-FFF2-40B4-BE49-F238E27FC236}">
                <a16:creationId xmlns:a16="http://schemas.microsoft.com/office/drawing/2014/main" id="{46AF732E-429A-D14B-AF9C-6062DC788C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Substituent conținut 5">
            <a:extLst>
              <a:ext uri="{FF2B5EF4-FFF2-40B4-BE49-F238E27FC236}">
                <a16:creationId xmlns:a16="http://schemas.microsoft.com/office/drawing/2014/main" id="{74F34CB8-6FBE-7C4E-954D-04EBBB89194F}"/>
              </a:ext>
            </a:extLst>
          </p:cNvPr>
          <p:cNvSpPr>
            <a:spLocks noGrp="1"/>
          </p:cNvSpPr>
          <p:nvPr>
            <p:ph sz="quarter" idx="4"/>
          </p:nvPr>
        </p:nvSpPr>
        <p:spPr>
          <a:xfrm>
            <a:off x="6172200" y="2505075"/>
            <a:ext cx="5183188"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7" name="Substituent dată 6">
            <a:extLst>
              <a:ext uri="{FF2B5EF4-FFF2-40B4-BE49-F238E27FC236}">
                <a16:creationId xmlns:a16="http://schemas.microsoft.com/office/drawing/2014/main" id="{BF122CDE-C8ED-2D49-8018-5F7DE3F9FD45}"/>
              </a:ext>
            </a:extLst>
          </p:cNvPr>
          <p:cNvSpPr>
            <a:spLocks noGrp="1"/>
          </p:cNvSpPr>
          <p:nvPr>
            <p:ph type="dt" sz="half" idx="10"/>
          </p:nvPr>
        </p:nvSpPr>
        <p:spPr/>
        <p:txBody>
          <a:bodyPr/>
          <a:lstStyle/>
          <a:p>
            <a:fld id="{693C9CC2-319F-9D49-BDEB-758C97E1FE95}" type="datetimeFigureOut">
              <a:rPr lang="ro-RO" smtClean="0"/>
              <a:t>04.12.2020</a:t>
            </a:fld>
            <a:endParaRPr lang="ro-RO"/>
          </a:p>
        </p:txBody>
      </p:sp>
      <p:sp>
        <p:nvSpPr>
          <p:cNvPr id="8" name="Substituent subsol 7">
            <a:extLst>
              <a:ext uri="{FF2B5EF4-FFF2-40B4-BE49-F238E27FC236}">
                <a16:creationId xmlns:a16="http://schemas.microsoft.com/office/drawing/2014/main" id="{B4A6AEFB-05CB-024F-98C6-E89F3D5C9BFF}"/>
              </a:ext>
            </a:extLst>
          </p:cNvPr>
          <p:cNvSpPr>
            <a:spLocks noGrp="1"/>
          </p:cNvSpPr>
          <p:nvPr>
            <p:ph type="ftr" sz="quarter" idx="11"/>
          </p:nvPr>
        </p:nvSpPr>
        <p:spPr/>
        <p:txBody>
          <a:bodyPr/>
          <a:lstStyle/>
          <a:p>
            <a:endParaRPr lang="ro-RO"/>
          </a:p>
        </p:txBody>
      </p:sp>
      <p:sp>
        <p:nvSpPr>
          <p:cNvPr id="9" name="Substituent număr diapozitiv 8">
            <a:extLst>
              <a:ext uri="{FF2B5EF4-FFF2-40B4-BE49-F238E27FC236}">
                <a16:creationId xmlns:a16="http://schemas.microsoft.com/office/drawing/2014/main" id="{265A24E4-DF31-A349-A987-CC65E187E0D0}"/>
              </a:ext>
            </a:extLst>
          </p:cNvPr>
          <p:cNvSpPr>
            <a:spLocks noGrp="1"/>
          </p:cNvSpPr>
          <p:nvPr>
            <p:ph type="sldNum" sz="quarter" idx="12"/>
          </p:nvPr>
        </p:nvSpPr>
        <p:spPr/>
        <p:txBody>
          <a:bodyPr/>
          <a:lstStyle/>
          <a:p>
            <a:fld id="{1575BD59-FD1F-5C44-9813-0F77620AACEC}" type="slidenum">
              <a:rPr lang="ro-RO" smtClean="0"/>
              <a:t>‹#›</a:t>
            </a:fld>
            <a:endParaRPr lang="ro-RO"/>
          </a:p>
        </p:txBody>
      </p:sp>
    </p:spTree>
    <p:extLst>
      <p:ext uri="{BB962C8B-B14F-4D97-AF65-F5344CB8AC3E}">
        <p14:creationId xmlns:p14="http://schemas.microsoft.com/office/powerpoint/2010/main" val="2166239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940036E-AAD8-A545-B7B1-D8525597FD91}"/>
              </a:ext>
            </a:extLst>
          </p:cNvPr>
          <p:cNvSpPr>
            <a:spLocks noGrp="1"/>
          </p:cNvSpPr>
          <p:nvPr>
            <p:ph type="title"/>
          </p:nvPr>
        </p:nvSpPr>
        <p:spPr/>
        <p:txBody>
          <a:bodyPr/>
          <a:lstStyle/>
          <a:p>
            <a:r>
              <a:rPr lang="ro-RO"/>
              <a:t>Faceți clic pentru a edita stilul de titlu coordonator</a:t>
            </a:r>
          </a:p>
        </p:txBody>
      </p:sp>
      <p:sp>
        <p:nvSpPr>
          <p:cNvPr id="3" name="Substituent dată 2">
            <a:extLst>
              <a:ext uri="{FF2B5EF4-FFF2-40B4-BE49-F238E27FC236}">
                <a16:creationId xmlns:a16="http://schemas.microsoft.com/office/drawing/2014/main" id="{DECF6960-8057-4946-8B43-128B35FF2731}"/>
              </a:ext>
            </a:extLst>
          </p:cNvPr>
          <p:cNvSpPr>
            <a:spLocks noGrp="1"/>
          </p:cNvSpPr>
          <p:nvPr>
            <p:ph type="dt" sz="half" idx="10"/>
          </p:nvPr>
        </p:nvSpPr>
        <p:spPr/>
        <p:txBody>
          <a:bodyPr/>
          <a:lstStyle/>
          <a:p>
            <a:fld id="{693C9CC2-319F-9D49-BDEB-758C97E1FE95}" type="datetimeFigureOut">
              <a:rPr lang="ro-RO" smtClean="0"/>
              <a:t>04.12.2020</a:t>
            </a:fld>
            <a:endParaRPr lang="ro-RO"/>
          </a:p>
        </p:txBody>
      </p:sp>
      <p:sp>
        <p:nvSpPr>
          <p:cNvPr id="4" name="Substituent subsol 3">
            <a:extLst>
              <a:ext uri="{FF2B5EF4-FFF2-40B4-BE49-F238E27FC236}">
                <a16:creationId xmlns:a16="http://schemas.microsoft.com/office/drawing/2014/main" id="{48ECF9BD-3EBC-C34F-BFEA-247D64DCE4A5}"/>
              </a:ext>
            </a:extLst>
          </p:cNvPr>
          <p:cNvSpPr>
            <a:spLocks noGrp="1"/>
          </p:cNvSpPr>
          <p:nvPr>
            <p:ph type="ftr" sz="quarter" idx="11"/>
          </p:nvPr>
        </p:nvSpPr>
        <p:spPr/>
        <p:txBody>
          <a:bodyPr/>
          <a:lstStyle/>
          <a:p>
            <a:endParaRPr lang="ro-RO"/>
          </a:p>
        </p:txBody>
      </p:sp>
      <p:sp>
        <p:nvSpPr>
          <p:cNvPr id="5" name="Substituent număr diapozitiv 4">
            <a:extLst>
              <a:ext uri="{FF2B5EF4-FFF2-40B4-BE49-F238E27FC236}">
                <a16:creationId xmlns:a16="http://schemas.microsoft.com/office/drawing/2014/main" id="{3ACBE93F-09B0-2D47-AC62-C18AF67A547E}"/>
              </a:ext>
            </a:extLst>
          </p:cNvPr>
          <p:cNvSpPr>
            <a:spLocks noGrp="1"/>
          </p:cNvSpPr>
          <p:nvPr>
            <p:ph type="sldNum" sz="quarter" idx="12"/>
          </p:nvPr>
        </p:nvSpPr>
        <p:spPr/>
        <p:txBody>
          <a:bodyPr/>
          <a:lstStyle/>
          <a:p>
            <a:fld id="{1575BD59-FD1F-5C44-9813-0F77620AACEC}" type="slidenum">
              <a:rPr lang="ro-RO" smtClean="0"/>
              <a:t>‹#›</a:t>
            </a:fld>
            <a:endParaRPr lang="ro-RO"/>
          </a:p>
        </p:txBody>
      </p:sp>
    </p:spTree>
    <p:extLst>
      <p:ext uri="{BB962C8B-B14F-4D97-AF65-F5344CB8AC3E}">
        <p14:creationId xmlns:p14="http://schemas.microsoft.com/office/powerpoint/2010/main" val="905333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a:extLst>
              <a:ext uri="{FF2B5EF4-FFF2-40B4-BE49-F238E27FC236}">
                <a16:creationId xmlns:a16="http://schemas.microsoft.com/office/drawing/2014/main" id="{91CDCC7B-B5B2-E54C-9AF5-6DBD472388A7}"/>
              </a:ext>
            </a:extLst>
          </p:cNvPr>
          <p:cNvSpPr>
            <a:spLocks noGrp="1"/>
          </p:cNvSpPr>
          <p:nvPr>
            <p:ph type="dt" sz="half" idx="10"/>
          </p:nvPr>
        </p:nvSpPr>
        <p:spPr/>
        <p:txBody>
          <a:bodyPr/>
          <a:lstStyle/>
          <a:p>
            <a:fld id="{693C9CC2-319F-9D49-BDEB-758C97E1FE95}" type="datetimeFigureOut">
              <a:rPr lang="ro-RO" smtClean="0"/>
              <a:t>04.12.2020</a:t>
            </a:fld>
            <a:endParaRPr lang="ro-RO"/>
          </a:p>
        </p:txBody>
      </p:sp>
      <p:sp>
        <p:nvSpPr>
          <p:cNvPr id="3" name="Substituent subsol 2">
            <a:extLst>
              <a:ext uri="{FF2B5EF4-FFF2-40B4-BE49-F238E27FC236}">
                <a16:creationId xmlns:a16="http://schemas.microsoft.com/office/drawing/2014/main" id="{C37CF617-548E-8A4B-9957-C6A9E161F137}"/>
              </a:ext>
            </a:extLst>
          </p:cNvPr>
          <p:cNvSpPr>
            <a:spLocks noGrp="1"/>
          </p:cNvSpPr>
          <p:nvPr>
            <p:ph type="ftr" sz="quarter" idx="11"/>
          </p:nvPr>
        </p:nvSpPr>
        <p:spPr/>
        <p:txBody>
          <a:bodyPr/>
          <a:lstStyle/>
          <a:p>
            <a:endParaRPr lang="ro-RO"/>
          </a:p>
        </p:txBody>
      </p:sp>
      <p:sp>
        <p:nvSpPr>
          <p:cNvPr id="4" name="Substituent număr diapozitiv 3">
            <a:extLst>
              <a:ext uri="{FF2B5EF4-FFF2-40B4-BE49-F238E27FC236}">
                <a16:creationId xmlns:a16="http://schemas.microsoft.com/office/drawing/2014/main" id="{A6E2F5B1-6AE1-8F42-870F-901D3A328D05}"/>
              </a:ext>
            </a:extLst>
          </p:cNvPr>
          <p:cNvSpPr>
            <a:spLocks noGrp="1"/>
          </p:cNvSpPr>
          <p:nvPr>
            <p:ph type="sldNum" sz="quarter" idx="12"/>
          </p:nvPr>
        </p:nvSpPr>
        <p:spPr/>
        <p:txBody>
          <a:bodyPr/>
          <a:lstStyle/>
          <a:p>
            <a:fld id="{1575BD59-FD1F-5C44-9813-0F77620AACEC}" type="slidenum">
              <a:rPr lang="ro-RO" smtClean="0"/>
              <a:t>‹#›</a:t>
            </a:fld>
            <a:endParaRPr lang="ro-RO"/>
          </a:p>
        </p:txBody>
      </p:sp>
    </p:spTree>
    <p:extLst>
      <p:ext uri="{BB962C8B-B14F-4D97-AF65-F5344CB8AC3E}">
        <p14:creationId xmlns:p14="http://schemas.microsoft.com/office/powerpoint/2010/main" val="2314264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6C8842A-BF7C-9042-9277-EEA80989853E}"/>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1400781D-CB73-EC4F-8862-C1DB4EC643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text 3">
            <a:extLst>
              <a:ext uri="{FF2B5EF4-FFF2-40B4-BE49-F238E27FC236}">
                <a16:creationId xmlns:a16="http://schemas.microsoft.com/office/drawing/2014/main" id="{C8F6D090-C289-9244-A392-0C418087C2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39162342-7DE5-2649-AA99-46F74EC1685B}"/>
              </a:ext>
            </a:extLst>
          </p:cNvPr>
          <p:cNvSpPr>
            <a:spLocks noGrp="1"/>
          </p:cNvSpPr>
          <p:nvPr>
            <p:ph type="dt" sz="half" idx="10"/>
          </p:nvPr>
        </p:nvSpPr>
        <p:spPr/>
        <p:txBody>
          <a:bodyPr/>
          <a:lstStyle/>
          <a:p>
            <a:fld id="{693C9CC2-319F-9D49-BDEB-758C97E1FE95}" type="datetimeFigureOut">
              <a:rPr lang="ro-RO" smtClean="0"/>
              <a:t>04.12.2020</a:t>
            </a:fld>
            <a:endParaRPr lang="ro-RO"/>
          </a:p>
        </p:txBody>
      </p:sp>
      <p:sp>
        <p:nvSpPr>
          <p:cNvPr id="6" name="Substituent subsol 5">
            <a:extLst>
              <a:ext uri="{FF2B5EF4-FFF2-40B4-BE49-F238E27FC236}">
                <a16:creationId xmlns:a16="http://schemas.microsoft.com/office/drawing/2014/main" id="{5CCA8E65-A168-A84F-B41A-5997B50A6C41}"/>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1220E50F-4D3C-2B4A-9D4F-B37C52D7EBCA}"/>
              </a:ext>
            </a:extLst>
          </p:cNvPr>
          <p:cNvSpPr>
            <a:spLocks noGrp="1"/>
          </p:cNvSpPr>
          <p:nvPr>
            <p:ph type="sldNum" sz="quarter" idx="12"/>
          </p:nvPr>
        </p:nvSpPr>
        <p:spPr/>
        <p:txBody>
          <a:bodyPr/>
          <a:lstStyle/>
          <a:p>
            <a:fld id="{1575BD59-FD1F-5C44-9813-0F77620AACEC}" type="slidenum">
              <a:rPr lang="ro-RO" smtClean="0"/>
              <a:t>‹#›</a:t>
            </a:fld>
            <a:endParaRPr lang="ro-RO"/>
          </a:p>
        </p:txBody>
      </p:sp>
    </p:spTree>
    <p:extLst>
      <p:ext uri="{BB962C8B-B14F-4D97-AF65-F5344CB8AC3E}">
        <p14:creationId xmlns:p14="http://schemas.microsoft.com/office/powerpoint/2010/main" val="2083821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D79CE87-75D1-7A4D-A032-EB3AF251480B}"/>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p>
        </p:txBody>
      </p:sp>
      <p:sp>
        <p:nvSpPr>
          <p:cNvPr id="3" name="Substituent imagine 2">
            <a:extLst>
              <a:ext uri="{FF2B5EF4-FFF2-40B4-BE49-F238E27FC236}">
                <a16:creationId xmlns:a16="http://schemas.microsoft.com/office/drawing/2014/main" id="{995FA4D2-0C9E-BA47-8F6F-7CE950212F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Substituent text 3">
            <a:extLst>
              <a:ext uri="{FF2B5EF4-FFF2-40B4-BE49-F238E27FC236}">
                <a16:creationId xmlns:a16="http://schemas.microsoft.com/office/drawing/2014/main" id="{6AD5EDDA-2CB0-104E-9DD7-3C245A7D25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8C9221CF-4DA4-284F-BB7C-8177C61B4B2B}"/>
              </a:ext>
            </a:extLst>
          </p:cNvPr>
          <p:cNvSpPr>
            <a:spLocks noGrp="1"/>
          </p:cNvSpPr>
          <p:nvPr>
            <p:ph type="dt" sz="half" idx="10"/>
          </p:nvPr>
        </p:nvSpPr>
        <p:spPr/>
        <p:txBody>
          <a:bodyPr/>
          <a:lstStyle/>
          <a:p>
            <a:fld id="{693C9CC2-319F-9D49-BDEB-758C97E1FE95}" type="datetimeFigureOut">
              <a:rPr lang="ro-RO" smtClean="0"/>
              <a:t>04.12.2020</a:t>
            </a:fld>
            <a:endParaRPr lang="ro-RO"/>
          </a:p>
        </p:txBody>
      </p:sp>
      <p:sp>
        <p:nvSpPr>
          <p:cNvPr id="6" name="Substituent subsol 5">
            <a:extLst>
              <a:ext uri="{FF2B5EF4-FFF2-40B4-BE49-F238E27FC236}">
                <a16:creationId xmlns:a16="http://schemas.microsoft.com/office/drawing/2014/main" id="{A13AB8C9-F6B1-334A-8958-183E695FB174}"/>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66BD7B90-7D81-844B-9383-CD2434B9D2D2}"/>
              </a:ext>
            </a:extLst>
          </p:cNvPr>
          <p:cNvSpPr>
            <a:spLocks noGrp="1"/>
          </p:cNvSpPr>
          <p:nvPr>
            <p:ph type="sldNum" sz="quarter" idx="12"/>
          </p:nvPr>
        </p:nvSpPr>
        <p:spPr/>
        <p:txBody>
          <a:bodyPr/>
          <a:lstStyle/>
          <a:p>
            <a:fld id="{1575BD59-FD1F-5C44-9813-0F77620AACEC}" type="slidenum">
              <a:rPr lang="ro-RO" smtClean="0"/>
              <a:t>‹#›</a:t>
            </a:fld>
            <a:endParaRPr lang="ro-RO"/>
          </a:p>
        </p:txBody>
      </p:sp>
    </p:spTree>
    <p:extLst>
      <p:ext uri="{BB962C8B-B14F-4D97-AF65-F5344CB8AC3E}">
        <p14:creationId xmlns:p14="http://schemas.microsoft.com/office/powerpoint/2010/main" val="1460662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5204BC0-7CEB-8A4F-B159-CCC7366574EF}"/>
              </a:ext>
            </a:extLst>
          </p:cNvPr>
          <p:cNvSpPr>
            <a:spLocks noGrp="1"/>
          </p:cNvSpPr>
          <p:nvPr>
            <p:ph type="title"/>
          </p:nvPr>
        </p:nvSpPr>
        <p:spPr/>
        <p:txBody>
          <a:bodyPr/>
          <a:lstStyle/>
          <a:p>
            <a:r>
              <a:rPr lang="ro-RO"/>
              <a:t>Faceți clic pentru a edita stilul de titlu coordonator</a:t>
            </a:r>
          </a:p>
        </p:txBody>
      </p:sp>
      <p:sp>
        <p:nvSpPr>
          <p:cNvPr id="3" name="Substituent text vertical 2">
            <a:extLst>
              <a:ext uri="{FF2B5EF4-FFF2-40B4-BE49-F238E27FC236}">
                <a16:creationId xmlns:a16="http://schemas.microsoft.com/office/drawing/2014/main" id="{0C4D287B-F6C1-8242-9638-4A7FDF1D00FE}"/>
              </a:ext>
            </a:extLst>
          </p:cNvPr>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E668F900-80FF-DF44-9874-CD9647AB2D09}"/>
              </a:ext>
            </a:extLst>
          </p:cNvPr>
          <p:cNvSpPr>
            <a:spLocks noGrp="1"/>
          </p:cNvSpPr>
          <p:nvPr>
            <p:ph type="dt" sz="half" idx="10"/>
          </p:nvPr>
        </p:nvSpPr>
        <p:spPr/>
        <p:txBody>
          <a:bodyPr/>
          <a:lstStyle/>
          <a:p>
            <a:fld id="{693C9CC2-319F-9D49-BDEB-758C97E1FE95}" type="datetimeFigureOut">
              <a:rPr lang="ro-RO" smtClean="0"/>
              <a:t>04.12.2020</a:t>
            </a:fld>
            <a:endParaRPr lang="ro-RO"/>
          </a:p>
        </p:txBody>
      </p:sp>
      <p:sp>
        <p:nvSpPr>
          <p:cNvPr id="5" name="Substituent subsol 4">
            <a:extLst>
              <a:ext uri="{FF2B5EF4-FFF2-40B4-BE49-F238E27FC236}">
                <a16:creationId xmlns:a16="http://schemas.microsoft.com/office/drawing/2014/main" id="{30F2B71E-DC07-F54D-BC85-FDBE58865C56}"/>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87F6ECF9-9E8D-7D41-9EB4-AAE314631818}"/>
              </a:ext>
            </a:extLst>
          </p:cNvPr>
          <p:cNvSpPr>
            <a:spLocks noGrp="1"/>
          </p:cNvSpPr>
          <p:nvPr>
            <p:ph type="sldNum" sz="quarter" idx="12"/>
          </p:nvPr>
        </p:nvSpPr>
        <p:spPr/>
        <p:txBody>
          <a:bodyPr/>
          <a:lstStyle/>
          <a:p>
            <a:fld id="{1575BD59-FD1F-5C44-9813-0F77620AACEC}" type="slidenum">
              <a:rPr lang="ro-RO" smtClean="0"/>
              <a:t>‹#›</a:t>
            </a:fld>
            <a:endParaRPr lang="ro-RO"/>
          </a:p>
        </p:txBody>
      </p:sp>
    </p:spTree>
    <p:extLst>
      <p:ext uri="{BB962C8B-B14F-4D97-AF65-F5344CB8AC3E}">
        <p14:creationId xmlns:p14="http://schemas.microsoft.com/office/powerpoint/2010/main" val="8314193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a:extLst>
              <a:ext uri="{FF2B5EF4-FFF2-40B4-BE49-F238E27FC236}">
                <a16:creationId xmlns:a16="http://schemas.microsoft.com/office/drawing/2014/main" id="{D4A371A7-DC20-7E4A-8BB2-FD3DCF96CC7D}"/>
              </a:ext>
            </a:extLst>
          </p:cNvPr>
          <p:cNvSpPr>
            <a:spLocks noGrp="1"/>
          </p:cNvSpPr>
          <p:nvPr>
            <p:ph type="title" orient="vert"/>
          </p:nvPr>
        </p:nvSpPr>
        <p:spPr>
          <a:xfrm>
            <a:off x="8724900" y="365125"/>
            <a:ext cx="2628900" cy="5811838"/>
          </a:xfrm>
        </p:spPr>
        <p:txBody>
          <a:bodyPr vert="eaVert"/>
          <a:lstStyle/>
          <a:p>
            <a:r>
              <a:rPr lang="ro-RO"/>
              <a:t>Faceți clic pentru a edita stilul de titlu coordonator</a:t>
            </a:r>
          </a:p>
        </p:txBody>
      </p:sp>
      <p:sp>
        <p:nvSpPr>
          <p:cNvPr id="3" name="Substituent text vertical 2">
            <a:extLst>
              <a:ext uri="{FF2B5EF4-FFF2-40B4-BE49-F238E27FC236}">
                <a16:creationId xmlns:a16="http://schemas.microsoft.com/office/drawing/2014/main" id="{2CB32FA2-CDD3-C042-A45B-404470961ACE}"/>
              </a:ext>
            </a:extLst>
          </p:cNvPr>
          <p:cNvSpPr>
            <a:spLocks noGrp="1"/>
          </p:cNvSpPr>
          <p:nvPr>
            <p:ph type="body" orient="vert" idx="1"/>
          </p:nvPr>
        </p:nvSpPr>
        <p:spPr>
          <a:xfrm>
            <a:off x="838200" y="365125"/>
            <a:ext cx="7734300" cy="5811838"/>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D1FA05C8-5016-7C4D-95D4-3970AC716646}"/>
              </a:ext>
            </a:extLst>
          </p:cNvPr>
          <p:cNvSpPr>
            <a:spLocks noGrp="1"/>
          </p:cNvSpPr>
          <p:nvPr>
            <p:ph type="dt" sz="half" idx="10"/>
          </p:nvPr>
        </p:nvSpPr>
        <p:spPr/>
        <p:txBody>
          <a:bodyPr/>
          <a:lstStyle/>
          <a:p>
            <a:fld id="{693C9CC2-319F-9D49-BDEB-758C97E1FE95}" type="datetimeFigureOut">
              <a:rPr lang="ro-RO" smtClean="0"/>
              <a:t>04.12.2020</a:t>
            </a:fld>
            <a:endParaRPr lang="ro-RO"/>
          </a:p>
        </p:txBody>
      </p:sp>
      <p:sp>
        <p:nvSpPr>
          <p:cNvPr id="5" name="Substituent subsol 4">
            <a:extLst>
              <a:ext uri="{FF2B5EF4-FFF2-40B4-BE49-F238E27FC236}">
                <a16:creationId xmlns:a16="http://schemas.microsoft.com/office/drawing/2014/main" id="{63BCE878-BD69-B64A-ACF6-C4373133355A}"/>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8BF5ED27-2363-E64E-905B-A33A320B4905}"/>
              </a:ext>
            </a:extLst>
          </p:cNvPr>
          <p:cNvSpPr>
            <a:spLocks noGrp="1"/>
          </p:cNvSpPr>
          <p:nvPr>
            <p:ph type="sldNum" sz="quarter" idx="12"/>
          </p:nvPr>
        </p:nvSpPr>
        <p:spPr/>
        <p:txBody>
          <a:bodyPr/>
          <a:lstStyle/>
          <a:p>
            <a:fld id="{1575BD59-FD1F-5C44-9813-0F77620AACEC}" type="slidenum">
              <a:rPr lang="ro-RO" smtClean="0"/>
              <a:t>‹#›</a:t>
            </a:fld>
            <a:endParaRPr lang="ro-RO"/>
          </a:p>
        </p:txBody>
      </p:sp>
    </p:spTree>
    <p:extLst>
      <p:ext uri="{BB962C8B-B14F-4D97-AF65-F5344CB8AC3E}">
        <p14:creationId xmlns:p14="http://schemas.microsoft.com/office/powerpoint/2010/main" val="221252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a:extLst>
              <a:ext uri="{FF2B5EF4-FFF2-40B4-BE49-F238E27FC236}">
                <a16:creationId xmlns:a16="http://schemas.microsoft.com/office/drawing/2014/main" id="{39C822B6-C779-B447-87DE-F2EC304811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Faceți clic pentru a edita stilul de titlu coordonator</a:t>
            </a:r>
          </a:p>
        </p:txBody>
      </p:sp>
      <p:sp>
        <p:nvSpPr>
          <p:cNvPr id="3" name="Substituent text 2">
            <a:extLst>
              <a:ext uri="{FF2B5EF4-FFF2-40B4-BE49-F238E27FC236}">
                <a16:creationId xmlns:a16="http://schemas.microsoft.com/office/drawing/2014/main" id="{0E04BE53-B96E-564B-84FE-77C30B6510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105BD9C4-3A15-A041-80FA-613A730805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3C9CC2-319F-9D49-BDEB-758C97E1FE95}" type="datetimeFigureOut">
              <a:rPr lang="ro-RO" smtClean="0"/>
              <a:t>04.12.2020</a:t>
            </a:fld>
            <a:endParaRPr lang="ro-RO"/>
          </a:p>
        </p:txBody>
      </p:sp>
      <p:sp>
        <p:nvSpPr>
          <p:cNvPr id="5" name="Substituent subsol 4">
            <a:extLst>
              <a:ext uri="{FF2B5EF4-FFF2-40B4-BE49-F238E27FC236}">
                <a16:creationId xmlns:a16="http://schemas.microsoft.com/office/drawing/2014/main" id="{9D3D61E5-7C07-E143-83D2-79B848A20DD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o-RO"/>
          </a:p>
        </p:txBody>
      </p:sp>
      <p:sp>
        <p:nvSpPr>
          <p:cNvPr id="6" name="Substituent număr diapozitiv 5">
            <a:extLst>
              <a:ext uri="{FF2B5EF4-FFF2-40B4-BE49-F238E27FC236}">
                <a16:creationId xmlns:a16="http://schemas.microsoft.com/office/drawing/2014/main" id="{2A0EF979-479B-BC48-B76C-857E812FB7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75BD59-FD1F-5C44-9813-0F77620AACEC}" type="slidenum">
              <a:rPr lang="ro-RO" smtClean="0"/>
              <a:t>‹#›</a:t>
            </a:fld>
            <a:endParaRPr lang="ro-RO"/>
          </a:p>
        </p:txBody>
      </p:sp>
    </p:spTree>
    <p:extLst>
      <p:ext uri="{BB962C8B-B14F-4D97-AF65-F5344CB8AC3E}">
        <p14:creationId xmlns:p14="http://schemas.microsoft.com/office/powerpoint/2010/main" val="16652339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hyperlink" Target="https://www.locusassignments.com/solution/unit-23-employability-skills-assignment-sample"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DD89EFB-D495-1342-A260-10966A2D3EA3}"/>
              </a:ext>
            </a:extLst>
          </p:cNvPr>
          <p:cNvSpPr>
            <a:spLocks noGrp="1"/>
          </p:cNvSpPr>
          <p:nvPr>
            <p:ph type="ctrTitle"/>
          </p:nvPr>
        </p:nvSpPr>
        <p:spPr/>
        <p:txBody>
          <a:bodyPr>
            <a:normAutofit/>
          </a:bodyPr>
          <a:lstStyle/>
          <a:p>
            <a:r>
              <a:rPr lang="ro-RO" b="1"/>
              <a:t>BMSW 4001</a:t>
            </a:r>
            <a:br>
              <a:rPr lang="ro-RO" b="1"/>
            </a:br>
            <a:r>
              <a:rPr lang="ro-RO" sz="4900" b="1"/>
              <a:t>Academic and Employability Skills</a:t>
            </a:r>
          </a:p>
        </p:txBody>
      </p:sp>
      <p:sp>
        <p:nvSpPr>
          <p:cNvPr id="3" name="Subtitlu 2">
            <a:extLst>
              <a:ext uri="{FF2B5EF4-FFF2-40B4-BE49-F238E27FC236}">
                <a16:creationId xmlns:a16="http://schemas.microsoft.com/office/drawing/2014/main" id="{C870A146-2198-CB4C-9546-6CF762ED2237}"/>
              </a:ext>
            </a:extLst>
          </p:cNvPr>
          <p:cNvSpPr>
            <a:spLocks noGrp="1"/>
          </p:cNvSpPr>
          <p:nvPr>
            <p:ph type="subTitle" idx="1"/>
          </p:nvPr>
        </p:nvSpPr>
        <p:spPr/>
        <p:txBody>
          <a:bodyPr>
            <a:normAutofit fontScale="92500" lnSpcReduction="20000"/>
          </a:bodyPr>
          <a:lstStyle/>
          <a:p>
            <a:r>
              <a:rPr lang="ro-RO" sz="2000"/>
              <a:t>Assigment 1</a:t>
            </a:r>
          </a:p>
          <a:p>
            <a:endParaRPr lang="ro-RO" sz="2000"/>
          </a:p>
          <a:p>
            <a:r>
              <a:rPr lang="ro-RO" sz="2000"/>
              <a:t>Name : Ion Alexandru Rotariu </a:t>
            </a:r>
          </a:p>
          <a:p>
            <a:r>
              <a:rPr lang="ro-RO" sz="2000"/>
              <a:t>ID : 2009128</a:t>
            </a:r>
          </a:p>
          <a:p>
            <a:r>
              <a:rPr lang="ro-RO" sz="2000"/>
              <a:t>Tutor’s name : Lloyd Beharry</a:t>
            </a:r>
          </a:p>
          <a:p>
            <a:endParaRPr lang="ro-RO" sz="2000"/>
          </a:p>
        </p:txBody>
      </p:sp>
    </p:spTree>
    <p:extLst>
      <p:ext uri="{BB962C8B-B14F-4D97-AF65-F5344CB8AC3E}">
        <p14:creationId xmlns:p14="http://schemas.microsoft.com/office/powerpoint/2010/main" val="2732867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A1A42D5-CCA4-F24E-9DEE-61EE16354786}"/>
              </a:ext>
            </a:extLst>
          </p:cNvPr>
          <p:cNvSpPr>
            <a:spLocks noGrp="1"/>
          </p:cNvSpPr>
          <p:nvPr>
            <p:ph type="title"/>
          </p:nvPr>
        </p:nvSpPr>
        <p:spPr/>
        <p:txBody>
          <a:bodyPr/>
          <a:lstStyle/>
          <a:p>
            <a:r>
              <a:rPr lang="ro-RO" b="1"/>
              <a:t>Table of contents</a:t>
            </a:r>
          </a:p>
        </p:txBody>
      </p:sp>
      <p:sp>
        <p:nvSpPr>
          <p:cNvPr id="3" name="Substituent conținut 2">
            <a:extLst>
              <a:ext uri="{FF2B5EF4-FFF2-40B4-BE49-F238E27FC236}">
                <a16:creationId xmlns:a16="http://schemas.microsoft.com/office/drawing/2014/main" id="{F1BCFBDF-3E24-6F4F-BE23-61CA76D9C9DA}"/>
              </a:ext>
            </a:extLst>
          </p:cNvPr>
          <p:cNvSpPr>
            <a:spLocks noGrp="1"/>
          </p:cNvSpPr>
          <p:nvPr>
            <p:ph idx="1"/>
          </p:nvPr>
        </p:nvSpPr>
        <p:spPr/>
        <p:txBody>
          <a:bodyPr/>
          <a:lstStyle/>
          <a:p>
            <a:r>
              <a:rPr lang="ro-RO"/>
              <a:t>S2 Introduction</a:t>
            </a:r>
          </a:p>
          <a:p>
            <a:r>
              <a:rPr lang="ro-RO"/>
              <a:t>S3 Academic and employability skills</a:t>
            </a:r>
          </a:p>
          <a:p>
            <a:r>
              <a:rPr lang="ro-RO"/>
              <a:t>S4 SWOT analysis </a:t>
            </a:r>
          </a:p>
          <a:p>
            <a:r>
              <a:rPr lang="ro-RO"/>
              <a:t>S5 My career plan </a:t>
            </a:r>
          </a:p>
          <a:p>
            <a:r>
              <a:rPr lang="ro-RO"/>
              <a:t>S6 PDP</a:t>
            </a:r>
          </a:p>
          <a:p>
            <a:r>
              <a:rPr lang="ro-RO"/>
              <a:t>S7 Conclusion</a:t>
            </a:r>
          </a:p>
          <a:p>
            <a:r>
              <a:rPr lang="ro-RO"/>
              <a:t>S8 References</a:t>
            </a:r>
          </a:p>
          <a:p>
            <a:endParaRPr lang="ro-RO"/>
          </a:p>
          <a:p>
            <a:endParaRPr lang="ro-RO"/>
          </a:p>
          <a:p>
            <a:endParaRPr lang="ro-RO"/>
          </a:p>
          <a:p>
            <a:endParaRPr lang="ro-RO"/>
          </a:p>
        </p:txBody>
      </p:sp>
    </p:spTree>
    <p:extLst>
      <p:ext uri="{BB962C8B-B14F-4D97-AF65-F5344CB8AC3E}">
        <p14:creationId xmlns:p14="http://schemas.microsoft.com/office/powerpoint/2010/main" val="2019404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F62F9A2-237E-F744-BE06-D8B30C04FF60}"/>
              </a:ext>
            </a:extLst>
          </p:cNvPr>
          <p:cNvSpPr>
            <a:spLocks noGrp="1"/>
          </p:cNvSpPr>
          <p:nvPr>
            <p:ph type="title"/>
          </p:nvPr>
        </p:nvSpPr>
        <p:spPr/>
        <p:txBody>
          <a:bodyPr/>
          <a:lstStyle/>
          <a:p>
            <a:r>
              <a:rPr lang="ro-RO" b="1"/>
              <a:t>Introduction</a:t>
            </a:r>
          </a:p>
        </p:txBody>
      </p:sp>
      <p:sp>
        <p:nvSpPr>
          <p:cNvPr id="3" name="Substituent conținut 2">
            <a:extLst>
              <a:ext uri="{FF2B5EF4-FFF2-40B4-BE49-F238E27FC236}">
                <a16:creationId xmlns:a16="http://schemas.microsoft.com/office/drawing/2014/main" id="{A61226F6-3991-E840-9904-7C03FC41FE4C}"/>
              </a:ext>
            </a:extLst>
          </p:cNvPr>
          <p:cNvSpPr>
            <a:spLocks noGrp="1"/>
          </p:cNvSpPr>
          <p:nvPr>
            <p:ph idx="1"/>
          </p:nvPr>
        </p:nvSpPr>
        <p:spPr>
          <a:xfrm>
            <a:off x="1137023" y="1703139"/>
            <a:ext cx="10515600" cy="4351338"/>
          </a:xfrm>
        </p:spPr>
        <p:txBody>
          <a:bodyPr>
            <a:normAutofit fontScale="62500" lnSpcReduction="20000"/>
          </a:bodyPr>
          <a:lstStyle/>
          <a:p>
            <a:endParaRPr lang="ro-RO" b="0" i="0">
              <a:solidFill>
                <a:srgbClr val="666666"/>
              </a:solidFill>
              <a:effectLst/>
              <a:latin typeface="Lato"/>
            </a:endParaRPr>
          </a:p>
          <a:p>
            <a:endParaRPr lang="ro-RO" b="0" i="0">
              <a:solidFill>
                <a:srgbClr val="666666"/>
              </a:solidFill>
              <a:effectLst/>
              <a:latin typeface="Lato"/>
            </a:endParaRPr>
          </a:p>
          <a:p>
            <a:endParaRPr lang="ro-RO" b="0" i="0">
              <a:solidFill>
                <a:srgbClr val="666666"/>
              </a:solidFill>
              <a:effectLst/>
              <a:latin typeface="Lato"/>
            </a:endParaRPr>
          </a:p>
          <a:p>
            <a:endParaRPr lang="ro-RO" b="0" i="0">
              <a:solidFill>
                <a:srgbClr val="666666"/>
              </a:solidFill>
              <a:effectLst/>
              <a:latin typeface="Lato"/>
            </a:endParaRPr>
          </a:p>
          <a:p>
            <a:r>
              <a:rPr lang="ro-RO" b="0" i="0">
                <a:solidFill>
                  <a:srgbClr val="666666"/>
                </a:solidFill>
                <a:effectLst/>
                <a:latin typeface="Lato"/>
              </a:rPr>
              <a:t>Hello, I am Ion, 30 years old. I am from Romania, came in UK 5 years ago, basic for a better life and more opportunities. At present, I’m working for one of the biggest companies DHL, as a Junior Supervisor. I choose this course, because it could help to progress in my career, to step up in my role. Never know, maybe a manage. </a:t>
            </a:r>
          </a:p>
          <a:p>
            <a:endParaRPr lang="ro-RO">
              <a:solidFill>
                <a:srgbClr val="666666"/>
              </a:solidFill>
              <a:latin typeface="Lato"/>
            </a:endParaRPr>
          </a:p>
          <a:p>
            <a:pPr marL="0" indent="0">
              <a:buNone/>
            </a:pPr>
            <a:endParaRPr lang="ro-RO" b="0" i="0">
              <a:solidFill>
                <a:srgbClr val="666666"/>
              </a:solidFill>
              <a:effectLst/>
              <a:latin typeface="Lato"/>
            </a:endParaRPr>
          </a:p>
          <a:p>
            <a:r>
              <a:rPr lang="ro-RO" b="0" i="0">
                <a:solidFill>
                  <a:srgbClr val="666666"/>
                </a:solidFill>
                <a:effectLst/>
                <a:latin typeface="Lato"/>
              </a:rPr>
              <a:t>Employment is one very critical stage of an individual’s life. Often people miss the opportunity to grab a good position or job, just because they are not prepared for being employed. Even though it is agreed that job specific skill set is important to have, but there are other interpersonal skills as well which are crucial in getting a desired job and then sustaining it in future. Skills such as team management, communication, leadership etc. are often given less preference when compared to core set of skills which are mandatory for the job.</a:t>
            </a:r>
            <a:endParaRPr lang="ro-RO"/>
          </a:p>
        </p:txBody>
      </p:sp>
    </p:spTree>
    <p:extLst>
      <p:ext uri="{BB962C8B-B14F-4D97-AF65-F5344CB8AC3E}">
        <p14:creationId xmlns:p14="http://schemas.microsoft.com/office/powerpoint/2010/main" val="2962917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5A2BF4E-2745-1048-B087-2248820EA625}"/>
              </a:ext>
            </a:extLst>
          </p:cNvPr>
          <p:cNvSpPr>
            <a:spLocks noGrp="1"/>
          </p:cNvSpPr>
          <p:nvPr>
            <p:ph type="title"/>
          </p:nvPr>
        </p:nvSpPr>
        <p:spPr/>
        <p:txBody>
          <a:bodyPr/>
          <a:lstStyle/>
          <a:p>
            <a:r>
              <a:rPr lang="ro-RO" b="1"/>
              <a:t>Academic and employability skills</a:t>
            </a:r>
            <a:r>
              <a:rPr lang="ro-RO"/>
              <a:t> </a:t>
            </a:r>
          </a:p>
        </p:txBody>
      </p:sp>
      <p:sp>
        <p:nvSpPr>
          <p:cNvPr id="3" name="Substituent conținut 2">
            <a:extLst>
              <a:ext uri="{FF2B5EF4-FFF2-40B4-BE49-F238E27FC236}">
                <a16:creationId xmlns:a16="http://schemas.microsoft.com/office/drawing/2014/main" id="{D918CF54-D240-D841-83DA-D725A2559A86}"/>
              </a:ext>
            </a:extLst>
          </p:cNvPr>
          <p:cNvSpPr>
            <a:spLocks noGrp="1"/>
          </p:cNvSpPr>
          <p:nvPr>
            <p:ph idx="1"/>
          </p:nvPr>
        </p:nvSpPr>
        <p:spPr/>
        <p:txBody>
          <a:bodyPr>
            <a:normAutofit/>
          </a:bodyPr>
          <a:lstStyle/>
          <a:p>
            <a:r>
              <a:rPr lang="ro-RO" sz="1800" b="1"/>
              <a:t>What are academic skills? </a:t>
            </a:r>
          </a:p>
          <a:p>
            <a:pPr marL="0" indent="0">
              <a:buNone/>
            </a:pPr>
            <a:r>
              <a:rPr lang="ro-RO" sz="1600" b="0" i="0">
                <a:solidFill>
                  <a:srgbClr val="000000"/>
                </a:solidFill>
                <a:effectLst/>
                <a:latin typeface="ff-tisa-web-pro"/>
              </a:rPr>
              <a:t>   Academic skills are a collection of study habits, </a:t>
            </a:r>
            <a:r>
              <a:rPr lang="ro-RO" sz="1600" i="0">
                <a:solidFill>
                  <a:srgbClr val="000000"/>
                </a:solidFill>
                <a:effectLst/>
                <a:latin typeface="ff-tisa-web-pro"/>
              </a:rPr>
              <a:t>learning </a:t>
            </a:r>
            <a:r>
              <a:rPr lang="ro-RO" sz="1600">
                <a:solidFill>
                  <a:srgbClr val="000000"/>
                </a:solidFill>
                <a:latin typeface="ff-tisa-web-pro"/>
              </a:rPr>
              <a:t>strategies and time management</a:t>
            </a:r>
            <a:r>
              <a:rPr lang="ro-RO" sz="1600" b="0" i="0">
                <a:solidFill>
                  <a:srgbClr val="000000"/>
                </a:solidFill>
                <a:effectLst/>
                <a:latin typeface="ff-tisa-web-pro"/>
              </a:rPr>
              <a:t> tools that help students learn and absorb school lessons. For most students, learning is about much more than access to information. Teachers often include academic skills in their lessons in order for students to really master certain concepts. These skills not only benefit the students when it comes time to take tests, but can also help in the future: solid </a:t>
            </a:r>
            <a:r>
              <a:rPr lang="ro-RO" sz="1600" i="0">
                <a:effectLst/>
                <a:latin typeface="ff-tisa-web-pro"/>
              </a:rPr>
              <a:t>study skills </a:t>
            </a:r>
            <a:r>
              <a:rPr lang="ro-RO" sz="1600" b="0" i="0">
                <a:solidFill>
                  <a:srgbClr val="000000"/>
                </a:solidFill>
                <a:effectLst/>
                <a:latin typeface="ff-tisa-web-pro"/>
              </a:rPr>
              <a:t>are essential for college success, for instance, and learning to balance multiple demands at once is valuable to many different career paths.</a:t>
            </a:r>
          </a:p>
          <a:p>
            <a:pPr marL="0" indent="0">
              <a:buNone/>
            </a:pPr>
            <a:r>
              <a:rPr lang="ro-RO" sz="1600" b="0" i="0">
                <a:solidFill>
                  <a:srgbClr val="000000"/>
                </a:solidFill>
                <a:effectLst/>
                <a:latin typeface="ff-tisa-web-pro"/>
              </a:rPr>
              <a:t>Examples of academic skills :  </a:t>
            </a:r>
            <a:r>
              <a:rPr lang="ro-RO" sz="1600" b="0" i="0">
                <a:effectLst/>
                <a:latin typeface="Roboto" panose="02000000000000000000" pitchFamily="2" charset="0"/>
              </a:rPr>
              <a:t>Academic integrity and plagiarism, Academic writing, Critical thinking, Online learning,  Referencing</a:t>
            </a:r>
            <a:r>
              <a:rPr lang="ro-RO" sz="1800" b="0" i="0">
                <a:effectLst/>
                <a:latin typeface="Roboto" panose="02000000000000000000" pitchFamily="2" charset="0"/>
              </a:rPr>
              <a:t>, </a:t>
            </a:r>
          </a:p>
          <a:p>
            <a:r>
              <a:rPr lang="ro-RO" sz="1800" b="1" i="0">
                <a:solidFill>
                  <a:srgbClr val="000000"/>
                </a:solidFill>
                <a:effectLst/>
                <a:latin typeface="ff-tisa-web-pro"/>
              </a:rPr>
              <a:t>What are employability skills?</a:t>
            </a:r>
          </a:p>
          <a:p>
            <a:pPr marL="0" indent="0">
              <a:buNone/>
            </a:pPr>
            <a:r>
              <a:rPr lang="ro-RO" sz="1600" b="0" i="0">
                <a:effectLst/>
                <a:latin typeface="HK Grotesk"/>
              </a:rPr>
              <a:t>   Is an umbrella term for a set of highly desirable, transferable skills that turn you into a very attractive candidate or employee. They can be defined as a set of skills employers want from a potential employee</a:t>
            </a:r>
            <a:r>
              <a:rPr lang="ro-RO" sz="1600" b="0" i="0">
                <a:solidFill>
                  <a:srgbClr val="233143"/>
                </a:solidFill>
                <a:effectLst/>
                <a:latin typeface="HK Grotesk"/>
              </a:rPr>
              <a:t>.</a:t>
            </a:r>
          </a:p>
          <a:p>
            <a:pPr marL="0" indent="0">
              <a:buNone/>
            </a:pPr>
            <a:r>
              <a:rPr lang="ro-RO" sz="1600" b="0" i="0">
                <a:solidFill>
                  <a:srgbClr val="233143"/>
                </a:solidFill>
                <a:effectLst/>
                <a:latin typeface="HK Grotesk"/>
              </a:rPr>
              <a:t>Examples of employability skills :  Problem solving, Communication skills,  Adaptabilty, Collaboration, Time management </a:t>
            </a:r>
            <a:endParaRPr lang="ro-RO" sz="1600" b="1"/>
          </a:p>
        </p:txBody>
      </p:sp>
    </p:spTree>
    <p:extLst>
      <p:ext uri="{BB962C8B-B14F-4D97-AF65-F5344CB8AC3E}">
        <p14:creationId xmlns:p14="http://schemas.microsoft.com/office/powerpoint/2010/main" val="2539842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3059DEC-FAED-D442-8596-BFB01876E5B4}"/>
              </a:ext>
            </a:extLst>
          </p:cNvPr>
          <p:cNvSpPr>
            <a:spLocks noGrp="1"/>
          </p:cNvSpPr>
          <p:nvPr>
            <p:ph type="title"/>
          </p:nvPr>
        </p:nvSpPr>
        <p:spPr>
          <a:xfrm>
            <a:off x="1095686" y="535392"/>
            <a:ext cx="10725026" cy="893826"/>
          </a:xfrm>
        </p:spPr>
        <p:txBody>
          <a:bodyPr/>
          <a:lstStyle/>
          <a:p>
            <a:r>
              <a:rPr lang="ro-RO" b="1"/>
              <a:t>SWOT analysis</a:t>
            </a:r>
            <a:r>
              <a:rPr lang="ro-RO"/>
              <a:t> </a:t>
            </a:r>
          </a:p>
        </p:txBody>
      </p:sp>
      <p:sp>
        <p:nvSpPr>
          <p:cNvPr id="3" name="Substituent conținut 2">
            <a:extLst>
              <a:ext uri="{FF2B5EF4-FFF2-40B4-BE49-F238E27FC236}">
                <a16:creationId xmlns:a16="http://schemas.microsoft.com/office/drawing/2014/main" id="{C6E77532-EE9C-AD4F-A038-33EB112E46BB}"/>
              </a:ext>
            </a:extLst>
          </p:cNvPr>
          <p:cNvSpPr>
            <a:spLocks noGrp="1"/>
          </p:cNvSpPr>
          <p:nvPr>
            <p:ph idx="1"/>
          </p:nvPr>
        </p:nvSpPr>
        <p:spPr/>
        <p:txBody>
          <a:bodyPr>
            <a:normAutofit/>
          </a:bodyPr>
          <a:lstStyle/>
          <a:p>
            <a:pPr marL="0" indent="0">
              <a:buNone/>
            </a:pPr>
            <a:r>
              <a:rPr lang="ro-RO"/>
              <a:t>Strengths                                                 Weaknesses</a:t>
            </a:r>
          </a:p>
          <a:p>
            <a:pPr marL="0" indent="0">
              <a:buNone/>
            </a:pPr>
            <a:r>
              <a:rPr lang="ro-RO" sz="1400"/>
              <a:t>Maverick programme                                                                                          Emotions </a:t>
            </a:r>
          </a:p>
          <a:p>
            <a:pPr marL="0" indent="0">
              <a:buNone/>
            </a:pPr>
            <a:r>
              <a:rPr lang="ro-RO" sz="1400"/>
              <a:t>Time management                                                                                                                                </a:t>
            </a:r>
          </a:p>
          <a:p>
            <a:pPr marL="0" indent="0">
              <a:buNone/>
            </a:pPr>
            <a:r>
              <a:rPr lang="ro-RO" sz="1400"/>
              <a:t>Working under pressure </a:t>
            </a:r>
          </a:p>
          <a:p>
            <a:endParaRPr lang="ro-RO" sz="1400"/>
          </a:p>
          <a:p>
            <a:pPr marL="0" indent="0">
              <a:buNone/>
            </a:pPr>
            <a:r>
              <a:rPr lang="ro-RO"/>
              <a:t>Opportunities                                         Threats</a:t>
            </a:r>
          </a:p>
          <a:p>
            <a:pPr marL="0" indent="0">
              <a:buNone/>
            </a:pPr>
            <a:r>
              <a:rPr lang="ro-RO" sz="1500"/>
              <a:t>SMT showing what their jobs involves                                                      Collegues trying to step up in their role </a:t>
            </a:r>
          </a:p>
          <a:p>
            <a:pPr marL="0" indent="0">
              <a:buNone/>
            </a:pPr>
            <a:r>
              <a:rPr lang="ro-RO" sz="1400"/>
              <a:t>Available trainings                                                                                                  Staff making trouble for u </a:t>
            </a:r>
          </a:p>
          <a:p>
            <a:pPr marL="0" indent="0">
              <a:buNone/>
            </a:pPr>
            <a:r>
              <a:rPr lang="ro-RO" sz="1400"/>
              <a:t>Every year chance of being promoted</a:t>
            </a:r>
          </a:p>
          <a:p>
            <a:pPr marL="0" indent="0">
              <a:buNone/>
            </a:pPr>
            <a:endParaRPr lang="ro-RO" sz="1400"/>
          </a:p>
        </p:txBody>
      </p:sp>
    </p:spTree>
    <p:extLst>
      <p:ext uri="{BB962C8B-B14F-4D97-AF65-F5344CB8AC3E}">
        <p14:creationId xmlns:p14="http://schemas.microsoft.com/office/powerpoint/2010/main" val="134301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6142E92-8D27-8649-AD7B-21F8CE1E2459}"/>
              </a:ext>
            </a:extLst>
          </p:cNvPr>
          <p:cNvSpPr>
            <a:spLocks noGrp="1"/>
          </p:cNvSpPr>
          <p:nvPr>
            <p:ph type="title"/>
          </p:nvPr>
        </p:nvSpPr>
        <p:spPr/>
        <p:txBody>
          <a:bodyPr/>
          <a:lstStyle/>
          <a:p>
            <a:r>
              <a:rPr lang="ro-RO" b="1"/>
              <a:t>My career plan</a:t>
            </a:r>
          </a:p>
        </p:txBody>
      </p:sp>
      <p:sp>
        <p:nvSpPr>
          <p:cNvPr id="8" name="Substituent conținut 7">
            <a:extLst>
              <a:ext uri="{FF2B5EF4-FFF2-40B4-BE49-F238E27FC236}">
                <a16:creationId xmlns:a16="http://schemas.microsoft.com/office/drawing/2014/main" id="{55CCD7D0-AACB-DA4E-8BF3-FBB0C146FB02}"/>
              </a:ext>
            </a:extLst>
          </p:cNvPr>
          <p:cNvSpPr>
            <a:spLocks noGrp="1"/>
          </p:cNvSpPr>
          <p:nvPr>
            <p:ph idx="1"/>
          </p:nvPr>
        </p:nvSpPr>
        <p:spPr/>
        <p:txBody>
          <a:bodyPr>
            <a:normAutofit fontScale="92500" lnSpcReduction="10000"/>
          </a:bodyPr>
          <a:lstStyle/>
          <a:p>
            <a:pPr marL="0" indent="0">
              <a:buNone/>
            </a:pPr>
            <a:r>
              <a:rPr lang="ro-RO" sz="1800" b="1"/>
              <a:t>Short term </a:t>
            </a:r>
          </a:p>
          <a:p>
            <a:r>
              <a:rPr lang="ro-RO" sz="1600"/>
              <a:t>Improve speaking and writing skills </a:t>
            </a:r>
          </a:p>
          <a:p>
            <a:r>
              <a:rPr lang="ro-RO" sz="1600"/>
              <a:t>More admin work </a:t>
            </a:r>
          </a:p>
          <a:p>
            <a:r>
              <a:rPr lang="ro-RO" sz="1600"/>
              <a:t>Delegate more the team and release pressure</a:t>
            </a:r>
          </a:p>
          <a:p>
            <a:endParaRPr lang="ro-RO" sz="1800"/>
          </a:p>
          <a:p>
            <a:pPr marL="0" indent="0">
              <a:buNone/>
            </a:pPr>
            <a:r>
              <a:rPr lang="ro-RO" sz="1800" b="1"/>
              <a:t>Long term </a:t>
            </a:r>
          </a:p>
          <a:p>
            <a:r>
              <a:rPr lang="ro-RO" sz="1400"/>
              <a:t>Supervisory CIM training </a:t>
            </a:r>
          </a:p>
          <a:p>
            <a:r>
              <a:rPr lang="ro-RO" sz="1400"/>
              <a:t>Transition to a Supervisor role</a:t>
            </a:r>
          </a:p>
          <a:p>
            <a:endParaRPr lang="ro-RO" sz="1400"/>
          </a:p>
          <a:p>
            <a:pPr marL="0" indent="0">
              <a:buNone/>
            </a:pPr>
            <a:r>
              <a:rPr lang="ro-RO" sz="1800" b="1"/>
              <a:t>Action plan</a:t>
            </a:r>
            <a:r>
              <a:rPr lang="ro-RO" sz="1400"/>
              <a:t> </a:t>
            </a:r>
            <a:endParaRPr lang="ro-RO" sz="1800" b="1"/>
          </a:p>
          <a:p>
            <a:r>
              <a:rPr lang="ro-RO" sz="1400"/>
              <a:t>More active at PD to get more confidence and improve the speaking skills </a:t>
            </a:r>
          </a:p>
          <a:p>
            <a:r>
              <a:rPr lang="ro-RO" sz="1400"/>
              <a:t>Request some extra admin work  from supervisor </a:t>
            </a:r>
          </a:p>
          <a:p>
            <a:r>
              <a:rPr lang="ro-RO" sz="1400"/>
              <a:t>One member of team acting as team leader to release pressure and gIve opportunity to complete your tasks</a:t>
            </a:r>
          </a:p>
          <a:p>
            <a:r>
              <a:rPr lang="ro-RO" sz="1400"/>
              <a:t>Request training from manager for CIM Supervisory</a:t>
            </a:r>
          </a:p>
          <a:p>
            <a:endParaRPr lang="ro-RO" sz="1400"/>
          </a:p>
          <a:p>
            <a:endParaRPr lang="ro-RO" sz="1400"/>
          </a:p>
          <a:p>
            <a:endParaRPr lang="ro-RO" sz="1400"/>
          </a:p>
          <a:p>
            <a:endParaRPr lang="ro-RO" sz="1800" b="1"/>
          </a:p>
          <a:p>
            <a:pPr marL="0" indent="0">
              <a:buNone/>
            </a:pPr>
            <a:endParaRPr lang="ro-RO" sz="1800"/>
          </a:p>
          <a:p>
            <a:endParaRPr lang="ro-RO" sz="1400"/>
          </a:p>
          <a:p>
            <a:endParaRPr lang="ro-RO" sz="1800" b="1"/>
          </a:p>
          <a:p>
            <a:endParaRPr lang="ro-RO" sz="1800" b="1"/>
          </a:p>
          <a:p>
            <a:endParaRPr lang="ro-RO" sz="1800" b="1"/>
          </a:p>
          <a:p>
            <a:endParaRPr lang="ro-RO" sz="1800" b="1"/>
          </a:p>
          <a:p>
            <a:endParaRPr lang="ro-RO" sz="1800"/>
          </a:p>
          <a:p>
            <a:endParaRPr lang="ro-RO" sz="1800" b="1"/>
          </a:p>
          <a:p>
            <a:endParaRPr lang="ro-RO" sz="1800"/>
          </a:p>
          <a:p>
            <a:endParaRPr lang="ro-RO" sz="1800"/>
          </a:p>
          <a:p>
            <a:endParaRPr lang="ro-RO" sz="1800"/>
          </a:p>
          <a:p>
            <a:endParaRPr lang="ro-RO" sz="1800"/>
          </a:p>
          <a:p>
            <a:pPr marL="0" indent="0">
              <a:buNone/>
            </a:pPr>
            <a:endParaRPr lang="ro-RO" sz="1800"/>
          </a:p>
          <a:p>
            <a:pPr marL="0" indent="0">
              <a:buNone/>
            </a:pPr>
            <a:endParaRPr lang="ro-RO" sz="1800"/>
          </a:p>
          <a:p>
            <a:endParaRPr lang="ro-RO" sz="1800" b="1"/>
          </a:p>
          <a:p>
            <a:pPr marL="0" indent="0">
              <a:buNone/>
            </a:pPr>
            <a:endParaRPr lang="ro-RO" sz="1600" b="1"/>
          </a:p>
        </p:txBody>
      </p:sp>
    </p:spTree>
    <p:extLst>
      <p:ext uri="{BB962C8B-B14F-4D97-AF65-F5344CB8AC3E}">
        <p14:creationId xmlns:p14="http://schemas.microsoft.com/office/powerpoint/2010/main" val="3120475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610E4F4-4C09-A04E-8A6D-3D43B722DB67}"/>
              </a:ext>
            </a:extLst>
          </p:cNvPr>
          <p:cNvSpPr>
            <a:spLocks noGrp="1"/>
          </p:cNvSpPr>
          <p:nvPr>
            <p:ph type="title"/>
          </p:nvPr>
        </p:nvSpPr>
        <p:spPr/>
        <p:txBody>
          <a:bodyPr/>
          <a:lstStyle/>
          <a:p>
            <a:r>
              <a:rPr lang="ro-RO" b="1"/>
              <a:t>PDP</a:t>
            </a:r>
          </a:p>
        </p:txBody>
      </p:sp>
      <p:sp>
        <p:nvSpPr>
          <p:cNvPr id="3" name="Substituent conținut 2">
            <a:extLst>
              <a:ext uri="{FF2B5EF4-FFF2-40B4-BE49-F238E27FC236}">
                <a16:creationId xmlns:a16="http://schemas.microsoft.com/office/drawing/2014/main" id="{A822507F-0D11-5449-A823-6DAC4771808F}"/>
              </a:ext>
            </a:extLst>
          </p:cNvPr>
          <p:cNvSpPr>
            <a:spLocks noGrp="1"/>
          </p:cNvSpPr>
          <p:nvPr>
            <p:ph idx="1"/>
          </p:nvPr>
        </p:nvSpPr>
        <p:spPr/>
        <p:txBody>
          <a:bodyPr/>
          <a:lstStyle/>
          <a:p>
            <a:r>
              <a:rPr lang="ro-RO"/>
              <a:t>Target                   How?                                 Resources                         Date</a:t>
            </a:r>
          </a:p>
          <a:p>
            <a:pPr marL="0" indent="0">
              <a:buNone/>
            </a:pPr>
            <a:r>
              <a:rPr lang="ro-RO" sz="1600"/>
              <a:t>Offload dept                                 Request training.                                   Offload team                                                              01/03/20</a:t>
            </a:r>
          </a:p>
          <a:p>
            <a:pPr marL="0" indent="0">
              <a:buNone/>
            </a:pPr>
            <a:r>
              <a:rPr lang="ro-RO" sz="1600"/>
              <a:t>English writing                              Write essays                                           Online                                                                          ASAP</a:t>
            </a:r>
          </a:p>
          <a:p>
            <a:pPr marL="0" indent="0">
              <a:buNone/>
            </a:pPr>
            <a:endParaRPr lang="ro-RO" sz="1400"/>
          </a:p>
        </p:txBody>
      </p:sp>
    </p:spTree>
    <p:extLst>
      <p:ext uri="{BB962C8B-B14F-4D97-AF65-F5344CB8AC3E}">
        <p14:creationId xmlns:p14="http://schemas.microsoft.com/office/powerpoint/2010/main" val="1443999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B8E9859-2119-0F4B-90CE-03463515B165}"/>
              </a:ext>
            </a:extLst>
          </p:cNvPr>
          <p:cNvSpPr>
            <a:spLocks noGrp="1"/>
          </p:cNvSpPr>
          <p:nvPr>
            <p:ph type="title"/>
          </p:nvPr>
        </p:nvSpPr>
        <p:spPr/>
        <p:txBody>
          <a:bodyPr/>
          <a:lstStyle/>
          <a:p>
            <a:r>
              <a:rPr lang="ro-RO" b="1"/>
              <a:t>Conclusion</a:t>
            </a:r>
          </a:p>
        </p:txBody>
      </p:sp>
      <p:sp>
        <p:nvSpPr>
          <p:cNvPr id="3" name="Substituent conținut 2">
            <a:extLst>
              <a:ext uri="{FF2B5EF4-FFF2-40B4-BE49-F238E27FC236}">
                <a16:creationId xmlns:a16="http://schemas.microsoft.com/office/drawing/2014/main" id="{515F9A4D-9062-1C49-8876-8D18DAA8D512}"/>
              </a:ext>
            </a:extLst>
          </p:cNvPr>
          <p:cNvSpPr>
            <a:spLocks noGrp="1"/>
          </p:cNvSpPr>
          <p:nvPr>
            <p:ph idx="1"/>
          </p:nvPr>
        </p:nvSpPr>
        <p:spPr/>
        <p:txBody>
          <a:bodyPr/>
          <a:lstStyle/>
          <a:p>
            <a:pPr marL="0" indent="0">
              <a:buNone/>
            </a:pPr>
            <a:r>
              <a:rPr lang="ro-RO"/>
              <a:t> In conclusion I need to focus in what skills I need to develop for a succes career.</a:t>
            </a:r>
          </a:p>
          <a:p>
            <a:pPr marL="0" indent="0">
              <a:buNone/>
            </a:pPr>
            <a:endParaRPr lang="ro-RO"/>
          </a:p>
        </p:txBody>
      </p:sp>
    </p:spTree>
    <p:extLst>
      <p:ext uri="{BB962C8B-B14F-4D97-AF65-F5344CB8AC3E}">
        <p14:creationId xmlns:p14="http://schemas.microsoft.com/office/powerpoint/2010/main" val="275262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AD7E8F5-CACA-0447-9E29-086A581FD8F3}"/>
              </a:ext>
            </a:extLst>
          </p:cNvPr>
          <p:cNvSpPr>
            <a:spLocks noGrp="1"/>
          </p:cNvSpPr>
          <p:nvPr>
            <p:ph type="title"/>
          </p:nvPr>
        </p:nvSpPr>
        <p:spPr/>
        <p:txBody>
          <a:bodyPr/>
          <a:lstStyle/>
          <a:p>
            <a:r>
              <a:rPr lang="ro-RO"/>
              <a:t>References</a:t>
            </a:r>
          </a:p>
        </p:txBody>
      </p:sp>
      <p:sp>
        <p:nvSpPr>
          <p:cNvPr id="5" name="Substituent conținut 2">
            <a:extLst>
              <a:ext uri="{FF2B5EF4-FFF2-40B4-BE49-F238E27FC236}">
                <a16:creationId xmlns:a16="http://schemas.microsoft.com/office/drawing/2014/main" id="{0FC4ACBA-347F-4848-8CC1-45E8D573FE8B}"/>
              </a:ext>
            </a:extLst>
          </p:cNvPr>
          <p:cNvSpPr txBox="1">
            <a:spLocks noGrp="1"/>
          </p:cNvSpPr>
          <p:nvPr>
            <p:ph idx="1"/>
          </p:nvPr>
        </p:nvSpPr>
        <p:spPr>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ro-RO">
                <a:hlinkClick r:id="rId2"/>
              </a:rPr>
              <a:t>https://www.locusassignments.com/solution/unit-23-employability-skills-assignment-sample</a:t>
            </a:r>
            <a:endParaRPr lang="ro-RO"/>
          </a:p>
          <a:p>
            <a:r>
              <a:rPr lang="ro-RO"/>
              <a:t>https://www.wisegeek.com/what-are-academic-skills.htm</a:t>
            </a:r>
          </a:p>
        </p:txBody>
      </p:sp>
    </p:spTree>
    <p:extLst>
      <p:ext uri="{BB962C8B-B14F-4D97-AF65-F5344CB8AC3E}">
        <p14:creationId xmlns:p14="http://schemas.microsoft.com/office/powerpoint/2010/main" val="2573970641"/>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Ecran lat</PresentationFormat>
  <Slides>9</Slides>
  <Notes>0</Notes>
  <HiddenSlides>0</HiddenSlides>
  <ScaleCrop>false</ScaleCrop>
  <HeadingPairs>
    <vt:vector size="4" baseType="variant">
      <vt:variant>
        <vt:lpstr>Temă</vt:lpstr>
      </vt:variant>
      <vt:variant>
        <vt:i4>1</vt:i4>
      </vt:variant>
      <vt:variant>
        <vt:lpstr>Titluri diapozitive</vt:lpstr>
      </vt:variant>
      <vt:variant>
        <vt:i4>9</vt:i4>
      </vt:variant>
    </vt:vector>
  </HeadingPairs>
  <TitlesOfParts>
    <vt:vector size="10" baseType="lpstr">
      <vt:lpstr>Temă Office</vt:lpstr>
      <vt:lpstr>BMSW 4001 Academic and Employability Skills</vt:lpstr>
      <vt:lpstr>Table of contents</vt:lpstr>
      <vt:lpstr>Introduction</vt:lpstr>
      <vt:lpstr>Academic and employability skills </vt:lpstr>
      <vt:lpstr>SWOT analysis </vt:lpstr>
      <vt:lpstr>My career plan</vt:lpstr>
      <vt:lpstr>PDP</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4001 Academic and Employability Skills</dc:title>
  <dc:creator>Alex Rotariu</dc:creator>
  <cp:lastModifiedBy>Alex Rotariu</cp:lastModifiedBy>
  <cp:revision>9</cp:revision>
  <dcterms:created xsi:type="dcterms:W3CDTF">2020-12-02T11:11:16Z</dcterms:created>
  <dcterms:modified xsi:type="dcterms:W3CDTF">2020-12-04T13:30:52Z</dcterms:modified>
</cp:coreProperties>
</file>