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8"/>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73" r:id="rId14"/>
    <p:sldId id="274" r:id="rId15"/>
    <p:sldId id="275" r:id="rId16"/>
    <p:sldId id="27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60976" autoAdjust="0"/>
  </p:normalViewPr>
  <p:slideViewPr>
    <p:cSldViewPr snapToGrid="0">
      <p:cViewPr varScale="1">
        <p:scale>
          <a:sx n="74" d="100"/>
          <a:sy n="74" d="100"/>
        </p:scale>
        <p:origin x="158"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E08010-992F-468A-B121-8E7E947C757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108939D9-FB56-4319-9254-3EAF6A96799D}">
      <dgm:prSet custT="1"/>
      <dgm:spPr/>
      <dgm:t>
        <a:bodyPr/>
        <a:lstStyle/>
        <a:p>
          <a:r>
            <a:rPr lang="en-GB" sz="2000" dirty="0">
              <a:latin typeface="Arial" panose="020B0604020202020204" pitchFamily="34" charset="0"/>
              <a:cs typeface="Arial" panose="020B0604020202020204" pitchFamily="34" charset="0"/>
            </a:rPr>
            <a:t>Energy efficiency reduces costs and environmental impact, and hotels contribute 1% of global carbon emissions (GOV.UK, 2021).</a:t>
          </a:r>
          <a:endParaRPr lang="en-US" sz="2000" dirty="0">
            <a:latin typeface="Arial" panose="020B0604020202020204" pitchFamily="34" charset="0"/>
            <a:cs typeface="Arial" panose="020B0604020202020204" pitchFamily="34" charset="0"/>
          </a:endParaRPr>
        </a:p>
      </dgm:t>
    </dgm:pt>
    <dgm:pt modelId="{4235BD9F-E0A2-4BBC-9652-88038F9A0CA3}" type="parTrans" cxnId="{8DC15EB1-CAE8-4911-BAB2-DC45C3F62D7E}">
      <dgm:prSet/>
      <dgm:spPr/>
      <dgm:t>
        <a:bodyPr/>
        <a:lstStyle/>
        <a:p>
          <a:endParaRPr lang="en-US"/>
        </a:p>
      </dgm:t>
    </dgm:pt>
    <dgm:pt modelId="{17159DB1-6BF6-47C9-843D-814FE8E3F783}" type="sibTrans" cxnId="{8DC15EB1-CAE8-4911-BAB2-DC45C3F62D7E}">
      <dgm:prSet/>
      <dgm:spPr/>
      <dgm:t>
        <a:bodyPr/>
        <a:lstStyle/>
        <a:p>
          <a:endParaRPr lang="en-US"/>
        </a:p>
      </dgm:t>
    </dgm:pt>
    <dgm:pt modelId="{59B5562E-B773-404D-98AC-ADF9B03D1DA7}">
      <dgm:prSet custT="1"/>
      <dgm:spPr/>
      <dgm:t>
        <a:bodyPr/>
        <a:lstStyle/>
        <a:p>
          <a:r>
            <a:rPr lang="en-GB" sz="2000" dirty="0">
              <a:latin typeface="Arial" panose="020B0604020202020204" pitchFamily="34" charset="0"/>
              <a:cs typeface="Arial" panose="020B0604020202020204" pitchFamily="34" charset="0"/>
            </a:rPr>
            <a:t>Premier Inn – Kettering cut energy costs by 20% (Premier Inn, 2023).</a:t>
          </a:r>
          <a:endParaRPr lang="en-US" sz="2000" dirty="0">
            <a:latin typeface="Arial" panose="020B0604020202020204" pitchFamily="34" charset="0"/>
            <a:cs typeface="Arial" panose="020B0604020202020204" pitchFamily="34" charset="0"/>
          </a:endParaRPr>
        </a:p>
      </dgm:t>
    </dgm:pt>
    <dgm:pt modelId="{D1105006-F9F8-4BA5-9DBE-B928BDB3AE72}" type="parTrans" cxnId="{7E607ABA-39FC-4506-BA2B-85537CA3BF6D}">
      <dgm:prSet/>
      <dgm:spPr/>
      <dgm:t>
        <a:bodyPr/>
        <a:lstStyle/>
        <a:p>
          <a:endParaRPr lang="en-US"/>
        </a:p>
      </dgm:t>
    </dgm:pt>
    <dgm:pt modelId="{746A964C-5474-4697-AF1E-A87C81BF1393}" type="sibTrans" cxnId="{7E607ABA-39FC-4506-BA2B-85537CA3BF6D}">
      <dgm:prSet/>
      <dgm:spPr/>
      <dgm:t>
        <a:bodyPr/>
        <a:lstStyle/>
        <a:p>
          <a:endParaRPr lang="en-US"/>
        </a:p>
      </dgm:t>
    </dgm:pt>
    <dgm:pt modelId="{CD647795-B6C7-4D3C-A3C2-49CAC780B7A6}">
      <dgm:prSet custT="1"/>
      <dgm:spPr/>
      <dgm:t>
        <a:bodyPr/>
        <a:lstStyle/>
        <a:p>
          <a:r>
            <a:rPr lang="en-GB" sz="2000" dirty="0">
              <a:latin typeface="Arial" panose="020B0604020202020204" pitchFamily="34" charset="0"/>
              <a:cs typeface="Arial" panose="020B0604020202020204" pitchFamily="34" charset="0"/>
            </a:rPr>
            <a:t>80% of travellers prefer eco-friendly hotels &amp; Sustainability enhances brand reputation and competitiveness (Thomsen, 2017).</a:t>
          </a:r>
          <a:endParaRPr lang="en-US" sz="2000" dirty="0">
            <a:latin typeface="Arial" panose="020B0604020202020204" pitchFamily="34" charset="0"/>
            <a:cs typeface="Arial" panose="020B0604020202020204" pitchFamily="34" charset="0"/>
          </a:endParaRPr>
        </a:p>
      </dgm:t>
    </dgm:pt>
    <dgm:pt modelId="{1240D77B-BB08-48A5-8301-00CD8AB08CBD}" type="parTrans" cxnId="{8AAEA550-B408-49F6-9920-3E5AEDA7F8BE}">
      <dgm:prSet/>
      <dgm:spPr/>
      <dgm:t>
        <a:bodyPr/>
        <a:lstStyle/>
        <a:p>
          <a:endParaRPr lang="en-US"/>
        </a:p>
      </dgm:t>
    </dgm:pt>
    <dgm:pt modelId="{6DD3E6D6-0BD5-4F7C-9F69-7B4047C9612C}" type="sibTrans" cxnId="{8AAEA550-B408-49F6-9920-3E5AEDA7F8BE}">
      <dgm:prSet/>
      <dgm:spPr/>
      <dgm:t>
        <a:bodyPr/>
        <a:lstStyle/>
        <a:p>
          <a:endParaRPr lang="en-US"/>
        </a:p>
      </dgm:t>
    </dgm:pt>
    <dgm:pt modelId="{ACC906E5-2217-4C1B-8087-4A09D5762406}">
      <dgm:prSet custT="1"/>
      <dgm:spPr/>
      <dgm:t>
        <a:bodyPr/>
        <a:lstStyle/>
        <a:p>
          <a:r>
            <a:rPr lang="en-GB" sz="2000" dirty="0">
              <a:latin typeface="Arial" panose="020B0604020202020204" pitchFamily="34" charset="0"/>
              <a:cs typeface="Arial" panose="020B0604020202020204" pitchFamily="34" charset="0"/>
            </a:rPr>
            <a:t>PEST analysis explores Premier Inn’s energy strategy (</a:t>
          </a:r>
          <a:r>
            <a:rPr lang="en-GB" sz="2000" dirty="0" err="1">
              <a:latin typeface="Arial" panose="020B0604020202020204" pitchFamily="34" charset="0"/>
              <a:cs typeface="Arial" panose="020B0604020202020204" pitchFamily="34" charset="0"/>
            </a:rPr>
            <a:t>Alla</a:t>
          </a:r>
          <a:r>
            <a:rPr lang="en-GB" sz="2000" dirty="0">
              <a:latin typeface="Arial" panose="020B0604020202020204" pitchFamily="34" charset="0"/>
              <a:cs typeface="Arial" panose="020B0604020202020204" pitchFamily="34" charset="0"/>
            </a:rPr>
            <a:t>, 2023).</a:t>
          </a:r>
          <a:endParaRPr lang="en-US" sz="2000" dirty="0">
            <a:latin typeface="Arial" panose="020B0604020202020204" pitchFamily="34" charset="0"/>
            <a:cs typeface="Arial" panose="020B0604020202020204" pitchFamily="34" charset="0"/>
          </a:endParaRPr>
        </a:p>
      </dgm:t>
    </dgm:pt>
    <dgm:pt modelId="{B983C353-3CD1-4AFB-80D4-EBE222356507}" type="parTrans" cxnId="{AC72D6C9-38B0-46A9-AE62-6BBB71EE5375}">
      <dgm:prSet/>
      <dgm:spPr/>
      <dgm:t>
        <a:bodyPr/>
        <a:lstStyle/>
        <a:p>
          <a:endParaRPr lang="en-US"/>
        </a:p>
      </dgm:t>
    </dgm:pt>
    <dgm:pt modelId="{26926999-5BB8-4398-A020-03DA7C43C109}" type="sibTrans" cxnId="{AC72D6C9-38B0-46A9-AE62-6BBB71EE5375}">
      <dgm:prSet/>
      <dgm:spPr/>
      <dgm:t>
        <a:bodyPr/>
        <a:lstStyle/>
        <a:p>
          <a:endParaRPr lang="en-US"/>
        </a:p>
      </dgm:t>
    </dgm:pt>
    <dgm:pt modelId="{AC192746-70FF-4283-B69C-E4DD3551A22B}" type="pres">
      <dgm:prSet presAssocID="{CFE08010-992F-468A-B121-8E7E947C7576}" presName="outerComposite" presStyleCnt="0">
        <dgm:presLayoutVars>
          <dgm:chMax val="5"/>
          <dgm:dir/>
          <dgm:resizeHandles val="exact"/>
        </dgm:presLayoutVars>
      </dgm:prSet>
      <dgm:spPr/>
    </dgm:pt>
    <dgm:pt modelId="{7157F564-AEED-408A-9AC1-C2B25A8EE51A}" type="pres">
      <dgm:prSet presAssocID="{CFE08010-992F-468A-B121-8E7E947C7576}" presName="dummyMaxCanvas" presStyleCnt="0">
        <dgm:presLayoutVars/>
      </dgm:prSet>
      <dgm:spPr/>
    </dgm:pt>
    <dgm:pt modelId="{F068BEE2-F670-4699-95F8-3E87C4D89A56}" type="pres">
      <dgm:prSet presAssocID="{CFE08010-992F-468A-B121-8E7E947C7576}" presName="FourNodes_1" presStyleLbl="node1" presStyleIdx="0" presStyleCnt="4">
        <dgm:presLayoutVars>
          <dgm:bulletEnabled val="1"/>
        </dgm:presLayoutVars>
      </dgm:prSet>
      <dgm:spPr/>
    </dgm:pt>
    <dgm:pt modelId="{2610C060-370C-46E6-B7DF-01C52FF75FE4}" type="pres">
      <dgm:prSet presAssocID="{CFE08010-992F-468A-B121-8E7E947C7576}" presName="FourNodes_2" presStyleLbl="node1" presStyleIdx="1" presStyleCnt="4">
        <dgm:presLayoutVars>
          <dgm:bulletEnabled val="1"/>
        </dgm:presLayoutVars>
      </dgm:prSet>
      <dgm:spPr/>
    </dgm:pt>
    <dgm:pt modelId="{CC00F609-18E9-45B9-8D6A-181DD7554678}" type="pres">
      <dgm:prSet presAssocID="{CFE08010-992F-468A-B121-8E7E947C7576}" presName="FourNodes_3" presStyleLbl="node1" presStyleIdx="2" presStyleCnt="4">
        <dgm:presLayoutVars>
          <dgm:bulletEnabled val="1"/>
        </dgm:presLayoutVars>
      </dgm:prSet>
      <dgm:spPr/>
    </dgm:pt>
    <dgm:pt modelId="{92675332-1715-4F34-8EE1-0E57359B24A3}" type="pres">
      <dgm:prSet presAssocID="{CFE08010-992F-468A-B121-8E7E947C7576}" presName="FourNodes_4" presStyleLbl="node1" presStyleIdx="3" presStyleCnt="4">
        <dgm:presLayoutVars>
          <dgm:bulletEnabled val="1"/>
        </dgm:presLayoutVars>
      </dgm:prSet>
      <dgm:spPr/>
    </dgm:pt>
    <dgm:pt modelId="{A0F59DF0-824C-4410-AFD7-23FA2C890479}" type="pres">
      <dgm:prSet presAssocID="{CFE08010-992F-468A-B121-8E7E947C7576}" presName="FourConn_1-2" presStyleLbl="fgAccFollowNode1" presStyleIdx="0" presStyleCnt="3">
        <dgm:presLayoutVars>
          <dgm:bulletEnabled val="1"/>
        </dgm:presLayoutVars>
      </dgm:prSet>
      <dgm:spPr/>
    </dgm:pt>
    <dgm:pt modelId="{43896C38-6152-4C0B-8D7D-B849AC08B050}" type="pres">
      <dgm:prSet presAssocID="{CFE08010-992F-468A-B121-8E7E947C7576}" presName="FourConn_2-3" presStyleLbl="fgAccFollowNode1" presStyleIdx="1" presStyleCnt="3">
        <dgm:presLayoutVars>
          <dgm:bulletEnabled val="1"/>
        </dgm:presLayoutVars>
      </dgm:prSet>
      <dgm:spPr/>
    </dgm:pt>
    <dgm:pt modelId="{C41D6D66-7712-4A86-B621-1B33C3C17823}" type="pres">
      <dgm:prSet presAssocID="{CFE08010-992F-468A-B121-8E7E947C7576}" presName="FourConn_3-4" presStyleLbl="fgAccFollowNode1" presStyleIdx="2" presStyleCnt="3">
        <dgm:presLayoutVars>
          <dgm:bulletEnabled val="1"/>
        </dgm:presLayoutVars>
      </dgm:prSet>
      <dgm:spPr/>
    </dgm:pt>
    <dgm:pt modelId="{E06A5557-400A-4D86-BF73-20F9B3C40F68}" type="pres">
      <dgm:prSet presAssocID="{CFE08010-992F-468A-B121-8E7E947C7576}" presName="FourNodes_1_text" presStyleLbl="node1" presStyleIdx="3" presStyleCnt="4">
        <dgm:presLayoutVars>
          <dgm:bulletEnabled val="1"/>
        </dgm:presLayoutVars>
      </dgm:prSet>
      <dgm:spPr/>
    </dgm:pt>
    <dgm:pt modelId="{D800F6E9-779E-4421-A8B8-F5C9E4A44363}" type="pres">
      <dgm:prSet presAssocID="{CFE08010-992F-468A-B121-8E7E947C7576}" presName="FourNodes_2_text" presStyleLbl="node1" presStyleIdx="3" presStyleCnt="4">
        <dgm:presLayoutVars>
          <dgm:bulletEnabled val="1"/>
        </dgm:presLayoutVars>
      </dgm:prSet>
      <dgm:spPr/>
    </dgm:pt>
    <dgm:pt modelId="{B03A88D1-F932-4E6D-AF7A-21F68E611C24}" type="pres">
      <dgm:prSet presAssocID="{CFE08010-992F-468A-B121-8E7E947C7576}" presName="FourNodes_3_text" presStyleLbl="node1" presStyleIdx="3" presStyleCnt="4">
        <dgm:presLayoutVars>
          <dgm:bulletEnabled val="1"/>
        </dgm:presLayoutVars>
      </dgm:prSet>
      <dgm:spPr/>
    </dgm:pt>
    <dgm:pt modelId="{C4CB4940-D3A0-40DE-8786-68CA4397877C}" type="pres">
      <dgm:prSet presAssocID="{CFE08010-992F-468A-B121-8E7E947C7576}" presName="FourNodes_4_text" presStyleLbl="node1" presStyleIdx="3" presStyleCnt="4">
        <dgm:presLayoutVars>
          <dgm:bulletEnabled val="1"/>
        </dgm:presLayoutVars>
      </dgm:prSet>
      <dgm:spPr/>
    </dgm:pt>
  </dgm:ptLst>
  <dgm:cxnLst>
    <dgm:cxn modelId="{4B73EB2E-2AA3-459A-BD64-67363E76EE7D}" type="presOf" srcId="{108939D9-FB56-4319-9254-3EAF6A96799D}" destId="{E06A5557-400A-4D86-BF73-20F9B3C40F68}" srcOrd="1" destOrd="0" presId="urn:microsoft.com/office/officeart/2005/8/layout/vProcess5"/>
    <dgm:cxn modelId="{8A4B7138-243C-43FA-A070-94A26EA66D64}" type="presOf" srcId="{59B5562E-B773-404D-98AC-ADF9B03D1DA7}" destId="{D800F6E9-779E-4421-A8B8-F5C9E4A44363}" srcOrd="1" destOrd="0" presId="urn:microsoft.com/office/officeart/2005/8/layout/vProcess5"/>
    <dgm:cxn modelId="{76C3654B-7E74-451E-A0D1-D255FC5BEA79}" type="presOf" srcId="{ACC906E5-2217-4C1B-8087-4A09D5762406}" destId="{C4CB4940-D3A0-40DE-8786-68CA4397877C}" srcOrd="1" destOrd="0" presId="urn:microsoft.com/office/officeart/2005/8/layout/vProcess5"/>
    <dgm:cxn modelId="{8AAEA550-B408-49F6-9920-3E5AEDA7F8BE}" srcId="{CFE08010-992F-468A-B121-8E7E947C7576}" destId="{CD647795-B6C7-4D3C-A3C2-49CAC780B7A6}" srcOrd="2" destOrd="0" parTransId="{1240D77B-BB08-48A5-8301-00CD8AB08CBD}" sibTransId="{6DD3E6D6-0BD5-4F7C-9F69-7B4047C9612C}"/>
    <dgm:cxn modelId="{630EC654-8FBC-4924-8653-9A6D832274A4}" type="presOf" srcId="{59B5562E-B773-404D-98AC-ADF9B03D1DA7}" destId="{2610C060-370C-46E6-B7DF-01C52FF75FE4}" srcOrd="0" destOrd="0" presId="urn:microsoft.com/office/officeart/2005/8/layout/vProcess5"/>
    <dgm:cxn modelId="{FA38D277-67E8-4A61-9032-4BACA71E26F4}" type="presOf" srcId="{17159DB1-6BF6-47C9-843D-814FE8E3F783}" destId="{A0F59DF0-824C-4410-AFD7-23FA2C890479}" srcOrd="0" destOrd="0" presId="urn:microsoft.com/office/officeart/2005/8/layout/vProcess5"/>
    <dgm:cxn modelId="{72E48859-D845-451B-9724-77D8BF0AF420}" type="presOf" srcId="{ACC906E5-2217-4C1B-8087-4A09D5762406}" destId="{92675332-1715-4F34-8EE1-0E57359B24A3}" srcOrd="0" destOrd="0" presId="urn:microsoft.com/office/officeart/2005/8/layout/vProcess5"/>
    <dgm:cxn modelId="{133A5298-0569-4ACD-8E17-C908E5F2FBBC}" type="presOf" srcId="{108939D9-FB56-4319-9254-3EAF6A96799D}" destId="{F068BEE2-F670-4699-95F8-3E87C4D89A56}" srcOrd="0" destOrd="0" presId="urn:microsoft.com/office/officeart/2005/8/layout/vProcess5"/>
    <dgm:cxn modelId="{8DC15EB1-CAE8-4911-BAB2-DC45C3F62D7E}" srcId="{CFE08010-992F-468A-B121-8E7E947C7576}" destId="{108939D9-FB56-4319-9254-3EAF6A96799D}" srcOrd="0" destOrd="0" parTransId="{4235BD9F-E0A2-4BBC-9652-88038F9A0CA3}" sibTransId="{17159DB1-6BF6-47C9-843D-814FE8E3F783}"/>
    <dgm:cxn modelId="{7FF305B8-66B6-44E0-B15D-FC4FDDD62FA3}" type="presOf" srcId="{CFE08010-992F-468A-B121-8E7E947C7576}" destId="{AC192746-70FF-4283-B69C-E4DD3551A22B}" srcOrd="0" destOrd="0" presId="urn:microsoft.com/office/officeart/2005/8/layout/vProcess5"/>
    <dgm:cxn modelId="{7E607ABA-39FC-4506-BA2B-85537CA3BF6D}" srcId="{CFE08010-992F-468A-B121-8E7E947C7576}" destId="{59B5562E-B773-404D-98AC-ADF9B03D1DA7}" srcOrd="1" destOrd="0" parTransId="{D1105006-F9F8-4BA5-9DBE-B928BDB3AE72}" sibTransId="{746A964C-5474-4697-AF1E-A87C81BF1393}"/>
    <dgm:cxn modelId="{AC72D6C9-38B0-46A9-AE62-6BBB71EE5375}" srcId="{CFE08010-992F-468A-B121-8E7E947C7576}" destId="{ACC906E5-2217-4C1B-8087-4A09D5762406}" srcOrd="3" destOrd="0" parTransId="{B983C353-3CD1-4AFB-80D4-EBE222356507}" sibTransId="{26926999-5BB8-4398-A020-03DA7C43C109}"/>
    <dgm:cxn modelId="{195C94E7-CF11-4FBC-A2F5-1E5E7DC66033}" type="presOf" srcId="{CD647795-B6C7-4D3C-A3C2-49CAC780B7A6}" destId="{B03A88D1-F932-4E6D-AF7A-21F68E611C24}" srcOrd="1" destOrd="0" presId="urn:microsoft.com/office/officeart/2005/8/layout/vProcess5"/>
    <dgm:cxn modelId="{2E5A90F6-E5BD-440E-B856-A08D0DFEA905}" type="presOf" srcId="{746A964C-5474-4697-AF1E-A87C81BF1393}" destId="{43896C38-6152-4C0B-8D7D-B849AC08B050}" srcOrd="0" destOrd="0" presId="urn:microsoft.com/office/officeart/2005/8/layout/vProcess5"/>
    <dgm:cxn modelId="{87CB29FC-D1C6-4D14-90C1-3B03C88F566A}" type="presOf" srcId="{CD647795-B6C7-4D3C-A3C2-49CAC780B7A6}" destId="{CC00F609-18E9-45B9-8D6A-181DD7554678}" srcOrd="0" destOrd="0" presId="urn:microsoft.com/office/officeart/2005/8/layout/vProcess5"/>
    <dgm:cxn modelId="{CF3757FF-9712-4B1D-BA47-26775459E070}" type="presOf" srcId="{6DD3E6D6-0BD5-4F7C-9F69-7B4047C9612C}" destId="{C41D6D66-7712-4A86-B621-1B33C3C17823}" srcOrd="0" destOrd="0" presId="urn:microsoft.com/office/officeart/2005/8/layout/vProcess5"/>
    <dgm:cxn modelId="{AB99B16C-810E-4F67-94C4-6949E6DC0DE0}" type="presParOf" srcId="{AC192746-70FF-4283-B69C-E4DD3551A22B}" destId="{7157F564-AEED-408A-9AC1-C2B25A8EE51A}" srcOrd="0" destOrd="0" presId="urn:microsoft.com/office/officeart/2005/8/layout/vProcess5"/>
    <dgm:cxn modelId="{7090026E-F35F-4BF3-8C0C-3CC1C9F60A24}" type="presParOf" srcId="{AC192746-70FF-4283-B69C-E4DD3551A22B}" destId="{F068BEE2-F670-4699-95F8-3E87C4D89A56}" srcOrd="1" destOrd="0" presId="urn:microsoft.com/office/officeart/2005/8/layout/vProcess5"/>
    <dgm:cxn modelId="{BA539E95-362E-42B7-ACF0-944BA526F8E7}" type="presParOf" srcId="{AC192746-70FF-4283-B69C-E4DD3551A22B}" destId="{2610C060-370C-46E6-B7DF-01C52FF75FE4}" srcOrd="2" destOrd="0" presId="urn:microsoft.com/office/officeart/2005/8/layout/vProcess5"/>
    <dgm:cxn modelId="{9EEFD030-FA7E-424E-9471-3F974A4EE2A7}" type="presParOf" srcId="{AC192746-70FF-4283-B69C-E4DD3551A22B}" destId="{CC00F609-18E9-45B9-8D6A-181DD7554678}" srcOrd="3" destOrd="0" presId="urn:microsoft.com/office/officeart/2005/8/layout/vProcess5"/>
    <dgm:cxn modelId="{F369A049-8B73-4A95-BEBE-D5E3937CC8C7}" type="presParOf" srcId="{AC192746-70FF-4283-B69C-E4DD3551A22B}" destId="{92675332-1715-4F34-8EE1-0E57359B24A3}" srcOrd="4" destOrd="0" presId="urn:microsoft.com/office/officeart/2005/8/layout/vProcess5"/>
    <dgm:cxn modelId="{CCFA8A23-247E-494D-AA00-294A2FC41472}" type="presParOf" srcId="{AC192746-70FF-4283-B69C-E4DD3551A22B}" destId="{A0F59DF0-824C-4410-AFD7-23FA2C890479}" srcOrd="5" destOrd="0" presId="urn:microsoft.com/office/officeart/2005/8/layout/vProcess5"/>
    <dgm:cxn modelId="{C76DE21F-8216-4AB9-934D-7B28B12C8893}" type="presParOf" srcId="{AC192746-70FF-4283-B69C-E4DD3551A22B}" destId="{43896C38-6152-4C0B-8D7D-B849AC08B050}" srcOrd="6" destOrd="0" presId="urn:microsoft.com/office/officeart/2005/8/layout/vProcess5"/>
    <dgm:cxn modelId="{A8C2C8CC-F7F2-444C-8E95-E25DF7299792}" type="presParOf" srcId="{AC192746-70FF-4283-B69C-E4DD3551A22B}" destId="{C41D6D66-7712-4A86-B621-1B33C3C17823}" srcOrd="7" destOrd="0" presId="urn:microsoft.com/office/officeart/2005/8/layout/vProcess5"/>
    <dgm:cxn modelId="{9B72BE47-6AA4-451F-BDEC-F362463E7A6E}" type="presParOf" srcId="{AC192746-70FF-4283-B69C-E4DD3551A22B}" destId="{E06A5557-400A-4D86-BF73-20F9B3C40F68}" srcOrd="8" destOrd="0" presId="urn:microsoft.com/office/officeart/2005/8/layout/vProcess5"/>
    <dgm:cxn modelId="{15001C9B-7CDA-46BB-B5BC-97D07272654E}" type="presParOf" srcId="{AC192746-70FF-4283-B69C-E4DD3551A22B}" destId="{D800F6E9-779E-4421-A8B8-F5C9E4A44363}" srcOrd="9" destOrd="0" presId="urn:microsoft.com/office/officeart/2005/8/layout/vProcess5"/>
    <dgm:cxn modelId="{B4C82335-3D4E-4A9B-BD7E-407B34836E52}" type="presParOf" srcId="{AC192746-70FF-4283-B69C-E4DD3551A22B}" destId="{B03A88D1-F932-4E6D-AF7A-21F68E611C24}" srcOrd="10" destOrd="0" presId="urn:microsoft.com/office/officeart/2005/8/layout/vProcess5"/>
    <dgm:cxn modelId="{A9CDE802-5E9E-4D83-8E11-6741A017A445}" type="presParOf" srcId="{AC192746-70FF-4283-B69C-E4DD3551A22B}" destId="{C4CB4940-D3A0-40DE-8786-68CA4397877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04C3C0-7748-4F98-BEB1-B73A4683BD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A3D6EA3-43F6-40B1-9750-A49FC9D29BF1}">
      <dgm:prSet custT="1"/>
      <dgm:spPr/>
      <dgm:t>
        <a:bodyPr/>
        <a:lstStyle/>
        <a:p>
          <a:r>
            <a:rPr lang="en-US" sz="2000" dirty="0">
              <a:latin typeface="Arial" panose="020B0604020202020204" pitchFamily="34" charset="0"/>
              <a:cs typeface="Arial" panose="020B0604020202020204" pitchFamily="34" charset="0"/>
            </a:rPr>
            <a:t>Hotels consume high energy for heating and lighting - Premier Inn reduced energy use by 30% (Premier Inn, 2023).</a:t>
          </a:r>
        </a:p>
      </dgm:t>
    </dgm:pt>
    <dgm:pt modelId="{C7BAA5EA-0857-4601-B3A3-8D5B2CF7A906}" type="parTrans" cxnId="{E4954E5E-5D75-4C13-AD5F-5A9066582442}">
      <dgm:prSet/>
      <dgm:spPr/>
      <dgm:t>
        <a:bodyPr/>
        <a:lstStyle/>
        <a:p>
          <a:endParaRPr lang="en-US"/>
        </a:p>
      </dgm:t>
    </dgm:pt>
    <dgm:pt modelId="{D8EFC3E9-DA77-43B4-B347-AFABF73E8342}" type="sibTrans" cxnId="{E4954E5E-5D75-4C13-AD5F-5A9066582442}">
      <dgm:prSet/>
      <dgm:spPr/>
      <dgm:t>
        <a:bodyPr/>
        <a:lstStyle/>
        <a:p>
          <a:endParaRPr lang="en-US"/>
        </a:p>
      </dgm:t>
    </dgm:pt>
    <dgm:pt modelId="{4BD76E23-F8CA-4773-A6D3-43C5F69A6A26}">
      <dgm:prSet custT="1"/>
      <dgm:spPr/>
      <dgm:t>
        <a:bodyPr/>
        <a:lstStyle/>
        <a:p>
          <a:r>
            <a:rPr lang="en-US" sz="2000" dirty="0">
              <a:latin typeface="Arial" panose="020B0604020202020204" pitchFamily="34" charset="0"/>
              <a:cs typeface="Arial" panose="020B0604020202020204" pitchFamily="34" charset="0"/>
            </a:rPr>
            <a:t>Tax relief supports hotel sustainability efforts (GOV.UK, 2021).</a:t>
          </a:r>
        </a:p>
      </dgm:t>
    </dgm:pt>
    <dgm:pt modelId="{A7CF94CE-674C-40AA-8696-F8025AB6361B}" type="parTrans" cxnId="{A80C42E5-BF38-487E-BB7E-E83B6746CF29}">
      <dgm:prSet/>
      <dgm:spPr/>
      <dgm:t>
        <a:bodyPr/>
        <a:lstStyle/>
        <a:p>
          <a:endParaRPr lang="en-US"/>
        </a:p>
      </dgm:t>
    </dgm:pt>
    <dgm:pt modelId="{41D93804-0675-4356-A7DA-F1B436C84437}" type="sibTrans" cxnId="{A80C42E5-BF38-487E-BB7E-E83B6746CF29}">
      <dgm:prSet/>
      <dgm:spPr/>
      <dgm:t>
        <a:bodyPr/>
        <a:lstStyle/>
        <a:p>
          <a:endParaRPr lang="en-US"/>
        </a:p>
      </dgm:t>
    </dgm:pt>
    <dgm:pt modelId="{E4E54B88-ABD7-4535-8786-C73320204C43}">
      <dgm:prSet custT="1"/>
      <dgm:spPr/>
      <dgm:t>
        <a:bodyPr/>
        <a:lstStyle/>
        <a:p>
          <a:r>
            <a:rPr lang="en-US" sz="2000" dirty="0">
              <a:latin typeface="Arial" panose="020B0604020202020204" pitchFamily="34" charset="0"/>
              <a:cs typeface="Arial" panose="020B0604020202020204" pitchFamily="34" charset="0"/>
            </a:rPr>
            <a:t>Green hotels gain 15% higher customer satisfaction-Energy efficiency improves profitability and customer loyalty -Sustainability ensures long-term financial and environmental benefits (</a:t>
          </a:r>
          <a:r>
            <a:rPr lang="en-US" sz="2000" dirty="0" err="1">
              <a:latin typeface="Arial" panose="020B0604020202020204" pitchFamily="34" charset="0"/>
              <a:cs typeface="Arial" panose="020B0604020202020204" pitchFamily="34" charset="0"/>
            </a:rPr>
            <a:t>Alyahya</a:t>
          </a:r>
          <a:r>
            <a:rPr lang="en-US" sz="2000" dirty="0">
              <a:latin typeface="Arial" panose="020B0604020202020204" pitchFamily="34" charset="0"/>
              <a:cs typeface="Arial" panose="020B0604020202020204" pitchFamily="34" charset="0"/>
            </a:rPr>
            <a:t> and Agag, 2025).</a:t>
          </a:r>
        </a:p>
      </dgm:t>
    </dgm:pt>
    <dgm:pt modelId="{B40C8E5C-33DD-4867-A983-8CE160FB4AE9}" type="parTrans" cxnId="{5B86E3DE-0626-4C95-ADBF-BE9DF6C6C897}">
      <dgm:prSet/>
      <dgm:spPr/>
      <dgm:t>
        <a:bodyPr/>
        <a:lstStyle/>
        <a:p>
          <a:endParaRPr lang="en-US"/>
        </a:p>
      </dgm:t>
    </dgm:pt>
    <dgm:pt modelId="{37F876AD-1D17-4575-9011-7F3821C75934}" type="sibTrans" cxnId="{5B86E3DE-0626-4C95-ADBF-BE9DF6C6C897}">
      <dgm:prSet/>
      <dgm:spPr/>
      <dgm:t>
        <a:bodyPr/>
        <a:lstStyle/>
        <a:p>
          <a:endParaRPr lang="en-US"/>
        </a:p>
      </dgm:t>
    </dgm:pt>
    <dgm:pt modelId="{2B4D5C80-10B3-466A-8B61-D945751667B0}" type="pres">
      <dgm:prSet presAssocID="{E004C3C0-7748-4F98-BEB1-B73A4683BD19}" presName="linear" presStyleCnt="0">
        <dgm:presLayoutVars>
          <dgm:animLvl val="lvl"/>
          <dgm:resizeHandles val="exact"/>
        </dgm:presLayoutVars>
      </dgm:prSet>
      <dgm:spPr/>
    </dgm:pt>
    <dgm:pt modelId="{C2454510-D523-429E-87B3-5FFC9FDE5416}" type="pres">
      <dgm:prSet presAssocID="{3A3D6EA3-43F6-40B1-9750-A49FC9D29BF1}" presName="parentText" presStyleLbl="node1" presStyleIdx="0" presStyleCnt="3">
        <dgm:presLayoutVars>
          <dgm:chMax val="0"/>
          <dgm:bulletEnabled val="1"/>
        </dgm:presLayoutVars>
      </dgm:prSet>
      <dgm:spPr/>
    </dgm:pt>
    <dgm:pt modelId="{81C41592-F074-41DD-899F-72C68FACD378}" type="pres">
      <dgm:prSet presAssocID="{D8EFC3E9-DA77-43B4-B347-AFABF73E8342}" presName="spacer" presStyleCnt="0"/>
      <dgm:spPr/>
    </dgm:pt>
    <dgm:pt modelId="{2D1C8C9E-D4B2-4971-BB76-84D3889A81CD}" type="pres">
      <dgm:prSet presAssocID="{4BD76E23-F8CA-4773-A6D3-43C5F69A6A26}" presName="parentText" presStyleLbl="node1" presStyleIdx="1" presStyleCnt="3">
        <dgm:presLayoutVars>
          <dgm:chMax val="0"/>
          <dgm:bulletEnabled val="1"/>
        </dgm:presLayoutVars>
      </dgm:prSet>
      <dgm:spPr/>
    </dgm:pt>
    <dgm:pt modelId="{B241CC16-75D4-42DF-BFBD-4B201761670A}" type="pres">
      <dgm:prSet presAssocID="{41D93804-0675-4356-A7DA-F1B436C84437}" presName="spacer" presStyleCnt="0"/>
      <dgm:spPr/>
    </dgm:pt>
    <dgm:pt modelId="{AD0FAF8D-9653-48A2-A6DB-650481DE8CBA}" type="pres">
      <dgm:prSet presAssocID="{E4E54B88-ABD7-4535-8786-C73320204C43}" presName="parentText" presStyleLbl="node1" presStyleIdx="2" presStyleCnt="3">
        <dgm:presLayoutVars>
          <dgm:chMax val="0"/>
          <dgm:bulletEnabled val="1"/>
        </dgm:presLayoutVars>
      </dgm:prSet>
      <dgm:spPr/>
    </dgm:pt>
  </dgm:ptLst>
  <dgm:cxnLst>
    <dgm:cxn modelId="{63C87115-5571-40F0-8552-F5B4D17BCEF7}" type="presOf" srcId="{3A3D6EA3-43F6-40B1-9750-A49FC9D29BF1}" destId="{C2454510-D523-429E-87B3-5FFC9FDE5416}" srcOrd="0" destOrd="0" presId="urn:microsoft.com/office/officeart/2005/8/layout/vList2"/>
    <dgm:cxn modelId="{7C43EE33-BB3D-423E-B7EE-70A1E21EABD9}" type="presOf" srcId="{E004C3C0-7748-4F98-BEB1-B73A4683BD19}" destId="{2B4D5C80-10B3-466A-8B61-D945751667B0}" srcOrd="0" destOrd="0" presId="urn:microsoft.com/office/officeart/2005/8/layout/vList2"/>
    <dgm:cxn modelId="{E4954E5E-5D75-4C13-AD5F-5A9066582442}" srcId="{E004C3C0-7748-4F98-BEB1-B73A4683BD19}" destId="{3A3D6EA3-43F6-40B1-9750-A49FC9D29BF1}" srcOrd="0" destOrd="0" parTransId="{C7BAA5EA-0857-4601-B3A3-8D5B2CF7A906}" sibTransId="{D8EFC3E9-DA77-43B4-B347-AFABF73E8342}"/>
    <dgm:cxn modelId="{8C19A56E-1CB1-443C-9C15-5099C10CA564}" type="presOf" srcId="{4BD76E23-F8CA-4773-A6D3-43C5F69A6A26}" destId="{2D1C8C9E-D4B2-4971-BB76-84D3889A81CD}" srcOrd="0" destOrd="0" presId="urn:microsoft.com/office/officeart/2005/8/layout/vList2"/>
    <dgm:cxn modelId="{5B86E3DE-0626-4C95-ADBF-BE9DF6C6C897}" srcId="{E004C3C0-7748-4F98-BEB1-B73A4683BD19}" destId="{E4E54B88-ABD7-4535-8786-C73320204C43}" srcOrd="2" destOrd="0" parTransId="{B40C8E5C-33DD-4867-A983-8CE160FB4AE9}" sibTransId="{37F876AD-1D17-4575-9011-7F3821C75934}"/>
    <dgm:cxn modelId="{A80C42E5-BF38-487E-BB7E-E83B6746CF29}" srcId="{E004C3C0-7748-4F98-BEB1-B73A4683BD19}" destId="{4BD76E23-F8CA-4773-A6D3-43C5F69A6A26}" srcOrd="1" destOrd="0" parTransId="{A7CF94CE-674C-40AA-8696-F8025AB6361B}" sibTransId="{41D93804-0675-4356-A7DA-F1B436C84437}"/>
    <dgm:cxn modelId="{6CAEEBF7-3F42-495A-8528-844DD00DB6AA}" type="presOf" srcId="{E4E54B88-ABD7-4535-8786-C73320204C43}" destId="{AD0FAF8D-9653-48A2-A6DB-650481DE8CBA}" srcOrd="0" destOrd="0" presId="urn:microsoft.com/office/officeart/2005/8/layout/vList2"/>
    <dgm:cxn modelId="{53C72237-2522-45D3-889C-8458623C0357}" type="presParOf" srcId="{2B4D5C80-10B3-466A-8B61-D945751667B0}" destId="{C2454510-D523-429E-87B3-5FFC9FDE5416}" srcOrd="0" destOrd="0" presId="urn:microsoft.com/office/officeart/2005/8/layout/vList2"/>
    <dgm:cxn modelId="{DED3BB54-DE3C-4F4A-9C2D-1E3D5AAB572E}" type="presParOf" srcId="{2B4D5C80-10B3-466A-8B61-D945751667B0}" destId="{81C41592-F074-41DD-899F-72C68FACD378}" srcOrd="1" destOrd="0" presId="urn:microsoft.com/office/officeart/2005/8/layout/vList2"/>
    <dgm:cxn modelId="{E36D76FC-8E41-4B7E-B0B4-00212364080B}" type="presParOf" srcId="{2B4D5C80-10B3-466A-8B61-D945751667B0}" destId="{2D1C8C9E-D4B2-4971-BB76-84D3889A81CD}" srcOrd="2" destOrd="0" presId="urn:microsoft.com/office/officeart/2005/8/layout/vList2"/>
    <dgm:cxn modelId="{C32E6C77-2AD7-4931-A661-41E1886F4304}" type="presParOf" srcId="{2B4D5C80-10B3-466A-8B61-D945751667B0}" destId="{B241CC16-75D4-42DF-BFBD-4B201761670A}" srcOrd="3" destOrd="0" presId="urn:microsoft.com/office/officeart/2005/8/layout/vList2"/>
    <dgm:cxn modelId="{5E35422E-A213-4C14-BFB5-E81E2F46FDD0}" type="presParOf" srcId="{2B4D5C80-10B3-466A-8B61-D945751667B0}" destId="{AD0FAF8D-9653-48A2-A6DB-650481DE8CB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D3BD0B-2818-4F1F-8CA0-5076CEF29CD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B6F26E0-C84F-4853-ACFA-360348B6EBEC}">
      <dgm:prSet custT="1"/>
      <dgm:spPr/>
      <dgm:t>
        <a:bodyPr/>
        <a:lstStyle/>
        <a:p>
          <a:pPr>
            <a:lnSpc>
              <a:spcPct val="100000"/>
            </a:lnSpc>
          </a:pPr>
          <a:r>
            <a:rPr lang="en-US" sz="1400">
              <a:highlight>
                <a:srgbClr val="808080"/>
              </a:highlight>
              <a:latin typeface="Arial" panose="020B0604020202020204" pitchFamily="34" charset="0"/>
              <a:cs typeface="Arial" panose="020B0604020202020204" pitchFamily="34" charset="0"/>
            </a:rPr>
            <a:t>Water heating increases hotel energy consumption -Premier Inn reduced water-related costs by 15% (Premier Inn, 2023).</a:t>
          </a:r>
        </a:p>
      </dgm:t>
    </dgm:pt>
    <dgm:pt modelId="{93951E42-8D3E-449E-B0B8-E2665DDFA30D}" type="parTrans" cxnId="{4D99639C-2CE5-4916-BF33-7B151FC57AFE}">
      <dgm:prSet/>
      <dgm:spPr/>
      <dgm:t>
        <a:bodyPr/>
        <a:lstStyle/>
        <a:p>
          <a:pPr algn="just"/>
          <a:endParaRPr lang="en-US" sz="1400">
            <a:latin typeface="Arial" panose="020B0604020202020204" pitchFamily="34" charset="0"/>
            <a:cs typeface="Arial" panose="020B0604020202020204" pitchFamily="34" charset="0"/>
          </a:endParaRPr>
        </a:p>
      </dgm:t>
    </dgm:pt>
    <dgm:pt modelId="{7D8B070A-E2CE-4624-B18B-301057C7496E}" type="sibTrans" cxnId="{4D99639C-2CE5-4916-BF33-7B151FC57AFE}">
      <dgm:prSet/>
      <dgm:spPr/>
      <dgm:t>
        <a:bodyPr/>
        <a:lstStyle/>
        <a:p>
          <a:pPr algn="just"/>
          <a:endParaRPr lang="en-US" sz="1400">
            <a:latin typeface="Arial" panose="020B0604020202020204" pitchFamily="34" charset="0"/>
            <a:cs typeface="Arial" panose="020B0604020202020204" pitchFamily="34" charset="0"/>
          </a:endParaRPr>
        </a:p>
      </dgm:t>
    </dgm:pt>
    <dgm:pt modelId="{0DA983F7-DE7C-42D6-9228-C45AE5770848}">
      <dgm:prSet custT="1"/>
      <dgm:spPr/>
      <dgm:t>
        <a:bodyPr/>
        <a:lstStyle/>
        <a:p>
          <a:pPr>
            <a:lnSpc>
              <a:spcPct val="100000"/>
            </a:lnSpc>
          </a:pPr>
          <a:r>
            <a:rPr lang="en-US" sz="1400" dirty="0">
              <a:highlight>
                <a:srgbClr val="808080"/>
              </a:highlight>
              <a:latin typeface="Arial" panose="020B0604020202020204" pitchFamily="34" charset="0"/>
              <a:cs typeface="Arial" panose="020B0604020202020204" pitchFamily="34" charset="0"/>
            </a:rPr>
            <a:t>Water-efficient hotels earn Green Key certification-30% of hotel energy use relates to water 70% of guests prefer water-efficient hotels-water conservation directly supports energy efficiency (Abdou Hassan and Dief 2020).</a:t>
          </a:r>
        </a:p>
      </dgm:t>
    </dgm:pt>
    <dgm:pt modelId="{BA1A2A4C-81FD-4DA1-BF91-7D172CF5C4A2}" type="parTrans" cxnId="{3FEA38EE-C73F-4244-9285-C3AF94FE6FE5}">
      <dgm:prSet/>
      <dgm:spPr/>
      <dgm:t>
        <a:bodyPr/>
        <a:lstStyle/>
        <a:p>
          <a:pPr algn="just"/>
          <a:endParaRPr lang="en-US" sz="1400">
            <a:latin typeface="Arial" panose="020B0604020202020204" pitchFamily="34" charset="0"/>
            <a:cs typeface="Arial" panose="020B0604020202020204" pitchFamily="34" charset="0"/>
          </a:endParaRPr>
        </a:p>
      </dgm:t>
    </dgm:pt>
    <dgm:pt modelId="{495F44A5-CC6D-4863-B800-56F4FA68F84A}" type="sibTrans" cxnId="{3FEA38EE-C73F-4244-9285-C3AF94FE6FE5}">
      <dgm:prSet/>
      <dgm:spPr/>
      <dgm:t>
        <a:bodyPr/>
        <a:lstStyle/>
        <a:p>
          <a:pPr algn="just"/>
          <a:endParaRPr lang="en-US" sz="1400">
            <a:latin typeface="Arial" panose="020B0604020202020204" pitchFamily="34" charset="0"/>
            <a:cs typeface="Arial" panose="020B0604020202020204" pitchFamily="34" charset="0"/>
          </a:endParaRPr>
        </a:p>
      </dgm:t>
    </dgm:pt>
    <dgm:pt modelId="{DA49F219-079D-4566-BD1F-A6E825D67A74}" type="pres">
      <dgm:prSet presAssocID="{A0D3BD0B-2818-4F1F-8CA0-5076CEF29CD0}" presName="root" presStyleCnt="0">
        <dgm:presLayoutVars>
          <dgm:dir/>
          <dgm:resizeHandles val="exact"/>
        </dgm:presLayoutVars>
      </dgm:prSet>
      <dgm:spPr/>
    </dgm:pt>
    <dgm:pt modelId="{955607FB-1E13-4FF8-B74F-0ACC198ADADF}" type="pres">
      <dgm:prSet presAssocID="{CB6F26E0-C84F-4853-ACFA-360348B6EBEC}" presName="compNode" presStyleCnt="0"/>
      <dgm:spPr/>
    </dgm:pt>
    <dgm:pt modelId="{6ED3E32E-ECD0-4975-9E5C-3C359A5C3FB2}" type="pres">
      <dgm:prSet presAssocID="{CB6F26E0-C84F-4853-ACFA-360348B6EBE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ug"/>
        </a:ext>
      </dgm:extLst>
    </dgm:pt>
    <dgm:pt modelId="{A76ECDCD-A5D6-49A0-AA7B-9E325A196683}" type="pres">
      <dgm:prSet presAssocID="{CB6F26E0-C84F-4853-ACFA-360348B6EBEC}" presName="spaceRect" presStyleCnt="0"/>
      <dgm:spPr/>
    </dgm:pt>
    <dgm:pt modelId="{812AB8C1-6564-4499-95CB-E3420CF2A0F1}" type="pres">
      <dgm:prSet presAssocID="{CB6F26E0-C84F-4853-ACFA-360348B6EBEC}" presName="textRect" presStyleLbl="revTx" presStyleIdx="0" presStyleCnt="2">
        <dgm:presLayoutVars>
          <dgm:chMax val="1"/>
          <dgm:chPref val="1"/>
        </dgm:presLayoutVars>
      </dgm:prSet>
      <dgm:spPr/>
    </dgm:pt>
    <dgm:pt modelId="{84C7EB4E-ED2D-4715-9D22-DCFCC98FC84A}" type="pres">
      <dgm:prSet presAssocID="{7D8B070A-E2CE-4624-B18B-301057C7496E}" presName="sibTrans" presStyleCnt="0"/>
      <dgm:spPr/>
    </dgm:pt>
    <dgm:pt modelId="{B7E8A19F-4272-4CEC-83FD-B33544482474}" type="pres">
      <dgm:prSet presAssocID="{0DA983F7-DE7C-42D6-9228-C45AE5770848}" presName="compNode" presStyleCnt="0"/>
      <dgm:spPr/>
    </dgm:pt>
    <dgm:pt modelId="{4F9339DE-396D-489E-9109-422B73E0FE2D}" type="pres">
      <dgm:prSet presAssocID="{0DA983F7-DE7C-42D6-9228-C45AE57708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leep"/>
        </a:ext>
      </dgm:extLst>
    </dgm:pt>
    <dgm:pt modelId="{AC9E98AA-CE56-43F7-A5AB-CD097B04D45C}" type="pres">
      <dgm:prSet presAssocID="{0DA983F7-DE7C-42D6-9228-C45AE5770848}" presName="spaceRect" presStyleCnt="0"/>
      <dgm:spPr/>
    </dgm:pt>
    <dgm:pt modelId="{7BB1F4EF-3D8B-4A96-9240-3B479219AD60}" type="pres">
      <dgm:prSet presAssocID="{0DA983F7-DE7C-42D6-9228-C45AE5770848}" presName="textRect" presStyleLbl="revTx" presStyleIdx="1" presStyleCnt="2">
        <dgm:presLayoutVars>
          <dgm:chMax val="1"/>
          <dgm:chPref val="1"/>
        </dgm:presLayoutVars>
      </dgm:prSet>
      <dgm:spPr/>
    </dgm:pt>
  </dgm:ptLst>
  <dgm:cxnLst>
    <dgm:cxn modelId="{1BCD7A0B-BF24-45E7-9599-7DD154EA9BE2}" type="presOf" srcId="{0DA983F7-DE7C-42D6-9228-C45AE5770848}" destId="{7BB1F4EF-3D8B-4A96-9240-3B479219AD60}" srcOrd="0" destOrd="0" presId="urn:microsoft.com/office/officeart/2018/2/layout/IconLabelList"/>
    <dgm:cxn modelId="{31FCC638-F872-4406-8878-507B85B1EA79}" type="presOf" srcId="{A0D3BD0B-2818-4F1F-8CA0-5076CEF29CD0}" destId="{DA49F219-079D-4566-BD1F-A6E825D67A74}" srcOrd="0" destOrd="0" presId="urn:microsoft.com/office/officeart/2018/2/layout/IconLabelList"/>
    <dgm:cxn modelId="{34FE6952-A425-4279-A712-D251DB76B114}" type="presOf" srcId="{CB6F26E0-C84F-4853-ACFA-360348B6EBEC}" destId="{812AB8C1-6564-4499-95CB-E3420CF2A0F1}" srcOrd="0" destOrd="0" presId="urn:microsoft.com/office/officeart/2018/2/layout/IconLabelList"/>
    <dgm:cxn modelId="{4D99639C-2CE5-4916-BF33-7B151FC57AFE}" srcId="{A0D3BD0B-2818-4F1F-8CA0-5076CEF29CD0}" destId="{CB6F26E0-C84F-4853-ACFA-360348B6EBEC}" srcOrd="0" destOrd="0" parTransId="{93951E42-8D3E-449E-B0B8-E2665DDFA30D}" sibTransId="{7D8B070A-E2CE-4624-B18B-301057C7496E}"/>
    <dgm:cxn modelId="{3FEA38EE-C73F-4244-9285-C3AF94FE6FE5}" srcId="{A0D3BD0B-2818-4F1F-8CA0-5076CEF29CD0}" destId="{0DA983F7-DE7C-42D6-9228-C45AE5770848}" srcOrd="1" destOrd="0" parTransId="{BA1A2A4C-81FD-4DA1-BF91-7D172CF5C4A2}" sibTransId="{495F44A5-CC6D-4863-B800-56F4FA68F84A}"/>
    <dgm:cxn modelId="{CE83F337-E9A2-456B-9DAC-0A34A708A5DD}" type="presParOf" srcId="{DA49F219-079D-4566-BD1F-A6E825D67A74}" destId="{955607FB-1E13-4FF8-B74F-0ACC198ADADF}" srcOrd="0" destOrd="0" presId="urn:microsoft.com/office/officeart/2018/2/layout/IconLabelList"/>
    <dgm:cxn modelId="{D80C249F-4137-466E-9EBD-EBE53485663C}" type="presParOf" srcId="{955607FB-1E13-4FF8-B74F-0ACC198ADADF}" destId="{6ED3E32E-ECD0-4975-9E5C-3C359A5C3FB2}" srcOrd="0" destOrd="0" presId="urn:microsoft.com/office/officeart/2018/2/layout/IconLabelList"/>
    <dgm:cxn modelId="{7E6CA391-10CE-44E9-927B-DEEFC3964275}" type="presParOf" srcId="{955607FB-1E13-4FF8-B74F-0ACC198ADADF}" destId="{A76ECDCD-A5D6-49A0-AA7B-9E325A196683}" srcOrd="1" destOrd="0" presId="urn:microsoft.com/office/officeart/2018/2/layout/IconLabelList"/>
    <dgm:cxn modelId="{6276868F-8E41-423C-BB57-C7AA0801B79E}" type="presParOf" srcId="{955607FB-1E13-4FF8-B74F-0ACC198ADADF}" destId="{812AB8C1-6564-4499-95CB-E3420CF2A0F1}" srcOrd="2" destOrd="0" presId="urn:microsoft.com/office/officeart/2018/2/layout/IconLabelList"/>
    <dgm:cxn modelId="{07E876EB-F1C9-4FAB-B8E5-C21E65CDA474}" type="presParOf" srcId="{DA49F219-079D-4566-BD1F-A6E825D67A74}" destId="{84C7EB4E-ED2D-4715-9D22-DCFCC98FC84A}" srcOrd="1" destOrd="0" presId="urn:microsoft.com/office/officeart/2018/2/layout/IconLabelList"/>
    <dgm:cxn modelId="{DF8F552D-AF6A-4DBC-A635-B610D6722B0B}" type="presParOf" srcId="{DA49F219-079D-4566-BD1F-A6E825D67A74}" destId="{B7E8A19F-4272-4CEC-83FD-B33544482474}" srcOrd="2" destOrd="0" presId="urn:microsoft.com/office/officeart/2018/2/layout/IconLabelList"/>
    <dgm:cxn modelId="{045EBF71-F0C0-42B9-A687-8ED9EC5D0D59}" type="presParOf" srcId="{B7E8A19F-4272-4CEC-83FD-B33544482474}" destId="{4F9339DE-396D-489E-9109-422B73E0FE2D}" srcOrd="0" destOrd="0" presId="urn:microsoft.com/office/officeart/2018/2/layout/IconLabelList"/>
    <dgm:cxn modelId="{3923BC57-1490-4CEF-A165-EC0A4B001474}" type="presParOf" srcId="{B7E8A19F-4272-4CEC-83FD-B33544482474}" destId="{AC9E98AA-CE56-43F7-A5AB-CD097B04D45C}" srcOrd="1" destOrd="0" presId="urn:microsoft.com/office/officeart/2018/2/layout/IconLabelList"/>
    <dgm:cxn modelId="{8A86ED1E-A8FA-4D2F-BD93-F57CA5036921}" type="presParOf" srcId="{B7E8A19F-4272-4CEC-83FD-B33544482474}" destId="{7BB1F4EF-3D8B-4A96-9240-3B479219AD6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8B7F3E-7DBF-4A82-8E0A-7BA60D7C6883}" type="doc">
      <dgm:prSet loTypeId="urn:microsoft.com/office/officeart/2005/8/layout/vProcess5" loCatId="process" qsTypeId="urn:microsoft.com/office/officeart/2005/8/quickstyle/simple4" qsCatId="simple" csTypeId="urn:microsoft.com/office/officeart/2005/8/colors/accent0_3" csCatId="mainScheme" phldr="1"/>
      <dgm:spPr/>
      <dgm:t>
        <a:bodyPr/>
        <a:lstStyle/>
        <a:p>
          <a:endParaRPr lang="en-US"/>
        </a:p>
      </dgm:t>
    </dgm:pt>
    <dgm:pt modelId="{0144CD9B-D5A9-4902-BD7A-BB564A43C58D}">
      <dgm:prSet custT="1"/>
      <dgm:spPr/>
      <dgm:t>
        <a:bodyPr/>
        <a:lstStyle/>
        <a:p>
          <a:r>
            <a:rPr lang="en-GB" sz="2000" dirty="0">
              <a:latin typeface="Arial" panose="020B0604020202020204" pitchFamily="34" charset="0"/>
              <a:cs typeface="Arial" panose="020B0604020202020204" pitchFamily="34" charset="0"/>
            </a:rPr>
            <a:t>Qualitative research analysed sustainability efforts - observations assessed lighting and power control (Premier Inn, 2024). </a:t>
          </a:r>
          <a:endParaRPr lang="en-US" sz="2000" dirty="0">
            <a:latin typeface="Arial" panose="020B0604020202020204" pitchFamily="34" charset="0"/>
            <a:cs typeface="Arial" panose="020B0604020202020204" pitchFamily="34" charset="0"/>
          </a:endParaRPr>
        </a:p>
      </dgm:t>
    </dgm:pt>
    <dgm:pt modelId="{D0DC4BB6-B2C2-430B-95ED-0561374CBC44}" type="parTrans" cxnId="{D91B0D1C-716E-4CB0-94E1-8718C20A2FDB}">
      <dgm:prSet/>
      <dgm:spPr/>
      <dgm:t>
        <a:bodyPr/>
        <a:lstStyle/>
        <a:p>
          <a:endParaRPr lang="en-US"/>
        </a:p>
      </dgm:t>
    </dgm:pt>
    <dgm:pt modelId="{DB0E6EC5-2ACA-4117-A6DE-276ED2F9E577}" type="sibTrans" cxnId="{D91B0D1C-716E-4CB0-94E1-8718C20A2FDB}">
      <dgm:prSet/>
      <dgm:spPr/>
      <dgm:t>
        <a:bodyPr/>
        <a:lstStyle/>
        <a:p>
          <a:endParaRPr lang="en-US"/>
        </a:p>
      </dgm:t>
    </dgm:pt>
    <dgm:pt modelId="{F6A21112-736D-4909-B900-BAB4EC5CAFAD}">
      <dgm:prSet custT="1"/>
      <dgm:spPr/>
      <dgm:t>
        <a:bodyPr/>
        <a:lstStyle/>
        <a:p>
          <a:r>
            <a:rPr lang="en-GB" sz="2000" dirty="0">
              <a:latin typeface="Arial" panose="020B0604020202020204" pitchFamily="34" charset="0"/>
              <a:cs typeface="Arial" panose="020B0604020202020204" pitchFamily="34" charset="0"/>
            </a:rPr>
            <a:t>Policy documents provided energy strategy insights (Premier Inn, 2023).</a:t>
          </a:r>
          <a:endParaRPr lang="en-US" sz="2000" dirty="0">
            <a:latin typeface="Arial" panose="020B0604020202020204" pitchFamily="34" charset="0"/>
            <a:cs typeface="Arial" panose="020B0604020202020204" pitchFamily="34" charset="0"/>
          </a:endParaRPr>
        </a:p>
      </dgm:t>
    </dgm:pt>
    <dgm:pt modelId="{A78336F0-57FA-48B8-8E91-DF88866D6597}" type="parTrans" cxnId="{1BD7BA13-52BA-44E6-8883-EC0CCCF02169}">
      <dgm:prSet/>
      <dgm:spPr/>
      <dgm:t>
        <a:bodyPr/>
        <a:lstStyle/>
        <a:p>
          <a:endParaRPr lang="en-US"/>
        </a:p>
      </dgm:t>
    </dgm:pt>
    <dgm:pt modelId="{81A93127-3AD8-4B77-A0AE-31CFB0461768}" type="sibTrans" cxnId="{1BD7BA13-52BA-44E6-8883-EC0CCCF02169}">
      <dgm:prSet/>
      <dgm:spPr/>
      <dgm:t>
        <a:bodyPr/>
        <a:lstStyle/>
        <a:p>
          <a:endParaRPr lang="en-US"/>
        </a:p>
      </dgm:t>
    </dgm:pt>
    <dgm:pt modelId="{7A89F884-6D57-4B7F-BB80-A361C2F60390}">
      <dgm:prSet custT="1"/>
      <dgm:spPr/>
      <dgm:t>
        <a:bodyPr/>
        <a:lstStyle/>
        <a:p>
          <a:r>
            <a:rPr lang="en-GB" sz="2000" dirty="0">
              <a:latin typeface="Arial" panose="020B0604020202020204" pitchFamily="34" charset="0"/>
              <a:cs typeface="Arial" panose="020B0604020202020204" pitchFamily="34" charset="0"/>
            </a:rPr>
            <a:t>Thematic analysis identified sustainability trends (Premier Inn, 2024). </a:t>
          </a:r>
          <a:endParaRPr lang="en-US" sz="2000" dirty="0">
            <a:latin typeface="Arial" panose="020B0604020202020204" pitchFamily="34" charset="0"/>
            <a:cs typeface="Arial" panose="020B0604020202020204" pitchFamily="34" charset="0"/>
          </a:endParaRPr>
        </a:p>
      </dgm:t>
    </dgm:pt>
    <dgm:pt modelId="{B0A0CFAD-2391-4B62-9B82-966437693F65}" type="parTrans" cxnId="{D0817B2D-B695-49F0-A1BC-3C0A0501C1C8}">
      <dgm:prSet/>
      <dgm:spPr/>
      <dgm:t>
        <a:bodyPr/>
        <a:lstStyle/>
        <a:p>
          <a:endParaRPr lang="en-US"/>
        </a:p>
      </dgm:t>
    </dgm:pt>
    <dgm:pt modelId="{68BB48FC-4C7C-4789-AF56-55CF57FED109}" type="sibTrans" cxnId="{D0817B2D-B695-49F0-A1BC-3C0A0501C1C8}">
      <dgm:prSet/>
      <dgm:spPr/>
      <dgm:t>
        <a:bodyPr/>
        <a:lstStyle/>
        <a:p>
          <a:endParaRPr lang="en-US"/>
        </a:p>
      </dgm:t>
    </dgm:pt>
    <dgm:pt modelId="{EF38D0DD-E3F1-4D0F-9392-A27FD98EC69B}">
      <dgm:prSet custT="1"/>
      <dgm:spPr/>
      <dgm:t>
        <a:bodyPr/>
        <a:lstStyle/>
        <a:p>
          <a:r>
            <a:rPr lang="en-GB" sz="2000" dirty="0">
              <a:latin typeface="Arial" panose="020B0604020202020204" pitchFamily="34" charset="0"/>
              <a:cs typeface="Arial" panose="020B0604020202020204" pitchFamily="34" charset="0"/>
            </a:rPr>
            <a:t>PEST analysis examined external sustainability factors (</a:t>
          </a:r>
          <a:r>
            <a:rPr lang="en-GB" sz="2000" dirty="0" err="1">
              <a:latin typeface="Arial" panose="020B0604020202020204" pitchFamily="34" charset="0"/>
              <a:cs typeface="Arial" panose="020B0604020202020204" pitchFamily="34" charset="0"/>
            </a:rPr>
            <a:t>Shadman</a:t>
          </a:r>
          <a:r>
            <a:rPr lang="en-GB" sz="2000" dirty="0">
              <a:latin typeface="Arial" panose="020B0604020202020204" pitchFamily="34" charset="0"/>
              <a:cs typeface="Arial" panose="020B0604020202020204" pitchFamily="34" charset="0"/>
            </a:rPr>
            <a:t> et al., 2021).</a:t>
          </a:r>
          <a:endParaRPr lang="en-US" sz="2000" dirty="0">
            <a:latin typeface="Arial" panose="020B0604020202020204" pitchFamily="34" charset="0"/>
            <a:cs typeface="Arial" panose="020B0604020202020204" pitchFamily="34" charset="0"/>
          </a:endParaRPr>
        </a:p>
      </dgm:t>
    </dgm:pt>
    <dgm:pt modelId="{13F43D9A-609A-4518-951B-C69C645B7997}" type="parTrans" cxnId="{EFE37958-0BBE-48AE-8CCB-5157231A68B3}">
      <dgm:prSet/>
      <dgm:spPr/>
      <dgm:t>
        <a:bodyPr/>
        <a:lstStyle/>
        <a:p>
          <a:endParaRPr lang="en-US"/>
        </a:p>
      </dgm:t>
    </dgm:pt>
    <dgm:pt modelId="{16C09C71-01FC-45F4-A0E4-AFAF448808F7}" type="sibTrans" cxnId="{EFE37958-0BBE-48AE-8CCB-5157231A68B3}">
      <dgm:prSet/>
      <dgm:spPr/>
      <dgm:t>
        <a:bodyPr/>
        <a:lstStyle/>
        <a:p>
          <a:endParaRPr lang="en-US"/>
        </a:p>
      </dgm:t>
    </dgm:pt>
    <dgm:pt modelId="{6EE459A1-39F8-4F1A-A645-955F8AB9FA62}">
      <dgm:prSet/>
      <dgm:spPr/>
      <dgm:t>
        <a:bodyPr/>
        <a:lstStyle/>
        <a:p>
          <a:r>
            <a:rPr lang="en-GB" dirty="0">
              <a:latin typeface="Arial" panose="020B0604020202020204" pitchFamily="34" charset="0"/>
              <a:cs typeface="Arial" panose="020B0604020202020204" pitchFamily="34" charset="0"/>
            </a:rPr>
            <a:t>Competitor comparison highlighted best practices (Premier Inn, 2024). </a:t>
          </a:r>
          <a:endParaRPr lang="en-US" dirty="0">
            <a:latin typeface="Arial" panose="020B0604020202020204" pitchFamily="34" charset="0"/>
            <a:cs typeface="Arial" panose="020B0604020202020204" pitchFamily="34" charset="0"/>
          </a:endParaRPr>
        </a:p>
      </dgm:t>
    </dgm:pt>
    <dgm:pt modelId="{547174E1-676B-40E4-912A-00F773F7FAC6}" type="parTrans" cxnId="{48FB3BE5-0BED-4CF6-8EA0-9AADD76A778C}">
      <dgm:prSet/>
      <dgm:spPr/>
      <dgm:t>
        <a:bodyPr/>
        <a:lstStyle/>
        <a:p>
          <a:endParaRPr lang="en-US"/>
        </a:p>
      </dgm:t>
    </dgm:pt>
    <dgm:pt modelId="{B4DFE5FE-99F8-4752-AECF-B53B1A5892D6}" type="sibTrans" cxnId="{48FB3BE5-0BED-4CF6-8EA0-9AADD76A778C}">
      <dgm:prSet/>
      <dgm:spPr/>
      <dgm:t>
        <a:bodyPr/>
        <a:lstStyle/>
        <a:p>
          <a:endParaRPr lang="en-US"/>
        </a:p>
      </dgm:t>
    </dgm:pt>
    <dgm:pt modelId="{407A9569-F117-49B3-9B1A-B0C9AD8561D2}" type="pres">
      <dgm:prSet presAssocID="{FA8B7F3E-7DBF-4A82-8E0A-7BA60D7C6883}" presName="outerComposite" presStyleCnt="0">
        <dgm:presLayoutVars>
          <dgm:chMax val="5"/>
          <dgm:dir/>
          <dgm:resizeHandles val="exact"/>
        </dgm:presLayoutVars>
      </dgm:prSet>
      <dgm:spPr/>
    </dgm:pt>
    <dgm:pt modelId="{08C1A49E-F929-4D81-81C6-BF528837D9E6}" type="pres">
      <dgm:prSet presAssocID="{FA8B7F3E-7DBF-4A82-8E0A-7BA60D7C6883}" presName="dummyMaxCanvas" presStyleCnt="0">
        <dgm:presLayoutVars/>
      </dgm:prSet>
      <dgm:spPr/>
    </dgm:pt>
    <dgm:pt modelId="{D3E3EB97-7C19-44E5-9FD3-A67C0DFA0721}" type="pres">
      <dgm:prSet presAssocID="{FA8B7F3E-7DBF-4A82-8E0A-7BA60D7C6883}" presName="FiveNodes_1" presStyleLbl="node1" presStyleIdx="0" presStyleCnt="5">
        <dgm:presLayoutVars>
          <dgm:bulletEnabled val="1"/>
        </dgm:presLayoutVars>
      </dgm:prSet>
      <dgm:spPr/>
    </dgm:pt>
    <dgm:pt modelId="{AB22C814-194B-4B3B-8641-47B35F0F1087}" type="pres">
      <dgm:prSet presAssocID="{FA8B7F3E-7DBF-4A82-8E0A-7BA60D7C6883}" presName="FiveNodes_2" presStyleLbl="node1" presStyleIdx="1" presStyleCnt="5">
        <dgm:presLayoutVars>
          <dgm:bulletEnabled val="1"/>
        </dgm:presLayoutVars>
      </dgm:prSet>
      <dgm:spPr/>
    </dgm:pt>
    <dgm:pt modelId="{0DD3C1C4-DE91-41E6-AD52-D64EDA9B54C3}" type="pres">
      <dgm:prSet presAssocID="{FA8B7F3E-7DBF-4A82-8E0A-7BA60D7C6883}" presName="FiveNodes_3" presStyleLbl="node1" presStyleIdx="2" presStyleCnt="5">
        <dgm:presLayoutVars>
          <dgm:bulletEnabled val="1"/>
        </dgm:presLayoutVars>
      </dgm:prSet>
      <dgm:spPr/>
    </dgm:pt>
    <dgm:pt modelId="{ED04B970-53CA-4710-914A-DEC803978CCF}" type="pres">
      <dgm:prSet presAssocID="{FA8B7F3E-7DBF-4A82-8E0A-7BA60D7C6883}" presName="FiveNodes_4" presStyleLbl="node1" presStyleIdx="3" presStyleCnt="5">
        <dgm:presLayoutVars>
          <dgm:bulletEnabled val="1"/>
        </dgm:presLayoutVars>
      </dgm:prSet>
      <dgm:spPr/>
    </dgm:pt>
    <dgm:pt modelId="{6ACF0AE7-9C70-45AC-80EA-3E3D701D59F2}" type="pres">
      <dgm:prSet presAssocID="{FA8B7F3E-7DBF-4A82-8E0A-7BA60D7C6883}" presName="FiveNodes_5" presStyleLbl="node1" presStyleIdx="4" presStyleCnt="5">
        <dgm:presLayoutVars>
          <dgm:bulletEnabled val="1"/>
        </dgm:presLayoutVars>
      </dgm:prSet>
      <dgm:spPr/>
    </dgm:pt>
    <dgm:pt modelId="{D9911C90-A7FB-4CAF-B192-AD22CB5E2AEA}" type="pres">
      <dgm:prSet presAssocID="{FA8B7F3E-7DBF-4A82-8E0A-7BA60D7C6883}" presName="FiveConn_1-2" presStyleLbl="fgAccFollowNode1" presStyleIdx="0" presStyleCnt="4">
        <dgm:presLayoutVars>
          <dgm:bulletEnabled val="1"/>
        </dgm:presLayoutVars>
      </dgm:prSet>
      <dgm:spPr/>
    </dgm:pt>
    <dgm:pt modelId="{1F33CF0C-1F0C-4467-B090-7A232CCC956E}" type="pres">
      <dgm:prSet presAssocID="{FA8B7F3E-7DBF-4A82-8E0A-7BA60D7C6883}" presName="FiveConn_2-3" presStyleLbl="fgAccFollowNode1" presStyleIdx="1" presStyleCnt="4">
        <dgm:presLayoutVars>
          <dgm:bulletEnabled val="1"/>
        </dgm:presLayoutVars>
      </dgm:prSet>
      <dgm:spPr/>
    </dgm:pt>
    <dgm:pt modelId="{2CDBD512-6ABD-48FE-A7E5-6C0BA1C43615}" type="pres">
      <dgm:prSet presAssocID="{FA8B7F3E-7DBF-4A82-8E0A-7BA60D7C6883}" presName="FiveConn_3-4" presStyleLbl="fgAccFollowNode1" presStyleIdx="2" presStyleCnt="4">
        <dgm:presLayoutVars>
          <dgm:bulletEnabled val="1"/>
        </dgm:presLayoutVars>
      </dgm:prSet>
      <dgm:spPr/>
    </dgm:pt>
    <dgm:pt modelId="{F29E808D-392A-4AB3-90EF-444991AA693B}" type="pres">
      <dgm:prSet presAssocID="{FA8B7F3E-7DBF-4A82-8E0A-7BA60D7C6883}" presName="FiveConn_4-5" presStyleLbl="fgAccFollowNode1" presStyleIdx="3" presStyleCnt="4">
        <dgm:presLayoutVars>
          <dgm:bulletEnabled val="1"/>
        </dgm:presLayoutVars>
      </dgm:prSet>
      <dgm:spPr/>
    </dgm:pt>
    <dgm:pt modelId="{73360B4C-CDDC-4D98-99F5-0B1BE08CAE8D}" type="pres">
      <dgm:prSet presAssocID="{FA8B7F3E-7DBF-4A82-8E0A-7BA60D7C6883}" presName="FiveNodes_1_text" presStyleLbl="node1" presStyleIdx="4" presStyleCnt="5">
        <dgm:presLayoutVars>
          <dgm:bulletEnabled val="1"/>
        </dgm:presLayoutVars>
      </dgm:prSet>
      <dgm:spPr/>
    </dgm:pt>
    <dgm:pt modelId="{3FD63CD9-5F75-4B26-865C-A64C4DDD65C1}" type="pres">
      <dgm:prSet presAssocID="{FA8B7F3E-7DBF-4A82-8E0A-7BA60D7C6883}" presName="FiveNodes_2_text" presStyleLbl="node1" presStyleIdx="4" presStyleCnt="5">
        <dgm:presLayoutVars>
          <dgm:bulletEnabled val="1"/>
        </dgm:presLayoutVars>
      </dgm:prSet>
      <dgm:spPr/>
    </dgm:pt>
    <dgm:pt modelId="{91559F45-9BDB-43D7-8527-A0BAFDFDA11A}" type="pres">
      <dgm:prSet presAssocID="{FA8B7F3E-7DBF-4A82-8E0A-7BA60D7C6883}" presName="FiveNodes_3_text" presStyleLbl="node1" presStyleIdx="4" presStyleCnt="5">
        <dgm:presLayoutVars>
          <dgm:bulletEnabled val="1"/>
        </dgm:presLayoutVars>
      </dgm:prSet>
      <dgm:spPr/>
    </dgm:pt>
    <dgm:pt modelId="{DC9F267D-A638-41C8-8A8D-A83184C8F2D4}" type="pres">
      <dgm:prSet presAssocID="{FA8B7F3E-7DBF-4A82-8E0A-7BA60D7C6883}" presName="FiveNodes_4_text" presStyleLbl="node1" presStyleIdx="4" presStyleCnt="5">
        <dgm:presLayoutVars>
          <dgm:bulletEnabled val="1"/>
        </dgm:presLayoutVars>
      </dgm:prSet>
      <dgm:spPr/>
    </dgm:pt>
    <dgm:pt modelId="{4CCC6409-7387-487D-A3F7-DA10B850E0D7}" type="pres">
      <dgm:prSet presAssocID="{FA8B7F3E-7DBF-4A82-8E0A-7BA60D7C6883}" presName="FiveNodes_5_text" presStyleLbl="node1" presStyleIdx="4" presStyleCnt="5">
        <dgm:presLayoutVars>
          <dgm:bulletEnabled val="1"/>
        </dgm:presLayoutVars>
      </dgm:prSet>
      <dgm:spPr/>
    </dgm:pt>
  </dgm:ptLst>
  <dgm:cxnLst>
    <dgm:cxn modelId="{1BD7BA13-52BA-44E6-8883-EC0CCCF02169}" srcId="{FA8B7F3E-7DBF-4A82-8E0A-7BA60D7C6883}" destId="{F6A21112-736D-4909-B900-BAB4EC5CAFAD}" srcOrd="1" destOrd="0" parTransId="{A78336F0-57FA-48B8-8E91-DF88866D6597}" sibTransId="{81A93127-3AD8-4B77-A0AE-31CFB0461768}"/>
    <dgm:cxn modelId="{D91B0D1C-716E-4CB0-94E1-8718C20A2FDB}" srcId="{FA8B7F3E-7DBF-4A82-8E0A-7BA60D7C6883}" destId="{0144CD9B-D5A9-4902-BD7A-BB564A43C58D}" srcOrd="0" destOrd="0" parTransId="{D0DC4BB6-B2C2-430B-95ED-0561374CBC44}" sibTransId="{DB0E6EC5-2ACA-4117-A6DE-276ED2F9E577}"/>
    <dgm:cxn modelId="{D0817B2D-B695-49F0-A1BC-3C0A0501C1C8}" srcId="{FA8B7F3E-7DBF-4A82-8E0A-7BA60D7C6883}" destId="{7A89F884-6D57-4B7F-BB80-A361C2F60390}" srcOrd="2" destOrd="0" parTransId="{B0A0CFAD-2391-4B62-9B82-966437693F65}" sibTransId="{68BB48FC-4C7C-4789-AF56-55CF57FED109}"/>
    <dgm:cxn modelId="{FA60B930-81EE-46F4-ABEB-56D93556E9F0}" type="presOf" srcId="{EF38D0DD-E3F1-4D0F-9392-A27FD98EC69B}" destId="{ED04B970-53CA-4710-914A-DEC803978CCF}" srcOrd="0" destOrd="0" presId="urn:microsoft.com/office/officeart/2005/8/layout/vProcess5"/>
    <dgm:cxn modelId="{65920132-F924-4F96-B739-E89FFA532761}" type="presOf" srcId="{0144CD9B-D5A9-4902-BD7A-BB564A43C58D}" destId="{73360B4C-CDDC-4D98-99F5-0B1BE08CAE8D}" srcOrd="1" destOrd="0" presId="urn:microsoft.com/office/officeart/2005/8/layout/vProcess5"/>
    <dgm:cxn modelId="{2B25FC3A-0302-42C1-BC89-1BD88CB8C238}" type="presOf" srcId="{EF38D0DD-E3F1-4D0F-9392-A27FD98EC69B}" destId="{DC9F267D-A638-41C8-8A8D-A83184C8F2D4}" srcOrd="1" destOrd="0" presId="urn:microsoft.com/office/officeart/2005/8/layout/vProcess5"/>
    <dgm:cxn modelId="{760B4145-4A59-4730-8988-52DFE97CD70F}" type="presOf" srcId="{F6A21112-736D-4909-B900-BAB4EC5CAFAD}" destId="{AB22C814-194B-4B3B-8641-47B35F0F1087}" srcOrd="0" destOrd="0" presId="urn:microsoft.com/office/officeart/2005/8/layout/vProcess5"/>
    <dgm:cxn modelId="{29FA5F4D-76E9-43B7-AEF6-3FD11ADF6530}" type="presOf" srcId="{68BB48FC-4C7C-4789-AF56-55CF57FED109}" destId="{2CDBD512-6ABD-48FE-A7E5-6C0BA1C43615}" srcOrd="0" destOrd="0" presId="urn:microsoft.com/office/officeart/2005/8/layout/vProcess5"/>
    <dgm:cxn modelId="{C648BD56-FAD2-4FF7-AF06-635CE17FFFE6}" type="presOf" srcId="{F6A21112-736D-4909-B900-BAB4EC5CAFAD}" destId="{3FD63CD9-5F75-4B26-865C-A64C4DDD65C1}" srcOrd="1" destOrd="0" presId="urn:microsoft.com/office/officeart/2005/8/layout/vProcess5"/>
    <dgm:cxn modelId="{EFE37958-0BBE-48AE-8CCB-5157231A68B3}" srcId="{FA8B7F3E-7DBF-4A82-8E0A-7BA60D7C6883}" destId="{EF38D0DD-E3F1-4D0F-9392-A27FD98EC69B}" srcOrd="3" destOrd="0" parTransId="{13F43D9A-609A-4518-951B-C69C645B7997}" sibTransId="{16C09C71-01FC-45F4-A0E4-AFAF448808F7}"/>
    <dgm:cxn modelId="{FA378D79-A83F-41A6-9E5A-FCE2379E0E6E}" type="presOf" srcId="{6EE459A1-39F8-4F1A-A645-955F8AB9FA62}" destId="{6ACF0AE7-9C70-45AC-80EA-3E3D701D59F2}" srcOrd="0" destOrd="0" presId="urn:microsoft.com/office/officeart/2005/8/layout/vProcess5"/>
    <dgm:cxn modelId="{48EE9279-9EA5-4B70-B840-CB64EBCA6228}" type="presOf" srcId="{7A89F884-6D57-4B7F-BB80-A361C2F60390}" destId="{0DD3C1C4-DE91-41E6-AD52-D64EDA9B54C3}" srcOrd="0" destOrd="0" presId="urn:microsoft.com/office/officeart/2005/8/layout/vProcess5"/>
    <dgm:cxn modelId="{1B34FC8A-61B6-45A8-8BD6-EB6AA2AF3532}" type="presOf" srcId="{81A93127-3AD8-4B77-A0AE-31CFB0461768}" destId="{1F33CF0C-1F0C-4467-B090-7A232CCC956E}" srcOrd="0" destOrd="0" presId="urn:microsoft.com/office/officeart/2005/8/layout/vProcess5"/>
    <dgm:cxn modelId="{258EFA9C-2CB4-4BA2-8EC3-24AFEF746F3C}" type="presOf" srcId="{16C09C71-01FC-45F4-A0E4-AFAF448808F7}" destId="{F29E808D-392A-4AB3-90EF-444991AA693B}" srcOrd="0" destOrd="0" presId="urn:microsoft.com/office/officeart/2005/8/layout/vProcess5"/>
    <dgm:cxn modelId="{D13318AD-65A7-4EBE-A332-83CBCD8E32DF}" type="presOf" srcId="{6EE459A1-39F8-4F1A-A645-955F8AB9FA62}" destId="{4CCC6409-7387-487D-A3F7-DA10B850E0D7}" srcOrd="1" destOrd="0" presId="urn:microsoft.com/office/officeart/2005/8/layout/vProcess5"/>
    <dgm:cxn modelId="{9426B2B2-6F6C-4FE3-9F7C-3AA85B6B68F9}" type="presOf" srcId="{FA8B7F3E-7DBF-4A82-8E0A-7BA60D7C6883}" destId="{407A9569-F117-49B3-9B1A-B0C9AD8561D2}" srcOrd="0" destOrd="0" presId="urn:microsoft.com/office/officeart/2005/8/layout/vProcess5"/>
    <dgm:cxn modelId="{F7AE91E0-E88D-41FD-AD0E-808F9848027E}" type="presOf" srcId="{7A89F884-6D57-4B7F-BB80-A361C2F60390}" destId="{91559F45-9BDB-43D7-8527-A0BAFDFDA11A}" srcOrd="1" destOrd="0" presId="urn:microsoft.com/office/officeart/2005/8/layout/vProcess5"/>
    <dgm:cxn modelId="{48FB3BE5-0BED-4CF6-8EA0-9AADD76A778C}" srcId="{FA8B7F3E-7DBF-4A82-8E0A-7BA60D7C6883}" destId="{6EE459A1-39F8-4F1A-A645-955F8AB9FA62}" srcOrd="4" destOrd="0" parTransId="{547174E1-676B-40E4-912A-00F773F7FAC6}" sibTransId="{B4DFE5FE-99F8-4752-AECF-B53B1A5892D6}"/>
    <dgm:cxn modelId="{06E0FAEA-DBE0-4306-8C1E-783A47D20331}" type="presOf" srcId="{0144CD9B-D5A9-4902-BD7A-BB564A43C58D}" destId="{D3E3EB97-7C19-44E5-9FD3-A67C0DFA0721}" srcOrd="0" destOrd="0" presId="urn:microsoft.com/office/officeart/2005/8/layout/vProcess5"/>
    <dgm:cxn modelId="{9349CFF2-51D8-4725-9E65-D4ED449AEC3D}" type="presOf" srcId="{DB0E6EC5-2ACA-4117-A6DE-276ED2F9E577}" destId="{D9911C90-A7FB-4CAF-B192-AD22CB5E2AEA}" srcOrd="0" destOrd="0" presId="urn:microsoft.com/office/officeart/2005/8/layout/vProcess5"/>
    <dgm:cxn modelId="{85920E10-2E7A-4B20-8A87-540104005AE1}" type="presParOf" srcId="{407A9569-F117-49B3-9B1A-B0C9AD8561D2}" destId="{08C1A49E-F929-4D81-81C6-BF528837D9E6}" srcOrd="0" destOrd="0" presId="urn:microsoft.com/office/officeart/2005/8/layout/vProcess5"/>
    <dgm:cxn modelId="{DE92779C-E3A9-4375-BE82-964A637AF40F}" type="presParOf" srcId="{407A9569-F117-49B3-9B1A-B0C9AD8561D2}" destId="{D3E3EB97-7C19-44E5-9FD3-A67C0DFA0721}" srcOrd="1" destOrd="0" presId="urn:microsoft.com/office/officeart/2005/8/layout/vProcess5"/>
    <dgm:cxn modelId="{3783122D-6117-42F1-8590-0C2E561BE453}" type="presParOf" srcId="{407A9569-F117-49B3-9B1A-B0C9AD8561D2}" destId="{AB22C814-194B-4B3B-8641-47B35F0F1087}" srcOrd="2" destOrd="0" presId="urn:microsoft.com/office/officeart/2005/8/layout/vProcess5"/>
    <dgm:cxn modelId="{9B3D145A-22D6-487C-9886-4B621CB05DEB}" type="presParOf" srcId="{407A9569-F117-49B3-9B1A-B0C9AD8561D2}" destId="{0DD3C1C4-DE91-41E6-AD52-D64EDA9B54C3}" srcOrd="3" destOrd="0" presId="urn:microsoft.com/office/officeart/2005/8/layout/vProcess5"/>
    <dgm:cxn modelId="{6B04E9B7-B5F2-4B73-9862-B8D1835032EA}" type="presParOf" srcId="{407A9569-F117-49B3-9B1A-B0C9AD8561D2}" destId="{ED04B970-53CA-4710-914A-DEC803978CCF}" srcOrd="4" destOrd="0" presId="urn:microsoft.com/office/officeart/2005/8/layout/vProcess5"/>
    <dgm:cxn modelId="{6FC910B9-A924-43F4-B820-CEAF7AB85CB8}" type="presParOf" srcId="{407A9569-F117-49B3-9B1A-B0C9AD8561D2}" destId="{6ACF0AE7-9C70-45AC-80EA-3E3D701D59F2}" srcOrd="5" destOrd="0" presId="urn:microsoft.com/office/officeart/2005/8/layout/vProcess5"/>
    <dgm:cxn modelId="{9BBE988C-4A6D-41AA-861D-9191134A7B25}" type="presParOf" srcId="{407A9569-F117-49B3-9B1A-B0C9AD8561D2}" destId="{D9911C90-A7FB-4CAF-B192-AD22CB5E2AEA}" srcOrd="6" destOrd="0" presId="urn:microsoft.com/office/officeart/2005/8/layout/vProcess5"/>
    <dgm:cxn modelId="{85E7A5CC-4D4F-46A8-B70C-3E97F5BDC9D4}" type="presParOf" srcId="{407A9569-F117-49B3-9B1A-B0C9AD8561D2}" destId="{1F33CF0C-1F0C-4467-B090-7A232CCC956E}" srcOrd="7" destOrd="0" presId="urn:microsoft.com/office/officeart/2005/8/layout/vProcess5"/>
    <dgm:cxn modelId="{FEFA820F-315E-4379-9AAA-75503DF5B98C}" type="presParOf" srcId="{407A9569-F117-49B3-9B1A-B0C9AD8561D2}" destId="{2CDBD512-6ABD-48FE-A7E5-6C0BA1C43615}" srcOrd="8" destOrd="0" presId="urn:microsoft.com/office/officeart/2005/8/layout/vProcess5"/>
    <dgm:cxn modelId="{EB880DAB-3D34-41ED-92A6-002D1C32D32F}" type="presParOf" srcId="{407A9569-F117-49B3-9B1A-B0C9AD8561D2}" destId="{F29E808D-392A-4AB3-90EF-444991AA693B}" srcOrd="9" destOrd="0" presId="urn:microsoft.com/office/officeart/2005/8/layout/vProcess5"/>
    <dgm:cxn modelId="{EF82F671-CF18-4787-A038-B0F6694BCD9B}" type="presParOf" srcId="{407A9569-F117-49B3-9B1A-B0C9AD8561D2}" destId="{73360B4C-CDDC-4D98-99F5-0B1BE08CAE8D}" srcOrd="10" destOrd="0" presId="urn:microsoft.com/office/officeart/2005/8/layout/vProcess5"/>
    <dgm:cxn modelId="{B4157693-6E6F-4A6A-90CA-43434BF8CEFD}" type="presParOf" srcId="{407A9569-F117-49B3-9B1A-B0C9AD8561D2}" destId="{3FD63CD9-5F75-4B26-865C-A64C4DDD65C1}" srcOrd="11" destOrd="0" presId="urn:microsoft.com/office/officeart/2005/8/layout/vProcess5"/>
    <dgm:cxn modelId="{2BBC1C6C-E236-449A-BB4C-3C9C2260B088}" type="presParOf" srcId="{407A9569-F117-49B3-9B1A-B0C9AD8561D2}" destId="{91559F45-9BDB-43D7-8527-A0BAFDFDA11A}" srcOrd="12" destOrd="0" presId="urn:microsoft.com/office/officeart/2005/8/layout/vProcess5"/>
    <dgm:cxn modelId="{29E9EAC8-A382-455E-85AC-95648F0ADA30}" type="presParOf" srcId="{407A9569-F117-49B3-9B1A-B0C9AD8561D2}" destId="{DC9F267D-A638-41C8-8A8D-A83184C8F2D4}" srcOrd="13" destOrd="0" presId="urn:microsoft.com/office/officeart/2005/8/layout/vProcess5"/>
    <dgm:cxn modelId="{52096790-0D46-4F42-BB8F-7928EF225629}" type="presParOf" srcId="{407A9569-F117-49B3-9B1A-B0C9AD8561D2}" destId="{4CCC6409-7387-487D-A3F7-DA10B850E0D7}"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95B550-3195-4BC8-8883-9BD367EBE167}"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DDB72721-9187-451D-8035-5A06256FCEB2}">
      <dgm:prSet/>
      <dgm:spPr/>
      <dgm:t>
        <a:bodyPr/>
        <a:lstStyle/>
        <a:p>
          <a:r>
            <a:rPr lang="en-GB" dirty="0">
              <a:latin typeface="Arial" panose="020B0604020202020204" pitchFamily="34" charset="0"/>
              <a:cs typeface="Arial" panose="020B0604020202020204" pitchFamily="34" charset="0"/>
            </a:rPr>
            <a:t>ESOS policy promotes energy efficiency (GOV.UK, 2021).</a:t>
          </a:r>
          <a:endParaRPr lang="en-US" dirty="0">
            <a:latin typeface="Arial" panose="020B0604020202020204" pitchFamily="34" charset="0"/>
            <a:cs typeface="Arial" panose="020B0604020202020204" pitchFamily="34" charset="0"/>
          </a:endParaRPr>
        </a:p>
      </dgm:t>
    </dgm:pt>
    <dgm:pt modelId="{12BB8E82-C9A0-49E3-AD9E-053CE9DBD41B}" type="parTrans" cxnId="{7C6B2A2F-1CEF-43C8-A440-B0E7E723ABD1}">
      <dgm:prSet/>
      <dgm:spPr/>
      <dgm:t>
        <a:bodyPr/>
        <a:lstStyle/>
        <a:p>
          <a:endParaRPr lang="en-US"/>
        </a:p>
      </dgm:t>
    </dgm:pt>
    <dgm:pt modelId="{8D033667-25DB-4F49-9412-43A84787734C}" type="sibTrans" cxnId="{7C6B2A2F-1CEF-43C8-A440-B0E7E723ABD1}">
      <dgm:prSet/>
      <dgm:spPr/>
      <dgm:t>
        <a:bodyPr/>
        <a:lstStyle/>
        <a:p>
          <a:endParaRPr lang="en-US"/>
        </a:p>
      </dgm:t>
    </dgm:pt>
    <dgm:pt modelId="{C1BB39D6-EBDC-4ECC-8C23-30CBB68A60EA}">
      <dgm:prSet/>
      <dgm:spPr/>
      <dgm:t>
        <a:bodyPr/>
        <a:lstStyle/>
        <a:p>
          <a:r>
            <a:rPr lang="en-GB" dirty="0">
              <a:latin typeface="Arial" panose="020B0604020202020204" pitchFamily="34" charset="0"/>
              <a:cs typeface="Arial" panose="020B0604020202020204" pitchFamily="34" charset="0"/>
            </a:rPr>
            <a:t>Premier Inn follows UK sustainability policies (Premier Inn, 2023).</a:t>
          </a:r>
          <a:endParaRPr lang="en-US" dirty="0">
            <a:latin typeface="Arial" panose="020B0604020202020204" pitchFamily="34" charset="0"/>
            <a:cs typeface="Arial" panose="020B0604020202020204" pitchFamily="34" charset="0"/>
          </a:endParaRPr>
        </a:p>
      </dgm:t>
    </dgm:pt>
    <dgm:pt modelId="{92DD57D9-F1E5-43EA-9561-6C4BE8BEC54E}" type="parTrans" cxnId="{1B5747A5-B0FA-4096-A1CD-D9F33AE66907}">
      <dgm:prSet/>
      <dgm:spPr/>
      <dgm:t>
        <a:bodyPr/>
        <a:lstStyle/>
        <a:p>
          <a:endParaRPr lang="en-US"/>
        </a:p>
      </dgm:t>
    </dgm:pt>
    <dgm:pt modelId="{5E4018C6-2D43-49CA-9BEE-25D8C0469D82}" type="sibTrans" cxnId="{1B5747A5-B0FA-4096-A1CD-D9F33AE66907}">
      <dgm:prSet/>
      <dgm:spPr/>
      <dgm:t>
        <a:bodyPr/>
        <a:lstStyle/>
        <a:p>
          <a:endParaRPr lang="en-US"/>
        </a:p>
      </dgm:t>
    </dgm:pt>
    <dgm:pt modelId="{DBE99C3C-FD02-41BA-ABEB-D882A7281FA9}">
      <dgm:prSet/>
      <dgm:spPr/>
      <dgm:t>
        <a:bodyPr/>
        <a:lstStyle/>
        <a:p>
          <a:r>
            <a:rPr lang="en-GB" dirty="0">
              <a:latin typeface="Arial" panose="020B0604020202020204" pitchFamily="34" charset="0"/>
              <a:cs typeface="Arial" panose="020B0604020202020204" pitchFamily="34" charset="0"/>
            </a:rPr>
            <a:t>Green loans support renewable energy investments (GOV.UK,2021).</a:t>
          </a:r>
          <a:endParaRPr lang="en-US" dirty="0">
            <a:latin typeface="Arial" panose="020B0604020202020204" pitchFamily="34" charset="0"/>
            <a:cs typeface="Arial" panose="020B0604020202020204" pitchFamily="34" charset="0"/>
          </a:endParaRPr>
        </a:p>
      </dgm:t>
    </dgm:pt>
    <dgm:pt modelId="{8437A923-3A7E-4FE4-9972-BDD0A4AD8746}" type="parTrans" cxnId="{DCE973CB-ACFB-4D63-B43D-916980384DDD}">
      <dgm:prSet/>
      <dgm:spPr/>
      <dgm:t>
        <a:bodyPr/>
        <a:lstStyle/>
        <a:p>
          <a:endParaRPr lang="en-US"/>
        </a:p>
      </dgm:t>
    </dgm:pt>
    <dgm:pt modelId="{A26941A3-109E-42A2-BC93-86EAF1936B01}" type="sibTrans" cxnId="{DCE973CB-ACFB-4D63-B43D-916980384DDD}">
      <dgm:prSet/>
      <dgm:spPr/>
      <dgm:t>
        <a:bodyPr/>
        <a:lstStyle/>
        <a:p>
          <a:endParaRPr lang="en-US"/>
        </a:p>
      </dgm:t>
    </dgm:pt>
    <dgm:pt modelId="{871E2F44-79F6-42E0-BA11-3A7B2AAC6C94}">
      <dgm:prSet/>
      <dgm:spPr/>
      <dgm:t>
        <a:bodyPr/>
        <a:lstStyle/>
        <a:p>
          <a:r>
            <a:rPr lang="en-GB" dirty="0">
              <a:latin typeface="Arial" panose="020B0604020202020204" pitchFamily="34" charset="0"/>
              <a:cs typeface="Arial" panose="020B0604020202020204" pitchFamily="34" charset="0"/>
            </a:rPr>
            <a:t>68% of business travellers prefer green hotels (GOV.UK,2021).</a:t>
          </a:r>
          <a:endParaRPr lang="en-US" dirty="0">
            <a:latin typeface="Arial" panose="020B0604020202020204" pitchFamily="34" charset="0"/>
            <a:cs typeface="Arial" panose="020B0604020202020204" pitchFamily="34" charset="0"/>
          </a:endParaRPr>
        </a:p>
      </dgm:t>
    </dgm:pt>
    <dgm:pt modelId="{1BABE5F7-F230-4F99-9F83-B58C1303BBA1}" type="parTrans" cxnId="{84733857-3554-484C-88AE-186903D0C987}">
      <dgm:prSet/>
      <dgm:spPr/>
      <dgm:t>
        <a:bodyPr/>
        <a:lstStyle/>
        <a:p>
          <a:endParaRPr lang="en-US"/>
        </a:p>
      </dgm:t>
    </dgm:pt>
    <dgm:pt modelId="{518B35C9-B230-416F-847E-1B26FBD064B5}" type="sibTrans" cxnId="{84733857-3554-484C-88AE-186903D0C987}">
      <dgm:prSet/>
      <dgm:spPr/>
      <dgm:t>
        <a:bodyPr/>
        <a:lstStyle/>
        <a:p>
          <a:endParaRPr lang="en-US"/>
        </a:p>
      </dgm:t>
    </dgm:pt>
    <dgm:pt modelId="{2F270475-ECA0-408B-AC67-92D9A696342D}">
      <dgm:prSet/>
      <dgm:spPr/>
      <dgm:t>
        <a:bodyPr/>
        <a:lstStyle/>
        <a:p>
          <a:r>
            <a:rPr lang="en-GB" dirty="0">
              <a:latin typeface="Arial" panose="020B0604020202020204" pitchFamily="34" charset="0"/>
              <a:cs typeface="Arial" panose="020B0604020202020204" pitchFamily="34" charset="0"/>
            </a:rPr>
            <a:t>High costs limit mid-scale hotel adoption (GOV.UK,2021).</a:t>
          </a:r>
          <a:endParaRPr lang="en-US" dirty="0">
            <a:latin typeface="Arial" panose="020B0604020202020204" pitchFamily="34" charset="0"/>
            <a:cs typeface="Arial" panose="020B0604020202020204" pitchFamily="34" charset="0"/>
          </a:endParaRPr>
        </a:p>
      </dgm:t>
    </dgm:pt>
    <dgm:pt modelId="{52D9B8E8-DC3F-4BD3-B505-37A89407288C}" type="parTrans" cxnId="{DCE76593-41E9-496B-878B-50B0D1252D74}">
      <dgm:prSet/>
      <dgm:spPr/>
      <dgm:t>
        <a:bodyPr/>
        <a:lstStyle/>
        <a:p>
          <a:endParaRPr lang="en-US"/>
        </a:p>
      </dgm:t>
    </dgm:pt>
    <dgm:pt modelId="{B92ED08E-9FDA-4F10-8895-70D0DC1187D2}" type="sibTrans" cxnId="{DCE76593-41E9-496B-878B-50B0D1252D74}">
      <dgm:prSet/>
      <dgm:spPr/>
      <dgm:t>
        <a:bodyPr/>
        <a:lstStyle/>
        <a:p>
          <a:endParaRPr lang="en-US"/>
        </a:p>
      </dgm:t>
    </dgm:pt>
    <dgm:pt modelId="{FCD9C37D-8AF6-4FAC-B0D2-EE20533A7E5D}">
      <dgm:prSet/>
      <dgm:spPr/>
      <dgm:t>
        <a:bodyPr/>
        <a:lstStyle/>
        <a:p>
          <a:r>
            <a:rPr lang="en-GB" dirty="0">
              <a:latin typeface="Arial" panose="020B0604020202020204" pitchFamily="34" charset="0"/>
              <a:cs typeface="Arial" panose="020B0604020202020204" pitchFamily="34" charset="0"/>
            </a:rPr>
            <a:t>Government incentives improve energy efficiency adoption (GOV.UK,2021)</a:t>
          </a:r>
          <a:endParaRPr lang="en-US" dirty="0">
            <a:latin typeface="Arial" panose="020B0604020202020204" pitchFamily="34" charset="0"/>
            <a:cs typeface="Arial" panose="020B0604020202020204" pitchFamily="34" charset="0"/>
          </a:endParaRPr>
        </a:p>
      </dgm:t>
    </dgm:pt>
    <dgm:pt modelId="{BE9E2DFA-D8AD-45CB-B28A-A495C67B26EF}" type="parTrans" cxnId="{C589EF1D-876A-403A-9C69-A9ED1CB3EF0D}">
      <dgm:prSet/>
      <dgm:spPr/>
      <dgm:t>
        <a:bodyPr/>
        <a:lstStyle/>
        <a:p>
          <a:endParaRPr lang="en-US"/>
        </a:p>
      </dgm:t>
    </dgm:pt>
    <dgm:pt modelId="{3F1970C0-462E-46F7-AE26-0D2E52F188C6}" type="sibTrans" cxnId="{C589EF1D-876A-403A-9C69-A9ED1CB3EF0D}">
      <dgm:prSet/>
      <dgm:spPr/>
      <dgm:t>
        <a:bodyPr/>
        <a:lstStyle/>
        <a:p>
          <a:endParaRPr lang="en-US"/>
        </a:p>
      </dgm:t>
    </dgm:pt>
    <dgm:pt modelId="{A76F2D32-3B96-4B15-BB54-C709EA99CFFC}" type="pres">
      <dgm:prSet presAssocID="{0095B550-3195-4BC8-8883-9BD367EBE167}" presName="Name0" presStyleCnt="0">
        <dgm:presLayoutVars>
          <dgm:dir/>
          <dgm:resizeHandles val="exact"/>
        </dgm:presLayoutVars>
      </dgm:prSet>
      <dgm:spPr/>
    </dgm:pt>
    <dgm:pt modelId="{D195190D-8DE1-4C28-A620-4368ED660E23}" type="pres">
      <dgm:prSet presAssocID="{DDB72721-9187-451D-8035-5A06256FCEB2}" presName="node" presStyleLbl="node1" presStyleIdx="0" presStyleCnt="6">
        <dgm:presLayoutVars>
          <dgm:bulletEnabled val="1"/>
        </dgm:presLayoutVars>
      </dgm:prSet>
      <dgm:spPr/>
    </dgm:pt>
    <dgm:pt modelId="{E383E929-1704-418C-88E4-6F91073F2341}" type="pres">
      <dgm:prSet presAssocID="{8D033667-25DB-4F49-9412-43A84787734C}" presName="sibTrans" presStyleLbl="sibTrans1D1" presStyleIdx="0" presStyleCnt="5"/>
      <dgm:spPr/>
    </dgm:pt>
    <dgm:pt modelId="{9DA7E148-F456-4023-948D-FA0E6E0D2D95}" type="pres">
      <dgm:prSet presAssocID="{8D033667-25DB-4F49-9412-43A84787734C}" presName="connectorText" presStyleLbl="sibTrans1D1" presStyleIdx="0" presStyleCnt="5"/>
      <dgm:spPr/>
    </dgm:pt>
    <dgm:pt modelId="{55A695EF-8F2F-4354-B2D2-D2C02C10B3A7}" type="pres">
      <dgm:prSet presAssocID="{C1BB39D6-EBDC-4ECC-8C23-30CBB68A60EA}" presName="node" presStyleLbl="node1" presStyleIdx="1" presStyleCnt="6">
        <dgm:presLayoutVars>
          <dgm:bulletEnabled val="1"/>
        </dgm:presLayoutVars>
      </dgm:prSet>
      <dgm:spPr/>
    </dgm:pt>
    <dgm:pt modelId="{93BAAFC4-32B7-4D4C-8A40-A8FE063C8FC8}" type="pres">
      <dgm:prSet presAssocID="{5E4018C6-2D43-49CA-9BEE-25D8C0469D82}" presName="sibTrans" presStyleLbl="sibTrans1D1" presStyleIdx="1" presStyleCnt="5"/>
      <dgm:spPr/>
    </dgm:pt>
    <dgm:pt modelId="{3E1EC495-71C6-4AEA-9CD6-CFDAC0967B33}" type="pres">
      <dgm:prSet presAssocID="{5E4018C6-2D43-49CA-9BEE-25D8C0469D82}" presName="connectorText" presStyleLbl="sibTrans1D1" presStyleIdx="1" presStyleCnt="5"/>
      <dgm:spPr/>
    </dgm:pt>
    <dgm:pt modelId="{1E15DAA7-8127-4FD5-BF09-87E305979B51}" type="pres">
      <dgm:prSet presAssocID="{DBE99C3C-FD02-41BA-ABEB-D882A7281FA9}" presName="node" presStyleLbl="node1" presStyleIdx="2" presStyleCnt="6">
        <dgm:presLayoutVars>
          <dgm:bulletEnabled val="1"/>
        </dgm:presLayoutVars>
      </dgm:prSet>
      <dgm:spPr/>
    </dgm:pt>
    <dgm:pt modelId="{F7BE62A9-C0EC-41D9-90A8-9239B63B49F4}" type="pres">
      <dgm:prSet presAssocID="{A26941A3-109E-42A2-BC93-86EAF1936B01}" presName="sibTrans" presStyleLbl="sibTrans1D1" presStyleIdx="2" presStyleCnt="5"/>
      <dgm:spPr/>
    </dgm:pt>
    <dgm:pt modelId="{FC310D85-1C78-4ABA-804A-C369C552155D}" type="pres">
      <dgm:prSet presAssocID="{A26941A3-109E-42A2-BC93-86EAF1936B01}" presName="connectorText" presStyleLbl="sibTrans1D1" presStyleIdx="2" presStyleCnt="5"/>
      <dgm:spPr/>
    </dgm:pt>
    <dgm:pt modelId="{B7C3FCE7-2033-4F21-8811-1EE3BA56B686}" type="pres">
      <dgm:prSet presAssocID="{871E2F44-79F6-42E0-BA11-3A7B2AAC6C94}" presName="node" presStyleLbl="node1" presStyleIdx="3" presStyleCnt="6">
        <dgm:presLayoutVars>
          <dgm:bulletEnabled val="1"/>
        </dgm:presLayoutVars>
      </dgm:prSet>
      <dgm:spPr/>
    </dgm:pt>
    <dgm:pt modelId="{53A7EA22-B2E6-45F7-ACF4-FB7A19CFC83F}" type="pres">
      <dgm:prSet presAssocID="{518B35C9-B230-416F-847E-1B26FBD064B5}" presName="sibTrans" presStyleLbl="sibTrans1D1" presStyleIdx="3" presStyleCnt="5"/>
      <dgm:spPr/>
    </dgm:pt>
    <dgm:pt modelId="{6305D306-0D25-40C5-AEFF-CC85E4C3F2DF}" type="pres">
      <dgm:prSet presAssocID="{518B35C9-B230-416F-847E-1B26FBD064B5}" presName="connectorText" presStyleLbl="sibTrans1D1" presStyleIdx="3" presStyleCnt="5"/>
      <dgm:spPr/>
    </dgm:pt>
    <dgm:pt modelId="{706B8CEF-E968-4857-84AC-F9D1266CB394}" type="pres">
      <dgm:prSet presAssocID="{2F270475-ECA0-408B-AC67-92D9A696342D}" presName="node" presStyleLbl="node1" presStyleIdx="4" presStyleCnt="6">
        <dgm:presLayoutVars>
          <dgm:bulletEnabled val="1"/>
        </dgm:presLayoutVars>
      </dgm:prSet>
      <dgm:spPr/>
    </dgm:pt>
    <dgm:pt modelId="{EEF1DE09-F2C7-4AC0-96E8-4FF825ABD2E7}" type="pres">
      <dgm:prSet presAssocID="{B92ED08E-9FDA-4F10-8895-70D0DC1187D2}" presName="sibTrans" presStyleLbl="sibTrans1D1" presStyleIdx="4" presStyleCnt="5"/>
      <dgm:spPr/>
    </dgm:pt>
    <dgm:pt modelId="{AD1C3FB1-6438-40FF-B107-43329A017B14}" type="pres">
      <dgm:prSet presAssocID="{B92ED08E-9FDA-4F10-8895-70D0DC1187D2}" presName="connectorText" presStyleLbl="sibTrans1D1" presStyleIdx="4" presStyleCnt="5"/>
      <dgm:spPr/>
    </dgm:pt>
    <dgm:pt modelId="{A43EDC22-F064-40CA-8351-6E8DFA4B05B5}" type="pres">
      <dgm:prSet presAssocID="{FCD9C37D-8AF6-4FAC-B0D2-EE20533A7E5D}" presName="node" presStyleLbl="node1" presStyleIdx="5" presStyleCnt="6">
        <dgm:presLayoutVars>
          <dgm:bulletEnabled val="1"/>
        </dgm:presLayoutVars>
      </dgm:prSet>
      <dgm:spPr/>
    </dgm:pt>
  </dgm:ptLst>
  <dgm:cxnLst>
    <dgm:cxn modelId="{C589EF1D-876A-403A-9C69-A9ED1CB3EF0D}" srcId="{0095B550-3195-4BC8-8883-9BD367EBE167}" destId="{FCD9C37D-8AF6-4FAC-B0D2-EE20533A7E5D}" srcOrd="5" destOrd="0" parTransId="{BE9E2DFA-D8AD-45CB-B28A-A495C67B26EF}" sibTransId="{3F1970C0-462E-46F7-AE26-0D2E52F188C6}"/>
    <dgm:cxn modelId="{536EA821-9999-48D9-984E-94B0DBFD2129}" type="presOf" srcId="{C1BB39D6-EBDC-4ECC-8C23-30CBB68A60EA}" destId="{55A695EF-8F2F-4354-B2D2-D2C02C10B3A7}" srcOrd="0" destOrd="0" presId="urn:microsoft.com/office/officeart/2016/7/layout/RepeatingBendingProcessNew"/>
    <dgm:cxn modelId="{7C6B2A2F-1CEF-43C8-A440-B0E7E723ABD1}" srcId="{0095B550-3195-4BC8-8883-9BD367EBE167}" destId="{DDB72721-9187-451D-8035-5A06256FCEB2}" srcOrd="0" destOrd="0" parTransId="{12BB8E82-C9A0-49E3-AD9E-053CE9DBD41B}" sibTransId="{8D033667-25DB-4F49-9412-43A84787734C}"/>
    <dgm:cxn modelId="{7D7DDF5E-DA1D-4145-9377-4B22E6911EE1}" type="presOf" srcId="{518B35C9-B230-416F-847E-1B26FBD064B5}" destId="{53A7EA22-B2E6-45F7-ACF4-FB7A19CFC83F}" srcOrd="0" destOrd="0" presId="urn:microsoft.com/office/officeart/2016/7/layout/RepeatingBendingProcessNew"/>
    <dgm:cxn modelId="{C9DAFE43-132D-4D95-ABA6-AC43380B3E59}" type="presOf" srcId="{5E4018C6-2D43-49CA-9BEE-25D8C0469D82}" destId="{93BAAFC4-32B7-4D4C-8A40-A8FE063C8FC8}" srcOrd="0" destOrd="0" presId="urn:microsoft.com/office/officeart/2016/7/layout/RepeatingBendingProcessNew"/>
    <dgm:cxn modelId="{0831FB45-F69F-474F-B259-02C8684870AD}" type="presOf" srcId="{518B35C9-B230-416F-847E-1B26FBD064B5}" destId="{6305D306-0D25-40C5-AEFF-CC85E4C3F2DF}" srcOrd="1" destOrd="0" presId="urn:microsoft.com/office/officeart/2016/7/layout/RepeatingBendingProcessNew"/>
    <dgm:cxn modelId="{BC3F386F-009F-42DD-AAF6-C9998C8D8AA9}" type="presOf" srcId="{B92ED08E-9FDA-4F10-8895-70D0DC1187D2}" destId="{AD1C3FB1-6438-40FF-B107-43329A017B14}" srcOrd="1" destOrd="0" presId="urn:microsoft.com/office/officeart/2016/7/layout/RepeatingBendingProcessNew"/>
    <dgm:cxn modelId="{9E331754-F6BD-4D01-B0D6-7526BB11ACAA}" type="presOf" srcId="{871E2F44-79F6-42E0-BA11-3A7B2AAC6C94}" destId="{B7C3FCE7-2033-4F21-8811-1EE3BA56B686}" srcOrd="0" destOrd="0" presId="urn:microsoft.com/office/officeart/2016/7/layout/RepeatingBendingProcessNew"/>
    <dgm:cxn modelId="{6484F755-63E9-4F36-8CAE-5076887FFF52}" type="presOf" srcId="{2F270475-ECA0-408B-AC67-92D9A696342D}" destId="{706B8CEF-E968-4857-84AC-F9D1266CB394}" srcOrd="0" destOrd="0" presId="urn:microsoft.com/office/officeart/2016/7/layout/RepeatingBendingProcessNew"/>
    <dgm:cxn modelId="{BF360776-694E-4CA2-AB3A-DFBAA259AB4C}" type="presOf" srcId="{A26941A3-109E-42A2-BC93-86EAF1936B01}" destId="{FC310D85-1C78-4ABA-804A-C369C552155D}" srcOrd="1" destOrd="0" presId="urn:microsoft.com/office/officeart/2016/7/layout/RepeatingBendingProcessNew"/>
    <dgm:cxn modelId="{84733857-3554-484C-88AE-186903D0C987}" srcId="{0095B550-3195-4BC8-8883-9BD367EBE167}" destId="{871E2F44-79F6-42E0-BA11-3A7B2AAC6C94}" srcOrd="3" destOrd="0" parTransId="{1BABE5F7-F230-4F99-9F83-B58C1303BBA1}" sibTransId="{518B35C9-B230-416F-847E-1B26FBD064B5}"/>
    <dgm:cxn modelId="{FFF86A84-14E3-4B10-B680-D74BA115414F}" type="presOf" srcId="{8D033667-25DB-4F49-9412-43A84787734C}" destId="{E383E929-1704-418C-88E4-6F91073F2341}" srcOrd="0" destOrd="0" presId="urn:microsoft.com/office/officeart/2016/7/layout/RepeatingBendingProcessNew"/>
    <dgm:cxn modelId="{08A84E8B-C2D8-4B31-B96C-3C698174919F}" type="presOf" srcId="{B92ED08E-9FDA-4F10-8895-70D0DC1187D2}" destId="{EEF1DE09-F2C7-4AC0-96E8-4FF825ABD2E7}" srcOrd="0" destOrd="0" presId="urn:microsoft.com/office/officeart/2016/7/layout/RepeatingBendingProcessNew"/>
    <dgm:cxn modelId="{DCE76593-41E9-496B-878B-50B0D1252D74}" srcId="{0095B550-3195-4BC8-8883-9BD367EBE167}" destId="{2F270475-ECA0-408B-AC67-92D9A696342D}" srcOrd="4" destOrd="0" parTransId="{52D9B8E8-DC3F-4BD3-B505-37A89407288C}" sibTransId="{B92ED08E-9FDA-4F10-8895-70D0DC1187D2}"/>
    <dgm:cxn modelId="{03B3A4A1-75C3-455D-8C67-23A48B886050}" type="presOf" srcId="{DDB72721-9187-451D-8035-5A06256FCEB2}" destId="{D195190D-8DE1-4C28-A620-4368ED660E23}" srcOrd="0" destOrd="0" presId="urn:microsoft.com/office/officeart/2016/7/layout/RepeatingBendingProcessNew"/>
    <dgm:cxn modelId="{10535BA4-8AA3-42B5-9436-613A66154061}" type="presOf" srcId="{0095B550-3195-4BC8-8883-9BD367EBE167}" destId="{A76F2D32-3B96-4B15-BB54-C709EA99CFFC}" srcOrd="0" destOrd="0" presId="urn:microsoft.com/office/officeart/2016/7/layout/RepeatingBendingProcessNew"/>
    <dgm:cxn modelId="{1B5747A5-B0FA-4096-A1CD-D9F33AE66907}" srcId="{0095B550-3195-4BC8-8883-9BD367EBE167}" destId="{C1BB39D6-EBDC-4ECC-8C23-30CBB68A60EA}" srcOrd="1" destOrd="0" parTransId="{92DD57D9-F1E5-43EA-9561-6C4BE8BEC54E}" sibTransId="{5E4018C6-2D43-49CA-9BEE-25D8C0469D82}"/>
    <dgm:cxn modelId="{9559AFBA-4ADF-4A49-9957-37FAFDA0F58F}" type="presOf" srcId="{8D033667-25DB-4F49-9412-43A84787734C}" destId="{9DA7E148-F456-4023-948D-FA0E6E0D2D95}" srcOrd="1" destOrd="0" presId="urn:microsoft.com/office/officeart/2016/7/layout/RepeatingBendingProcessNew"/>
    <dgm:cxn modelId="{DCE973CB-ACFB-4D63-B43D-916980384DDD}" srcId="{0095B550-3195-4BC8-8883-9BD367EBE167}" destId="{DBE99C3C-FD02-41BA-ABEB-D882A7281FA9}" srcOrd="2" destOrd="0" parTransId="{8437A923-3A7E-4FE4-9972-BDD0A4AD8746}" sibTransId="{A26941A3-109E-42A2-BC93-86EAF1936B01}"/>
    <dgm:cxn modelId="{881D4BE9-8383-41F2-927B-4477BF6C5A2A}" type="presOf" srcId="{5E4018C6-2D43-49CA-9BEE-25D8C0469D82}" destId="{3E1EC495-71C6-4AEA-9CD6-CFDAC0967B33}" srcOrd="1" destOrd="0" presId="urn:microsoft.com/office/officeart/2016/7/layout/RepeatingBendingProcessNew"/>
    <dgm:cxn modelId="{D66542F9-D361-48C7-AA70-374122F7DC4A}" type="presOf" srcId="{FCD9C37D-8AF6-4FAC-B0D2-EE20533A7E5D}" destId="{A43EDC22-F064-40CA-8351-6E8DFA4B05B5}" srcOrd="0" destOrd="0" presId="urn:microsoft.com/office/officeart/2016/7/layout/RepeatingBendingProcessNew"/>
    <dgm:cxn modelId="{4EB3B0F9-D677-4B6F-8114-AFC957118E07}" type="presOf" srcId="{DBE99C3C-FD02-41BA-ABEB-D882A7281FA9}" destId="{1E15DAA7-8127-4FD5-BF09-87E305979B51}" srcOrd="0" destOrd="0" presId="urn:microsoft.com/office/officeart/2016/7/layout/RepeatingBendingProcessNew"/>
    <dgm:cxn modelId="{51DC13FA-933C-46D0-B871-125FABB56558}" type="presOf" srcId="{A26941A3-109E-42A2-BC93-86EAF1936B01}" destId="{F7BE62A9-C0EC-41D9-90A8-9239B63B49F4}" srcOrd="0" destOrd="0" presId="urn:microsoft.com/office/officeart/2016/7/layout/RepeatingBendingProcessNew"/>
    <dgm:cxn modelId="{E00D260F-CC43-4EB4-939E-9A078048341F}" type="presParOf" srcId="{A76F2D32-3B96-4B15-BB54-C709EA99CFFC}" destId="{D195190D-8DE1-4C28-A620-4368ED660E23}" srcOrd="0" destOrd="0" presId="urn:microsoft.com/office/officeart/2016/7/layout/RepeatingBendingProcessNew"/>
    <dgm:cxn modelId="{03DF402E-0E5B-493C-8EA0-3305681DBDF0}" type="presParOf" srcId="{A76F2D32-3B96-4B15-BB54-C709EA99CFFC}" destId="{E383E929-1704-418C-88E4-6F91073F2341}" srcOrd="1" destOrd="0" presId="urn:microsoft.com/office/officeart/2016/7/layout/RepeatingBendingProcessNew"/>
    <dgm:cxn modelId="{A1537506-6226-4697-826C-146316312C51}" type="presParOf" srcId="{E383E929-1704-418C-88E4-6F91073F2341}" destId="{9DA7E148-F456-4023-948D-FA0E6E0D2D95}" srcOrd="0" destOrd="0" presId="urn:microsoft.com/office/officeart/2016/7/layout/RepeatingBendingProcessNew"/>
    <dgm:cxn modelId="{A35AC7EC-2527-400E-AE7C-C8BF4A32786F}" type="presParOf" srcId="{A76F2D32-3B96-4B15-BB54-C709EA99CFFC}" destId="{55A695EF-8F2F-4354-B2D2-D2C02C10B3A7}" srcOrd="2" destOrd="0" presId="urn:microsoft.com/office/officeart/2016/7/layout/RepeatingBendingProcessNew"/>
    <dgm:cxn modelId="{816302E4-BD40-4276-BEBF-221CC1D52FE7}" type="presParOf" srcId="{A76F2D32-3B96-4B15-BB54-C709EA99CFFC}" destId="{93BAAFC4-32B7-4D4C-8A40-A8FE063C8FC8}" srcOrd="3" destOrd="0" presId="urn:microsoft.com/office/officeart/2016/7/layout/RepeatingBendingProcessNew"/>
    <dgm:cxn modelId="{7C44E1A2-A873-405D-9ADE-D21354AE291F}" type="presParOf" srcId="{93BAAFC4-32B7-4D4C-8A40-A8FE063C8FC8}" destId="{3E1EC495-71C6-4AEA-9CD6-CFDAC0967B33}" srcOrd="0" destOrd="0" presId="urn:microsoft.com/office/officeart/2016/7/layout/RepeatingBendingProcessNew"/>
    <dgm:cxn modelId="{B4E3D0B2-843E-4662-B4CF-3FB3CBF82FD9}" type="presParOf" srcId="{A76F2D32-3B96-4B15-BB54-C709EA99CFFC}" destId="{1E15DAA7-8127-4FD5-BF09-87E305979B51}" srcOrd="4" destOrd="0" presId="urn:microsoft.com/office/officeart/2016/7/layout/RepeatingBendingProcessNew"/>
    <dgm:cxn modelId="{571BDA0A-C4AB-41BD-A59A-6A4E63596007}" type="presParOf" srcId="{A76F2D32-3B96-4B15-BB54-C709EA99CFFC}" destId="{F7BE62A9-C0EC-41D9-90A8-9239B63B49F4}" srcOrd="5" destOrd="0" presId="urn:microsoft.com/office/officeart/2016/7/layout/RepeatingBendingProcessNew"/>
    <dgm:cxn modelId="{04AEFADE-401C-4514-AA80-267EB98E175E}" type="presParOf" srcId="{F7BE62A9-C0EC-41D9-90A8-9239B63B49F4}" destId="{FC310D85-1C78-4ABA-804A-C369C552155D}" srcOrd="0" destOrd="0" presId="urn:microsoft.com/office/officeart/2016/7/layout/RepeatingBendingProcessNew"/>
    <dgm:cxn modelId="{74D43425-892B-4D35-A108-62F6671B919C}" type="presParOf" srcId="{A76F2D32-3B96-4B15-BB54-C709EA99CFFC}" destId="{B7C3FCE7-2033-4F21-8811-1EE3BA56B686}" srcOrd="6" destOrd="0" presId="urn:microsoft.com/office/officeart/2016/7/layout/RepeatingBendingProcessNew"/>
    <dgm:cxn modelId="{F12E0B77-35F0-4CC4-9CEC-60F10F608210}" type="presParOf" srcId="{A76F2D32-3B96-4B15-BB54-C709EA99CFFC}" destId="{53A7EA22-B2E6-45F7-ACF4-FB7A19CFC83F}" srcOrd="7" destOrd="0" presId="urn:microsoft.com/office/officeart/2016/7/layout/RepeatingBendingProcessNew"/>
    <dgm:cxn modelId="{AFBF20AC-BBE0-4D95-BC7D-C106CD50DC31}" type="presParOf" srcId="{53A7EA22-B2E6-45F7-ACF4-FB7A19CFC83F}" destId="{6305D306-0D25-40C5-AEFF-CC85E4C3F2DF}" srcOrd="0" destOrd="0" presId="urn:microsoft.com/office/officeart/2016/7/layout/RepeatingBendingProcessNew"/>
    <dgm:cxn modelId="{88B117BC-61BF-45A2-8195-25C5DBC4610A}" type="presParOf" srcId="{A76F2D32-3B96-4B15-BB54-C709EA99CFFC}" destId="{706B8CEF-E968-4857-84AC-F9D1266CB394}" srcOrd="8" destOrd="0" presId="urn:microsoft.com/office/officeart/2016/7/layout/RepeatingBendingProcessNew"/>
    <dgm:cxn modelId="{25C3F6B6-46D6-4903-A6B5-734A1E14C0EA}" type="presParOf" srcId="{A76F2D32-3B96-4B15-BB54-C709EA99CFFC}" destId="{EEF1DE09-F2C7-4AC0-96E8-4FF825ABD2E7}" srcOrd="9" destOrd="0" presId="urn:microsoft.com/office/officeart/2016/7/layout/RepeatingBendingProcessNew"/>
    <dgm:cxn modelId="{56903196-9499-490F-BBF2-B47747F0230C}" type="presParOf" srcId="{EEF1DE09-F2C7-4AC0-96E8-4FF825ABD2E7}" destId="{AD1C3FB1-6438-40FF-B107-43329A017B14}" srcOrd="0" destOrd="0" presId="urn:microsoft.com/office/officeart/2016/7/layout/RepeatingBendingProcessNew"/>
    <dgm:cxn modelId="{E7B3F60F-3DFF-4491-A4A2-EE6389AC0A5B}" type="presParOf" srcId="{A76F2D32-3B96-4B15-BB54-C709EA99CFFC}" destId="{A43EDC22-F064-40CA-8351-6E8DFA4B05B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5A0C22-C42A-4BAC-A2A8-50E38FC4A81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E5631EB-EB25-4576-9F2A-531415467979}">
      <dgm:prSet custT="1"/>
      <dgm:spPr/>
      <dgm:t>
        <a:bodyPr/>
        <a:lstStyle/>
        <a:p>
          <a:r>
            <a:rPr lang="en-GB" sz="2000" dirty="0">
              <a:latin typeface="Arial" panose="020B0604020202020204" pitchFamily="34" charset="0"/>
              <a:cs typeface="Arial" panose="020B0604020202020204" pitchFamily="34" charset="0"/>
            </a:rPr>
            <a:t>IoT-based monitoring optimises energy use</a:t>
          </a:r>
          <a:endParaRPr lang="en-US" sz="2000" dirty="0">
            <a:latin typeface="Arial" panose="020B0604020202020204" pitchFamily="34" charset="0"/>
            <a:cs typeface="Arial" panose="020B0604020202020204" pitchFamily="34" charset="0"/>
          </a:endParaRPr>
        </a:p>
      </dgm:t>
    </dgm:pt>
    <dgm:pt modelId="{D8894C60-9232-4FC4-BADF-34167B9E457A}" type="parTrans" cxnId="{B2DE43D5-A881-4530-B157-4E58BD2E12CE}">
      <dgm:prSet/>
      <dgm:spPr/>
      <dgm:t>
        <a:bodyPr/>
        <a:lstStyle/>
        <a:p>
          <a:endParaRPr lang="en-US"/>
        </a:p>
      </dgm:t>
    </dgm:pt>
    <dgm:pt modelId="{6952C1DB-03DB-4F05-B6A3-C1AB863E406B}" type="sibTrans" cxnId="{B2DE43D5-A881-4530-B157-4E58BD2E12CE}">
      <dgm:prSet/>
      <dgm:spPr/>
      <dgm:t>
        <a:bodyPr/>
        <a:lstStyle/>
        <a:p>
          <a:endParaRPr lang="en-US"/>
        </a:p>
      </dgm:t>
    </dgm:pt>
    <dgm:pt modelId="{2EA4A438-DE53-421B-9483-4BEA82518977}">
      <dgm:prSet custT="1"/>
      <dgm:spPr/>
      <dgm:t>
        <a:bodyPr/>
        <a:lstStyle/>
        <a:p>
          <a:r>
            <a:rPr lang="en-GB" sz="1800" dirty="0">
              <a:latin typeface="Arial" panose="020B0604020202020204" pitchFamily="34" charset="0"/>
              <a:cs typeface="Arial" panose="020B0604020202020204" pitchFamily="34" charset="0"/>
            </a:rPr>
            <a:t>AI reduces HVAC and lighting inefficiencies</a:t>
          </a:r>
          <a:endParaRPr lang="en-US" sz="1800" dirty="0">
            <a:latin typeface="Arial" panose="020B0604020202020204" pitchFamily="34" charset="0"/>
            <a:cs typeface="Arial" panose="020B0604020202020204" pitchFamily="34" charset="0"/>
          </a:endParaRPr>
        </a:p>
      </dgm:t>
    </dgm:pt>
    <dgm:pt modelId="{92DFAAF3-84E0-4AD6-85B3-B61B278A0A73}" type="parTrans" cxnId="{3DCA42CD-6CD1-498A-8EA2-ACD2040E41CC}">
      <dgm:prSet/>
      <dgm:spPr/>
      <dgm:t>
        <a:bodyPr/>
        <a:lstStyle/>
        <a:p>
          <a:endParaRPr lang="en-US"/>
        </a:p>
      </dgm:t>
    </dgm:pt>
    <dgm:pt modelId="{DAF53DF3-0B6A-4420-A7D3-97F0F5D04069}" type="sibTrans" cxnId="{3DCA42CD-6CD1-498A-8EA2-ACD2040E41CC}">
      <dgm:prSet/>
      <dgm:spPr/>
      <dgm:t>
        <a:bodyPr/>
        <a:lstStyle/>
        <a:p>
          <a:endParaRPr lang="en-US"/>
        </a:p>
      </dgm:t>
    </dgm:pt>
    <dgm:pt modelId="{A427542E-1A35-4645-AB7B-12535286189A}">
      <dgm:prSet custT="1"/>
      <dgm:spPr/>
      <dgm:t>
        <a:bodyPr/>
        <a:lstStyle/>
        <a:p>
          <a:r>
            <a:rPr lang="en-GB" sz="2000" dirty="0">
              <a:latin typeface="Arial" panose="020B0604020202020204" pitchFamily="34" charset="0"/>
              <a:cs typeface="Arial" panose="020B0604020202020204" pitchFamily="34" charset="0"/>
            </a:rPr>
            <a:t>Smart grids enhance energy management</a:t>
          </a:r>
          <a:endParaRPr lang="en-US" sz="2000" dirty="0">
            <a:latin typeface="Arial" panose="020B0604020202020204" pitchFamily="34" charset="0"/>
            <a:cs typeface="Arial" panose="020B0604020202020204" pitchFamily="34" charset="0"/>
          </a:endParaRPr>
        </a:p>
      </dgm:t>
    </dgm:pt>
    <dgm:pt modelId="{864EBD50-12A3-4B00-B922-576C18C76BB4}" type="parTrans" cxnId="{14E7B0C4-FDAC-4108-AC4F-19AF4956FCDB}">
      <dgm:prSet/>
      <dgm:spPr/>
      <dgm:t>
        <a:bodyPr/>
        <a:lstStyle/>
        <a:p>
          <a:endParaRPr lang="en-US"/>
        </a:p>
      </dgm:t>
    </dgm:pt>
    <dgm:pt modelId="{76E267FA-8A7A-4EB1-8C3B-FE3D607F0827}" type="sibTrans" cxnId="{14E7B0C4-FDAC-4108-AC4F-19AF4956FCDB}">
      <dgm:prSet/>
      <dgm:spPr/>
      <dgm:t>
        <a:bodyPr/>
        <a:lstStyle/>
        <a:p>
          <a:endParaRPr lang="en-US"/>
        </a:p>
      </dgm:t>
    </dgm:pt>
    <dgm:pt modelId="{D33F09D3-371F-4A03-84E3-8801E876F3F9}">
      <dgm:prSet custT="1"/>
      <dgm:spPr/>
      <dgm:t>
        <a:bodyPr/>
        <a:lstStyle/>
        <a:p>
          <a:r>
            <a:rPr lang="en-GB" sz="2000" dirty="0">
              <a:latin typeface="Arial" panose="020B0604020202020204" pitchFamily="34" charset="0"/>
              <a:cs typeface="Arial" panose="020B0604020202020204" pitchFamily="34" charset="0"/>
            </a:rPr>
            <a:t>Hilton and Marriott cut energy waste by 20%</a:t>
          </a:r>
          <a:endParaRPr lang="en-US" sz="2000" dirty="0">
            <a:latin typeface="Arial" panose="020B0604020202020204" pitchFamily="34" charset="0"/>
            <a:cs typeface="Arial" panose="020B0604020202020204" pitchFamily="34" charset="0"/>
          </a:endParaRPr>
        </a:p>
      </dgm:t>
    </dgm:pt>
    <dgm:pt modelId="{299BB934-D0BE-40F5-9E24-FE48ED0176B6}" type="parTrans" cxnId="{4B3A4145-9A74-42E4-8E61-F29131937603}">
      <dgm:prSet/>
      <dgm:spPr/>
      <dgm:t>
        <a:bodyPr/>
        <a:lstStyle/>
        <a:p>
          <a:endParaRPr lang="en-US"/>
        </a:p>
      </dgm:t>
    </dgm:pt>
    <dgm:pt modelId="{701A7DCA-5C46-443A-80F0-9D1FA51C4966}" type="sibTrans" cxnId="{4B3A4145-9A74-42E4-8E61-F29131937603}">
      <dgm:prSet/>
      <dgm:spPr/>
      <dgm:t>
        <a:bodyPr/>
        <a:lstStyle/>
        <a:p>
          <a:endParaRPr lang="en-US"/>
        </a:p>
      </dgm:t>
    </dgm:pt>
    <dgm:pt modelId="{40D1B748-70EE-4D34-8872-73F5C336EAED}">
      <dgm:prSet custT="1"/>
      <dgm:spPr/>
      <dgm:t>
        <a:bodyPr/>
        <a:lstStyle/>
        <a:p>
          <a:r>
            <a:rPr lang="en-GB" sz="2000" dirty="0">
              <a:latin typeface="Arial" panose="020B0604020202020204" pitchFamily="34" charset="0"/>
              <a:cs typeface="Arial" panose="020B0604020202020204" pitchFamily="34" charset="0"/>
            </a:rPr>
            <a:t>High costs hinder technology adoption</a:t>
          </a:r>
          <a:endParaRPr lang="en-US" sz="2000" dirty="0">
            <a:latin typeface="Arial" panose="020B0604020202020204" pitchFamily="34" charset="0"/>
            <a:cs typeface="Arial" panose="020B0604020202020204" pitchFamily="34" charset="0"/>
          </a:endParaRPr>
        </a:p>
      </dgm:t>
    </dgm:pt>
    <dgm:pt modelId="{9CB3912D-8743-4A2F-B3F6-702C074235F3}" type="parTrans" cxnId="{1A35E2A1-016E-4E47-AE9C-B21F27E73C4D}">
      <dgm:prSet/>
      <dgm:spPr/>
      <dgm:t>
        <a:bodyPr/>
        <a:lstStyle/>
        <a:p>
          <a:endParaRPr lang="en-US"/>
        </a:p>
      </dgm:t>
    </dgm:pt>
    <dgm:pt modelId="{A72DC42A-1F09-4788-A9BA-EC7C5B69AAC9}" type="sibTrans" cxnId="{1A35E2A1-016E-4E47-AE9C-B21F27E73C4D}">
      <dgm:prSet/>
      <dgm:spPr/>
      <dgm:t>
        <a:bodyPr/>
        <a:lstStyle/>
        <a:p>
          <a:endParaRPr lang="en-US"/>
        </a:p>
      </dgm:t>
    </dgm:pt>
    <dgm:pt modelId="{98E81FCD-CC4B-41E9-9343-C003B3283567}">
      <dgm:prSet custT="1"/>
      <dgm:spPr/>
      <dgm:t>
        <a:bodyPr/>
        <a:lstStyle/>
        <a:p>
          <a:r>
            <a:rPr lang="en-GB" sz="2000" dirty="0">
              <a:latin typeface="Arial" panose="020B0604020202020204" pitchFamily="34" charset="0"/>
              <a:cs typeface="Arial" panose="020B0604020202020204" pitchFamily="34" charset="0"/>
            </a:rPr>
            <a:t>Technology improves efficiency but requires investment</a:t>
          </a:r>
          <a:endParaRPr lang="en-US" sz="1800" dirty="0">
            <a:latin typeface="Arial" panose="020B0604020202020204" pitchFamily="34" charset="0"/>
            <a:cs typeface="Arial" panose="020B0604020202020204" pitchFamily="34" charset="0"/>
          </a:endParaRPr>
        </a:p>
      </dgm:t>
    </dgm:pt>
    <dgm:pt modelId="{93CE2FEC-9195-4273-9FDE-E674B49F9EFB}" type="parTrans" cxnId="{02031C3F-3EE1-4B86-9342-26BBE4766558}">
      <dgm:prSet/>
      <dgm:spPr/>
      <dgm:t>
        <a:bodyPr/>
        <a:lstStyle/>
        <a:p>
          <a:endParaRPr lang="en-US"/>
        </a:p>
      </dgm:t>
    </dgm:pt>
    <dgm:pt modelId="{72ABCADE-58E1-4FB2-A0C9-2528940CAEE1}" type="sibTrans" cxnId="{02031C3F-3EE1-4B86-9342-26BBE4766558}">
      <dgm:prSet/>
      <dgm:spPr/>
      <dgm:t>
        <a:bodyPr/>
        <a:lstStyle/>
        <a:p>
          <a:endParaRPr lang="en-US"/>
        </a:p>
      </dgm:t>
    </dgm:pt>
    <dgm:pt modelId="{F64A836A-2CB6-4512-B13E-F0DF8447D676}" type="pres">
      <dgm:prSet presAssocID="{575A0C22-C42A-4BAC-A2A8-50E38FC4A81E}" presName="linear" presStyleCnt="0">
        <dgm:presLayoutVars>
          <dgm:animLvl val="lvl"/>
          <dgm:resizeHandles val="exact"/>
        </dgm:presLayoutVars>
      </dgm:prSet>
      <dgm:spPr/>
    </dgm:pt>
    <dgm:pt modelId="{F9DAA41A-6244-414C-A985-BF8480DD98FF}" type="pres">
      <dgm:prSet presAssocID="{4E5631EB-EB25-4576-9F2A-531415467979}" presName="parentText" presStyleLbl="node1" presStyleIdx="0" presStyleCnt="6" custScaleY="147732" custLinFactY="-110717" custLinFactNeighborX="2042" custLinFactNeighborY="-200000">
        <dgm:presLayoutVars>
          <dgm:chMax val="0"/>
          <dgm:bulletEnabled val="1"/>
        </dgm:presLayoutVars>
      </dgm:prSet>
      <dgm:spPr/>
    </dgm:pt>
    <dgm:pt modelId="{3675261E-3C7B-4FAD-A56D-9664EF3D3BB6}" type="pres">
      <dgm:prSet presAssocID="{6952C1DB-03DB-4F05-B6A3-C1AB863E406B}" presName="spacer" presStyleCnt="0"/>
      <dgm:spPr/>
    </dgm:pt>
    <dgm:pt modelId="{440488DF-D40E-4BF8-849F-D6EDB944FB56}" type="pres">
      <dgm:prSet presAssocID="{2EA4A438-DE53-421B-9483-4BEA82518977}" presName="parentText" presStyleLbl="node1" presStyleIdx="1" presStyleCnt="6" custScaleY="86170" custLinFactY="-26406" custLinFactNeighborX="550" custLinFactNeighborY="-100000">
        <dgm:presLayoutVars>
          <dgm:chMax val="0"/>
          <dgm:bulletEnabled val="1"/>
        </dgm:presLayoutVars>
      </dgm:prSet>
      <dgm:spPr/>
    </dgm:pt>
    <dgm:pt modelId="{4883AA3B-7637-48C9-896F-ADC538D9B0AD}" type="pres">
      <dgm:prSet presAssocID="{DAF53DF3-0B6A-4420-A7D3-97F0F5D04069}" presName="spacer" presStyleCnt="0"/>
      <dgm:spPr/>
    </dgm:pt>
    <dgm:pt modelId="{AEC420BC-31DB-4A8B-AE45-D3CFFC460C4F}" type="pres">
      <dgm:prSet presAssocID="{A427542E-1A35-4645-AB7B-12535286189A}" presName="parentText" presStyleLbl="node1" presStyleIdx="2" presStyleCnt="6" custLinFactY="-30792" custLinFactNeighborX="-917" custLinFactNeighborY="-100000">
        <dgm:presLayoutVars>
          <dgm:chMax val="0"/>
          <dgm:bulletEnabled val="1"/>
        </dgm:presLayoutVars>
      </dgm:prSet>
      <dgm:spPr/>
    </dgm:pt>
    <dgm:pt modelId="{53738BF8-7181-43B0-822A-D44668507655}" type="pres">
      <dgm:prSet presAssocID="{76E267FA-8A7A-4EB1-8C3B-FE3D607F0827}" presName="spacer" presStyleCnt="0"/>
      <dgm:spPr/>
    </dgm:pt>
    <dgm:pt modelId="{9DFC3C33-F450-4173-B949-9F1AADA80CC0}" type="pres">
      <dgm:prSet presAssocID="{D33F09D3-371F-4A03-84E3-8801E876F3F9}" presName="parentText" presStyleLbl="node1" presStyleIdx="3" presStyleCnt="6" custLinFactY="-38435" custLinFactNeighborX="-550" custLinFactNeighborY="-100000">
        <dgm:presLayoutVars>
          <dgm:chMax val="0"/>
          <dgm:bulletEnabled val="1"/>
        </dgm:presLayoutVars>
      </dgm:prSet>
      <dgm:spPr/>
    </dgm:pt>
    <dgm:pt modelId="{58092BE4-D1CE-43CC-8599-6A23FA5007E4}" type="pres">
      <dgm:prSet presAssocID="{701A7DCA-5C46-443A-80F0-9D1FA51C4966}" presName="spacer" presStyleCnt="0"/>
      <dgm:spPr/>
    </dgm:pt>
    <dgm:pt modelId="{732243E1-E2DD-4EA2-8DF6-A1141642CCCC}" type="pres">
      <dgm:prSet presAssocID="{40D1B748-70EE-4D34-8872-73F5C336EAED}" presName="parentText" presStyleLbl="node1" presStyleIdx="4" presStyleCnt="6" custLinFactY="-42535" custLinFactNeighborX="-183" custLinFactNeighborY="-100000">
        <dgm:presLayoutVars>
          <dgm:chMax val="0"/>
          <dgm:bulletEnabled val="1"/>
        </dgm:presLayoutVars>
      </dgm:prSet>
      <dgm:spPr/>
    </dgm:pt>
    <dgm:pt modelId="{5AF444B6-15B8-4C63-B02C-FBD6517C9781}" type="pres">
      <dgm:prSet presAssocID="{A72DC42A-1F09-4788-A9BA-EC7C5B69AAC9}" presName="spacer" presStyleCnt="0"/>
      <dgm:spPr/>
    </dgm:pt>
    <dgm:pt modelId="{B850C973-9DFF-40AC-9BFB-B67876DAEB4E}" type="pres">
      <dgm:prSet presAssocID="{98E81FCD-CC4B-41E9-9343-C003B3283567}" presName="parentText" presStyleLbl="node1" presStyleIdx="5" presStyleCnt="6" custLinFactY="-41037" custLinFactNeighborX="713" custLinFactNeighborY="-100000">
        <dgm:presLayoutVars>
          <dgm:chMax val="0"/>
          <dgm:bulletEnabled val="1"/>
        </dgm:presLayoutVars>
      </dgm:prSet>
      <dgm:spPr/>
    </dgm:pt>
  </dgm:ptLst>
  <dgm:cxnLst>
    <dgm:cxn modelId="{7637D524-1D1C-42F6-ADBB-46E6C5E5C703}" type="presOf" srcId="{98E81FCD-CC4B-41E9-9343-C003B3283567}" destId="{B850C973-9DFF-40AC-9BFB-B67876DAEB4E}" srcOrd="0" destOrd="0" presId="urn:microsoft.com/office/officeart/2005/8/layout/vList2"/>
    <dgm:cxn modelId="{048E2A2B-7FCF-485F-A7C8-8D7B8C908338}" type="presOf" srcId="{2EA4A438-DE53-421B-9483-4BEA82518977}" destId="{440488DF-D40E-4BF8-849F-D6EDB944FB56}" srcOrd="0" destOrd="0" presId="urn:microsoft.com/office/officeart/2005/8/layout/vList2"/>
    <dgm:cxn modelId="{02031C3F-3EE1-4B86-9342-26BBE4766558}" srcId="{575A0C22-C42A-4BAC-A2A8-50E38FC4A81E}" destId="{98E81FCD-CC4B-41E9-9343-C003B3283567}" srcOrd="5" destOrd="0" parTransId="{93CE2FEC-9195-4273-9FDE-E674B49F9EFB}" sibTransId="{72ABCADE-58E1-4FB2-A0C9-2528940CAEE1}"/>
    <dgm:cxn modelId="{4B3A4145-9A74-42E4-8E61-F29131937603}" srcId="{575A0C22-C42A-4BAC-A2A8-50E38FC4A81E}" destId="{D33F09D3-371F-4A03-84E3-8801E876F3F9}" srcOrd="3" destOrd="0" parTransId="{299BB934-D0BE-40F5-9E24-FE48ED0176B6}" sibTransId="{701A7DCA-5C46-443A-80F0-9D1FA51C4966}"/>
    <dgm:cxn modelId="{0F406954-CDE8-46AB-B943-5186389ADEB4}" type="presOf" srcId="{40D1B748-70EE-4D34-8872-73F5C336EAED}" destId="{732243E1-E2DD-4EA2-8DF6-A1141642CCCC}" srcOrd="0" destOrd="0" presId="urn:microsoft.com/office/officeart/2005/8/layout/vList2"/>
    <dgm:cxn modelId="{CBF2EC96-ECE5-4A8B-92E5-94A29ECFDB99}" type="presOf" srcId="{D33F09D3-371F-4A03-84E3-8801E876F3F9}" destId="{9DFC3C33-F450-4173-B949-9F1AADA80CC0}" srcOrd="0" destOrd="0" presId="urn:microsoft.com/office/officeart/2005/8/layout/vList2"/>
    <dgm:cxn modelId="{1A35E2A1-016E-4E47-AE9C-B21F27E73C4D}" srcId="{575A0C22-C42A-4BAC-A2A8-50E38FC4A81E}" destId="{40D1B748-70EE-4D34-8872-73F5C336EAED}" srcOrd="4" destOrd="0" parTransId="{9CB3912D-8743-4A2F-B3F6-702C074235F3}" sibTransId="{A72DC42A-1F09-4788-A9BA-EC7C5B69AAC9}"/>
    <dgm:cxn modelId="{14E7B0C4-FDAC-4108-AC4F-19AF4956FCDB}" srcId="{575A0C22-C42A-4BAC-A2A8-50E38FC4A81E}" destId="{A427542E-1A35-4645-AB7B-12535286189A}" srcOrd="2" destOrd="0" parTransId="{864EBD50-12A3-4B00-B922-576C18C76BB4}" sibTransId="{76E267FA-8A7A-4EB1-8C3B-FE3D607F0827}"/>
    <dgm:cxn modelId="{3DCA42CD-6CD1-498A-8EA2-ACD2040E41CC}" srcId="{575A0C22-C42A-4BAC-A2A8-50E38FC4A81E}" destId="{2EA4A438-DE53-421B-9483-4BEA82518977}" srcOrd="1" destOrd="0" parTransId="{92DFAAF3-84E0-4AD6-85B3-B61B278A0A73}" sibTransId="{DAF53DF3-0B6A-4420-A7D3-97F0F5D04069}"/>
    <dgm:cxn modelId="{B8EF4DCE-8B4D-4D54-8D08-DD35DC13AE7D}" type="presOf" srcId="{A427542E-1A35-4645-AB7B-12535286189A}" destId="{AEC420BC-31DB-4A8B-AE45-D3CFFC460C4F}" srcOrd="0" destOrd="0" presId="urn:microsoft.com/office/officeart/2005/8/layout/vList2"/>
    <dgm:cxn modelId="{B2DE43D5-A881-4530-B157-4E58BD2E12CE}" srcId="{575A0C22-C42A-4BAC-A2A8-50E38FC4A81E}" destId="{4E5631EB-EB25-4576-9F2A-531415467979}" srcOrd="0" destOrd="0" parTransId="{D8894C60-9232-4FC4-BADF-34167B9E457A}" sibTransId="{6952C1DB-03DB-4F05-B6A3-C1AB863E406B}"/>
    <dgm:cxn modelId="{47A1A6DF-7F5B-4072-8F55-A4FC5AF3EF3A}" type="presOf" srcId="{575A0C22-C42A-4BAC-A2A8-50E38FC4A81E}" destId="{F64A836A-2CB6-4512-B13E-F0DF8447D676}" srcOrd="0" destOrd="0" presId="urn:microsoft.com/office/officeart/2005/8/layout/vList2"/>
    <dgm:cxn modelId="{CA2424F1-AD4A-44B0-A219-61815B47DD72}" type="presOf" srcId="{4E5631EB-EB25-4576-9F2A-531415467979}" destId="{F9DAA41A-6244-414C-A985-BF8480DD98FF}" srcOrd="0" destOrd="0" presId="urn:microsoft.com/office/officeart/2005/8/layout/vList2"/>
    <dgm:cxn modelId="{695121B7-9E40-4778-9DF0-CC22AAE9E6EA}" type="presParOf" srcId="{F64A836A-2CB6-4512-B13E-F0DF8447D676}" destId="{F9DAA41A-6244-414C-A985-BF8480DD98FF}" srcOrd="0" destOrd="0" presId="urn:microsoft.com/office/officeart/2005/8/layout/vList2"/>
    <dgm:cxn modelId="{DB6B5099-47A2-4D46-BDAD-0EE330C6C74F}" type="presParOf" srcId="{F64A836A-2CB6-4512-B13E-F0DF8447D676}" destId="{3675261E-3C7B-4FAD-A56D-9664EF3D3BB6}" srcOrd="1" destOrd="0" presId="urn:microsoft.com/office/officeart/2005/8/layout/vList2"/>
    <dgm:cxn modelId="{9BAF3967-DB26-4D1D-BB46-0D1112718902}" type="presParOf" srcId="{F64A836A-2CB6-4512-B13E-F0DF8447D676}" destId="{440488DF-D40E-4BF8-849F-D6EDB944FB56}" srcOrd="2" destOrd="0" presId="urn:microsoft.com/office/officeart/2005/8/layout/vList2"/>
    <dgm:cxn modelId="{DFB963A2-661A-4180-894E-81AD82556028}" type="presParOf" srcId="{F64A836A-2CB6-4512-B13E-F0DF8447D676}" destId="{4883AA3B-7637-48C9-896F-ADC538D9B0AD}" srcOrd="3" destOrd="0" presId="urn:microsoft.com/office/officeart/2005/8/layout/vList2"/>
    <dgm:cxn modelId="{47851DDC-D810-4CAD-AAD6-3A8B9A6C71D5}" type="presParOf" srcId="{F64A836A-2CB6-4512-B13E-F0DF8447D676}" destId="{AEC420BC-31DB-4A8B-AE45-D3CFFC460C4F}" srcOrd="4" destOrd="0" presId="urn:microsoft.com/office/officeart/2005/8/layout/vList2"/>
    <dgm:cxn modelId="{8FA88FC1-4F2E-44B2-B6AE-B991AA16F116}" type="presParOf" srcId="{F64A836A-2CB6-4512-B13E-F0DF8447D676}" destId="{53738BF8-7181-43B0-822A-D44668507655}" srcOrd="5" destOrd="0" presId="urn:microsoft.com/office/officeart/2005/8/layout/vList2"/>
    <dgm:cxn modelId="{FA974957-D244-44C1-A2CF-2BD02BB8BAE5}" type="presParOf" srcId="{F64A836A-2CB6-4512-B13E-F0DF8447D676}" destId="{9DFC3C33-F450-4173-B949-9F1AADA80CC0}" srcOrd="6" destOrd="0" presId="urn:microsoft.com/office/officeart/2005/8/layout/vList2"/>
    <dgm:cxn modelId="{45AF9FD9-6F3F-4882-BF27-9A60A9D2DC47}" type="presParOf" srcId="{F64A836A-2CB6-4512-B13E-F0DF8447D676}" destId="{58092BE4-D1CE-43CC-8599-6A23FA5007E4}" srcOrd="7" destOrd="0" presId="urn:microsoft.com/office/officeart/2005/8/layout/vList2"/>
    <dgm:cxn modelId="{08885A77-5814-4268-BA1F-F8AA6EB08051}" type="presParOf" srcId="{F64A836A-2CB6-4512-B13E-F0DF8447D676}" destId="{732243E1-E2DD-4EA2-8DF6-A1141642CCCC}" srcOrd="8" destOrd="0" presId="urn:microsoft.com/office/officeart/2005/8/layout/vList2"/>
    <dgm:cxn modelId="{BE742301-CF19-4B1F-B684-B9DD4A17F7F0}" type="presParOf" srcId="{F64A836A-2CB6-4512-B13E-F0DF8447D676}" destId="{5AF444B6-15B8-4C63-B02C-FBD6517C9781}" srcOrd="9" destOrd="0" presId="urn:microsoft.com/office/officeart/2005/8/layout/vList2"/>
    <dgm:cxn modelId="{6E286CD8-2A88-49BD-BF1F-27D819B865FC}" type="presParOf" srcId="{F64A836A-2CB6-4512-B13E-F0DF8447D676}" destId="{B850C973-9DFF-40AC-9BFB-B67876DAEB4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87F954-5309-47F5-A8D8-89F42C6DCA35}" type="doc">
      <dgm:prSet loTypeId="urn:microsoft.com/office/officeart/2018/2/layout/IconLabelList" loCatId="icon" qsTypeId="urn:microsoft.com/office/officeart/2005/8/quickstyle/simple1" qsCatId="simple" csTypeId="urn:microsoft.com/office/officeart/2005/8/colors/accent1_1" csCatId="accent1" phldr="1"/>
      <dgm:spPr/>
      <dgm:t>
        <a:bodyPr/>
        <a:lstStyle/>
        <a:p>
          <a:endParaRPr lang="en-US"/>
        </a:p>
      </dgm:t>
    </dgm:pt>
    <dgm:pt modelId="{81FF03E7-3B75-4125-9684-9D4212DB7615}">
      <dgm:prSet custT="1"/>
      <dgm:spPr/>
      <dgm:t>
        <a:bodyPr/>
        <a:lstStyle/>
        <a:p>
          <a:pPr>
            <a:lnSpc>
              <a:spcPct val="100000"/>
            </a:lnSpc>
          </a:pPr>
          <a:r>
            <a:rPr lang="en-GB" sz="1600" dirty="0">
              <a:latin typeface="Arial" panose="020B0604020202020204" pitchFamily="34" charset="0"/>
              <a:cs typeface="Arial" panose="020B0604020202020204" pitchFamily="34" charset="0"/>
            </a:rPr>
            <a:t>Invest in solar, wind, and geothermal energy</a:t>
          </a:r>
          <a:endParaRPr lang="en-US" sz="1600" dirty="0">
            <a:latin typeface="Arial" panose="020B0604020202020204" pitchFamily="34" charset="0"/>
            <a:cs typeface="Arial" panose="020B0604020202020204" pitchFamily="34" charset="0"/>
          </a:endParaRPr>
        </a:p>
      </dgm:t>
    </dgm:pt>
    <dgm:pt modelId="{3FF0D23C-25B6-4762-9527-EE27A22F9302}" type="parTrans" cxnId="{E7443079-F312-4CF1-BC1D-E72C9DCF1C48}">
      <dgm:prSet/>
      <dgm:spPr/>
      <dgm:t>
        <a:bodyPr/>
        <a:lstStyle/>
        <a:p>
          <a:endParaRPr lang="en-US"/>
        </a:p>
      </dgm:t>
    </dgm:pt>
    <dgm:pt modelId="{7778E3C1-24FE-47E2-876F-F4EED0AECB90}" type="sibTrans" cxnId="{E7443079-F312-4CF1-BC1D-E72C9DCF1C48}">
      <dgm:prSet/>
      <dgm:spPr/>
      <dgm:t>
        <a:bodyPr/>
        <a:lstStyle/>
        <a:p>
          <a:pPr>
            <a:lnSpc>
              <a:spcPct val="100000"/>
            </a:lnSpc>
          </a:pPr>
          <a:endParaRPr lang="en-US"/>
        </a:p>
      </dgm:t>
    </dgm:pt>
    <dgm:pt modelId="{ADE1B304-E8A7-4CD0-9BB9-B6E74DC85F51}">
      <dgm:prSet custT="1"/>
      <dgm:spPr/>
      <dgm:t>
        <a:bodyPr/>
        <a:lstStyle/>
        <a:p>
          <a:pPr>
            <a:lnSpc>
              <a:spcPct val="100000"/>
            </a:lnSpc>
          </a:pPr>
          <a:r>
            <a:rPr lang="en-GB" sz="1600" dirty="0">
              <a:latin typeface="Arial" panose="020B0604020202020204" pitchFamily="34" charset="0"/>
              <a:cs typeface="Arial" panose="020B0604020202020204" pitchFamily="34" charset="0"/>
            </a:rPr>
            <a:t>AI systems cut energy waste by 30%</a:t>
          </a:r>
          <a:endParaRPr lang="en-US" sz="1600" dirty="0">
            <a:latin typeface="Arial" panose="020B0604020202020204" pitchFamily="34" charset="0"/>
            <a:cs typeface="Arial" panose="020B0604020202020204" pitchFamily="34" charset="0"/>
          </a:endParaRPr>
        </a:p>
      </dgm:t>
    </dgm:pt>
    <dgm:pt modelId="{0595BACD-5ECA-4AFE-8AE9-5BE9F2113F73}" type="parTrans" cxnId="{0EB44519-DA9B-4925-9167-412EF46E3A45}">
      <dgm:prSet/>
      <dgm:spPr/>
      <dgm:t>
        <a:bodyPr/>
        <a:lstStyle/>
        <a:p>
          <a:endParaRPr lang="en-US"/>
        </a:p>
      </dgm:t>
    </dgm:pt>
    <dgm:pt modelId="{5F7D4032-D2BD-4DCE-8756-1C16A059ECAE}" type="sibTrans" cxnId="{0EB44519-DA9B-4925-9167-412EF46E3A45}">
      <dgm:prSet/>
      <dgm:spPr/>
      <dgm:t>
        <a:bodyPr/>
        <a:lstStyle/>
        <a:p>
          <a:pPr>
            <a:lnSpc>
              <a:spcPct val="100000"/>
            </a:lnSpc>
          </a:pPr>
          <a:endParaRPr lang="en-US"/>
        </a:p>
      </dgm:t>
    </dgm:pt>
    <dgm:pt modelId="{60361D2E-886E-4055-BB1C-A4EBEEEE8C44}">
      <dgm:prSet custT="1"/>
      <dgm:spPr/>
      <dgm:t>
        <a:bodyPr/>
        <a:lstStyle/>
        <a:p>
          <a:pPr>
            <a:lnSpc>
              <a:spcPct val="100000"/>
            </a:lnSpc>
          </a:pPr>
          <a:r>
            <a:rPr lang="en-GB" sz="1600" dirty="0">
              <a:latin typeface="Arial" panose="020B0604020202020204" pitchFamily="34" charset="0"/>
              <a:cs typeface="Arial" panose="020B0604020202020204" pitchFamily="34" charset="0"/>
            </a:rPr>
            <a:t>Green loyalty programs boost guest participation</a:t>
          </a:r>
          <a:endParaRPr lang="en-US" sz="1600" dirty="0">
            <a:latin typeface="Arial" panose="020B0604020202020204" pitchFamily="34" charset="0"/>
            <a:cs typeface="Arial" panose="020B0604020202020204" pitchFamily="34" charset="0"/>
          </a:endParaRPr>
        </a:p>
      </dgm:t>
    </dgm:pt>
    <dgm:pt modelId="{9F2F957F-DF12-41C8-9854-1F271E770C17}" type="parTrans" cxnId="{621FAF9D-DCA4-4154-BCD3-6654506A89DE}">
      <dgm:prSet/>
      <dgm:spPr/>
      <dgm:t>
        <a:bodyPr/>
        <a:lstStyle/>
        <a:p>
          <a:endParaRPr lang="en-US"/>
        </a:p>
      </dgm:t>
    </dgm:pt>
    <dgm:pt modelId="{15AE8CFE-8A7F-476F-AD8A-254368BE0837}" type="sibTrans" cxnId="{621FAF9D-DCA4-4154-BCD3-6654506A89DE}">
      <dgm:prSet/>
      <dgm:spPr/>
      <dgm:t>
        <a:bodyPr/>
        <a:lstStyle/>
        <a:p>
          <a:pPr>
            <a:lnSpc>
              <a:spcPct val="100000"/>
            </a:lnSpc>
          </a:pPr>
          <a:endParaRPr lang="en-US"/>
        </a:p>
      </dgm:t>
    </dgm:pt>
    <dgm:pt modelId="{EF50A59F-AEF9-43D2-AA81-FF9637889558}">
      <dgm:prSet custT="1"/>
      <dgm:spPr/>
      <dgm:t>
        <a:bodyPr/>
        <a:lstStyle/>
        <a:p>
          <a:pPr>
            <a:lnSpc>
              <a:spcPct val="100000"/>
            </a:lnSpc>
          </a:pPr>
          <a:r>
            <a:rPr lang="en-GB" sz="1600" dirty="0">
              <a:latin typeface="Arial" panose="020B0604020202020204" pitchFamily="34" charset="0"/>
              <a:cs typeface="Arial" panose="020B0604020202020204" pitchFamily="34" charset="0"/>
            </a:rPr>
            <a:t>Green loans help mid-scale hotels adopt sustainability</a:t>
          </a:r>
          <a:endParaRPr lang="en-US" sz="1600" dirty="0">
            <a:latin typeface="Arial" panose="020B0604020202020204" pitchFamily="34" charset="0"/>
            <a:cs typeface="Arial" panose="020B0604020202020204" pitchFamily="34" charset="0"/>
          </a:endParaRPr>
        </a:p>
      </dgm:t>
    </dgm:pt>
    <dgm:pt modelId="{5ED44AE6-E642-4A7C-B29D-4F287637D1D7}" type="parTrans" cxnId="{584FCDA6-CFD9-46E7-B180-4E5D3CAD9BD8}">
      <dgm:prSet/>
      <dgm:spPr/>
      <dgm:t>
        <a:bodyPr/>
        <a:lstStyle/>
        <a:p>
          <a:endParaRPr lang="en-US"/>
        </a:p>
      </dgm:t>
    </dgm:pt>
    <dgm:pt modelId="{DE3C4567-CBA2-41AD-A003-7D77B91A9693}" type="sibTrans" cxnId="{584FCDA6-CFD9-46E7-B180-4E5D3CAD9BD8}">
      <dgm:prSet/>
      <dgm:spPr/>
      <dgm:t>
        <a:bodyPr/>
        <a:lstStyle/>
        <a:p>
          <a:pPr>
            <a:lnSpc>
              <a:spcPct val="100000"/>
            </a:lnSpc>
          </a:pPr>
          <a:endParaRPr lang="en-US"/>
        </a:p>
      </dgm:t>
    </dgm:pt>
    <dgm:pt modelId="{0FCB5D6F-084F-4C3F-9EE4-1DB604717C17}">
      <dgm:prSet custT="1"/>
      <dgm:spPr/>
      <dgm:t>
        <a:bodyPr/>
        <a:lstStyle/>
        <a:p>
          <a:pPr>
            <a:lnSpc>
              <a:spcPct val="100000"/>
            </a:lnSpc>
          </a:pPr>
          <a:r>
            <a:rPr lang="en-GB" sz="1600" dirty="0">
              <a:latin typeface="Arial" panose="020B0604020202020204" pitchFamily="34" charset="0"/>
              <a:cs typeface="Arial" panose="020B0604020202020204" pitchFamily="34" charset="0"/>
            </a:rPr>
            <a:t>Collaborate with Siemens for cost-effective solutions</a:t>
          </a:r>
          <a:endParaRPr lang="en-US" sz="1600" dirty="0">
            <a:latin typeface="Arial" panose="020B0604020202020204" pitchFamily="34" charset="0"/>
            <a:cs typeface="Arial" panose="020B0604020202020204" pitchFamily="34" charset="0"/>
          </a:endParaRPr>
        </a:p>
      </dgm:t>
    </dgm:pt>
    <dgm:pt modelId="{87D2FE41-36FA-4AE0-A525-4F9EA0BDD5AF}" type="parTrans" cxnId="{29EBA1E4-ECB7-4FAC-982F-7D34875B3A7D}">
      <dgm:prSet/>
      <dgm:spPr/>
      <dgm:t>
        <a:bodyPr/>
        <a:lstStyle/>
        <a:p>
          <a:endParaRPr lang="en-US"/>
        </a:p>
      </dgm:t>
    </dgm:pt>
    <dgm:pt modelId="{9330915C-A2A8-4BC6-B2CB-5C456AF8126E}" type="sibTrans" cxnId="{29EBA1E4-ECB7-4FAC-982F-7D34875B3A7D}">
      <dgm:prSet/>
      <dgm:spPr/>
      <dgm:t>
        <a:bodyPr/>
        <a:lstStyle/>
        <a:p>
          <a:pPr>
            <a:lnSpc>
              <a:spcPct val="100000"/>
            </a:lnSpc>
          </a:pPr>
          <a:endParaRPr lang="en-US"/>
        </a:p>
      </dgm:t>
    </dgm:pt>
    <dgm:pt modelId="{5465FA44-BBDB-47EE-8C66-CB73629ED065}">
      <dgm:prSet custT="1"/>
      <dgm:spPr/>
      <dgm:t>
        <a:bodyPr/>
        <a:lstStyle/>
        <a:p>
          <a:pPr>
            <a:lnSpc>
              <a:spcPct val="100000"/>
            </a:lnSpc>
          </a:pPr>
          <a:r>
            <a:rPr lang="en-GB" sz="1600" dirty="0">
              <a:latin typeface="Arial" panose="020B0604020202020204" pitchFamily="34" charset="0"/>
              <a:cs typeface="Arial" panose="020B0604020202020204" pitchFamily="34" charset="0"/>
            </a:rPr>
            <a:t>Energy efficiency ensures sustainability and competitiveness</a:t>
          </a:r>
          <a:endParaRPr lang="en-US" sz="1600" dirty="0">
            <a:latin typeface="Arial" panose="020B0604020202020204" pitchFamily="34" charset="0"/>
            <a:cs typeface="Arial" panose="020B0604020202020204" pitchFamily="34" charset="0"/>
          </a:endParaRPr>
        </a:p>
      </dgm:t>
    </dgm:pt>
    <dgm:pt modelId="{DDDCBDB6-A5A6-4A2F-9588-D7007EA202B9}" type="parTrans" cxnId="{42E58FA2-AF15-4882-91E6-C52FE3376FFC}">
      <dgm:prSet/>
      <dgm:spPr/>
      <dgm:t>
        <a:bodyPr/>
        <a:lstStyle/>
        <a:p>
          <a:endParaRPr lang="en-US"/>
        </a:p>
      </dgm:t>
    </dgm:pt>
    <dgm:pt modelId="{BDF0CA30-0183-4307-A9A4-4F21AD021F68}" type="sibTrans" cxnId="{42E58FA2-AF15-4882-91E6-C52FE3376FFC}">
      <dgm:prSet/>
      <dgm:spPr/>
      <dgm:t>
        <a:bodyPr/>
        <a:lstStyle/>
        <a:p>
          <a:endParaRPr lang="en-US"/>
        </a:p>
      </dgm:t>
    </dgm:pt>
    <dgm:pt modelId="{578827AE-2486-48ED-9418-92829FB5965F}" type="pres">
      <dgm:prSet presAssocID="{7687F954-5309-47F5-A8D8-89F42C6DCA35}" presName="root" presStyleCnt="0">
        <dgm:presLayoutVars>
          <dgm:dir/>
          <dgm:resizeHandles val="exact"/>
        </dgm:presLayoutVars>
      </dgm:prSet>
      <dgm:spPr/>
    </dgm:pt>
    <dgm:pt modelId="{D95D1278-305D-4A47-B61A-82F8AD1A279F}" type="pres">
      <dgm:prSet presAssocID="{81FF03E7-3B75-4125-9684-9D4212DB7615}" presName="compNode" presStyleCnt="0"/>
      <dgm:spPr/>
    </dgm:pt>
    <dgm:pt modelId="{955D6F48-3357-4852-838A-EFFD372D365D}" type="pres">
      <dgm:prSet presAssocID="{81FF03E7-3B75-4125-9684-9D4212DB761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indmill"/>
        </a:ext>
      </dgm:extLst>
    </dgm:pt>
    <dgm:pt modelId="{4E6328DD-B927-479D-9716-F4ED9B25BF31}" type="pres">
      <dgm:prSet presAssocID="{81FF03E7-3B75-4125-9684-9D4212DB7615}" presName="spaceRect" presStyleCnt="0"/>
      <dgm:spPr/>
    </dgm:pt>
    <dgm:pt modelId="{31F9D1C4-DDA7-44B2-84C8-5253E6E230FC}" type="pres">
      <dgm:prSet presAssocID="{81FF03E7-3B75-4125-9684-9D4212DB7615}" presName="textRect" presStyleLbl="revTx" presStyleIdx="0" presStyleCnt="6">
        <dgm:presLayoutVars>
          <dgm:chMax val="1"/>
          <dgm:chPref val="1"/>
        </dgm:presLayoutVars>
      </dgm:prSet>
      <dgm:spPr/>
    </dgm:pt>
    <dgm:pt modelId="{4E2F5714-FA65-4573-AB5A-0B5767B692E3}" type="pres">
      <dgm:prSet presAssocID="{7778E3C1-24FE-47E2-876F-F4EED0AECB90}" presName="sibTrans" presStyleCnt="0"/>
      <dgm:spPr/>
    </dgm:pt>
    <dgm:pt modelId="{9F2E6E9C-DE5C-452D-BD34-C512D17E0216}" type="pres">
      <dgm:prSet presAssocID="{ADE1B304-E8A7-4CD0-9BB9-B6E74DC85F51}" presName="compNode" presStyleCnt="0"/>
      <dgm:spPr/>
    </dgm:pt>
    <dgm:pt modelId="{27CDF6B9-68A4-4733-B144-95C8E03E6163}" type="pres">
      <dgm:prSet presAssocID="{ADE1B304-E8A7-4CD0-9BB9-B6E74DC85F5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C82886EE-02F0-44E6-8E18-9E8F4CE351D8}" type="pres">
      <dgm:prSet presAssocID="{ADE1B304-E8A7-4CD0-9BB9-B6E74DC85F51}" presName="spaceRect" presStyleCnt="0"/>
      <dgm:spPr/>
    </dgm:pt>
    <dgm:pt modelId="{61F53BCC-9EBD-4B6E-8E59-3D137E102D60}" type="pres">
      <dgm:prSet presAssocID="{ADE1B304-E8A7-4CD0-9BB9-B6E74DC85F51}" presName="textRect" presStyleLbl="revTx" presStyleIdx="1" presStyleCnt="6">
        <dgm:presLayoutVars>
          <dgm:chMax val="1"/>
          <dgm:chPref val="1"/>
        </dgm:presLayoutVars>
      </dgm:prSet>
      <dgm:spPr/>
    </dgm:pt>
    <dgm:pt modelId="{27AE4036-FC7D-4E4A-B9BC-8141D06A5868}" type="pres">
      <dgm:prSet presAssocID="{5F7D4032-D2BD-4DCE-8756-1C16A059ECAE}" presName="sibTrans" presStyleCnt="0"/>
      <dgm:spPr/>
    </dgm:pt>
    <dgm:pt modelId="{DC0836FD-327B-4876-A6E7-66FADF2ABEAF}" type="pres">
      <dgm:prSet presAssocID="{60361D2E-886E-4055-BB1C-A4EBEEEE8C44}" presName="compNode" presStyleCnt="0"/>
      <dgm:spPr/>
    </dgm:pt>
    <dgm:pt modelId="{1DDF9D72-E949-493B-BB38-C0E6FF0BD686}" type="pres">
      <dgm:prSet presAssocID="{60361D2E-886E-4055-BB1C-A4EBEEEE8C4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af"/>
        </a:ext>
      </dgm:extLst>
    </dgm:pt>
    <dgm:pt modelId="{6032BC35-8B06-4A68-993D-48328073742E}" type="pres">
      <dgm:prSet presAssocID="{60361D2E-886E-4055-BB1C-A4EBEEEE8C44}" presName="spaceRect" presStyleCnt="0"/>
      <dgm:spPr/>
    </dgm:pt>
    <dgm:pt modelId="{89F658E8-1096-4A74-9DE4-AA65BE93178D}" type="pres">
      <dgm:prSet presAssocID="{60361D2E-886E-4055-BB1C-A4EBEEEE8C44}" presName="textRect" presStyleLbl="revTx" presStyleIdx="2" presStyleCnt="6">
        <dgm:presLayoutVars>
          <dgm:chMax val="1"/>
          <dgm:chPref val="1"/>
        </dgm:presLayoutVars>
      </dgm:prSet>
      <dgm:spPr/>
    </dgm:pt>
    <dgm:pt modelId="{BDBFC8BE-AE7B-49DA-B765-60D29E6AE9E3}" type="pres">
      <dgm:prSet presAssocID="{15AE8CFE-8A7F-476F-AD8A-254368BE0837}" presName="sibTrans" presStyleCnt="0"/>
      <dgm:spPr/>
    </dgm:pt>
    <dgm:pt modelId="{96600FBF-B0B5-4574-A8B7-BC3B889C4261}" type="pres">
      <dgm:prSet presAssocID="{EF50A59F-AEF9-43D2-AA81-FF9637889558}" presName="compNode" presStyleCnt="0"/>
      <dgm:spPr/>
    </dgm:pt>
    <dgm:pt modelId="{73AC5795-E077-45AE-B3EE-D09DA10E7078}" type="pres">
      <dgm:prSet presAssocID="{EF50A59F-AEF9-43D2-AA81-FF9637889558}" presName="iconRect" presStyleLbl="node1" presStyleIdx="3" presStyleCnt="6" custScaleX="166004" custScaleY="11906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ity"/>
        </a:ext>
      </dgm:extLst>
    </dgm:pt>
    <dgm:pt modelId="{D999FD25-9438-4B10-99D1-05AD83C730AF}" type="pres">
      <dgm:prSet presAssocID="{EF50A59F-AEF9-43D2-AA81-FF9637889558}" presName="spaceRect" presStyleCnt="0"/>
      <dgm:spPr/>
    </dgm:pt>
    <dgm:pt modelId="{86DC3B55-82BB-4B88-A67D-8D282CEF3D5D}" type="pres">
      <dgm:prSet presAssocID="{EF50A59F-AEF9-43D2-AA81-FF9637889558}" presName="textRect" presStyleLbl="revTx" presStyleIdx="3" presStyleCnt="6" custScaleY="75874">
        <dgm:presLayoutVars>
          <dgm:chMax val="1"/>
          <dgm:chPref val="1"/>
        </dgm:presLayoutVars>
      </dgm:prSet>
      <dgm:spPr/>
    </dgm:pt>
    <dgm:pt modelId="{5ED1D993-7770-4AFC-8B15-40CC51F52589}" type="pres">
      <dgm:prSet presAssocID="{DE3C4567-CBA2-41AD-A003-7D77B91A9693}" presName="sibTrans" presStyleCnt="0"/>
      <dgm:spPr/>
    </dgm:pt>
    <dgm:pt modelId="{4F7D8D4C-E09B-472D-A808-DCA5024AC2CA}" type="pres">
      <dgm:prSet presAssocID="{0FCB5D6F-084F-4C3F-9EE4-1DB604717C17}" presName="compNode" presStyleCnt="0"/>
      <dgm:spPr/>
    </dgm:pt>
    <dgm:pt modelId="{736CF9E9-BE1C-4599-986F-E0049A173927}" type="pres">
      <dgm:prSet presAssocID="{0FCB5D6F-084F-4C3F-9EE4-1DB604717C1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lectrician"/>
        </a:ext>
      </dgm:extLst>
    </dgm:pt>
    <dgm:pt modelId="{247E78A7-A6DF-43CB-BB7F-E4373387CCFA}" type="pres">
      <dgm:prSet presAssocID="{0FCB5D6F-084F-4C3F-9EE4-1DB604717C17}" presName="spaceRect" presStyleCnt="0"/>
      <dgm:spPr/>
    </dgm:pt>
    <dgm:pt modelId="{5664AB9C-14CB-4098-B131-A079A5C61D52}" type="pres">
      <dgm:prSet presAssocID="{0FCB5D6F-084F-4C3F-9EE4-1DB604717C17}" presName="textRect" presStyleLbl="revTx" presStyleIdx="4" presStyleCnt="6" custScaleY="67863">
        <dgm:presLayoutVars>
          <dgm:chMax val="1"/>
          <dgm:chPref val="1"/>
        </dgm:presLayoutVars>
      </dgm:prSet>
      <dgm:spPr/>
    </dgm:pt>
    <dgm:pt modelId="{84FB4941-356B-45C5-8C75-B9F872CE0198}" type="pres">
      <dgm:prSet presAssocID="{9330915C-A2A8-4BC6-B2CB-5C456AF8126E}" presName="sibTrans" presStyleCnt="0"/>
      <dgm:spPr/>
    </dgm:pt>
    <dgm:pt modelId="{84F3CD13-2462-42A7-A62F-FA51A3D1768B}" type="pres">
      <dgm:prSet presAssocID="{5465FA44-BBDB-47EE-8C66-CB73629ED065}" presName="compNode" presStyleCnt="0"/>
      <dgm:spPr/>
    </dgm:pt>
    <dgm:pt modelId="{29113310-79A9-475F-B1C4-7E08804DFBE2}" type="pres">
      <dgm:prSet presAssocID="{5465FA44-BBDB-47EE-8C66-CB73629ED065}" presName="iconRect" presStyleLbl="node1" presStyleIdx="5" presStyleCnt="6" custScaleX="166308" custLinFactNeighborX="-6857" custLinFactNeighborY="398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Lightbulb"/>
        </a:ext>
      </dgm:extLst>
    </dgm:pt>
    <dgm:pt modelId="{3F040E90-27FB-4FF1-89BF-25A20C4F2E7F}" type="pres">
      <dgm:prSet presAssocID="{5465FA44-BBDB-47EE-8C66-CB73629ED065}" presName="spaceRect" presStyleCnt="0"/>
      <dgm:spPr/>
    </dgm:pt>
    <dgm:pt modelId="{12500E7C-D336-43D1-8EB3-3B8972CD1B1B}" type="pres">
      <dgm:prSet presAssocID="{5465FA44-BBDB-47EE-8C66-CB73629ED065}" presName="textRect" presStyleLbl="revTx" presStyleIdx="5" presStyleCnt="6" custScaleY="99692" custLinFactNeighborX="-3537" custLinFactNeighborY="17393">
        <dgm:presLayoutVars>
          <dgm:chMax val="1"/>
          <dgm:chPref val="1"/>
        </dgm:presLayoutVars>
      </dgm:prSet>
      <dgm:spPr/>
    </dgm:pt>
  </dgm:ptLst>
  <dgm:cxnLst>
    <dgm:cxn modelId="{DA2C7A11-5E88-4B0E-8F9E-FEEF66606A9A}" type="presOf" srcId="{81FF03E7-3B75-4125-9684-9D4212DB7615}" destId="{31F9D1C4-DDA7-44B2-84C8-5253E6E230FC}" srcOrd="0" destOrd="0" presId="urn:microsoft.com/office/officeart/2018/2/layout/IconLabelList"/>
    <dgm:cxn modelId="{0EB44519-DA9B-4925-9167-412EF46E3A45}" srcId="{7687F954-5309-47F5-A8D8-89F42C6DCA35}" destId="{ADE1B304-E8A7-4CD0-9BB9-B6E74DC85F51}" srcOrd="1" destOrd="0" parTransId="{0595BACD-5ECA-4AFE-8AE9-5BE9F2113F73}" sibTransId="{5F7D4032-D2BD-4DCE-8756-1C16A059ECAE}"/>
    <dgm:cxn modelId="{50159D3E-C536-4351-9BC0-5CB1D575E481}" type="presOf" srcId="{EF50A59F-AEF9-43D2-AA81-FF9637889558}" destId="{86DC3B55-82BB-4B88-A67D-8D282CEF3D5D}" srcOrd="0" destOrd="0" presId="urn:microsoft.com/office/officeart/2018/2/layout/IconLabelList"/>
    <dgm:cxn modelId="{CE452263-5240-45CE-AFAD-E8912E3DC30C}" type="presOf" srcId="{ADE1B304-E8A7-4CD0-9BB9-B6E74DC85F51}" destId="{61F53BCC-9EBD-4B6E-8E59-3D137E102D60}" srcOrd="0" destOrd="0" presId="urn:microsoft.com/office/officeart/2018/2/layout/IconLabelList"/>
    <dgm:cxn modelId="{E7443079-F312-4CF1-BC1D-E72C9DCF1C48}" srcId="{7687F954-5309-47F5-A8D8-89F42C6DCA35}" destId="{81FF03E7-3B75-4125-9684-9D4212DB7615}" srcOrd="0" destOrd="0" parTransId="{3FF0D23C-25B6-4762-9527-EE27A22F9302}" sibTransId="{7778E3C1-24FE-47E2-876F-F4EED0AECB90}"/>
    <dgm:cxn modelId="{5551397B-F330-4D3D-9440-EFAAB97DFCCD}" type="presOf" srcId="{0FCB5D6F-084F-4C3F-9EE4-1DB604717C17}" destId="{5664AB9C-14CB-4098-B131-A079A5C61D52}" srcOrd="0" destOrd="0" presId="urn:microsoft.com/office/officeart/2018/2/layout/IconLabelList"/>
    <dgm:cxn modelId="{621FAF9D-DCA4-4154-BCD3-6654506A89DE}" srcId="{7687F954-5309-47F5-A8D8-89F42C6DCA35}" destId="{60361D2E-886E-4055-BB1C-A4EBEEEE8C44}" srcOrd="2" destOrd="0" parTransId="{9F2F957F-DF12-41C8-9854-1F271E770C17}" sibTransId="{15AE8CFE-8A7F-476F-AD8A-254368BE0837}"/>
    <dgm:cxn modelId="{42E58FA2-AF15-4882-91E6-C52FE3376FFC}" srcId="{7687F954-5309-47F5-A8D8-89F42C6DCA35}" destId="{5465FA44-BBDB-47EE-8C66-CB73629ED065}" srcOrd="5" destOrd="0" parTransId="{DDDCBDB6-A5A6-4A2F-9588-D7007EA202B9}" sibTransId="{BDF0CA30-0183-4307-A9A4-4F21AD021F68}"/>
    <dgm:cxn modelId="{584FCDA6-CFD9-46E7-B180-4E5D3CAD9BD8}" srcId="{7687F954-5309-47F5-A8D8-89F42C6DCA35}" destId="{EF50A59F-AEF9-43D2-AA81-FF9637889558}" srcOrd="3" destOrd="0" parTransId="{5ED44AE6-E642-4A7C-B29D-4F287637D1D7}" sibTransId="{DE3C4567-CBA2-41AD-A003-7D77B91A9693}"/>
    <dgm:cxn modelId="{8E9A28C6-3E6E-4031-80D0-D0739AAB5DAE}" type="presOf" srcId="{60361D2E-886E-4055-BB1C-A4EBEEEE8C44}" destId="{89F658E8-1096-4A74-9DE4-AA65BE93178D}" srcOrd="0" destOrd="0" presId="urn:microsoft.com/office/officeart/2018/2/layout/IconLabelList"/>
    <dgm:cxn modelId="{29EBA1E4-ECB7-4FAC-982F-7D34875B3A7D}" srcId="{7687F954-5309-47F5-A8D8-89F42C6DCA35}" destId="{0FCB5D6F-084F-4C3F-9EE4-1DB604717C17}" srcOrd="4" destOrd="0" parTransId="{87D2FE41-36FA-4AE0-A525-4F9EA0BDD5AF}" sibTransId="{9330915C-A2A8-4BC6-B2CB-5C456AF8126E}"/>
    <dgm:cxn modelId="{6AC2D5E6-FC54-4209-AA11-246FB88C4BF8}" type="presOf" srcId="{7687F954-5309-47F5-A8D8-89F42C6DCA35}" destId="{578827AE-2486-48ED-9418-92829FB5965F}" srcOrd="0" destOrd="0" presId="urn:microsoft.com/office/officeart/2018/2/layout/IconLabelList"/>
    <dgm:cxn modelId="{04E906ED-353E-4629-AA34-2B766AF73B85}" type="presOf" srcId="{5465FA44-BBDB-47EE-8C66-CB73629ED065}" destId="{12500E7C-D336-43D1-8EB3-3B8972CD1B1B}" srcOrd="0" destOrd="0" presId="urn:microsoft.com/office/officeart/2018/2/layout/IconLabelList"/>
    <dgm:cxn modelId="{D7BEDB55-E01D-4F43-8000-7E809FA64648}" type="presParOf" srcId="{578827AE-2486-48ED-9418-92829FB5965F}" destId="{D95D1278-305D-4A47-B61A-82F8AD1A279F}" srcOrd="0" destOrd="0" presId="urn:microsoft.com/office/officeart/2018/2/layout/IconLabelList"/>
    <dgm:cxn modelId="{272516F8-AED4-4B0E-BB67-E1E6CBFCD205}" type="presParOf" srcId="{D95D1278-305D-4A47-B61A-82F8AD1A279F}" destId="{955D6F48-3357-4852-838A-EFFD372D365D}" srcOrd="0" destOrd="0" presId="urn:microsoft.com/office/officeart/2018/2/layout/IconLabelList"/>
    <dgm:cxn modelId="{97402200-7E90-4A6E-98C9-367E5AA60148}" type="presParOf" srcId="{D95D1278-305D-4A47-B61A-82F8AD1A279F}" destId="{4E6328DD-B927-479D-9716-F4ED9B25BF31}" srcOrd="1" destOrd="0" presId="urn:microsoft.com/office/officeart/2018/2/layout/IconLabelList"/>
    <dgm:cxn modelId="{BE24BC77-2ABB-463F-9AB4-FB29EEB29660}" type="presParOf" srcId="{D95D1278-305D-4A47-B61A-82F8AD1A279F}" destId="{31F9D1C4-DDA7-44B2-84C8-5253E6E230FC}" srcOrd="2" destOrd="0" presId="urn:microsoft.com/office/officeart/2018/2/layout/IconLabelList"/>
    <dgm:cxn modelId="{F159F177-F2B9-4CDA-8C89-D07D8203E443}" type="presParOf" srcId="{578827AE-2486-48ED-9418-92829FB5965F}" destId="{4E2F5714-FA65-4573-AB5A-0B5767B692E3}" srcOrd="1" destOrd="0" presId="urn:microsoft.com/office/officeart/2018/2/layout/IconLabelList"/>
    <dgm:cxn modelId="{D18927B5-6567-4A82-B348-C4D3023B2EBD}" type="presParOf" srcId="{578827AE-2486-48ED-9418-92829FB5965F}" destId="{9F2E6E9C-DE5C-452D-BD34-C512D17E0216}" srcOrd="2" destOrd="0" presId="urn:microsoft.com/office/officeart/2018/2/layout/IconLabelList"/>
    <dgm:cxn modelId="{717672AA-EC5E-4FE2-AAC1-476BD583DD54}" type="presParOf" srcId="{9F2E6E9C-DE5C-452D-BD34-C512D17E0216}" destId="{27CDF6B9-68A4-4733-B144-95C8E03E6163}" srcOrd="0" destOrd="0" presId="urn:microsoft.com/office/officeart/2018/2/layout/IconLabelList"/>
    <dgm:cxn modelId="{1AB8112D-8626-4A3A-8F7B-0778EC668695}" type="presParOf" srcId="{9F2E6E9C-DE5C-452D-BD34-C512D17E0216}" destId="{C82886EE-02F0-44E6-8E18-9E8F4CE351D8}" srcOrd="1" destOrd="0" presId="urn:microsoft.com/office/officeart/2018/2/layout/IconLabelList"/>
    <dgm:cxn modelId="{AF4C65D4-CC6E-4710-9C2D-4C07462BA8E0}" type="presParOf" srcId="{9F2E6E9C-DE5C-452D-BD34-C512D17E0216}" destId="{61F53BCC-9EBD-4B6E-8E59-3D137E102D60}" srcOrd="2" destOrd="0" presId="urn:microsoft.com/office/officeart/2018/2/layout/IconLabelList"/>
    <dgm:cxn modelId="{3F003995-DB9C-4F25-B399-EF5DBB1A0EAD}" type="presParOf" srcId="{578827AE-2486-48ED-9418-92829FB5965F}" destId="{27AE4036-FC7D-4E4A-B9BC-8141D06A5868}" srcOrd="3" destOrd="0" presId="urn:microsoft.com/office/officeart/2018/2/layout/IconLabelList"/>
    <dgm:cxn modelId="{1D1261E4-C7A5-489C-B799-1607CD8012B5}" type="presParOf" srcId="{578827AE-2486-48ED-9418-92829FB5965F}" destId="{DC0836FD-327B-4876-A6E7-66FADF2ABEAF}" srcOrd="4" destOrd="0" presId="urn:microsoft.com/office/officeart/2018/2/layout/IconLabelList"/>
    <dgm:cxn modelId="{413D7DF8-EDDB-4C07-9A83-7F527C4A9FE6}" type="presParOf" srcId="{DC0836FD-327B-4876-A6E7-66FADF2ABEAF}" destId="{1DDF9D72-E949-493B-BB38-C0E6FF0BD686}" srcOrd="0" destOrd="0" presId="urn:microsoft.com/office/officeart/2018/2/layout/IconLabelList"/>
    <dgm:cxn modelId="{3B2F6301-4A8E-4D95-AFFD-7CBE8796CEE9}" type="presParOf" srcId="{DC0836FD-327B-4876-A6E7-66FADF2ABEAF}" destId="{6032BC35-8B06-4A68-993D-48328073742E}" srcOrd="1" destOrd="0" presId="urn:microsoft.com/office/officeart/2018/2/layout/IconLabelList"/>
    <dgm:cxn modelId="{EAFC7F04-57A8-46AE-A89F-59D393D5C8BB}" type="presParOf" srcId="{DC0836FD-327B-4876-A6E7-66FADF2ABEAF}" destId="{89F658E8-1096-4A74-9DE4-AA65BE93178D}" srcOrd="2" destOrd="0" presId="urn:microsoft.com/office/officeart/2018/2/layout/IconLabelList"/>
    <dgm:cxn modelId="{848E0D48-0F30-486F-8E5C-5832E3E5D9E3}" type="presParOf" srcId="{578827AE-2486-48ED-9418-92829FB5965F}" destId="{BDBFC8BE-AE7B-49DA-B765-60D29E6AE9E3}" srcOrd="5" destOrd="0" presId="urn:microsoft.com/office/officeart/2018/2/layout/IconLabelList"/>
    <dgm:cxn modelId="{CA000FEB-696A-4FE8-B94E-6728A91C50E0}" type="presParOf" srcId="{578827AE-2486-48ED-9418-92829FB5965F}" destId="{96600FBF-B0B5-4574-A8B7-BC3B889C4261}" srcOrd="6" destOrd="0" presId="urn:microsoft.com/office/officeart/2018/2/layout/IconLabelList"/>
    <dgm:cxn modelId="{D91873B1-E2D8-4F2D-977D-EB52440833F4}" type="presParOf" srcId="{96600FBF-B0B5-4574-A8B7-BC3B889C4261}" destId="{73AC5795-E077-45AE-B3EE-D09DA10E7078}" srcOrd="0" destOrd="0" presId="urn:microsoft.com/office/officeart/2018/2/layout/IconLabelList"/>
    <dgm:cxn modelId="{4E83DA23-DEC0-4E2A-947A-A7622A391F6A}" type="presParOf" srcId="{96600FBF-B0B5-4574-A8B7-BC3B889C4261}" destId="{D999FD25-9438-4B10-99D1-05AD83C730AF}" srcOrd="1" destOrd="0" presId="urn:microsoft.com/office/officeart/2018/2/layout/IconLabelList"/>
    <dgm:cxn modelId="{A5B12D48-422A-4D9E-8C87-C64CB6FB3A50}" type="presParOf" srcId="{96600FBF-B0B5-4574-A8B7-BC3B889C4261}" destId="{86DC3B55-82BB-4B88-A67D-8D282CEF3D5D}" srcOrd="2" destOrd="0" presId="urn:microsoft.com/office/officeart/2018/2/layout/IconLabelList"/>
    <dgm:cxn modelId="{00321D75-88E9-41A1-A362-1C14830B9F71}" type="presParOf" srcId="{578827AE-2486-48ED-9418-92829FB5965F}" destId="{5ED1D993-7770-4AFC-8B15-40CC51F52589}" srcOrd="7" destOrd="0" presId="urn:microsoft.com/office/officeart/2018/2/layout/IconLabelList"/>
    <dgm:cxn modelId="{104972D6-FA57-4E75-8DC4-787C509A44A3}" type="presParOf" srcId="{578827AE-2486-48ED-9418-92829FB5965F}" destId="{4F7D8D4C-E09B-472D-A808-DCA5024AC2CA}" srcOrd="8" destOrd="0" presId="urn:microsoft.com/office/officeart/2018/2/layout/IconLabelList"/>
    <dgm:cxn modelId="{4543A9D2-957A-47E9-9104-74B810D6F0A5}" type="presParOf" srcId="{4F7D8D4C-E09B-472D-A808-DCA5024AC2CA}" destId="{736CF9E9-BE1C-4599-986F-E0049A173927}" srcOrd="0" destOrd="0" presId="urn:microsoft.com/office/officeart/2018/2/layout/IconLabelList"/>
    <dgm:cxn modelId="{138BFF04-CE94-4560-9942-B4CD5F0D165E}" type="presParOf" srcId="{4F7D8D4C-E09B-472D-A808-DCA5024AC2CA}" destId="{247E78A7-A6DF-43CB-BB7F-E4373387CCFA}" srcOrd="1" destOrd="0" presId="urn:microsoft.com/office/officeart/2018/2/layout/IconLabelList"/>
    <dgm:cxn modelId="{9397DBF2-7AD1-49A9-A2E0-EB6220259616}" type="presParOf" srcId="{4F7D8D4C-E09B-472D-A808-DCA5024AC2CA}" destId="{5664AB9C-14CB-4098-B131-A079A5C61D52}" srcOrd="2" destOrd="0" presId="urn:microsoft.com/office/officeart/2018/2/layout/IconLabelList"/>
    <dgm:cxn modelId="{F04EA849-C0C9-453F-B614-ABA69494C486}" type="presParOf" srcId="{578827AE-2486-48ED-9418-92829FB5965F}" destId="{84FB4941-356B-45C5-8C75-B9F872CE0198}" srcOrd="9" destOrd="0" presId="urn:microsoft.com/office/officeart/2018/2/layout/IconLabelList"/>
    <dgm:cxn modelId="{73EABC4D-140D-4AD7-BA1B-769DF8243A40}" type="presParOf" srcId="{578827AE-2486-48ED-9418-92829FB5965F}" destId="{84F3CD13-2462-42A7-A62F-FA51A3D1768B}" srcOrd="10" destOrd="0" presId="urn:microsoft.com/office/officeart/2018/2/layout/IconLabelList"/>
    <dgm:cxn modelId="{BAA86C2A-36CE-422A-BAE3-5A06F9239EBE}" type="presParOf" srcId="{84F3CD13-2462-42A7-A62F-FA51A3D1768B}" destId="{29113310-79A9-475F-B1C4-7E08804DFBE2}" srcOrd="0" destOrd="0" presId="urn:microsoft.com/office/officeart/2018/2/layout/IconLabelList"/>
    <dgm:cxn modelId="{0DABBEE4-29DC-42D0-AFF0-C6746FC3B337}" type="presParOf" srcId="{84F3CD13-2462-42A7-A62F-FA51A3D1768B}" destId="{3F040E90-27FB-4FF1-89BF-25A20C4F2E7F}" srcOrd="1" destOrd="0" presId="urn:microsoft.com/office/officeart/2018/2/layout/IconLabelList"/>
    <dgm:cxn modelId="{116C9D26-197E-430D-A459-94EC5885E7D9}" type="presParOf" srcId="{84F3CD13-2462-42A7-A62F-FA51A3D1768B}" destId="{12500E7C-D336-43D1-8EB3-3B8972CD1B1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8BEE2-F670-4699-95F8-3E87C4D89A56}">
      <dsp:nvSpPr>
        <dsp:cNvPr id="0" name=""/>
        <dsp:cNvSpPr/>
      </dsp:nvSpPr>
      <dsp:spPr>
        <a:xfrm>
          <a:off x="0" y="0"/>
          <a:ext cx="8823960" cy="87441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Energy efficiency reduces costs and environmental impact, and hotels contribute 1% of global carbon emissions (GOV.UK, 2021).</a:t>
          </a:r>
          <a:endParaRPr lang="en-US" sz="2000" kern="1200" dirty="0">
            <a:latin typeface="Arial" panose="020B0604020202020204" pitchFamily="34" charset="0"/>
            <a:cs typeface="Arial" panose="020B0604020202020204" pitchFamily="34" charset="0"/>
          </a:endParaRPr>
        </a:p>
      </dsp:txBody>
      <dsp:txXfrm>
        <a:off x="25611" y="25611"/>
        <a:ext cx="7806508" cy="823194"/>
      </dsp:txXfrm>
    </dsp:sp>
    <dsp:sp modelId="{2610C060-370C-46E6-B7DF-01C52FF75FE4}">
      <dsp:nvSpPr>
        <dsp:cNvPr id="0" name=""/>
        <dsp:cNvSpPr/>
      </dsp:nvSpPr>
      <dsp:spPr>
        <a:xfrm>
          <a:off x="739006" y="1033400"/>
          <a:ext cx="8823960" cy="87441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Premier Inn – Kettering cut energy costs by 20% (Premier Inn, 2023).</a:t>
          </a:r>
          <a:endParaRPr lang="en-US" sz="2000" kern="1200" dirty="0">
            <a:latin typeface="Arial" panose="020B0604020202020204" pitchFamily="34" charset="0"/>
            <a:cs typeface="Arial" panose="020B0604020202020204" pitchFamily="34" charset="0"/>
          </a:endParaRPr>
        </a:p>
      </dsp:txBody>
      <dsp:txXfrm>
        <a:off x="764617" y="1059011"/>
        <a:ext cx="7465360" cy="823194"/>
      </dsp:txXfrm>
    </dsp:sp>
    <dsp:sp modelId="{CC00F609-18E9-45B9-8D6A-181DD7554678}">
      <dsp:nvSpPr>
        <dsp:cNvPr id="0" name=""/>
        <dsp:cNvSpPr/>
      </dsp:nvSpPr>
      <dsp:spPr>
        <a:xfrm>
          <a:off x="1466983" y="2066801"/>
          <a:ext cx="8823960" cy="874416"/>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80% of travellers prefer eco-friendly hotels &amp; Sustainability enhances brand reputation and competitiveness (Thomsen, 2017).</a:t>
          </a:r>
          <a:endParaRPr lang="en-US" sz="2000" kern="1200" dirty="0">
            <a:latin typeface="Arial" panose="020B0604020202020204" pitchFamily="34" charset="0"/>
            <a:cs typeface="Arial" panose="020B0604020202020204" pitchFamily="34" charset="0"/>
          </a:endParaRPr>
        </a:p>
      </dsp:txBody>
      <dsp:txXfrm>
        <a:off x="1492594" y="2092412"/>
        <a:ext cx="7476390" cy="823194"/>
      </dsp:txXfrm>
    </dsp:sp>
    <dsp:sp modelId="{92675332-1715-4F34-8EE1-0E57359B24A3}">
      <dsp:nvSpPr>
        <dsp:cNvPr id="0" name=""/>
        <dsp:cNvSpPr/>
      </dsp:nvSpPr>
      <dsp:spPr>
        <a:xfrm>
          <a:off x="2205989" y="3100202"/>
          <a:ext cx="8823960" cy="874416"/>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PEST analysis explores Premier Inn’s energy strategy (</a:t>
          </a:r>
          <a:r>
            <a:rPr lang="en-GB" sz="2000" kern="1200" dirty="0" err="1">
              <a:latin typeface="Arial" panose="020B0604020202020204" pitchFamily="34" charset="0"/>
              <a:cs typeface="Arial" panose="020B0604020202020204" pitchFamily="34" charset="0"/>
            </a:rPr>
            <a:t>Alla</a:t>
          </a:r>
          <a:r>
            <a:rPr lang="en-GB" sz="2000" kern="1200" dirty="0">
              <a:latin typeface="Arial" panose="020B0604020202020204" pitchFamily="34" charset="0"/>
              <a:cs typeface="Arial" panose="020B0604020202020204" pitchFamily="34" charset="0"/>
            </a:rPr>
            <a:t>, 2023).</a:t>
          </a:r>
          <a:endParaRPr lang="en-US" sz="2000" kern="1200" dirty="0">
            <a:latin typeface="Arial" panose="020B0604020202020204" pitchFamily="34" charset="0"/>
            <a:cs typeface="Arial" panose="020B0604020202020204" pitchFamily="34" charset="0"/>
          </a:endParaRPr>
        </a:p>
      </dsp:txBody>
      <dsp:txXfrm>
        <a:off x="2231600" y="3125813"/>
        <a:ext cx="7465360" cy="823194"/>
      </dsp:txXfrm>
    </dsp:sp>
    <dsp:sp modelId="{A0F59DF0-824C-4410-AFD7-23FA2C890479}">
      <dsp:nvSpPr>
        <dsp:cNvPr id="0" name=""/>
        <dsp:cNvSpPr/>
      </dsp:nvSpPr>
      <dsp:spPr>
        <a:xfrm>
          <a:off x="8255589" y="669723"/>
          <a:ext cx="568370" cy="5683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383472" y="669723"/>
        <a:ext cx="312604" cy="427698"/>
      </dsp:txXfrm>
    </dsp:sp>
    <dsp:sp modelId="{43896C38-6152-4C0B-8D7D-B849AC08B050}">
      <dsp:nvSpPr>
        <dsp:cNvPr id="0" name=""/>
        <dsp:cNvSpPr/>
      </dsp:nvSpPr>
      <dsp:spPr>
        <a:xfrm>
          <a:off x="8994596" y="1703124"/>
          <a:ext cx="568370" cy="568370"/>
        </a:xfrm>
        <a:prstGeom prst="downArrow">
          <a:avLst>
            <a:gd name="adj1" fmla="val 55000"/>
            <a:gd name="adj2" fmla="val 45000"/>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122479" y="1703124"/>
        <a:ext cx="312604" cy="427698"/>
      </dsp:txXfrm>
    </dsp:sp>
    <dsp:sp modelId="{C41D6D66-7712-4A86-B621-1B33C3C17823}">
      <dsp:nvSpPr>
        <dsp:cNvPr id="0" name=""/>
        <dsp:cNvSpPr/>
      </dsp:nvSpPr>
      <dsp:spPr>
        <a:xfrm>
          <a:off x="9722572" y="2736525"/>
          <a:ext cx="568370" cy="568370"/>
        </a:xfrm>
        <a:prstGeom prst="downArrow">
          <a:avLst>
            <a:gd name="adj1" fmla="val 55000"/>
            <a:gd name="adj2" fmla="val 45000"/>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850455" y="2736525"/>
        <a:ext cx="312604" cy="427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54510-D523-429E-87B3-5FFC9FDE5416}">
      <dsp:nvSpPr>
        <dsp:cNvPr id="0" name=""/>
        <dsp:cNvSpPr/>
      </dsp:nvSpPr>
      <dsp:spPr>
        <a:xfrm>
          <a:off x="0" y="27711"/>
          <a:ext cx="7105481" cy="1341989"/>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Hotels consume high energy for heating and lighting - Premier Inn reduced energy use by 30% (Premier Inn, 2023).</a:t>
          </a:r>
        </a:p>
      </dsp:txBody>
      <dsp:txXfrm>
        <a:off x="65511" y="93222"/>
        <a:ext cx="6974459" cy="1210967"/>
      </dsp:txXfrm>
    </dsp:sp>
    <dsp:sp modelId="{2D1C8C9E-D4B2-4971-BB76-84D3889A81CD}">
      <dsp:nvSpPr>
        <dsp:cNvPr id="0" name=""/>
        <dsp:cNvSpPr/>
      </dsp:nvSpPr>
      <dsp:spPr>
        <a:xfrm>
          <a:off x="0" y="1548261"/>
          <a:ext cx="7105481" cy="1341989"/>
        </a:xfrm>
        <a:prstGeom prst="roundRect">
          <a:avLst/>
        </a:prstGeom>
        <a:solidFill>
          <a:schemeClr val="accent2">
            <a:hueOff val="595867"/>
            <a:satOff val="3457"/>
            <a:lumOff val="343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Tax relief supports hotel sustainability efforts (GOV.UK, 2021).</a:t>
          </a:r>
        </a:p>
      </dsp:txBody>
      <dsp:txXfrm>
        <a:off x="65511" y="1613772"/>
        <a:ext cx="6974459" cy="1210967"/>
      </dsp:txXfrm>
    </dsp:sp>
    <dsp:sp modelId="{AD0FAF8D-9653-48A2-A6DB-650481DE8CBA}">
      <dsp:nvSpPr>
        <dsp:cNvPr id="0" name=""/>
        <dsp:cNvSpPr/>
      </dsp:nvSpPr>
      <dsp:spPr>
        <a:xfrm>
          <a:off x="0" y="3068811"/>
          <a:ext cx="7105481" cy="1341989"/>
        </a:xfrm>
        <a:prstGeom prst="roundRect">
          <a:avLst/>
        </a:prstGeom>
        <a:solidFill>
          <a:schemeClr val="accent2">
            <a:hueOff val="1191735"/>
            <a:satOff val="6913"/>
            <a:lumOff val="686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Green hotels gain 15% higher customer satisfaction-Energy efficiency improves profitability and customer loyalty -Sustainability ensures long-term financial and environmental benefits (</a:t>
          </a:r>
          <a:r>
            <a:rPr lang="en-US" sz="2000" kern="1200" dirty="0" err="1">
              <a:latin typeface="Arial" panose="020B0604020202020204" pitchFamily="34" charset="0"/>
              <a:cs typeface="Arial" panose="020B0604020202020204" pitchFamily="34" charset="0"/>
            </a:rPr>
            <a:t>Alyahya</a:t>
          </a:r>
          <a:r>
            <a:rPr lang="en-US" sz="2000" kern="1200" dirty="0">
              <a:latin typeface="Arial" panose="020B0604020202020204" pitchFamily="34" charset="0"/>
              <a:cs typeface="Arial" panose="020B0604020202020204" pitchFamily="34" charset="0"/>
            </a:rPr>
            <a:t> and Agag, 2025).</a:t>
          </a:r>
        </a:p>
      </dsp:txBody>
      <dsp:txXfrm>
        <a:off x="65511" y="3134322"/>
        <a:ext cx="6974459" cy="1210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3E32E-ECD0-4975-9E5C-3C359A5C3FB2}">
      <dsp:nvSpPr>
        <dsp:cNvPr id="0" name=""/>
        <dsp:cNvSpPr/>
      </dsp:nvSpPr>
      <dsp:spPr>
        <a:xfrm>
          <a:off x="772395" y="750999"/>
          <a:ext cx="1235250" cy="1235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2AB8C1-6564-4499-95CB-E3420CF2A0F1}">
      <dsp:nvSpPr>
        <dsp:cNvPr id="0" name=""/>
        <dsp:cNvSpPr/>
      </dsp:nvSpPr>
      <dsp:spPr>
        <a:xfrm>
          <a:off x="17520" y="2457735"/>
          <a:ext cx="2745000" cy="143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highlight>
                <a:srgbClr val="808080"/>
              </a:highlight>
              <a:latin typeface="Arial" panose="020B0604020202020204" pitchFamily="34" charset="0"/>
              <a:cs typeface="Arial" panose="020B0604020202020204" pitchFamily="34" charset="0"/>
            </a:rPr>
            <a:t>Water heating increases hotel energy consumption -Premier Inn reduced water-related costs by 15% (Premier Inn, 2023).</a:t>
          </a:r>
        </a:p>
      </dsp:txBody>
      <dsp:txXfrm>
        <a:off x="17520" y="2457735"/>
        <a:ext cx="2745000" cy="1436000"/>
      </dsp:txXfrm>
    </dsp:sp>
    <dsp:sp modelId="{4F9339DE-396D-489E-9109-422B73E0FE2D}">
      <dsp:nvSpPr>
        <dsp:cNvPr id="0" name=""/>
        <dsp:cNvSpPr/>
      </dsp:nvSpPr>
      <dsp:spPr>
        <a:xfrm>
          <a:off x="3997770" y="750999"/>
          <a:ext cx="1235250" cy="1235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B1F4EF-3D8B-4A96-9240-3B479219AD60}">
      <dsp:nvSpPr>
        <dsp:cNvPr id="0" name=""/>
        <dsp:cNvSpPr/>
      </dsp:nvSpPr>
      <dsp:spPr>
        <a:xfrm>
          <a:off x="3242895" y="2457735"/>
          <a:ext cx="2745000" cy="143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highlight>
                <a:srgbClr val="808080"/>
              </a:highlight>
              <a:latin typeface="Arial" panose="020B0604020202020204" pitchFamily="34" charset="0"/>
              <a:cs typeface="Arial" panose="020B0604020202020204" pitchFamily="34" charset="0"/>
            </a:rPr>
            <a:t>Water-efficient hotels earn Green Key certification-30% of hotel energy use relates to water 70% of guests prefer water-efficient hotels-water conservation directly supports energy efficiency (Abdou Hassan and Dief 2020).</a:t>
          </a:r>
        </a:p>
      </dsp:txBody>
      <dsp:txXfrm>
        <a:off x="3242895" y="2457735"/>
        <a:ext cx="2745000" cy="1436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E3EB97-7C19-44E5-9FD3-A67C0DFA0721}">
      <dsp:nvSpPr>
        <dsp:cNvPr id="0" name=""/>
        <dsp:cNvSpPr/>
      </dsp:nvSpPr>
      <dsp:spPr>
        <a:xfrm>
          <a:off x="0" y="0"/>
          <a:ext cx="7901433" cy="731357"/>
        </a:xfrm>
        <a:prstGeom prst="roundRect">
          <a:avLst>
            <a:gd name="adj" fmla="val 10000"/>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Qualitative research analysed sustainability efforts - observations assessed lighting and power control (Premier Inn, 2024). </a:t>
          </a:r>
          <a:endParaRPr lang="en-US" sz="2000" kern="1200" dirty="0">
            <a:latin typeface="Arial" panose="020B0604020202020204" pitchFamily="34" charset="0"/>
            <a:cs typeface="Arial" panose="020B0604020202020204" pitchFamily="34" charset="0"/>
          </a:endParaRPr>
        </a:p>
      </dsp:txBody>
      <dsp:txXfrm>
        <a:off x="21421" y="21421"/>
        <a:ext cx="7026672" cy="688515"/>
      </dsp:txXfrm>
    </dsp:sp>
    <dsp:sp modelId="{AB22C814-194B-4B3B-8641-47B35F0F1087}">
      <dsp:nvSpPr>
        <dsp:cNvPr id="0" name=""/>
        <dsp:cNvSpPr/>
      </dsp:nvSpPr>
      <dsp:spPr>
        <a:xfrm>
          <a:off x="590042" y="832934"/>
          <a:ext cx="7901433" cy="731357"/>
        </a:xfrm>
        <a:prstGeom prst="roundRect">
          <a:avLst>
            <a:gd name="adj" fmla="val 10000"/>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Policy documents provided energy strategy insights (Premier Inn, 2023).</a:t>
          </a:r>
          <a:endParaRPr lang="en-US" sz="2000" kern="1200" dirty="0">
            <a:latin typeface="Arial" panose="020B0604020202020204" pitchFamily="34" charset="0"/>
            <a:cs typeface="Arial" panose="020B0604020202020204" pitchFamily="34" charset="0"/>
          </a:endParaRPr>
        </a:p>
      </dsp:txBody>
      <dsp:txXfrm>
        <a:off x="611463" y="854355"/>
        <a:ext cx="6793167" cy="688515"/>
      </dsp:txXfrm>
    </dsp:sp>
    <dsp:sp modelId="{0DD3C1C4-DE91-41E6-AD52-D64EDA9B54C3}">
      <dsp:nvSpPr>
        <dsp:cNvPr id="0" name=""/>
        <dsp:cNvSpPr/>
      </dsp:nvSpPr>
      <dsp:spPr>
        <a:xfrm>
          <a:off x="1180084" y="1665869"/>
          <a:ext cx="7901433" cy="731357"/>
        </a:xfrm>
        <a:prstGeom prst="roundRect">
          <a:avLst>
            <a:gd name="adj" fmla="val 10000"/>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Thematic analysis identified sustainability trends (Premier Inn, 2024). </a:t>
          </a:r>
          <a:endParaRPr lang="en-US" sz="2000" kern="1200" dirty="0">
            <a:latin typeface="Arial" panose="020B0604020202020204" pitchFamily="34" charset="0"/>
            <a:cs typeface="Arial" panose="020B0604020202020204" pitchFamily="34" charset="0"/>
          </a:endParaRPr>
        </a:p>
      </dsp:txBody>
      <dsp:txXfrm>
        <a:off x="1201505" y="1687290"/>
        <a:ext cx="6793167" cy="688515"/>
      </dsp:txXfrm>
    </dsp:sp>
    <dsp:sp modelId="{ED04B970-53CA-4710-914A-DEC803978CCF}">
      <dsp:nvSpPr>
        <dsp:cNvPr id="0" name=""/>
        <dsp:cNvSpPr/>
      </dsp:nvSpPr>
      <dsp:spPr>
        <a:xfrm>
          <a:off x="1770126" y="2498804"/>
          <a:ext cx="7901433" cy="731357"/>
        </a:xfrm>
        <a:prstGeom prst="roundRect">
          <a:avLst>
            <a:gd name="adj" fmla="val 10000"/>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PEST analysis examined external sustainability factors (</a:t>
          </a:r>
          <a:r>
            <a:rPr lang="en-GB" sz="2000" kern="1200" dirty="0" err="1">
              <a:latin typeface="Arial" panose="020B0604020202020204" pitchFamily="34" charset="0"/>
              <a:cs typeface="Arial" panose="020B0604020202020204" pitchFamily="34" charset="0"/>
            </a:rPr>
            <a:t>Shadman</a:t>
          </a:r>
          <a:r>
            <a:rPr lang="en-GB" sz="2000" kern="1200" dirty="0">
              <a:latin typeface="Arial" panose="020B0604020202020204" pitchFamily="34" charset="0"/>
              <a:cs typeface="Arial" panose="020B0604020202020204" pitchFamily="34" charset="0"/>
            </a:rPr>
            <a:t> et al., 2021).</a:t>
          </a:r>
          <a:endParaRPr lang="en-US" sz="2000" kern="1200" dirty="0">
            <a:latin typeface="Arial" panose="020B0604020202020204" pitchFamily="34" charset="0"/>
            <a:cs typeface="Arial" panose="020B0604020202020204" pitchFamily="34" charset="0"/>
          </a:endParaRPr>
        </a:p>
      </dsp:txBody>
      <dsp:txXfrm>
        <a:off x="1791547" y="2520225"/>
        <a:ext cx="6793167" cy="688515"/>
      </dsp:txXfrm>
    </dsp:sp>
    <dsp:sp modelId="{6ACF0AE7-9C70-45AC-80EA-3E3D701D59F2}">
      <dsp:nvSpPr>
        <dsp:cNvPr id="0" name=""/>
        <dsp:cNvSpPr/>
      </dsp:nvSpPr>
      <dsp:spPr>
        <a:xfrm>
          <a:off x="2360168" y="3331739"/>
          <a:ext cx="7901433" cy="731357"/>
        </a:xfrm>
        <a:prstGeom prst="roundRect">
          <a:avLst>
            <a:gd name="adj" fmla="val 10000"/>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Competitor comparison highlighted best practices (Premier Inn, 2024). </a:t>
          </a:r>
          <a:endParaRPr lang="en-US" sz="2000" kern="1200" dirty="0">
            <a:latin typeface="Arial" panose="020B0604020202020204" pitchFamily="34" charset="0"/>
            <a:cs typeface="Arial" panose="020B0604020202020204" pitchFamily="34" charset="0"/>
          </a:endParaRPr>
        </a:p>
      </dsp:txBody>
      <dsp:txXfrm>
        <a:off x="2381589" y="3353160"/>
        <a:ext cx="6793167" cy="688515"/>
      </dsp:txXfrm>
    </dsp:sp>
    <dsp:sp modelId="{D9911C90-A7FB-4CAF-B192-AD22CB5E2AEA}">
      <dsp:nvSpPr>
        <dsp:cNvPr id="0" name=""/>
        <dsp:cNvSpPr/>
      </dsp:nvSpPr>
      <dsp:spPr>
        <a:xfrm>
          <a:off x="7426051" y="534297"/>
          <a:ext cx="475382" cy="475382"/>
        </a:xfrm>
        <a:prstGeom prst="downArrow">
          <a:avLst>
            <a:gd name="adj1" fmla="val 55000"/>
            <a:gd name="adj2" fmla="val 45000"/>
          </a:avLst>
        </a:prstGeom>
        <a:solidFill>
          <a:schemeClr val="dk2">
            <a:alpha val="90000"/>
            <a:tint val="40000"/>
            <a:hueOff val="0"/>
            <a:satOff val="0"/>
            <a:lumOff val="0"/>
            <a:alphaOff val="0"/>
          </a:schemeClr>
        </a:solidFill>
        <a:ln w="12700"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33012" y="534297"/>
        <a:ext cx="261460" cy="357725"/>
      </dsp:txXfrm>
    </dsp:sp>
    <dsp:sp modelId="{1F33CF0C-1F0C-4467-B090-7A232CCC956E}">
      <dsp:nvSpPr>
        <dsp:cNvPr id="0" name=""/>
        <dsp:cNvSpPr/>
      </dsp:nvSpPr>
      <dsp:spPr>
        <a:xfrm>
          <a:off x="8016093" y="1367232"/>
          <a:ext cx="475382" cy="475382"/>
        </a:xfrm>
        <a:prstGeom prst="downArrow">
          <a:avLst>
            <a:gd name="adj1" fmla="val 55000"/>
            <a:gd name="adj2" fmla="val 45000"/>
          </a:avLst>
        </a:prstGeom>
        <a:solidFill>
          <a:schemeClr val="dk2">
            <a:alpha val="90000"/>
            <a:tint val="40000"/>
            <a:hueOff val="0"/>
            <a:satOff val="0"/>
            <a:lumOff val="0"/>
            <a:alphaOff val="0"/>
          </a:schemeClr>
        </a:solidFill>
        <a:ln w="12700"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23054" y="1367232"/>
        <a:ext cx="261460" cy="357725"/>
      </dsp:txXfrm>
    </dsp:sp>
    <dsp:sp modelId="{2CDBD512-6ABD-48FE-A7E5-6C0BA1C43615}">
      <dsp:nvSpPr>
        <dsp:cNvPr id="0" name=""/>
        <dsp:cNvSpPr/>
      </dsp:nvSpPr>
      <dsp:spPr>
        <a:xfrm>
          <a:off x="8606135" y="2187977"/>
          <a:ext cx="475382" cy="475382"/>
        </a:xfrm>
        <a:prstGeom prst="downArrow">
          <a:avLst>
            <a:gd name="adj1" fmla="val 55000"/>
            <a:gd name="adj2" fmla="val 45000"/>
          </a:avLst>
        </a:prstGeom>
        <a:solidFill>
          <a:schemeClr val="dk2">
            <a:alpha val="90000"/>
            <a:tint val="40000"/>
            <a:hueOff val="0"/>
            <a:satOff val="0"/>
            <a:lumOff val="0"/>
            <a:alphaOff val="0"/>
          </a:schemeClr>
        </a:solidFill>
        <a:ln w="12700"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713096" y="2187977"/>
        <a:ext cx="261460" cy="357725"/>
      </dsp:txXfrm>
    </dsp:sp>
    <dsp:sp modelId="{F29E808D-392A-4AB3-90EF-444991AA693B}">
      <dsp:nvSpPr>
        <dsp:cNvPr id="0" name=""/>
        <dsp:cNvSpPr/>
      </dsp:nvSpPr>
      <dsp:spPr>
        <a:xfrm>
          <a:off x="9196177" y="3029038"/>
          <a:ext cx="475382" cy="475382"/>
        </a:xfrm>
        <a:prstGeom prst="downArrow">
          <a:avLst>
            <a:gd name="adj1" fmla="val 55000"/>
            <a:gd name="adj2" fmla="val 45000"/>
          </a:avLst>
        </a:prstGeom>
        <a:solidFill>
          <a:schemeClr val="dk2">
            <a:alpha val="90000"/>
            <a:tint val="40000"/>
            <a:hueOff val="0"/>
            <a:satOff val="0"/>
            <a:lumOff val="0"/>
            <a:alphaOff val="0"/>
          </a:schemeClr>
        </a:solidFill>
        <a:ln w="12700"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303138" y="3029038"/>
        <a:ext cx="261460" cy="357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3E929-1704-418C-88E4-6F91073F2341}">
      <dsp:nvSpPr>
        <dsp:cNvPr id="0" name=""/>
        <dsp:cNvSpPr/>
      </dsp:nvSpPr>
      <dsp:spPr>
        <a:xfrm>
          <a:off x="2555729" y="601879"/>
          <a:ext cx="464628" cy="91440"/>
        </a:xfrm>
        <a:custGeom>
          <a:avLst/>
          <a:gdLst/>
          <a:ahLst/>
          <a:cxnLst/>
          <a:rect l="0" t="0" r="0" b="0"/>
          <a:pathLst>
            <a:path>
              <a:moveTo>
                <a:pt x="0" y="45720"/>
              </a:moveTo>
              <a:lnTo>
                <a:pt x="4646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75662" y="645123"/>
        <a:ext cx="24761" cy="4952"/>
      </dsp:txXfrm>
    </dsp:sp>
    <dsp:sp modelId="{D195190D-8DE1-4C28-A620-4368ED660E23}">
      <dsp:nvSpPr>
        <dsp:cNvPr id="0" name=""/>
        <dsp:cNvSpPr/>
      </dsp:nvSpPr>
      <dsp:spPr>
        <a:xfrm>
          <a:off x="404362" y="1649"/>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ESOS policy promotes energy efficiency (GOV.UK, 2021).</a:t>
          </a:r>
          <a:endParaRPr lang="en-US" sz="1600" kern="1200" dirty="0">
            <a:latin typeface="Arial" panose="020B0604020202020204" pitchFamily="34" charset="0"/>
            <a:cs typeface="Arial" panose="020B0604020202020204" pitchFamily="34" charset="0"/>
          </a:endParaRPr>
        </a:p>
      </dsp:txBody>
      <dsp:txXfrm>
        <a:off x="404362" y="1649"/>
        <a:ext cx="2153166" cy="1291900"/>
      </dsp:txXfrm>
    </dsp:sp>
    <dsp:sp modelId="{93BAAFC4-32B7-4D4C-8A40-A8FE063C8FC8}">
      <dsp:nvSpPr>
        <dsp:cNvPr id="0" name=""/>
        <dsp:cNvSpPr/>
      </dsp:nvSpPr>
      <dsp:spPr>
        <a:xfrm>
          <a:off x="1480945" y="1291749"/>
          <a:ext cx="2648395" cy="464628"/>
        </a:xfrm>
        <a:custGeom>
          <a:avLst/>
          <a:gdLst/>
          <a:ahLst/>
          <a:cxnLst/>
          <a:rect l="0" t="0" r="0" b="0"/>
          <a:pathLst>
            <a:path>
              <a:moveTo>
                <a:pt x="2648395" y="0"/>
              </a:moveTo>
              <a:lnTo>
                <a:pt x="2648395" y="249414"/>
              </a:lnTo>
              <a:lnTo>
                <a:pt x="0" y="249414"/>
              </a:lnTo>
              <a:lnTo>
                <a:pt x="0" y="4646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786" y="1521587"/>
        <a:ext cx="134714" cy="4952"/>
      </dsp:txXfrm>
    </dsp:sp>
    <dsp:sp modelId="{55A695EF-8F2F-4354-B2D2-D2C02C10B3A7}">
      <dsp:nvSpPr>
        <dsp:cNvPr id="0" name=""/>
        <dsp:cNvSpPr/>
      </dsp:nvSpPr>
      <dsp:spPr>
        <a:xfrm>
          <a:off x="3052757" y="1649"/>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Premier Inn follows UK sustainability policies (Premier Inn, 2023).</a:t>
          </a:r>
          <a:endParaRPr lang="en-US" sz="1600" kern="1200" dirty="0">
            <a:latin typeface="Arial" panose="020B0604020202020204" pitchFamily="34" charset="0"/>
            <a:cs typeface="Arial" panose="020B0604020202020204" pitchFamily="34" charset="0"/>
          </a:endParaRPr>
        </a:p>
      </dsp:txBody>
      <dsp:txXfrm>
        <a:off x="3052757" y="1649"/>
        <a:ext cx="2153166" cy="1291900"/>
      </dsp:txXfrm>
    </dsp:sp>
    <dsp:sp modelId="{F7BE62A9-C0EC-41D9-90A8-9239B63B49F4}">
      <dsp:nvSpPr>
        <dsp:cNvPr id="0" name=""/>
        <dsp:cNvSpPr/>
      </dsp:nvSpPr>
      <dsp:spPr>
        <a:xfrm>
          <a:off x="2555729" y="2389008"/>
          <a:ext cx="464628" cy="91440"/>
        </a:xfrm>
        <a:custGeom>
          <a:avLst/>
          <a:gdLst/>
          <a:ahLst/>
          <a:cxnLst/>
          <a:rect l="0" t="0" r="0" b="0"/>
          <a:pathLst>
            <a:path>
              <a:moveTo>
                <a:pt x="0" y="45720"/>
              </a:moveTo>
              <a:lnTo>
                <a:pt x="4646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75662" y="2432251"/>
        <a:ext cx="24761" cy="4952"/>
      </dsp:txXfrm>
    </dsp:sp>
    <dsp:sp modelId="{1E15DAA7-8127-4FD5-BF09-87E305979B51}">
      <dsp:nvSpPr>
        <dsp:cNvPr id="0" name=""/>
        <dsp:cNvSpPr/>
      </dsp:nvSpPr>
      <dsp:spPr>
        <a:xfrm>
          <a:off x="404362" y="1788777"/>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Green loans support renewable energy investments (GOV.UK,2021).</a:t>
          </a:r>
          <a:endParaRPr lang="en-US" sz="1600" kern="1200" dirty="0">
            <a:latin typeface="Arial" panose="020B0604020202020204" pitchFamily="34" charset="0"/>
            <a:cs typeface="Arial" panose="020B0604020202020204" pitchFamily="34" charset="0"/>
          </a:endParaRPr>
        </a:p>
      </dsp:txBody>
      <dsp:txXfrm>
        <a:off x="404362" y="1788777"/>
        <a:ext cx="2153166" cy="1291900"/>
      </dsp:txXfrm>
    </dsp:sp>
    <dsp:sp modelId="{53A7EA22-B2E6-45F7-ACF4-FB7A19CFC83F}">
      <dsp:nvSpPr>
        <dsp:cNvPr id="0" name=""/>
        <dsp:cNvSpPr/>
      </dsp:nvSpPr>
      <dsp:spPr>
        <a:xfrm>
          <a:off x="1480945" y="3078878"/>
          <a:ext cx="2648395" cy="464628"/>
        </a:xfrm>
        <a:custGeom>
          <a:avLst/>
          <a:gdLst/>
          <a:ahLst/>
          <a:cxnLst/>
          <a:rect l="0" t="0" r="0" b="0"/>
          <a:pathLst>
            <a:path>
              <a:moveTo>
                <a:pt x="2648395" y="0"/>
              </a:moveTo>
              <a:lnTo>
                <a:pt x="2648395" y="249414"/>
              </a:lnTo>
              <a:lnTo>
                <a:pt x="0" y="249414"/>
              </a:lnTo>
              <a:lnTo>
                <a:pt x="0" y="4646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786" y="3308716"/>
        <a:ext cx="134714" cy="4952"/>
      </dsp:txXfrm>
    </dsp:sp>
    <dsp:sp modelId="{B7C3FCE7-2033-4F21-8811-1EE3BA56B686}">
      <dsp:nvSpPr>
        <dsp:cNvPr id="0" name=""/>
        <dsp:cNvSpPr/>
      </dsp:nvSpPr>
      <dsp:spPr>
        <a:xfrm>
          <a:off x="3052757" y="1788777"/>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68% of business travellers prefer green hotels (GOV.UK,2021).</a:t>
          </a:r>
          <a:endParaRPr lang="en-US" sz="1600" kern="1200" dirty="0">
            <a:latin typeface="Arial" panose="020B0604020202020204" pitchFamily="34" charset="0"/>
            <a:cs typeface="Arial" panose="020B0604020202020204" pitchFamily="34" charset="0"/>
          </a:endParaRPr>
        </a:p>
      </dsp:txBody>
      <dsp:txXfrm>
        <a:off x="3052757" y="1788777"/>
        <a:ext cx="2153166" cy="1291900"/>
      </dsp:txXfrm>
    </dsp:sp>
    <dsp:sp modelId="{EEF1DE09-F2C7-4AC0-96E8-4FF825ABD2E7}">
      <dsp:nvSpPr>
        <dsp:cNvPr id="0" name=""/>
        <dsp:cNvSpPr/>
      </dsp:nvSpPr>
      <dsp:spPr>
        <a:xfrm>
          <a:off x="2555729" y="4176136"/>
          <a:ext cx="464628" cy="91440"/>
        </a:xfrm>
        <a:custGeom>
          <a:avLst/>
          <a:gdLst/>
          <a:ahLst/>
          <a:cxnLst/>
          <a:rect l="0" t="0" r="0" b="0"/>
          <a:pathLst>
            <a:path>
              <a:moveTo>
                <a:pt x="0" y="45720"/>
              </a:moveTo>
              <a:lnTo>
                <a:pt x="4646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75662" y="4219380"/>
        <a:ext cx="24761" cy="4952"/>
      </dsp:txXfrm>
    </dsp:sp>
    <dsp:sp modelId="{706B8CEF-E968-4857-84AC-F9D1266CB394}">
      <dsp:nvSpPr>
        <dsp:cNvPr id="0" name=""/>
        <dsp:cNvSpPr/>
      </dsp:nvSpPr>
      <dsp:spPr>
        <a:xfrm>
          <a:off x="404362" y="3575906"/>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High costs limit mid-scale hotel adoption (GOV.UK,2021).</a:t>
          </a:r>
          <a:endParaRPr lang="en-US" sz="1600" kern="1200" dirty="0">
            <a:latin typeface="Arial" panose="020B0604020202020204" pitchFamily="34" charset="0"/>
            <a:cs typeface="Arial" panose="020B0604020202020204" pitchFamily="34" charset="0"/>
          </a:endParaRPr>
        </a:p>
      </dsp:txBody>
      <dsp:txXfrm>
        <a:off x="404362" y="3575906"/>
        <a:ext cx="2153166" cy="1291900"/>
      </dsp:txXfrm>
    </dsp:sp>
    <dsp:sp modelId="{A43EDC22-F064-40CA-8351-6E8DFA4B05B5}">
      <dsp:nvSpPr>
        <dsp:cNvPr id="0" name=""/>
        <dsp:cNvSpPr/>
      </dsp:nvSpPr>
      <dsp:spPr>
        <a:xfrm>
          <a:off x="3052757" y="3575906"/>
          <a:ext cx="2153166" cy="12919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07" tIns="110748" rIns="105507" bIns="110748"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Government incentives improve energy efficiency adoption (GOV.UK,2021)</a:t>
          </a:r>
          <a:endParaRPr lang="en-US" sz="1600" kern="1200" dirty="0">
            <a:latin typeface="Arial" panose="020B0604020202020204" pitchFamily="34" charset="0"/>
            <a:cs typeface="Arial" panose="020B0604020202020204" pitchFamily="34" charset="0"/>
          </a:endParaRPr>
        </a:p>
      </dsp:txBody>
      <dsp:txXfrm>
        <a:off x="3052757" y="3575906"/>
        <a:ext cx="2153166" cy="12919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AA41A-6244-414C-A985-BF8480DD98FF}">
      <dsp:nvSpPr>
        <dsp:cNvPr id="0" name=""/>
        <dsp:cNvSpPr/>
      </dsp:nvSpPr>
      <dsp:spPr>
        <a:xfrm>
          <a:off x="0" y="0"/>
          <a:ext cx="5665370" cy="104540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IoT-based monitoring optimises energy use</a:t>
          </a:r>
          <a:endParaRPr lang="en-US" sz="2000" kern="1200" dirty="0">
            <a:latin typeface="Arial" panose="020B0604020202020204" pitchFamily="34" charset="0"/>
            <a:cs typeface="Arial" panose="020B0604020202020204" pitchFamily="34" charset="0"/>
          </a:endParaRPr>
        </a:p>
      </dsp:txBody>
      <dsp:txXfrm>
        <a:off x="51032" y="51032"/>
        <a:ext cx="5563306" cy="943341"/>
      </dsp:txXfrm>
    </dsp:sp>
    <dsp:sp modelId="{440488DF-D40E-4BF8-849F-D6EDB944FB56}">
      <dsp:nvSpPr>
        <dsp:cNvPr id="0" name=""/>
        <dsp:cNvSpPr/>
      </dsp:nvSpPr>
      <dsp:spPr>
        <a:xfrm>
          <a:off x="0" y="858567"/>
          <a:ext cx="5665370" cy="60977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AI reduces HVAC and lighting inefficiencies</a:t>
          </a:r>
          <a:endParaRPr lang="en-US" sz="1800" kern="1200" dirty="0">
            <a:latin typeface="Arial" panose="020B0604020202020204" pitchFamily="34" charset="0"/>
            <a:cs typeface="Arial" panose="020B0604020202020204" pitchFamily="34" charset="0"/>
          </a:endParaRPr>
        </a:p>
      </dsp:txBody>
      <dsp:txXfrm>
        <a:off x="29767" y="888334"/>
        <a:ext cx="5605836" cy="550236"/>
      </dsp:txXfrm>
    </dsp:sp>
    <dsp:sp modelId="{AEC420BC-31DB-4A8B-AE45-D3CFFC460C4F}">
      <dsp:nvSpPr>
        <dsp:cNvPr id="0" name=""/>
        <dsp:cNvSpPr/>
      </dsp:nvSpPr>
      <dsp:spPr>
        <a:xfrm>
          <a:off x="0" y="1448846"/>
          <a:ext cx="5665370" cy="70763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Smart grids enhance energy management</a:t>
          </a:r>
          <a:endParaRPr lang="en-US" sz="2000" kern="1200" dirty="0">
            <a:latin typeface="Arial" panose="020B0604020202020204" pitchFamily="34" charset="0"/>
            <a:cs typeface="Arial" panose="020B0604020202020204" pitchFamily="34" charset="0"/>
          </a:endParaRPr>
        </a:p>
      </dsp:txBody>
      <dsp:txXfrm>
        <a:off x="34544" y="1483390"/>
        <a:ext cx="5596282" cy="638548"/>
      </dsp:txXfrm>
    </dsp:sp>
    <dsp:sp modelId="{9DFC3C33-F450-4173-B949-9F1AADA80CC0}">
      <dsp:nvSpPr>
        <dsp:cNvPr id="0" name=""/>
        <dsp:cNvSpPr/>
      </dsp:nvSpPr>
      <dsp:spPr>
        <a:xfrm>
          <a:off x="0" y="2113943"/>
          <a:ext cx="5665370" cy="70763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Hilton and Marriott cut energy waste by 20%</a:t>
          </a:r>
          <a:endParaRPr lang="en-US" sz="2000" kern="1200" dirty="0">
            <a:latin typeface="Arial" panose="020B0604020202020204" pitchFamily="34" charset="0"/>
            <a:cs typeface="Arial" panose="020B0604020202020204" pitchFamily="34" charset="0"/>
          </a:endParaRPr>
        </a:p>
      </dsp:txBody>
      <dsp:txXfrm>
        <a:off x="34544" y="2148487"/>
        <a:ext cx="5596282" cy="638548"/>
      </dsp:txXfrm>
    </dsp:sp>
    <dsp:sp modelId="{732243E1-E2DD-4EA2-8DF6-A1141642CCCC}">
      <dsp:nvSpPr>
        <dsp:cNvPr id="0" name=""/>
        <dsp:cNvSpPr/>
      </dsp:nvSpPr>
      <dsp:spPr>
        <a:xfrm>
          <a:off x="0" y="2804113"/>
          <a:ext cx="5665370" cy="70763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High costs hinder technology adoption</a:t>
          </a:r>
          <a:endParaRPr lang="en-US" sz="2000" kern="1200" dirty="0">
            <a:latin typeface="Arial" panose="020B0604020202020204" pitchFamily="34" charset="0"/>
            <a:cs typeface="Arial" panose="020B0604020202020204" pitchFamily="34" charset="0"/>
          </a:endParaRPr>
        </a:p>
      </dsp:txBody>
      <dsp:txXfrm>
        <a:off x="34544" y="2838657"/>
        <a:ext cx="5596282" cy="638548"/>
      </dsp:txXfrm>
    </dsp:sp>
    <dsp:sp modelId="{B850C973-9DFF-40AC-9BFB-B67876DAEB4E}">
      <dsp:nvSpPr>
        <dsp:cNvPr id="0" name=""/>
        <dsp:cNvSpPr/>
      </dsp:nvSpPr>
      <dsp:spPr>
        <a:xfrm>
          <a:off x="0" y="3533895"/>
          <a:ext cx="5665370" cy="70763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Technology improves efficiency but requires investment</a:t>
          </a:r>
          <a:endParaRPr lang="en-US" sz="1800" kern="1200" dirty="0">
            <a:latin typeface="Arial" panose="020B0604020202020204" pitchFamily="34" charset="0"/>
            <a:cs typeface="Arial" panose="020B0604020202020204" pitchFamily="34" charset="0"/>
          </a:endParaRPr>
        </a:p>
      </dsp:txBody>
      <dsp:txXfrm>
        <a:off x="34544" y="3568439"/>
        <a:ext cx="5596282" cy="6385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D6F48-3357-4852-838A-EFFD372D365D}">
      <dsp:nvSpPr>
        <dsp:cNvPr id="0" name=""/>
        <dsp:cNvSpPr/>
      </dsp:nvSpPr>
      <dsp:spPr>
        <a:xfrm>
          <a:off x="448227" y="1282859"/>
          <a:ext cx="732480" cy="732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9D1C4-DDA7-44B2-84C8-5253E6E230FC}">
      <dsp:nvSpPr>
        <dsp:cNvPr id="0" name=""/>
        <dsp:cNvSpPr/>
      </dsp:nvSpPr>
      <dsp:spPr>
        <a:xfrm>
          <a:off x="600" y="2297386"/>
          <a:ext cx="1627734" cy="58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Invest in solar, wind, and geothermal energy</a:t>
          </a:r>
          <a:endParaRPr lang="en-US" sz="1600" kern="1200" dirty="0">
            <a:latin typeface="Arial" panose="020B0604020202020204" pitchFamily="34" charset="0"/>
            <a:cs typeface="Arial" panose="020B0604020202020204" pitchFamily="34" charset="0"/>
          </a:endParaRPr>
        </a:p>
      </dsp:txBody>
      <dsp:txXfrm>
        <a:off x="600" y="2297386"/>
        <a:ext cx="1627734" cy="587373"/>
      </dsp:txXfrm>
    </dsp:sp>
    <dsp:sp modelId="{27CDF6B9-68A4-4733-B144-95C8E03E6163}">
      <dsp:nvSpPr>
        <dsp:cNvPr id="0" name=""/>
        <dsp:cNvSpPr/>
      </dsp:nvSpPr>
      <dsp:spPr>
        <a:xfrm>
          <a:off x="2360815" y="1282859"/>
          <a:ext cx="732480" cy="732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53BCC-9EBD-4B6E-8E59-3D137E102D60}">
      <dsp:nvSpPr>
        <dsp:cNvPr id="0" name=""/>
        <dsp:cNvSpPr/>
      </dsp:nvSpPr>
      <dsp:spPr>
        <a:xfrm>
          <a:off x="1913188" y="2297386"/>
          <a:ext cx="1627734" cy="58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AI systems cut energy waste by 30%</a:t>
          </a:r>
          <a:endParaRPr lang="en-US" sz="1600" kern="1200" dirty="0">
            <a:latin typeface="Arial" panose="020B0604020202020204" pitchFamily="34" charset="0"/>
            <a:cs typeface="Arial" panose="020B0604020202020204" pitchFamily="34" charset="0"/>
          </a:endParaRPr>
        </a:p>
      </dsp:txBody>
      <dsp:txXfrm>
        <a:off x="1913188" y="2297386"/>
        <a:ext cx="1627734" cy="587373"/>
      </dsp:txXfrm>
    </dsp:sp>
    <dsp:sp modelId="{1DDF9D72-E949-493B-BB38-C0E6FF0BD686}">
      <dsp:nvSpPr>
        <dsp:cNvPr id="0" name=""/>
        <dsp:cNvSpPr/>
      </dsp:nvSpPr>
      <dsp:spPr>
        <a:xfrm>
          <a:off x="4273403" y="1282859"/>
          <a:ext cx="732480" cy="732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F658E8-1096-4A74-9DE4-AA65BE93178D}">
      <dsp:nvSpPr>
        <dsp:cNvPr id="0" name=""/>
        <dsp:cNvSpPr/>
      </dsp:nvSpPr>
      <dsp:spPr>
        <a:xfrm>
          <a:off x="3825776" y="2297386"/>
          <a:ext cx="1627734" cy="58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Green loyalty programs boost guest participation</a:t>
          </a:r>
          <a:endParaRPr lang="en-US" sz="1600" kern="1200" dirty="0">
            <a:latin typeface="Arial" panose="020B0604020202020204" pitchFamily="34" charset="0"/>
            <a:cs typeface="Arial" panose="020B0604020202020204" pitchFamily="34" charset="0"/>
          </a:endParaRPr>
        </a:p>
      </dsp:txBody>
      <dsp:txXfrm>
        <a:off x="3825776" y="2297386"/>
        <a:ext cx="1627734" cy="587373"/>
      </dsp:txXfrm>
    </dsp:sp>
    <dsp:sp modelId="{73AC5795-E077-45AE-B3EE-D09DA10E7078}">
      <dsp:nvSpPr>
        <dsp:cNvPr id="0" name=""/>
        <dsp:cNvSpPr/>
      </dsp:nvSpPr>
      <dsp:spPr>
        <a:xfrm>
          <a:off x="5944258" y="1283375"/>
          <a:ext cx="1215946" cy="872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DC3B55-82BB-4B88-A67D-8D282CEF3D5D}">
      <dsp:nvSpPr>
        <dsp:cNvPr id="0" name=""/>
        <dsp:cNvSpPr/>
      </dsp:nvSpPr>
      <dsp:spPr>
        <a:xfrm>
          <a:off x="5738364" y="2438581"/>
          <a:ext cx="1627734" cy="445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Green loans help mid-scale hotels adopt sustainability</a:t>
          </a:r>
          <a:endParaRPr lang="en-US" sz="1600" kern="1200" dirty="0">
            <a:latin typeface="Arial" panose="020B0604020202020204" pitchFamily="34" charset="0"/>
            <a:cs typeface="Arial" panose="020B0604020202020204" pitchFamily="34" charset="0"/>
          </a:endParaRPr>
        </a:p>
      </dsp:txBody>
      <dsp:txXfrm>
        <a:off x="5738364" y="2438581"/>
        <a:ext cx="1627734" cy="445663"/>
      </dsp:txXfrm>
    </dsp:sp>
    <dsp:sp modelId="{736CF9E9-BE1C-4599-986F-E0049A173927}">
      <dsp:nvSpPr>
        <dsp:cNvPr id="0" name=""/>
        <dsp:cNvSpPr/>
      </dsp:nvSpPr>
      <dsp:spPr>
        <a:xfrm>
          <a:off x="8098579" y="1330050"/>
          <a:ext cx="732480" cy="7324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4AB9C-14CB-4098-B131-A079A5C61D52}">
      <dsp:nvSpPr>
        <dsp:cNvPr id="0" name=""/>
        <dsp:cNvSpPr/>
      </dsp:nvSpPr>
      <dsp:spPr>
        <a:xfrm>
          <a:off x="7650952" y="2438960"/>
          <a:ext cx="1627734" cy="398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Collaborate with Siemens for cost-effective solutions</a:t>
          </a:r>
          <a:endParaRPr lang="en-US" sz="1600" kern="1200" dirty="0">
            <a:latin typeface="Arial" panose="020B0604020202020204" pitchFamily="34" charset="0"/>
            <a:cs typeface="Arial" panose="020B0604020202020204" pitchFamily="34" charset="0"/>
          </a:endParaRPr>
        </a:p>
      </dsp:txBody>
      <dsp:txXfrm>
        <a:off x="7650952" y="2438960"/>
        <a:ext cx="1627734" cy="398609"/>
      </dsp:txXfrm>
    </dsp:sp>
    <dsp:sp modelId="{29113310-79A9-475F-B1C4-7E08804DFBE2}">
      <dsp:nvSpPr>
        <dsp:cNvPr id="0" name=""/>
        <dsp:cNvSpPr/>
      </dsp:nvSpPr>
      <dsp:spPr>
        <a:xfrm>
          <a:off x="9718094" y="1312523"/>
          <a:ext cx="1218173" cy="73248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500E7C-D336-43D1-8EB3-3B8972CD1B1B}">
      <dsp:nvSpPr>
        <dsp:cNvPr id="0" name=""/>
        <dsp:cNvSpPr/>
      </dsp:nvSpPr>
      <dsp:spPr>
        <a:xfrm>
          <a:off x="9505967" y="2400905"/>
          <a:ext cx="1627734" cy="58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Energy efficiency ensures sustainability and competitiveness</a:t>
          </a:r>
          <a:endParaRPr lang="en-US" sz="1600" kern="1200" dirty="0">
            <a:latin typeface="Arial" panose="020B0604020202020204" pitchFamily="34" charset="0"/>
            <a:cs typeface="Arial" panose="020B0604020202020204" pitchFamily="34" charset="0"/>
          </a:endParaRPr>
        </a:p>
      </dsp:txBody>
      <dsp:txXfrm>
        <a:off x="9505967" y="2400905"/>
        <a:ext cx="1627734" cy="5855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D494BE-266B-416E-82D7-FC47DE3E6031}"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188C4B-85E1-4ADA-AA72-95FE7BFF697C}" type="slidenum">
              <a:rPr lang="en-GB" smtClean="0"/>
              <a:t>‹#›</a:t>
            </a:fld>
            <a:endParaRPr lang="en-GB"/>
          </a:p>
        </p:txBody>
      </p:sp>
    </p:spTree>
    <p:extLst>
      <p:ext uri="{BB962C8B-B14F-4D97-AF65-F5344CB8AC3E}">
        <p14:creationId xmlns:p14="http://schemas.microsoft.com/office/powerpoint/2010/main" val="2349090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Energy efficiency is an essential element that should be embraced in the hospitality industry since it helps cut costs, preserve the environment, and improve the business's image. It is worth noting that the hotel industry is among the significant contributors to the global carbon emissions rate, with 1%, mainly because of lighting, heating, and cooling (GOV.UK, 2021). The case study of Premier Inn – Kettering revealed that they have incorporated renewable energy, implemented smart technologies, and energy-efficient appliances that have reduced their energy expenses by 20% (Premier Inn, 2023). Moreover, government policies, customer demand, and technology significantly influence hotel sustainability (Abdou, Hassan, and Dief, 2020). According to studies, 80% of </a:t>
            </a:r>
            <a:r>
              <a:rPr lang="en-US" dirty="0" err="1"/>
              <a:t>travellers</a:t>
            </a:r>
            <a:r>
              <a:rPr lang="en-US" dirty="0"/>
              <a:t> tend toward green hotels; therefore, energy efficiency is an important component of the competitiveness of the hotel industry (</a:t>
            </a:r>
            <a:r>
              <a:rPr lang="en-US" dirty="0" err="1"/>
              <a:t>Duric</a:t>
            </a:r>
            <a:r>
              <a:rPr lang="en-US" dirty="0"/>
              <a:t> and </a:t>
            </a:r>
            <a:r>
              <a:rPr lang="en-US" dirty="0" err="1"/>
              <a:t>Topler</a:t>
            </a:r>
            <a:r>
              <a:rPr lang="en-US" dirty="0"/>
              <a:t>, 2021). By adopting the PEST analysis, this presentation examines Premier Inn’s policies and proposes an energy efficiency strategy. Hence, sustainability becomes non-negotiable in the hospitality industry, so energy efficiency is important in business operations.</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3</a:t>
            </a:fld>
            <a:endParaRPr lang="en-GB"/>
          </a:p>
        </p:txBody>
      </p:sp>
    </p:spTree>
    <p:extLst>
      <p:ext uri="{BB962C8B-B14F-4D97-AF65-F5344CB8AC3E}">
        <p14:creationId xmlns:p14="http://schemas.microsoft.com/office/powerpoint/2010/main" val="86536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Energy efficiency is one of the essential goals in any sustainable program as it enhances the economy and provides for the organization’s environmental obligations. However, hotels require a considerable amount of energy for lighting and heating, especially in certain kitchen operations, which makes the operational cost high (</a:t>
            </a:r>
            <a:r>
              <a:rPr lang="en-US" dirty="0" err="1"/>
              <a:t>Karvounidi</a:t>
            </a:r>
            <a:r>
              <a:rPr lang="en-US" dirty="0"/>
              <a:t>, </a:t>
            </a:r>
            <a:r>
              <a:rPr lang="en-US" dirty="0" err="1"/>
              <a:t>Alexandropoulou</a:t>
            </a:r>
            <a:r>
              <a:rPr lang="en-US" dirty="0"/>
              <a:t> and </a:t>
            </a:r>
            <a:r>
              <a:rPr lang="en-US" dirty="0" err="1"/>
              <a:t>Fousteris</a:t>
            </a:r>
            <a:r>
              <a:rPr lang="en-US" dirty="0"/>
              <a:t>, 2024). Premier Inn – Kettering has installed LED lighting, etiquettes from motion sensors, and climate control guestrooms and public spaces, decreasing its energy use by 30% (Premier Inn, 2023). Furthermore, tax exceptions also motivate the government to implement sustainability in hotels (GOV.UK, 2021). The findings indicate that green-certified hotels provide services with 15% higher customer satisfaction ratings because of the green practices (</a:t>
            </a:r>
            <a:r>
              <a:rPr lang="en-US" dirty="0" err="1"/>
              <a:t>Gasbarro</a:t>
            </a:r>
            <a:r>
              <a:rPr lang="en-US" dirty="0"/>
              <a:t> and </a:t>
            </a:r>
            <a:r>
              <a:rPr lang="en-US" dirty="0" err="1"/>
              <a:t>Bonera</a:t>
            </a:r>
            <a:r>
              <a:rPr lang="en-US" dirty="0"/>
              <a:t>, 2021). Also, energy conservation is an environmental issue and a business imperative since the literature points to the connection of efficiency to financial performance, customer satisfaction, and legal requirements (</a:t>
            </a:r>
            <a:r>
              <a:rPr lang="en-US" dirty="0" err="1"/>
              <a:t>Alyahya</a:t>
            </a:r>
            <a:r>
              <a:rPr lang="en-US" dirty="0"/>
              <a:t> and Agag, 2025). Renewable energy solutions meet long-term goals and help enhance hotels' profitability, guest satisfaction, and competitiveness.</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4</a:t>
            </a:fld>
            <a:endParaRPr lang="en-GB"/>
          </a:p>
        </p:txBody>
      </p:sp>
    </p:spTree>
    <p:extLst>
      <p:ext uri="{BB962C8B-B14F-4D97-AF65-F5344CB8AC3E}">
        <p14:creationId xmlns:p14="http://schemas.microsoft.com/office/powerpoint/2010/main" val="3998377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Water management also positively impacts energy management since the hotels require much water in their processes, such as heating, cooling, and other activities. Heating water and purifying it greatly affects the energy consumption of the hotels, thus escalating expenses and affecting the environment (</a:t>
            </a:r>
            <a:r>
              <a:rPr lang="en-US" dirty="0" err="1"/>
              <a:t>Farghali</a:t>
            </a:r>
            <a:r>
              <a:rPr lang="en-US" dirty="0"/>
              <a:t> et al., 2023). To mitigate and resolve this problem, Premier Inn–Kettering has adopted water efficiency measures such as low-flow fixtures, leak detection, and smart irrigation, contributing to a 15% saving in water-associated energy costs. Moreover, water management fits well in the current certifications like Green Key and LEED, which improve the brand image and customer perception (Konstantinos </a:t>
            </a:r>
            <a:r>
              <a:rPr lang="en-US" dirty="0" err="1"/>
              <a:t>Velaoras</a:t>
            </a:r>
            <a:r>
              <a:rPr lang="en-US" dirty="0"/>
              <a:t> et al., 2025). The literature review also revealed that 30% of energy consumption in a hotel is water management (</a:t>
            </a:r>
            <a:r>
              <a:rPr lang="en-US" dirty="0" err="1"/>
              <a:t>Rajić</a:t>
            </a:r>
            <a:r>
              <a:rPr lang="en-US" dirty="0"/>
              <a:t>, </a:t>
            </a:r>
            <a:r>
              <a:rPr lang="en-US" dirty="0" err="1"/>
              <a:t>Maksimović</a:t>
            </a:r>
            <a:r>
              <a:rPr lang="en-US" dirty="0"/>
              <a:t> and </a:t>
            </a:r>
            <a:r>
              <a:rPr lang="en-US" dirty="0" err="1"/>
              <a:t>Milosavljević</a:t>
            </a:r>
            <a:r>
              <a:rPr lang="en-US" dirty="0"/>
              <a:t>, 2022). Also, the results show that guests’ tendency to select hotels that support water conservation procedures is rising, with 70% of travelling people promoting such strategies (Torres-</a:t>
            </a:r>
            <a:r>
              <a:rPr lang="en-US" dirty="0" err="1"/>
              <a:t>Bagur</a:t>
            </a:r>
            <a:r>
              <a:rPr lang="en-US" dirty="0"/>
              <a:t>, Ribas, and Vila-</a:t>
            </a:r>
            <a:r>
              <a:rPr lang="en-US" dirty="0" err="1"/>
              <a:t>Subirós</a:t>
            </a:r>
            <a:r>
              <a:rPr lang="en-US" dirty="0"/>
              <a:t>, 2020). Because water is closely related to energy, water conservation forms an essential part of the sustainability agenda in the hotel industry.</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5</a:t>
            </a:fld>
            <a:endParaRPr lang="en-GB"/>
          </a:p>
        </p:txBody>
      </p:sp>
    </p:spTree>
    <p:extLst>
      <p:ext uri="{BB962C8B-B14F-4D97-AF65-F5344CB8AC3E}">
        <p14:creationId xmlns:p14="http://schemas.microsoft.com/office/powerpoint/2010/main" val="2442513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The engagement of hotel employees and guests and the ability to involve as many people as possible in the energy efficiency management process is vital. First, it is impressive that Premier Inn – Kettering has created its employee training program to socialize energy-saving knowledge and practices to embrace good sustainability among staff (Premier Inn, 2023). Moreover, guest contributions like towel reuse and the controls for the lighting and power devices in the rooms have been instrumental in cutting energy consumption by 25% (GOV.UK, 2021). According to the research, 68% of all tourists want to be engaged in their accommodation's sustainability processes, making the hotel industry important (Kim, Kim, and Nguyen, 2021). Additionally, recently developed smart meters enable guests to instantly track their energy consumption, which brings about self-beneficial behaviour patterns. Engaging stakeholders can act in unison with CSR aims to enhance brand sustainability, thus increasing the company’s long-term credibility (Busch et al., 2023). Lastly, only company cooperation at all levels and guest engagement in the most efficient energy utilization are the keys to sustainable energy in the hospitality sector.</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6</a:t>
            </a:fld>
            <a:endParaRPr lang="en-GB"/>
          </a:p>
        </p:txBody>
      </p:sp>
    </p:spTree>
    <p:extLst>
      <p:ext uri="{BB962C8B-B14F-4D97-AF65-F5344CB8AC3E}">
        <p14:creationId xmlns:p14="http://schemas.microsoft.com/office/powerpoint/2010/main" val="2367866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A qualitative research approach was used to evaluate Premier Inn–Kettering’s energy efficiency initiatives, ensuring a comprehensive understanding of sustainability efforts. Observational research involved an on-site evaluation of natural lighting, power control systems, and water-saving measures to assess practical sustainability applications (</a:t>
            </a:r>
            <a:r>
              <a:rPr lang="en-US" dirty="0" err="1"/>
              <a:t>Nwaogbe</a:t>
            </a:r>
            <a:r>
              <a:rPr lang="en-US" dirty="0"/>
              <a:t> et al., 2025). A document review of Premier Inn’s sustainability policies, energy reports, and guest feedback provided insights into implementing energy efficiency strategies (Premier Inn, 2023). The thematic analysis helped identify key patterns in energy sustainability, cost reduction, and guest behaviour, leading to structured findings (Khan et al., 2021). A PEST framework was used to </a:t>
            </a:r>
            <a:r>
              <a:rPr lang="en-US" dirty="0" err="1"/>
              <a:t>analyse</a:t>
            </a:r>
            <a:r>
              <a:rPr lang="en-US" dirty="0"/>
              <a:t> the Political, Economic, Sociocultural, and Technological factors affecting energy sustainability (</a:t>
            </a:r>
            <a:r>
              <a:rPr lang="en-US" dirty="0" err="1"/>
              <a:t>Shadman</a:t>
            </a:r>
            <a:r>
              <a:rPr lang="en-US" dirty="0"/>
              <a:t> et al., 2021). Furthermore, industry comparisons were conducted, benchmarking Premier Inn’s energy efficiency measures against competitors like Hilton and Marriott to identify strengths and areas for improvement. This multi-method research approach provided valuable insights into how energy efficiency strategies impact hotel sustainability and operational performance.</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7</a:t>
            </a:fld>
            <a:endParaRPr lang="en-GB"/>
          </a:p>
        </p:txBody>
      </p:sp>
    </p:spTree>
    <p:extLst>
      <p:ext uri="{BB962C8B-B14F-4D97-AF65-F5344CB8AC3E}">
        <p14:creationId xmlns:p14="http://schemas.microsoft.com/office/powerpoint/2010/main" val="4074805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Accessibility to capital and government incentives affects the implementation of energy efficiency in the hospitality industry. Legal factors include the Energy Savings Opportunity Scheme (ESOS) and the Net Zero Strategy, which make efforts towards encouraging energy conservation among hotels. Premier Inn – Kettering fulfils the UK's sustainability policies by using energy-efficient appliances and climate control systems to minimize carbon emissions (Premier Inn, 2023). Another form of encouragement in expenditure, such as tax credits and green loans, also encourages hotel investments in renewable energy sources (ISRM, 2025). Sustainability increases appeal to investors and guests, as 68% of business </a:t>
            </a:r>
            <a:r>
              <a:rPr lang="en-US" dirty="0" err="1"/>
              <a:t>travellers</a:t>
            </a:r>
            <a:r>
              <a:rPr lang="en-US" dirty="0"/>
              <a:t> want environmentally-friendly certified hotels (</a:t>
            </a:r>
            <a:r>
              <a:rPr lang="en-US" dirty="0" err="1"/>
              <a:t>Zhichao</a:t>
            </a:r>
            <a:r>
              <a:rPr lang="en-US" dirty="0"/>
              <a:t> and </a:t>
            </a:r>
            <a:r>
              <a:rPr lang="en-US" dirty="0" err="1"/>
              <a:t>Yashu</a:t>
            </a:r>
            <a:r>
              <a:rPr lang="en-US" dirty="0"/>
              <a:t>, 2024). However, mid-scale hotels find managing energy consumption an issue because of the requirement of high initial investment for installing solar panels, advanced energy management systems, and innovative grid facilities (</a:t>
            </a:r>
            <a:r>
              <a:rPr lang="en-US" dirty="0" err="1"/>
              <a:t>O’Shaughnessey</a:t>
            </a:r>
            <a:r>
              <a:rPr lang="en-US" dirty="0"/>
              <a:t> and Shah, 2021). On the social aspect, political support and economic incentives should be employed to encourage energy sustainability, although cost-related issues must be managed and addressed to reach the broad sector.</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8</a:t>
            </a:fld>
            <a:endParaRPr lang="en-GB"/>
          </a:p>
        </p:txBody>
      </p:sp>
    </p:spTree>
    <p:extLst>
      <p:ext uri="{BB962C8B-B14F-4D97-AF65-F5344CB8AC3E}">
        <p14:creationId xmlns:p14="http://schemas.microsoft.com/office/powerpoint/2010/main" val="2015530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Evolving consumer preferences and the increasing awareness of the overall impact of their actions force hospitality organizations to become environmentally friendly and adopt sustainable practices. Research indicates that 73% of customers are willing to spend on green accommodation; therefore, sustainability is a prospect (M et al., 2021). Premier Inn – Kettering promoted energy conservation by offering guests educational sessions, using motion-operated lighting, and recycling towels, thus cutting wastage by 25% (Premier Inn, 2023). Furthermore, sustainability/consumer segments are determined by generation effects because young generations, such as millennials and Gen Z, are notable travel consumers. Also, the more recent concept is sustainable tourism, which can be in harmony with the flow of modern tendencies in traveling and being more responsible for the environment (</a:t>
            </a:r>
            <a:r>
              <a:rPr lang="en-US" dirty="0" err="1"/>
              <a:t>Roblek</a:t>
            </a:r>
            <a:r>
              <a:rPr lang="en-US" dirty="0"/>
              <a:t> et al., 2021). This is because guests’ engagement has always been a thorny issue regarding sustainable practices during travels and hotel stays (</a:t>
            </a:r>
            <a:r>
              <a:rPr lang="en-US" dirty="0" err="1"/>
              <a:t>Linnes</a:t>
            </a:r>
            <a:r>
              <a:rPr lang="en-US" dirty="0"/>
              <a:t> et al., 2022). Trends clearly show that sociocultural dimensions promote more significant usage of energy efficiency features. Thus, hotels need to enhance their guest communication efforts if these elements are to be fully utilized.</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9</a:t>
            </a:fld>
            <a:endParaRPr lang="en-GB"/>
          </a:p>
        </p:txBody>
      </p:sp>
    </p:spTree>
    <p:extLst>
      <p:ext uri="{BB962C8B-B14F-4D97-AF65-F5344CB8AC3E}">
        <p14:creationId xmlns:p14="http://schemas.microsoft.com/office/powerpoint/2010/main" val="2986790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Technology is improving efficiency in the usage of energy as well as guest satisfaction, with sustainability at the heart of these solutions. Premier Inn – Kettering uses the Internet of Things in energy and climate monitoring, controlling, and saving as much as 30% of energy (Premier Inn, 2023). AI for predictive maintenance enhances efficiency in detecting issues with HVAC and lighting systems, thereby reducing operational costs (</a:t>
            </a:r>
            <a:r>
              <a:rPr lang="en-US" dirty="0" err="1"/>
              <a:t>Himeur</a:t>
            </a:r>
            <a:r>
              <a:rPr lang="en-US" dirty="0"/>
              <a:t> et al., 2023). The smart grids also increase energy transaction transparency, which allows hotels to control the energy consumed (Pandiyan et al., 2023). Some major hotel chains, including Hilton and Marriott, have incorporated AI energy systems, reducing energy consumption by 15-20% (Sinha, </a:t>
            </a:r>
            <a:r>
              <a:rPr lang="en-US" dirty="0" err="1"/>
              <a:t>Fukey</a:t>
            </a:r>
            <a:r>
              <a:rPr lang="en-US" dirty="0"/>
              <a:t>, and Sinha, 2021). However, one of the major limiting factors is the high implementation costs since, with the ever-growing and improving technologies, new investments must be made from time to time (</a:t>
            </a:r>
            <a:r>
              <a:rPr lang="en-US" dirty="0" err="1"/>
              <a:t>Alrawadieh</a:t>
            </a:r>
            <a:r>
              <a:rPr lang="en-US" dirty="0"/>
              <a:t>, </a:t>
            </a:r>
            <a:r>
              <a:rPr lang="en-US" dirty="0" err="1"/>
              <a:t>Alrawadieh</a:t>
            </a:r>
            <a:r>
              <a:rPr lang="en-US" dirty="0"/>
              <a:t>, and Cetin, 2020). Technology significantly improves energy efficiency, but its implementation is associated with costs, which should be optimally aligned with sustainability strategies.</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10</a:t>
            </a:fld>
            <a:endParaRPr lang="en-GB"/>
          </a:p>
        </p:txBody>
      </p:sp>
    </p:spTree>
    <p:extLst>
      <p:ext uri="{BB962C8B-B14F-4D97-AF65-F5344CB8AC3E}">
        <p14:creationId xmlns:p14="http://schemas.microsoft.com/office/powerpoint/2010/main" val="2735288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Energy efficiency is important in every industry, including hospitality, because it helps reduce expenses and is environmentally friendly. Premier Inn – Kettering is a clear example of the application of energy efficiency, effective, low-carbon, energy-saving solutions that improve the company’s economic feasibility by cutting costs. The PEST analysis highlights the main categories of energy sustainability, such as supportive policies and legislations, economic feasibility, consumer attitude, and available technologies. Also, factors such as artificial intelligence and the Internet of Things have currently applied Smart energy solutions to hotel operations efficiency, and it is reported to have increased efficiency by 30%. Thus, Energy conservation has become a critical issue in the hospitality industry because organizations must focus on energy efficiency and regulatory requirements to remain relevant. However, this sector still faces challenges like high implementation costs and low utilization by most guests. Further research should be directed at concerns with the implementation and viability of large-scale energy-efficient solutions for mid-scale hotels. Incorporating energy efficiency measures will enhance sustainability, decrease costs, and augment customer satisfaction in the long run.</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11</a:t>
            </a:fld>
            <a:endParaRPr lang="en-GB"/>
          </a:p>
        </p:txBody>
      </p:sp>
    </p:spTree>
    <p:extLst>
      <p:ext uri="{BB962C8B-B14F-4D97-AF65-F5344CB8AC3E}">
        <p14:creationId xmlns:p14="http://schemas.microsoft.com/office/powerpoint/2010/main" val="1876036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Key recommendation areas are using renewable energy, integrating smart technologies, and guest management. Some non-renewable energy sources include solar energy, wind energy, and geothermal energy, which may cut the electricity expense of the hotel by 20% (Premier Inn, 2023). Smart systems help the management of energy by cutting the rate of waste energy by 30% (Cheema, Hannan, and Pires, 2022). Furthermore, green loyalty programs and eco-discounts foster people’s participation in the company’s sustainability, stimulating their activity. Government intervention, such as green loans and tax incentives, is required to ensure mid-scale hotels increase uptake (ISRM, 2025). Furthermore, the technology partnerships with Siemens and Schneider Electric may help small and mid-tier hotels to implement cost-efficient energy solutions. Thus, applying these measures will allow hotels to become sustainable in the long term, increase their work efficiency, and guarantee the guests' satisfaction. In the long run, there would be an overall improvement that will improve the economic position of the business in the hospitality industry and the well-being of the environment.</a:t>
            </a:r>
            <a:endParaRPr lang="en-GB" dirty="0"/>
          </a:p>
        </p:txBody>
      </p:sp>
      <p:sp>
        <p:nvSpPr>
          <p:cNvPr id="4" name="Slide Number Placeholder 3"/>
          <p:cNvSpPr>
            <a:spLocks noGrp="1"/>
          </p:cNvSpPr>
          <p:nvPr>
            <p:ph type="sldNum" sz="quarter" idx="5"/>
          </p:nvPr>
        </p:nvSpPr>
        <p:spPr/>
        <p:txBody>
          <a:bodyPr/>
          <a:lstStyle/>
          <a:p>
            <a:fld id="{C3188C4B-85E1-4ADA-AA72-95FE7BFF697C}" type="slidenum">
              <a:rPr lang="en-GB" smtClean="0"/>
              <a:t>12</a:t>
            </a:fld>
            <a:endParaRPr lang="en-GB"/>
          </a:p>
        </p:txBody>
      </p:sp>
    </p:spTree>
    <p:extLst>
      <p:ext uri="{BB962C8B-B14F-4D97-AF65-F5344CB8AC3E}">
        <p14:creationId xmlns:p14="http://schemas.microsoft.com/office/powerpoint/2010/main" val="1288592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8324-0D45-2FE9-5A83-B9BB2F3883DA}"/>
              </a:ext>
            </a:extLst>
          </p:cNvPr>
          <p:cNvSpPr>
            <a:spLocks noGrp="1"/>
          </p:cNvSpPr>
          <p:nvPr>
            <p:ph type="ctrTitle"/>
          </p:nvPr>
        </p:nvSpPr>
        <p:spPr>
          <a:xfrm>
            <a:off x="390103" y="-111044"/>
            <a:ext cx="11244234" cy="2429342"/>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r>
              <a:rPr lang="en-GB" sz="4000" b="1" dirty="0">
                <a:latin typeface="Arial" panose="020B0604020202020204" pitchFamily="34" charset="0"/>
                <a:cs typeface="Arial" panose="020B0604020202020204" pitchFamily="34" charset="0"/>
              </a:rPr>
              <a:t>Conference presentation</a:t>
            </a:r>
          </a:p>
        </p:txBody>
      </p:sp>
      <p:sp>
        <p:nvSpPr>
          <p:cNvPr id="3" name="Subtitle 2">
            <a:extLst>
              <a:ext uri="{FF2B5EF4-FFF2-40B4-BE49-F238E27FC236}">
                <a16:creationId xmlns:a16="http://schemas.microsoft.com/office/drawing/2014/main" id="{43FBEF62-E927-5719-D2AB-020DB716D43D}"/>
              </a:ext>
            </a:extLst>
          </p:cNvPr>
          <p:cNvSpPr>
            <a:spLocks noGrp="1"/>
          </p:cNvSpPr>
          <p:nvPr>
            <p:ph type="subTitle" idx="1"/>
          </p:nvPr>
        </p:nvSpPr>
        <p:spPr>
          <a:xfrm>
            <a:off x="827827" y="3181998"/>
            <a:ext cx="10993546" cy="3101246"/>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ctr"/>
            <a:endParaRPr lang="en-US" cap="none" dirty="0">
              <a:solidFill>
                <a:schemeClr val="bg1"/>
              </a:solidFill>
              <a:latin typeface="Times New Roman" panose="02020603050405020304" pitchFamily="18" charset="0"/>
              <a:cs typeface="Times New Roman" panose="02020603050405020304" pitchFamily="18" charset="0"/>
            </a:endParaRPr>
          </a:p>
          <a:p>
            <a:pPr algn="ctr"/>
            <a:r>
              <a:rPr lang="en-US" sz="1400" cap="none" dirty="0">
                <a:solidFill>
                  <a:schemeClr val="bg1"/>
                </a:solidFill>
                <a:latin typeface="Arial" panose="020B0604020202020204" pitchFamily="34" charset="0"/>
                <a:cs typeface="Arial" panose="020B0604020202020204" pitchFamily="34" charset="0"/>
              </a:rPr>
              <a:t>ENERGY EFFICIENCY AS A KEY DRIVER OF SUSTAINABILITY – A CASE STUDY OF PREMIER INN KETTERING HOTEL </a:t>
            </a:r>
          </a:p>
          <a:p>
            <a:pPr algn="ctr"/>
            <a:endParaRPr lang="en-US" sz="1400" cap="none" dirty="0">
              <a:solidFill>
                <a:schemeClr val="bg1"/>
              </a:solidFill>
              <a:latin typeface="Times New Roman" panose="02020603050405020304" pitchFamily="18" charset="0"/>
              <a:cs typeface="Times New Roman" panose="02020603050405020304" pitchFamily="18" charset="0"/>
            </a:endParaRPr>
          </a:p>
          <a:p>
            <a:pPr algn="ctr"/>
            <a:endParaRPr lang="en-US" cap="none" dirty="0">
              <a:solidFill>
                <a:schemeClr val="bg1"/>
              </a:solidFill>
              <a:latin typeface="Times New Roman" panose="02020603050405020304" pitchFamily="18" charset="0"/>
              <a:cs typeface="Times New Roman" panose="02020603050405020304" pitchFamily="18" charset="0"/>
            </a:endParaRPr>
          </a:p>
          <a:p>
            <a:pPr algn="ctr"/>
            <a:endParaRPr lang="en-US" cap="none" dirty="0">
              <a:solidFill>
                <a:schemeClr val="bg1"/>
              </a:solidFill>
              <a:latin typeface="Times New Roman" panose="02020603050405020304" pitchFamily="18" charset="0"/>
              <a:cs typeface="Times New Roman" panose="02020603050405020304" pitchFamily="18" charset="0"/>
            </a:endParaRPr>
          </a:p>
          <a:p>
            <a:pPr algn="ctr"/>
            <a:r>
              <a:rPr lang="en-US" sz="2000" cap="none" dirty="0">
                <a:solidFill>
                  <a:schemeClr val="bg1"/>
                </a:solidFill>
                <a:latin typeface="Arial" panose="020B0604020202020204" pitchFamily="34" charset="0"/>
                <a:cs typeface="Arial" panose="020B0604020202020204" pitchFamily="34" charset="0"/>
              </a:rPr>
              <a:t>Student name and id: Anca Mihaela Marian – 2130340 </a:t>
            </a:r>
          </a:p>
          <a:p>
            <a:pPr algn="ctr"/>
            <a:r>
              <a:rPr lang="en-US" sz="2000" cap="none" dirty="0">
                <a:solidFill>
                  <a:schemeClr val="bg1"/>
                </a:solidFill>
                <a:latin typeface="Arial" panose="020B0604020202020204" pitchFamily="34" charset="0"/>
                <a:cs typeface="Arial" panose="020B0604020202020204" pitchFamily="34" charset="0"/>
              </a:rPr>
              <a:t>Lecturer: Ben Chong</a:t>
            </a:r>
          </a:p>
          <a:p>
            <a:pPr algn="ctr"/>
            <a:r>
              <a:rPr lang="en-US" sz="2000" cap="none" dirty="0">
                <a:solidFill>
                  <a:schemeClr val="bg1"/>
                </a:solidFill>
                <a:latin typeface="Arial" panose="020B0604020202020204" pitchFamily="34" charset="0"/>
                <a:cs typeface="Arial" panose="020B0604020202020204" pitchFamily="34" charset="0"/>
              </a:rPr>
              <a:t>Module: Contemporary Themes in the Hotel and Hospitality Sector - BMIH6001</a:t>
            </a:r>
          </a:p>
        </p:txBody>
      </p:sp>
    </p:spTree>
    <p:extLst>
      <p:ext uri="{BB962C8B-B14F-4D97-AF65-F5344CB8AC3E}">
        <p14:creationId xmlns:p14="http://schemas.microsoft.com/office/powerpoint/2010/main" val="1806426747"/>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EB87-BDF4-B5BF-1AE2-B036F0B511A6}"/>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    AI ACKNOWLEDGEMENT STATEMENT </a:t>
            </a:r>
          </a:p>
        </p:txBody>
      </p:sp>
      <p:sp>
        <p:nvSpPr>
          <p:cNvPr id="3" name="Content Placeholder 2">
            <a:extLst>
              <a:ext uri="{FF2B5EF4-FFF2-40B4-BE49-F238E27FC236}">
                <a16:creationId xmlns:a16="http://schemas.microsoft.com/office/drawing/2014/main" id="{B819884C-B0B4-7709-AB5F-CE360E8994DF}"/>
              </a:ext>
            </a:extLst>
          </p:cNvPr>
          <p:cNvSpPr>
            <a:spLocks noGrp="1"/>
          </p:cNvSpPr>
          <p:nvPr>
            <p:ph idx="1"/>
          </p:nvPr>
        </p:nvSpPr>
        <p:spPr/>
        <p:txBody>
          <a:bodyPr>
            <a:normAutofit/>
          </a:bodyPr>
          <a:lstStyle/>
          <a:p>
            <a:pPr>
              <a:lnSpc>
                <a:spcPct val="150000"/>
              </a:lnSpc>
            </a:pPr>
            <a:r>
              <a:rPr lang="en-GB" sz="2000" dirty="0">
                <a:latin typeface="Arial" panose="020B0604020202020204" pitchFamily="34" charset="0"/>
                <a:cs typeface="Arial" panose="020B0604020202020204" pitchFamily="34" charset="0"/>
              </a:rPr>
              <a:t>I acknowledge the use of </a:t>
            </a:r>
            <a:r>
              <a:rPr lang="en-GB" sz="2000" dirty="0" err="1">
                <a:latin typeface="Arial" panose="020B0604020202020204" pitchFamily="34" charset="0"/>
                <a:cs typeface="Arial" panose="020B0604020202020204" pitchFamily="34" charset="0"/>
              </a:rPr>
              <a:t>QuillBot</a:t>
            </a:r>
            <a:r>
              <a:rPr lang="en-GB" sz="2000" dirty="0">
                <a:latin typeface="Arial" panose="020B0604020202020204" pitchFamily="34" charset="0"/>
                <a:cs typeface="Arial" panose="020B0604020202020204" pitchFamily="34" charset="0"/>
              </a:rPr>
              <a:t> ( Grammar Checker - </a:t>
            </a:r>
            <a:r>
              <a:rPr lang="en-GB" sz="2000" dirty="0" err="1">
                <a:latin typeface="Arial" panose="020B0604020202020204" pitchFamily="34" charset="0"/>
                <a:cs typeface="Arial" panose="020B0604020202020204" pitchFamily="34" charset="0"/>
              </a:rPr>
              <a:t>QuillBot</a:t>
            </a:r>
            <a:r>
              <a:rPr lang="en-GB" sz="2000" dirty="0">
                <a:latin typeface="Arial" panose="020B0604020202020204" pitchFamily="34" charset="0"/>
                <a:cs typeface="Arial" panose="020B0604020202020204" pitchFamily="34" charset="0"/>
              </a:rPr>
              <a:t> AI) on 24th February 2024 to check my work using the prompt(s): 1. Please check the following text for readability, grammar and syntax. 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135558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79">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80">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139F596-07E7-D366-59B2-AFAF515AAE19}"/>
              </a:ext>
            </a:extLst>
          </p:cNvPr>
          <p:cNvSpPr>
            <a:spLocks noGrp="1"/>
          </p:cNvSpPr>
          <p:nvPr>
            <p:ph type="title"/>
          </p:nvPr>
        </p:nvSpPr>
        <p:spPr>
          <a:xfrm>
            <a:off x="581192" y="702156"/>
            <a:ext cx="11029616" cy="1013800"/>
          </a:xfrm>
          <a:scene3d>
            <a:camera prst="orthographicFront">
              <a:rot lat="0" lon="0" rev="0"/>
            </a:camera>
            <a:lightRig rig="balanced" dir="t">
              <a:rot lat="0" lon="0" rev="8700000"/>
            </a:lightRig>
          </a:scene3d>
        </p:spPr>
        <p:txBody>
          <a:bodyPr vert="horz" lIns="91440" tIns="45720" rIns="91440" bIns="45720" rtlCol="0" anchor="b">
            <a:normAutofit/>
          </a:bodyPr>
          <a:lstStyle/>
          <a:p>
            <a:r>
              <a:rPr lang="en-US" sz="4000" dirty="0">
                <a:solidFill>
                  <a:srgbClr val="FFFEFF"/>
                </a:solidFill>
                <a:latin typeface="Arial" panose="020B0604020202020204" pitchFamily="34" charset="0"/>
                <a:cs typeface="Arial" panose="020B0604020202020204" pitchFamily="34" charset="0"/>
              </a:rPr>
              <a:t>Introduction</a:t>
            </a:r>
          </a:p>
        </p:txBody>
      </p:sp>
      <p:graphicFrame>
        <p:nvGraphicFramePr>
          <p:cNvPr id="34" name="Content Placeholder 2">
            <a:extLst>
              <a:ext uri="{FF2B5EF4-FFF2-40B4-BE49-F238E27FC236}">
                <a16:creationId xmlns:a16="http://schemas.microsoft.com/office/drawing/2014/main" id="{84D48B1A-FCEA-76F6-622E-E5886E5A0A67}"/>
              </a:ext>
            </a:extLst>
          </p:cNvPr>
          <p:cNvGraphicFramePr>
            <a:graphicFrameLocks noGrp="1"/>
          </p:cNvGraphicFramePr>
          <p:nvPr>
            <p:ph sz="half" idx="1"/>
            <p:extLst>
              <p:ext uri="{D42A27DB-BD31-4B8C-83A1-F6EECF244321}">
                <p14:modId xmlns:p14="http://schemas.microsoft.com/office/powerpoint/2010/main" val="4236141156"/>
              </p:ext>
            </p:extLst>
          </p:nvPr>
        </p:nvGraphicFramePr>
        <p:xfrm>
          <a:off x="581025" y="2181224"/>
          <a:ext cx="11029950" cy="3974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2140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55">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DE3C7B7-27FC-02FD-9069-EA6878897D13}"/>
              </a:ext>
            </a:extLst>
          </p:cNvPr>
          <p:cNvSpPr>
            <a:spLocks noGrp="1"/>
          </p:cNvSpPr>
          <p:nvPr>
            <p:ph type="title"/>
          </p:nvPr>
        </p:nvSpPr>
        <p:spPr>
          <a:xfrm>
            <a:off x="581192" y="702156"/>
            <a:ext cx="11029616" cy="1013800"/>
          </a:xfrm>
          <a:scene3d>
            <a:camera prst="orthographicFront">
              <a:rot lat="0" lon="0" rev="0"/>
            </a:camera>
            <a:lightRig rig="balanced" dir="t">
              <a:rot lat="0" lon="0" rev="8700000"/>
            </a:lightRig>
          </a:scene3d>
        </p:spPr>
        <p:txBody>
          <a:bodyPr vert="horz" lIns="91440" tIns="45720" rIns="91440" bIns="45720" rtlCol="0" anchor="b">
            <a:normAutofit/>
          </a:bodyPr>
          <a:lstStyle/>
          <a:p>
            <a:r>
              <a:rPr lang="en-US" sz="4000" dirty="0">
                <a:solidFill>
                  <a:srgbClr val="FFFFFF"/>
                </a:solidFill>
                <a:latin typeface="Arial" panose="020B0604020202020204" pitchFamily="34" charset="0"/>
                <a:cs typeface="Arial" panose="020B0604020202020204" pitchFamily="34" charset="0"/>
              </a:rPr>
              <a:t>Literature Review</a:t>
            </a:r>
          </a:p>
        </p:txBody>
      </p:sp>
      <p:sp useBgFill="1">
        <p:nvSpPr>
          <p:cNvPr id="57" name="Rectangle 56">
            <a:extLst>
              <a:ext uri="{FF2B5EF4-FFF2-40B4-BE49-F238E27FC236}">
                <a16:creationId xmlns:a16="http://schemas.microsoft.com/office/drawing/2014/main" id="{90137588-E70B-486E-AFA8-21B0111C4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704CD73D-3256-AD75-C09A-42F6B0063EBC}"/>
              </a:ext>
            </a:extLst>
          </p:cNvPr>
          <p:cNvPicPr>
            <a:picLocks noGrp="1" noChangeAspect="1"/>
          </p:cNvPicPr>
          <p:nvPr>
            <p:ph sz="half" idx="2"/>
          </p:nvPr>
        </p:nvPicPr>
        <p:blipFill>
          <a:blip r:embed="rId3"/>
          <a:srcRect l="4752" r="4677" b="1"/>
          <a:stretch/>
        </p:blipFill>
        <p:spPr>
          <a:xfrm>
            <a:off x="657229" y="2361056"/>
            <a:ext cx="3305166" cy="3649219"/>
          </a:xfrm>
          <a:prstGeom prst="rect">
            <a:avLst/>
          </a:prstGeom>
          <a:scene3d>
            <a:camera prst="orthographicFront">
              <a:rot lat="0" lon="0" rev="0"/>
            </a:camera>
            <a:lightRig rig="balanced" dir="t">
              <a:rot lat="0" lon="0" rev="8700000"/>
            </a:lightRig>
          </a:scene3d>
          <a:sp3d>
            <a:bevelT w="190500" h="38100"/>
          </a:sp3d>
        </p:spPr>
      </p:pic>
      <p:graphicFrame>
        <p:nvGraphicFramePr>
          <p:cNvPr id="12" name="Content Placeholder 2">
            <a:extLst>
              <a:ext uri="{FF2B5EF4-FFF2-40B4-BE49-F238E27FC236}">
                <a16:creationId xmlns:a16="http://schemas.microsoft.com/office/drawing/2014/main" id="{EE9FFEA0-EE89-CFBB-D5A9-6B6CB3FAA382}"/>
              </a:ext>
            </a:extLst>
          </p:cNvPr>
          <p:cNvGraphicFramePr>
            <a:graphicFrameLocks noGrp="1"/>
          </p:cNvGraphicFramePr>
          <p:nvPr>
            <p:ph sz="half" idx="1"/>
            <p:extLst>
              <p:ext uri="{D42A27DB-BD31-4B8C-83A1-F6EECF244321}">
                <p14:modId xmlns:p14="http://schemas.microsoft.com/office/powerpoint/2010/main" val="3441362685"/>
              </p:ext>
            </p:extLst>
          </p:nvPr>
        </p:nvGraphicFramePr>
        <p:xfrm>
          <a:off x="4505325" y="2180496"/>
          <a:ext cx="7105481" cy="4438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7232787"/>
      </p:ext>
    </p:extLst>
  </p:cSld>
  <p:clrMapOvr>
    <a:masterClrMapping/>
  </p:clrMapOvr>
  <mc:AlternateContent xmlns:mc="http://schemas.openxmlformats.org/markup-compatibility/2006" xmlns:p14="http://schemas.microsoft.com/office/powerpoint/2010/main">
    <mc:Choice Requires="p14">
      <p:transition spd="slow" p14:dur="2000">
        <p:comb dir="vert"/>
      </p:transition>
    </mc:Choice>
    <mc:Fallback xmlns="">
      <p:transition spd="slow">
        <p:comb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9B53-4DB4-51DF-7DDC-6892008B765F}"/>
              </a:ext>
            </a:extLst>
          </p:cNvPr>
          <p:cNvSpPr>
            <a:spLocks noGrp="1"/>
          </p:cNvSpPr>
          <p:nvPr>
            <p:ph type="title"/>
          </p:nvPr>
        </p:nvSpPr>
        <p:spPr>
          <a:xfrm>
            <a:off x="581193" y="594911"/>
            <a:ext cx="11029616" cy="1200839"/>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r>
              <a:rPr lang="en-US" sz="4000" b="1" cap="none" dirty="0">
                <a:latin typeface="Times New Roman" panose="02020603050405020304" pitchFamily="18" charset="0"/>
                <a:cs typeface="Times New Roman" panose="02020603050405020304" pitchFamily="18" charset="0"/>
              </a:rPr>
              <a:t>Literature Review: Water Conservation and Energy Efficiency</a:t>
            </a:r>
          </a:p>
        </p:txBody>
      </p:sp>
      <p:graphicFrame>
        <p:nvGraphicFramePr>
          <p:cNvPr id="12" name="Content Placeholder 3">
            <a:extLst>
              <a:ext uri="{FF2B5EF4-FFF2-40B4-BE49-F238E27FC236}">
                <a16:creationId xmlns:a16="http://schemas.microsoft.com/office/drawing/2014/main" id="{F4BA1AEC-130B-1379-87C5-31AAB956A53E}"/>
              </a:ext>
            </a:extLst>
          </p:cNvPr>
          <p:cNvGraphicFramePr>
            <a:graphicFrameLocks noGrp="1"/>
          </p:cNvGraphicFramePr>
          <p:nvPr>
            <p:ph sz="half" idx="2"/>
            <p:extLst>
              <p:ext uri="{D42A27DB-BD31-4B8C-83A1-F6EECF244321}">
                <p14:modId xmlns:p14="http://schemas.microsoft.com/office/powerpoint/2010/main" val="3342722080"/>
              </p:ext>
            </p:extLst>
          </p:nvPr>
        </p:nvGraphicFramePr>
        <p:xfrm>
          <a:off x="5757093" y="1923106"/>
          <a:ext cx="6005416" cy="46447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Content Placeholder 6" descr="A graph of a company's company's company's company's company's company's company's company's company's company's company's company'&#10;&#10;AI-generated content may be incorrect.">
            <a:extLst>
              <a:ext uri="{FF2B5EF4-FFF2-40B4-BE49-F238E27FC236}">
                <a16:creationId xmlns:a16="http://schemas.microsoft.com/office/drawing/2014/main" id="{F65A0DBF-FBBB-CA9D-CE76-7CA34D572B35}"/>
              </a:ext>
            </a:extLst>
          </p:cNvPr>
          <p:cNvPicPr>
            <a:picLocks noGrp="1" noChangeAspect="1"/>
          </p:cNvPicPr>
          <p:nvPr>
            <p:ph sz="half" idx="1"/>
          </p:nvPr>
        </p:nvPicPr>
        <p:blipFill>
          <a:blip r:embed="rId8"/>
          <a:stretch>
            <a:fillRect/>
          </a:stretch>
        </p:blipFill>
        <p:spPr>
          <a:xfrm>
            <a:off x="581193" y="1964670"/>
            <a:ext cx="5067163" cy="4192372"/>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8" name="TextBox 7">
            <a:extLst>
              <a:ext uri="{FF2B5EF4-FFF2-40B4-BE49-F238E27FC236}">
                <a16:creationId xmlns:a16="http://schemas.microsoft.com/office/drawing/2014/main" id="{A563D2DF-0C65-4CCF-1CE7-CA02B650CC4B}"/>
              </a:ext>
            </a:extLst>
          </p:cNvPr>
          <p:cNvSpPr txBox="1"/>
          <p:nvPr/>
        </p:nvSpPr>
        <p:spPr>
          <a:xfrm>
            <a:off x="158063" y="6157042"/>
            <a:ext cx="5816751" cy="40011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Liu, S. (2022).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8163269"/>
      </p:ext>
    </p:extLst>
  </p:cSld>
  <p:clrMapOvr>
    <a:masterClrMapping/>
  </p:clrMapOvr>
  <mc:AlternateContent xmlns:mc="http://schemas.openxmlformats.org/markup-compatibility/2006" xmlns:p14="http://schemas.microsoft.com/office/powerpoint/2010/main">
    <mc:Choice Requires="p14">
      <p:transition spd="slow" p14:dur="20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80">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81">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82">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4" name="Rectangle 83">
            <a:extLst>
              <a:ext uri="{FF2B5EF4-FFF2-40B4-BE49-F238E27FC236}">
                <a16:creationId xmlns:a16="http://schemas.microsoft.com/office/drawing/2014/main" id="{B8B14624-27E7-4F38-94C9-BA3BBD90E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sign in front of a building&#10;&#10;AI-generated content may be incorrect.">
            <a:extLst>
              <a:ext uri="{FF2B5EF4-FFF2-40B4-BE49-F238E27FC236}">
                <a16:creationId xmlns:a16="http://schemas.microsoft.com/office/drawing/2014/main" id="{2B017DA3-D22A-8EF1-A73B-FA986A5D4646}"/>
              </a:ext>
            </a:extLst>
          </p:cNvPr>
          <p:cNvPicPr>
            <a:picLocks noGrp="1" noChangeAspect="1"/>
          </p:cNvPicPr>
          <p:nvPr>
            <p:ph sz="half" idx="2"/>
          </p:nvPr>
        </p:nvPicPr>
        <p:blipFill>
          <a:blip r:embed="rId3">
            <a:grayscl/>
          </a:blip>
          <a:srcRect t="24085" b="7107"/>
          <a:stretch/>
        </p:blipFill>
        <p:spPr>
          <a:xfrm>
            <a:off x="20" y="10"/>
            <a:ext cx="12191980" cy="6857990"/>
          </a:xfrm>
          <a:prstGeom prst="rect">
            <a:avLst/>
          </a:prstGeom>
        </p:spPr>
      </p:pic>
      <p:grpSp>
        <p:nvGrpSpPr>
          <p:cNvPr id="85" name="Group 84">
            <a:extLst>
              <a:ext uri="{FF2B5EF4-FFF2-40B4-BE49-F238E27FC236}">
                <a16:creationId xmlns:a16="http://schemas.microsoft.com/office/drawing/2014/main" id="{6DEDE394-430E-4066-83D0-E23B29381F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86" name="Rectangle 85">
              <a:extLst>
                <a:ext uri="{FF2B5EF4-FFF2-40B4-BE49-F238E27FC236}">
                  <a16:creationId xmlns:a16="http://schemas.microsoft.com/office/drawing/2014/main" id="{3FC334D2-F45A-4DEA-A9DA-F46A575B6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86">
              <a:extLst>
                <a:ext uri="{FF2B5EF4-FFF2-40B4-BE49-F238E27FC236}">
                  <a16:creationId xmlns:a16="http://schemas.microsoft.com/office/drawing/2014/main" id="{73DB0894-4831-4FEE-AC6D-B48BFDE06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87">
              <a:extLst>
                <a:ext uri="{FF2B5EF4-FFF2-40B4-BE49-F238E27FC236}">
                  <a16:creationId xmlns:a16="http://schemas.microsoft.com/office/drawing/2014/main" id="{DB60BB47-670B-4ED1-BF0F-B5C40CD55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4C0C948-E51A-1A72-28AE-8460309364C3}"/>
              </a:ext>
            </a:extLst>
          </p:cNvPr>
          <p:cNvSpPr>
            <a:spLocks noGrp="1"/>
          </p:cNvSpPr>
          <p:nvPr>
            <p:ph type="title"/>
          </p:nvPr>
        </p:nvSpPr>
        <p:spPr>
          <a:xfrm>
            <a:off x="584200" y="1006956"/>
            <a:ext cx="7213600" cy="1372177"/>
          </a:xfrm>
          <a:scene3d>
            <a:camera prst="orthographicFront">
              <a:rot lat="0" lon="0" rev="0"/>
            </a:camera>
            <a:lightRig rig="balanced" dir="t">
              <a:rot lat="0" lon="0" rev="8700000"/>
            </a:lightRig>
          </a:scene3d>
        </p:spPr>
        <p:txBody>
          <a:bodyPr vert="horz" lIns="91440" tIns="45720" rIns="91440" bIns="45720" rtlCol="0" anchor="ctr">
            <a:noAutofit/>
          </a:bodyPr>
          <a:lstStyle/>
          <a:p>
            <a:r>
              <a:rPr lang="en-US" sz="3200" dirty="0">
                <a:solidFill>
                  <a:srgbClr val="FFFFFF"/>
                </a:solidFill>
                <a:latin typeface="Arial" panose="020B0604020202020204" pitchFamily="34" charset="0"/>
                <a:cs typeface="Arial" panose="020B0604020202020204" pitchFamily="34" charset="0"/>
              </a:rPr>
              <a:t>Literature Review: Stakeholder Engagement in Energy Sustainability</a:t>
            </a:r>
          </a:p>
        </p:txBody>
      </p:sp>
      <p:sp>
        <p:nvSpPr>
          <p:cNvPr id="3" name="Content Placeholder 2">
            <a:extLst>
              <a:ext uri="{FF2B5EF4-FFF2-40B4-BE49-F238E27FC236}">
                <a16:creationId xmlns:a16="http://schemas.microsoft.com/office/drawing/2014/main" id="{60C1A27D-0A23-7E5B-C4D8-9AF57DE26C31}"/>
              </a:ext>
            </a:extLst>
          </p:cNvPr>
          <p:cNvSpPr>
            <a:spLocks noGrp="1"/>
          </p:cNvSpPr>
          <p:nvPr>
            <p:ph sz="half" idx="1"/>
          </p:nvPr>
        </p:nvSpPr>
        <p:spPr>
          <a:xfrm>
            <a:off x="581192" y="2438399"/>
            <a:ext cx="7216607" cy="3564467"/>
          </a:xfrm>
          <a:scene3d>
            <a:camera prst="orthographicFront">
              <a:rot lat="0" lon="0" rev="0"/>
            </a:camera>
            <a:lightRig rig="balanced" dir="t">
              <a:rot lat="0" lon="0" rev="8700000"/>
            </a:lightRig>
          </a:scene3d>
        </p:spPr>
        <p:txBody>
          <a:bodyPr vert="horz" lIns="91440" tIns="45720" rIns="91440" bIns="45720" rtlCol="0" anchor="ctr">
            <a:normAutofit/>
          </a:bodyPr>
          <a:lstStyle/>
          <a:p>
            <a:r>
              <a:rPr lang="en-US" dirty="0">
                <a:solidFill>
                  <a:srgbClr val="FFFFFF"/>
                </a:solidFill>
                <a:highlight>
                  <a:srgbClr val="808080"/>
                </a:highlight>
              </a:rPr>
              <a:t>Employee training enhances energy-saving initiatives (Premier Inn, 2023).</a:t>
            </a:r>
          </a:p>
          <a:p>
            <a:r>
              <a:rPr lang="en-US" dirty="0">
                <a:solidFill>
                  <a:srgbClr val="FFFFFF"/>
                </a:solidFill>
                <a:highlight>
                  <a:srgbClr val="808080"/>
                </a:highlight>
              </a:rPr>
              <a:t>Guest programs reduce energy waste by 25% (GOV.UK, 2021).</a:t>
            </a:r>
          </a:p>
          <a:p>
            <a:r>
              <a:rPr lang="en-US" dirty="0">
                <a:solidFill>
                  <a:srgbClr val="FFFFFF"/>
                </a:solidFill>
                <a:highlight>
                  <a:srgbClr val="808080"/>
                </a:highlight>
              </a:rPr>
              <a:t>68% of </a:t>
            </a:r>
            <a:r>
              <a:rPr lang="en-US" dirty="0" err="1">
                <a:solidFill>
                  <a:srgbClr val="FFFFFF"/>
                </a:solidFill>
                <a:highlight>
                  <a:srgbClr val="808080"/>
                </a:highlight>
              </a:rPr>
              <a:t>travellers</a:t>
            </a:r>
            <a:r>
              <a:rPr lang="en-US" dirty="0">
                <a:solidFill>
                  <a:srgbClr val="FFFFFF"/>
                </a:solidFill>
                <a:highlight>
                  <a:srgbClr val="808080"/>
                </a:highlight>
              </a:rPr>
              <a:t> prefer eco-friendly hotels -AI tools help guests track energy usage and stakeholder engagement strengthens sustainability efforts -employee and guest participation improves energy efficiency (Busch et al., 2023).</a:t>
            </a:r>
          </a:p>
        </p:txBody>
      </p:sp>
    </p:spTree>
    <p:extLst>
      <p:ext uri="{BB962C8B-B14F-4D97-AF65-F5344CB8AC3E}">
        <p14:creationId xmlns:p14="http://schemas.microsoft.com/office/powerpoint/2010/main" val="14578958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conveyor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D52F68C-55D3-223F-86C0-488766C79AF2}"/>
              </a:ext>
            </a:extLst>
          </p:cNvPr>
          <p:cNvPicPr>
            <a:picLocks noGrp="1" noChangeAspect="1"/>
          </p:cNvPicPr>
          <p:nvPr>
            <p:ph sz="half" idx="1"/>
          </p:nvPr>
        </p:nvPicPr>
        <p:blipFill>
          <a:blip r:embed="rId3">
            <a:alphaModFix amt="40000"/>
          </a:blip>
          <a:srcRect t="21280" b="22470"/>
          <a:stretch/>
        </p:blipFill>
        <p:spPr>
          <a:xfrm>
            <a:off x="20" y="10"/>
            <a:ext cx="12191980" cy="6857990"/>
          </a:xfrm>
          <a:prstGeom prst="rect">
            <a:avLst/>
          </a:prstGeom>
          <a:scene3d>
            <a:camera prst="orthographicFront">
              <a:rot lat="0" lon="0" rev="0"/>
            </a:camera>
            <a:lightRig rig="balanced" dir="t">
              <a:rot lat="0" lon="0" rev="8700000"/>
            </a:lightRig>
          </a:scene3d>
          <a:sp3d>
            <a:bevelT w="190500" h="38100"/>
          </a:sp3d>
        </p:spPr>
      </p:pic>
      <p:sp>
        <p:nvSpPr>
          <p:cNvPr id="2" name="Title 1">
            <a:extLst>
              <a:ext uri="{FF2B5EF4-FFF2-40B4-BE49-F238E27FC236}">
                <a16:creationId xmlns:a16="http://schemas.microsoft.com/office/drawing/2014/main" id="{20B62989-3FEA-0183-3E8C-2B9E885C5549}"/>
              </a:ext>
            </a:extLst>
          </p:cNvPr>
          <p:cNvSpPr>
            <a:spLocks noGrp="1"/>
          </p:cNvSpPr>
          <p:nvPr>
            <p:ph type="title"/>
          </p:nvPr>
        </p:nvSpPr>
        <p:spPr>
          <a:xfrm>
            <a:off x="1023870" y="702156"/>
            <a:ext cx="10144260" cy="1013800"/>
          </a:xfrm>
          <a:scene3d>
            <a:camera prst="orthographicFront">
              <a:rot lat="0" lon="0" rev="0"/>
            </a:camera>
            <a:lightRig rig="balanced" dir="t">
              <a:rot lat="0" lon="0" rev="8700000"/>
            </a:lightRig>
          </a:scene3d>
        </p:spPr>
        <p:txBody>
          <a:bodyPr vert="horz" lIns="91440" tIns="45720" rIns="91440" bIns="45720" rtlCol="0" anchor="b">
            <a:normAutofit/>
          </a:bodyPr>
          <a:lstStyle/>
          <a:p>
            <a:r>
              <a:rPr lang="en-US" sz="4000" dirty="0">
                <a:solidFill>
                  <a:schemeClr val="tx1"/>
                </a:solidFill>
                <a:latin typeface="Arial" panose="020B0604020202020204" pitchFamily="34" charset="0"/>
                <a:cs typeface="Arial" panose="020B0604020202020204" pitchFamily="34" charset="0"/>
              </a:rPr>
              <a:t>Research Methods</a:t>
            </a:r>
          </a:p>
        </p:txBody>
      </p:sp>
      <p:graphicFrame>
        <p:nvGraphicFramePr>
          <p:cNvPr id="7" name="Content Placeholder 3">
            <a:extLst>
              <a:ext uri="{FF2B5EF4-FFF2-40B4-BE49-F238E27FC236}">
                <a16:creationId xmlns:a16="http://schemas.microsoft.com/office/drawing/2014/main" id="{261599B9-9EBE-20EB-C73A-9506CC080820}"/>
              </a:ext>
            </a:extLst>
          </p:cNvPr>
          <p:cNvGraphicFramePr>
            <a:graphicFrameLocks noGrp="1"/>
          </p:cNvGraphicFramePr>
          <p:nvPr>
            <p:ph sz="half" idx="2"/>
            <p:extLst>
              <p:ext uri="{D42A27DB-BD31-4B8C-83A1-F6EECF244321}">
                <p14:modId xmlns:p14="http://schemas.microsoft.com/office/powerpoint/2010/main" val="2584717388"/>
              </p:ext>
            </p:extLst>
          </p:nvPr>
        </p:nvGraphicFramePr>
        <p:xfrm>
          <a:off x="965199" y="2180496"/>
          <a:ext cx="10261602" cy="40630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27015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push dir="u"/>
      </p:transition>
    </mc:Choice>
    <mc:Fallback xmlns="">
      <p:transition spd="slow">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6659A-10EB-E63D-52E0-17CD148065BB}"/>
              </a:ext>
            </a:extLst>
          </p:cNvPr>
          <p:cNvSpPr>
            <a:spLocks noGrp="1"/>
          </p:cNvSpPr>
          <p:nvPr>
            <p:ph type="title"/>
          </p:nvPr>
        </p:nvSpPr>
        <p: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ctr"/>
            <a:r>
              <a:rPr lang="en-GB" b="1" cap="none" dirty="0">
                <a:latin typeface="Arial" panose="020B0604020202020204" pitchFamily="34" charset="0"/>
                <a:cs typeface="Arial" panose="020B0604020202020204" pitchFamily="34" charset="0"/>
              </a:rPr>
              <a:t>Themes Impact Analysis: Political and Economic Impact</a:t>
            </a:r>
          </a:p>
        </p:txBody>
      </p:sp>
      <p:graphicFrame>
        <p:nvGraphicFramePr>
          <p:cNvPr id="11" name="Content Placeholder 2">
            <a:extLst>
              <a:ext uri="{FF2B5EF4-FFF2-40B4-BE49-F238E27FC236}">
                <a16:creationId xmlns:a16="http://schemas.microsoft.com/office/drawing/2014/main" id="{43181F1F-DE14-F7C1-B85B-5D20D7D65F3C}"/>
              </a:ext>
            </a:extLst>
          </p:cNvPr>
          <p:cNvGraphicFramePr>
            <a:graphicFrameLocks noGrp="1"/>
          </p:cNvGraphicFramePr>
          <p:nvPr>
            <p:ph sz="half" idx="1"/>
            <p:extLst>
              <p:ext uri="{D42A27DB-BD31-4B8C-83A1-F6EECF244321}">
                <p14:modId xmlns:p14="http://schemas.microsoft.com/office/powerpoint/2010/main" val="869475699"/>
              </p:ext>
            </p:extLst>
          </p:nvPr>
        </p:nvGraphicFramePr>
        <p:xfrm>
          <a:off x="581192" y="1883885"/>
          <a:ext cx="5610287" cy="4869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descr="A graph of growth and economic growth&#10;&#10;AI-generated content may be incorrect.">
            <a:extLst>
              <a:ext uri="{FF2B5EF4-FFF2-40B4-BE49-F238E27FC236}">
                <a16:creationId xmlns:a16="http://schemas.microsoft.com/office/drawing/2014/main" id="{1AEE6685-75A0-9BAD-EA6F-02C61FBFF315}"/>
              </a:ext>
            </a:extLst>
          </p:cNvPr>
          <p:cNvPicPr>
            <a:picLocks noGrp="1" noChangeAspect="1"/>
          </p:cNvPicPr>
          <p:nvPr>
            <p:ph sz="half" idx="2"/>
          </p:nvPr>
        </p:nvPicPr>
        <p:blipFill>
          <a:blip r:embed="rId8"/>
          <a:stretch>
            <a:fillRect/>
          </a:stretch>
        </p:blipFill>
        <p:spPr>
          <a:xfrm>
            <a:off x="6191479" y="2248264"/>
            <a:ext cx="5297816" cy="365574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7" name="TextBox 6">
            <a:extLst>
              <a:ext uri="{FF2B5EF4-FFF2-40B4-BE49-F238E27FC236}">
                <a16:creationId xmlns:a16="http://schemas.microsoft.com/office/drawing/2014/main" id="{92BECD11-3B05-DB35-E1D5-520908836704}"/>
              </a:ext>
            </a:extLst>
          </p:cNvPr>
          <p:cNvSpPr txBox="1"/>
          <p:nvPr/>
        </p:nvSpPr>
        <p:spPr>
          <a:xfrm>
            <a:off x="6364118" y="5989842"/>
            <a:ext cx="4890191" cy="369332"/>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dirty="0">
                <a:latin typeface="Times New Roman" panose="02020603050405020304" pitchFamily="18" charset="0"/>
                <a:cs typeface="Times New Roman" panose="02020603050405020304" pitchFamily="18" charset="0"/>
              </a:rPr>
              <a:t>EHL Insights (2024) </a:t>
            </a:r>
          </a:p>
        </p:txBody>
      </p:sp>
    </p:spTree>
    <p:extLst>
      <p:ext uri="{BB962C8B-B14F-4D97-AF65-F5344CB8AC3E}">
        <p14:creationId xmlns:p14="http://schemas.microsoft.com/office/powerpoint/2010/main" val="32073275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77">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7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8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4" name="Rectangle 83">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bby with a computer and a sign&#10;&#10;AI-generated content may be incorrect.">
            <a:extLst>
              <a:ext uri="{FF2B5EF4-FFF2-40B4-BE49-F238E27FC236}">
                <a16:creationId xmlns:a16="http://schemas.microsoft.com/office/drawing/2014/main" id="{001FCF21-85E2-8FCB-F897-89D9BCB4C251}"/>
              </a:ext>
            </a:extLst>
          </p:cNvPr>
          <p:cNvPicPr>
            <a:picLocks noGrp="1" noChangeAspect="1"/>
          </p:cNvPicPr>
          <p:nvPr>
            <p:ph sz="half" idx="1"/>
          </p:nvPr>
        </p:nvPicPr>
        <p:blipFill>
          <a:blip r:embed="rId3">
            <a:alphaModFix amt="40000"/>
          </a:blip>
          <a:srcRect t="12576" b="3155"/>
          <a:stretch/>
        </p:blipFill>
        <p:spPr>
          <a:xfrm>
            <a:off x="20" y="10"/>
            <a:ext cx="12191980" cy="6857990"/>
          </a:xfrm>
          <a:prstGeom prst="rect">
            <a:avLst/>
          </a:prstGeom>
          <a:scene3d>
            <a:camera prst="orthographicFront">
              <a:rot lat="0" lon="0" rev="0"/>
            </a:camera>
            <a:lightRig rig="balanced" dir="t">
              <a:rot lat="0" lon="0" rev="8700000"/>
            </a:lightRig>
          </a:scene3d>
          <a:sp3d>
            <a:bevelT w="190500" h="38100"/>
          </a:sp3d>
        </p:spPr>
      </p:pic>
      <p:sp>
        <p:nvSpPr>
          <p:cNvPr id="2" name="Title 1">
            <a:extLst>
              <a:ext uri="{FF2B5EF4-FFF2-40B4-BE49-F238E27FC236}">
                <a16:creationId xmlns:a16="http://schemas.microsoft.com/office/drawing/2014/main" id="{2A12D665-8612-B6F5-479D-7DF5A014CC68}"/>
              </a:ext>
            </a:extLst>
          </p:cNvPr>
          <p:cNvSpPr>
            <a:spLocks noGrp="1"/>
          </p:cNvSpPr>
          <p:nvPr>
            <p:ph type="title"/>
          </p:nvPr>
        </p:nvSpPr>
        <p:spPr>
          <a:xfrm>
            <a:off x="1023870" y="702156"/>
            <a:ext cx="10144260" cy="1013800"/>
          </a:xfrm>
          <a:scene3d>
            <a:camera prst="orthographicFront">
              <a:rot lat="0" lon="0" rev="0"/>
            </a:camera>
            <a:lightRig rig="balanced" dir="t">
              <a:rot lat="0" lon="0" rev="8700000"/>
            </a:lightRig>
          </a:scene3d>
        </p:spPr>
        <p:txBody>
          <a:bodyPr vert="horz" lIns="91440" tIns="45720" rIns="91440" bIns="45720" rtlCol="0" anchor="b">
            <a:noAutofit/>
          </a:bodyPr>
          <a:lstStyle/>
          <a:p>
            <a:r>
              <a:rPr lang="en-US" sz="4000" dirty="0">
                <a:solidFill>
                  <a:schemeClr val="tx1"/>
                </a:solidFill>
                <a:latin typeface="Arial" panose="020B0604020202020204" pitchFamily="34" charset="0"/>
                <a:cs typeface="Arial" panose="020B0604020202020204" pitchFamily="34" charset="0"/>
              </a:rPr>
              <a:t>Themes IMPACT ANALYSIS: Sociocultural Impact</a:t>
            </a:r>
          </a:p>
        </p:txBody>
      </p:sp>
      <p:sp>
        <p:nvSpPr>
          <p:cNvPr id="4" name="Content Placeholder 3">
            <a:extLst>
              <a:ext uri="{FF2B5EF4-FFF2-40B4-BE49-F238E27FC236}">
                <a16:creationId xmlns:a16="http://schemas.microsoft.com/office/drawing/2014/main" id="{6B217A71-3447-57DD-477E-BB31D1BE0FDA}"/>
              </a:ext>
            </a:extLst>
          </p:cNvPr>
          <p:cNvSpPr>
            <a:spLocks noGrp="1"/>
          </p:cNvSpPr>
          <p:nvPr>
            <p:ph sz="half" idx="2"/>
          </p:nvPr>
        </p:nvSpPr>
        <p:spPr>
          <a:xfrm>
            <a:off x="965199" y="2180496"/>
            <a:ext cx="10261602" cy="3975348"/>
          </a:xfrm>
          <a:scene3d>
            <a:camera prst="orthographicFront">
              <a:rot lat="0" lon="0" rev="0"/>
            </a:camera>
            <a:lightRig rig="balanced" dir="t">
              <a:rot lat="0" lon="0" rev="8700000"/>
            </a:lightRig>
          </a:scene3d>
        </p:spPr>
        <p:txBody>
          <a:bodyPr vert="horz" lIns="91440" tIns="45720" rIns="91440" bIns="45720" rtlCol="0" anchor="ctr">
            <a:noAutofit/>
          </a:bodyPr>
          <a:lstStyle/>
          <a:p>
            <a:pPr>
              <a:buClr>
                <a:srgbClr val="EFC075"/>
              </a:buClr>
            </a:pPr>
            <a:r>
              <a:rPr lang="en-US" sz="2400" dirty="0">
                <a:latin typeface="Arial" panose="020B0604020202020204" pitchFamily="34" charset="0"/>
                <a:cs typeface="Arial" panose="020B0604020202020204" pitchFamily="34" charset="0"/>
              </a:rPr>
              <a:t>73% of </a:t>
            </a:r>
            <a:r>
              <a:rPr lang="en-US" sz="2400" dirty="0" err="1">
                <a:latin typeface="Arial" panose="020B0604020202020204" pitchFamily="34" charset="0"/>
                <a:cs typeface="Arial" panose="020B0604020202020204" pitchFamily="34" charset="0"/>
              </a:rPr>
              <a:t>travellers</a:t>
            </a:r>
            <a:r>
              <a:rPr lang="en-US" sz="2400" dirty="0">
                <a:latin typeface="Arial" panose="020B0604020202020204" pitchFamily="34" charset="0"/>
                <a:cs typeface="Arial" panose="020B0604020202020204" pitchFamily="34" charset="0"/>
              </a:rPr>
              <a:t> pay more for green hotels</a:t>
            </a:r>
          </a:p>
          <a:p>
            <a:pPr>
              <a:buClr>
                <a:srgbClr val="EFC075"/>
              </a:buClr>
            </a:pPr>
            <a:r>
              <a:rPr lang="en-US" sz="2400" dirty="0">
                <a:latin typeface="Arial" panose="020B0604020202020204" pitchFamily="34" charset="0"/>
                <a:cs typeface="Arial" panose="020B0604020202020204" pitchFamily="34" charset="0"/>
              </a:rPr>
              <a:t>Premier Inn reduced waste by 25% </a:t>
            </a:r>
          </a:p>
          <a:p>
            <a:pPr>
              <a:buClr>
                <a:srgbClr val="EFC075"/>
              </a:buClr>
            </a:pPr>
            <a:r>
              <a:rPr lang="en-US" sz="2400" dirty="0">
                <a:latin typeface="Arial" panose="020B0604020202020204" pitchFamily="34" charset="0"/>
                <a:cs typeface="Arial" panose="020B0604020202020204" pitchFamily="34" charset="0"/>
              </a:rPr>
              <a:t>Millennials and Gen Z prefer sustainable hotels.</a:t>
            </a:r>
          </a:p>
          <a:p>
            <a:pPr>
              <a:buClr>
                <a:srgbClr val="EFC075"/>
              </a:buClr>
            </a:pPr>
            <a:r>
              <a:rPr lang="en-US" sz="2400" dirty="0">
                <a:latin typeface="Arial" panose="020B0604020202020204" pitchFamily="34" charset="0"/>
                <a:cs typeface="Arial" panose="020B0604020202020204" pitchFamily="34" charset="0"/>
              </a:rPr>
              <a:t>Responsible travel increases eco-hotel demand </a:t>
            </a:r>
          </a:p>
          <a:p>
            <a:pPr>
              <a:buClr>
                <a:srgbClr val="EFC075"/>
              </a:buClr>
            </a:pPr>
            <a:r>
              <a:rPr lang="en-US" sz="2400" dirty="0">
                <a:latin typeface="Arial" panose="020B0604020202020204" pitchFamily="34" charset="0"/>
                <a:cs typeface="Arial" panose="020B0604020202020204" pitchFamily="34" charset="0"/>
              </a:rPr>
              <a:t>Some guests do not </a:t>
            </a:r>
            <a:r>
              <a:rPr lang="en-US" sz="2400" dirty="0" err="1">
                <a:latin typeface="Arial" panose="020B0604020202020204" pitchFamily="34" charset="0"/>
                <a:cs typeface="Arial" panose="020B0604020202020204" pitchFamily="34" charset="0"/>
              </a:rPr>
              <a:t>prioritise</a:t>
            </a:r>
            <a:r>
              <a:rPr lang="en-US" sz="2400" dirty="0">
                <a:latin typeface="Arial" panose="020B0604020202020204" pitchFamily="34" charset="0"/>
                <a:cs typeface="Arial" panose="020B0604020202020204" pitchFamily="34" charset="0"/>
              </a:rPr>
              <a:t> sustainability </a:t>
            </a:r>
          </a:p>
          <a:p>
            <a:pPr>
              <a:buClr>
                <a:srgbClr val="EFC075"/>
              </a:buClr>
            </a:pPr>
            <a:r>
              <a:rPr lang="en-US" sz="2400" dirty="0">
                <a:latin typeface="Arial" panose="020B0604020202020204" pitchFamily="34" charset="0"/>
                <a:cs typeface="Arial" panose="020B0604020202020204" pitchFamily="34" charset="0"/>
              </a:rPr>
              <a:t>Hotels must improve guest sustainability engagement.</a:t>
            </a:r>
          </a:p>
          <a:p>
            <a:pPr marL="0" indent="0">
              <a:buClr>
                <a:srgbClr val="EFC075"/>
              </a:buClr>
              <a:buNone/>
            </a:pPr>
            <a:r>
              <a:rPr lang="en-US" sz="2800" dirty="0"/>
              <a:t>                          </a:t>
            </a:r>
          </a:p>
          <a:p>
            <a:pPr marL="0" indent="0">
              <a:buClr>
                <a:srgbClr val="EFC075"/>
              </a:buClr>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Linnes</a:t>
            </a:r>
            <a:r>
              <a:rPr lang="en-US" sz="2400" dirty="0">
                <a:latin typeface="Arial" panose="020B0604020202020204" pitchFamily="34" charset="0"/>
                <a:cs typeface="Arial" panose="020B0604020202020204" pitchFamily="34" charset="0"/>
              </a:rPr>
              <a:t> et al., 2022)</a:t>
            </a:r>
          </a:p>
        </p:txBody>
      </p:sp>
    </p:spTree>
    <p:extLst>
      <p:ext uri="{BB962C8B-B14F-4D97-AF65-F5344CB8AC3E}">
        <p14:creationId xmlns:p14="http://schemas.microsoft.com/office/powerpoint/2010/main" val="5792244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F1C7-8A71-A3CE-2193-7DF9AD4ADBD0}"/>
              </a:ext>
            </a:extLst>
          </p:cNvPr>
          <p:cNvSpPr>
            <a:spLocks noGrp="1"/>
          </p:cNvSpPr>
          <p:nvPr>
            <p:ph type="title"/>
          </p:nvPr>
        </p:nvSpPr>
        <p:spPr>
          <a:xfrm>
            <a:off x="239671" y="729658"/>
            <a:ext cx="11371138" cy="988332"/>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ctr"/>
            <a:r>
              <a:rPr lang="en-GB" sz="4000" b="1" cap="none" dirty="0">
                <a:latin typeface="Arial" panose="020B0604020202020204" pitchFamily="34" charset="0"/>
                <a:cs typeface="Arial" panose="020B0604020202020204" pitchFamily="34" charset="0"/>
              </a:rPr>
              <a:t>Themes: Technological Impact</a:t>
            </a:r>
          </a:p>
        </p:txBody>
      </p:sp>
      <p:graphicFrame>
        <p:nvGraphicFramePr>
          <p:cNvPr id="15" name="Content Placeholder 2">
            <a:extLst>
              <a:ext uri="{FF2B5EF4-FFF2-40B4-BE49-F238E27FC236}">
                <a16:creationId xmlns:a16="http://schemas.microsoft.com/office/drawing/2014/main" id="{A06D8307-5FD3-2D67-DF2C-B5F8D151D854}"/>
              </a:ext>
            </a:extLst>
          </p:cNvPr>
          <p:cNvGraphicFramePr>
            <a:graphicFrameLocks noGrp="1"/>
          </p:cNvGraphicFramePr>
          <p:nvPr>
            <p:ph sz="half" idx="1"/>
            <p:extLst>
              <p:ext uri="{D42A27DB-BD31-4B8C-83A1-F6EECF244321}">
                <p14:modId xmlns:p14="http://schemas.microsoft.com/office/powerpoint/2010/main" val="1766773058"/>
              </p:ext>
            </p:extLst>
          </p:nvPr>
        </p:nvGraphicFramePr>
        <p:xfrm>
          <a:off x="239671" y="1861850"/>
          <a:ext cx="5665370" cy="45434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Content Placeholder 11">
            <a:extLst>
              <a:ext uri="{FF2B5EF4-FFF2-40B4-BE49-F238E27FC236}">
                <a16:creationId xmlns:a16="http://schemas.microsoft.com/office/drawing/2014/main" id="{9B454261-7AF3-7088-5129-EB10587A6256}"/>
              </a:ext>
            </a:extLst>
          </p:cNvPr>
          <p:cNvPicPr>
            <a:picLocks noGrp="1" noChangeAspect="1"/>
          </p:cNvPicPr>
          <p:nvPr>
            <p:ph sz="half" idx="2"/>
          </p:nvPr>
        </p:nvPicPr>
        <p:blipFill>
          <a:blip r:embed="rId8"/>
          <a:stretch>
            <a:fillRect/>
          </a:stretch>
        </p:blipFill>
        <p:spPr>
          <a:xfrm>
            <a:off x="6096000" y="1904780"/>
            <a:ext cx="5514809" cy="4223562"/>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13" name="TextBox 12">
            <a:extLst>
              <a:ext uri="{FF2B5EF4-FFF2-40B4-BE49-F238E27FC236}">
                <a16:creationId xmlns:a16="http://schemas.microsoft.com/office/drawing/2014/main" id="{835DB1A0-8DFD-FD3F-4372-FC880FA829C5}"/>
              </a:ext>
            </a:extLst>
          </p:cNvPr>
          <p:cNvSpPr txBox="1"/>
          <p:nvPr/>
        </p:nvSpPr>
        <p:spPr>
          <a:xfrm>
            <a:off x="155864" y="6128342"/>
            <a:ext cx="11530225" cy="52322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2800" dirty="0" err="1">
                <a:latin typeface="Times New Roman" panose="02020603050405020304" pitchFamily="18" charset="0"/>
                <a:cs typeface="Times New Roman" panose="02020603050405020304" pitchFamily="18" charset="0"/>
              </a:rPr>
              <a:t>Revnomix</a:t>
            </a:r>
            <a:r>
              <a:rPr lang="en-US" sz="2800" dirty="0">
                <a:latin typeface="Times New Roman" panose="02020603050405020304" pitchFamily="18" charset="0"/>
                <a:cs typeface="Times New Roman" panose="02020603050405020304" pitchFamily="18" charset="0"/>
              </a:rPr>
              <a:t> Solutions (2022). </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8069852"/>
      </p:ext>
    </p:extLst>
  </p:cSld>
  <p:clrMapOvr>
    <a:masterClrMapping/>
  </p:clrMapOvr>
  <mc:AlternateContent xmlns:mc="http://schemas.openxmlformats.org/markup-compatibility/2006" xmlns:p14="http://schemas.microsoft.com/office/powerpoint/2010/main">
    <mc:Choice Requires="p14">
      <p:transition spd="slow" p14:dur="2000">
        <p14:wheelReverse spokes="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6" name="Rectangle 45">
            <a:extLst>
              <a:ext uri="{FF2B5EF4-FFF2-40B4-BE49-F238E27FC236}">
                <a16:creationId xmlns:a16="http://schemas.microsoft.com/office/drawing/2014/main" id="{014310F2-3261-4221-8BE1-03BD4833D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33F84F8-B8C2-1F89-04DD-BAACBFAD6CCA}"/>
              </a:ext>
            </a:extLst>
          </p:cNvPr>
          <p:cNvPicPr>
            <a:picLocks noGrp="1" noChangeAspect="1"/>
          </p:cNvPicPr>
          <p:nvPr>
            <p:ph sz="half" idx="1"/>
          </p:nvPr>
        </p:nvPicPr>
        <p:blipFill>
          <a:blip r:embed="rId3"/>
          <a:srcRect b="2598"/>
          <a:stretch/>
        </p:blipFill>
        <p:spPr>
          <a:xfrm>
            <a:off x="20" y="10"/>
            <a:ext cx="12191980" cy="6857990"/>
          </a:xfrm>
          <a:prstGeom prst="rect">
            <a:avLst/>
          </a:prstGeom>
          <a:scene3d>
            <a:camera prst="orthographicFront">
              <a:rot lat="0" lon="0" rev="0"/>
            </a:camera>
            <a:lightRig rig="balanced" dir="t">
              <a:rot lat="0" lon="0" rev="8700000"/>
            </a:lightRig>
          </a:scene3d>
          <a:sp3d>
            <a:bevelT w="190500" h="38100"/>
          </a:sp3d>
        </p:spPr>
      </p:pic>
      <p:grpSp>
        <p:nvGrpSpPr>
          <p:cNvPr id="48" name="Group 47">
            <a:extLst>
              <a:ext uri="{FF2B5EF4-FFF2-40B4-BE49-F238E27FC236}">
                <a16:creationId xmlns:a16="http://schemas.microsoft.com/office/drawing/2014/main" id="{8A11065F-8617-40E7-AC2B-F98E48C99F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49" name="Rectangle 48">
              <a:extLst>
                <a:ext uri="{FF2B5EF4-FFF2-40B4-BE49-F238E27FC236}">
                  <a16:creationId xmlns:a16="http://schemas.microsoft.com/office/drawing/2014/main" id="{D58BA2E5-C873-4530-B394-51996F6E2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9D8F77D0-1D04-4C5F-9CBB-0F8353D35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61">
              <a:extLst>
                <a:ext uri="{FF2B5EF4-FFF2-40B4-BE49-F238E27FC236}">
                  <a16:creationId xmlns:a16="http://schemas.microsoft.com/office/drawing/2014/main" id="{10FFDD02-D586-474F-B2FD-CC429198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A828CF1-FB6B-35BD-DFF5-ABCC4626B8B0}"/>
              </a:ext>
            </a:extLst>
          </p:cNvPr>
          <p:cNvSpPr>
            <a:spLocks noGrp="1"/>
          </p:cNvSpPr>
          <p:nvPr>
            <p:ph type="title"/>
          </p:nvPr>
        </p:nvSpPr>
        <p:spPr>
          <a:xfrm>
            <a:off x="584200" y="1006956"/>
            <a:ext cx="7213600" cy="858959"/>
          </a:xfrm>
          <a:scene3d>
            <a:camera prst="orthographicFront">
              <a:rot lat="0" lon="0" rev="0"/>
            </a:camera>
            <a:lightRig rig="balanced" dir="t">
              <a:rot lat="0" lon="0" rev="8700000"/>
            </a:lightRig>
          </a:scene3d>
        </p:spPr>
        <p:txBody>
          <a:bodyPr vert="horz" lIns="91440" tIns="45720" rIns="91440" bIns="45720" rtlCol="0" anchor="ctr">
            <a:normAutofit/>
          </a:bodyPr>
          <a:lstStyle/>
          <a:p>
            <a:r>
              <a:rPr lang="en-US"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Conclusion</a:t>
            </a:r>
          </a:p>
        </p:txBody>
      </p:sp>
      <p:sp>
        <p:nvSpPr>
          <p:cNvPr id="4" name="Content Placeholder 3">
            <a:extLst>
              <a:ext uri="{FF2B5EF4-FFF2-40B4-BE49-F238E27FC236}">
                <a16:creationId xmlns:a16="http://schemas.microsoft.com/office/drawing/2014/main" id="{D87CDBA2-18B1-7314-1D3E-758539954B61}"/>
              </a:ext>
            </a:extLst>
          </p:cNvPr>
          <p:cNvSpPr>
            <a:spLocks noGrp="1"/>
          </p:cNvSpPr>
          <p:nvPr>
            <p:ph sz="half" idx="2"/>
          </p:nvPr>
        </p:nvSpPr>
        <p:spPr>
          <a:xfrm>
            <a:off x="581192" y="2438399"/>
            <a:ext cx="7216607" cy="3564467"/>
          </a:xfrm>
          <a:scene3d>
            <a:camera prst="orthographicFront">
              <a:rot lat="0" lon="0" rev="0"/>
            </a:camera>
            <a:lightRig rig="balanced" dir="t">
              <a:rot lat="0" lon="0" rev="8700000"/>
            </a:lightRig>
          </a:scene3d>
        </p:spPr>
        <p:txBody>
          <a:bodyPr vert="horz" lIns="91440" tIns="45720" rIns="91440" bIns="45720" rtlCol="0" anchor="ctr">
            <a:noAutofit/>
          </a:bodyPr>
          <a:lstStyle/>
          <a:p>
            <a:r>
              <a:rPr lang="en-US" sz="2000" dirty="0">
                <a:solidFill>
                  <a:srgbClr val="FFFFFF"/>
                </a:solidFill>
                <a:latin typeface="Arial" panose="020B0604020202020204" pitchFamily="34" charset="0"/>
                <a:cs typeface="Arial" panose="020B0604020202020204" pitchFamily="34" charset="0"/>
              </a:rPr>
              <a:t>Energy efficiency saves costs and reduces emissions</a:t>
            </a:r>
          </a:p>
          <a:p>
            <a:r>
              <a:rPr lang="en-US" sz="2000" dirty="0">
                <a:solidFill>
                  <a:srgbClr val="FFFFFF"/>
                </a:solidFill>
                <a:latin typeface="Arial" panose="020B0604020202020204" pitchFamily="34" charset="0"/>
                <a:cs typeface="Arial" panose="020B0604020202020204" pitchFamily="34" charset="0"/>
              </a:rPr>
              <a:t>PEST analysis highlights key sustainability drivers</a:t>
            </a:r>
          </a:p>
          <a:p>
            <a:r>
              <a:rPr lang="en-US" sz="2000" dirty="0">
                <a:solidFill>
                  <a:srgbClr val="FFFFFF"/>
                </a:solidFill>
                <a:latin typeface="Arial" panose="020B0604020202020204" pitchFamily="34" charset="0"/>
                <a:cs typeface="Arial" panose="020B0604020202020204" pitchFamily="34" charset="0"/>
              </a:rPr>
              <a:t>AI and IoT improve energy efficiency by 30%</a:t>
            </a:r>
          </a:p>
          <a:p>
            <a:r>
              <a:rPr lang="en-US" sz="2000" dirty="0">
                <a:solidFill>
                  <a:srgbClr val="FFFFFF"/>
                </a:solidFill>
                <a:latin typeface="Arial" panose="020B0604020202020204" pitchFamily="34" charset="0"/>
                <a:cs typeface="Arial" panose="020B0604020202020204" pitchFamily="34" charset="0"/>
              </a:rPr>
              <a:t>Compliance with regulations ensures sustainability</a:t>
            </a:r>
          </a:p>
          <a:p>
            <a:r>
              <a:rPr lang="en-US" sz="2000" dirty="0">
                <a:solidFill>
                  <a:srgbClr val="FFFFFF"/>
                </a:solidFill>
                <a:latin typeface="Arial" panose="020B0604020202020204" pitchFamily="34" charset="0"/>
                <a:cs typeface="Arial" panose="020B0604020202020204" pitchFamily="34" charset="0"/>
              </a:rPr>
              <a:t>High costs and guest participation remain challenges</a:t>
            </a:r>
          </a:p>
          <a:p>
            <a:r>
              <a:rPr lang="en-US" sz="2000" dirty="0">
                <a:solidFill>
                  <a:srgbClr val="FFFFFF"/>
                </a:solidFill>
                <a:latin typeface="Arial" panose="020B0604020202020204" pitchFamily="34" charset="0"/>
                <a:cs typeface="Arial" panose="020B0604020202020204" pitchFamily="34" charset="0"/>
              </a:rPr>
              <a:t>Future research should focus on cost-effective solutions </a:t>
            </a:r>
          </a:p>
          <a:p>
            <a:pPr marL="0" indent="0">
              <a:buNone/>
            </a:pPr>
            <a:r>
              <a:rPr lang="en-US" sz="2400" dirty="0">
                <a:solidFill>
                  <a:srgbClr val="FFFFFF"/>
                </a:solidFill>
                <a:latin typeface="Arial" panose="020B0604020202020204" pitchFamily="34" charset="0"/>
                <a:cs typeface="Arial" panose="020B0604020202020204" pitchFamily="34" charset="0"/>
              </a:rPr>
              <a:t>                           </a:t>
            </a:r>
          </a:p>
          <a:p>
            <a:pPr marL="0" indent="0">
              <a:buNone/>
            </a:pPr>
            <a:r>
              <a:rPr lang="en-US" sz="2400" dirty="0">
                <a:solidFill>
                  <a:srgbClr val="FFFFFF"/>
                </a:solidFill>
                <a:latin typeface="Arial" panose="020B0604020202020204" pitchFamily="34" charset="0"/>
                <a:cs typeface="Arial" panose="020B0604020202020204" pitchFamily="34" charset="0"/>
              </a:rPr>
              <a:t>                             </a:t>
            </a:r>
            <a:r>
              <a:rPr lang="en-US" sz="2000" dirty="0">
                <a:solidFill>
                  <a:srgbClr val="FFFFFF"/>
                </a:solidFill>
                <a:latin typeface="Arial" panose="020B0604020202020204" pitchFamily="34" charset="0"/>
                <a:cs typeface="Arial" panose="020B0604020202020204" pitchFamily="34" charset="0"/>
              </a:rPr>
              <a:t>(</a:t>
            </a:r>
            <a:r>
              <a:rPr lang="en-US" sz="2000" dirty="0" err="1">
                <a:solidFill>
                  <a:srgbClr val="FFFFFF"/>
                </a:solidFill>
                <a:latin typeface="Arial" panose="020B0604020202020204" pitchFamily="34" charset="0"/>
                <a:cs typeface="Arial" panose="020B0604020202020204" pitchFamily="34" charset="0"/>
              </a:rPr>
              <a:t>Himeur</a:t>
            </a:r>
            <a:r>
              <a:rPr lang="en-US" sz="2000" dirty="0">
                <a:solidFill>
                  <a:srgbClr val="FFFFFF"/>
                </a:solidFill>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val="38833353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wipe/>
      </p:transition>
    </mc:Choice>
    <mc:Fallback xmlns="">
      <p:transition spd="slow">
        <p:wip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DA23-36B4-8DE2-C876-EF4DEEA5D23F}"/>
              </a:ext>
            </a:extLst>
          </p:cNvPr>
          <p:cNvSpPr>
            <a:spLocks noGrp="1"/>
          </p:cNvSpPr>
          <p:nvPr>
            <p:ph type="title"/>
          </p:nvPr>
        </p:nvSpPr>
        <p:spPr>
          <a:scene3d>
            <a:camera prst="orthographicFront">
              <a:rot lat="0" lon="0" rev="0"/>
            </a:camera>
            <a:lightRig rig="balanced" dir="t">
              <a:rot lat="0" lon="0" rev="8700000"/>
            </a:lightRig>
          </a:scene3d>
        </p:spPr>
        <p:txBody>
          <a:bodyPr vert="horz" lIns="91440" tIns="45720" rIns="91440" bIns="45720" rtlCol="0" anchor="b">
            <a:normAutofit/>
          </a:bodyPr>
          <a:lstStyle/>
          <a:p>
            <a:r>
              <a:rPr lang="en-US" sz="4000" dirty="0">
                <a:solidFill>
                  <a:srgbClr val="FFFFFF"/>
                </a:solidFill>
                <a:latin typeface="Arial" panose="020B0604020202020204" pitchFamily="34" charset="0"/>
                <a:cs typeface="Arial" panose="020B0604020202020204" pitchFamily="34" charset="0"/>
              </a:rPr>
              <a:t>Recommendations</a:t>
            </a:r>
          </a:p>
        </p:txBody>
      </p:sp>
      <p:graphicFrame>
        <p:nvGraphicFramePr>
          <p:cNvPr id="7" name="Content Placeholder 2">
            <a:extLst>
              <a:ext uri="{FF2B5EF4-FFF2-40B4-BE49-F238E27FC236}">
                <a16:creationId xmlns:a16="http://schemas.microsoft.com/office/drawing/2014/main" id="{544D524F-FF07-1A98-467E-AACC394BBEDA}"/>
              </a:ext>
            </a:extLst>
          </p:cNvPr>
          <p:cNvGraphicFramePr>
            <a:graphicFrameLocks noGrp="1"/>
          </p:cNvGraphicFramePr>
          <p:nvPr>
            <p:ph idx="1"/>
            <p:extLst>
              <p:ext uri="{D42A27DB-BD31-4B8C-83A1-F6EECF244321}">
                <p14:modId xmlns:p14="http://schemas.microsoft.com/office/powerpoint/2010/main" val="963239318"/>
              </p:ext>
            </p:extLst>
          </p:nvPr>
        </p:nvGraphicFramePr>
        <p:xfrm>
          <a:off x="674542" y="2181225"/>
          <a:ext cx="11191875" cy="4167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FDE9944-1E70-C9EC-D35C-88ADE2644998}"/>
              </a:ext>
            </a:extLst>
          </p:cNvPr>
          <p:cNvSpPr txBox="1"/>
          <p:nvPr/>
        </p:nvSpPr>
        <p:spPr>
          <a:xfrm>
            <a:off x="2899064" y="5995555"/>
            <a:ext cx="48006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Costa &amp; Costa,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00223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8" name="Rectangle 37">
            <a:extLst>
              <a:ext uri="{FF2B5EF4-FFF2-40B4-BE49-F238E27FC236}">
                <a16:creationId xmlns:a16="http://schemas.microsoft.com/office/drawing/2014/main" id="{0883F11E-ECB3-4046-A121-A45C6FF63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8A55206-09FD-C86E-31C1-DB1E37AF53D8}"/>
              </a:ext>
            </a:extLst>
          </p:cNvPr>
          <p:cNvPicPr>
            <a:picLocks noGrp="1" noChangeAspect="1"/>
          </p:cNvPicPr>
          <p:nvPr>
            <p:ph idx="1"/>
          </p:nvPr>
        </p:nvPicPr>
        <p:blipFill>
          <a:blip r:embed="rId2"/>
          <a:stretch>
            <a:fillRect/>
          </a:stretch>
        </p:blipFill>
        <p:spPr>
          <a:xfrm>
            <a:off x="771440" y="1070678"/>
            <a:ext cx="5547758" cy="4938713"/>
          </a:xfrm>
          <a:prstGeom prst="rect">
            <a:avLst/>
          </a:prstGeom>
        </p:spPr>
      </p:pic>
      <p:sp>
        <p:nvSpPr>
          <p:cNvPr id="48" name="Rectangle 47">
            <a:extLst>
              <a:ext uri="{FF2B5EF4-FFF2-40B4-BE49-F238E27FC236}">
                <a16:creationId xmlns:a16="http://schemas.microsoft.com/office/drawing/2014/main" id="{7B28B346-1639-4F05-9EBC-808A9DC665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723899"/>
            <a:ext cx="5009388"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01EB728-F4D8-6B57-CAC0-3BAD65B80308}"/>
              </a:ext>
            </a:extLst>
          </p:cNvPr>
          <p:cNvSpPr>
            <a:spLocks noGrp="1"/>
          </p:cNvSpPr>
          <p:nvPr>
            <p:ph type="title"/>
          </p:nvPr>
        </p:nvSpPr>
        <p:spPr>
          <a:xfrm>
            <a:off x="7261934" y="1419225"/>
            <a:ext cx="4115917" cy="2085869"/>
          </a:xfrm>
        </p:spPr>
        <p:txBody>
          <a:bodyPr vert="horz" lIns="91440" tIns="45720" rIns="91440" bIns="45720" rtlCol="0" anchor="b">
            <a:normAutofit/>
          </a:bodyPr>
          <a:lstStyle/>
          <a:p>
            <a:r>
              <a:rPr lang="en-US" sz="3600">
                <a:solidFill>
                  <a:srgbClr val="FFFFFF"/>
                </a:solidFill>
              </a:rPr>
              <a:t>                    REFERENCES </a:t>
            </a:r>
          </a:p>
        </p:txBody>
      </p:sp>
      <p:sp>
        <p:nvSpPr>
          <p:cNvPr id="49" name="Rectangle 48">
            <a:extLst>
              <a:ext uri="{FF2B5EF4-FFF2-40B4-BE49-F238E27FC236}">
                <a16:creationId xmlns:a16="http://schemas.microsoft.com/office/drawing/2014/main" id="{5CF77191-9839-40D9-B04E-85DF01BB0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05279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BF007B11-F4C3-4A9E-AAA8-D52C8C1AD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306" y="457200"/>
            <a:ext cx="3052798"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871D0F6C-C993-4E97-A103-9448E35FE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453643"/>
            <a:ext cx="5009388"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62901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F3646-3521-7AD2-DC1C-2C0AB8B929BD}"/>
              </a:ext>
            </a:extLst>
          </p:cNvPr>
          <p:cNvSpPr>
            <a:spLocks noGrp="1"/>
          </p:cNvSpPr>
          <p:nvPr>
            <p:ph type="title"/>
          </p:nvPr>
        </p:nvSpPr>
        <p:spPr>
          <a:xfrm>
            <a:off x="746228" y="1073231"/>
            <a:ext cx="3054091" cy="4711539"/>
          </a:xfrm>
        </p:spPr>
        <p:txBody>
          <a:bodyPr anchor="ctr">
            <a:normAutofit/>
          </a:bodyPr>
          <a:lstStyle/>
          <a:p>
            <a:r>
              <a:rPr lang="en-GB" sz="3200">
                <a:solidFill>
                  <a:schemeClr val="accent1"/>
                </a:solidFill>
                <a:latin typeface="Arial" panose="020B0604020202020204" pitchFamily="34" charset="0"/>
                <a:cs typeface="Arial" panose="020B0604020202020204" pitchFamily="34" charset="0"/>
              </a:rPr>
              <a:t>                            REFERENCES Cont…</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1E22D4-8994-456C-45E5-74813CF24D7A}"/>
              </a:ext>
            </a:extLst>
          </p:cNvPr>
          <p:cNvSpPr>
            <a:spLocks noGrp="1"/>
          </p:cNvSpPr>
          <p:nvPr>
            <p:ph idx="1"/>
          </p:nvPr>
        </p:nvSpPr>
        <p:spPr>
          <a:xfrm>
            <a:off x="4702629" y="1073231"/>
            <a:ext cx="6599582" cy="4711539"/>
          </a:xfrm>
        </p:spPr>
        <p:txBody>
          <a:bodyPr>
            <a:normAutofit/>
          </a:bodyPr>
          <a:lstStyle/>
          <a:p>
            <a:pPr marL="0" indent="0">
              <a:lnSpc>
                <a:spcPct val="90000"/>
              </a:lnSpc>
              <a:buNone/>
            </a:pPr>
            <a:r>
              <a:rPr lang="en-GB" sz="1900" dirty="0" err="1">
                <a:solidFill>
                  <a:srgbClr val="FFFFFF"/>
                </a:solidFill>
                <a:latin typeface="Arial" panose="020B0604020202020204" pitchFamily="34" charset="0"/>
                <a:cs typeface="Arial" panose="020B0604020202020204" pitchFamily="34" charset="0"/>
              </a:rPr>
              <a:t>Himeur</a:t>
            </a:r>
            <a:r>
              <a:rPr lang="en-GB" sz="1900" dirty="0">
                <a:solidFill>
                  <a:srgbClr val="FFFFFF"/>
                </a:solidFill>
                <a:latin typeface="Arial" panose="020B0604020202020204" pitchFamily="34" charset="0"/>
                <a:cs typeface="Arial" panose="020B0604020202020204" pitchFamily="34" charset="0"/>
              </a:rPr>
              <a:t>, Y., </a:t>
            </a:r>
            <a:r>
              <a:rPr lang="en-GB" sz="1900" dirty="0" err="1">
                <a:solidFill>
                  <a:srgbClr val="FFFFFF"/>
                </a:solidFill>
                <a:latin typeface="Arial" panose="020B0604020202020204" pitchFamily="34" charset="0"/>
                <a:cs typeface="Arial" panose="020B0604020202020204" pitchFamily="34" charset="0"/>
              </a:rPr>
              <a:t>Elnour</a:t>
            </a:r>
            <a:r>
              <a:rPr lang="en-GB" sz="1900" dirty="0">
                <a:solidFill>
                  <a:srgbClr val="FFFFFF"/>
                </a:solidFill>
                <a:latin typeface="Arial" panose="020B0604020202020204" pitchFamily="34" charset="0"/>
                <a:cs typeface="Arial" panose="020B0604020202020204" pitchFamily="34" charset="0"/>
              </a:rPr>
              <a:t>, M., </a:t>
            </a:r>
            <a:r>
              <a:rPr lang="en-GB" sz="1900" dirty="0" err="1">
                <a:solidFill>
                  <a:srgbClr val="FFFFFF"/>
                </a:solidFill>
                <a:latin typeface="Arial" panose="020B0604020202020204" pitchFamily="34" charset="0"/>
                <a:cs typeface="Arial" panose="020B0604020202020204" pitchFamily="34" charset="0"/>
              </a:rPr>
              <a:t>Fadli</a:t>
            </a:r>
            <a:r>
              <a:rPr lang="en-GB" sz="1900" dirty="0">
                <a:solidFill>
                  <a:srgbClr val="FFFFFF"/>
                </a:solidFill>
                <a:latin typeface="Arial" panose="020B0604020202020204" pitchFamily="34" charset="0"/>
                <a:cs typeface="Arial" panose="020B0604020202020204" pitchFamily="34" charset="0"/>
              </a:rPr>
              <a:t>, F., Meskin, N., Petri, I., </a:t>
            </a:r>
            <a:r>
              <a:rPr lang="en-GB" sz="1900" dirty="0" err="1">
                <a:solidFill>
                  <a:srgbClr val="FFFFFF"/>
                </a:solidFill>
                <a:latin typeface="Arial" panose="020B0604020202020204" pitchFamily="34" charset="0"/>
                <a:cs typeface="Arial" panose="020B0604020202020204" pitchFamily="34" charset="0"/>
              </a:rPr>
              <a:t>Rezgui</a:t>
            </a:r>
            <a:r>
              <a:rPr lang="en-GB" sz="1900" dirty="0">
                <a:solidFill>
                  <a:srgbClr val="FFFFFF"/>
                </a:solidFill>
                <a:latin typeface="Arial" panose="020B0604020202020204" pitchFamily="34" charset="0"/>
                <a:cs typeface="Arial" panose="020B0604020202020204" pitchFamily="34" charset="0"/>
              </a:rPr>
              <a:t>, Y., </a:t>
            </a:r>
            <a:r>
              <a:rPr lang="en-GB" sz="1900" dirty="0" err="1">
                <a:solidFill>
                  <a:srgbClr val="FFFFFF"/>
                </a:solidFill>
                <a:latin typeface="Arial" panose="020B0604020202020204" pitchFamily="34" charset="0"/>
                <a:cs typeface="Arial" panose="020B0604020202020204" pitchFamily="34" charset="0"/>
              </a:rPr>
              <a:t>Bensaali</a:t>
            </a:r>
            <a:r>
              <a:rPr lang="en-GB" sz="1900" dirty="0">
                <a:solidFill>
                  <a:srgbClr val="FFFFFF"/>
                </a:solidFill>
                <a:latin typeface="Arial" panose="020B0604020202020204" pitchFamily="34" charset="0"/>
                <a:cs typeface="Arial" panose="020B0604020202020204" pitchFamily="34" charset="0"/>
              </a:rPr>
              <a:t>, F. and Amira, A., (2023). AI-big data analytics for building automation and management systems: a survey, actual challenges, and future perspectives. Artificial Intelligence Review, 56(6), pp.4929-5021. https://doi.org/10.1007/s10462-022-10286-2.</a:t>
            </a:r>
          </a:p>
          <a:p>
            <a:pPr marL="0" indent="0">
              <a:lnSpc>
                <a:spcPct val="90000"/>
              </a:lnSpc>
              <a:buNone/>
            </a:pPr>
            <a:r>
              <a:rPr lang="en-GB" sz="1900" dirty="0">
                <a:solidFill>
                  <a:srgbClr val="FFFFFF"/>
                </a:solidFill>
                <a:latin typeface="Arial" panose="020B0604020202020204" pitchFamily="34" charset="0"/>
                <a:cs typeface="Arial" panose="020B0604020202020204" pitchFamily="34" charset="0"/>
              </a:rPr>
              <a:t> </a:t>
            </a:r>
            <a:r>
              <a:rPr lang="en-GB" sz="1900" dirty="0" err="1">
                <a:solidFill>
                  <a:srgbClr val="FFFFFF"/>
                </a:solidFill>
                <a:latin typeface="Arial" panose="020B0604020202020204" pitchFamily="34" charset="0"/>
                <a:cs typeface="Arial" panose="020B0604020202020204" pitchFamily="34" charset="0"/>
              </a:rPr>
              <a:t>Linnes</a:t>
            </a:r>
            <a:r>
              <a:rPr lang="en-GB" sz="1900" dirty="0">
                <a:solidFill>
                  <a:srgbClr val="FFFFFF"/>
                </a:solidFill>
                <a:latin typeface="Arial" panose="020B0604020202020204" pitchFamily="34" charset="0"/>
                <a:cs typeface="Arial" panose="020B0604020202020204" pitchFamily="34" charset="0"/>
              </a:rPr>
              <a:t>, C., </a:t>
            </a:r>
            <a:r>
              <a:rPr lang="en-GB" sz="1900" dirty="0" err="1">
                <a:solidFill>
                  <a:srgbClr val="FFFFFF"/>
                </a:solidFill>
                <a:latin typeface="Arial" panose="020B0604020202020204" pitchFamily="34" charset="0"/>
                <a:cs typeface="Arial" panose="020B0604020202020204" pitchFamily="34" charset="0"/>
              </a:rPr>
              <a:t>Agrusa</a:t>
            </a:r>
            <a:r>
              <a:rPr lang="en-GB" sz="1900" dirty="0">
                <a:solidFill>
                  <a:srgbClr val="FFFFFF"/>
                </a:solidFill>
                <a:latin typeface="Arial" panose="020B0604020202020204" pitchFamily="34" charset="0"/>
                <a:cs typeface="Arial" panose="020B0604020202020204" pitchFamily="34" charset="0"/>
              </a:rPr>
              <a:t>, J., </a:t>
            </a:r>
            <a:r>
              <a:rPr lang="en-GB" sz="1900" dirty="0" err="1">
                <a:solidFill>
                  <a:srgbClr val="FFFFFF"/>
                </a:solidFill>
                <a:latin typeface="Arial" panose="020B0604020202020204" pitchFamily="34" charset="0"/>
                <a:cs typeface="Arial" panose="020B0604020202020204" pitchFamily="34" charset="0"/>
              </a:rPr>
              <a:t>Ronzoni</a:t>
            </a:r>
            <a:r>
              <a:rPr lang="en-GB" sz="1900" dirty="0">
                <a:solidFill>
                  <a:srgbClr val="FFFFFF"/>
                </a:solidFill>
                <a:latin typeface="Arial" panose="020B0604020202020204" pitchFamily="34" charset="0"/>
                <a:cs typeface="Arial" panose="020B0604020202020204" pitchFamily="34" charset="0"/>
              </a:rPr>
              <a:t>, G. and Lema, J., (2022). What tourists want is a sustainable paradise. Tourism and Hospitality, 3(1), pp.164-183. https://doi.org/10.3390/tourhosp3010013</a:t>
            </a:r>
          </a:p>
          <a:p>
            <a:pPr marL="0" indent="0">
              <a:lnSpc>
                <a:spcPct val="90000"/>
              </a:lnSpc>
              <a:buNone/>
            </a:pPr>
            <a:r>
              <a:rPr lang="en-GB" sz="1900" dirty="0">
                <a:solidFill>
                  <a:srgbClr val="FFFFFF"/>
                </a:solidFill>
                <a:latin typeface="Arial" panose="020B0604020202020204" pitchFamily="34" charset="0"/>
                <a:cs typeface="Arial" panose="020B0604020202020204" pitchFamily="34" charset="0"/>
              </a:rPr>
              <a:t> Liu, S. (2022). Infographic: Top sustainability focus areas for the travel accommodation industry. Statista Daily Data. https://www.statista.com/chart/28196/travel-accommodation-sustainability-focus-areas/</a:t>
            </a:r>
          </a:p>
          <a:p>
            <a:pPr>
              <a:lnSpc>
                <a:spcPct val="90000"/>
              </a:lnSpc>
            </a:pPr>
            <a:endParaRPr lang="en-GB" sz="1900" dirty="0">
              <a:solidFill>
                <a:srgbClr val="FFFFFF"/>
              </a:solidFill>
            </a:endParaRPr>
          </a:p>
        </p:txBody>
      </p:sp>
    </p:spTree>
    <p:extLst>
      <p:ext uri="{BB962C8B-B14F-4D97-AF65-F5344CB8AC3E}">
        <p14:creationId xmlns:p14="http://schemas.microsoft.com/office/powerpoint/2010/main" val="1317816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B368844-C43E-8C45-C7BA-5728C8C7808D}"/>
              </a:ext>
            </a:extLst>
          </p:cNvPr>
          <p:cNvPicPr>
            <a:picLocks noGrp="1" noChangeAspect="1"/>
          </p:cNvPicPr>
          <p:nvPr>
            <p:ph idx="1"/>
          </p:nvPr>
        </p:nvPicPr>
        <p:blipFill>
          <a:blip r:embed="rId2"/>
          <a:stretch>
            <a:fillRect/>
          </a:stretch>
        </p:blipFill>
        <p:spPr>
          <a:xfrm>
            <a:off x="771440" y="1120274"/>
            <a:ext cx="6834511" cy="4885167"/>
          </a:xfrm>
          <a:prstGeom prst="rect">
            <a:avLst/>
          </a:prstGeom>
        </p:spPr>
      </p:pic>
      <p:sp>
        <p:nvSpPr>
          <p:cNvPr id="27" name="Rectangle 26">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71C8F7-6F65-5CEE-4D2B-E1633B9161C2}"/>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REFERENCES Cont…</a:t>
            </a:r>
          </a:p>
        </p:txBody>
      </p:sp>
    </p:spTree>
    <p:extLst>
      <p:ext uri="{BB962C8B-B14F-4D97-AF65-F5344CB8AC3E}">
        <p14:creationId xmlns:p14="http://schemas.microsoft.com/office/powerpoint/2010/main" val="4130322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83F11E-ECB3-4046-A121-A45C6FF63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Smiling Face with No Fill">
            <a:extLst>
              <a:ext uri="{FF2B5EF4-FFF2-40B4-BE49-F238E27FC236}">
                <a16:creationId xmlns:a16="http://schemas.microsoft.com/office/drawing/2014/main" id="{73D0CA75-9560-191E-197D-111F56FE47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2949" y="1047665"/>
            <a:ext cx="4984740" cy="4984740"/>
          </a:xfrm>
          <a:prstGeom prst="rect">
            <a:avLst/>
          </a:prstGeom>
        </p:spPr>
      </p:pic>
      <p:sp>
        <p:nvSpPr>
          <p:cNvPr id="29" name="Rectangle 28">
            <a:extLst>
              <a:ext uri="{FF2B5EF4-FFF2-40B4-BE49-F238E27FC236}">
                <a16:creationId xmlns:a16="http://schemas.microsoft.com/office/drawing/2014/main" id="{7B28B346-1639-4F05-9EBC-808A9DC665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723899"/>
            <a:ext cx="5009388"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7FC896-5F01-A932-D4FA-D5E128CD199F}"/>
              </a:ext>
            </a:extLst>
          </p:cNvPr>
          <p:cNvSpPr>
            <a:spLocks noGrp="1"/>
          </p:cNvSpPr>
          <p:nvPr>
            <p:ph type="ctrTitle"/>
          </p:nvPr>
        </p:nvSpPr>
        <p:spPr>
          <a:xfrm>
            <a:off x="7261934" y="1419225"/>
            <a:ext cx="4115917" cy="2085869"/>
          </a:xfrm>
        </p:spPr>
        <p:txBody>
          <a:bodyPr>
            <a:normAutofit/>
          </a:bodyPr>
          <a:lstStyle/>
          <a:p>
            <a:r>
              <a:rPr lang="en-GB" dirty="0">
                <a:solidFill>
                  <a:srgbClr val="FFFFFF"/>
                </a:solidFill>
              </a:rPr>
              <a:t>THANK YOU </a:t>
            </a:r>
          </a:p>
        </p:txBody>
      </p:sp>
      <p:sp>
        <p:nvSpPr>
          <p:cNvPr id="3" name="Subtitle 2">
            <a:extLst>
              <a:ext uri="{FF2B5EF4-FFF2-40B4-BE49-F238E27FC236}">
                <a16:creationId xmlns:a16="http://schemas.microsoft.com/office/drawing/2014/main" id="{A398EAC1-0E4E-564A-05D2-FB7542311942}"/>
              </a:ext>
            </a:extLst>
          </p:cNvPr>
          <p:cNvSpPr>
            <a:spLocks noGrp="1"/>
          </p:cNvSpPr>
          <p:nvPr>
            <p:ph type="subTitle" idx="1"/>
          </p:nvPr>
        </p:nvSpPr>
        <p:spPr>
          <a:xfrm>
            <a:off x="7261934" y="3505095"/>
            <a:ext cx="4115917" cy="1733655"/>
          </a:xfrm>
        </p:spPr>
        <p:txBody>
          <a:bodyPr>
            <a:normAutofit/>
          </a:bodyPr>
          <a:lstStyle/>
          <a:p>
            <a:r>
              <a:rPr lang="en-GB" dirty="0">
                <a:solidFill>
                  <a:srgbClr val="EBEBEB"/>
                </a:solidFill>
              </a:rPr>
              <a:t>                 </a:t>
            </a:r>
          </a:p>
          <a:p>
            <a:endParaRPr lang="en-GB" dirty="0">
              <a:solidFill>
                <a:srgbClr val="EBEBEB"/>
              </a:solidFill>
            </a:endParaRPr>
          </a:p>
          <a:p>
            <a:r>
              <a:rPr lang="en-GB" dirty="0">
                <a:solidFill>
                  <a:srgbClr val="EBEBEB"/>
                </a:solidFill>
              </a:rPr>
              <a:t>                  24/02/2025 </a:t>
            </a:r>
          </a:p>
        </p:txBody>
      </p:sp>
      <p:sp>
        <p:nvSpPr>
          <p:cNvPr id="31" name="Rectangle 30">
            <a:extLst>
              <a:ext uri="{FF2B5EF4-FFF2-40B4-BE49-F238E27FC236}">
                <a16:creationId xmlns:a16="http://schemas.microsoft.com/office/drawing/2014/main" id="{5CF77191-9839-40D9-B04E-85DF01BB0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05279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F007B11-F4C3-4A9E-AAA8-D52C8C1AD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1306" y="457200"/>
            <a:ext cx="3052798"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871D0F6C-C993-4E97-A103-9448E35FE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453643"/>
            <a:ext cx="5009388"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6588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2982</Words>
  <Application>Microsoft Office PowerPoint</Application>
  <PresentationFormat>Widescreen</PresentationFormat>
  <Paragraphs>106</Paragraphs>
  <Slides>16</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Calibri</vt:lpstr>
      <vt:lpstr>Gill Sans MT</vt:lpstr>
      <vt:lpstr>Times New Roman</vt:lpstr>
      <vt:lpstr>Wingdings</vt:lpstr>
      <vt:lpstr>Wingdings 2</vt:lpstr>
      <vt:lpstr>Dividend</vt:lpstr>
      <vt:lpstr>Conference presentation</vt:lpstr>
      <vt:lpstr>    AI ACKNOWLEDGEMENT STATEMENT </vt:lpstr>
      <vt:lpstr>Introduction</vt:lpstr>
      <vt:lpstr>Literature Review</vt:lpstr>
      <vt:lpstr>Literature Review: Water Conservation and Energy Efficiency</vt:lpstr>
      <vt:lpstr>Literature Review: Stakeholder Engagement in Energy Sustainability</vt:lpstr>
      <vt:lpstr>Research Methods</vt:lpstr>
      <vt:lpstr>Themes Impact Analysis: Political and Economic Impact</vt:lpstr>
      <vt:lpstr>Themes IMPACT ANALYSIS: Sociocultural Impact</vt:lpstr>
      <vt:lpstr>Themes: Technological Impact</vt:lpstr>
      <vt:lpstr>                     Conclusion</vt:lpstr>
      <vt:lpstr>Recommendations</vt:lpstr>
      <vt:lpstr>                    REFERENCES </vt:lpstr>
      <vt:lpstr>                            REFERENCES Cont…</vt:lpstr>
      <vt:lpstr>REFERENCES Cont…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2025-02-14T09:07:21Z</dcterms:created>
  <dcterms:modified xsi:type="dcterms:W3CDTF">2025-02-24T20:28:42Z</dcterms:modified>
</cp:coreProperties>
</file>