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1"/>
  </p:notesMasterIdLst>
  <p:handoutMasterIdLst>
    <p:handoutMasterId r:id="rId22"/>
  </p:handoutMasterIdLst>
  <p:sldIdLst>
    <p:sldId id="277" r:id="rId2"/>
    <p:sldId id="308" r:id="rId3"/>
    <p:sldId id="257" r:id="rId4"/>
    <p:sldId id="474" r:id="rId5"/>
    <p:sldId id="261" r:id="rId6"/>
    <p:sldId id="291" r:id="rId7"/>
    <p:sldId id="273" r:id="rId8"/>
    <p:sldId id="294" r:id="rId9"/>
    <p:sldId id="299" r:id="rId10"/>
    <p:sldId id="297" r:id="rId11"/>
    <p:sldId id="477" r:id="rId12"/>
    <p:sldId id="271" r:id="rId13"/>
    <p:sldId id="302" r:id="rId14"/>
    <p:sldId id="304" r:id="rId15"/>
    <p:sldId id="478" r:id="rId16"/>
    <p:sldId id="290" r:id="rId17"/>
    <p:sldId id="476" r:id="rId18"/>
    <p:sldId id="479" r:id="rId19"/>
    <p:sldId id="459" r:id="rId20"/>
  </p:sldIdLst>
  <p:sldSz cx="9144000" cy="6858000" type="screen4x3"/>
  <p:notesSz cx="6746875" cy="99139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3">
          <p15:clr>
            <a:srgbClr val="A4A3A4"/>
          </p15:clr>
        </p15:guide>
        <p15:guide id="2" pos="2125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9582" autoAdjust="0"/>
    <p:restoredTop sz="94576" autoAdjust="0"/>
  </p:normalViewPr>
  <p:slideViewPr>
    <p:cSldViewPr>
      <p:cViewPr varScale="1">
        <p:scale>
          <a:sx n="111" d="100"/>
          <a:sy n="111" d="100"/>
        </p:scale>
        <p:origin x="2024" y="20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-5544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123"/>
        <p:guide pos="2125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A9FA8D21-1AB0-7D45-B88F-C9DC3C022BDE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9A922C0F-9AB8-8441-B4B5-98372030E2D7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21113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3E0A8C05-C599-5A40-B16D-6760CE91C7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E0E75DC1-C240-FB45-8ACD-762A705AB583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21113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fld id="{8FB1C96A-7D09-2043-BF57-68FA42F62693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C85F4DAA-3148-9746-979B-8A6B369E093F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CF7D9B2-B703-CD41-AA78-CB34B4AFA84A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2270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4340" name="Rectangle 4">
            <a:extLst>
              <a:ext uri="{FF2B5EF4-FFF2-40B4-BE49-F238E27FC236}">
                <a16:creationId xmlns:a16="http://schemas.microsoft.com/office/drawing/2014/main" id="{B125A2DA-60D5-EC59-9610-5B7963886865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42950"/>
            <a:ext cx="4957763" cy="371792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3CA88B4B-5670-FF4B-BADA-BAB07534F230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0113" y="4708525"/>
            <a:ext cx="4946650" cy="44624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E6A646B4-6C0C-2942-951D-D1B77C7A8A9C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921DBE63-3C87-9248-8BD7-EA44B3293B1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2270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fld id="{D3F1B5E3-D08C-BE4F-AFAB-3506C4AE1523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Slide Image Placeholder 1">
            <a:extLst>
              <a:ext uri="{FF2B5EF4-FFF2-40B4-BE49-F238E27FC236}">
                <a16:creationId xmlns:a16="http://schemas.microsoft.com/office/drawing/2014/main" id="{48838024-BE35-0942-66FA-CCEA5EE453F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4" name="Notes Placeholder 2">
            <a:extLst>
              <a:ext uri="{FF2B5EF4-FFF2-40B4-BE49-F238E27FC236}">
                <a16:creationId xmlns:a16="http://schemas.microsoft.com/office/drawing/2014/main" id="{9678BCFC-3A7C-1B8B-9CD1-D6812BE42D3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18435" name="Slide Number Placeholder 3">
            <a:extLst>
              <a:ext uri="{FF2B5EF4-FFF2-40B4-BE49-F238E27FC236}">
                <a16:creationId xmlns:a16="http://schemas.microsoft.com/office/drawing/2014/main" id="{831B5126-2AE2-9291-4650-FA684BADA32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765EDE41-5CE4-1546-9AB3-2273A4DE66F1}" type="slidenum">
              <a:rPr lang="en-US" altLang="en-US">
                <a:latin typeface="Verdana" panose="020B0604030504040204" pitchFamily="34" charset="0"/>
              </a:rPr>
              <a:pPr/>
              <a:t>2</a:t>
            </a:fld>
            <a:endParaRPr lang="en-US" altLang="en-US">
              <a:latin typeface="Verdana" panose="020B060403050404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Slide Image Placeholder 1">
            <a:extLst>
              <a:ext uri="{FF2B5EF4-FFF2-40B4-BE49-F238E27FC236}">
                <a16:creationId xmlns:a16="http://schemas.microsoft.com/office/drawing/2014/main" id="{D11D692D-A2CD-2250-A4BD-6BF2AAC79E9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2" name="Notes Placeholder 2">
            <a:extLst>
              <a:ext uri="{FF2B5EF4-FFF2-40B4-BE49-F238E27FC236}">
                <a16:creationId xmlns:a16="http://schemas.microsoft.com/office/drawing/2014/main" id="{3B9D6EB2-DD09-EACC-940C-D9BF48A7984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IN" altLang="en-US"/>
          </a:p>
        </p:txBody>
      </p:sp>
      <p:sp>
        <p:nvSpPr>
          <p:cNvPr id="20483" name="Slide Number Placeholder 3">
            <a:extLst>
              <a:ext uri="{FF2B5EF4-FFF2-40B4-BE49-F238E27FC236}">
                <a16:creationId xmlns:a16="http://schemas.microsoft.com/office/drawing/2014/main" id="{C583FF60-2478-B14F-C73B-5A5210FDCDC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ADD8DF58-DB49-5542-AF4F-53289C535D3B}" type="slidenum">
              <a:rPr lang="en-US" altLang="en-US">
                <a:latin typeface="Verdana" panose="020B0604030504040204" pitchFamily="34" charset="0"/>
              </a:rPr>
              <a:pPr/>
              <a:t>3</a:t>
            </a:fld>
            <a:endParaRPr lang="en-US" altLang="en-US">
              <a:latin typeface="Verdana" panose="020B060403050404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Slide Image Placeholder 1">
            <a:extLst>
              <a:ext uri="{FF2B5EF4-FFF2-40B4-BE49-F238E27FC236}">
                <a16:creationId xmlns:a16="http://schemas.microsoft.com/office/drawing/2014/main" id="{00359723-123E-3074-FC33-A6FA04E821B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6" name="Notes Placeholder 2">
            <a:extLst>
              <a:ext uri="{FF2B5EF4-FFF2-40B4-BE49-F238E27FC236}">
                <a16:creationId xmlns:a16="http://schemas.microsoft.com/office/drawing/2014/main" id="{B2259BFC-606F-9A0B-7B86-6C954E92652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US" altLang="en-US"/>
              <a:t>While trait research provides a basis for </a:t>
            </a:r>
            <a:r>
              <a:rPr lang="en-US" altLang="en-US" i="1"/>
              <a:t>selecting</a:t>
            </a:r>
            <a:r>
              <a:rPr lang="en-US" altLang="en-US"/>
              <a:t> the right people for leadership, behavioral theories of leadership imply that we can </a:t>
            </a:r>
            <a:r>
              <a:rPr lang="en-US" altLang="en-US" i="1"/>
              <a:t>train</a:t>
            </a:r>
            <a:r>
              <a:rPr lang="en-US" altLang="en-US"/>
              <a:t> people to be leaders.</a:t>
            </a:r>
          </a:p>
          <a:p>
            <a:pPr eaLnBrk="1" hangingPunct="1">
              <a:spcBef>
                <a:spcPct val="0"/>
              </a:spcBef>
            </a:pPr>
            <a:endParaRPr lang="en-US" altLang="en-US"/>
          </a:p>
          <a:p>
            <a:pPr eaLnBrk="1" hangingPunct="1">
              <a:spcBef>
                <a:spcPct val="0"/>
              </a:spcBef>
            </a:pPr>
            <a:r>
              <a:rPr lang="en-US" altLang="en-US"/>
              <a:t>The most comprehensive theories resulted from the Ohio State Studies which sought to identify independent dimensions of leader behavior. Beginning with more than a thousand dimensions, the studies narrowed the list to two that substantially accounted for most of the leadership behavior described by employees: initiating structure and consideration.</a:t>
            </a:r>
          </a:p>
          <a:p>
            <a:pPr eaLnBrk="1" hangingPunct="1">
              <a:spcBef>
                <a:spcPct val="0"/>
              </a:spcBef>
            </a:pPr>
            <a:endParaRPr lang="en-US" altLang="en-US"/>
          </a:p>
          <a:p>
            <a:pPr eaLnBrk="1" hangingPunct="1">
              <a:spcBef>
                <a:spcPct val="0"/>
              </a:spcBef>
            </a:pPr>
            <a:r>
              <a:rPr lang="en-US" altLang="en-US" i="1"/>
              <a:t>Initiating structure </a:t>
            </a:r>
            <a:r>
              <a:rPr lang="en-US" altLang="en-US"/>
              <a:t>is the extent to which a leader defines and structures his or her role and those of subordinates to facilitate goal attainment. It includes behavior that attempts to organize work, work relationships, and goals. A leader high in initiating structure is someone who “assigns group members to particular tasks,” “expects workers to maintain definite standards of performance,” and “emphasizes the meeting of deadlines.” </a:t>
            </a:r>
          </a:p>
          <a:p>
            <a:pPr eaLnBrk="1" hangingPunct="1">
              <a:spcBef>
                <a:spcPct val="0"/>
              </a:spcBef>
            </a:pPr>
            <a:endParaRPr lang="en-US" altLang="en-US"/>
          </a:p>
          <a:p>
            <a:pPr eaLnBrk="1" hangingPunct="1">
              <a:spcBef>
                <a:spcPct val="0"/>
              </a:spcBef>
            </a:pPr>
            <a:r>
              <a:rPr lang="en-US" altLang="en-US" i="1"/>
              <a:t>Consideration</a:t>
            </a:r>
            <a:r>
              <a:rPr lang="en-US" altLang="en-US"/>
              <a:t> is the extent to which a leader has job relationships that are characterized by mutual trust, respect for employees’ ideas, and regard for their feelings. A leader high in consideration helps employees with personal problems, is friendly and approachable, treats all employees as equals, and expresses appreciation and support. </a:t>
            </a:r>
          </a:p>
        </p:txBody>
      </p:sp>
      <p:sp>
        <p:nvSpPr>
          <p:cNvPr id="36867" name="Slide Number Placeholder 3">
            <a:extLst>
              <a:ext uri="{FF2B5EF4-FFF2-40B4-BE49-F238E27FC236}">
                <a16:creationId xmlns:a16="http://schemas.microsoft.com/office/drawing/2014/main" id="{CAB9571C-7AA6-9481-7B06-BDD84E81780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FC5E340C-D3DD-6A4C-BA9B-00BB0DFA7317}" type="slidenum">
              <a:rPr lang="en-US" altLang="en-US">
                <a:latin typeface="Verdana" panose="020B0604030504040204" pitchFamily="34" charset="0"/>
              </a:rPr>
              <a:pPr/>
              <a:t>4</a:t>
            </a:fld>
            <a:endParaRPr lang="en-US" altLang="en-US">
              <a:latin typeface="Verdana" panose="020B0604030504040204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Slide Image Placeholder 1">
            <a:extLst>
              <a:ext uri="{FF2B5EF4-FFF2-40B4-BE49-F238E27FC236}">
                <a16:creationId xmlns:a16="http://schemas.microsoft.com/office/drawing/2014/main" id="{CD603A34-6CCD-703C-C645-B08802D4953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554" name="Notes Placeholder 2">
            <a:extLst>
              <a:ext uri="{FF2B5EF4-FFF2-40B4-BE49-F238E27FC236}">
                <a16:creationId xmlns:a16="http://schemas.microsoft.com/office/drawing/2014/main" id="{178C2CF1-5026-F472-C51F-BA709984195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23555" name="Slide Number Placeholder 3">
            <a:extLst>
              <a:ext uri="{FF2B5EF4-FFF2-40B4-BE49-F238E27FC236}">
                <a16:creationId xmlns:a16="http://schemas.microsoft.com/office/drawing/2014/main" id="{F3EA5824-DB69-DA1C-5453-0819F7EED82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EDBC283D-4822-6341-B38A-55D8C80B1924}" type="slidenum">
              <a:rPr lang="en-US" altLang="en-US">
                <a:latin typeface="Verdana" panose="020B0604030504040204" pitchFamily="34" charset="0"/>
              </a:rPr>
              <a:pPr/>
              <a:t>5</a:t>
            </a:fld>
            <a:endParaRPr lang="en-US" altLang="en-US">
              <a:latin typeface="Verdana" panose="020B0604030504040204" pitchFamily="3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Slide Image Placeholder 1">
            <a:extLst>
              <a:ext uri="{FF2B5EF4-FFF2-40B4-BE49-F238E27FC236}">
                <a16:creationId xmlns:a16="http://schemas.microsoft.com/office/drawing/2014/main" id="{4AE55B4B-4565-17C6-733B-113A9AD9DD7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5602" name="Notes Placeholder 2">
            <a:extLst>
              <a:ext uri="{FF2B5EF4-FFF2-40B4-BE49-F238E27FC236}">
                <a16:creationId xmlns:a16="http://schemas.microsoft.com/office/drawing/2014/main" id="{FDC106BB-44A8-6E60-5980-39DFA67D0A9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altLang="en-US"/>
              <a:t>Table 2-1 shows different labels that have been used to describe task-oriented and relations-oriented behavior.</a:t>
            </a:r>
          </a:p>
        </p:txBody>
      </p:sp>
      <p:sp>
        <p:nvSpPr>
          <p:cNvPr id="25603" name="Slide Number Placeholder 3">
            <a:extLst>
              <a:ext uri="{FF2B5EF4-FFF2-40B4-BE49-F238E27FC236}">
                <a16:creationId xmlns:a16="http://schemas.microsoft.com/office/drawing/2014/main" id="{32BC0E08-0EC5-06C0-DBFD-31F65076E29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B07918EB-CF0B-6542-8ECA-29B274B8245B}" type="slidenum">
              <a:rPr lang="en-US" altLang="en-US">
                <a:latin typeface="Verdana" panose="020B0604030504040204" pitchFamily="34" charset="0"/>
              </a:rPr>
              <a:pPr/>
              <a:t>6</a:t>
            </a:fld>
            <a:endParaRPr lang="en-US" altLang="en-US">
              <a:latin typeface="Verdana" panose="020B0604030504040204" pitchFamily="34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Slide Image Placeholder 1">
            <a:extLst>
              <a:ext uri="{FF2B5EF4-FFF2-40B4-BE49-F238E27FC236}">
                <a16:creationId xmlns:a16="http://schemas.microsoft.com/office/drawing/2014/main" id="{F85C7D54-5E69-8136-0D70-FFE5D64A92A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0" name="Notes Placeholder 2">
            <a:extLst>
              <a:ext uri="{FF2B5EF4-FFF2-40B4-BE49-F238E27FC236}">
                <a16:creationId xmlns:a16="http://schemas.microsoft.com/office/drawing/2014/main" id="{4AE61615-05A0-01C1-6391-4D9A649C85D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37891" name="Slide Number Placeholder 3">
            <a:extLst>
              <a:ext uri="{FF2B5EF4-FFF2-40B4-BE49-F238E27FC236}">
                <a16:creationId xmlns:a16="http://schemas.microsoft.com/office/drawing/2014/main" id="{853FE010-08A0-5B14-CB2E-84436A87B47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3174D709-799D-B144-892A-4EFB3C48D1A7}" type="slidenum">
              <a:rPr lang="en-US" altLang="en-US">
                <a:latin typeface="Verdana" panose="020B0604030504040204" pitchFamily="34" charset="0"/>
              </a:rPr>
              <a:pPr/>
              <a:t>9</a:t>
            </a:fld>
            <a:endParaRPr lang="en-US" altLang="en-US">
              <a:latin typeface="Verdana" panose="020B0604030504040204" pitchFamily="34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29" name="Slide Image Placeholder 1">
            <a:extLst>
              <a:ext uri="{FF2B5EF4-FFF2-40B4-BE49-F238E27FC236}">
                <a16:creationId xmlns:a16="http://schemas.microsoft.com/office/drawing/2014/main" id="{1DD998D4-5CC5-F61A-504D-F54214903FB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130" name="Notes Placeholder 2">
            <a:extLst>
              <a:ext uri="{FF2B5EF4-FFF2-40B4-BE49-F238E27FC236}">
                <a16:creationId xmlns:a16="http://schemas.microsoft.com/office/drawing/2014/main" id="{788B3810-D3EC-F1DF-9EFD-7FAF8CD60FA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48131" name="Slide Number Placeholder 3">
            <a:extLst>
              <a:ext uri="{FF2B5EF4-FFF2-40B4-BE49-F238E27FC236}">
                <a16:creationId xmlns:a16="http://schemas.microsoft.com/office/drawing/2014/main" id="{28BA5940-D87D-96B4-E1D9-8F5469A81E4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7DC7C0BD-806B-614C-90C3-D2CD70220EBF}" type="slidenum">
              <a:rPr lang="en-US" altLang="en-US">
                <a:latin typeface="Verdana" panose="020B0604030504040204" pitchFamily="34" charset="0"/>
              </a:rPr>
              <a:pPr/>
              <a:t>13</a:t>
            </a:fld>
            <a:endParaRPr lang="en-US" altLang="en-US">
              <a:latin typeface="Verdana" panose="020B0604030504040204" pitchFamily="34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Slide Image Placeholder 1">
            <a:extLst>
              <a:ext uri="{FF2B5EF4-FFF2-40B4-BE49-F238E27FC236}">
                <a16:creationId xmlns:a16="http://schemas.microsoft.com/office/drawing/2014/main" id="{FBC90E9F-3EA9-DA8B-45B7-2E52AE62B95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650" name="Notes Placeholder 2">
            <a:extLst>
              <a:ext uri="{FF2B5EF4-FFF2-40B4-BE49-F238E27FC236}">
                <a16:creationId xmlns:a16="http://schemas.microsoft.com/office/drawing/2014/main" id="{801FF668-1B15-9E5D-2A6B-791AF9A0701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27651" name="Slide Number Placeholder 3">
            <a:extLst>
              <a:ext uri="{FF2B5EF4-FFF2-40B4-BE49-F238E27FC236}">
                <a16:creationId xmlns:a16="http://schemas.microsoft.com/office/drawing/2014/main" id="{2621FE14-2109-0A02-32C3-3C052D57DC0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70BE9970-C7C1-F645-A6E5-538C9BABE113}" type="slidenum">
              <a:rPr lang="en-US" altLang="en-US">
                <a:latin typeface="Verdana" panose="020B0604030504040204" pitchFamily="34" charset="0"/>
              </a:rPr>
              <a:pPr/>
              <a:t>16</a:t>
            </a:fld>
            <a:endParaRPr lang="en-US" altLang="en-US">
              <a:latin typeface="Verdana" panose="020B060403050404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F8CCBE-9E78-F92B-8729-AB6EB42A256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ED7785-ED82-D845-B3D3-2395830681E7}" type="datetime1">
              <a:rPr lang="en-GB" altLang="en-US"/>
              <a:pPr>
                <a:defRPr/>
              </a:pPr>
              <a:t>18/06/2024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3D8A5D-A2C5-D3B6-0B44-B0EB8DA007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36F589-D81A-9C75-B2B9-69AB2D692D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A766B82-890F-914B-B97E-F61EF1D95488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746440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1E2A9B-7ABE-4FE2-A44C-B268A60AF8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576B21-4E08-9545-89FF-6FDFE8043C44}" type="datetime1">
              <a:rPr lang="en-GB" altLang="en-US"/>
              <a:pPr>
                <a:defRPr/>
              </a:pPr>
              <a:t>18/06/2024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AB0B7F-5DCE-BBA7-C974-5B2D5030E2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21AF15-AD18-0161-0EE0-ED1FFD1D5A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A2A021F-45F7-E346-8E84-1FDA3731DA32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470657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276C34-2EBA-A3EF-DDD8-541BF76EC3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91A0B4-8D6F-3A46-8014-B9181F011B1F}" type="datetime1">
              <a:rPr lang="en-GB" altLang="en-US"/>
              <a:pPr>
                <a:defRPr/>
              </a:pPr>
              <a:t>18/06/2024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C5B8E546-2103-495E-AF0E-75937FDC254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C3373B3C-395A-604D-9288-2D39BEE3A4A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468725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297A491-E049-E18A-11FA-92D4CBBA4E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B53EBD-D7D0-9B43-A4C7-3871BFFE1742}" type="datetime1">
              <a:rPr lang="en-GB" altLang="en-US"/>
              <a:pPr>
                <a:defRPr/>
              </a:pPr>
              <a:t>18/06/2024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EAA258-9B3A-0C60-84EE-1DF9B2D104E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5D6E05F0-A98D-5E4C-A5FA-D1C851BC9932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891533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8C296A04-70F3-4AB3-5A27-EC0DB3758E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95A91A-4E50-BC46-BD31-27F884F7A1FE}" type="datetime1">
              <a:rPr lang="en-GB" altLang="en-US"/>
              <a:pPr>
                <a:defRPr/>
              </a:pPr>
              <a:t>18/06/2024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915E13B6-0D75-7EF8-D003-8037C7CAE82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0C7927FA-7B96-3D49-8098-BED950D5395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309104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E82FC164-267A-64E3-7241-D95A1D5DA3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ACB36E-1FF0-274D-B358-745FC01487DB}" type="datetime1">
              <a:rPr lang="en-GB" altLang="en-US"/>
              <a:pPr>
                <a:defRPr/>
              </a:pPr>
              <a:t>18/06/2024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C274D91-8BC2-7BC0-ABDA-F0AEC4B3ECB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B99F05C-BCF1-EF4B-B63A-99410450924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204145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0AD00861-FB95-FDA3-B40C-A940762D81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B9DE34-8ED0-F44E-B1BA-2B0E433C95B5}" type="datetime1">
              <a:rPr lang="en-GB" altLang="en-US"/>
              <a:pPr>
                <a:defRPr/>
              </a:pPr>
              <a:t>18/06/2024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3B5B393E-374A-D3A2-86DD-66CADF990A5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80FB157-A00E-6D42-A963-2492D68E779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326365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7CD1152E-2EB5-CA79-DD82-54480F5203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C83383-4720-8149-A371-8F7D63484DD0}" type="datetime1">
              <a:rPr lang="en-GB" altLang="en-US"/>
              <a:pPr>
                <a:defRPr/>
              </a:pPr>
              <a:t>18/06/2024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568B12-F75B-BDA5-56BC-802CC8B75D3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8C7ADEBB-627A-234E-B458-0E2B97A5502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657701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A6ABB1AB-C5DF-11C5-B8A8-D303451570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C54F81-99F4-AC4F-8158-9473F919F2BF}" type="datetime1">
              <a:rPr lang="en-GB" altLang="en-US"/>
              <a:pPr>
                <a:defRPr/>
              </a:pPr>
              <a:t>18/06/2024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1FA741-B9C8-F7EF-984C-69946E7F01F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3B758DA-9425-924B-B973-701EF18F4CD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22209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BEC938-FD81-F9B1-C4DA-30ED4BE5FD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E278E6-81B5-3B4E-8D97-7405ECD9AE38}" type="datetime1">
              <a:rPr lang="en-GB" altLang="en-US"/>
              <a:pPr>
                <a:defRPr/>
              </a:pPr>
              <a:t>18/06/2024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9914C9E-4197-ADDB-D28D-A9E380D0F0E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B655A28-EDC3-314D-8C14-35146C356992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684044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0036A2-9A5B-CC96-D0DF-356BF99FED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9642BA-02D2-9B40-99A8-C945CBBD34E9}" type="datetime1">
              <a:rPr lang="en-GB" altLang="en-US"/>
              <a:pPr>
                <a:defRPr/>
              </a:pPr>
              <a:t>18/06/2024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EA869B39-CE9B-B4AD-A2EB-D6F0D034B0B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5061A39-95A8-4143-B7F2-5A50DA5878D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986559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hapter Open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 descr="Pearson Logo">
            <a:extLst>
              <a:ext uri="{FF2B5EF4-FFF2-40B4-BE49-F238E27FC236}">
                <a16:creationId xmlns:a16="http://schemas.microsoft.com/office/drawing/2014/main" id="{90404D5A-2E79-0BA8-B6FD-CF72AF83D141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375" y="6429375"/>
            <a:ext cx="917575" cy="279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Title 10"/>
          <p:cNvSpPr>
            <a:spLocks noGrp="1"/>
          </p:cNvSpPr>
          <p:nvPr>
            <p:ph type="title"/>
          </p:nvPr>
        </p:nvSpPr>
        <p:spPr>
          <a:xfrm>
            <a:off x="457200" y="215372"/>
            <a:ext cx="8229600" cy="622828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3"/>
          </p:nvPr>
        </p:nvSpPr>
        <p:spPr>
          <a:xfrm>
            <a:off x="457200" y="816430"/>
            <a:ext cx="8229600" cy="478970"/>
          </a:xfr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None/>
              <a:defRPr sz="2000">
                <a:solidFill>
                  <a:srgbClr val="007FA3"/>
                </a:solidFill>
              </a:defRPr>
            </a:lvl1pPr>
            <a:lvl2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2pPr>
            <a:lvl3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3pPr>
            <a:lvl4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4pPr>
            <a:lvl5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5pPr>
            <a:lvl6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6pPr>
            <a:lvl7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7pPr>
            <a:lvl8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8pPr>
            <a:lvl9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8"/>
          <p:cNvSpPr>
            <a:spLocks noGrp="1"/>
          </p:cNvSpPr>
          <p:nvPr>
            <p:ph type="body" sz="quarter" idx="14"/>
          </p:nvPr>
        </p:nvSpPr>
        <p:spPr>
          <a:xfrm>
            <a:off x="5029200" y="1600201"/>
            <a:ext cx="3657600" cy="1600199"/>
          </a:xfrm>
        </p:spPr>
        <p:txBody>
          <a:bodyPr anchor="b">
            <a:noAutofit/>
          </a:bodyPr>
          <a:lstStyle>
            <a:lvl1pPr marL="0" indent="0">
              <a:spcBef>
                <a:spcPts val="0"/>
              </a:spcBef>
              <a:buNone/>
              <a:defRPr sz="3000" baseline="0"/>
            </a:lvl1pPr>
            <a:lvl2pPr marL="0" indent="0">
              <a:spcBef>
                <a:spcPts val="0"/>
              </a:spcBef>
              <a:buNone/>
              <a:defRPr sz="4400"/>
            </a:lvl2pPr>
            <a:lvl3pPr marL="0" indent="0">
              <a:spcBef>
                <a:spcPts val="0"/>
              </a:spcBef>
              <a:buNone/>
              <a:defRPr sz="4400"/>
            </a:lvl3pPr>
            <a:lvl4pPr marL="0" indent="0">
              <a:spcBef>
                <a:spcPts val="0"/>
              </a:spcBef>
              <a:buNone/>
              <a:defRPr sz="4400"/>
            </a:lvl4pPr>
            <a:lvl5pPr marL="0" indent="0">
              <a:spcBef>
                <a:spcPts val="0"/>
              </a:spcBef>
              <a:buNone/>
              <a:defRPr sz="4400"/>
            </a:lvl5pPr>
            <a:lvl6pPr marL="0" indent="0">
              <a:spcBef>
                <a:spcPts val="0"/>
              </a:spcBef>
              <a:buNone/>
              <a:defRPr sz="4400"/>
            </a:lvl6pPr>
            <a:lvl7pPr marL="0" indent="0">
              <a:spcBef>
                <a:spcPts val="0"/>
              </a:spcBef>
              <a:buNone/>
              <a:defRPr sz="4400"/>
            </a:lvl7pPr>
            <a:lvl8pPr marL="0" indent="0">
              <a:spcBef>
                <a:spcPts val="0"/>
              </a:spcBef>
              <a:buNone/>
              <a:defRPr sz="4400"/>
            </a:lvl8pPr>
            <a:lvl9pPr marL="0" indent="0">
              <a:spcBef>
                <a:spcPts val="0"/>
              </a:spcBef>
              <a:buNone/>
              <a:defRPr sz="44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8"/>
          <p:cNvSpPr>
            <a:spLocks noGrp="1"/>
          </p:cNvSpPr>
          <p:nvPr>
            <p:ph type="body" sz="quarter" idx="15"/>
          </p:nvPr>
        </p:nvSpPr>
        <p:spPr>
          <a:xfrm>
            <a:off x="5029200" y="3200400"/>
            <a:ext cx="3657600" cy="2925763"/>
          </a:xfr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None/>
              <a:defRPr sz="2200"/>
            </a:lvl1pPr>
            <a:lvl2pPr marL="0" indent="0">
              <a:spcBef>
                <a:spcPts val="0"/>
              </a:spcBef>
              <a:buNone/>
              <a:defRPr/>
            </a:lvl2pPr>
            <a:lvl3pPr marL="0" indent="0">
              <a:spcBef>
                <a:spcPts val="0"/>
              </a:spcBef>
              <a:buNone/>
              <a:defRPr/>
            </a:lvl3pPr>
            <a:lvl4pPr marL="0" indent="0">
              <a:spcBef>
                <a:spcPts val="0"/>
              </a:spcBef>
              <a:buNone/>
              <a:defRPr/>
            </a:lvl4pPr>
            <a:lvl5pPr marL="0" indent="0">
              <a:spcBef>
                <a:spcPts val="0"/>
              </a:spcBef>
              <a:buNone/>
              <a:defRPr/>
            </a:lvl5pPr>
            <a:lvl6pPr marL="0" indent="0">
              <a:spcBef>
                <a:spcPts val="0"/>
              </a:spcBef>
              <a:buNone/>
              <a:defRPr/>
            </a:lvl6pPr>
            <a:lvl7pPr marL="0" indent="0">
              <a:spcBef>
                <a:spcPts val="0"/>
              </a:spcBef>
              <a:buNone/>
              <a:defRPr/>
            </a:lvl7pPr>
            <a:lvl8pPr marL="0" indent="0">
              <a:spcBef>
                <a:spcPts val="0"/>
              </a:spcBef>
              <a:buNone/>
              <a:defRPr/>
            </a:lvl8pPr>
            <a:lvl9pPr marL="0" indent="0">
              <a:spcBef>
                <a:spcPts val="0"/>
              </a:spcBef>
              <a:buNone/>
              <a:defRPr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8" name="Text Placeholder 17"/>
          <p:cNvSpPr>
            <a:spLocks noGrp="1"/>
          </p:cNvSpPr>
          <p:nvPr>
            <p:ph type="body" sz="quarter" idx="16"/>
          </p:nvPr>
        </p:nvSpPr>
        <p:spPr>
          <a:xfrm>
            <a:off x="1752600" y="6529254"/>
            <a:ext cx="5867400" cy="187537"/>
          </a:xfrm>
        </p:spPr>
        <p:txBody>
          <a:bodyPr/>
          <a:lstStyle>
            <a:lvl1pPr marL="0" indent="0">
              <a:buNone/>
              <a:defRPr sz="1200" baseline="0"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9BB69CF-0C5A-9590-F085-E829F80F7157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93663" y="6165850"/>
            <a:ext cx="8596312" cy="23495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EE009B-A278-66E9-2F53-9191554B34BE}"/>
              </a:ext>
            </a:extLst>
          </p:cNvPr>
          <p:cNvSpPr>
            <a:spLocks noGrp="1"/>
          </p:cNvSpPr>
          <p:nvPr>
            <p:ph type="dt" sz="half" idx="18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DF6EFB-3F44-496C-A842-1E0B3D3B975A}" type="datetimeFigureOut">
              <a:rPr lang="en-US"/>
              <a:pPr>
                <a:defRPr/>
              </a:pPr>
              <a:t>6/18/24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B25588F-DC6B-72CD-BADD-F8D025E506D4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/>
        <p:txBody>
          <a:bodyPr/>
          <a:lstStyle>
            <a:lvl1pPr>
              <a:defRPr/>
            </a:lvl1pPr>
          </a:lstStyle>
          <a:p>
            <a:fld id="{2762D3AC-440D-DF41-8485-A1FCB3156B5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6053883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earning Objectiv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118872" indent="-118872">
              <a:buClr>
                <a:srgbClr val="007FA3"/>
              </a:buClr>
              <a:buSzPct val="25000"/>
              <a:defRPr sz="1600"/>
            </a:lvl1pPr>
            <a:lvl2pPr marL="569913" indent="-285750">
              <a:buClr>
                <a:srgbClr val="007FA3"/>
              </a:buClr>
              <a:defRPr sz="1600"/>
            </a:lvl2pPr>
            <a:lvl3pPr>
              <a:buClr>
                <a:srgbClr val="007FA3"/>
              </a:buClr>
              <a:defRPr sz="1600"/>
            </a:lvl3pPr>
            <a:lvl4pPr>
              <a:buClr>
                <a:srgbClr val="007FA3"/>
              </a:buClr>
              <a:defRPr sz="1600"/>
            </a:lvl4pPr>
            <a:lvl5pPr>
              <a:buClr>
                <a:srgbClr val="007FA3"/>
              </a:buClr>
              <a:defRPr sz="1600"/>
            </a:lvl5pPr>
            <a:lvl6pPr>
              <a:buClr>
                <a:srgbClr val="007FA3"/>
              </a:buClr>
              <a:defRPr sz="1600"/>
            </a:lvl6pPr>
            <a:lvl7pPr>
              <a:buClr>
                <a:srgbClr val="007FA3"/>
              </a:buClr>
              <a:defRPr sz="1600"/>
            </a:lvl7pPr>
            <a:lvl8pPr>
              <a:buClr>
                <a:srgbClr val="007FA3"/>
              </a:buClr>
              <a:defRPr sz="1600"/>
            </a:lvl8pPr>
            <a:lvl9pPr>
              <a:buClr>
                <a:srgbClr val="007FA3"/>
              </a:buCl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Sixth</a:t>
            </a:r>
          </a:p>
          <a:p>
            <a:pPr lvl="6"/>
            <a:r>
              <a:rPr lang="en-US" dirty="0"/>
              <a:t>Seventh</a:t>
            </a:r>
          </a:p>
          <a:p>
            <a:pPr lvl="7"/>
            <a:r>
              <a:rPr lang="en-US" dirty="0"/>
              <a:t>Eighth</a:t>
            </a:r>
          </a:p>
          <a:p>
            <a:pPr lvl="8"/>
            <a:r>
              <a:rPr lang="en-US" dirty="0"/>
              <a:t>Ninth</a:t>
            </a:r>
          </a:p>
        </p:txBody>
      </p:sp>
      <p:sp>
        <p:nvSpPr>
          <p:cNvPr id="2" name="Footer Placeholder 4">
            <a:extLst>
              <a:ext uri="{FF2B5EF4-FFF2-40B4-BE49-F238E27FC236}">
                <a16:creationId xmlns:a16="http://schemas.microsoft.com/office/drawing/2014/main" id="{E42F1A5E-38DC-2E28-89E6-6FE92C614C4B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>
          <a:xfrm>
            <a:off x="93663" y="6172200"/>
            <a:ext cx="8596312" cy="2349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307B1C-C1D8-1FBD-6A79-B992846B7588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DF6EFB-3F44-496C-A842-1E0B3D3B975A}" type="datetimeFigureOut">
              <a:rPr lang="en-US"/>
              <a:pPr>
                <a:defRPr/>
              </a:pPr>
              <a:t>6/18/24</a:t>
            </a:fld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ECA192E9-60C2-06D8-08A2-4CF45AFAEC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E4D9374-5690-4842-A6BE-BB59F3C95AF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344936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5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9CCB5102-C4F3-3109-83D4-C1F5A6A496B6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E0E30D6B-9ACD-C343-E157-93A0AE4E6E8D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8A315C-F0A9-AC48-B00E-A7350FF9A8A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CB33499-35B3-AF4F-AEE9-0515898B4567}" type="datetime1">
              <a:rPr lang="en-GB" altLang="en-US"/>
              <a:pPr>
                <a:defRPr/>
              </a:pPr>
              <a:t>18/06/2024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7C49BF-FAB6-7B4A-83A3-D916BB22484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fld id="{AE6545EE-403E-E040-B820-32FE44632F50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90" r:id="rId1"/>
    <p:sldLayoutId id="2147483891" r:id="rId2"/>
    <p:sldLayoutId id="2147483881" r:id="rId3"/>
    <p:sldLayoutId id="2147483882" r:id="rId4"/>
    <p:sldLayoutId id="2147483883" r:id="rId5"/>
    <p:sldLayoutId id="2147483884" r:id="rId6"/>
    <p:sldLayoutId id="2147483885" r:id="rId7"/>
    <p:sldLayoutId id="2147483886" r:id="rId8"/>
    <p:sldLayoutId id="2147483887" r:id="rId9"/>
    <p:sldLayoutId id="2147483888" r:id="rId10"/>
    <p:sldLayoutId id="2147483889" r:id="rId11"/>
    <p:sldLayoutId id="2147483892" r:id="rId12"/>
    <p:sldLayoutId id="2147483893" r:id="rId13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hyperlink" Target="https://librarysearch.uwtsd.ac.uk/discovery/fulldisplay?docid=alma99100479802402421&amp;context=L&amp;vid=44WHELF_UWTSD:44WHELF_UWTSD_VU1&amp;lang=en&amp;search_scope=MyInst_and_CI&amp;adaptor=Local%20Search%20Engine&amp;isFrbr=true&amp;tab=Everything&amp;query=any,contains,Leadership%20in%20Organizations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ed.com/talks/simon_sinek_how_great_leaders_inspire_action?hasSummary=true&amp;language=en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itle 1">
            <a:extLst>
              <a:ext uri="{FF2B5EF4-FFF2-40B4-BE49-F238E27FC236}">
                <a16:creationId xmlns:a16="http://schemas.microsoft.com/office/drawing/2014/main" id="{385EF1DE-1D3F-5023-D56A-D72F868ACA7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47813" y="830263"/>
            <a:ext cx="7772400" cy="1512887"/>
          </a:xfrm>
        </p:spPr>
        <p:txBody>
          <a:bodyPr/>
          <a:lstStyle/>
          <a:p>
            <a:pPr eaLnBrk="1" hangingPunct="1"/>
            <a:r>
              <a:rPr lang="en-GB" altLang="en-US" sz="3600" b="1"/>
              <a:t>LCBB6003</a:t>
            </a:r>
            <a:br>
              <a:rPr lang="en-GB" altLang="en-US" sz="3600" b="1"/>
            </a:br>
            <a:r>
              <a:rPr lang="en-GB" altLang="en-US" sz="3600" b="1"/>
              <a:t>Leadership and management, theory and practice</a:t>
            </a:r>
            <a:r>
              <a:rPr lang="en-GB" altLang="en-US" sz="3600"/>
              <a:t> </a:t>
            </a:r>
            <a:br>
              <a:rPr lang="en-GB" altLang="en-US" sz="3600"/>
            </a:br>
            <a:endParaRPr lang="en-GB" altLang="en-US" sz="3600"/>
          </a:p>
        </p:txBody>
      </p:sp>
      <p:sp>
        <p:nvSpPr>
          <p:cNvPr id="16386" name="Subtitle 4">
            <a:extLst>
              <a:ext uri="{FF2B5EF4-FFF2-40B4-BE49-F238E27FC236}">
                <a16:creationId xmlns:a16="http://schemas.microsoft.com/office/drawing/2014/main" id="{3EB98D44-C5F2-7FDB-7646-0F040127B91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27313" y="1773238"/>
            <a:ext cx="6400800" cy="3363912"/>
          </a:xfrm>
        </p:spPr>
        <p:txBody>
          <a:bodyPr/>
          <a:lstStyle/>
          <a:p>
            <a:pPr eaLnBrk="1" hangingPunct="1"/>
            <a:endParaRPr lang="en-US" altLang="en-US" b="1">
              <a:solidFill>
                <a:schemeClr val="tx1"/>
              </a:solidFill>
            </a:endParaRPr>
          </a:p>
          <a:p>
            <a:pPr eaLnBrk="1" hangingPunct="1"/>
            <a:r>
              <a:rPr lang="en-US" altLang="en-US" b="1">
                <a:solidFill>
                  <a:schemeClr val="tx1"/>
                </a:solidFill>
              </a:rPr>
              <a:t>WEEK 1</a:t>
            </a:r>
          </a:p>
          <a:p>
            <a:pPr eaLnBrk="1" hangingPunct="1"/>
            <a:r>
              <a:rPr lang="en-US" altLang="en-US" b="1" i="1">
                <a:solidFill>
                  <a:schemeClr val="tx1"/>
                </a:solidFill>
              </a:rPr>
              <a:t>Session 2:</a:t>
            </a:r>
          </a:p>
          <a:p>
            <a:r>
              <a:rPr lang="en-US" altLang="en-US" sz="2800" b="1" i="1">
                <a:solidFill>
                  <a:schemeClr val="tx1"/>
                </a:solidFill>
              </a:rPr>
              <a:t>Leadership Behavior</a:t>
            </a:r>
          </a:p>
          <a:p>
            <a:pPr eaLnBrk="1" hangingPunct="1"/>
            <a:r>
              <a:rPr lang="en-GB" altLang="en-US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E09ED6B-6DEB-B646-9AB4-8420EC3475B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EC0FA7E-6D3B-48D7-9F80-6C4D37659D9C}" type="datetime1">
              <a:rPr lang="en-GB" altLang="en-US"/>
              <a:pPr>
                <a:defRPr/>
              </a:pPr>
              <a:t>18/06/2024</a:t>
            </a:fld>
            <a:endParaRPr lang="en-GB" altLang="en-US"/>
          </a:p>
        </p:txBody>
      </p:sp>
      <p:sp>
        <p:nvSpPr>
          <p:cNvPr id="16388" name="Slide Number Placeholder 5">
            <a:extLst>
              <a:ext uri="{FF2B5EF4-FFF2-40B4-BE49-F238E27FC236}">
                <a16:creationId xmlns:a16="http://schemas.microsoft.com/office/drawing/2014/main" id="{2F6B7905-EC5B-D7C1-1475-41404D04341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590AE34-DFE7-444C-B8BC-A5FF67AF9CC8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itle 1">
            <a:extLst>
              <a:ext uri="{FF2B5EF4-FFF2-40B4-BE49-F238E27FC236}">
                <a16:creationId xmlns:a16="http://schemas.microsoft.com/office/drawing/2014/main" id="{BFB9079E-C1E5-7FBB-8044-3C7A11B3BF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63513"/>
            <a:ext cx="8229600" cy="646331"/>
          </a:xfrm>
        </p:spPr>
        <p:txBody>
          <a:bodyPr>
            <a:spAutoFit/>
          </a:bodyPr>
          <a:lstStyle/>
          <a:p>
            <a:r>
              <a:rPr lang="en-IN" altLang="en-US" sz="3600" b="1" dirty="0"/>
              <a:t>Leadership in Organizations</a:t>
            </a:r>
          </a:p>
        </p:txBody>
      </p:sp>
      <p:sp>
        <p:nvSpPr>
          <p:cNvPr id="17410" name="Text Placeholder 2">
            <a:extLst>
              <a:ext uri="{FF2B5EF4-FFF2-40B4-BE49-F238E27FC236}">
                <a16:creationId xmlns:a16="http://schemas.microsoft.com/office/drawing/2014/main" id="{357803CF-5941-2104-4981-DD30A5CFEE6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57200" y="815975"/>
            <a:ext cx="8229600" cy="307975"/>
          </a:xfrm>
        </p:spPr>
        <p:txBody>
          <a:bodyPr>
            <a:spAutoFit/>
          </a:bodyPr>
          <a:lstStyle/>
          <a:p>
            <a:pPr>
              <a:spcBef>
                <a:spcPct val="0"/>
              </a:spcBef>
            </a:pPr>
            <a:r>
              <a:rPr lang="en-IN" altLang="en-US"/>
              <a:t>Ninth Edition, Global Edition</a:t>
            </a:r>
          </a:p>
        </p:txBody>
      </p:sp>
      <p:sp>
        <p:nvSpPr>
          <p:cNvPr id="17411" name="Text Placeholder 5">
            <a:extLst>
              <a:ext uri="{FF2B5EF4-FFF2-40B4-BE49-F238E27FC236}">
                <a16:creationId xmlns:a16="http://schemas.microsoft.com/office/drawing/2014/main" id="{7047A6E5-A28E-C888-46B1-82773E80A3C9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2808288" y="6511925"/>
            <a:ext cx="5867400" cy="187325"/>
          </a:xfrm>
        </p:spPr>
        <p:txBody>
          <a:bodyPr/>
          <a:lstStyle/>
          <a:p>
            <a:r>
              <a:rPr lang="en-US" altLang="en-US"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Copyright © 2020 Pearson Education Ltd.</a:t>
            </a:r>
            <a:endParaRPr lang="en-IN" altLang="en-US"/>
          </a:p>
        </p:txBody>
      </p:sp>
      <p:pic>
        <p:nvPicPr>
          <p:cNvPr id="17412" name="Picture 8">
            <a:extLst>
              <a:ext uri="{FF2B5EF4-FFF2-40B4-BE49-F238E27FC236}">
                <a16:creationId xmlns:a16="http://schemas.microsoft.com/office/drawing/2014/main" id="{F8C9F5EE-5226-6437-5967-EC5BFB0E74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338" y="1439863"/>
            <a:ext cx="3613150" cy="4754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413" name="TextBox 8">
            <a:extLst>
              <a:ext uri="{FF2B5EF4-FFF2-40B4-BE49-F238E27FC236}">
                <a16:creationId xmlns:a16="http://schemas.microsoft.com/office/drawing/2014/main" id="{10E3E0E4-882E-CB69-62D9-BC73200B4D9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84663" y="1368425"/>
            <a:ext cx="4208462" cy="5078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US" altLang="en-US"/>
              <a:t>Book available in:</a:t>
            </a:r>
          </a:p>
          <a:p>
            <a:endParaRPr lang="en-US" altLang="en-US"/>
          </a:p>
          <a:p>
            <a:r>
              <a:rPr lang="en-GB" altLang="en-US" u="sng">
                <a:hlinkClick r:id="rId4"/>
              </a:rPr>
              <a:t>https://librarysearch.uwtsd.ac.uk/discovery/fulldisplay?docid=alma99100479802402421&amp;context=L&amp;vid=44WHELF_UWTSD:44WHELF_UWTSD_VU1&amp;lang=en&amp;search_scope=MyInst_and_CI&amp;adaptor=Local%20Search%20Engine&amp;isFrbr=true&amp;tab=Everything&amp;query=any,contains,Leadership%20in%20Organizations</a:t>
            </a:r>
            <a:endParaRPr lang="en-GB" altLang="en-US"/>
          </a:p>
          <a:p>
            <a:endParaRPr lang="en-US" altLang="en-US"/>
          </a:p>
          <a:p>
            <a:endParaRPr lang="en-US" altLang="en-US"/>
          </a:p>
          <a:p>
            <a:endParaRPr lang="en-US" altLang="en-US"/>
          </a:p>
          <a:p>
            <a:endParaRPr lang="en-US" altLang="en-US"/>
          </a:p>
          <a:p>
            <a:endParaRPr lang="en-US" altLang="en-US"/>
          </a:p>
          <a:p>
            <a:endParaRPr lang="en-US" altLang="en-US"/>
          </a:p>
          <a:p>
            <a:endParaRPr lang="en-US" alt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Title 1">
            <a:extLst>
              <a:ext uri="{FF2B5EF4-FFF2-40B4-BE49-F238E27FC236}">
                <a16:creationId xmlns:a16="http://schemas.microsoft.com/office/drawing/2014/main" id="{ACDB72FB-83B9-FAAB-865F-C7C6F73567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88913"/>
            <a:ext cx="8229600" cy="554037"/>
          </a:xfrm>
        </p:spPr>
        <p:txBody>
          <a:bodyPr/>
          <a:lstStyle/>
          <a:p>
            <a:r>
              <a:rPr lang="en-US" altLang="en-US" sz="3600" b="1" dirty="0"/>
              <a:t>Learning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8C0A82-792A-C348-9F91-D5924BC1C0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650" y="981075"/>
            <a:ext cx="8153400" cy="4228850"/>
          </a:xfrm>
        </p:spPr>
        <p:txBody>
          <a:bodyPr>
            <a:spAutoFit/>
          </a:bodyPr>
          <a:lstStyle/>
          <a:p>
            <a:pPr>
              <a:buFont typeface="Arial" panose="020B0604020202020204" pitchFamily="34" charset="0"/>
              <a:buNone/>
              <a:defRPr/>
            </a:pPr>
            <a:r>
              <a:rPr lang="en-US" sz="2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After studying this chapter, you should be able to understand:</a:t>
            </a:r>
          </a:p>
          <a:p>
            <a:pPr>
              <a:defRPr/>
            </a:pPr>
            <a:r>
              <a:rPr lang="en-US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The different ways leader behavior has been described and examined.</a:t>
            </a:r>
          </a:p>
          <a:p>
            <a:pPr>
              <a:defRPr/>
            </a:pPr>
            <a:r>
              <a:rPr lang="en-US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The major types of leader behavior in leadership theory and research.</a:t>
            </a:r>
          </a:p>
          <a:p>
            <a:pPr>
              <a:defRPr/>
            </a:pPr>
            <a:r>
              <a:rPr lang="en-US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Why task and relations behaviors are both important for leadership.</a:t>
            </a:r>
          </a:p>
          <a:p>
            <a:pPr>
              <a:defRPr/>
            </a:pPr>
            <a:r>
              <a:rPr lang="en-US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How specific types of tasks and relations behaviors can be used effectively.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Title 1">
            <a:extLst>
              <a:ext uri="{FF2B5EF4-FFF2-40B4-BE49-F238E27FC236}">
                <a16:creationId xmlns:a16="http://schemas.microsoft.com/office/drawing/2014/main" id="{455F3E88-9B07-DF49-BD55-718BB53BD1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/>
          <a:lstStyle/>
          <a:p>
            <a:r>
              <a:rPr lang="en-US" altLang="en-US" sz="3600" b="1" dirty="0">
                <a:cs typeface="Arial" panose="020B0604020202020204" pitchFamily="34" charset="0"/>
              </a:rPr>
              <a:t>Behavioral theories of leadership</a:t>
            </a:r>
            <a:endParaRPr lang="en-US" altLang="en-US" sz="2000" b="1" dirty="0">
              <a:cs typeface="Consolas" panose="020B0609020204030204" pitchFamily="49" charset="0"/>
            </a:endParaRPr>
          </a:p>
        </p:txBody>
      </p:sp>
      <p:sp>
        <p:nvSpPr>
          <p:cNvPr id="35842" name="Content Placeholder 2">
            <a:extLst>
              <a:ext uri="{FF2B5EF4-FFF2-40B4-BE49-F238E27FC236}">
                <a16:creationId xmlns:a16="http://schemas.microsoft.com/office/drawing/2014/main" id="{15F73458-3CA8-65CE-305E-FC3DA8FDD3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55588" indent="-255588">
              <a:buSzTx/>
            </a:pPr>
            <a:r>
              <a:rPr lang="en-US" altLang="en-US" sz="2400" b="1" dirty="0">
                <a:cs typeface="Arial" panose="020B0604020202020204" pitchFamily="34" charset="0"/>
              </a:rPr>
              <a:t>Behavioral theories of leadership </a:t>
            </a:r>
            <a:r>
              <a:rPr lang="en-US" altLang="en-US" sz="2400" dirty="0">
                <a:cs typeface="Arial" panose="020B0604020202020204" pitchFamily="34" charset="0"/>
              </a:rPr>
              <a:t>imply we can </a:t>
            </a:r>
            <a:r>
              <a:rPr lang="en-US" altLang="en-US" sz="2400" i="1" dirty="0">
                <a:cs typeface="Arial" panose="020B0604020202020204" pitchFamily="34" charset="0"/>
              </a:rPr>
              <a:t>train</a:t>
            </a:r>
            <a:r>
              <a:rPr lang="en-US" altLang="en-US" sz="2400" b="1" dirty="0">
                <a:cs typeface="Arial" panose="020B0604020202020204" pitchFamily="34" charset="0"/>
              </a:rPr>
              <a:t> </a:t>
            </a:r>
            <a:r>
              <a:rPr lang="en-US" altLang="en-US" sz="2400" dirty="0">
                <a:cs typeface="Arial" panose="020B0604020202020204" pitchFamily="34" charset="0"/>
              </a:rPr>
              <a:t>people to be leaders.</a:t>
            </a:r>
          </a:p>
          <a:p>
            <a:pPr marL="739775" lvl="1"/>
            <a:r>
              <a:rPr lang="en-US" altLang="en-US" sz="2400" dirty="0">
                <a:cs typeface="Arial" panose="020B0604020202020204" pitchFamily="34" charset="0"/>
              </a:rPr>
              <a:t>Ohio State Studies found two behaviors that accounted for most leadership behavior:</a:t>
            </a:r>
          </a:p>
          <a:p>
            <a:pPr lvl="2"/>
            <a:r>
              <a:rPr lang="en-US" altLang="en-US" sz="2400" b="1" dirty="0">
                <a:cs typeface="Arial" panose="020B0604020202020204" pitchFamily="34" charset="0"/>
              </a:rPr>
              <a:t>Initiating structure</a:t>
            </a:r>
          </a:p>
          <a:p>
            <a:pPr lvl="2"/>
            <a:r>
              <a:rPr lang="en-US" altLang="en-US" sz="2400" b="1" dirty="0">
                <a:cs typeface="Arial" panose="020B0604020202020204" pitchFamily="34" charset="0"/>
              </a:rPr>
              <a:t>Consideration</a:t>
            </a:r>
            <a:endParaRPr lang="en-US" alt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Title 1">
            <a:extLst>
              <a:ext uri="{FF2B5EF4-FFF2-40B4-BE49-F238E27FC236}">
                <a16:creationId xmlns:a16="http://schemas.microsoft.com/office/drawing/2014/main" id="{281E4966-D41E-E6EF-312E-6DB317656B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2080" y="332656"/>
            <a:ext cx="8229600" cy="646331"/>
          </a:xfrm>
        </p:spPr>
        <p:txBody>
          <a:bodyPr>
            <a:spAutoFit/>
          </a:bodyPr>
          <a:lstStyle/>
          <a:p>
            <a:r>
              <a:rPr lang="en-US" altLang="en-US" sz="3600" b="1" dirty="0"/>
              <a:t>Types of Leadership Behavior</a:t>
            </a:r>
            <a:endParaRPr lang="en-US" altLang="en-US" sz="2800" dirty="0"/>
          </a:p>
        </p:txBody>
      </p:sp>
      <p:sp>
        <p:nvSpPr>
          <p:cNvPr id="22530" name="Content Placeholder 2">
            <a:extLst>
              <a:ext uri="{FF2B5EF4-FFF2-40B4-BE49-F238E27FC236}">
                <a16:creationId xmlns:a16="http://schemas.microsoft.com/office/drawing/2014/main" id="{A27E131A-F55C-15F3-1992-2A3048E6D12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2080" y="1340768"/>
            <a:ext cx="8077200" cy="5041380"/>
          </a:xfrm>
        </p:spPr>
        <p:txBody>
          <a:bodyPr>
            <a:spAutoFit/>
          </a:bodyPr>
          <a:lstStyle/>
          <a:p>
            <a:pPr marL="457200" indent="-457200">
              <a:buFont typeface="Myriad Pro"/>
              <a:buAutoNum type="arabicPeriod"/>
            </a:pPr>
            <a:r>
              <a:rPr lang="en-US" altLang="en-US" sz="2400" b="1" dirty="0"/>
              <a:t>Task-oriented behavior:</a:t>
            </a:r>
          </a:p>
          <a:p>
            <a:pPr lvl="1"/>
            <a:r>
              <a:rPr lang="en-US" altLang="en-US" dirty="0"/>
              <a:t>Primarily concerned with accomplishing the task in an efficient and reliable way.</a:t>
            </a:r>
          </a:p>
          <a:p>
            <a:pPr marL="457200" indent="-457200">
              <a:buFont typeface="Myriad Pro"/>
              <a:buAutoNum type="arabicPeriod"/>
            </a:pPr>
            <a:r>
              <a:rPr lang="en-US" altLang="en-US" sz="2400" b="1" dirty="0"/>
              <a:t>Relations-oriented behavior:</a:t>
            </a:r>
          </a:p>
          <a:p>
            <a:pPr lvl="1"/>
            <a:r>
              <a:rPr lang="en-US" altLang="en-US" dirty="0"/>
              <a:t>Primarily concerned with increasing mutual trust, cooperation, job satisfaction, and identification with the team or organization.</a:t>
            </a:r>
          </a:p>
          <a:p>
            <a:pPr marL="457200" lvl="1" indent="-457200">
              <a:buFont typeface="+mj-lt"/>
              <a:buAutoNum type="arabicPeriod" startAt="3"/>
            </a:pPr>
            <a:r>
              <a:rPr lang="en-US" altLang="en-US" b="1" dirty="0"/>
              <a:t>Change-oriented behavior:</a:t>
            </a:r>
          </a:p>
          <a:p>
            <a:pPr lvl="1"/>
            <a:r>
              <a:rPr lang="en-US" altLang="en-US" dirty="0"/>
              <a:t>Primarily concerned with implementing change effectively and efficiently within the organization.</a:t>
            </a:r>
          </a:p>
          <a:p>
            <a:pPr lvl="1"/>
            <a:endParaRPr lang="en-US" altLang="en-US" b="1" dirty="0"/>
          </a:p>
          <a:p>
            <a:pPr marL="457200" indent="-457200">
              <a:buFont typeface="Myriad Pro"/>
              <a:buAutoNum type="arabicPeriod"/>
            </a:pPr>
            <a:endParaRPr lang="en-US" altLang="en-US" sz="2400" b="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itle 1">
            <a:extLst>
              <a:ext uri="{FF2B5EF4-FFF2-40B4-BE49-F238E27FC236}">
                <a16:creationId xmlns:a16="http://schemas.microsoft.com/office/drawing/2014/main" id="{8DCAECF9-E220-ADCC-DEC8-11DB46951A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554038"/>
          </a:xfrm>
        </p:spPr>
        <p:txBody>
          <a:bodyPr/>
          <a:lstStyle/>
          <a:p>
            <a:r>
              <a:rPr lang="en-US" altLang="en-US" sz="3600" b="1" dirty="0"/>
              <a:t>Types of Leadership Behavior</a:t>
            </a:r>
            <a:endParaRPr lang="en-US" altLang="en-US" sz="2800" b="1" dirty="0"/>
          </a:p>
        </p:txBody>
      </p:sp>
      <p:sp>
        <p:nvSpPr>
          <p:cNvPr id="24578" name="Content Placeholder 2">
            <a:extLst>
              <a:ext uri="{FF2B5EF4-FFF2-40B4-BE49-F238E27FC236}">
                <a16:creationId xmlns:a16="http://schemas.microsoft.com/office/drawing/2014/main" id="{24E80ABF-C2DB-5805-26CD-F62B4FF75E1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71488" y="1012825"/>
            <a:ext cx="8077200" cy="790575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r>
              <a:rPr lang="en-IN" altLang="en-US" sz="2400"/>
              <a:t>Similar Broadly Defined Behaviours in Early Leadership Research</a:t>
            </a:r>
            <a:endParaRPr lang="en-US" altLang="en-US" sz="2400">
              <a:solidFill>
                <a:srgbClr val="FFC000"/>
              </a:solidFill>
            </a:endParaRPr>
          </a:p>
        </p:txBody>
      </p:sp>
      <p:graphicFrame>
        <p:nvGraphicFramePr>
          <p:cNvPr id="6" name="Table 1">
            <a:extLst>
              <a:ext uri="{FF2B5EF4-FFF2-40B4-BE49-F238E27FC236}">
                <a16:creationId xmlns:a16="http://schemas.microsoft.com/office/drawing/2014/main" id="{DC0875B7-3164-CE45-9733-7345A431AFD0}"/>
              </a:ext>
            </a:extLst>
          </p:cNvPr>
          <p:cNvGraphicFramePr>
            <a:graphicFrameLocks/>
          </p:cNvGraphicFramePr>
          <p:nvPr/>
        </p:nvGraphicFramePr>
        <p:xfrm>
          <a:off x="458788" y="1916113"/>
          <a:ext cx="8075613" cy="3597274"/>
        </p:xfrm>
        <a:graphic>
          <a:graphicData uri="http://schemas.openxmlformats.org/drawingml/2006/table">
            <a:tbl>
              <a:tblPr firstRow="1">
                <a:tableStyleId>{0E3FDE45-AF77-4B5C-9715-49D594BDF05E}</a:tableStyleId>
              </a:tblPr>
              <a:tblGrid>
                <a:gridCol w="256951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49609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01000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49267">
                <a:tc>
                  <a:txBody>
                    <a:bodyPr/>
                    <a:lstStyle/>
                    <a:p>
                      <a:pPr algn="l" fontAlgn="b"/>
                      <a:r>
                        <a:rPr lang="en-US" sz="1800" b="1" i="0" u="none" strike="noStrike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+mn-lt"/>
                        </a:rPr>
                        <a:t>Task-Oriented</a:t>
                      </a:r>
                    </a:p>
                  </a:txBody>
                  <a:tcPr marL="91444" marR="9525" marT="9522" marB="0" anchor="ctr"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IN" sz="1800" b="1" i="0" u="none" strike="noStrike" kern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Relations-Oriented</a:t>
                      </a:r>
                      <a:endParaRPr lang="en-US" sz="1800" b="1" i="0" u="none" strike="noStrike" kern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44" marR="9525" marT="9522" marB="0" anchor="ctr">
                    <a:lnL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IN" sz="1800" b="1" i="0" u="none" strike="noStrike" kern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Source</a:t>
                      </a:r>
                      <a:endParaRPr lang="en-US" sz="1800" b="1" i="0" u="none" strike="noStrike" kern="12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44" marR="9525" marT="9522" marB="0" anchor="ctr">
                    <a:lnL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89169">
                <a:tc>
                  <a:txBody>
                    <a:bodyPr/>
                    <a:lstStyle/>
                    <a:p>
                      <a:pPr algn="l" fontAlgn="b"/>
                      <a:r>
                        <a:rPr lang="en-IN" sz="1800" b="0" i="0" u="none" strike="noStrike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Initiating Structure</a:t>
                      </a:r>
                      <a:endParaRPr lang="en-US" sz="1800" b="0" i="0" u="none" strike="noStrike" kern="1200" baseline="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44" marR="9525" marT="9522" marB="0" anchor="ctr"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IN" sz="1800" b="0" i="0" u="none" strike="noStrike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Consideration</a:t>
                      </a:r>
                      <a:endParaRPr lang="en-US" sz="1800" b="0" i="0" u="none" strike="noStrike" kern="1200" baseline="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44" marR="9525" marT="9522" marB="0" anchor="ctr">
                    <a:lnL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de-DE" sz="1800" b="0" i="0" u="none" strike="noStrike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Fleishman (1953); Halpin &amp; Winer (1957)</a:t>
                      </a:r>
                      <a:endParaRPr lang="en-US" sz="1800" b="0" i="0" u="none" strike="noStrike" kern="1200" baseline="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44" marR="9525" marT="9522" marB="0" anchor="ctr">
                    <a:lnL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21868">
                <a:tc>
                  <a:txBody>
                    <a:bodyPr/>
                    <a:lstStyle/>
                    <a:p>
                      <a:pPr algn="l" fontAlgn="b"/>
                      <a:r>
                        <a:rPr lang="en-IN" sz="1800" b="0" i="0" u="none" strike="noStrike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Concern for Production</a:t>
                      </a:r>
                      <a:endParaRPr lang="en-US" sz="1800" b="0" i="0" u="none" strike="noStrike" kern="1200" baseline="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44" marR="9525" marT="9522" marB="0" anchor="ctr"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IN" sz="1800" b="0" i="0" u="none" strike="noStrike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Concern for People</a:t>
                      </a:r>
                      <a:endParaRPr lang="en-US" sz="1800" b="0" i="0" u="none" strike="noStrike" kern="1200" baseline="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44" marR="9525" marT="9522" marB="0" anchor="ctr">
                    <a:lnL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IN" sz="1800" b="0" i="0" u="none" strike="noStrike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Blake &amp; Mouton (1964)</a:t>
                      </a:r>
                      <a:endParaRPr lang="en-US" sz="1800" b="0" i="0" u="none" strike="noStrike" kern="1200" baseline="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44" marR="9525" marT="9522" marB="0" anchor="ctr">
                    <a:lnL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08142358"/>
                  </a:ext>
                </a:extLst>
              </a:tr>
              <a:tr h="449267">
                <a:tc>
                  <a:txBody>
                    <a:bodyPr/>
                    <a:lstStyle/>
                    <a:p>
                      <a:pPr algn="l" fontAlgn="b"/>
                      <a:r>
                        <a:rPr lang="en-IN" sz="1800" b="0" i="0" u="none" strike="noStrike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Instrumental Leadership</a:t>
                      </a:r>
                      <a:endParaRPr lang="en-US" sz="1800" b="0" i="0" u="none" strike="noStrike" kern="1200" baseline="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44" marR="9525" marT="9522" marB="0" anchor="ctr"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IN" sz="1800" b="0" i="0" u="none" strike="noStrike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Supportive Leadership</a:t>
                      </a:r>
                      <a:endParaRPr lang="en-US" sz="1800" b="0" i="0" u="none" strike="noStrike" kern="1200" baseline="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44" marR="9525" marT="9522" marB="0" anchor="ctr">
                    <a:lnL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IN" sz="1800" b="0" i="0" u="none" strike="noStrike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House (1971)</a:t>
                      </a:r>
                      <a:endParaRPr lang="en-US" sz="1800" b="0" i="0" u="none" strike="noStrike" kern="1200" baseline="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44" marR="9525" marT="9522" marB="0" anchor="ctr">
                    <a:lnL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63855909"/>
                  </a:ext>
                </a:extLst>
              </a:tr>
              <a:tr h="589169">
                <a:tc>
                  <a:txBody>
                    <a:bodyPr/>
                    <a:lstStyle/>
                    <a:p>
                      <a:pPr algn="l" fontAlgn="b"/>
                      <a:r>
                        <a:rPr lang="en-IN" sz="1800" b="0" i="0" u="none" strike="noStrike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Goal Emphasis; Work</a:t>
                      </a:r>
                      <a:endParaRPr lang="en-US" sz="1800" b="0" i="0" u="none" strike="noStrike" kern="1200" baseline="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44" marR="9525" marT="9522" marB="0" anchor="ctr"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IN" sz="1800" b="0" i="0" u="none" strike="noStrike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Supportive Leadership</a:t>
                      </a:r>
                      <a:endParaRPr lang="en-US" sz="1800" b="0" i="0" u="none" strike="noStrike" kern="1200" baseline="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44" marR="9525" marT="9522" marB="0" anchor="ctr">
                    <a:lnL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IN" sz="1800" b="0" i="0" u="none" strike="noStrike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Bowers &amp; Seashore (1966);</a:t>
                      </a:r>
                      <a:endParaRPr lang="en-US" sz="1800" b="0" i="0" u="none" strike="noStrike" kern="1200" baseline="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44" marR="9525" marT="9522" marB="0" anchor="ctr">
                    <a:lnL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40525049"/>
                  </a:ext>
                </a:extLst>
              </a:tr>
              <a:tr h="449267">
                <a:tc>
                  <a:txBody>
                    <a:bodyPr/>
                    <a:lstStyle/>
                    <a:p>
                      <a:pPr algn="l" fontAlgn="b"/>
                      <a:r>
                        <a:rPr lang="en-IN" sz="1800" b="0" i="0" u="none" strike="noStrike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Facilitation</a:t>
                      </a:r>
                      <a:endParaRPr lang="en-US" sz="1800" b="0" i="0" u="none" strike="noStrike" kern="1200" baseline="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44" marR="9525" marT="9522" marB="0" anchor="ctr"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IN" sz="1800" b="0" i="0" u="none" strike="noStrike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Interaction Facilitation</a:t>
                      </a:r>
                      <a:endParaRPr lang="en-US" sz="1800" b="0" i="0" u="none" strike="noStrike" kern="1200" baseline="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44" marR="9525" marT="9522" marB="0" anchor="ctr">
                    <a:lnL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IN" sz="1800" b="0" i="0" u="none" strike="noStrike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Taylor &amp; Bowers (1972)</a:t>
                      </a:r>
                      <a:endParaRPr lang="en-US" sz="1800" b="0" i="0" u="none" strike="noStrike" kern="1200" baseline="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44" marR="9525" marT="9522" marB="0" anchor="ctr">
                    <a:lnL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8899340"/>
                  </a:ext>
                </a:extLst>
              </a:tr>
              <a:tr h="449267">
                <a:tc>
                  <a:txBody>
                    <a:bodyPr/>
                    <a:lstStyle/>
                    <a:p>
                      <a:pPr algn="l" fontAlgn="b"/>
                      <a:r>
                        <a:rPr lang="en-IN" sz="1800" b="0" i="0" u="none" strike="noStrike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Performance Behaviour</a:t>
                      </a:r>
                      <a:endParaRPr lang="en-US" sz="1800" b="0" i="0" u="none" strike="noStrike" kern="1200" baseline="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44" marR="9525" marT="9522" marB="0" anchor="ctr"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IN" sz="1800" b="0" i="0" u="none" strike="noStrike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Maintenance Behaviour</a:t>
                      </a:r>
                      <a:endParaRPr lang="en-US" sz="1800" b="0" i="0" u="none" strike="noStrike" kern="1200" baseline="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44" marR="9525" marT="9522" marB="0" anchor="ctr">
                    <a:lnL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IN" sz="1800" b="0" i="0" u="none" strike="noStrike" kern="1200" baseline="0" dirty="0" err="1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Misumi</a:t>
                      </a:r>
                      <a:r>
                        <a:rPr lang="en-IN" sz="1800" b="0" i="0" u="none" strike="noStrike" kern="1200" baseline="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&amp; Peterson (1985)</a:t>
                      </a:r>
                      <a:endParaRPr lang="en-US" sz="1800" b="0" i="0" u="none" strike="noStrike" kern="1200" baseline="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1444" marR="9525" marT="9522" marB="0" anchor="ctr">
                    <a:lnL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36844723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Title 1">
            <a:extLst>
              <a:ext uri="{FF2B5EF4-FFF2-40B4-BE49-F238E27FC236}">
                <a16:creationId xmlns:a16="http://schemas.microsoft.com/office/drawing/2014/main" id="{0094AB7E-4596-C2B0-7677-AB55209ED2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5613" y="147547"/>
            <a:ext cx="8220843" cy="1200329"/>
          </a:xfrm>
        </p:spPr>
        <p:txBody>
          <a:bodyPr wrap="square">
            <a:spAutoFit/>
          </a:bodyPr>
          <a:lstStyle/>
          <a:p>
            <a:r>
              <a:rPr lang="en-US" altLang="en-US" sz="3600" b="1" dirty="0"/>
              <a:t>Specific Task-Oriented Leader Behavior</a:t>
            </a:r>
            <a:endParaRPr lang="en-US" altLang="en-US" sz="2800" b="1" dirty="0"/>
          </a:p>
        </p:txBody>
      </p:sp>
      <p:sp>
        <p:nvSpPr>
          <p:cNvPr id="30722" name="Content Placeholder 3">
            <a:extLst>
              <a:ext uri="{FF2B5EF4-FFF2-40B4-BE49-F238E27FC236}">
                <a16:creationId xmlns:a16="http://schemas.microsoft.com/office/drawing/2014/main" id="{ADAB6D21-3C58-D30C-1651-464A00ECD28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20688" y="1655763"/>
            <a:ext cx="7848600" cy="2382191"/>
          </a:xfrm>
        </p:spPr>
        <p:txBody>
          <a:bodyPr>
            <a:spAutoFit/>
          </a:bodyPr>
          <a:lstStyle/>
          <a:p>
            <a:pPr marL="457200" indent="-457200">
              <a:buFont typeface="Myriad Pro"/>
              <a:buAutoNum type="arabicPeriod"/>
            </a:pPr>
            <a:r>
              <a:rPr lang="en-US" altLang="en-US" sz="2400" b="1" dirty="0"/>
              <a:t>Planning Work Activities: </a:t>
            </a:r>
          </a:p>
          <a:p>
            <a:pPr marL="457200" lvl="1" indent="0">
              <a:buNone/>
            </a:pPr>
            <a:r>
              <a:rPr lang="en-US" altLang="en-US" dirty="0"/>
              <a:t>Making decisions about objectives, priorities, strategies, organization of the work, assignment of responsibilities, scheduling of activities, and allocation of resources among different activities according to their relative importance.</a:t>
            </a:r>
            <a:endParaRPr lang="en-US" altLang="en-US" sz="3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Title 1">
            <a:extLst>
              <a:ext uri="{FF2B5EF4-FFF2-40B4-BE49-F238E27FC236}">
                <a16:creationId xmlns:a16="http://schemas.microsoft.com/office/drawing/2014/main" id="{299DB67B-0481-10E1-3C25-D3DFF0A7DD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675" y="163423"/>
            <a:ext cx="8229600" cy="1200329"/>
          </a:xfrm>
        </p:spPr>
        <p:txBody>
          <a:bodyPr>
            <a:spAutoFit/>
          </a:bodyPr>
          <a:lstStyle/>
          <a:p>
            <a:r>
              <a:rPr lang="en-US" altLang="en-US" sz="3600" b="1" dirty="0"/>
              <a:t>Specific Task-Oriented Leader Behavior</a:t>
            </a:r>
          </a:p>
        </p:txBody>
      </p:sp>
      <p:sp>
        <p:nvSpPr>
          <p:cNvPr id="33794" name="Content Placeholder 3">
            <a:extLst>
              <a:ext uri="{FF2B5EF4-FFF2-40B4-BE49-F238E27FC236}">
                <a16:creationId xmlns:a16="http://schemas.microsoft.com/office/drawing/2014/main" id="{333FBE88-E264-7F97-01AC-4939C015CA4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484784"/>
            <a:ext cx="7848600" cy="3859518"/>
          </a:xfrm>
        </p:spPr>
        <p:txBody>
          <a:bodyPr>
            <a:spAutoFit/>
          </a:bodyPr>
          <a:lstStyle/>
          <a:p>
            <a:pPr marL="457200" indent="-457200">
              <a:buFont typeface="+mj-lt"/>
              <a:buAutoNum type="arabicPeriod" startAt="2"/>
            </a:pPr>
            <a:r>
              <a:rPr lang="en-US" altLang="en-US" sz="2400" b="1" dirty="0"/>
              <a:t>Clarifying Roles and Objectives</a:t>
            </a:r>
          </a:p>
          <a:p>
            <a:pPr lvl="1"/>
            <a:r>
              <a:rPr lang="en-US" altLang="en-US" dirty="0"/>
              <a:t>Clearly explain an assignment</a:t>
            </a:r>
          </a:p>
          <a:p>
            <a:pPr lvl="1"/>
            <a:r>
              <a:rPr lang="en-US" altLang="en-US" dirty="0"/>
              <a:t>Explain the reason for the assignment</a:t>
            </a:r>
          </a:p>
          <a:p>
            <a:pPr lvl="1"/>
            <a:r>
              <a:rPr lang="en-US" altLang="en-US" dirty="0"/>
              <a:t>Check for understanding of the assignment</a:t>
            </a:r>
          </a:p>
          <a:p>
            <a:pPr lvl="1"/>
            <a:r>
              <a:rPr lang="en-US" altLang="en-US" dirty="0"/>
              <a:t>Provide any necessary instruction in how to do the task</a:t>
            </a:r>
          </a:p>
          <a:p>
            <a:pPr lvl="1"/>
            <a:r>
              <a:rPr lang="en-US" altLang="en-US" dirty="0"/>
              <a:t>Explain priorities for different objectives or responsibilities</a:t>
            </a:r>
          </a:p>
          <a:p>
            <a:pPr lvl="1"/>
            <a:r>
              <a:rPr lang="en-US" altLang="en-US" dirty="0"/>
              <a:t>Set specific goals and deadlines for important tasks</a:t>
            </a:r>
            <a:endParaRPr lang="en-US" altLang="en-US" sz="3000" dirty="0">
              <a:solidFill>
                <a:srgbClr val="FFC000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Title 1">
            <a:extLst>
              <a:ext uri="{FF2B5EF4-FFF2-40B4-BE49-F238E27FC236}">
                <a16:creationId xmlns:a16="http://schemas.microsoft.com/office/drawing/2014/main" id="{A7F41D57-4772-47F5-7894-68792D449C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8431"/>
            <a:ext cx="8162925" cy="1200329"/>
          </a:xfrm>
        </p:spPr>
        <p:txBody>
          <a:bodyPr>
            <a:spAutoFit/>
          </a:bodyPr>
          <a:lstStyle/>
          <a:p>
            <a:r>
              <a:rPr lang="en-US" altLang="en-US" sz="3600" b="1" dirty="0"/>
              <a:t>Specific Task-Oriented Leader Behavior</a:t>
            </a:r>
          </a:p>
        </p:txBody>
      </p:sp>
      <p:sp>
        <p:nvSpPr>
          <p:cNvPr id="36866" name="Content Placeholder 3">
            <a:extLst>
              <a:ext uri="{FF2B5EF4-FFF2-40B4-BE49-F238E27FC236}">
                <a16:creationId xmlns:a16="http://schemas.microsoft.com/office/drawing/2014/main" id="{5F4BFEE4-4380-2EA2-620B-E09CA78D62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5288" y="1264223"/>
            <a:ext cx="8153400" cy="3933384"/>
          </a:xfrm>
        </p:spPr>
        <p:txBody>
          <a:bodyPr>
            <a:spAutoFit/>
          </a:bodyPr>
          <a:lstStyle/>
          <a:p>
            <a:pPr marL="457200" indent="-457200">
              <a:buFont typeface="+mj-lt"/>
              <a:buAutoNum type="arabicPeriod" startAt="3"/>
            </a:pPr>
            <a:r>
              <a:rPr lang="en-US" altLang="en-US" sz="2400" b="1" dirty="0"/>
              <a:t>Monitoring Operations and Performance</a:t>
            </a:r>
          </a:p>
          <a:p>
            <a:pPr lvl="1"/>
            <a:r>
              <a:rPr lang="en-US" altLang="en-US" dirty="0"/>
              <a:t>Identify and measure key indicators of performance</a:t>
            </a:r>
          </a:p>
          <a:p>
            <a:pPr lvl="1"/>
            <a:r>
              <a:rPr lang="en-US" altLang="en-US" dirty="0"/>
              <a:t>Monitor key processes as well as outcomes</a:t>
            </a:r>
          </a:p>
          <a:p>
            <a:pPr lvl="1"/>
            <a:r>
              <a:rPr lang="en-US" altLang="en-US" dirty="0"/>
              <a:t>Measure progress against plans and budgets</a:t>
            </a:r>
          </a:p>
          <a:p>
            <a:pPr lvl="1"/>
            <a:r>
              <a:rPr lang="en-US" altLang="en-US" dirty="0"/>
              <a:t>Develop independent sources of information</a:t>
            </a:r>
          </a:p>
          <a:p>
            <a:pPr lvl="1"/>
            <a:r>
              <a:rPr lang="en-US" altLang="en-US" dirty="0"/>
              <a:t>Conduct progress review meetings at appropriate times</a:t>
            </a:r>
          </a:p>
          <a:p>
            <a:pPr lvl="1"/>
            <a:r>
              <a:rPr lang="en-US" altLang="en-US" dirty="0"/>
              <a:t>Observe operations directly</a:t>
            </a:r>
          </a:p>
          <a:p>
            <a:pPr lvl="1"/>
            <a:r>
              <a:rPr lang="en-US" altLang="en-US" dirty="0"/>
              <a:t>Encourage reporting of problems and mistakes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Title 1">
            <a:extLst>
              <a:ext uri="{FF2B5EF4-FFF2-40B4-BE49-F238E27FC236}">
                <a16:creationId xmlns:a16="http://schemas.microsoft.com/office/drawing/2014/main" id="{EBAF2476-9B3A-D214-FEFB-15B779DC9B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4025" y="68431"/>
            <a:ext cx="8229600" cy="1200329"/>
          </a:xfrm>
        </p:spPr>
        <p:txBody>
          <a:bodyPr>
            <a:spAutoFit/>
          </a:bodyPr>
          <a:lstStyle/>
          <a:p>
            <a:r>
              <a:rPr lang="en-US" altLang="en-US" sz="3600" b="1" dirty="0"/>
              <a:t>Specific Task-Oriented Leader Behavior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CF63617-1B1B-E74A-85CA-D8A13EB9FCB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3917" y="1330656"/>
            <a:ext cx="7848600" cy="3342453"/>
          </a:xfrm>
        </p:spPr>
        <p:txBody>
          <a:bodyPr>
            <a:spAutoFit/>
          </a:bodyPr>
          <a:lstStyle/>
          <a:p>
            <a:pPr marL="457200" indent="-457200">
              <a:buFont typeface="+mj-lt"/>
              <a:buAutoNum type="arabicPeriod" startAt="4"/>
              <a:defRPr/>
            </a:pPr>
            <a:r>
              <a:rPr lang="en-US" sz="2400" b="1" dirty="0"/>
              <a:t>Solving Operational Problems</a:t>
            </a:r>
          </a:p>
          <a:p>
            <a:pPr lvl="1">
              <a:defRPr/>
            </a:pPr>
            <a:r>
              <a:rPr lang="en-US" dirty="0"/>
              <a:t>Anticipate operational problems and prepare for solution to resolve them</a:t>
            </a:r>
          </a:p>
          <a:p>
            <a:pPr lvl="1">
              <a:defRPr/>
            </a:pPr>
            <a:r>
              <a:rPr lang="en-US" dirty="0"/>
              <a:t>Learn to recognize early warning signs for an impending problem</a:t>
            </a:r>
          </a:p>
          <a:p>
            <a:pPr lvl="1">
              <a:defRPr/>
            </a:pPr>
            <a:r>
              <a:rPr lang="en-US" dirty="0"/>
              <a:t>Quickly identify the cause and scope of the problem</a:t>
            </a:r>
          </a:p>
          <a:p>
            <a:pPr lvl="1">
              <a:defRPr/>
            </a:pPr>
            <a:r>
              <a:rPr lang="en-US" dirty="0"/>
              <a:t>Look for connections among problems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Title 1">
            <a:extLst>
              <a:ext uri="{FF2B5EF4-FFF2-40B4-BE49-F238E27FC236}">
                <a16:creationId xmlns:a16="http://schemas.microsoft.com/office/drawing/2014/main" id="{EBAF2476-9B3A-D214-FEFB-15B779DC9B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4025" y="68431"/>
            <a:ext cx="8229600" cy="1200329"/>
          </a:xfrm>
        </p:spPr>
        <p:txBody>
          <a:bodyPr>
            <a:spAutoFit/>
          </a:bodyPr>
          <a:lstStyle/>
          <a:p>
            <a:r>
              <a:rPr lang="en-US" altLang="en-US" sz="3600" b="1" dirty="0"/>
              <a:t>Specific Task-Oriented Leader Behavior (continue)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CF63617-1B1B-E74A-85CA-D8A13EB9FCB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3917" y="1475141"/>
            <a:ext cx="7848600" cy="2529923"/>
          </a:xfrm>
        </p:spPr>
        <p:txBody>
          <a:bodyPr>
            <a:spAutoFit/>
          </a:bodyPr>
          <a:lstStyle/>
          <a:p>
            <a:pPr marL="457200" indent="-457200">
              <a:buFont typeface="+mj-lt"/>
              <a:buAutoNum type="arabicPeriod" startAt="4"/>
              <a:defRPr/>
            </a:pPr>
            <a:r>
              <a:rPr lang="en-US" sz="2400" b="1" dirty="0"/>
              <a:t>Solving Operational Problems </a:t>
            </a:r>
            <a:r>
              <a:rPr lang="en-US" altLang="en-US" sz="2400" b="1" dirty="0"/>
              <a:t>(continue)</a:t>
            </a:r>
            <a:endParaRPr lang="en-US" sz="2400" b="1" dirty="0"/>
          </a:p>
          <a:p>
            <a:pPr lvl="1">
              <a:defRPr/>
            </a:pPr>
            <a:r>
              <a:rPr lang="en-US" dirty="0"/>
              <a:t>Direct the response to the problem in a confident and decisive way</a:t>
            </a:r>
          </a:p>
          <a:p>
            <a:pPr lvl="1">
              <a:defRPr/>
            </a:pPr>
            <a:r>
              <a:rPr lang="en-US" dirty="0"/>
              <a:t>Keep people informed about the problem and what is being done to resolve it</a:t>
            </a:r>
            <a:endParaRPr lang="en-US" strike="sngStrike" dirty="0">
              <a:solidFill>
                <a:srgbClr val="FF0000"/>
              </a:solidFill>
            </a:endParaRPr>
          </a:p>
          <a:p>
            <a:pPr lvl="1">
              <a:defRPr/>
            </a:pPr>
            <a:r>
              <a:rPr lang="en-US" dirty="0"/>
              <a:t>Be willing to explore innovative solutions</a:t>
            </a:r>
            <a:endParaRPr lang="en-US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46847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Title 1">
            <a:extLst>
              <a:ext uri="{FF2B5EF4-FFF2-40B4-BE49-F238E27FC236}">
                <a16:creationId xmlns:a16="http://schemas.microsoft.com/office/drawing/2014/main" id="{2BAE9AC7-BF9F-8B2E-F98C-A72D5FAA68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46063"/>
            <a:ext cx="8229600" cy="1200150"/>
          </a:xfrm>
        </p:spPr>
        <p:txBody>
          <a:bodyPr>
            <a:spAutoFit/>
          </a:bodyPr>
          <a:lstStyle/>
          <a:p>
            <a:r>
              <a:rPr lang="en-US" altLang="en-US" sz="3600" b="1" dirty="0"/>
              <a:t>Specific Relations-Oriented Leader Behaviors</a:t>
            </a:r>
          </a:p>
        </p:txBody>
      </p:sp>
      <p:sp>
        <p:nvSpPr>
          <p:cNvPr id="44034" name="Content Placeholder 2">
            <a:extLst>
              <a:ext uri="{FF2B5EF4-FFF2-40B4-BE49-F238E27FC236}">
                <a16:creationId xmlns:a16="http://schemas.microsoft.com/office/drawing/2014/main" id="{33F2107A-FC6E-4924-D1AF-A3226F32F2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120854"/>
          </a:xfrm>
        </p:spPr>
        <p:txBody>
          <a:bodyPr>
            <a:spAutoFit/>
          </a:bodyPr>
          <a:lstStyle/>
          <a:p>
            <a:pPr marL="457200" indent="-457200">
              <a:buFont typeface="Myriad Pro"/>
              <a:buAutoNum type="arabicPeriod"/>
            </a:pPr>
            <a:r>
              <a:rPr lang="en-US" altLang="en-US" sz="2400" b="1" dirty="0"/>
              <a:t>Supportive Leadership</a:t>
            </a:r>
          </a:p>
          <a:p>
            <a:pPr lvl="1"/>
            <a:r>
              <a:rPr lang="en-US" altLang="en-US" sz="2400" dirty="0"/>
              <a:t>Show acceptance and positive regard</a:t>
            </a:r>
          </a:p>
          <a:p>
            <a:pPr lvl="1"/>
            <a:r>
              <a:rPr lang="en-US" altLang="en-US" sz="2400" dirty="0"/>
              <a:t>Show interest in the person as an individual</a:t>
            </a:r>
          </a:p>
          <a:p>
            <a:pPr lvl="1"/>
            <a:r>
              <a:rPr lang="en-US" altLang="en-US" sz="2400" dirty="0"/>
              <a:t>Provide sympathy and support when the person is anxious or upset</a:t>
            </a:r>
          </a:p>
          <a:p>
            <a:pPr lvl="1"/>
            <a:r>
              <a:rPr lang="en-US" altLang="en-US" sz="2400" dirty="0"/>
              <a:t>Bolster the person’s self-esteem and confidence</a:t>
            </a:r>
          </a:p>
          <a:p>
            <a:pPr lvl="1"/>
            <a:r>
              <a:rPr lang="en-US" altLang="en-US" sz="2400" dirty="0"/>
              <a:t>Be willing to help with personal problems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5" name="Title 1">
            <a:extLst>
              <a:ext uri="{FF2B5EF4-FFF2-40B4-BE49-F238E27FC236}">
                <a16:creationId xmlns:a16="http://schemas.microsoft.com/office/drawing/2014/main" id="{771B4C4B-1A1C-438E-C60C-AC3565BA95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23838"/>
            <a:ext cx="8229600" cy="1096962"/>
          </a:xfrm>
        </p:spPr>
        <p:txBody>
          <a:bodyPr/>
          <a:lstStyle/>
          <a:p>
            <a:r>
              <a:rPr lang="en-US" altLang="en-US" sz="3600" b="1" dirty="0"/>
              <a:t>Specific Relations-Oriented Leader Behaviors</a:t>
            </a:r>
            <a:endParaRPr lang="en-US" altLang="en-US" sz="2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A52759-30E7-BE48-B680-D68B793830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3916363"/>
          </a:xfrm>
        </p:spPr>
        <p:txBody>
          <a:bodyPr>
            <a:noAutofit/>
          </a:bodyPr>
          <a:lstStyle/>
          <a:p>
            <a:pPr>
              <a:buFont typeface="+mj-lt"/>
              <a:buAutoNum type="arabicPeriod" startAt="2"/>
              <a:defRPr/>
            </a:pPr>
            <a:r>
              <a:rPr lang="en-US" sz="2400" b="1" dirty="0">
                <a:latin typeface="+mj-lt"/>
              </a:rPr>
              <a:t>Developing Subordinate Skills</a:t>
            </a:r>
          </a:p>
          <a:p>
            <a:pPr lvl="1">
              <a:defRPr/>
            </a:pPr>
            <a:r>
              <a:rPr lang="en-US" sz="2400" dirty="0">
                <a:latin typeface="+mj-lt"/>
              </a:rPr>
              <a:t>Show concern for each person’s development</a:t>
            </a:r>
          </a:p>
          <a:p>
            <a:pPr lvl="1">
              <a:defRPr/>
            </a:pPr>
            <a:r>
              <a:rPr lang="en-US" sz="2400" dirty="0">
                <a:latin typeface="+mj-lt"/>
              </a:rPr>
              <a:t>Help the person identify ways to improve performance</a:t>
            </a:r>
          </a:p>
          <a:p>
            <a:pPr lvl="1">
              <a:defRPr/>
            </a:pPr>
            <a:r>
              <a:rPr lang="en-US" sz="2400" dirty="0">
                <a:latin typeface="+mj-lt"/>
              </a:rPr>
              <a:t>Be patient and helpful when providing coaching</a:t>
            </a:r>
          </a:p>
          <a:p>
            <a:pPr lvl="1">
              <a:defRPr/>
            </a:pPr>
            <a:r>
              <a:rPr lang="en-US" sz="2400" dirty="0">
                <a:latin typeface="+mj-lt"/>
              </a:rPr>
              <a:t>Provide helpful career advice</a:t>
            </a:r>
          </a:p>
          <a:p>
            <a:pPr lvl="1">
              <a:defRPr/>
            </a:pPr>
            <a:r>
              <a:rPr lang="en-US" sz="2400" dirty="0">
                <a:latin typeface="+mj-lt"/>
              </a:rPr>
              <a:t>Encourage attendance at relevant training activities</a:t>
            </a:r>
          </a:p>
          <a:p>
            <a:pPr lvl="1">
              <a:defRPr/>
            </a:pPr>
            <a:r>
              <a:rPr lang="en-US" sz="2400" dirty="0">
                <a:latin typeface="+mj-lt"/>
              </a:rPr>
              <a:t>Provide opportunities to learn from experience</a:t>
            </a:r>
          </a:p>
          <a:p>
            <a:pPr lvl="1">
              <a:defRPr/>
            </a:pPr>
            <a:r>
              <a:rPr lang="en-US" sz="2400" dirty="0">
                <a:latin typeface="+mj-lt"/>
              </a:rPr>
              <a:t>Encourage coaching by peers when appropriate</a:t>
            </a:r>
          </a:p>
          <a:p>
            <a:pPr lvl="1">
              <a:defRPr/>
            </a:pPr>
            <a:r>
              <a:rPr lang="en-US" sz="2400" dirty="0">
                <a:latin typeface="+mj-lt"/>
              </a:rPr>
              <a:t>Promote the person’s reputation</a:t>
            </a:r>
          </a:p>
          <a:p>
            <a:pPr>
              <a:defRPr/>
            </a:pPr>
            <a:endParaRPr lang="en-US" dirty="0">
              <a:latin typeface="+mj-lt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1" name="Title 1">
            <a:extLst>
              <a:ext uri="{FF2B5EF4-FFF2-40B4-BE49-F238E27FC236}">
                <a16:creationId xmlns:a16="http://schemas.microsoft.com/office/drawing/2014/main" id="{4C569ACB-B77D-415A-FC7C-99AD6E8D4E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40439"/>
            <a:ext cx="8229600" cy="1200329"/>
          </a:xfrm>
        </p:spPr>
        <p:txBody>
          <a:bodyPr>
            <a:spAutoFit/>
          </a:bodyPr>
          <a:lstStyle/>
          <a:p>
            <a:r>
              <a:rPr lang="en-US" altLang="en-US" sz="3600" b="1" dirty="0"/>
              <a:t>Specific Relations-Oriented Leader Behaviors</a:t>
            </a:r>
          </a:p>
        </p:txBody>
      </p:sp>
      <p:sp>
        <p:nvSpPr>
          <p:cNvPr id="51202" name="Content Placeholder 5">
            <a:extLst>
              <a:ext uri="{FF2B5EF4-FFF2-40B4-BE49-F238E27FC236}">
                <a16:creationId xmlns:a16="http://schemas.microsoft.com/office/drawing/2014/main" id="{FE8646A1-CEFE-45BA-AAE6-F47F5D441D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89306"/>
            <a:ext cx="8229600" cy="2603790"/>
          </a:xfrm>
        </p:spPr>
        <p:txBody>
          <a:bodyPr>
            <a:spAutoFit/>
          </a:bodyPr>
          <a:lstStyle/>
          <a:p>
            <a:pPr marL="457200" indent="-457200">
              <a:buFont typeface="+mj-lt"/>
              <a:buAutoNum type="arabicPeriod" startAt="3"/>
            </a:pPr>
            <a:r>
              <a:rPr lang="en-US" altLang="en-US" sz="2400" b="1" dirty="0"/>
              <a:t>Providing Praise and Recognition</a:t>
            </a:r>
          </a:p>
          <a:p>
            <a:pPr lvl="1"/>
            <a:r>
              <a:rPr lang="en-US" altLang="en-US" sz="2400" dirty="0"/>
              <a:t>Recognize a variety of contributions and achievements</a:t>
            </a:r>
          </a:p>
          <a:p>
            <a:pPr lvl="1"/>
            <a:r>
              <a:rPr lang="en-US" altLang="en-US" sz="2400" dirty="0"/>
              <a:t>Actively search for contributions to recognize</a:t>
            </a:r>
          </a:p>
          <a:p>
            <a:pPr lvl="1"/>
            <a:r>
              <a:rPr lang="en-US" altLang="en-US" sz="2400" dirty="0"/>
              <a:t>Recognize improvements in performance</a:t>
            </a:r>
          </a:p>
          <a:p>
            <a:pPr lvl="1"/>
            <a:r>
              <a:rPr lang="en-US" altLang="en-US" sz="2400" dirty="0"/>
              <a:t>Recognize commendable efforts that failed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1" name="Title 1">
            <a:extLst>
              <a:ext uri="{FF2B5EF4-FFF2-40B4-BE49-F238E27FC236}">
                <a16:creationId xmlns:a16="http://schemas.microsoft.com/office/drawing/2014/main" id="{4C569ACB-B77D-415A-FC7C-99AD6E8D4E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40439"/>
            <a:ext cx="8229600" cy="1200329"/>
          </a:xfrm>
        </p:spPr>
        <p:txBody>
          <a:bodyPr>
            <a:spAutoFit/>
          </a:bodyPr>
          <a:lstStyle/>
          <a:p>
            <a:r>
              <a:rPr lang="en-US" altLang="en-US" sz="3600" b="1" dirty="0"/>
              <a:t>Specific Relations-Oriented Leader Behaviors (continue)</a:t>
            </a:r>
          </a:p>
        </p:txBody>
      </p:sp>
      <p:sp>
        <p:nvSpPr>
          <p:cNvPr id="51202" name="Content Placeholder 5">
            <a:extLst>
              <a:ext uri="{FF2B5EF4-FFF2-40B4-BE49-F238E27FC236}">
                <a16:creationId xmlns:a16="http://schemas.microsoft.com/office/drawing/2014/main" id="{FE8646A1-CEFE-45BA-AAE6-F47F5D441D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15440"/>
            <a:ext cx="8229600" cy="2677656"/>
          </a:xfrm>
        </p:spPr>
        <p:txBody>
          <a:bodyPr>
            <a:spAutoFit/>
          </a:bodyPr>
          <a:lstStyle/>
          <a:p>
            <a:pPr marL="457200" indent="-457200">
              <a:buFont typeface="+mj-lt"/>
              <a:buAutoNum type="arabicPeriod" startAt="3"/>
            </a:pPr>
            <a:r>
              <a:rPr lang="en-US" altLang="en-US" sz="2400" b="1" dirty="0"/>
              <a:t>Providing Praise and Recognition (continue)</a:t>
            </a:r>
          </a:p>
          <a:p>
            <a:pPr lvl="1"/>
            <a:r>
              <a:rPr lang="en-US" altLang="en-US" sz="2400" dirty="0"/>
              <a:t>Do not limit recognition to high-visibility jobs</a:t>
            </a:r>
          </a:p>
          <a:p>
            <a:pPr lvl="1"/>
            <a:r>
              <a:rPr lang="en-US" altLang="en-US" sz="2400" dirty="0"/>
              <a:t>Do not limit recognition to a few best performers</a:t>
            </a:r>
          </a:p>
          <a:p>
            <a:pPr lvl="1"/>
            <a:r>
              <a:rPr lang="en-US" altLang="en-US" sz="2400" dirty="0"/>
              <a:t>Provide specific recognition</a:t>
            </a:r>
          </a:p>
          <a:p>
            <a:pPr lvl="1"/>
            <a:r>
              <a:rPr lang="en-US" altLang="en-US" sz="2400" dirty="0"/>
              <a:t>Provide timely recognition</a:t>
            </a:r>
          </a:p>
          <a:p>
            <a:pPr lvl="1"/>
            <a:r>
              <a:rPr lang="en-US" altLang="en-US" sz="2400" dirty="0"/>
              <a:t>Use an appropriate form of recognition</a:t>
            </a:r>
          </a:p>
        </p:txBody>
      </p:sp>
    </p:spTree>
    <p:extLst>
      <p:ext uri="{BB962C8B-B14F-4D97-AF65-F5344CB8AC3E}">
        <p14:creationId xmlns:p14="http://schemas.microsoft.com/office/powerpoint/2010/main" val="159022955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Title 1">
            <a:extLst>
              <a:ext uri="{FF2B5EF4-FFF2-40B4-BE49-F238E27FC236}">
                <a16:creationId xmlns:a16="http://schemas.microsoft.com/office/drawing/2014/main" id="{4B4D10D7-3C23-7DCE-F78D-07255F0DAE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3655" y="404664"/>
            <a:ext cx="8229600" cy="646331"/>
          </a:xfrm>
        </p:spPr>
        <p:txBody>
          <a:bodyPr>
            <a:spAutoFit/>
          </a:bodyPr>
          <a:lstStyle/>
          <a:p>
            <a:r>
              <a:rPr lang="en-US" altLang="en-US" sz="3600" b="1" dirty="0"/>
              <a:t>Types of Leadership Behavior</a:t>
            </a:r>
            <a:endParaRPr lang="en-US" altLang="en-US" sz="2800" b="1" dirty="0"/>
          </a:p>
        </p:txBody>
      </p:sp>
      <p:sp>
        <p:nvSpPr>
          <p:cNvPr id="26626" name="Content Placeholder 2">
            <a:extLst>
              <a:ext uri="{FF2B5EF4-FFF2-40B4-BE49-F238E27FC236}">
                <a16:creationId xmlns:a16="http://schemas.microsoft.com/office/drawing/2014/main" id="{F776D5C4-2F09-F284-B79C-601215E34FF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8012113" cy="3342453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 altLang="en-US" sz="2400" dirty="0"/>
              <a:t>3.  One additional leadership </a:t>
            </a:r>
            <a:r>
              <a:rPr lang="en-GB" altLang="en-US" sz="2400" dirty="0"/>
              <a:t>behaviour</a:t>
            </a:r>
            <a:r>
              <a:rPr lang="en-US" altLang="en-US" sz="2400" dirty="0"/>
              <a:t> which is fundamental in </a:t>
            </a:r>
            <a:r>
              <a:rPr lang="en-GB" altLang="en-US" sz="2400" dirty="0"/>
              <a:t>contemporary</a:t>
            </a:r>
            <a:r>
              <a:rPr lang="en-US" altLang="en-US" sz="2400" dirty="0"/>
              <a:t> business is </a:t>
            </a:r>
            <a:r>
              <a:rPr lang="en-US" altLang="en-US" sz="2400" b="1" dirty="0"/>
              <a:t>change-oriented behavior:</a:t>
            </a:r>
          </a:p>
          <a:p>
            <a:pPr lvl="1"/>
            <a:r>
              <a:rPr lang="en-US" altLang="en-US" dirty="0"/>
              <a:t>Communicating an appealing vision of what could be changed </a:t>
            </a:r>
          </a:p>
          <a:p>
            <a:pPr lvl="1"/>
            <a:r>
              <a:rPr lang="en-US" altLang="en-US" dirty="0"/>
              <a:t>Proposing specific changes </a:t>
            </a:r>
          </a:p>
          <a:p>
            <a:pPr lvl="1"/>
            <a:r>
              <a:rPr lang="en-US" altLang="en-US" dirty="0"/>
              <a:t>Implementing a change </a:t>
            </a:r>
          </a:p>
          <a:p>
            <a:pPr lvl="1"/>
            <a:r>
              <a:rPr lang="en-US" altLang="en-US" dirty="0"/>
              <a:t>Encouraging innovation</a:t>
            </a:r>
            <a:endParaRPr lang="en-US" altLang="en-US" dirty="0">
              <a:solidFill>
                <a:srgbClr val="FFC000"/>
              </a:solidFill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5E06B6-9285-BA01-34BD-CED7FA3382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Watch and discuss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99577C-06B6-8D2B-D44E-B53EDA1D2F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Ted talk: Simon Sunek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FDAE80-E97B-F015-4608-B4E87299B1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8576B21-4E08-9545-89FF-6FDFE8043C44}" type="datetime1">
              <a:rPr lang="en-GB" altLang="en-US" smtClean="0"/>
              <a:pPr>
                <a:defRPr/>
              </a:pPr>
              <a:t>18/06/2024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15816F2-8CDC-9E0B-5305-A547AA8714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2A021F-45F7-E346-8E84-1FDA3731DA32}" type="slidenum">
              <a:rPr lang="en-GB" altLang="en-US" smtClean="0"/>
              <a:pPr/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6405006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715634-1BA2-A4F2-73C6-180446CF72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8416DA-E9E7-6ABF-50A2-976DFCD9B9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 can now complete Psychometric Test 2 and reflect on the outcomes.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391F7C-E82D-F069-2D49-73D2FB3C48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8576B21-4E08-9545-89FF-6FDFE8043C44}" type="datetime1">
              <a:rPr lang="en-GB" altLang="en-US" smtClean="0"/>
              <a:pPr>
                <a:defRPr/>
              </a:pPr>
              <a:t>18/06/2024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917ED4-3129-5428-452E-9051B75E82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2A021F-45F7-E346-8E84-1FDA3731DA32}" type="slidenum">
              <a:rPr lang="en-GB" altLang="en-US" smtClean="0"/>
              <a:pPr/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5265760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5" name="Title 1">
            <a:extLst>
              <a:ext uri="{FF2B5EF4-FFF2-40B4-BE49-F238E27FC236}">
                <a16:creationId xmlns:a16="http://schemas.microsoft.com/office/drawing/2014/main" id="{FA7637D3-A155-16EA-803D-1E0885FC84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600" b="1" dirty="0"/>
              <a:t>References</a:t>
            </a:r>
          </a:p>
        </p:txBody>
      </p:sp>
      <p:sp>
        <p:nvSpPr>
          <p:cNvPr id="57346" name="Content Placeholder 2">
            <a:extLst>
              <a:ext uri="{FF2B5EF4-FFF2-40B4-BE49-F238E27FC236}">
                <a16:creationId xmlns:a16="http://schemas.microsoft.com/office/drawing/2014/main" id="{7035370E-3878-57C6-581A-834CBB6611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GB" sz="2400" b="0" i="0" u="none" strike="noStrike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Yukl, G.A. and Gardner, W.L. (2020) </a:t>
            </a:r>
            <a:r>
              <a:rPr lang="en-GB" sz="2400" b="0" i="1" u="none" strike="noStrike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Leadership in organizations</a:t>
            </a:r>
            <a:r>
              <a:rPr lang="en-GB" sz="2400" b="0" i="0" u="none" strike="noStrike" dirty="0">
                <a:solidFill>
                  <a:srgbClr val="3A3A3A"/>
                </a:solidFill>
                <a:effectLst/>
                <a:latin typeface="Source Sans Pro" panose="020B0503030403020204" pitchFamily="34" charset="0"/>
              </a:rPr>
              <a:t>. Ninth edition. Harlow: Pearson Education Limited.</a:t>
            </a:r>
            <a:endParaRPr lang="en-US" altLang="en-US" sz="2400" dirty="0"/>
          </a:p>
          <a:p>
            <a:endParaRPr lang="en-US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863C0-29F1-A247-82A5-317180147C99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6E89597E-7044-1E4D-B78A-5B47F6A147A4}" type="datetime1">
              <a:rPr lang="en-GB" altLang="en-US" smtClean="0"/>
              <a:pPr>
                <a:defRPr/>
              </a:pPr>
              <a:t>18/06/2024</a:t>
            </a:fld>
            <a:endParaRPr lang="en-GB" altLang="en-US"/>
          </a:p>
        </p:txBody>
      </p:sp>
      <p:sp>
        <p:nvSpPr>
          <p:cNvPr id="57348" name="Slide Number Placeholder 4">
            <a:extLst>
              <a:ext uri="{FF2B5EF4-FFF2-40B4-BE49-F238E27FC236}">
                <a16:creationId xmlns:a16="http://schemas.microsoft.com/office/drawing/2014/main" id="{61E723D0-C890-D7A4-DBAE-6F426FD2C77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F465BAF9-FAFA-E64E-997D-909591D78EB1}" type="slidenum">
              <a:rPr lang="en-GB" altLang="en-US">
                <a:solidFill>
                  <a:srgbClr val="898989"/>
                </a:solidFill>
                <a:latin typeface="Myriad Pro"/>
              </a:rPr>
              <a:pPr/>
              <a:t>19</a:t>
            </a:fld>
            <a:endParaRPr lang="en-GB" altLang="en-US">
              <a:solidFill>
                <a:srgbClr val="898989"/>
              </a:solidFill>
              <a:latin typeface="Myriad Pro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7106</TotalTime>
  <Words>1074</Words>
  <Application>Microsoft Macintosh PowerPoint</Application>
  <PresentationFormat>On-screen Show (4:3)</PresentationFormat>
  <Paragraphs>155</Paragraphs>
  <Slides>19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Arial</vt:lpstr>
      <vt:lpstr>Consolas</vt:lpstr>
      <vt:lpstr>Myriad Pro</vt:lpstr>
      <vt:lpstr>Source Sans Pro</vt:lpstr>
      <vt:lpstr>Verdana</vt:lpstr>
      <vt:lpstr>20140311PresentationUWTSDTemplate</vt:lpstr>
      <vt:lpstr>LCBB6003 Leadership and management, theory and practice  </vt:lpstr>
      <vt:lpstr>Leadership in Organizations</vt:lpstr>
      <vt:lpstr>Learning Objectives</vt:lpstr>
      <vt:lpstr>Behavioral theories of leadership</vt:lpstr>
      <vt:lpstr>Types of Leadership Behavior</vt:lpstr>
      <vt:lpstr>Types of Leadership Behavior</vt:lpstr>
      <vt:lpstr>Specific Task-Oriented Leader Behavior</vt:lpstr>
      <vt:lpstr>Specific Task-Oriented Leader Behavior</vt:lpstr>
      <vt:lpstr>Specific Task-Oriented Leader Behavior</vt:lpstr>
      <vt:lpstr>Specific Task-Oriented Leader Behavior</vt:lpstr>
      <vt:lpstr>Specific Task-Oriented Leader Behavior (continue)</vt:lpstr>
      <vt:lpstr>Specific Relations-Oriented Leader Behaviors</vt:lpstr>
      <vt:lpstr>Specific Relations-Oriented Leader Behaviors</vt:lpstr>
      <vt:lpstr>Specific Relations-Oriented Leader Behaviors</vt:lpstr>
      <vt:lpstr>Specific Relations-Oriented Leader Behaviors (continue)</vt:lpstr>
      <vt:lpstr>Types of Leadership Behavior</vt:lpstr>
      <vt:lpstr>Watch and discuss</vt:lpstr>
      <vt:lpstr>Activity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Ecomaj Consulting</cp:lastModifiedBy>
  <cp:revision>77</cp:revision>
  <cp:lastPrinted>1601-01-01T00:00:00Z</cp:lastPrinted>
  <dcterms:created xsi:type="dcterms:W3CDTF">2002-10-07T19:43:58Z</dcterms:created>
  <dcterms:modified xsi:type="dcterms:W3CDTF">2024-06-18T22:16:48Z</dcterms:modified>
</cp:coreProperties>
</file>