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5"/>
  </p:notesMasterIdLst>
  <p:sldIdLst>
    <p:sldId id="303" r:id="rId2"/>
    <p:sldId id="304" r:id="rId3"/>
    <p:sldId id="394" r:id="rId4"/>
    <p:sldId id="396" r:id="rId5"/>
    <p:sldId id="397" r:id="rId6"/>
    <p:sldId id="347" r:id="rId7"/>
    <p:sldId id="398" r:id="rId8"/>
    <p:sldId id="399" r:id="rId9"/>
    <p:sldId id="400" r:id="rId10"/>
    <p:sldId id="401" r:id="rId11"/>
    <p:sldId id="402" r:id="rId12"/>
    <p:sldId id="403" r:id="rId13"/>
    <p:sldId id="404" r:id="rId14"/>
    <p:sldId id="405" r:id="rId15"/>
    <p:sldId id="406" r:id="rId16"/>
    <p:sldId id="407" r:id="rId17"/>
    <p:sldId id="408" r:id="rId18"/>
    <p:sldId id="409" r:id="rId19"/>
    <p:sldId id="410" r:id="rId20"/>
    <p:sldId id="411" r:id="rId21"/>
    <p:sldId id="412" r:id="rId22"/>
    <p:sldId id="413" r:id="rId23"/>
    <p:sldId id="426" r:id="rId24"/>
    <p:sldId id="415" r:id="rId25"/>
    <p:sldId id="416" r:id="rId26"/>
    <p:sldId id="418" r:id="rId27"/>
    <p:sldId id="419" r:id="rId28"/>
    <p:sldId id="421" r:id="rId29"/>
    <p:sldId id="422" r:id="rId30"/>
    <p:sldId id="424" r:id="rId31"/>
    <p:sldId id="425" r:id="rId32"/>
    <p:sldId id="423" r:id="rId33"/>
    <p:sldId id="42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59181" autoAdjust="0"/>
  </p:normalViewPr>
  <p:slideViewPr>
    <p:cSldViewPr snapToGrid="0">
      <p:cViewPr varScale="1">
        <p:scale>
          <a:sx n="62" d="100"/>
          <a:sy n="62" d="100"/>
        </p:scale>
        <p:origin x="1656" y="27"/>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FFBDDABD-B2FD-4A18-9C1B-C69CBE0338AB}"/>
    <pc:docChg chg="modSld">
      <pc:chgData name="Rhiannon Akers" userId="fb3c9d12-5c8c-42d7-8dc7-d872d7a3d202" providerId="ADAL" clId="{FFBDDABD-B2FD-4A18-9C1B-C69CBE0338AB}" dt="2024-10-21T12:36:20.720" v="25" actId="20577"/>
      <pc:docMkLst>
        <pc:docMk/>
      </pc:docMkLst>
      <pc:sldChg chg="modSp mod">
        <pc:chgData name="Rhiannon Akers" userId="fb3c9d12-5c8c-42d7-8dc7-d872d7a3d202" providerId="ADAL" clId="{FFBDDABD-B2FD-4A18-9C1B-C69CBE0338AB}" dt="2024-10-21T12:35:51.934" v="22" actId="20577"/>
        <pc:sldMkLst>
          <pc:docMk/>
          <pc:sldMk cId="3408955283" sldId="303"/>
        </pc:sldMkLst>
        <pc:spChg chg="mod">
          <ac:chgData name="Rhiannon Akers" userId="fb3c9d12-5c8c-42d7-8dc7-d872d7a3d202" providerId="ADAL" clId="{FFBDDABD-B2FD-4A18-9C1B-C69CBE0338AB}" dt="2024-10-21T12:35:51.934" v="22" actId="20577"/>
          <ac:spMkLst>
            <pc:docMk/>
            <pc:sldMk cId="3408955283" sldId="303"/>
            <ac:spMk id="2" creationId="{00000000-0000-0000-0000-000000000000}"/>
          </ac:spMkLst>
        </pc:spChg>
      </pc:sldChg>
      <pc:sldChg chg="modSp mod">
        <pc:chgData name="Rhiannon Akers" userId="fb3c9d12-5c8c-42d7-8dc7-d872d7a3d202" providerId="ADAL" clId="{FFBDDABD-B2FD-4A18-9C1B-C69CBE0338AB}" dt="2024-10-21T12:36:20.720" v="25" actId="20577"/>
        <pc:sldMkLst>
          <pc:docMk/>
          <pc:sldMk cId="2018769363" sldId="419"/>
        </pc:sldMkLst>
        <pc:spChg chg="mod">
          <ac:chgData name="Rhiannon Akers" userId="fb3c9d12-5c8c-42d7-8dc7-d872d7a3d202" providerId="ADAL" clId="{FFBDDABD-B2FD-4A18-9C1B-C69CBE0338AB}" dt="2024-10-21T12:36:20.720" v="25" actId="20577"/>
          <ac:spMkLst>
            <pc:docMk/>
            <pc:sldMk cId="2018769363" sldId="419"/>
            <ac:spMk id="4" creationId="{ACA7D029-88A1-1E3A-66F0-B74EB435E333}"/>
          </ac:spMkLst>
        </pc:spChg>
      </pc:sldChg>
    </pc:docChg>
  </pc:docChgLst>
  <pc:docChgLst>
    <pc:chgData name="Rhiannon Akers" userId="fb3c9d12-5c8c-42d7-8dc7-d872d7a3d202" providerId="ADAL" clId="{592475B2-0FDB-426B-8447-5CCAFE43563D}"/>
    <pc:docChg chg="modSld">
      <pc:chgData name="Rhiannon Akers" userId="fb3c9d12-5c8c-42d7-8dc7-d872d7a3d202" providerId="ADAL" clId="{592475B2-0FDB-426B-8447-5CCAFE43563D}" dt="2024-09-12T15:02:49.416" v="37" actId="20577"/>
      <pc:docMkLst>
        <pc:docMk/>
      </pc:docMkLst>
      <pc:sldChg chg="modSp mod">
        <pc:chgData name="Rhiannon Akers" userId="fb3c9d12-5c8c-42d7-8dc7-d872d7a3d202" providerId="ADAL" clId="{592475B2-0FDB-426B-8447-5CCAFE43563D}" dt="2024-09-12T15:02:49.416" v="37" actId="20577"/>
        <pc:sldMkLst>
          <pc:docMk/>
          <pc:sldMk cId="3408955283" sldId="303"/>
        </pc:sldMkLst>
        <pc:spChg chg="mod">
          <ac:chgData name="Rhiannon Akers" userId="fb3c9d12-5c8c-42d7-8dc7-d872d7a3d202" providerId="ADAL" clId="{592475B2-0FDB-426B-8447-5CCAFE43563D}" dt="2024-09-12T15:02:49.416" v="37" actId="20577"/>
          <ac:spMkLst>
            <pc:docMk/>
            <pc:sldMk cId="3408955283" sldId="303"/>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15648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Proctor, T. (2019) </a:t>
            </a:r>
            <a:r>
              <a:rPr lang="en-GB" b="0" i="1" dirty="0">
                <a:solidFill>
                  <a:srgbClr val="3A3A3A"/>
                </a:solidFill>
                <a:effectLst/>
                <a:latin typeface="Source Sans Pro" panose="020B0503030403020204" pitchFamily="34" charset="0"/>
              </a:rPr>
              <a:t>Creative problem solving for managers : developing skills for decision making and innovation</a:t>
            </a:r>
            <a:r>
              <a:rPr lang="en-GB" b="0" i="0" dirty="0">
                <a:solidFill>
                  <a:srgbClr val="3A3A3A"/>
                </a:solidFill>
                <a:effectLst/>
                <a:latin typeface="Source Sans Pro" panose="020B0503030403020204" pitchFamily="34" charset="0"/>
              </a:rPr>
              <a:t>. Fifth edition. New York: Routledge.</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150256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mind map is </a:t>
            </a:r>
            <a:r>
              <a:rPr lang="en-GB" b="0" i="0" dirty="0">
                <a:solidFill>
                  <a:srgbClr val="1F1F1F"/>
                </a:solidFill>
                <a:effectLst/>
                <a:latin typeface="arial" panose="020B0604020202020204" pitchFamily="34" charset="0"/>
              </a:rPr>
              <a:t>a diagram in which information is represented visually, usually with a central idea placed in the middle and associated ideas arranged around it.</a:t>
            </a:r>
            <a:endParaRPr lang="en-GB" b="0" i="0" dirty="0">
              <a:solidFill>
                <a:srgbClr val="1F1F1F"/>
              </a:solidFill>
              <a:effectLst/>
              <a:latin typeface="Google Sans"/>
            </a:endParaRPr>
          </a:p>
          <a:p>
            <a:endParaRPr lang="en-GB" b="0" i="0" dirty="0">
              <a:solidFill>
                <a:srgbClr val="1F1F1F"/>
              </a:solidFill>
              <a:effectLst/>
              <a:latin typeface="Google Sans"/>
            </a:endParaRPr>
          </a:p>
          <a:p>
            <a:r>
              <a:rPr lang="en-GB" b="0" i="0" dirty="0">
                <a:solidFill>
                  <a:srgbClr val="1F1F1F"/>
                </a:solidFill>
                <a:effectLst/>
                <a:latin typeface="Google Sans"/>
              </a:rPr>
              <a:t>A Venn diagram </a:t>
            </a:r>
            <a:r>
              <a:rPr lang="en-GB" b="0" i="0" dirty="0">
                <a:solidFill>
                  <a:srgbClr val="040C28"/>
                </a:solidFill>
                <a:effectLst/>
                <a:latin typeface="Google Sans"/>
              </a:rPr>
              <a:t>uses overlapping circles or other shapes to illustrate the logical relationships between two or more sets of items</a:t>
            </a:r>
            <a:r>
              <a:rPr lang="en-GB" b="0" i="0" dirty="0">
                <a:solidFill>
                  <a:srgbClr val="1F1F1F"/>
                </a:solidFill>
                <a:effectLst/>
                <a:latin typeface="Google Sans"/>
              </a:rPr>
              <a:t>. Often, they serve to graphically organise things, highlighting how the items are similar and different.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965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effectLst/>
                <a:latin typeface="Libre Franklin" pitchFamily="2" charset="0"/>
              </a:rPr>
              <a:t>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691B9-0024-C2D4-D6CB-DC406628F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C49CA-5183-3B16-3A95-77798520ED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5D34A-5AD6-0309-E39F-3B239DB8E40D}"/>
              </a:ext>
            </a:extLst>
          </p:cNvPr>
          <p:cNvSpPr>
            <a:spLocks noGrp="1"/>
          </p:cNvSpPr>
          <p:nvPr>
            <p:ph type="body" idx="1"/>
          </p:nvPr>
        </p:nvSpPr>
        <p:spPr/>
        <p:txBody>
          <a:bodyPr/>
          <a:lstStyle/>
          <a:p>
            <a:r>
              <a:rPr lang="en-GB" dirty="0"/>
              <a:t>The fishbone diagram, or the cause and effect diagram, is a simple graphic presentation that displays all the possible causes of a problem. It is also referred to as </a:t>
            </a:r>
            <a:r>
              <a:rPr lang="en-GB" dirty="0" err="1"/>
              <a:t>Ishakawa</a:t>
            </a:r>
            <a:r>
              <a:rPr lang="en-GB" dirty="0"/>
              <a:t> diagram.</a:t>
            </a:r>
          </a:p>
          <a:p>
            <a:endParaRPr lang="en-GB" dirty="0"/>
          </a:p>
          <a:p>
            <a:r>
              <a:rPr lang="en-GB" dirty="0"/>
              <a:t>FISHBONE (ISHIKAWA) DIAGRAM</a:t>
            </a:r>
          </a:p>
          <a:p>
            <a:endParaRPr lang="en-GB" dirty="0"/>
          </a:p>
          <a:p>
            <a:r>
              <a:rPr lang="en-GB" dirty="0"/>
              <a:t>The fishbone diagram identifies many possible causes for an effect or problem. It can be used to structure a brainstorming session. It immediately sorts ideas into useful categories.</a:t>
            </a:r>
          </a:p>
          <a:p>
            <a:endParaRPr lang="en-GB" dirty="0"/>
          </a:p>
          <a:p>
            <a:r>
              <a:rPr lang="en-GB" dirty="0"/>
              <a:t>When to Use a Fishbone Diagram - When identifying possible causes for a problem. Especially when a team’s thinking tends to fall into ruts.</a:t>
            </a:r>
          </a:p>
          <a:p>
            <a:endParaRPr lang="en-GB" dirty="0"/>
          </a:p>
        </p:txBody>
      </p:sp>
      <p:sp>
        <p:nvSpPr>
          <p:cNvPr id="4" name="Slide Number Placeholder 3">
            <a:extLst>
              <a:ext uri="{FF2B5EF4-FFF2-40B4-BE49-F238E27FC236}">
                <a16:creationId xmlns:a16="http://schemas.microsoft.com/office/drawing/2014/main" id="{81FA16F4-EFF2-7BC8-2C4E-739218CA7570}"/>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811962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56911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Benefits</a:t>
            </a:r>
          </a:p>
          <a:p>
            <a:r>
              <a:rPr lang="en-GB" b="0" i="0" dirty="0">
                <a:effectLst/>
                <a:latin typeface="-apple-system"/>
              </a:rPr>
              <a:t>SWOT analysis can be beneficial for your supervisory role, as it can help you clarify your problem, gather and organize relevant information, identify and prioritize key factors, generate and evaluate solutions, and communicate your vision. It can also enable you to define objectives, based on your strengths, weaknesses, opportunities, and threats. This analysis can help you align your actions with your team and stakeholders.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2640239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Limitations</a:t>
            </a:r>
          </a:p>
          <a:p>
            <a:r>
              <a:rPr lang="en-GB" b="0" i="0" dirty="0">
                <a:effectLst/>
                <a:latin typeface="-apple-system"/>
              </a:rPr>
              <a:t>SWOT analysis can have some limitations that you should be aware of, such as subjectivity and bias due to the quality and accuracy of the information used, as well as vagueness and generality. Additionally, it can be static and outdated without reflecting changes in your environment, or overwhelming and complex without prioritizing or ranking the factors or solutions. Therefore, you should use SWOT analysis as a guide, not a prescription, and supplement it with other tools and methods, like SMART goals, action plans, feedback loops, or data analysis.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414750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3751775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an overview | ScienceDirect Topics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Make sure what you are recommending is feasible!</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632010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085913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4137947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18010139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4136935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102862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192762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3A3A3A"/>
                </a:solidFill>
                <a:effectLst/>
                <a:latin typeface="Source Sans Pro" panose="020B0503030403020204" pitchFamily="34" charset="0"/>
              </a:rPr>
              <a:t>Helms, M.M. and Nixon, J. (2010) ‘Exploring SWOT analysis - where are we now?: A review of academic research from the last decade’, </a:t>
            </a:r>
            <a:r>
              <a:rPr lang="en-GB" b="0" i="1" dirty="0">
                <a:solidFill>
                  <a:srgbClr val="3A3A3A"/>
                </a:solidFill>
                <a:effectLst/>
                <a:latin typeface="Source Sans Pro" panose="020B0503030403020204" pitchFamily="34" charset="0"/>
              </a:rPr>
              <a:t>Journal of strategy and management</a:t>
            </a:r>
            <a:r>
              <a:rPr lang="en-GB" b="0" i="0" dirty="0">
                <a:solidFill>
                  <a:srgbClr val="3A3A3A"/>
                </a:solidFill>
                <a:effectLst/>
                <a:latin typeface="Source Sans Pro" panose="020B0503030403020204" pitchFamily="34" charset="0"/>
              </a:rPr>
              <a:t>, 3(3), pp. 215-. Available at: https://doi.org/10.1108/17554251011064837.</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8333365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Additional info – Location of publisher</a:t>
            </a:r>
          </a:p>
          <a:p>
            <a:pPr algn="l">
              <a:buFont typeface="+mj-lt"/>
              <a:buNone/>
            </a:pPr>
            <a:endParaRPr lang="en-GB" dirty="0"/>
          </a:p>
          <a:p>
            <a:pPr algn="l">
              <a:buFont typeface="+mj-lt"/>
              <a:buNone/>
            </a:pPr>
            <a:r>
              <a:rPr lang="en-GB" dirty="0"/>
              <a:t>Barrow, C., Brown, R. and Clarke, L. (2021) The business enterprise handbook: a complete guide to achieving profitable growth for all entrepreneurs and SMEs. LOCATION: Kogan Page</a:t>
            </a:r>
          </a:p>
        </p:txBody>
      </p:sp>
      <p:sp>
        <p:nvSpPr>
          <p:cNvPr id="4" name="Slide Number Placeholder 3"/>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29484201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CIPD (2024) </a:t>
            </a:r>
            <a:r>
              <a:rPr lang="en-GB" i="1" dirty="0"/>
              <a:t>SWOT analysis</a:t>
            </a:r>
            <a:r>
              <a:rPr lang="en-GB" dirty="0"/>
              <a:t>. Available at: </a:t>
            </a:r>
            <a:r>
              <a:rPr lang="en-GB" dirty="0">
                <a:hlinkClick r:id="rId3"/>
              </a:rPr>
              <a:t>SWOT analysis | Factsheets | CIPD</a:t>
            </a:r>
            <a:r>
              <a:rPr lang="en-GB" dirty="0"/>
              <a:t>. (Accessed: 17 May 2024)</a:t>
            </a:r>
          </a:p>
        </p:txBody>
      </p:sp>
      <p:sp>
        <p:nvSpPr>
          <p:cNvPr id="4" name="Slide Number Placeholder 3"/>
          <p:cNvSpPr>
            <a:spLocks noGrp="1"/>
          </p:cNvSpPr>
          <p:nvPr>
            <p:ph type="sldNum" sz="quarter" idx="5"/>
          </p:nvPr>
        </p:nvSpPr>
        <p:spPr/>
        <p:txBody>
          <a:bodyPr/>
          <a:lstStyle/>
          <a:p>
            <a:fld id="{7AFB50B6-F1B6-43E7-9F13-F7A06A05F4FC}" type="slidenum">
              <a:rPr lang="en-GB" smtClean="0"/>
              <a:t>30</a:t>
            </a:fld>
            <a:endParaRPr lang="en-GB"/>
          </a:p>
        </p:txBody>
      </p:sp>
    </p:spTree>
    <p:extLst>
      <p:ext uri="{BB962C8B-B14F-4D97-AF65-F5344CB8AC3E}">
        <p14:creationId xmlns:p14="http://schemas.microsoft.com/office/powerpoint/2010/main" val="33520397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16204411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32</a:t>
            </a:fld>
            <a:endParaRPr lang="en-GB"/>
          </a:p>
        </p:txBody>
      </p:sp>
    </p:spTree>
    <p:extLst>
      <p:ext uri="{BB962C8B-B14F-4D97-AF65-F5344CB8AC3E}">
        <p14:creationId xmlns:p14="http://schemas.microsoft.com/office/powerpoint/2010/main" val="37876198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support available. </a:t>
            </a:r>
          </a:p>
        </p:txBody>
      </p:sp>
      <p:sp>
        <p:nvSpPr>
          <p:cNvPr id="4" name="Slide Number Placeholder 3"/>
          <p:cNvSpPr>
            <a:spLocks noGrp="1"/>
          </p:cNvSpPr>
          <p:nvPr>
            <p:ph type="sldNum" sz="quarter" idx="5"/>
          </p:nvPr>
        </p:nvSpPr>
        <p:spPr/>
        <p:txBody>
          <a:bodyPr/>
          <a:lstStyle/>
          <a:p>
            <a:fld id="{7AFB50B6-F1B6-43E7-9F13-F7A06A05F4FC}" type="slidenum">
              <a:rPr lang="en-GB" smtClean="0"/>
              <a:t>33</a:t>
            </a:fld>
            <a:endParaRPr lang="en-GB"/>
          </a:p>
        </p:txBody>
      </p:sp>
    </p:spTree>
    <p:extLst>
      <p:ext uri="{BB962C8B-B14F-4D97-AF65-F5344CB8AC3E}">
        <p14:creationId xmlns:p14="http://schemas.microsoft.com/office/powerpoint/2010/main" val="363234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strategy/organisational-development/pestle-analysis-factsheet/"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change-management-coach.com/force-field-analysis.html" TargetMode="External"/><Relationship Id="rId4" Type="http://schemas.openxmlformats.org/officeDocument/2006/relationships/hyperlink" Target="http://en.wikipedia.org/wiki/Porter_5_forces_analysi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Rebecca Francis-Davies - November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topics so far.</a:t>
            </a:r>
          </a:p>
          <a:p>
            <a:pPr lvl="1"/>
            <a:r>
              <a:rPr lang="en-GB" altLang="en-US" sz="2000" dirty="0">
                <a:latin typeface="Arial" panose="020B0604020202020204" pitchFamily="34" charset="0"/>
                <a:cs typeface="Arial" panose="020B0604020202020204" pitchFamily="34" charset="0"/>
              </a:rPr>
              <a:t>Problem Solving.</a:t>
            </a:r>
          </a:p>
          <a:p>
            <a:pPr lvl="1"/>
            <a:r>
              <a:rPr lang="en-GB" altLang="en-US" sz="2000" dirty="0">
                <a:latin typeface="Arial" panose="020B0604020202020204" pitchFamily="34" charset="0"/>
                <a:cs typeface="Arial" panose="020B0604020202020204" pitchFamily="34" charset="0"/>
              </a:rPr>
              <a:t>Cause and Effect.</a:t>
            </a:r>
          </a:p>
          <a:p>
            <a:pPr lvl="1"/>
            <a:r>
              <a:rPr lang="en-GB" altLang="en-US" sz="2000" dirty="0">
                <a:latin typeface="Arial" panose="020B0604020202020204" pitchFamily="34" charset="0"/>
                <a:cs typeface="Arial" panose="020B0604020202020204" pitchFamily="34" charset="0"/>
              </a:rPr>
              <a:t>SWOT analysis.</a:t>
            </a:r>
          </a:p>
          <a:p>
            <a:pPr lvl="1"/>
            <a:r>
              <a:rPr lang="en-GB" altLang="en-US" sz="2000" dirty="0">
                <a:latin typeface="Arial" panose="020B0604020202020204" pitchFamily="34" charset="0"/>
                <a:cs typeface="Arial" panose="020B0604020202020204" pitchFamily="34" charset="0"/>
              </a:rPr>
              <a:t>Decision making and recommendations. </a:t>
            </a:r>
          </a:p>
          <a:p>
            <a:r>
              <a:rPr lang="en-GB" altLang="en-US" sz="2400" dirty="0">
                <a:latin typeface="Arial" panose="020B0604020202020204" pitchFamily="34" charset="0"/>
                <a:cs typeface="Arial" panose="020B0604020202020204" pitchFamily="34" charset="0"/>
              </a:rPr>
              <a:t>Referencing refresher.</a:t>
            </a:r>
          </a:p>
          <a:p>
            <a:r>
              <a:rPr lang="en-GB" altLang="en-US" sz="2400" dirty="0">
                <a:latin typeface="Arial" panose="020B0604020202020204" pitchFamily="34" charset="0"/>
                <a:cs typeface="Arial" panose="020B0604020202020204" pitchFamily="34" charset="0"/>
              </a:rPr>
              <a:t>Group work practice.</a:t>
            </a:r>
          </a:p>
          <a:p>
            <a:r>
              <a:rPr lang="en-GB" altLang="en-US" sz="2400" dirty="0">
                <a:latin typeface="Arial" panose="020B0604020202020204" pitchFamily="34" charset="0"/>
                <a:cs typeface="Arial" panose="020B0604020202020204" pitchFamily="34" charset="0"/>
              </a:rPr>
              <a:t>One to ones. </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What is problem solving?</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Understanding the problem.</a:t>
            </a:r>
          </a:p>
          <a:p>
            <a:r>
              <a:rPr lang="en-GB" altLang="en-US" sz="2400" dirty="0">
                <a:latin typeface="Arial" panose="020B0604020202020204" pitchFamily="34" charset="0"/>
                <a:cs typeface="Arial" panose="020B0604020202020204" pitchFamily="34" charset="0"/>
              </a:rPr>
              <a:t>Analysing the root cause.</a:t>
            </a:r>
          </a:p>
          <a:p>
            <a:r>
              <a:rPr lang="en-GB" altLang="en-US" sz="2400" dirty="0">
                <a:latin typeface="Arial" panose="020B0604020202020204" pitchFamily="34" charset="0"/>
                <a:cs typeface="Arial" panose="020B0604020202020204" pitchFamily="34" charset="0"/>
              </a:rPr>
              <a:t>Identifying suitable solutions.</a:t>
            </a:r>
          </a:p>
          <a:p>
            <a:r>
              <a:rPr lang="en-GB" altLang="en-US" sz="2400" dirty="0">
                <a:latin typeface="Arial" panose="020B0604020202020204" pitchFamily="34" charset="0"/>
                <a:cs typeface="Arial" panose="020B0604020202020204" pitchFamily="34" charset="0"/>
              </a:rPr>
              <a:t>Making a decision – choosing a course of action.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http://jpcjaipur.org/yahoo_site_admin/assets/images/Simple-Decision-Making-Model.306225022_std.jpg">
            <a:extLst>
              <a:ext uri="{FF2B5EF4-FFF2-40B4-BE49-F238E27FC236}">
                <a16:creationId xmlns:a16="http://schemas.microsoft.com/office/drawing/2014/main" id="{25CED743-F800-7FC3-49A0-931E7F077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015" y="1750901"/>
            <a:ext cx="3801481" cy="344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04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30A00-06EC-846F-D583-E888BABC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3E61B-E2C3-D0CB-FBD4-F849727E4BDA}"/>
              </a:ext>
            </a:extLst>
          </p:cNvPr>
          <p:cNvSpPr>
            <a:spLocks noGrp="1"/>
          </p:cNvSpPr>
          <p:nvPr>
            <p:ph type="title"/>
          </p:nvPr>
        </p:nvSpPr>
        <p:spPr/>
        <p:txBody>
          <a:bodyPr>
            <a:normAutofit/>
          </a:bodyPr>
          <a:lstStyle/>
          <a:p>
            <a:r>
              <a:rPr lang="en-GB" sz="4000" b="1" dirty="0"/>
              <a:t>Bransford and Stein (1993)</a:t>
            </a:r>
          </a:p>
        </p:txBody>
      </p:sp>
      <p:sp>
        <p:nvSpPr>
          <p:cNvPr id="6" name="Rectangle 1027">
            <a:extLst>
              <a:ext uri="{FF2B5EF4-FFF2-40B4-BE49-F238E27FC236}">
                <a16:creationId xmlns:a16="http://schemas.microsoft.com/office/drawing/2014/main" id="{1AEE7B33-885E-7417-E675-A7743222715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IDEAL model proposed as an approach to improving problem-solving skills.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	I 	   Identify problems and opportunities</a:t>
            </a:r>
          </a:p>
          <a:p>
            <a:pPr marL="0" indent="0">
              <a:buNone/>
            </a:pPr>
            <a:r>
              <a:rPr lang="en-GB" altLang="en-US" sz="2400" dirty="0">
                <a:latin typeface="Arial" panose="020B0604020202020204" pitchFamily="34" charset="0"/>
                <a:cs typeface="Arial" panose="020B0604020202020204" pitchFamily="34" charset="0"/>
              </a:rPr>
              <a:t>	D 	   Define goals</a:t>
            </a:r>
          </a:p>
          <a:p>
            <a:pPr marL="0" indent="0">
              <a:buNone/>
            </a:pPr>
            <a:r>
              <a:rPr lang="en-GB" altLang="en-US" sz="2400" dirty="0">
                <a:latin typeface="Arial" panose="020B0604020202020204" pitchFamily="34" charset="0"/>
                <a:cs typeface="Arial" panose="020B0604020202020204" pitchFamily="34" charset="0"/>
              </a:rPr>
              <a:t>	E 	   Explore possible strategies</a:t>
            </a:r>
          </a:p>
          <a:p>
            <a:pPr marL="0" indent="0">
              <a:buNone/>
            </a:pPr>
            <a:r>
              <a:rPr lang="en-GB" altLang="en-US" sz="2400" dirty="0">
                <a:latin typeface="Arial" panose="020B0604020202020204" pitchFamily="34" charset="0"/>
                <a:cs typeface="Arial" panose="020B0604020202020204" pitchFamily="34" charset="0"/>
              </a:rPr>
              <a:t>	A 	   Anticipate outcomes and act</a:t>
            </a:r>
          </a:p>
          <a:p>
            <a:pPr marL="0" indent="0">
              <a:buNone/>
            </a:pPr>
            <a:r>
              <a:rPr lang="en-GB" altLang="en-US" sz="2400" dirty="0">
                <a:latin typeface="Arial" panose="020B0604020202020204" pitchFamily="34" charset="0"/>
                <a:cs typeface="Arial" panose="020B0604020202020204" pitchFamily="34" charset="0"/>
              </a:rPr>
              <a:t>	L	   Look back and learn</a:t>
            </a:r>
          </a:p>
          <a:p>
            <a:pPr lvl="1"/>
            <a:endParaRPr lang="en-GB" altLang="en-US" sz="2000" dirty="0">
              <a:latin typeface="Arial" panose="020B0604020202020204" pitchFamily="34" charset="0"/>
              <a:cs typeface="Arial" panose="020B0604020202020204" pitchFamily="34" charset="0"/>
            </a:endParaRPr>
          </a:p>
          <a:p>
            <a:pPr marL="3657600" lvl="8" indent="0">
              <a:buNone/>
            </a:pPr>
            <a:r>
              <a:rPr lang="en-GB" altLang="en-US" sz="1200" dirty="0">
                <a:latin typeface="Arial" panose="020B0604020202020204" pitchFamily="34" charset="0"/>
                <a:cs typeface="Arial" panose="020B0604020202020204" pitchFamily="34" charset="0"/>
              </a:rPr>
              <a:t>		Proctor (2018, p71) </a:t>
            </a:r>
          </a:p>
        </p:txBody>
      </p:sp>
    </p:spTree>
    <p:extLst>
      <p:ext uri="{BB962C8B-B14F-4D97-AF65-F5344CB8AC3E}">
        <p14:creationId xmlns:p14="http://schemas.microsoft.com/office/powerpoint/2010/main" val="2345387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6472E-0992-6467-E51B-C1B42DB038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F382F-ECED-032A-722D-EB2FE296D678}"/>
              </a:ext>
            </a:extLst>
          </p:cNvPr>
          <p:cNvSpPr>
            <a:spLocks noGrp="1"/>
          </p:cNvSpPr>
          <p:nvPr>
            <p:ph type="title"/>
          </p:nvPr>
        </p:nvSpPr>
        <p:spPr>
          <a:xfrm>
            <a:off x="457199" y="274638"/>
            <a:ext cx="8124529" cy="1050924"/>
          </a:xfrm>
        </p:spPr>
        <p:txBody>
          <a:bodyPr>
            <a:normAutofit/>
          </a:bodyPr>
          <a:lstStyle/>
          <a:p>
            <a:r>
              <a:rPr lang="en-GB" sz="4000" b="1" dirty="0"/>
              <a:t>Exploring possible strategies</a:t>
            </a:r>
          </a:p>
        </p:txBody>
      </p:sp>
      <p:sp>
        <p:nvSpPr>
          <p:cNvPr id="6" name="Rectangle 1027">
            <a:extLst>
              <a:ext uri="{FF2B5EF4-FFF2-40B4-BE49-F238E27FC236}">
                <a16:creationId xmlns:a16="http://schemas.microsoft.com/office/drawing/2014/main" id="{F03A182C-9BF2-140B-BD06-15910BEAA37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Involves re-analysing goals and considering options or strategies that can help to achieve those goals.</a:t>
            </a:r>
          </a:p>
          <a:p>
            <a:r>
              <a:rPr lang="en-GB" altLang="en-US" sz="2400" dirty="0">
                <a:latin typeface="Arial" panose="020B0604020202020204" pitchFamily="34" charset="0"/>
                <a:cs typeface="Arial" panose="020B0604020202020204" pitchFamily="34" charset="0"/>
              </a:rPr>
              <a:t>Many ways of recording and analysing complex problems including mind maps and Venn diagrams. </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7644C9B-E638-30D3-7498-F8110CD73B8F}"/>
              </a:ext>
            </a:extLst>
          </p:cNvPr>
          <p:cNvPicPr>
            <a:picLocks noChangeAspect="1"/>
          </p:cNvPicPr>
          <p:nvPr/>
        </p:nvPicPr>
        <p:blipFill>
          <a:blip r:embed="rId3"/>
          <a:stretch>
            <a:fillRect/>
          </a:stretch>
        </p:blipFill>
        <p:spPr>
          <a:xfrm>
            <a:off x="579474" y="2985474"/>
            <a:ext cx="4113834" cy="2588768"/>
          </a:xfrm>
          <a:prstGeom prst="rect">
            <a:avLst/>
          </a:prstGeom>
        </p:spPr>
      </p:pic>
      <p:pic>
        <p:nvPicPr>
          <p:cNvPr id="7" name="Picture 6">
            <a:extLst>
              <a:ext uri="{FF2B5EF4-FFF2-40B4-BE49-F238E27FC236}">
                <a16:creationId xmlns:a16="http://schemas.microsoft.com/office/drawing/2014/main" id="{E32BE315-F754-A368-58C6-CC80B9ED823E}"/>
              </a:ext>
            </a:extLst>
          </p:cNvPr>
          <p:cNvPicPr>
            <a:picLocks noChangeAspect="1"/>
          </p:cNvPicPr>
          <p:nvPr/>
        </p:nvPicPr>
        <p:blipFill>
          <a:blip r:embed="rId4"/>
          <a:stretch>
            <a:fillRect/>
          </a:stretch>
        </p:blipFill>
        <p:spPr>
          <a:xfrm>
            <a:off x="4806913" y="2989263"/>
            <a:ext cx="3757613" cy="2543175"/>
          </a:xfrm>
          <a:prstGeom prst="rect">
            <a:avLst/>
          </a:prstGeom>
        </p:spPr>
      </p:pic>
    </p:spTree>
    <p:extLst>
      <p:ext uri="{BB962C8B-B14F-4D97-AF65-F5344CB8AC3E}">
        <p14:creationId xmlns:p14="http://schemas.microsoft.com/office/powerpoint/2010/main" val="4168264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9FD1B-6BBF-2C5A-4401-6B7A0D68F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20D90-8EA3-FCF7-51BF-6E5AF6489DFF}"/>
              </a:ext>
            </a:extLst>
          </p:cNvPr>
          <p:cNvSpPr>
            <a:spLocks noGrp="1"/>
          </p:cNvSpPr>
          <p:nvPr>
            <p:ph type="title"/>
          </p:nvPr>
        </p:nvSpPr>
        <p:spPr/>
        <p:txBody>
          <a:bodyPr>
            <a:normAutofit/>
          </a:bodyPr>
          <a:lstStyle/>
          <a:p>
            <a:r>
              <a:rPr lang="en-GB" sz="4000" b="1" dirty="0"/>
              <a:t>Cause and effect diagram</a:t>
            </a:r>
          </a:p>
        </p:txBody>
      </p:sp>
      <p:sp>
        <p:nvSpPr>
          <p:cNvPr id="6" name="Rectangle 1027">
            <a:extLst>
              <a:ext uri="{FF2B5EF4-FFF2-40B4-BE49-F238E27FC236}">
                <a16:creationId xmlns:a16="http://schemas.microsoft.com/office/drawing/2014/main" id="{47EEB69D-5994-3D74-E5CB-9CF7881E082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A34F1BB3-E561-B840-4F9B-601472933456}"/>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0D52AAA-0943-8BCC-F967-F58F9121D0CF}"/>
              </a:ext>
            </a:extLst>
          </p:cNvPr>
          <p:cNvPicPr>
            <a:picLocks noChangeAspect="1"/>
          </p:cNvPicPr>
          <p:nvPr/>
        </p:nvPicPr>
        <p:blipFill>
          <a:blip r:embed="rId3"/>
          <a:stretch>
            <a:fillRect/>
          </a:stretch>
        </p:blipFill>
        <p:spPr>
          <a:xfrm>
            <a:off x="1852612" y="1570038"/>
            <a:ext cx="5438775" cy="3478212"/>
          </a:xfrm>
          <a:prstGeom prst="rect">
            <a:avLst/>
          </a:prstGeom>
        </p:spPr>
      </p:pic>
    </p:spTree>
    <p:extLst>
      <p:ext uri="{BB962C8B-B14F-4D97-AF65-F5344CB8AC3E}">
        <p14:creationId xmlns:p14="http://schemas.microsoft.com/office/powerpoint/2010/main" val="4014970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DF0BD4-3E12-CB59-8434-7EFE9548186D}"/>
              </a:ext>
            </a:extLst>
          </p:cNvPr>
          <p:cNvPicPr>
            <a:picLocks noChangeAspect="1"/>
          </p:cNvPicPr>
          <p:nvPr/>
        </p:nvPicPr>
        <p:blipFill>
          <a:blip r:embed="rId3"/>
          <a:stretch>
            <a:fillRect/>
          </a:stretch>
        </p:blipFill>
        <p:spPr>
          <a:xfrm>
            <a:off x="916332" y="1173162"/>
            <a:ext cx="7311336" cy="4490858"/>
          </a:xfrm>
          <a:prstGeom prst="rect">
            <a:avLst/>
          </a:prstGeom>
        </p:spPr>
      </p:pic>
    </p:spTree>
    <p:extLst>
      <p:ext uri="{BB962C8B-B14F-4D97-AF65-F5344CB8AC3E}">
        <p14:creationId xmlns:p14="http://schemas.microsoft.com/office/powerpoint/2010/main" val="703626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When to use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00C309-637A-DA57-0859-9D14ED907552}"/>
              </a:ext>
            </a:extLst>
          </p:cNvPr>
          <p:cNvSpPr txBox="1"/>
          <p:nvPr/>
        </p:nvSpPr>
        <p:spPr>
          <a:xfrm>
            <a:off x="579474" y="1589222"/>
            <a:ext cx="6896439" cy="2862322"/>
          </a:xfrm>
          <a:prstGeom prst="rect">
            <a:avLst/>
          </a:prstGeom>
          <a:noFill/>
        </p:spPr>
        <p:txBody>
          <a:bodyPr wrap="square">
            <a:spAutoFit/>
          </a:bodyPr>
          <a:lstStyle/>
          <a:p>
            <a:pPr algn="l"/>
            <a:r>
              <a:rPr lang="en-GB" b="0" i="0" dirty="0">
                <a:solidFill>
                  <a:srgbClr val="202020"/>
                </a:solidFill>
                <a:effectLst/>
                <a:latin typeface="Museo"/>
              </a:rPr>
              <a:t>A SWOT analysis can be used for:</a:t>
            </a:r>
          </a:p>
          <a:p>
            <a:pPr marL="285750" indent="-285750" algn="l">
              <a:buFont typeface="Arial" panose="020B0604020202020204" pitchFamily="34" charset="0"/>
              <a:buChar char="•"/>
            </a:pPr>
            <a:r>
              <a:rPr lang="en-GB" b="0" i="0" dirty="0">
                <a:solidFill>
                  <a:srgbClr val="202020"/>
                </a:solidFill>
                <a:effectLst/>
                <a:latin typeface="Museo"/>
              </a:rPr>
              <a:t>Workshop sessions.</a:t>
            </a:r>
          </a:p>
          <a:p>
            <a:pPr marL="285750" indent="-285750" algn="l">
              <a:buFont typeface="Arial" panose="020B0604020202020204" pitchFamily="34" charset="0"/>
              <a:buChar char="•"/>
            </a:pPr>
            <a:r>
              <a:rPr lang="en-GB" b="0" i="0" dirty="0">
                <a:solidFill>
                  <a:srgbClr val="202020"/>
                </a:solidFill>
                <a:effectLst/>
                <a:latin typeface="Museo"/>
              </a:rPr>
              <a:t>Generating ideas and solutions.</a:t>
            </a:r>
          </a:p>
          <a:p>
            <a:pPr marL="285750" indent="-285750" algn="l">
              <a:buFont typeface="Arial" panose="020B0604020202020204" pitchFamily="34" charset="0"/>
              <a:buChar char="•"/>
            </a:pPr>
            <a:r>
              <a:rPr lang="en-GB" b="0" i="0" dirty="0">
                <a:solidFill>
                  <a:srgbClr val="202020"/>
                </a:solidFill>
                <a:effectLst/>
                <a:latin typeface="Museo"/>
              </a:rPr>
              <a:t>Problem solving.</a:t>
            </a:r>
          </a:p>
          <a:p>
            <a:pPr marL="285750" indent="-285750" algn="l">
              <a:buFont typeface="Arial" panose="020B0604020202020204" pitchFamily="34" charset="0"/>
              <a:buChar char="•"/>
            </a:pPr>
            <a:r>
              <a:rPr lang="en-GB" b="0" i="0" dirty="0">
                <a:solidFill>
                  <a:srgbClr val="202020"/>
                </a:solidFill>
                <a:effectLst/>
                <a:latin typeface="Museo"/>
              </a:rPr>
              <a:t>Planning.</a:t>
            </a:r>
          </a:p>
          <a:p>
            <a:pPr marL="285750" indent="-285750" algn="l">
              <a:buFont typeface="Arial" panose="020B0604020202020204" pitchFamily="34" charset="0"/>
              <a:buChar char="•"/>
            </a:pPr>
            <a:r>
              <a:rPr lang="en-GB" b="0" i="0" dirty="0">
                <a:solidFill>
                  <a:srgbClr val="202020"/>
                </a:solidFill>
                <a:effectLst/>
                <a:latin typeface="Museo"/>
              </a:rPr>
              <a:t>Strategic planning (with </a:t>
            </a:r>
            <a:r>
              <a:rPr lang="en-GB" b="1" i="0" dirty="0">
                <a:solidFill>
                  <a:srgbClr val="202020"/>
                </a:solidFill>
                <a:effectLst/>
                <a:latin typeface="Museo"/>
                <a:hlinkClick r:id="rId3" tooltip="PESTLE analysis factsheet"/>
              </a:rPr>
              <a:t>PESTLE</a:t>
            </a:r>
            <a:r>
              <a:rPr lang="en-GB" b="0" i="0" dirty="0">
                <a:solidFill>
                  <a:srgbClr val="202020"/>
                </a:solidFill>
                <a:effectLst/>
                <a:latin typeface="Museo"/>
              </a:rPr>
              <a:t>).</a:t>
            </a:r>
          </a:p>
          <a:p>
            <a:pPr marL="285750" indent="-285750" algn="l">
              <a:buFont typeface="Arial" panose="020B0604020202020204" pitchFamily="34" charset="0"/>
              <a:buChar char="•"/>
            </a:pPr>
            <a:r>
              <a:rPr lang="en-GB" b="0" i="0" dirty="0">
                <a:solidFill>
                  <a:srgbClr val="202020"/>
                </a:solidFill>
                <a:effectLst/>
                <a:latin typeface="Museo"/>
              </a:rPr>
              <a:t>Product evaluation.</a:t>
            </a:r>
          </a:p>
          <a:p>
            <a:pPr marL="285750" indent="-285750" algn="l">
              <a:buFont typeface="Arial" panose="020B0604020202020204" pitchFamily="34" charset="0"/>
              <a:buChar char="•"/>
            </a:pPr>
            <a:r>
              <a:rPr lang="en-GB" b="0" i="0" dirty="0">
                <a:solidFill>
                  <a:srgbClr val="202020"/>
                </a:solidFill>
                <a:effectLst/>
                <a:latin typeface="Museo"/>
              </a:rPr>
              <a:t>Competitor evaluation (with </a:t>
            </a:r>
            <a:r>
              <a:rPr lang="en-GB" b="1" i="0" dirty="0">
                <a:solidFill>
                  <a:srgbClr val="202020"/>
                </a:solidFill>
                <a:effectLst/>
                <a:latin typeface="Museo"/>
                <a:hlinkClick r:id="rId4" tooltip="Porter's five forces"/>
              </a:rPr>
              <a:t>Porter's five forces</a:t>
            </a:r>
            <a:r>
              <a:rPr lang="en-GB" b="0" i="0" dirty="0">
                <a:solidFill>
                  <a:srgbClr val="202020"/>
                </a:solidFill>
                <a:effectLst/>
                <a:latin typeface="Museo"/>
              </a:rPr>
              <a:t>).</a:t>
            </a:r>
          </a:p>
          <a:p>
            <a:pPr marL="285750" indent="-285750" algn="l">
              <a:buFont typeface="Arial" panose="020B0604020202020204" pitchFamily="34" charset="0"/>
              <a:buChar char="•"/>
            </a:pPr>
            <a:r>
              <a:rPr lang="en-GB" b="0" i="0" dirty="0">
                <a:solidFill>
                  <a:srgbClr val="202020"/>
                </a:solidFill>
                <a:effectLst/>
                <a:latin typeface="Museo"/>
              </a:rPr>
              <a:t>Personal development planning.</a:t>
            </a:r>
          </a:p>
          <a:p>
            <a:pPr marL="285750" indent="-285750" algn="l">
              <a:buFont typeface="Arial" panose="020B0604020202020204" pitchFamily="34" charset="0"/>
              <a:buChar char="•"/>
            </a:pPr>
            <a:r>
              <a:rPr lang="en-GB" b="0" i="0" dirty="0">
                <a:solidFill>
                  <a:srgbClr val="202020"/>
                </a:solidFill>
                <a:effectLst/>
                <a:latin typeface="Museo"/>
              </a:rPr>
              <a:t>Decision making (with </a:t>
            </a:r>
            <a:r>
              <a:rPr lang="en-GB" b="1" i="0" dirty="0">
                <a:solidFill>
                  <a:srgbClr val="202020"/>
                </a:solidFill>
                <a:effectLst/>
                <a:latin typeface="Museo"/>
                <a:hlinkClick r:id="rId5" tooltip="Lewin's force field analysis"/>
              </a:rPr>
              <a:t>Lewin's force field analysis</a:t>
            </a:r>
            <a:r>
              <a:rPr lang="en-GB" b="0" i="0" dirty="0">
                <a:solidFill>
                  <a:srgbClr val="202020"/>
                </a:solidFill>
                <a:effectLst/>
                <a:latin typeface="Museo"/>
              </a:rPr>
              <a:t>).</a:t>
            </a:r>
          </a:p>
        </p:txBody>
      </p:sp>
    </p:spTree>
    <p:extLst>
      <p:ext uri="{BB962C8B-B14F-4D97-AF65-F5344CB8AC3E}">
        <p14:creationId xmlns:p14="http://schemas.microsoft.com/office/powerpoint/2010/main" val="60686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3EC4704-C44C-7DA0-3AC7-2375AE3DFF8C}"/>
              </a:ext>
            </a:extLst>
          </p:cNvPr>
          <p:cNvSpPr txBox="1"/>
          <p:nvPr/>
        </p:nvSpPr>
        <p:spPr>
          <a:xfrm>
            <a:off x="695498" y="1333878"/>
            <a:ext cx="6400800" cy="3139321"/>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It's a simple four box framework.</a:t>
            </a:r>
          </a:p>
          <a:p>
            <a:pPr marL="285750" indent="-285750" algn="l">
              <a:buFont typeface="Arial" panose="020B0604020202020204" pitchFamily="34" charset="0"/>
              <a:buChar char="•"/>
            </a:pPr>
            <a:r>
              <a:rPr lang="en-GB" b="0" i="0" dirty="0">
                <a:solidFill>
                  <a:srgbClr val="202020"/>
                </a:solidFill>
                <a:effectLst/>
                <a:latin typeface="Museo"/>
              </a:rPr>
              <a:t>It facilitates an understanding of the strengths and weaknesses of the organisation.</a:t>
            </a:r>
          </a:p>
          <a:p>
            <a:pPr marL="285750" indent="-285750" algn="l">
              <a:buFont typeface="Arial" panose="020B0604020202020204" pitchFamily="34" charset="0"/>
              <a:buChar char="•"/>
            </a:pPr>
            <a:r>
              <a:rPr lang="en-GB" b="0" i="0" dirty="0">
                <a:solidFill>
                  <a:srgbClr val="202020"/>
                </a:solidFill>
                <a:effectLst/>
                <a:latin typeface="Museo"/>
              </a:rPr>
              <a:t>It encourages the development of strategic thinking.</a:t>
            </a:r>
          </a:p>
          <a:p>
            <a:pPr marL="285750" indent="-285750" algn="l">
              <a:buFont typeface="Arial" panose="020B0604020202020204" pitchFamily="34" charset="0"/>
              <a:buChar char="•"/>
            </a:pPr>
            <a:r>
              <a:rPr lang="en-GB" b="0" i="0" dirty="0">
                <a:solidFill>
                  <a:srgbClr val="202020"/>
                </a:solidFill>
                <a:effectLst/>
                <a:latin typeface="Museo"/>
              </a:rPr>
              <a:t>It enables senior managers to focus on strengths and build opportunities.</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anticipate future business threats and take action to avoid or minimise their impact.</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spot business opportunities and exploit them fully.</a:t>
            </a:r>
          </a:p>
          <a:p>
            <a:pPr marL="285750" indent="-285750" algn="l">
              <a:buFont typeface="Arial" panose="020B0604020202020204" pitchFamily="34" charset="0"/>
              <a:buChar char="•"/>
            </a:pPr>
            <a:r>
              <a:rPr lang="en-GB" b="0" i="0" dirty="0">
                <a:solidFill>
                  <a:srgbClr val="202020"/>
                </a:solidFill>
                <a:effectLst/>
                <a:latin typeface="Museo"/>
              </a:rPr>
              <a:t>It's flexible.</a:t>
            </a:r>
          </a:p>
        </p:txBody>
      </p:sp>
      <p:pic>
        <p:nvPicPr>
          <p:cNvPr id="7" name="Picture 6">
            <a:extLst>
              <a:ext uri="{FF2B5EF4-FFF2-40B4-BE49-F238E27FC236}">
                <a16:creationId xmlns:a16="http://schemas.microsoft.com/office/drawing/2014/main" id="{3C5683A9-7F26-9E08-F1C5-E6EF57E7F734}"/>
              </a:ext>
            </a:extLst>
          </p:cNvPr>
          <p:cNvPicPr>
            <a:picLocks noChangeAspect="1"/>
          </p:cNvPicPr>
          <p:nvPr/>
        </p:nvPicPr>
        <p:blipFill>
          <a:blip r:embed="rId3"/>
          <a:stretch>
            <a:fillRect/>
          </a:stretch>
        </p:blipFill>
        <p:spPr>
          <a:xfrm>
            <a:off x="5715399" y="3966265"/>
            <a:ext cx="2176150" cy="1557857"/>
          </a:xfrm>
          <a:prstGeom prst="rect">
            <a:avLst/>
          </a:prstGeom>
        </p:spPr>
      </p:pic>
    </p:spTree>
    <p:extLst>
      <p:ext uri="{BB962C8B-B14F-4D97-AF65-F5344CB8AC3E}">
        <p14:creationId xmlns:p14="http://schemas.microsoft.com/office/powerpoint/2010/main" val="249879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Disadvantages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6E42F7-6454-B7E4-54DA-47DF8E345B2C}"/>
              </a:ext>
            </a:extLst>
          </p:cNvPr>
          <p:cNvSpPr txBox="1"/>
          <p:nvPr/>
        </p:nvSpPr>
        <p:spPr>
          <a:xfrm>
            <a:off x="886690" y="1325562"/>
            <a:ext cx="6525491" cy="3970318"/>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Some SWOT analysis users oversimplify the amount of data used for decisions – it’s easy to use insufficient data.</a:t>
            </a:r>
          </a:p>
          <a:p>
            <a:pPr marL="285750" indent="-285750" algn="l">
              <a:buFont typeface="Arial" panose="020B0604020202020204" pitchFamily="34" charset="0"/>
              <a:buChar char="•"/>
            </a:pPr>
            <a:r>
              <a:rPr lang="en-GB" b="0" i="0" dirty="0">
                <a:solidFill>
                  <a:srgbClr val="202020"/>
                </a:solidFill>
                <a:effectLst/>
                <a:latin typeface="Museo"/>
              </a:rPr>
              <a:t>The risk of capturing too much data may lead to ‘paralysis by analysis’.</a:t>
            </a:r>
          </a:p>
          <a:p>
            <a:pPr marL="285750" indent="-285750" algn="l">
              <a:buFont typeface="Arial" panose="020B0604020202020204" pitchFamily="34" charset="0"/>
              <a:buChar char="•"/>
            </a:pPr>
            <a:r>
              <a:rPr lang="en-GB" b="0" i="0" dirty="0">
                <a:solidFill>
                  <a:srgbClr val="202020"/>
                </a:solidFill>
                <a:effectLst/>
                <a:latin typeface="Museo"/>
              </a:rPr>
              <a:t>The data used may be based on assumptions that later prove to be unfounded.</a:t>
            </a:r>
          </a:p>
          <a:p>
            <a:pPr marL="285750" indent="-285750" algn="l">
              <a:buFont typeface="Arial" panose="020B0604020202020204" pitchFamily="34" charset="0"/>
              <a:buChar char="•"/>
            </a:pPr>
            <a:r>
              <a:rPr lang="en-GB" b="0" i="0" dirty="0">
                <a:solidFill>
                  <a:srgbClr val="202020"/>
                </a:solidFill>
                <a:effectLst/>
                <a:latin typeface="Museo"/>
              </a:rPr>
              <a:t>Access to quality internal data sources can be time consuming and politically difficult (especially in more complex organisations – parent company, etc).</a:t>
            </a:r>
          </a:p>
          <a:p>
            <a:pPr marL="285750" indent="-285750" algn="l">
              <a:buFont typeface="Arial" panose="020B0604020202020204" pitchFamily="34" charset="0"/>
              <a:buChar char="•"/>
            </a:pPr>
            <a:r>
              <a:rPr lang="en-GB" b="0" i="0" dirty="0">
                <a:solidFill>
                  <a:srgbClr val="202020"/>
                </a:solidFill>
                <a:effectLst/>
                <a:latin typeface="Museo"/>
              </a:rPr>
              <a:t>It lacks detailed structure, so key elements may get missed.</a:t>
            </a:r>
          </a:p>
          <a:p>
            <a:pPr marL="285750" indent="-285750" algn="l">
              <a:buFont typeface="Arial" panose="020B0604020202020204" pitchFamily="34" charset="0"/>
              <a:buChar char="•"/>
            </a:pPr>
            <a:r>
              <a:rPr lang="en-GB" b="0" i="0" dirty="0">
                <a:solidFill>
                  <a:srgbClr val="202020"/>
                </a:solidFill>
                <a:effectLst/>
                <a:latin typeface="Museo"/>
              </a:rPr>
              <a:t>The pace of change makes it increasingly difficult to anticipate developments that may affect an organisation in the future.</a:t>
            </a:r>
          </a:p>
          <a:p>
            <a:pPr marL="285750" indent="-285750" algn="l">
              <a:buFont typeface="Arial" panose="020B0604020202020204" pitchFamily="34" charset="0"/>
              <a:buChar char="•"/>
            </a:pPr>
            <a:r>
              <a:rPr lang="en-GB" b="0" i="0" dirty="0">
                <a:solidFill>
                  <a:srgbClr val="202020"/>
                </a:solidFill>
                <a:effectLst/>
                <a:latin typeface="Museo"/>
              </a:rPr>
              <a:t>To be effective, the process needs to be repeated on a regular basis.</a:t>
            </a:r>
          </a:p>
        </p:txBody>
      </p:sp>
    </p:spTree>
    <p:extLst>
      <p:ext uri="{BB962C8B-B14F-4D97-AF65-F5344CB8AC3E}">
        <p14:creationId xmlns:p14="http://schemas.microsoft.com/office/powerpoint/2010/main" val="3754727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313427"/>
            <a:ext cx="7705544" cy="2816311"/>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Leverage your strengths to exploit opportunities and overcome threats.</a:t>
            </a:r>
          </a:p>
          <a:p>
            <a:r>
              <a:rPr lang="en-GB" altLang="en-US" sz="2400" dirty="0">
                <a:latin typeface="Arial" panose="020B0604020202020204" pitchFamily="34" charset="0"/>
                <a:cs typeface="Arial" panose="020B0604020202020204" pitchFamily="34" charset="0"/>
              </a:rPr>
              <a:t>Address weaknesses that limit performance or expose you to risks. </a:t>
            </a:r>
          </a:p>
          <a:p>
            <a:r>
              <a:rPr lang="en-GB" altLang="en-US" sz="2400" dirty="0">
                <a:latin typeface="Arial" panose="020B0604020202020204" pitchFamily="34" charset="0"/>
                <a:cs typeface="Arial" panose="020B0604020202020204" pitchFamily="34" charset="0"/>
              </a:rPr>
              <a:t>Seize opportunities that offer growth or improvement potential.</a:t>
            </a:r>
          </a:p>
          <a:p>
            <a:r>
              <a:rPr lang="en-GB" altLang="en-US" sz="2400" dirty="0">
                <a:latin typeface="Arial" panose="020B0604020202020204" pitchFamily="34" charset="0"/>
                <a:cs typeface="Arial" panose="020B0604020202020204" pitchFamily="34" charset="0"/>
              </a:rPr>
              <a:t>Mitigate threats that pose challenges. </a:t>
            </a:r>
          </a:p>
          <a:p>
            <a:endParaRPr lang="en-GB" altLang="en-US" sz="2400" dirty="0">
              <a:latin typeface="Arial" panose="020B0604020202020204" pitchFamily="34" charset="0"/>
              <a:cs typeface="Arial" panose="020B0604020202020204" pitchFamily="34" charset="0"/>
            </a:endParaRPr>
          </a:p>
        </p:txBody>
      </p:sp>
      <p:pic>
        <p:nvPicPr>
          <p:cNvPr id="3078" name="Picture 6" descr="Problem-solving skills and how to ...">
            <a:extLst>
              <a:ext uri="{FF2B5EF4-FFF2-40B4-BE49-F238E27FC236}">
                <a16:creationId xmlns:a16="http://schemas.microsoft.com/office/drawing/2014/main" id="{EBB3F56C-23E6-6623-B1B1-A8182A69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833" y="4025526"/>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47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2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3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25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dirty="0">
                <a:latin typeface="Arial" panose="020B0604020202020204" pitchFamily="34" charset="0"/>
                <a:cs typeface="Arial" panose="020B0604020202020204" pitchFamily="34" charset="0"/>
              </a:rPr>
              <a:t>Klein (2004) suggests that 90% of critical decisions are made using our intuition. </a:t>
            </a:r>
          </a:p>
          <a:p>
            <a:r>
              <a:rPr lang="en-GB" altLang="en-US" sz="2400" dirty="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dirty="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6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biases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Components of Effective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525780" y="1615441"/>
            <a:ext cx="8442960" cy="4040786"/>
          </a:xfrm>
          <a:prstGeom prst="rect">
            <a:avLst/>
          </a:prstGeom>
          <a:noFill/>
        </p:spPr>
        <p:txBody>
          <a:bodyPr wrap="square">
            <a:spAutoFit/>
          </a:bodyPr>
          <a:lstStyle/>
          <a:p>
            <a:pPr lvl="0">
              <a:lnSpc>
                <a:spcPct val="107000"/>
              </a:lnSpc>
              <a:spcAft>
                <a:spcPts val="800"/>
              </a:spcAft>
              <a:buSzPts val="1000"/>
              <a:tabLst>
                <a:tab pos="457200" algn="l"/>
              </a:tabLst>
            </a:pP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Identify key elements when formulating recommendations:</a:t>
            </a:r>
            <a:endParaRPr lang="en-GB" sz="2400" kern="100" dirty="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Research</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Conduct in-depth research to support your recommendations.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Data Analysis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Validate recommendations using relevant data and statistics.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Market Trends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Assess current market trends and competitor strategies.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Risk Assessment</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Consider potential risks and benefits.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783389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Presenting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982980" y="1516380"/>
            <a:ext cx="7094220" cy="4334969"/>
          </a:xfrm>
          <a:prstGeom prst="rect">
            <a:avLst/>
          </a:prstGeom>
          <a:noFill/>
        </p:spPr>
        <p:txBody>
          <a:bodyPr wrap="square">
            <a:spAutoFit/>
          </a:bodyPr>
          <a:lstStyle/>
          <a:p>
            <a:pPr lvl="0">
              <a:lnSpc>
                <a:spcPct val="107000"/>
              </a:lnSpc>
              <a:spcAft>
                <a:spcPts val="800"/>
              </a:spcAft>
              <a:buSzPts val="1000"/>
              <a:tabLst>
                <a:tab pos="457200" algn="l"/>
              </a:tabLst>
            </a:pP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Tips for presenting recommendations to stakeholders:</a:t>
            </a:r>
            <a:endParaRPr lang="en-GB" sz="2400" kern="100" dirty="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Clarity</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Clearly articulate the recommendation.</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Justification</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Explain why the recommendation is beneficial.</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Alternatives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Discuss alternative approaches.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Implementation Plan</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Outline steps for execution</a:t>
            </a:r>
            <a:r>
              <a:rPr lang="en-GB" sz="12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p>
          <a:p>
            <a:pPr lvl="1">
              <a:lnSpc>
                <a:spcPct val="107000"/>
              </a:lnSpc>
              <a:spcAft>
                <a:spcPts val="800"/>
              </a:spcAft>
              <a:buSzPts val="1000"/>
              <a:tabLst>
                <a:tab pos="914400" algn="l"/>
              </a:tabLst>
            </a:pPr>
            <a:endParaRPr lang="en-GB" sz="11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153926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Referencing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Courtesy to the person whose ideas you have used or refer to. </a:t>
            </a:r>
          </a:p>
          <a:p>
            <a:r>
              <a:rPr lang="en-GB" altLang="en-US" sz="2400" dirty="0">
                <a:latin typeface="Arial" panose="020B0604020202020204" pitchFamily="34" charset="0"/>
                <a:cs typeface="Arial" panose="020B0604020202020204" pitchFamily="34" charset="0"/>
              </a:rPr>
              <a:t>Makes it clear you are not trying to pretend the work is yours.</a:t>
            </a:r>
          </a:p>
          <a:p>
            <a:r>
              <a:rPr lang="en-GB" altLang="en-US" sz="2400" dirty="0">
                <a:latin typeface="Arial" panose="020B0604020202020204" pitchFamily="34" charset="0"/>
                <a:cs typeface="Arial" panose="020B0604020202020204" pitchFamily="34" charset="0"/>
              </a:rPr>
              <a:t>Helps the reader find the original text.</a:t>
            </a:r>
          </a:p>
          <a:p>
            <a:r>
              <a:rPr lang="en-GB" altLang="en-US" sz="2400" dirty="0">
                <a:latin typeface="Arial" panose="020B0604020202020204" pitchFamily="34" charset="0"/>
                <a:cs typeface="Arial" panose="020B0604020202020204" pitchFamily="34" charset="0"/>
              </a:rPr>
              <a:t>Helps you to find the original text again. </a:t>
            </a:r>
          </a:p>
          <a:p>
            <a:r>
              <a:rPr lang="en-GB" altLang="en-US" sz="2400" dirty="0">
                <a:latin typeface="Arial" panose="020B0604020202020204" pitchFamily="34" charset="0"/>
                <a:cs typeface="Arial" panose="020B0604020202020204" pitchFamily="34" charset="0"/>
              </a:rPr>
              <a:t>Thoroughness in referencing suggests you have been thorough in checking your facts. </a:t>
            </a:r>
          </a:p>
        </p:txBody>
      </p:sp>
    </p:spTree>
    <p:extLst>
      <p:ext uri="{BB962C8B-B14F-4D97-AF65-F5344CB8AC3E}">
        <p14:creationId xmlns:p14="http://schemas.microsoft.com/office/powerpoint/2010/main" val="2886069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Top Tips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Use the correct referencing style.</a:t>
            </a:r>
          </a:p>
          <a:p>
            <a:r>
              <a:rPr lang="en-GB" altLang="en-US" sz="2400" dirty="0">
                <a:latin typeface="Arial" panose="020B0604020202020204" pitchFamily="34" charset="0"/>
                <a:cs typeface="Arial" panose="020B0604020202020204" pitchFamily="34" charset="0"/>
              </a:rPr>
              <a:t>Keep a record of your sources as you go.</a:t>
            </a:r>
          </a:p>
          <a:p>
            <a:r>
              <a:rPr lang="en-GB" altLang="en-US" sz="2400" dirty="0">
                <a:latin typeface="Arial" panose="020B0604020202020204" pitchFamily="34" charset="0"/>
                <a:cs typeface="Arial" panose="020B0604020202020204" pitchFamily="34" charset="0"/>
              </a:rPr>
              <a:t>Be consistent.</a:t>
            </a:r>
          </a:p>
          <a:p>
            <a:r>
              <a:rPr lang="en-GB" altLang="en-US" sz="2400" dirty="0">
                <a:latin typeface="Arial" panose="020B0604020202020204" pitchFamily="34" charset="0"/>
                <a:cs typeface="Arial" panose="020B0604020202020204" pitchFamily="34" charset="0"/>
              </a:rPr>
              <a:t>Build in enough time to double check your referencing. </a:t>
            </a:r>
          </a:p>
          <a:p>
            <a:r>
              <a:rPr lang="en-GB" altLang="en-US" sz="2400" dirty="0">
                <a:latin typeface="Arial" panose="020B0604020202020204" pitchFamily="34" charset="0"/>
                <a:cs typeface="Arial" panose="020B0604020202020204" pitchFamily="34" charset="0"/>
              </a:rPr>
              <a:t>If in doubt, seek clarification or ask for help from the library team. </a:t>
            </a:r>
          </a:p>
          <a:p>
            <a:r>
              <a:rPr lang="en-GB" altLang="en-US" sz="2400" dirty="0">
                <a:latin typeface="Arial" panose="020B0604020202020204" pitchFamily="34" charset="0"/>
                <a:cs typeface="Arial" panose="020B0604020202020204" pitchFamily="34" charset="0"/>
              </a:rPr>
              <a:t>Utilise the referencing handbook. </a:t>
            </a:r>
          </a:p>
        </p:txBody>
      </p:sp>
    </p:spTree>
    <p:extLst>
      <p:ext uri="{BB962C8B-B14F-4D97-AF65-F5344CB8AC3E}">
        <p14:creationId xmlns:p14="http://schemas.microsoft.com/office/powerpoint/2010/main" val="4186338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In-text Citations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70195A9-A1DD-6ED4-6CFE-8980C87664CB}"/>
              </a:ext>
            </a:extLst>
          </p:cNvPr>
          <p:cNvSpPr txBox="1"/>
          <p:nvPr/>
        </p:nvSpPr>
        <p:spPr>
          <a:xfrm>
            <a:off x="647700" y="1582341"/>
            <a:ext cx="6210300" cy="3139321"/>
          </a:xfrm>
          <a:prstGeom prst="rect">
            <a:avLst/>
          </a:prstGeom>
          <a:noFill/>
        </p:spPr>
        <p:txBody>
          <a:bodyPr wrap="square">
            <a:spAutoFit/>
          </a:bodyPr>
          <a:lstStyle/>
          <a:p>
            <a:pPr marL="285750" indent="-285750">
              <a:buFont typeface="Arial" panose="020B0604020202020204" pitchFamily="34" charset="0"/>
              <a:buChar char="•"/>
            </a:pPr>
            <a:r>
              <a:rPr lang="en-GB" sz="1800" dirty="0"/>
              <a:t>These are used when referring to a source of information within the text of your assignment to show where it came from. </a:t>
            </a:r>
          </a:p>
          <a:p>
            <a:pPr marL="285750" indent="-285750">
              <a:buFont typeface="Arial" panose="020B0604020202020204" pitchFamily="34" charset="0"/>
              <a:buChar char="•"/>
            </a:pPr>
            <a:r>
              <a:rPr lang="en-GB" sz="1800" dirty="0"/>
              <a:t>They are abbreviated details of the source you are referring to and generally consist of the author’s / editor’s family name, year of publication and, if required, page numbers e.g. (Pears and Shields, 2016, p. 6). </a:t>
            </a:r>
          </a:p>
          <a:p>
            <a:pPr marL="285750" indent="-285750">
              <a:buFont typeface="Arial" panose="020B0604020202020204" pitchFamily="34" charset="0"/>
              <a:buChar char="•"/>
            </a:pPr>
            <a:r>
              <a:rPr lang="en-GB" sz="1800" dirty="0"/>
              <a:t>You do not need to include the author’s surname in the in-text citation if it is referred to within the body of your work e.g. According to Pears and Shields (2006, p.6). This would just be unnecessary repetition</a:t>
            </a:r>
            <a:r>
              <a:rPr lang="en-GB" dirty="0"/>
              <a:t>.</a:t>
            </a:r>
            <a:endParaRPr lang="en-GB" sz="1800" dirty="0"/>
          </a:p>
        </p:txBody>
      </p:sp>
    </p:spTree>
    <p:extLst>
      <p:ext uri="{BB962C8B-B14F-4D97-AF65-F5344CB8AC3E}">
        <p14:creationId xmlns:p14="http://schemas.microsoft.com/office/powerpoint/2010/main" val="3113182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Reference list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CA7D029-88A1-1E3A-66F0-B74EB435E333}"/>
              </a:ext>
            </a:extLst>
          </p:cNvPr>
          <p:cNvSpPr txBox="1"/>
          <p:nvPr/>
        </p:nvSpPr>
        <p:spPr>
          <a:xfrm>
            <a:off x="1043940" y="1661220"/>
            <a:ext cx="6713220" cy="2862322"/>
          </a:xfrm>
          <a:prstGeom prst="rect">
            <a:avLst/>
          </a:prstGeom>
          <a:noFill/>
        </p:spPr>
        <p:txBody>
          <a:bodyPr wrap="square">
            <a:spAutoFit/>
          </a:bodyPr>
          <a:lstStyle/>
          <a:p>
            <a:pPr marL="285750" indent="-285750">
              <a:buFont typeface="Arial" panose="020B0604020202020204" pitchFamily="34" charset="0"/>
              <a:buChar char="•"/>
            </a:pPr>
            <a:r>
              <a:rPr lang="en-GB" sz="1800" dirty="0"/>
              <a:t>Essentially, this is a list of all the references that you have used in your assignment, giving full publication information.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Again, the content within the reference list for each reference differs depending on where the source is from.</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reference lists needs to be listed </a:t>
            </a:r>
            <a:r>
              <a:rPr lang="en-GB" sz="1800" b="1" dirty="0"/>
              <a:t>alphabetically.</a:t>
            </a:r>
          </a:p>
          <a:p>
            <a:endParaRPr lang="en-GB" b="1" dirty="0"/>
          </a:p>
          <a:p>
            <a:r>
              <a:rPr lang="en-GB" sz="1800" b="1" dirty="0"/>
              <a:t>Let’s take a look at the Referencing Handbook together and give it a go ourselves. </a:t>
            </a:r>
            <a:endParaRPr lang="en-GB" sz="1800" dirty="0"/>
          </a:p>
        </p:txBody>
      </p:sp>
    </p:spTree>
    <p:extLst>
      <p:ext uri="{BB962C8B-B14F-4D97-AF65-F5344CB8AC3E}">
        <p14:creationId xmlns:p14="http://schemas.microsoft.com/office/powerpoint/2010/main" val="2018769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Journal article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87ABD1D-7273-0A5B-F5D9-C716DC711833}"/>
              </a:ext>
            </a:extLst>
          </p:cNvPr>
          <p:cNvPicPr>
            <a:picLocks noChangeAspect="1"/>
          </p:cNvPicPr>
          <p:nvPr/>
        </p:nvPicPr>
        <p:blipFill>
          <a:blip r:embed="rId3"/>
          <a:stretch>
            <a:fillRect/>
          </a:stretch>
        </p:blipFill>
        <p:spPr>
          <a:xfrm>
            <a:off x="579474" y="1521735"/>
            <a:ext cx="7658100" cy="2518204"/>
          </a:xfrm>
          <a:prstGeom prst="rect">
            <a:avLst/>
          </a:prstGeom>
        </p:spPr>
      </p:pic>
    </p:spTree>
    <p:extLst>
      <p:ext uri="{BB962C8B-B14F-4D97-AF65-F5344CB8AC3E}">
        <p14:creationId xmlns:p14="http://schemas.microsoft.com/office/powerpoint/2010/main" val="2068957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Text book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2FFE7F1-5C9D-7D43-4D7F-D938EDAE63C5}"/>
              </a:ext>
            </a:extLst>
          </p:cNvPr>
          <p:cNvPicPr>
            <a:picLocks noChangeAspect="1"/>
          </p:cNvPicPr>
          <p:nvPr/>
        </p:nvPicPr>
        <p:blipFill>
          <a:blip r:embed="rId3"/>
          <a:stretch>
            <a:fillRect/>
          </a:stretch>
        </p:blipFill>
        <p:spPr>
          <a:xfrm>
            <a:off x="830934" y="1652675"/>
            <a:ext cx="7520940" cy="1822363"/>
          </a:xfrm>
          <a:prstGeom prst="rect">
            <a:avLst/>
          </a:prstGeom>
        </p:spPr>
      </p:pic>
      <p:sp>
        <p:nvSpPr>
          <p:cNvPr id="7" name="TextBox 6">
            <a:extLst>
              <a:ext uri="{FF2B5EF4-FFF2-40B4-BE49-F238E27FC236}">
                <a16:creationId xmlns:a16="http://schemas.microsoft.com/office/drawing/2014/main" id="{976EFFFA-7FC7-B214-24CE-D63CC4CE277B}"/>
              </a:ext>
            </a:extLst>
          </p:cNvPr>
          <p:cNvSpPr txBox="1"/>
          <p:nvPr/>
        </p:nvSpPr>
        <p:spPr>
          <a:xfrm>
            <a:off x="935609" y="3949740"/>
            <a:ext cx="7538539" cy="369332"/>
          </a:xfrm>
          <a:prstGeom prst="rect">
            <a:avLst/>
          </a:prstGeom>
          <a:noFill/>
        </p:spPr>
        <p:txBody>
          <a:bodyPr wrap="none" rtlCol="0">
            <a:spAutoFit/>
          </a:bodyPr>
          <a:lstStyle/>
          <a:p>
            <a:r>
              <a:rPr lang="en-GB" dirty="0"/>
              <a:t>What additional information would you need to complete the reference? </a:t>
            </a:r>
          </a:p>
        </p:txBody>
      </p:sp>
    </p:spTree>
    <p:extLst>
      <p:ext uri="{BB962C8B-B14F-4D97-AF65-F5344CB8AC3E}">
        <p14:creationId xmlns:p14="http://schemas.microsoft.com/office/powerpoint/2010/main" val="682285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Website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CF13CE4-3A9C-4D77-6428-D78AC49E5920}"/>
              </a:ext>
            </a:extLst>
          </p:cNvPr>
          <p:cNvSpPr txBox="1"/>
          <p:nvPr/>
        </p:nvSpPr>
        <p:spPr>
          <a:xfrm>
            <a:off x="2580198" y="1417638"/>
            <a:ext cx="4572000" cy="369332"/>
          </a:xfrm>
          <a:prstGeom prst="rect">
            <a:avLst/>
          </a:prstGeom>
          <a:noFill/>
        </p:spPr>
        <p:txBody>
          <a:bodyPr wrap="square">
            <a:spAutoFit/>
          </a:bodyPr>
          <a:lstStyle/>
          <a:p>
            <a:r>
              <a:rPr lang="en-GB" dirty="0">
                <a:hlinkClick r:id="rId3"/>
              </a:rPr>
              <a:t>SWOT analysis | Factsheets | CIPD</a:t>
            </a:r>
            <a:endParaRPr lang="en-GB" dirty="0"/>
          </a:p>
        </p:txBody>
      </p:sp>
      <p:pic>
        <p:nvPicPr>
          <p:cNvPr id="8" name="Picture 7">
            <a:extLst>
              <a:ext uri="{FF2B5EF4-FFF2-40B4-BE49-F238E27FC236}">
                <a16:creationId xmlns:a16="http://schemas.microsoft.com/office/drawing/2014/main" id="{75E2BED3-FFBB-4B83-5FCE-5093F646A47C}"/>
              </a:ext>
            </a:extLst>
          </p:cNvPr>
          <p:cNvPicPr>
            <a:picLocks noChangeAspect="1"/>
          </p:cNvPicPr>
          <p:nvPr/>
        </p:nvPicPr>
        <p:blipFill>
          <a:blip r:embed="rId4"/>
          <a:stretch>
            <a:fillRect/>
          </a:stretch>
        </p:blipFill>
        <p:spPr>
          <a:xfrm>
            <a:off x="586454" y="2094762"/>
            <a:ext cx="7887694" cy="3289527"/>
          </a:xfrm>
          <a:prstGeom prst="rect">
            <a:avLst/>
          </a:prstGeom>
        </p:spPr>
      </p:pic>
    </p:spTree>
    <p:extLst>
      <p:ext uri="{BB962C8B-B14F-4D97-AF65-F5344CB8AC3E}">
        <p14:creationId xmlns:p14="http://schemas.microsoft.com/office/powerpoint/2010/main" val="4151250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Assessment 1</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r>
              <a:rPr lang="en-GB" dirty="0">
                <a:solidFill>
                  <a:schemeClr val="bg1"/>
                </a:solidFill>
              </a:rPr>
              <a:t>Any questions? </a:t>
            </a:r>
          </a:p>
        </p:txBody>
      </p:sp>
    </p:spTree>
    <p:extLst>
      <p:ext uri="{BB962C8B-B14F-4D97-AF65-F5344CB8AC3E}">
        <p14:creationId xmlns:p14="http://schemas.microsoft.com/office/powerpoint/2010/main" val="777729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518075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2F76-71B0-2B58-3B60-09FE3D6313DC}"/>
              </a:ext>
            </a:extLst>
          </p:cNvPr>
          <p:cNvSpPr>
            <a:spLocks noGrp="1"/>
          </p:cNvSpPr>
          <p:nvPr>
            <p:ph type="ctrTitle"/>
          </p:nvPr>
        </p:nvSpPr>
        <p:spPr/>
        <p:txBody>
          <a:bodyPr/>
          <a:lstStyle/>
          <a:p>
            <a:r>
              <a:rPr lang="en-GB" dirty="0"/>
              <a:t>One to One support</a:t>
            </a:r>
          </a:p>
        </p:txBody>
      </p:sp>
      <p:sp>
        <p:nvSpPr>
          <p:cNvPr id="3" name="Subtitle 2">
            <a:extLst>
              <a:ext uri="{FF2B5EF4-FFF2-40B4-BE49-F238E27FC236}">
                <a16:creationId xmlns:a16="http://schemas.microsoft.com/office/drawing/2014/main" id="{A4C3A9BC-0D0E-737F-30EF-AE70E8ECD5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1708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2920</Words>
  <Application>Microsoft Office PowerPoint</Application>
  <PresentationFormat>On-screen Show (4:3)</PresentationFormat>
  <Paragraphs>288</Paragraphs>
  <Slides>33</Slides>
  <Notes>33</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33</vt:i4>
      </vt:variant>
    </vt:vector>
  </HeadingPairs>
  <TitlesOfParts>
    <vt:vector size="49" baseType="lpstr">
      <vt:lpstr>-apple-system</vt:lpstr>
      <vt:lpstr>Google Sans</vt:lpstr>
      <vt:lpstr>Inter</vt:lpstr>
      <vt:lpstr>Museo</vt:lpstr>
      <vt:lpstr>Myriad Pro</vt:lpstr>
      <vt:lpstr>ProximaNova-n4</vt:lpstr>
      <vt:lpstr>arial</vt:lpstr>
      <vt:lpstr>arial</vt:lpstr>
      <vt:lpstr>Calibri</vt:lpstr>
      <vt:lpstr>Courier New</vt:lpstr>
      <vt:lpstr>Libre Franklin</vt:lpstr>
      <vt:lpstr>Noto Sans</vt:lpstr>
      <vt:lpstr>Open Sans</vt:lpstr>
      <vt:lpstr>Roboto</vt:lpstr>
      <vt:lpstr>Source Sans Pro</vt:lpstr>
      <vt:lpstr>20140311PresentationUWTSDTemplate</vt:lpstr>
      <vt:lpstr>Certificate of Higher Education in Employability Skills  Problem Solving and Innovation (BMSW4014)  Rhiannon Akers, Chris Rogers and Rebecca Francis-Davies - November 2024</vt:lpstr>
      <vt:lpstr>Agenda </vt:lpstr>
      <vt:lpstr>What is problem solving?</vt:lpstr>
      <vt:lpstr>Bransford and Stein (1993)</vt:lpstr>
      <vt:lpstr>Exploring possible strategies</vt:lpstr>
      <vt:lpstr>What is decision making? </vt:lpstr>
      <vt:lpstr>Root Cause Analysis (RCA)</vt:lpstr>
      <vt:lpstr>Easy steps to 5 why analysis</vt:lpstr>
      <vt:lpstr>Cause and effect diagram</vt:lpstr>
      <vt:lpstr>Edward de Bono’s 6 thinking hats</vt:lpstr>
      <vt:lpstr>SWOT analysis</vt:lpstr>
      <vt:lpstr>When to use SWOT</vt:lpstr>
      <vt:lpstr>Advantages</vt:lpstr>
      <vt:lpstr>Disadvantages</vt:lpstr>
      <vt:lpstr>Problem solving with SWOT</vt:lpstr>
      <vt:lpstr>Decision making models</vt:lpstr>
      <vt:lpstr>Rational decision making </vt:lpstr>
      <vt:lpstr>Bounded rationality model</vt:lpstr>
      <vt:lpstr>Intuitive decision making </vt:lpstr>
      <vt:lpstr>Factors influencing decision making </vt:lpstr>
      <vt:lpstr>Components of Effective Recommendations</vt:lpstr>
      <vt:lpstr>Presenting recommendations</vt:lpstr>
      <vt:lpstr>Any questions? </vt:lpstr>
      <vt:lpstr>Referencing </vt:lpstr>
      <vt:lpstr>Top Tips</vt:lpstr>
      <vt:lpstr>In-text Citations</vt:lpstr>
      <vt:lpstr>Reference list</vt:lpstr>
      <vt:lpstr>Journal article</vt:lpstr>
      <vt:lpstr>Text book</vt:lpstr>
      <vt:lpstr>Website</vt:lpstr>
      <vt:lpstr>Assessment 1</vt:lpstr>
      <vt:lpstr>Group Work</vt:lpstr>
      <vt:lpstr>One to One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30</cp:revision>
  <dcterms:created xsi:type="dcterms:W3CDTF">2017-12-11T18:00:04Z</dcterms:created>
  <dcterms:modified xsi:type="dcterms:W3CDTF">2024-10-21T12:36:29Z</dcterms:modified>
</cp:coreProperties>
</file>