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0"/>
  </p:notesMasterIdLst>
  <p:sldIdLst>
    <p:sldId id="256" r:id="rId2"/>
    <p:sldId id="294" r:id="rId3"/>
    <p:sldId id="291" r:id="rId4"/>
    <p:sldId id="304" r:id="rId5"/>
    <p:sldId id="305" r:id="rId6"/>
    <p:sldId id="307" r:id="rId7"/>
    <p:sldId id="308" r:id="rId8"/>
    <p:sldId id="306" r:id="rId9"/>
    <p:sldId id="309" r:id="rId10"/>
    <p:sldId id="310" r:id="rId11"/>
    <p:sldId id="312" r:id="rId12"/>
    <p:sldId id="313" r:id="rId13"/>
    <p:sldId id="314" r:id="rId14"/>
    <p:sldId id="315" r:id="rId15"/>
    <p:sldId id="316" r:id="rId16"/>
    <p:sldId id="318" r:id="rId17"/>
    <p:sldId id="317" r:id="rId18"/>
    <p:sldId id="319" r:id="rId19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F50BFC-E7BF-4948-A449-9B69E7FE0A87}" v="2" dt="2022-10-17T15:18:28.8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86"/>
    <p:restoredTop sz="93214"/>
  </p:normalViewPr>
  <p:slideViewPr>
    <p:cSldViewPr>
      <p:cViewPr varScale="1">
        <p:scale>
          <a:sx n="103" d="100"/>
          <a:sy n="103" d="100"/>
        </p:scale>
        <p:origin x="8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hard Thomas (IMH)" userId="8d4a7181-3256-43e8-8ee5-d375b2b24af7" providerId="ADAL" clId="{42F50BFC-E7BF-4948-A449-9B69E7FE0A87}"/>
    <pc:docChg chg="custSel modSld">
      <pc:chgData name="Richard Thomas (IMH)" userId="8d4a7181-3256-43e8-8ee5-d375b2b24af7" providerId="ADAL" clId="{42F50BFC-E7BF-4948-A449-9B69E7FE0A87}" dt="2022-10-17T15:18:49.547" v="10" actId="207"/>
      <pc:docMkLst>
        <pc:docMk/>
      </pc:docMkLst>
      <pc:sldChg chg="modSp mod setBg">
        <pc:chgData name="Richard Thomas (IMH)" userId="8d4a7181-3256-43e8-8ee5-d375b2b24af7" providerId="ADAL" clId="{42F50BFC-E7BF-4948-A449-9B69E7FE0A87}" dt="2022-10-17T15:18:49.547" v="10" actId="207"/>
        <pc:sldMkLst>
          <pc:docMk/>
          <pc:sldMk cId="0" sldId="256"/>
        </pc:sldMkLst>
        <pc:spChg chg="mod">
          <ac:chgData name="Richard Thomas (IMH)" userId="8d4a7181-3256-43e8-8ee5-d375b2b24af7" providerId="ADAL" clId="{42F50BFC-E7BF-4948-A449-9B69E7FE0A87}" dt="2022-10-17T15:18:49.547" v="10" actId="207"/>
          <ac:spMkLst>
            <pc:docMk/>
            <pc:sldMk cId="0" sldId="256"/>
            <ac:spMk id="2050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3</a:t>
            </a:fld>
            <a:endParaRPr lang="en-US" altLang="en-US" dirty="0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37051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14988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15302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7312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37223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336899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55620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295764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86066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97948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45353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389671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302123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269762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50235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4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9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.png"/><Relationship Id="rId4" Type="http://schemas.openxmlformats.org/officeDocument/2006/relationships/image" Target="../media/image16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://bjsm.bmj.com/content/43/3/213.short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412776"/>
            <a:ext cx="7772400" cy="136867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solidFill>
                  <a:schemeClr val="bg1">
                    <a:lumMod val="95000"/>
                    <a:lumOff val="5000"/>
                  </a:schemeClr>
                </a:solidFill>
                <a:ea typeface="ＭＳ Ｐゴシック" charset="-128"/>
              </a:rPr>
              <a:t>Intro to Clinical Assessment – Hip MMTs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3193548" cy="4351337"/>
          </a:xfrm>
        </p:spPr>
        <p:txBody>
          <a:bodyPr>
            <a:normAutofit/>
          </a:bodyPr>
          <a:lstStyle/>
          <a:p>
            <a:r>
              <a:rPr lang="en-US" dirty="0"/>
              <a:t>ROM Assessment</a:t>
            </a:r>
            <a:endParaRPr lang="en-US" dirty="0">
              <a:latin typeface="+mj-lt"/>
            </a:endParaRPr>
          </a:p>
          <a:p>
            <a:pPr lvl="1"/>
            <a:r>
              <a:rPr lang="en-US" dirty="0">
                <a:latin typeface="+mj-lt"/>
              </a:rPr>
              <a:t>Flexion</a:t>
            </a:r>
          </a:p>
          <a:p>
            <a:pPr lvl="1"/>
            <a:r>
              <a:rPr lang="en-US" dirty="0">
                <a:latin typeface="+mj-lt"/>
              </a:rPr>
              <a:t>Extension </a:t>
            </a:r>
          </a:p>
          <a:p>
            <a:pPr lvl="1"/>
            <a:r>
              <a:rPr lang="en-US" dirty="0">
                <a:latin typeface="+mj-lt"/>
              </a:rPr>
              <a:t>Adduction </a:t>
            </a:r>
          </a:p>
          <a:p>
            <a:pPr lvl="1"/>
            <a:r>
              <a:rPr lang="en-US" dirty="0">
                <a:latin typeface="+mj-lt"/>
              </a:rPr>
              <a:t>Abduction </a:t>
            </a:r>
          </a:p>
          <a:p>
            <a:pPr lvl="1"/>
            <a:r>
              <a:rPr lang="en-US" dirty="0">
                <a:latin typeface="+mj-lt"/>
              </a:rPr>
              <a:t>Medial Rotation </a:t>
            </a:r>
          </a:p>
          <a:p>
            <a:pPr lvl="1"/>
            <a:r>
              <a:rPr lang="en-US" dirty="0">
                <a:latin typeface="+mj-lt"/>
              </a:rPr>
              <a:t>Lateral Rotation </a:t>
            </a: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81144" y="1412776"/>
            <a:ext cx="3193548" cy="16722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latin typeface="Wingdings" charset="2"/>
            </a:endParaRPr>
          </a:p>
          <a:p>
            <a:r>
              <a:rPr lang="en-GB" dirty="0">
                <a:latin typeface="+mj-lt"/>
              </a:rPr>
              <a:t>Bony Landmarks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28800"/>
            <a:ext cx="7427168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Put the muscle in to its action (contraction)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Aim to take it out of its action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Ask the patient to match your force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/>
              <a:t>‘Don’t let me move you’</a:t>
            </a:r>
          </a:p>
          <a:p>
            <a:pPr lvl="1">
              <a:spcAft>
                <a:spcPct val="50000"/>
              </a:spcAft>
            </a:pPr>
            <a:r>
              <a:rPr lang="en-GB" altLang="en-US" sz="2400" dirty="0"/>
              <a:t>‘Hold this position and resist’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We are testing mid range strength here…</a:t>
            </a:r>
            <a:endParaRPr lang="en-GB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29402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3000">
        <p:fade/>
      </p:transition>
    </mc:Choice>
    <mc:Fallback xmlns="">
      <p:transition spd="med" advClick="0" advTm="3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312368" cy="4525963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dirty="0"/>
              <a:t>Rectus </a:t>
            </a:r>
            <a:r>
              <a:rPr lang="en-GB" altLang="en-US" sz="2400" b="1" dirty="0" err="1"/>
              <a:t>Femoris</a:t>
            </a:r>
            <a:endParaRPr lang="en-GB" altLang="en-US" sz="2400" b="1" dirty="0"/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Origin: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/>
              <a:t>straight head – AIIS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/>
              <a:t>Reflected head – above the acetabulum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Insertion: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/>
              <a:t>base of the patella, via the patella ligament (tendon) to </a:t>
            </a:r>
            <a:r>
              <a:rPr lang="en-GB" altLang="en-US" sz="2200" dirty="0" err="1"/>
              <a:t>tibial</a:t>
            </a:r>
            <a:r>
              <a:rPr lang="en-GB" altLang="en-US" sz="2200" dirty="0"/>
              <a:t> tuberosity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Action: </a:t>
            </a:r>
          </a:p>
          <a:p>
            <a:pPr lvl="1">
              <a:spcAft>
                <a:spcPct val="50000"/>
              </a:spcAft>
            </a:pPr>
            <a:r>
              <a:rPr lang="en-GB" altLang="en-US" sz="2200" dirty="0"/>
              <a:t>Extends Knee, Flexes Hip</a:t>
            </a:r>
            <a:endParaRPr lang="en-GB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048" y="1092275"/>
            <a:ext cx="1905000" cy="456897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51358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err="1"/>
              <a:t>Iliopsoas</a:t>
            </a:r>
            <a:endParaRPr lang="en-GB" altLang="en-US" sz="2400" b="1"/>
          </a:p>
          <a:p>
            <a:pPr lvl="1">
              <a:spcAft>
                <a:spcPct val="50000"/>
              </a:spcAft>
            </a:pPr>
            <a:r>
              <a:rPr lang="en-GB" altLang="en-US" sz="2200"/>
              <a:t>Psoas Major</a:t>
            </a:r>
          </a:p>
          <a:p>
            <a:pPr lvl="2">
              <a:spcAft>
                <a:spcPct val="50000"/>
              </a:spcAft>
            </a:pPr>
            <a:r>
              <a:rPr lang="en-GB" altLang="en-US" sz="2200" err="1"/>
              <a:t>O:bodies</a:t>
            </a:r>
            <a:r>
              <a:rPr lang="en-GB" altLang="en-US" sz="2200"/>
              <a:t> of T12-L5 and anterior aspect of all Lx Transverse processes</a:t>
            </a:r>
          </a:p>
          <a:p>
            <a:pPr lvl="2">
              <a:spcAft>
                <a:spcPct val="50000"/>
              </a:spcAft>
            </a:pPr>
            <a:r>
              <a:rPr lang="en-GB" altLang="en-US" sz="2400"/>
              <a:t>I: lesser trochanter of femur</a:t>
            </a:r>
          </a:p>
          <a:p>
            <a:pPr lvl="2">
              <a:spcAft>
                <a:spcPct val="50000"/>
              </a:spcAft>
            </a:pPr>
            <a:r>
              <a:rPr lang="en-GB" altLang="en-US" sz="2400"/>
              <a:t>A: flexes hip and flexes/laterally flexes trunk</a:t>
            </a:r>
          </a:p>
          <a:p>
            <a:pPr lvl="1">
              <a:spcAft>
                <a:spcPct val="50000"/>
              </a:spcAft>
            </a:pPr>
            <a:r>
              <a:rPr lang="en-GB" altLang="en-US" sz="2600" err="1"/>
              <a:t>Iliacus</a:t>
            </a:r>
            <a:endParaRPr lang="en-GB" altLang="en-US" sz="2600"/>
          </a:p>
          <a:p>
            <a:pPr lvl="2">
              <a:spcAft>
                <a:spcPct val="50000"/>
              </a:spcAft>
            </a:pPr>
            <a:r>
              <a:rPr lang="en-GB" altLang="en-US" sz="2200"/>
              <a:t>O: iliac fossa, sacrum and anterior sacroiliac ligament</a:t>
            </a:r>
          </a:p>
          <a:p>
            <a:pPr lvl="2">
              <a:spcAft>
                <a:spcPct val="50000"/>
              </a:spcAft>
            </a:pPr>
            <a:r>
              <a:rPr lang="en-GB" altLang="en-US" sz="2400"/>
              <a:t>I: lesser trochanter</a:t>
            </a:r>
          </a:p>
          <a:p>
            <a:pPr lvl="2">
              <a:spcAft>
                <a:spcPct val="50000"/>
              </a:spcAft>
            </a:pPr>
            <a:r>
              <a:rPr lang="en-GB" altLang="en-US" sz="2400"/>
              <a:t>A: Hip Flexion</a:t>
            </a:r>
            <a:endParaRPr lang="en-GB" alt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5757" y="1115045"/>
            <a:ext cx="1397000" cy="27051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1103" y="3128092"/>
            <a:ext cx="1295400" cy="25146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233724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/>
              <a:t>Adductor Magnus</a:t>
            </a:r>
          </a:p>
          <a:p>
            <a:pPr lvl="1">
              <a:spcAft>
                <a:spcPct val="50000"/>
              </a:spcAft>
            </a:pPr>
            <a:r>
              <a:rPr lang="en-GB" altLang="en-US" sz="2200"/>
              <a:t>O: femoral surface of </a:t>
            </a:r>
            <a:r>
              <a:rPr lang="en-GB" altLang="en-US" sz="2200" err="1"/>
              <a:t>ischiopubic</a:t>
            </a:r>
            <a:r>
              <a:rPr lang="en-GB" altLang="en-US" sz="2200"/>
              <a:t> ramus and inferior surface of </a:t>
            </a:r>
            <a:r>
              <a:rPr lang="en-GB" altLang="en-US" sz="2200" err="1"/>
              <a:t>ischial</a:t>
            </a:r>
            <a:r>
              <a:rPr lang="en-GB" altLang="en-US" sz="2200"/>
              <a:t> tuberosity</a:t>
            </a:r>
          </a:p>
          <a:p>
            <a:pPr lvl="1">
              <a:spcAft>
                <a:spcPct val="50000"/>
              </a:spcAft>
            </a:pPr>
            <a:r>
              <a:rPr lang="en-GB" altLang="en-US" sz="2400"/>
              <a:t>I: </a:t>
            </a:r>
            <a:r>
              <a:rPr lang="en-GB" altLang="en-US" sz="2400" err="1"/>
              <a:t>linea</a:t>
            </a:r>
            <a:r>
              <a:rPr lang="en-GB" altLang="en-US" sz="2400"/>
              <a:t> </a:t>
            </a:r>
            <a:r>
              <a:rPr lang="en-GB" altLang="en-US" sz="2400" err="1"/>
              <a:t>aspera</a:t>
            </a:r>
            <a:r>
              <a:rPr lang="en-GB" altLang="en-US" sz="2400"/>
              <a:t> and medial supracondylar ridge, and adductor tubercle</a:t>
            </a:r>
          </a:p>
          <a:p>
            <a:pPr lvl="1">
              <a:spcAft>
                <a:spcPct val="50000"/>
              </a:spcAft>
            </a:pPr>
            <a:r>
              <a:rPr lang="en-GB" altLang="en-US" sz="2400"/>
              <a:t>A: Adducts and Extends Hip</a:t>
            </a:r>
            <a:endParaRPr lang="en-GB" alt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056" y="1186662"/>
            <a:ext cx="2156595" cy="452449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92696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/>
              <a:t>Adductor </a:t>
            </a:r>
            <a:r>
              <a:rPr lang="en-GB" altLang="en-US" sz="2400" b="1" err="1"/>
              <a:t>Longus</a:t>
            </a:r>
            <a:endParaRPr lang="en-GB" altLang="en-US" sz="2400" b="1"/>
          </a:p>
          <a:p>
            <a:pPr lvl="1">
              <a:spcAft>
                <a:spcPct val="50000"/>
              </a:spcAft>
            </a:pPr>
            <a:r>
              <a:rPr lang="en-GB" altLang="en-US" sz="2200"/>
              <a:t>O: anterior aspect body of pubis</a:t>
            </a:r>
          </a:p>
          <a:p>
            <a:pPr lvl="1">
              <a:spcAft>
                <a:spcPct val="50000"/>
              </a:spcAft>
            </a:pPr>
            <a:r>
              <a:rPr lang="en-GB" altLang="en-US" sz="2200"/>
              <a:t>I: Middle half of </a:t>
            </a:r>
            <a:r>
              <a:rPr lang="en-GB" altLang="en-US" sz="2200" err="1"/>
              <a:t>linea</a:t>
            </a:r>
            <a:r>
              <a:rPr lang="en-GB" altLang="en-US" sz="2200"/>
              <a:t> </a:t>
            </a:r>
            <a:r>
              <a:rPr lang="en-GB" altLang="en-US" sz="2200" err="1"/>
              <a:t>aspera</a:t>
            </a:r>
            <a:r>
              <a:rPr lang="en-GB" altLang="en-US" sz="2200"/>
              <a:t> of femur</a:t>
            </a:r>
          </a:p>
          <a:p>
            <a:pPr lvl="1">
              <a:spcAft>
                <a:spcPct val="50000"/>
              </a:spcAft>
            </a:pPr>
            <a:r>
              <a:rPr lang="en-GB" altLang="en-US" sz="2200"/>
              <a:t>A: Adducts Hip</a:t>
            </a:r>
            <a:endParaRPr lang="en-GB" alt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016" y="1092275"/>
            <a:ext cx="1701398" cy="456897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05949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/>
              <a:t>Adductor Brevis</a:t>
            </a:r>
          </a:p>
          <a:p>
            <a:pPr lvl="1">
              <a:spcAft>
                <a:spcPct val="50000"/>
              </a:spcAft>
            </a:pPr>
            <a:r>
              <a:rPr lang="en-GB" altLang="en-US" sz="2200"/>
              <a:t>O: body and inferior ramus of pubis</a:t>
            </a:r>
          </a:p>
          <a:p>
            <a:pPr lvl="1">
              <a:spcAft>
                <a:spcPct val="50000"/>
              </a:spcAft>
            </a:pPr>
            <a:r>
              <a:rPr lang="en-GB" altLang="en-US" sz="2400"/>
              <a:t>I: upper half of </a:t>
            </a:r>
            <a:r>
              <a:rPr lang="en-GB" altLang="en-US" sz="2400" err="1"/>
              <a:t>linea</a:t>
            </a:r>
            <a:r>
              <a:rPr lang="en-GB" altLang="en-US" sz="2400"/>
              <a:t> </a:t>
            </a:r>
            <a:r>
              <a:rPr lang="en-GB" altLang="en-US" sz="2400" err="1"/>
              <a:t>aspera</a:t>
            </a:r>
            <a:r>
              <a:rPr lang="en-GB" altLang="en-US" sz="2400"/>
              <a:t> of femur</a:t>
            </a:r>
          </a:p>
          <a:p>
            <a:pPr lvl="1">
              <a:spcAft>
                <a:spcPct val="50000"/>
              </a:spcAft>
            </a:pPr>
            <a:r>
              <a:rPr lang="en-GB" altLang="en-US" sz="2400"/>
              <a:t>A: Adducts Hip</a:t>
            </a:r>
            <a:endParaRPr lang="en-GB" alt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1" y="1092275"/>
            <a:ext cx="2039023" cy="43529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09144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/>
              <a:t>Gluteus </a:t>
            </a:r>
            <a:r>
              <a:rPr lang="en-GB" altLang="en-US" sz="2400" b="1" err="1"/>
              <a:t>Medius</a:t>
            </a:r>
            <a:r>
              <a:rPr lang="en-GB" altLang="en-US" sz="2400" b="1"/>
              <a:t> and </a:t>
            </a:r>
            <a:r>
              <a:rPr lang="en-GB" altLang="en-US" sz="2400" b="1" err="1"/>
              <a:t>Minimus</a:t>
            </a:r>
            <a:endParaRPr lang="en-GB" altLang="en-US" sz="2400" b="1"/>
          </a:p>
          <a:p>
            <a:pPr lvl="1">
              <a:spcAft>
                <a:spcPct val="50000"/>
              </a:spcAft>
            </a:pPr>
            <a:r>
              <a:rPr lang="en-GB" altLang="en-US" sz="2200" err="1"/>
              <a:t>Glute</a:t>
            </a:r>
            <a:r>
              <a:rPr lang="en-GB" altLang="en-US" sz="2200"/>
              <a:t> Med</a:t>
            </a:r>
          </a:p>
          <a:p>
            <a:pPr lvl="2">
              <a:spcAft>
                <a:spcPct val="50000"/>
              </a:spcAft>
            </a:pPr>
            <a:r>
              <a:rPr lang="en-GB" altLang="en-US" sz="2200"/>
              <a:t>O: gluteal surface of ilium and covering fascia</a:t>
            </a:r>
          </a:p>
          <a:p>
            <a:pPr lvl="2">
              <a:spcAft>
                <a:spcPct val="50000"/>
              </a:spcAft>
            </a:pPr>
            <a:r>
              <a:rPr lang="en-GB" altLang="en-US" sz="2400"/>
              <a:t>I: </a:t>
            </a:r>
            <a:r>
              <a:rPr lang="en-GB" altLang="en-US" sz="2400" err="1"/>
              <a:t>superolateral</a:t>
            </a:r>
            <a:r>
              <a:rPr lang="en-GB" altLang="en-US" sz="2400"/>
              <a:t> surface of greater trochanter</a:t>
            </a:r>
          </a:p>
          <a:p>
            <a:pPr lvl="2">
              <a:spcAft>
                <a:spcPct val="50000"/>
              </a:spcAft>
            </a:pPr>
            <a:r>
              <a:rPr lang="en-GB" altLang="en-US" sz="2400"/>
              <a:t>A: Abducts and Medially Rotates Hip</a:t>
            </a:r>
          </a:p>
          <a:p>
            <a:pPr lvl="1">
              <a:spcAft>
                <a:spcPct val="50000"/>
              </a:spcAft>
            </a:pPr>
            <a:r>
              <a:rPr lang="en-GB" altLang="en-US" sz="2200" err="1"/>
              <a:t>Glute</a:t>
            </a:r>
            <a:r>
              <a:rPr lang="en-GB" altLang="en-US" sz="2200"/>
              <a:t> Min</a:t>
            </a:r>
          </a:p>
          <a:p>
            <a:pPr lvl="2">
              <a:spcAft>
                <a:spcPct val="50000"/>
              </a:spcAft>
            </a:pPr>
            <a:r>
              <a:rPr lang="en-GB" altLang="en-US" sz="2200"/>
              <a:t>O: Deep to gluteus </a:t>
            </a:r>
            <a:r>
              <a:rPr lang="en-GB" altLang="en-US" sz="2200" err="1"/>
              <a:t>medius</a:t>
            </a:r>
            <a:endParaRPr lang="en-GB" altLang="en-US" sz="2200"/>
          </a:p>
          <a:p>
            <a:pPr lvl="2">
              <a:spcAft>
                <a:spcPct val="50000"/>
              </a:spcAft>
            </a:pPr>
            <a:r>
              <a:rPr lang="en-GB" altLang="en-US" sz="2400"/>
              <a:t>I: </a:t>
            </a:r>
            <a:r>
              <a:rPr lang="en-GB" altLang="en-US" sz="2400" err="1"/>
              <a:t>Anterosuperior</a:t>
            </a:r>
            <a:r>
              <a:rPr lang="en-GB" altLang="en-US" sz="2400"/>
              <a:t> aspect of greater trochanter</a:t>
            </a:r>
          </a:p>
          <a:p>
            <a:pPr lvl="2">
              <a:spcAft>
                <a:spcPct val="50000"/>
              </a:spcAft>
            </a:pPr>
            <a:r>
              <a:rPr lang="en-GB" altLang="en-US" sz="2400"/>
              <a:t>A: Abducts and Medially Rotates Hip</a:t>
            </a:r>
            <a:endParaRPr lang="en-GB" alt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982" y="3585639"/>
            <a:ext cx="1625600" cy="214854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0032" y="1177252"/>
            <a:ext cx="1587500" cy="230606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64130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/>
              <a:t>Tensor Fascia </a:t>
            </a:r>
            <a:r>
              <a:rPr lang="en-GB" altLang="en-US" sz="2400" b="1" err="1"/>
              <a:t>Latae</a:t>
            </a:r>
            <a:endParaRPr lang="en-GB" altLang="en-US" sz="2400" b="1"/>
          </a:p>
          <a:p>
            <a:pPr lvl="1">
              <a:spcAft>
                <a:spcPct val="50000"/>
              </a:spcAft>
            </a:pPr>
            <a:r>
              <a:rPr lang="en-GB" altLang="en-US" sz="2200"/>
              <a:t>O: ASIS to iliac crest</a:t>
            </a:r>
          </a:p>
          <a:p>
            <a:pPr lvl="1">
              <a:spcAft>
                <a:spcPct val="50000"/>
              </a:spcAft>
            </a:pPr>
            <a:r>
              <a:rPr lang="en-GB" altLang="en-US" sz="2200"/>
              <a:t>I: </a:t>
            </a:r>
            <a:r>
              <a:rPr lang="en-GB" altLang="en-US" sz="2200" err="1"/>
              <a:t>iliotibial</a:t>
            </a:r>
            <a:r>
              <a:rPr lang="en-GB" altLang="en-US" sz="2200"/>
              <a:t> band (ITB) to lateral </a:t>
            </a:r>
            <a:r>
              <a:rPr lang="en-GB" altLang="en-US" sz="2200" err="1"/>
              <a:t>tibial</a:t>
            </a:r>
            <a:r>
              <a:rPr lang="en-GB" altLang="en-US" sz="2200"/>
              <a:t> condyle (</a:t>
            </a:r>
            <a:r>
              <a:rPr lang="en-GB" altLang="en-US" sz="2200" err="1"/>
              <a:t>Gerdy’s</a:t>
            </a:r>
            <a:r>
              <a:rPr lang="en-GB" altLang="en-US" sz="2200"/>
              <a:t>)</a:t>
            </a:r>
          </a:p>
          <a:p>
            <a:pPr lvl="1">
              <a:spcAft>
                <a:spcPct val="50000"/>
              </a:spcAft>
            </a:pPr>
            <a:r>
              <a:rPr lang="en-GB" altLang="en-US" sz="2400"/>
              <a:t>A: Abducts and Medially Rotates Femur (weak extensions of knee)</a:t>
            </a:r>
            <a:endParaRPr lang="en-GB" alt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4008" y="1340768"/>
            <a:ext cx="2057400" cy="41764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51261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/>
              <a:t>Gluteus Maximus</a:t>
            </a:r>
          </a:p>
          <a:p>
            <a:pPr lvl="1">
              <a:spcAft>
                <a:spcPct val="50000"/>
              </a:spcAft>
            </a:pPr>
            <a:r>
              <a:rPr lang="en-GB" altLang="en-US" sz="2200"/>
              <a:t>O: gluteal surface and border of ilium, iliac crest, posterior aspect of sacrum, coccyx, </a:t>
            </a:r>
            <a:r>
              <a:rPr lang="en-GB" altLang="en-US" sz="2200" err="1"/>
              <a:t>sacrotuberous</a:t>
            </a:r>
            <a:r>
              <a:rPr lang="en-GB" altLang="en-US" sz="2200"/>
              <a:t> ligament, and erector </a:t>
            </a:r>
            <a:r>
              <a:rPr lang="en-GB" altLang="en-US" sz="2200" err="1"/>
              <a:t>spinae</a:t>
            </a:r>
            <a:r>
              <a:rPr lang="en-GB" altLang="en-US" sz="2200"/>
              <a:t> fascia</a:t>
            </a:r>
          </a:p>
          <a:p>
            <a:pPr lvl="1">
              <a:spcAft>
                <a:spcPct val="50000"/>
              </a:spcAft>
            </a:pPr>
            <a:r>
              <a:rPr lang="en-GB" altLang="en-US" sz="2400"/>
              <a:t>I: gluteal tuberosity (roughened ridge) of femur and </a:t>
            </a:r>
            <a:r>
              <a:rPr lang="en-GB" altLang="en-US" sz="2400" err="1"/>
              <a:t>Iliotibial</a:t>
            </a:r>
            <a:r>
              <a:rPr lang="en-GB" altLang="en-US" sz="2400"/>
              <a:t> Tract</a:t>
            </a:r>
          </a:p>
          <a:p>
            <a:pPr lvl="1">
              <a:spcAft>
                <a:spcPct val="50000"/>
              </a:spcAft>
            </a:pPr>
            <a:r>
              <a:rPr lang="en-GB" altLang="en-US" sz="2400"/>
              <a:t>A: Extends, Laterally Rotates Hip, assists in abduction of hip.</a:t>
            </a:r>
            <a:endParaRPr lang="en-GB" alt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984" y="1305021"/>
            <a:ext cx="1841412" cy="45002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799315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 err="1"/>
              <a:t>Semimembranous</a:t>
            </a:r>
            <a:endParaRPr lang="en-GB" altLang="en-US" sz="2400" b="1"/>
          </a:p>
          <a:p>
            <a:pPr lvl="1">
              <a:spcAft>
                <a:spcPct val="50000"/>
              </a:spcAft>
            </a:pPr>
            <a:r>
              <a:rPr lang="en-GB" altLang="en-US" sz="2200"/>
              <a:t>Origin</a:t>
            </a:r>
          </a:p>
          <a:p>
            <a:pPr lvl="2">
              <a:spcAft>
                <a:spcPct val="50000"/>
              </a:spcAft>
            </a:pPr>
            <a:r>
              <a:rPr lang="en-GB" altLang="en-US" sz="2000" err="1"/>
              <a:t>Superio</a:t>
            </a:r>
            <a:r>
              <a:rPr lang="en-GB" altLang="en-US" sz="2000"/>
              <a:t>-lateral aspect of </a:t>
            </a:r>
            <a:r>
              <a:rPr lang="en-GB" altLang="en-US" sz="2000" err="1"/>
              <a:t>ischial</a:t>
            </a:r>
            <a:r>
              <a:rPr lang="en-GB" altLang="en-US" sz="2000"/>
              <a:t> tuberosity</a:t>
            </a:r>
          </a:p>
          <a:p>
            <a:pPr lvl="1">
              <a:spcAft>
                <a:spcPct val="50000"/>
              </a:spcAft>
            </a:pPr>
            <a:r>
              <a:rPr lang="en-GB" altLang="en-US" sz="2400"/>
              <a:t>Insertion</a:t>
            </a:r>
          </a:p>
          <a:p>
            <a:pPr lvl="2">
              <a:spcAft>
                <a:spcPct val="50000"/>
              </a:spcAft>
            </a:pPr>
            <a:r>
              <a:rPr lang="en-GB" altLang="en-US" sz="2200"/>
              <a:t>Posterior aspect of medial </a:t>
            </a:r>
            <a:r>
              <a:rPr lang="en-GB" altLang="en-US" sz="2200" err="1"/>
              <a:t>tibial</a:t>
            </a:r>
            <a:r>
              <a:rPr lang="en-GB" altLang="en-US" sz="2200"/>
              <a:t> condyle</a:t>
            </a:r>
          </a:p>
          <a:p>
            <a:pPr lvl="1">
              <a:spcAft>
                <a:spcPct val="50000"/>
              </a:spcAft>
            </a:pPr>
            <a:r>
              <a:rPr lang="en-GB" altLang="en-US" sz="2600"/>
              <a:t>Action</a:t>
            </a:r>
          </a:p>
          <a:p>
            <a:pPr lvl="2">
              <a:spcAft>
                <a:spcPct val="50000"/>
              </a:spcAft>
            </a:pPr>
            <a:r>
              <a:rPr lang="en-GB" altLang="en-US" sz="2200"/>
              <a:t>Knee flexion and assists hip extension</a:t>
            </a:r>
            <a:endParaRPr lang="en-GB" alt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330" y="1432688"/>
            <a:ext cx="3424808" cy="403244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0165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/>
              <a:t>Semitendinosus</a:t>
            </a:r>
          </a:p>
          <a:p>
            <a:pPr lvl="1">
              <a:spcAft>
                <a:spcPct val="50000"/>
              </a:spcAft>
            </a:pPr>
            <a:r>
              <a:rPr lang="en-GB" altLang="en-US" sz="2200"/>
              <a:t>Origin</a:t>
            </a:r>
          </a:p>
          <a:p>
            <a:pPr lvl="2">
              <a:spcAft>
                <a:spcPct val="50000"/>
              </a:spcAft>
            </a:pPr>
            <a:r>
              <a:rPr lang="en-GB" altLang="en-US" sz="2200" err="1"/>
              <a:t>Superio</a:t>
            </a:r>
            <a:r>
              <a:rPr lang="en-GB" altLang="en-US" sz="2200"/>
              <a:t>-medial aspect of </a:t>
            </a:r>
            <a:r>
              <a:rPr lang="en-GB" altLang="en-US" sz="2200" err="1"/>
              <a:t>ischial</a:t>
            </a:r>
            <a:r>
              <a:rPr lang="en-GB" altLang="en-US" sz="2200"/>
              <a:t> tuberosity</a:t>
            </a:r>
          </a:p>
          <a:p>
            <a:pPr lvl="1">
              <a:spcAft>
                <a:spcPct val="50000"/>
              </a:spcAft>
            </a:pPr>
            <a:r>
              <a:rPr lang="en-GB" altLang="en-US" sz="2600"/>
              <a:t>Insertion</a:t>
            </a:r>
          </a:p>
          <a:p>
            <a:pPr lvl="2">
              <a:spcAft>
                <a:spcPct val="50000"/>
              </a:spcAft>
            </a:pPr>
            <a:r>
              <a:rPr lang="en-GB" altLang="en-US" sz="2200"/>
              <a:t>Upper part of medial aspect of </a:t>
            </a:r>
            <a:r>
              <a:rPr lang="en-GB" altLang="en-US" sz="2200" err="1"/>
              <a:t>tibial</a:t>
            </a:r>
            <a:r>
              <a:rPr lang="en-GB" altLang="en-US" sz="2200"/>
              <a:t> shaft (Pes </a:t>
            </a:r>
            <a:r>
              <a:rPr lang="en-GB" altLang="en-US" sz="2200" err="1"/>
              <a:t>anserinus</a:t>
            </a:r>
            <a:r>
              <a:rPr lang="en-GB" altLang="en-US" sz="2200"/>
              <a:t>)</a:t>
            </a:r>
          </a:p>
          <a:p>
            <a:pPr lvl="1">
              <a:spcAft>
                <a:spcPct val="50000"/>
              </a:spcAft>
            </a:pPr>
            <a:r>
              <a:rPr lang="en-GB" altLang="en-US" sz="2600"/>
              <a:t>Action</a:t>
            </a:r>
          </a:p>
          <a:p>
            <a:pPr lvl="2">
              <a:spcAft>
                <a:spcPct val="50000"/>
              </a:spcAft>
            </a:pPr>
            <a:r>
              <a:rPr lang="en-GB" altLang="en-US" sz="2200"/>
              <a:t>Knee flexion and assists hip extension</a:t>
            </a:r>
            <a:endParaRPr lang="en-GB" alt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7864" y="1340768"/>
            <a:ext cx="3302000" cy="42484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06463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b="1"/>
              <a:t>Biceps </a:t>
            </a:r>
            <a:r>
              <a:rPr lang="en-GB" altLang="en-US" sz="2400" b="1" err="1"/>
              <a:t>Femoris</a:t>
            </a:r>
            <a:endParaRPr lang="en-GB" altLang="en-US" sz="2400" b="1"/>
          </a:p>
          <a:p>
            <a:pPr lvl="1">
              <a:spcAft>
                <a:spcPct val="50000"/>
              </a:spcAft>
            </a:pPr>
            <a:r>
              <a:rPr lang="en-GB" altLang="en-US" sz="2200"/>
              <a:t>Origin</a:t>
            </a:r>
          </a:p>
          <a:p>
            <a:pPr lvl="2">
              <a:spcAft>
                <a:spcPct val="50000"/>
              </a:spcAft>
            </a:pPr>
            <a:r>
              <a:rPr lang="en-GB" altLang="en-US" sz="2000"/>
              <a:t>Long head - </a:t>
            </a:r>
            <a:r>
              <a:rPr lang="en-GB" altLang="en-US" sz="2000" err="1"/>
              <a:t>superio</a:t>
            </a:r>
            <a:r>
              <a:rPr lang="en-GB" altLang="en-US" sz="2000"/>
              <a:t>-medial aspect of </a:t>
            </a:r>
            <a:r>
              <a:rPr lang="en-GB" altLang="en-US" sz="2000" err="1"/>
              <a:t>ischial</a:t>
            </a:r>
            <a:r>
              <a:rPr lang="en-GB" altLang="en-US" sz="2000"/>
              <a:t> tuberosity</a:t>
            </a:r>
          </a:p>
          <a:p>
            <a:pPr lvl="2">
              <a:spcAft>
                <a:spcPct val="50000"/>
              </a:spcAft>
            </a:pPr>
            <a:r>
              <a:rPr lang="en-GB" altLang="en-US" sz="2200"/>
              <a:t>Short head – Lateral lip of </a:t>
            </a:r>
            <a:r>
              <a:rPr lang="en-GB" altLang="en-US" sz="2200" err="1"/>
              <a:t>linea</a:t>
            </a:r>
            <a:r>
              <a:rPr lang="en-GB" altLang="en-US" sz="2200"/>
              <a:t> </a:t>
            </a:r>
            <a:r>
              <a:rPr lang="en-GB" altLang="en-US" sz="2200" err="1"/>
              <a:t>aspera</a:t>
            </a:r>
            <a:endParaRPr lang="en-GB" altLang="en-US" sz="2200"/>
          </a:p>
          <a:p>
            <a:pPr lvl="1">
              <a:spcAft>
                <a:spcPct val="50000"/>
              </a:spcAft>
            </a:pPr>
            <a:r>
              <a:rPr lang="en-GB" altLang="en-US" sz="2200"/>
              <a:t>Insertion</a:t>
            </a:r>
          </a:p>
          <a:p>
            <a:pPr lvl="2">
              <a:spcAft>
                <a:spcPct val="50000"/>
              </a:spcAft>
            </a:pPr>
            <a:r>
              <a:rPr lang="en-GB" altLang="en-US" sz="2000"/>
              <a:t>Upper part of fibular head</a:t>
            </a:r>
          </a:p>
          <a:p>
            <a:pPr lvl="1">
              <a:spcAft>
                <a:spcPct val="50000"/>
              </a:spcAft>
            </a:pPr>
            <a:r>
              <a:rPr lang="en-GB" altLang="en-US" sz="2400"/>
              <a:t>Action</a:t>
            </a:r>
          </a:p>
          <a:p>
            <a:pPr lvl="2">
              <a:spcAft>
                <a:spcPct val="50000"/>
              </a:spcAft>
            </a:pPr>
            <a:r>
              <a:rPr lang="en-GB" altLang="en-US" sz="2000"/>
              <a:t>Knee flexion and assists hip extension</a:t>
            </a:r>
            <a:endParaRPr lang="en-GB" alt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133" y="1355345"/>
            <a:ext cx="2768600" cy="41871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21243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Manual Muscle Testing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3888432" cy="5202322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/>
              <a:t>Other muscles worth a mention (though tough to isolate and test)</a:t>
            </a:r>
          </a:p>
          <a:p>
            <a:pPr lvl="1">
              <a:spcAft>
                <a:spcPct val="50000"/>
              </a:spcAft>
            </a:pPr>
            <a:r>
              <a:rPr lang="en-GB" altLang="en-US" sz="2200" err="1"/>
              <a:t>Piriformis</a:t>
            </a:r>
            <a:endParaRPr lang="en-GB" altLang="en-US" sz="2200"/>
          </a:p>
          <a:p>
            <a:pPr lvl="2">
              <a:spcAft>
                <a:spcPct val="50000"/>
              </a:spcAft>
            </a:pPr>
            <a:r>
              <a:rPr lang="en-GB" altLang="en-US" sz="2200"/>
              <a:t>Sacrum, gluteal surface of ilium and </a:t>
            </a:r>
            <a:r>
              <a:rPr lang="en-GB" altLang="en-US" sz="2200" err="1"/>
              <a:t>sacrotuberous</a:t>
            </a:r>
            <a:r>
              <a:rPr lang="en-GB" altLang="en-US" sz="2200"/>
              <a:t> </a:t>
            </a:r>
            <a:r>
              <a:rPr lang="en-GB" altLang="en-US" sz="2200" err="1"/>
              <a:t>lig</a:t>
            </a:r>
            <a:r>
              <a:rPr lang="en-GB" altLang="en-US" sz="2200"/>
              <a:t> TO </a:t>
            </a:r>
            <a:r>
              <a:rPr lang="en-GB" altLang="en-US" sz="2200" err="1"/>
              <a:t>superiomedial</a:t>
            </a:r>
            <a:r>
              <a:rPr lang="en-GB" altLang="en-US" sz="2200"/>
              <a:t> aspect of greater trochanter.</a:t>
            </a:r>
          </a:p>
          <a:p>
            <a:pPr lvl="2">
              <a:spcAft>
                <a:spcPct val="50000"/>
              </a:spcAft>
            </a:pPr>
            <a:r>
              <a:rPr lang="en-GB" altLang="en-US" sz="2400"/>
              <a:t>Lateral Rotator and Abductor of Hip (Sciatic nerve)</a:t>
            </a:r>
          </a:p>
          <a:p>
            <a:pPr lvl="1">
              <a:spcAft>
                <a:spcPct val="50000"/>
              </a:spcAft>
            </a:pPr>
            <a:r>
              <a:rPr lang="en-GB" altLang="en-US" sz="2400" err="1"/>
              <a:t>Quadratus</a:t>
            </a:r>
            <a:r>
              <a:rPr lang="en-GB" altLang="en-US" sz="2400"/>
              <a:t> </a:t>
            </a:r>
            <a:r>
              <a:rPr lang="en-GB" altLang="en-US" sz="2400" err="1"/>
              <a:t>Femoris</a:t>
            </a:r>
            <a:endParaRPr lang="en-GB" altLang="en-US" sz="2400"/>
          </a:p>
          <a:p>
            <a:pPr lvl="2">
              <a:spcAft>
                <a:spcPct val="50000"/>
              </a:spcAft>
            </a:pPr>
            <a:r>
              <a:rPr lang="en-GB" altLang="en-US" sz="2200" err="1"/>
              <a:t>Ischial</a:t>
            </a:r>
            <a:r>
              <a:rPr lang="en-GB" altLang="en-US" sz="2200"/>
              <a:t> tuberosity TO quadrate tubercle on intertrochanteric crest.</a:t>
            </a:r>
          </a:p>
          <a:p>
            <a:pPr lvl="2">
              <a:spcAft>
                <a:spcPct val="50000"/>
              </a:spcAft>
            </a:pPr>
            <a:r>
              <a:rPr lang="en-GB" altLang="en-US" sz="2400"/>
              <a:t>Lateral Rotator</a:t>
            </a:r>
          </a:p>
          <a:p>
            <a:pPr lvl="1">
              <a:spcAft>
                <a:spcPct val="50000"/>
              </a:spcAft>
            </a:pPr>
            <a:r>
              <a:rPr lang="en-GB" altLang="en-US" sz="2600"/>
              <a:t>Sartorius</a:t>
            </a:r>
          </a:p>
          <a:p>
            <a:pPr lvl="1">
              <a:spcAft>
                <a:spcPct val="50000"/>
              </a:spcAft>
            </a:pPr>
            <a:r>
              <a:rPr lang="en-GB" altLang="en-US" sz="2400"/>
              <a:t>Obturators (</a:t>
            </a:r>
            <a:r>
              <a:rPr lang="en-GB" altLang="en-US" sz="2400" err="1"/>
              <a:t>internus</a:t>
            </a:r>
            <a:r>
              <a:rPr lang="en-GB" altLang="en-US" sz="2400"/>
              <a:t> and </a:t>
            </a:r>
            <a:r>
              <a:rPr lang="en-GB" altLang="en-US" sz="2400" err="1"/>
              <a:t>externus</a:t>
            </a:r>
            <a:r>
              <a:rPr lang="en-GB" altLang="en-US" sz="2400"/>
              <a:t>)</a:t>
            </a:r>
          </a:p>
          <a:p>
            <a:pPr lvl="1">
              <a:spcAft>
                <a:spcPct val="50000"/>
              </a:spcAft>
            </a:pPr>
            <a:r>
              <a:rPr lang="en-GB" altLang="en-US" sz="2400" err="1"/>
              <a:t>Gemelli</a:t>
            </a:r>
            <a:r>
              <a:rPr lang="en-GB" altLang="en-US" sz="2400"/>
              <a:t> ( superior and inferior)</a:t>
            </a:r>
          </a:p>
          <a:p>
            <a:pPr lvl="1">
              <a:spcAft>
                <a:spcPct val="50000"/>
              </a:spcAft>
            </a:pPr>
            <a:r>
              <a:rPr lang="en-GB" altLang="en-US" sz="2400" err="1"/>
              <a:t>Pectineus</a:t>
            </a:r>
            <a:r>
              <a:rPr lang="en-GB" altLang="en-US" sz="2400"/>
              <a:t> &amp; </a:t>
            </a:r>
            <a:r>
              <a:rPr lang="en-GB" altLang="en-US" sz="2400" err="1"/>
              <a:t>Gracilis</a:t>
            </a:r>
            <a:endParaRPr lang="en-GB" alt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4008" y="1276449"/>
            <a:ext cx="1803400" cy="193652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4008" y="3397151"/>
            <a:ext cx="1803400" cy="219209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7408" y="1340768"/>
            <a:ext cx="1702774" cy="422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35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Hip Ligamentous Complex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7" y="1484784"/>
            <a:ext cx="7125147" cy="4536504"/>
          </a:xfrm>
        </p:spPr>
      </p:pic>
      <p:sp>
        <p:nvSpPr>
          <p:cNvPr id="5" name="TextBox 4"/>
          <p:cNvSpPr txBox="1"/>
          <p:nvPr/>
        </p:nvSpPr>
        <p:spPr>
          <a:xfrm>
            <a:off x="539552" y="6229131"/>
            <a:ext cx="46903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http://</a:t>
            </a:r>
            <a:r>
              <a:rPr lang="en-GB" err="1"/>
              <a:t>www.ors.org</a:t>
            </a:r>
            <a:r>
              <a:rPr lang="en-GB"/>
              <a:t>/Transactions/57/0304.pdf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091805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/>
              <a:t>Groin Triangle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5301" y="1124135"/>
            <a:ext cx="3888432" cy="1368761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/>
              <a:t>Anterior hip pain patients often report a very specific location to their pain</a:t>
            </a:r>
            <a:endParaRPr lang="en-GB" alt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8215" y="1124135"/>
            <a:ext cx="2730500" cy="4681414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827584" y="3565593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u="sng">
                <a:solidFill>
                  <a:srgbClr val="660099"/>
                </a:solidFill>
                <a:hlinkClick r:id="rId4"/>
              </a:rPr>
              <a:t>The </a:t>
            </a:r>
            <a:r>
              <a:rPr lang="en-US" b="1" u="sng">
                <a:solidFill>
                  <a:srgbClr val="660099"/>
                </a:solidFill>
                <a:hlinkClick r:id="rId4"/>
              </a:rPr>
              <a:t>groin triangle</a:t>
            </a:r>
            <a:r>
              <a:rPr lang="en-US" u="sng">
                <a:solidFill>
                  <a:srgbClr val="660099"/>
                </a:solidFill>
                <a:hlinkClick r:id="rId4"/>
              </a:rPr>
              <a:t>: a patho-anatomical approach to the diagnosis of chronic</a:t>
            </a:r>
            <a:r>
              <a:rPr lang="en-US" b="1" u="sng">
                <a:solidFill>
                  <a:srgbClr val="660099"/>
                </a:solidFill>
                <a:hlinkClick r:id="rId4"/>
              </a:rPr>
              <a:t>groin </a:t>
            </a:r>
            <a:r>
              <a:rPr lang="en-US" u="sng">
                <a:solidFill>
                  <a:srgbClr val="660099"/>
                </a:solidFill>
                <a:hlinkClick r:id="rId4"/>
              </a:rPr>
              <a:t>pain in athletes</a:t>
            </a:r>
            <a:endParaRPr lang="en-US">
              <a:solidFill>
                <a:srgbClr val="222222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093474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Review all anatomy and tests for the hip with your classmates.</a:t>
            </a:r>
          </a:p>
          <a:p>
            <a:r>
              <a:rPr lang="en-GB" dirty="0"/>
              <a:t>Document all components in your Lower Limb </a:t>
            </a:r>
            <a:r>
              <a:rPr lang="en-GB"/>
              <a:t>Anatomy Workbook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1538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"/>
    </mc:Choice>
    <mc:Fallback xmlns="">
      <p:transition spd="slow" advClick="0" advTm="3000"/>
    </mc:Fallback>
  </mc:AlternateContent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649</Words>
  <Application>Microsoft Office PowerPoint</Application>
  <PresentationFormat>On-screen Show (4:3)</PresentationFormat>
  <Paragraphs>132</Paragraphs>
  <Slides>18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Century Schoolbook</vt:lpstr>
      <vt:lpstr>Wingdings</vt:lpstr>
      <vt:lpstr>Wingdings 2</vt:lpstr>
      <vt:lpstr>View</vt:lpstr>
      <vt:lpstr>Intro to Clinical Assessment – Hip MMTs</vt:lpstr>
      <vt:lpstr>Recap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Richard Thomas (IMH)</cp:lastModifiedBy>
  <cp:revision>79</cp:revision>
  <cp:lastPrinted>2016-10-24T07:25:31Z</cp:lastPrinted>
  <dcterms:created xsi:type="dcterms:W3CDTF">2016-09-15T12:23:08Z</dcterms:created>
  <dcterms:modified xsi:type="dcterms:W3CDTF">2022-10-17T15:18:56Z</dcterms:modified>
</cp:coreProperties>
</file>