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58"/>
    <p:restoredTop sz="94610"/>
  </p:normalViewPr>
  <p:slideViewPr>
    <p:cSldViewPr snapToGrid="0" snapToObjects="1">
      <p:cViewPr varScale="1">
        <p:scale>
          <a:sx n="90" d="100"/>
          <a:sy n="90" d="100"/>
        </p:scale>
        <p:origin x="9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2299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topic as a school-level management problem. Technology acquisition does not guarantee actual adoption. Explain that you are investigating decisions by principals and school leadership teams rather than classroom software effectiveness. Define sustained integration as technology being used as part of normal school practice.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State why this belongs to Business and Management. Strategic leadership is the primary theoretical lens. Change management and organisational change and resource management are supporting perspectives, not three competing core topics. An example is a school investing in a learning platform: management decides purpose, funding, staff support, and monitoring.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critical realism: the organisational world is real, but observations do not reveal every mechanism. Two schools can buy the same equipment and report different implementation outcomes because of leadership choices, staff skills or institutional culture. Abduction and retroduction guide interpretation. This is a proposed qualitative multiple-case study based on documents, not surveys or interviews. Bound the cases geographically and ensure documents show both decisions and outcomes. Quality includes triangulation, consistent coding and rival explanations. Ethical access and anonymisation may be needed for non-public records. Do not claim causality from documents alone. Critical realism and the documentary case-study design are the presenter’s proposed choices; the three cited articles supply topic evidence, not a formal methodological justification for critical realism.</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why the selected article, “Findings and Derived Challenges Concerning How School Leaders Should Support ICT Integration at Schools” is most useful: it asks how school leaders support ICT integration, a question directly adjacent to this DBA topic. Its seven themes provide substantive material for the proposed analytical framework. Distinguish the author’s systematic literature review from the proposed documentary case study. Philosophy was not specified, so do not call it interpretivist or critical realist as fact. On validity: eligibility rules, three databases and PRISMA procedures support credibility, but evidence selection and original-study quality limit inference. On reliability: two reviewers independently screened and discussed coding, but no final kappa reported. Ethics: it uses published studies, ethical approval was not required, and representation of evidence is still an obligation. Limitation: leadership support is broader than strategic leadership; relationships and causal mechanisms remain untested.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02920" y="274320"/>
            <a:ext cx="8138160" cy="640080"/>
          </a:xfrm>
          <a:prstGeom prst="rect">
            <a:avLst/>
          </a:prstGeom>
          <a:noFill/>
          <a:ln/>
        </p:spPr>
        <p:txBody>
          <a:bodyPr wrap="square" rtlCol="0"/>
          <a:lstStyle>
            <a:lvl1pPr marL="0" indent="0" algn="l">
              <a:buNone/>
              <a:defRPr lang="en-US" sz="2600" b="1" dirty="0">
                <a:solidFill>
                  <a:srgbClr val="222222"/>
                </a:solidFill>
              </a:defRPr>
            </a:lvl1pPr>
          </a:lstStyle>
          <a:p>
            <a:pPr marL="0" indent="0" algn="l">
              <a:buNone/>
            </a:pPr>
            <a:endParaRPr lang="en-US" sz="2600" dirty="0"/>
          </a:p>
        </p:txBody>
      </p:sp>
      <p:sp>
        <p:nvSpPr>
          <p:cNvPr id="3" name="Text 0"/>
          <p:cNvSpPr>
            <a:spLocks noGrp="1"/>
          </p:cNvSpPr>
          <p:nvPr>
            <p:ph type="body" idx="101" hasCustomPrompt="1"/>
          </p:nvPr>
        </p:nvSpPr>
        <p:spPr>
          <a:xfrm>
            <a:off x="502920" y="4754880"/>
            <a:ext cx="7589520" cy="228600"/>
          </a:xfrm>
          <a:prstGeom prst="rect">
            <a:avLst/>
          </a:prstGeom>
          <a:noFill/>
          <a:ln/>
        </p:spPr>
        <p:txBody>
          <a:bodyPr wrap="square" rtlCol="0"/>
          <a:lstStyle>
            <a:lvl1pPr marL="0" indent="0">
              <a:buNone/>
              <a:defRPr lang="en-US" sz="900" dirty="0">
                <a:solidFill>
                  <a:srgbClr val="595959"/>
                </a:solidFill>
              </a:defRPr>
            </a:lvl1pPr>
          </a:lstStyle>
          <a:p>
            <a:pPr marL="0" indent="0">
              <a:buNone/>
            </a:pPr>
            <a:endParaRPr lang="en-US" sz="900" dirty="0"/>
          </a:p>
        </p:txBody>
      </p:sp>
      <p:sp>
        <p:nvSpPr>
          <p:cNvPr id="25"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02920" y="274320"/>
            <a:ext cx="8138160" cy="640080"/>
          </a:xfrm>
          <a:prstGeom prst="rect">
            <a:avLst/>
          </a:prstGeom>
          <a:noFill/>
          <a:ln/>
        </p:spPr>
        <p:txBody>
          <a:bodyPr wrap="square" lIns="0" tIns="0" rIns="0" bIns="0" rtlCol="0" anchor="b"/>
          <a:lstStyle/>
          <a:p>
            <a:pPr marL="0" indent="0" algn="l">
              <a:buNone/>
            </a:pPr>
            <a:r>
              <a:rPr lang="en-US" sz="2600" b="1" dirty="0">
                <a:solidFill>
                  <a:srgbClr val="222222"/>
                </a:solidFill>
              </a:rPr>
              <a:t>Strategic leadership and technology adoption in schools</a:t>
            </a:r>
            <a:endParaRPr lang="en-US" sz="2600" dirty="0"/>
          </a:p>
        </p:txBody>
      </p:sp>
      <p:sp>
        <p:nvSpPr>
          <p:cNvPr id="3" name="Text 0"/>
          <p:cNvSpPr>
            <a:spLocks noGrp="1"/>
          </p:cNvSpPr>
          <p:nvPr>
            <p:ph type="body" idx="101" hasCustomPrompt="1"/>
          </p:nvPr>
        </p:nvSpPr>
        <p:spPr>
          <a:xfrm>
            <a:off x="502920" y="4754880"/>
            <a:ext cx="7589520" cy="228600"/>
          </a:xfrm>
          <a:prstGeom prst="rect">
            <a:avLst/>
          </a:prstGeom>
          <a:noFill/>
          <a:ln/>
        </p:spPr>
        <p:txBody>
          <a:bodyPr wrap="square" lIns="0" tIns="0" rIns="0" bIns="0" rtlCol="0"/>
          <a:lstStyle/>
          <a:p>
            <a:pPr marL="0" indent="0">
              <a:buNone/>
            </a:pPr>
            <a:r>
              <a:rPr lang="en-US" sz="900" dirty="0">
                <a:solidFill>
                  <a:srgbClr val="595959"/>
                </a:solidFill>
              </a:rPr>
              <a:t>Carvalho et al. (2021); Dexter and Richardson (2020); Rojas Briñez et al. (2023)</a:t>
            </a:r>
            <a:endParaRPr lang="en-US" sz="900" dirty="0"/>
          </a:p>
        </p:txBody>
      </p:sp>
      <p:sp>
        <p:nvSpPr>
          <p:cNvPr id="4" name="Text 2"/>
          <p:cNvSpPr txBox="1"/>
          <p:nvPr/>
        </p:nvSpPr>
        <p:spPr>
          <a:xfrm>
            <a:off x="502920" y="987552"/>
            <a:ext cx="8138160" cy="274320"/>
          </a:xfrm>
          <a:prstGeom prst="rect">
            <a:avLst/>
          </a:prstGeom>
          <a:noFill/>
          <a:ln/>
        </p:spPr>
        <p:txBody>
          <a:bodyPr wrap="square" lIns="0" tIns="0" rIns="0" bIns="0" rtlCol="0" anchor="t"/>
          <a:lstStyle/>
          <a:p>
            <a:pPr marL="0" indent="0">
              <a:buNone/>
            </a:pPr>
            <a:r>
              <a:rPr lang="en-US" sz="1400" i="1" dirty="0">
                <a:solidFill>
                  <a:srgbClr val="595959"/>
                </a:solidFill>
              </a:rPr>
              <a:t>The Role of Strategic Leadership in Technology Adoption in Education</a:t>
            </a:r>
            <a:endParaRPr lang="en-US" sz="1400" dirty="0"/>
          </a:p>
        </p:txBody>
      </p:sp>
      <p:sp>
        <p:nvSpPr>
          <p:cNvPr id="5" name="Text 3"/>
          <p:cNvSpPr txBox="1"/>
          <p:nvPr/>
        </p:nvSpPr>
        <p:spPr>
          <a:xfrm>
            <a:off x="502920" y="1554480"/>
            <a:ext cx="4114800" cy="2560320"/>
          </a:xfrm>
          <a:prstGeom prst="rect">
            <a:avLst/>
          </a:prstGeom>
          <a:noFill/>
          <a:ln/>
        </p:spPr>
        <p:txBody>
          <a:bodyPr wrap="square" lIns="0" tIns="0" rIns="0" bIns="0" rtlCol="0" anchor="t"/>
          <a:lstStyle/>
          <a:p>
            <a:pPr marL="0" indent="0">
              <a:spcAft>
                <a:spcPts val="400"/>
              </a:spcAft>
              <a:buNone/>
            </a:pPr>
            <a:r>
              <a:rPr lang="en-US" sz="1400" b="1" dirty="0">
                <a:solidFill>
                  <a:srgbClr val="7A1F2B"/>
                </a:solidFill>
              </a:rPr>
              <a:t>The research problem</a:t>
            </a:r>
            <a:endParaRPr lang="en-US" sz="1400" dirty="0"/>
          </a:p>
          <a:p>
            <a:pPr>
              <a:spcAft>
                <a:spcPts val="1400"/>
              </a:spcAft>
            </a:pPr>
            <a:r>
              <a:rPr lang="en-GB" sz="1600" dirty="0"/>
              <a:t>Schools may have digital technology, but without clear leadership, planning, training and staff support, it may not be used effectively.</a:t>
            </a:r>
          </a:p>
          <a:p>
            <a:pPr>
              <a:spcAft>
                <a:spcPts val="1400"/>
              </a:spcAft>
            </a:pPr>
            <a:endParaRPr lang="en-GB" sz="1600" dirty="0"/>
          </a:p>
        </p:txBody>
      </p:sp>
      <p:sp>
        <p:nvSpPr>
          <p:cNvPr id="6" name="Text 4"/>
          <p:cNvSpPr txBox="1"/>
          <p:nvPr/>
        </p:nvSpPr>
        <p:spPr>
          <a:xfrm>
            <a:off x="502920" y="4251960"/>
            <a:ext cx="3657600" cy="274320"/>
          </a:xfrm>
          <a:prstGeom prst="rect">
            <a:avLst/>
          </a:prstGeom>
          <a:noFill/>
          <a:ln/>
        </p:spPr>
        <p:txBody>
          <a:bodyPr wrap="square" lIns="0" tIns="0" rIns="0" bIns="0" rtlCol="0" anchor="t"/>
          <a:lstStyle/>
          <a:p>
            <a:pPr marL="0" indent="0">
              <a:buNone/>
            </a:pPr>
            <a:r>
              <a:rPr lang="en-US" sz="1200" dirty="0">
                <a:solidFill>
                  <a:srgbClr val="595959"/>
                </a:solidFill>
              </a:rPr>
              <a:t>Presented by </a:t>
            </a:r>
            <a:r>
              <a:rPr lang="en-US" sz="1200" b="1" dirty="0">
                <a:solidFill>
                  <a:srgbClr val="222222"/>
                </a:solidFill>
              </a:rPr>
              <a:t>Sajia Tasnim</a:t>
            </a:r>
            <a:endParaRPr lang="en-US" sz="1200" dirty="0"/>
          </a:p>
        </p:txBody>
      </p:sp>
      <p:sp>
        <p:nvSpPr>
          <p:cNvPr id="7" name="Shape 5"/>
          <p:cNvSpPr/>
          <p:nvPr/>
        </p:nvSpPr>
        <p:spPr>
          <a:xfrm>
            <a:off x="6281928" y="2532888"/>
            <a:ext cx="1060704" cy="1060704"/>
          </a:xfrm>
          <a:prstGeom prst="ellipse">
            <a:avLst/>
          </a:prstGeom>
          <a:solidFill>
            <a:srgbClr val="7A1F2B"/>
          </a:solidFill>
          <a:ln w="12700">
            <a:solidFill>
              <a:srgbClr val="7A1F2B"/>
            </a:solidFill>
            <a:prstDash val="solid"/>
          </a:ln>
        </p:spPr>
        <p:txBody>
          <a:bodyPr/>
          <a:lstStyle/>
          <a:p>
            <a:endParaRPr lang="en-US"/>
          </a:p>
        </p:txBody>
      </p:sp>
      <p:sp>
        <p:nvSpPr>
          <p:cNvPr id="8" name="Text 6"/>
          <p:cNvSpPr txBox="1"/>
          <p:nvPr/>
        </p:nvSpPr>
        <p:spPr>
          <a:xfrm>
            <a:off x="6309360" y="2606040"/>
            <a:ext cx="1005840" cy="914400"/>
          </a:xfrm>
          <a:prstGeom prst="rect">
            <a:avLst/>
          </a:prstGeom>
          <a:noFill/>
          <a:ln/>
        </p:spPr>
        <p:txBody>
          <a:bodyPr wrap="square" lIns="0" tIns="0" rIns="0" bIns="0" rtlCol="0" anchor="ctr"/>
          <a:lstStyle/>
          <a:p>
            <a:pPr marL="0" indent="0" algn="ctr">
              <a:buNone/>
            </a:pPr>
            <a:r>
              <a:rPr lang="en-US" sz="1200" b="1" dirty="0">
                <a:solidFill>
                  <a:srgbClr val="FFFFFF"/>
                </a:solidFill>
              </a:rPr>
              <a:t>Technology adoption</a:t>
            </a:r>
            <a:endParaRPr lang="en-US" sz="1200" dirty="0"/>
          </a:p>
        </p:txBody>
      </p:sp>
      <p:sp>
        <p:nvSpPr>
          <p:cNvPr id="9" name="Shape 7"/>
          <p:cNvSpPr/>
          <p:nvPr/>
        </p:nvSpPr>
        <p:spPr>
          <a:xfrm>
            <a:off x="6126480" y="1609344"/>
            <a:ext cx="1371600" cy="530352"/>
          </a:xfrm>
          <a:prstGeom prst="roundRect">
            <a:avLst>
              <a:gd name="adj" fmla="val 50000"/>
            </a:avLst>
          </a:prstGeom>
          <a:solidFill>
            <a:srgbClr val="2F5D73"/>
          </a:solidFill>
          <a:ln w="12700">
            <a:solidFill>
              <a:srgbClr val="2F5D73"/>
            </a:solidFill>
            <a:prstDash val="solid"/>
          </a:ln>
        </p:spPr>
        <p:txBody>
          <a:bodyPr/>
          <a:lstStyle/>
          <a:p>
            <a:endParaRPr lang="en-US"/>
          </a:p>
        </p:txBody>
      </p:sp>
      <p:sp>
        <p:nvSpPr>
          <p:cNvPr id="10" name="Text 8"/>
          <p:cNvSpPr txBox="1"/>
          <p:nvPr/>
        </p:nvSpPr>
        <p:spPr>
          <a:xfrm>
            <a:off x="6126480" y="1609344"/>
            <a:ext cx="1371600" cy="530352"/>
          </a:xfrm>
          <a:prstGeom prst="rect">
            <a:avLst/>
          </a:prstGeom>
          <a:noFill/>
          <a:ln/>
        </p:spPr>
        <p:txBody>
          <a:bodyPr wrap="square" lIns="0" tIns="0" rIns="0" bIns="0" rtlCol="0" anchor="ctr"/>
          <a:lstStyle/>
          <a:p>
            <a:pPr marL="0" indent="0" algn="ctr">
              <a:buNone/>
            </a:pPr>
            <a:r>
              <a:rPr lang="en-US" sz="1150" b="1" dirty="0">
                <a:solidFill>
                  <a:srgbClr val="FFFFFF"/>
                </a:solidFill>
              </a:rPr>
              <a:t>Technology Vision</a:t>
            </a:r>
            <a:endParaRPr lang="en-US" sz="1150" dirty="0"/>
          </a:p>
        </p:txBody>
      </p:sp>
      <p:sp>
        <p:nvSpPr>
          <p:cNvPr id="11" name="Shape 9"/>
          <p:cNvSpPr/>
          <p:nvPr/>
        </p:nvSpPr>
        <p:spPr>
          <a:xfrm>
            <a:off x="7315200" y="2798064"/>
            <a:ext cx="1371600" cy="530352"/>
          </a:xfrm>
          <a:prstGeom prst="roundRect">
            <a:avLst>
              <a:gd name="adj" fmla="val 50000"/>
            </a:avLst>
          </a:prstGeom>
          <a:solidFill>
            <a:srgbClr val="C9922E"/>
          </a:solidFill>
          <a:ln w="12700">
            <a:solidFill>
              <a:srgbClr val="C9922E"/>
            </a:solidFill>
            <a:prstDash val="solid"/>
          </a:ln>
        </p:spPr>
        <p:txBody>
          <a:bodyPr/>
          <a:lstStyle/>
          <a:p>
            <a:endParaRPr lang="en-US"/>
          </a:p>
        </p:txBody>
      </p:sp>
      <p:sp>
        <p:nvSpPr>
          <p:cNvPr id="12" name="Text 10"/>
          <p:cNvSpPr txBox="1"/>
          <p:nvPr/>
        </p:nvSpPr>
        <p:spPr>
          <a:xfrm>
            <a:off x="7301786" y="2811780"/>
            <a:ext cx="1371600" cy="530352"/>
          </a:xfrm>
          <a:prstGeom prst="rect">
            <a:avLst/>
          </a:prstGeom>
          <a:noFill/>
          <a:ln/>
        </p:spPr>
        <p:txBody>
          <a:bodyPr wrap="square" lIns="0" tIns="0" rIns="0" bIns="0" rtlCol="0" anchor="ctr"/>
          <a:lstStyle/>
          <a:p>
            <a:pPr marL="0" indent="0" algn="ctr">
              <a:buNone/>
            </a:pPr>
            <a:r>
              <a:rPr lang="en-US" sz="1150" b="1" dirty="0">
                <a:solidFill>
                  <a:srgbClr val="FFFFFF"/>
                </a:solidFill>
              </a:rPr>
              <a:t>Resource decisions</a:t>
            </a:r>
            <a:endParaRPr lang="en-US" sz="1150" dirty="0"/>
          </a:p>
        </p:txBody>
      </p:sp>
      <p:sp>
        <p:nvSpPr>
          <p:cNvPr id="13" name="Shape 11"/>
          <p:cNvSpPr/>
          <p:nvPr/>
        </p:nvSpPr>
        <p:spPr>
          <a:xfrm>
            <a:off x="6126480" y="3986784"/>
            <a:ext cx="1371600" cy="530352"/>
          </a:xfrm>
          <a:prstGeom prst="roundRect">
            <a:avLst>
              <a:gd name="adj" fmla="val 50000"/>
            </a:avLst>
          </a:prstGeom>
          <a:solidFill>
            <a:srgbClr val="5E8C61"/>
          </a:solidFill>
          <a:ln w="12700">
            <a:solidFill>
              <a:srgbClr val="5E8C61"/>
            </a:solidFill>
            <a:prstDash val="solid"/>
          </a:ln>
        </p:spPr>
        <p:txBody>
          <a:bodyPr/>
          <a:lstStyle/>
          <a:p>
            <a:endParaRPr lang="en-US"/>
          </a:p>
        </p:txBody>
      </p:sp>
      <p:sp>
        <p:nvSpPr>
          <p:cNvPr id="14" name="Text 12"/>
          <p:cNvSpPr txBox="1"/>
          <p:nvPr/>
        </p:nvSpPr>
        <p:spPr>
          <a:xfrm>
            <a:off x="6126480" y="3986784"/>
            <a:ext cx="1371600" cy="530352"/>
          </a:xfrm>
          <a:prstGeom prst="rect">
            <a:avLst/>
          </a:prstGeom>
          <a:noFill/>
          <a:ln/>
        </p:spPr>
        <p:txBody>
          <a:bodyPr wrap="square" lIns="0" tIns="0" rIns="0" bIns="0" rtlCol="0" anchor="ctr"/>
          <a:lstStyle/>
          <a:p>
            <a:pPr marL="0" indent="0" algn="ctr">
              <a:buNone/>
            </a:pPr>
            <a:r>
              <a:rPr lang="en-US" sz="1150" b="1" dirty="0">
                <a:solidFill>
                  <a:srgbClr val="FFFFFF"/>
                </a:solidFill>
              </a:rPr>
              <a:t>Workforce capability</a:t>
            </a:r>
            <a:endParaRPr lang="en-US" sz="1150" dirty="0"/>
          </a:p>
        </p:txBody>
      </p:sp>
      <p:sp>
        <p:nvSpPr>
          <p:cNvPr id="15" name="Shape 13"/>
          <p:cNvSpPr/>
          <p:nvPr/>
        </p:nvSpPr>
        <p:spPr>
          <a:xfrm>
            <a:off x="4937760" y="2798064"/>
            <a:ext cx="1371600" cy="530352"/>
          </a:xfrm>
          <a:prstGeom prst="roundRect">
            <a:avLst>
              <a:gd name="adj" fmla="val 50000"/>
            </a:avLst>
          </a:prstGeom>
          <a:solidFill>
            <a:srgbClr val="2F5D73"/>
          </a:solidFill>
          <a:ln w="12700">
            <a:solidFill>
              <a:srgbClr val="2F5D73"/>
            </a:solidFill>
            <a:prstDash val="solid"/>
          </a:ln>
        </p:spPr>
        <p:txBody>
          <a:bodyPr/>
          <a:lstStyle/>
          <a:p>
            <a:endParaRPr lang="en-US"/>
          </a:p>
        </p:txBody>
      </p:sp>
      <p:sp>
        <p:nvSpPr>
          <p:cNvPr id="16" name="Text 14"/>
          <p:cNvSpPr txBox="1"/>
          <p:nvPr/>
        </p:nvSpPr>
        <p:spPr>
          <a:xfrm>
            <a:off x="4937760" y="2798064"/>
            <a:ext cx="1371600" cy="530352"/>
          </a:xfrm>
          <a:prstGeom prst="rect">
            <a:avLst/>
          </a:prstGeom>
          <a:noFill/>
          <a:ln/>
        </p:spPr>
        <p:txBody>
          <a:bodyPr wrap="square" lIns="0" tIns="0" rIns="0" bIns="0" rtlCol="0" anchor="ctr"/>
          <a:lstStyle/>
          <a:p>
            <a:pPr marL="0" indent="0" algn="ctr">
              <a:buNone/>
            </a:pPr>
            <a:r>
              <a:rPr lang="en-US" sz="1150" b="1" dirty="0">
                <a:solidFill>
                  <a:srgbClr val="FFFFFF"/>
                </a:solidFill>
              </a:rPr>
              <a:t>Implementation review</a:t>
            </a:r>
            <a:endParaRPr lang="en-US" sz="1150" dirty="0"/>
          </a:p>
        </p:txBody>
      </p:sp>
      <p:sp>
        <p:nvSpPr>
          <p:cNvPr id="17" name="Shape 15"/>
          <p:cNvSpPr/>
          <p:nvPr/>
        </p:nvSpPr>
        <p:spPr>
          <a:xfrm>
            <a:off x="7269480" y="2148840"/>
            <a:ext cx="502920" cy="594360"/>
          </a:xfrm>
          <a:prstGeom prst="line">
            <a:avLst/>
          </a:prstGeom>
          <a:noFill/>
          <a:ln w="19050">
            <a:solidFill>
              <a:srgbClr val="8C8C8C"/>
            </a:solidFill>
            <a:prstDash val="solid"/>
            <a:tailEnd type="triangle"/>
          </a:ln>
        </p:spPr>
        <p:txBody>
          <a:bodyPr/>
          <a:lstStyle/>
          <a:p>
            <a:endParaRPr lang="en-US"/>
          </a:p>
        </p:txBody>
      </p:sp>
      <p:sp>
        <p:nvSpPr>
          <p:cNvPr id="18" name="Shape 16"/>
          <p:cNvSpPr/>
          <p:nvPr/>
        </p:nvSpPr>
        <p:spPr>
          <a:xfrm flipH="1">
            <a:off x="7342632" y="3424428"/>
            <a:ext cx="502920" cy="594360"/>
          </a:xfrm>
          <a:prstGeom prst="line">
            <a:avLst/>
          </a:prstGeom>
          <a:noFill/>
          <a:ln w="19050">
            <a:solidFill>
              <a:srgbClr val="8C8C8C"/>
            </a:solidFill>
            <a:prstDash val="solid"/>
            <a:tailEnd type="triangle"/>
          </a:ln>
        </p:spPr>
        <p:txBody>
          <a:bodyPr/>
          <a:lstStyle/>
          <a:p>
            <a:endParaRPr lang="en-US" dirty="0"/>
          </a:p>
        </p:txBody>
      </p:sp>
      <p:sp>
        <p:nvSpPr>
          <p:cNvPr id="19" name="Shape 17"/>
          <p:cNvSpPr/>
          <p:nvPr/>
        </p:nvSpPr>
        <p:spPr>
          <a:xfrm flipH="1" flipV="1">
            <a:off x="5852160" y="3383280"/>
            <a:ext cx="502920" cy="594360"/>
          </a:xfrm>
          <a:prstGeom prst="line">
            <a:avLst/>
          </a:prstGeom>
          <a:noFill/>
          <a:ln w="19050">
            <a:solidFill>
              <a:srgbClr val="8C8C8C"/>
            </a:solidFill>
            <a:prstDash val="solid"/>
            <a:tailEnd type="triangle"/>
          </a:ln>
        </p:spPr>
        <p:txBody>
          <a:bodyPr/>
          <a:lstStyle/>
          <a:p>
            <a:endParaRPr lang="en-US"/>
          </a:p>
        </p:txBody>
      </p:sp>
      <p:sp>
        <p:nvSpPr>
          <p:cNvPr id="20" name="Shape 18"/>
          <p:cNvSpPr/>
          <p:nvPr/>
        </p:nvSpPr>
        <p:spPr>
          <a:xfrm flipV="1">
            <a:off x="5852160" y="2148840"/>
            <a:ext cx="502920" cy="594360"/>
          </a:xfrm>
          <a:prstGeom prst="line">
            <a:avLst/>
          </a:prstGeom>
          <a:noFill/>
          <a:ln w="19050">
            <a:solidFill>
              <a:srgbClr val="8C8C8C"/>
            </a:solidFill>
            <a:prstDash val="solid"/>
            <a:tailEnd type="triangle"/>
          </a:ln>
        </p:spPr>
        <p:txBody>
          <a:bodyPr/>
          <a:lstStyle/>
          <a:p>
            <a:endParaRPr lang="en-US"/>
          </a:p>
        </p:txBody>
      </p:sp>
      <p:sp>
        <p:nvSpPr>
          <p:cNvPr id="21" name="Text 19"/>
          <p:cNvSpPr txBox="1"/>
          <p:nvPr/>
        </p:nvSpPr>
        <p:spPr>
          <a:xfrm>
            <a:off x="5120640" y="1417320"/>
            <a:ext cx="3383280" cy="256032"/>
          </a:xfrm>
          <a:prstGeom prst="rect">
            <a:avLst/>
          </a:prstGeom>
          <a:noFill/>
          <a:ln/>
        </p:spPr>
        <p:txBody>
          <a:bodyPr wrap="square" lIns="0" tIns="0" rIns="0" bIns="0" rtlCol="0" anchor="t"/>
          <a:lstStyle/>
          <a:p>
            <a:pPr marL="0" indent="0" algn="ctr">
              <a:buNone/>
            </a:pPr>
            <a:endParaRPr lang="en-US" sz="1200" dirty="0"/>
          </a:p>
        </p:txBody>
      </p:sp>
      <p:sp>
        <p:nvSpPr>
          <p:cNvPr id="25"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02920" y="274320"/>
            <a:ext cx="8138160" cy="640080"/>
          </a:xfrm>
          <a:prstGeom prst="rect">
            <a:avLst/>
          </a:prstGeom>
          <a:noFill/>
          <a:ln/>
        </p:spPr>
        <p:txBody>
          <a:bodyPr wrap="square" lIns="0" tIns="0" rIns="0" bIns="0" rtlCol="0" anchor="b"/>
          <a:lstStyle/>
          <a:p>
            <a:pPr marL="0" indent="0" algn="l">
              <a:buNone/>
            </a:pPr>
            <a:r>
              <a:rPr lang="en-US" sz="2600" b="1" dirty="0">
                <a:solidFill>
                  <a:srgbClr val="222222"/>
                </a:solidFill>
              </a:rPr>
              <a:t>Strategic decisions shape how schools adopt technology</a:t>
            </a:r>
            <a:endParaRPr lang="en-US" sz="2600" dirty="0"/>
          </a:p>
        </p:txBody>
      </p:sp>
      <p:sp>
        <p:nvSpPr>
          <p:cNvPr id="3" name="Text 0"/>
          <p:cNvSpPr>
            <a:spLocks noGrp="1"/>
          </p:cNvSpPr>
          <p:nvPr>
            <p:ph type="body" idx="101" hasCustomPrompt="1"/>
          </p:nvPr>
        </p:nvSpPr>
        <p:spPr>
          <a:xfrm>
            <a:off x="502920" y="4754880"/>
            <a:ext cx="7589520" cy="228600"/>
          </a:xfrm>
          <a:prstGeom prst="rect">
            <a:avLst/>
          </a:prstGeom>
          <a:noFill/>
          <a:ln/>
        </p:spPr>
        <p:txBody>
          <a:bodyPr wrap="square" lIns="0" tIns="0" rIns="0" bIns="0" rtlCol="0"/>
          <a:lstStyle/>
          <a:p>
            <a:pPr marL="0" indent="0">
              <a:buNone/>
            </a:pPr>
            <a:r>
              <a:rPr lang="en-US" sz="900" dirty="0">
                <a:solidFill>
                  <a:srgbClr val="595959"/>
                </a:solidFill>
              </a:rPr>
              <a:t>Carvalho et al. (2021); Dexter and Richardson (2020); Rojas Briñez et al. (2023)</a:t>
            </a:r>
            <a:endParaRPr lang="en-US" sz="900" dirty="0"/>
          </a:p>
        </p:txBody>
      </p:sp>
      <p:sp>
        <p:nvSpPr>
          <p:cNvPr id="4" name="Text 2"/>
          <p:cNvSpPr txBox="1"/>
          <p:nvPr/>
        </p:nvSpPr>
        <p:spPr>
          <a:xfrm>
            <a:off x="502920" y="1024128"/>
            <a:ext cx="8138160" cy="320040"/>
          </a:xfrm>
          <a:prstGeom prst="rect">
            <a:avLst/>
          </a:prstGeom>
          <a:noFill/>
          <a:ln/>
        </p:spPr>
        <p:txBody>
          <a:bodyPr wrap="square" lIns="0" tIns="0" rIns="0" bIns="0" rtlCol="0" anchor="t"/>
          <a:lstStyle/>
          <a:p>
            <a:pPr marL="0" indent="0">
              <a:buNone/>
            </a:pPr>
            <a:endParaRPr lang="en-US" sz="1400" dirty="0"/>
          </a:p>
        </p:txBody>
      </p:sp>
      <p:sp>
        <p:nvSpPr>
          <p:cNvPr id="5" name="Shape 3"/>
          <p:cNvSpPr/>
          <p:nvPr/>
        </p:nvSpPr>
        <p:spPr>
          <a:xfrm>
            <a:off x="1463040" y="1463040"/>
            <a:ext cx="1828800" cy="1828800"/>
          </a:xfrm>
          <a:prstGeom prst="ellipse">
            <a:avLst/>
          </a:prstGeom>
          <a:solidFill>
            <a:srgbClr val="2F5D73">
              <a:alpha val="65000"/>
            </a:srgbClr>
          </a:solidFill>
          <a:ln w="12700">
            <a:solidFill>
              <a:srgbClr val="2F5D73"/>
            </a:solidFill>
            <a:prstDash val="solid"/>
          </a:ln>
        </p:spPr>
        <p:txBody>
          <a:bodyPr/>
          <a:lstStyle/>
          <a:p>
            <a:endParaRPr lang="en-US"/>
          </a:p>
        </p:txBody>
      </p:sp>
      <p:sp>
        <p:nvSpPr>
          <p:cNvPr id="6" name="Shape 4"/>
          <p:cNvSpPr/>
          <p:nvPr/>
        </p:nvSpPr>
        <p:spPr>
          <a:xfrm>
            <a:off x="2743200" y="1463040"/>
            <a:ext cx="1828800" cy="1828800"/>
          </a:xfrm>
          <a:prstGeom prst="ellipse">
            <a:avLst/>
          </a:prstGeom>
          <a:solidFill>
            <a:srgbClr val="C9922E">
              <a:alpha val="65000"/>
            </a:srgbClr>
          </a:solidFill>
          <a:ln w="12700">
            <a:solidFill>
              <a:srgbClr val="C9922E"/>
            </a:solidFill>
            <a:prstDash val="solid"/>
          </a:ln>
        </p:spPr>
        <p:txBody>
          <a:bodyPr/>
          <a:lstStyle/>
          <a:p>
            <a:endParaRPr lang="en-US"/>
          </a:p>
        </p:txBody>
      </p:sp>
      <p:sp>
        <p:nvSpPr>
          <p:cNvPr id="7" name="Shape 5"/>
          <p:cNvSpPr/>
          <p:nvPr/>
        </p:nvSpPr>
        <p:spPr>
          <a:xfrm>
            <a:off x="2103120" y="2514600"/>
            <a:ext cx="1828800" cy="1828800"/>
          </a:xfrm>
          <a:prstGeom prst="ellipse">
            <a:avLst/>
          </a:prstGeom>
          <a:solidFill>
            <a:srgbClr val="5E8C61">
              <a:alpha val="65000"/>
            </a:srgbClr>
          </a:solidFill>
          <a:ln w="12700">
            <a:solidFill>
              <a:srgbClr val="5E8C61"/>
            </a:solidFill>
            <a:prstDash val="solid"/>
          </a:ln>
        </p:spPr>
        <p:txBody>
          <a:bodyPr/>
          <a:lstStyle/>
          <a:p>
            <a:endParaRPr lang="en-US"/>
          </a:p>
        </p:txBody>
      </p:sp>
      <p:sp>
        <p:nvSpPr>
          <p:cNvPr id="8" name="Text 6"/>
          <p:cNvSpPr txBox="1"/>
          <p:nvPr/>
        </p:nvSpPr>
        <p:spPr>
          <a:xfrm>
            <a:off x="1600200" y="1920240"/>
            <a:ext cx="1097280" cy="502920"/>
          </a:xfrm>
          <a:prstGeom prst="rect">
            <a:avLst/>
          </a:prstGeom>
          <a:noFill/>
          <a:ln/>
        </p:spPr>
        <p:txBody>
          <a:bodyPr wrap="square" lIns="0" tIns="0" rIns="0" bIns="0" rtlCol="0" anchor="ctr"/>
          <a:lstStyle/>
          <a:p>
            <a:pPr marL="0" indent="0" algn="ctr">
              <a:buNone/>
            </a:pPr>
            <a:r>
              <a:rPr lang="en-US" sz="1300" b="1" dirty="0">
                <a:solidFill>
                  <a:srgbClr val="222222"/>
                </a:solidFill>
              </a:rPr>
              <a:t>Strategic</a:t>
            </a:r>
            <a:endParaRPr lang="en-US" sz="1300" dirty="0"/>
          </a:p>
          <a:p>
            <a:pPr marL="0" indent="0" algn="ctr">
              <a:buNone/>
            </a:pPr>
            <a:r>
              <a:rPr lang="en-US" sz="1300" b="1" dirty="0">
                <a:solidFill>
                  <a:srgbClr val="222222"/>
                </a:solidFill>
              </a:rPr>
              <a:t>leadership</a:t>
            </a:r>
            <a:endParaRPr lang="en-US" sz="1300" dirty="0"/>
          </a:p>
        </p:txBody>
      </p:sp>
      <p:sp>
        <p:nvSpPr>
          <p:cNvPr id="9" name="Text 7"/>
          <p:cNvSpPr txBox="1"/>
          <p:nvPr/>
        </p:nvSpPr>
        <p:spPr>
          <a:xfrm>
            <a:off x="3337560" y="1920240"/>
            <a:ext cx="1097280" cy="502920"/>
          </a:xfrm>
          <a:prstGeom prst="rect">
            <a:avLst/>
          </a:prstGeom>
          <a:noFill/>
          <a:ln/>
        </p:spPr>
        <p:txBody>
          <a:bodyPr wrap="square" lIns="0" tIns="0" rIns="0" bIns="0" rtlCol="0" anchor="ctr"/>
          <a:lstStyle/>
          <a:p>
            <a:pPr marL="0" indent="0" algn="ctr">
              <a:buNone/>
            </a:pPr>
            <a:r>
              <a:rPr lang="en-US" sz="1300" b="1" dirty="0">
                <a:solidFill>
                  <a:srgbClr val="222222"/>
                </a:solidFill>
              </a:rPr>
              <a:t>Leading</a:t>
            </a:r>
            <a:endParaRPr lang="en-US" sz="1300" dirty="0"/>
          </a:p>
          <a:p>
            <a:pPr marL="0" indent="0" algn="ctr">
              <a:buNone/>
            </a:pPr>
            <a:r>
              <a:rPr lang="en-US" sz="1300" b="1" dirty="0">
                <a:solidFill>
                  <a:srgbClr val="222222"/>
                </a:solidFill>
              </a:rPr>
              <a:t>change</a:t>
            </a:r>
            <a:endParaRPr lang="en-US" sz="1300" dirty="0"/>
          </a:p>
        </p:txBody>
      </p:sp>
      <p:sp>
        <p:nvSpPr>
          <p:cNvPr id="10" name="Text 8"/>
          <p:cNvSpPr txBox="1"/>
          <p:nvPr/>
        </p:nvSpPr>
        <p:spPr>
          <a:xfrm>
            <a:off x="2377440" y="3703320"/>
            <a:ext cx="1280160" cy="502920"/>
          </a:xfrm>
          <a:prstGeom prst="rect">
            <a:avLst/>
          </a:prstGeom>
          <a:noFill/>
          <a:ln/>
        </p:spPr>
        <p:txBody>
          <a:bodyPr wrap="square" lIns="0" tIns="0" rIns="0" bIns="0" rtlCol="0" anchor="ctr"/>
          <a:lstStyle/>
          <a:p>
            <a:pPr marL="0" indent="0" algn="ctr">
              <a:buNone/>
            </a:pPr>
            <a:r>
              <a:rPr lang="en-US" sz="1300" b="1" dirty="0">
                <a:solidFill>
                  <a:srgbClr val="222222"/>
                </a:solidFill>
              </a:rPr>
              <a:t>Organisational</a:t>
            </a:r>
            <a:endParaRPr lang="en-US" sz="1300" dirty="0"/>
          </a:p>
          <a:p>
            <a:pPr marL="0" indent="0" algn="ctr">
              <a:buNone/>
            </a:pPr>
            <a:r>
              <a:rPr lang="en-US" sz="1300" b="1" dirty="0">
                <a:solidFill>
                  <a:srgbClr val="222222"/>
                </a:solidFill>
              </a:rPr>
              <a:t>resources</a:t>
            </a:r>
            <a:endParaRPr lang="en-US" sz="1300" dirty="0"/>
          </a:p>
        </p:txBody>
      </p:sp>
      <p:sp>
        <p:nvSpPr>
          <p:cNvPr id="11" name="Text 9"/>
          <p:cNvSpPr txBox="1"/>
          <p:nvPr/>
        </p:nvSpPr>
        <p:spPr>
          <a:xfrm>
            <a:off x="2606040" y="2651760"/>
            <a:ext cx="822960" cy="274320"/>
          </a:xfrm>
          <a:prstGeom prst="rect">
            <a:avLst/>
          </a:prstGeom>
          <a:noFill/>
          <a:ln/>
        </p:spPr>
        <p:txBody>
          <a:bodyPr wrap="square" lIns="0" tIns="0" rIns="0" bIns="0" rtlCol="0" anchor="ctr"/>
          <a:lstStyle/>
          <a:p>
            <a:pPr marL="0" indent="0" algn="ctr">
              <a:buNone/>
            </a:pPr>
            <a:r>
              <a:rPr lang="en-US" sz="1100" b="1" dirty="0">
                <a:solidFill>
                  <a:srgbClr val="FFFFFF"/>
                </a:solidFill>
              </a:rPr>
              <a:t>Adoption</a:t>
            </a:r>
            <a:endParaRPr lang="en-US" sz="1100" dirty="0"/>
          </a:p>
        </p:txBody>
      </p:sp>
      <p:sp>
        <p:nvSpPr>
          <p:cNvPr id="12" name="Shape 10"/>
          <p:cNvSpPr/>
          <p:nvPr/>
        </p:nvSpPr>
        <p:spPr>
          <a:xfrm>
            <a:off x="5120640" y="1655064"/>
            <a:ext cx="164592" cy="164592"/>
          </a:xfrm>
          <a:prstGeom prst="ellipse">
            <a:avLst/>
          </a:prstGeom>
          <a:solidFill>
            <a:srgbClr val="2F5D73"/>
          </a:solidFill>
          <a:ln w="12700">
            <a:solidFill>
              <a:srgbClr val="2F5D73"/>
            </a:solidFill>
            <a:prstDash val="solid"/>
          </a:ln>
        </p:spPr>
        <p:txBody>
          <a:bodyPr/>
          <a:lstStyle/>
          <a:p>
            <a:endParaRPr lang="en-US"/>
          </a:p>
        </p:txBody>
      </p:sp>
      <p:sp>
        <p:nvSpPr>
          <p:cNvPr id="13" name="Text 11"/>
          <p:cNvSpPr txBox="1"/>
          <p:nvPr/>
        </p:nvSpPr>
        <p:spPr>
          <a:xfrm>
            <a:off x="5394960" y="1600200"/>
            <a:ext cx="3246120" cy="658368"/>
          </a:xfrm>
          <a:prstGeom prst="rect">
            <a:avLst/>
          </a:prstGeom>
          <a:noFill/>
          <a:ln/>
        </p:spPr>
        <p:txBody>
          <a:bodyPr wrap="square" lIns="0" tIns="0" rIns="0" bIns="0" rtlCol="0" anchor="t"/>
          <a:lstStyle/>
          <a:p>
            <a:pPr marL="0" indent="0">
              <a:buNone/>
            </a:pPr>
            <a:r>
              <a:rPr lang="en-US" sz="1300" b="1" dirty="0">
                <a:solidFill>
                  <a:srgbClr val="222222"/>
                </a:solidFill>
              </a:rPr>
              <a:t>Strategic leadership </a:t>
            </a:r>
            <a:endParaRPr lang="en-US" sz="1300" dirty="0"/>
          </a:p>
          <a:p>
            <a:pPr marL="0" indent="0">
              <a:buNone/>
            </a:pPr>
            <a:r>
              <a:rPr lang="en-US" sz="1200" dirty="0">
                <a:solidFill>
                  <a:srgbClr val="595959"/>
                </a:solidFill>
              </a:rPr>
              <a:t>Sets priorities, lines decisions up and turns long-term goals into action</a:t>
            </a:r>
            <a:endParaRPr lang="en-US" sz="1300" dirty="0"/>
          </a:p>
        </p:txBody>
      </p:sp>
      <p:sp>
        <p:nvSpPr>
          <p:cNvPr id="14" name="Shape 12"/>
          <p:cNvSpPr/>
          <p:nvPr/>
        </p:nvSpPr>
        <p:spPr>
          <a:xfrm>
            <a:off x="5120640" y="2386584"/>
            <a:ext cx="164592" cy="164592"/>
          </a:xfrm>
          <a:prstGeom prst="ellipse">
            <a:avLst/>
          </a:prstGeom>
          <a:solidFill>
            <a:srgbClr val="C9922E"/>
          </a:solidFill>
          <a:ln w="12700">
            <a:solidFill>
              <a:srgbClr val="C9922E"/>
            </a:solidFill>
            <a:prstDash val="solid"/>
          </a:ln>
        </p:spPr>
        <p:txBody>
          <a:bodyPr/>
          <a:lstStyle/>
          <a:p>
            <a:endParaRPr lang="en-US"/>
          </a:p>
        </p:txBody>
      </p:sp>
      <p:sp>
        <p:nvSpPr>
          <p:cNvPr id="15" name="Text 13"/>
          <p:cNvSpPr txBox="1"/>
          <p:nvPr/>
        </p:nvSpPr>
        <p:spPr>
          <a:xfrm>
            <a:off x="5394960" y="2331720"/>
            <a:ext cx="3246120" cy="658368"/>
          </a:xfrm>
          <a:prstGeom prst="rect">
            <a:avLst/>
          </a:prstGeom>
          <a:noFill/>
          <a:ln/>
        </p:spPr>
        <p:txBody>
          <a:bodyPr wrap="square" lIns="0" tIns="0" rIns="0" bIns="0" rtlCol="0" anchor="t"/>
          <a:lstStyle/>
          <a:p>
            <a:pPr marL="0" indent="0">
              <a:buNone/>
            </a:pPr>
            <a:r>
              <a:rPr lang="en-US" sz="1300" b="1" dirty="0">
                <a:solidFill>
                  <a:srgbClr val="222222"/>
                </a:solidFill>
              </a:rPr>
              <a:t>Leading change</a:t>
            </a:r>
            <a:endParaRPr lang="en-US" sz="1300" dirty="0"/>
          </a:p>
          <a:p>
            <a:pPr marL="0" indent="0">
              <a:buNone/>
            </a:pPr>
            <a:r>
              <a:rPr lang="en-US" sz="1200" dirty="0">
                <a:solidFill>
                  <a:srgbClr val="595959"/>
                </a:solidFill>
              </a:rPr>
              <a:t>Explains how established routines and staff practice adapt during implementation</a:t>
            </a:r>
            <a:endParaRPr lang="en-US" sz="1300" dirty="0"/>
          </a:p>
        </p:txBody>
      </p:sp>
      <p:sp>
        <p:nvSpPr>
          <p:cNvPr id="16" name="Shape 14"/>
          <p:cNvSpPr/>
          <p:nvPr/>
        </p:nvSpPr>
        <p:spPr>
          <a:xfrm>
            <a:off x="5120640" y="3118104"/>
            <a:ext cx="164592" cy="164592"/>
          </a:xfrm>
          <a:prstGeom prst="ellipse">
            <a:avLst/>
          </a:prstGeom>
          <a:solidFill>
            <a:srgbClr val="5E8C61"/>
          </a:solidFill>
          <a:ln w="12700">
            <a:solidFill>
              <a:srgbClr val="5E8C61"/>
            </a:solidFill>
            <a:prstDash val="solid"/>
          </a:ln>
        </p:spPr>
        <p:txBody>
          <a:bodyPr/>
          <a:lstStyle/>
          <a:p>
            <a:endParaRPr lang="en-US"/>
          </a:p>
        </p:txBody>
      </p:sp>
      <p:sp>
        <p:nvSpPr>
          <p:cNvPr id="17" name="Text 15"/>
          <p:cNvSpPr txBox="1"/>
          <p:nvPr/>
        </p:nvSpPr>
        <p:spPr>
          <a:xfrm>
            <a:off x="5394960" y="3063240"/>
            <a:ext cx="3246120" cy="658368"/>
          </a:xfrm>
          <a:prstGeom prst="rect">
            <a:avLst/>
          </a:prstGeom>
          <a:noFill/>
          <a:ln/>
        </p:spPr>
        <p:txBody>
          <a:bodyPr wrap="square" lIns="0" tIns="0" rIns="0" bIns="0" rtlCol="0" anchor="t"/>
          <a:lstStyle/>
          <a:p>
            <a:pPr marL="0" indent="0">
              <a:buNone/>
            </a:pPr>
            <a:r>
              <a:rPr lang="en-US" sz="1300" b="1" dirty="0">
                <a:solidFill>
                  <a:srgbClr val="222222"/>
                </a:solidFill>
              </a:rPr>
              <a:t>Organisational resources</a:t>
            </a:r>
            <a:endParaRPr lang="en-US" sz="1300" dirty="0"/>
          </a:p>
          <a:p>
            <a:pPr marL="0" indent="0">
              <a:buNone/>
            </a:pPr>
            <a:r>
              <a:rPr lang="en-US" sz="1200" dirty="0">
                <a:solidFill>
                  <a:srgbClr val="595959"/>
                </a:solidFill>
              </a:rPr>
              <a:t>The funding, infrastructure and staff skills needed beyond the purchase itself</a:t>
            </a:r>
            <a:endParaRPr lang="en-US" sz="1300" dirty="0"/>
          </a:p>
        </p:txBody>
      </p:sp>
      <p:sp>
        <p:nvSpPr>
          <p:cNvPr id="18" name="Text 16"/>
          <p:cNvSpPr txBox="1"/>
          <p:nvPr/>
        </p:nvSpPr>
        <p:spPr>
          <a:xfrm>
            <a:off x="5120640" y="3886200"/>
            <a:ext cx="3520440" cy="685800"/>
          </a:xfrm>
          <a:prstGeom prst="rect">
            <a:avLst/>
          </a:prstGeom>
          <a:noFill/>
          <a:ln/>
        </p:spPr>
        <p:txBody>
          <a:bodyPr wrap="square" lIns="0" tIns="0" rIns="0" bIns="0" rtlCol="0" anchor="t"/>
          <a:lstStyle/>
          <a:p>
            <a:pPr marL="0" indent="0">
              <a:buNone/>
            </a:pPr>
            <a:endParaRPr lang="en-US" sz="1200" dirty="0"/>
          </a:p>
        </p:txBody>
      </p:sp>
      <p:sp>
        <p:nvSpPr>
          <p:cNvPr id="25"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02920" y="274320"/>
            <a:ext cx="8138160" cy="640080"/>
          </a:xfrm>
          <a:prstGeom prst="rect">
            <a:avLst/>
          </a:prstGeom>
          <a:noFill/>
          <a:ln/>
        </p:spPr>
        <p:txBody>
          <a:bodyPr wrap="square" lIns="0" tIns="0" rIns="0" bIns="0" rtlCol="0" anchor="b"/>
          <a:lstStyle/>
          <a:p>
            <a:pPr marL="0" indent="0" algn="l">
              <a:buNone/>
            </a:pPr>
            <a:r>
              <a:rPr lang="en-US" sz="2600" b="1" dirty="0">
                <a:solidFill>
                  <a:srgbClr val="222222"/>
                </a:solidFill>
              </a:rPr>
              <a:t>How I will investigate technology adoption</a:t>
            </a:r>
            <a:endParaRPr lang="en-US" sz="2600" dirty="0"/>
          </a:p>
        </p:txBody>
      </p:sp>
      <p:sp>
        <p:nvSpPr>
          <p:cNvPr id="3" name="Text 0"/>
          <p:cNvSpPr>
            <a:spLocks noGrp="1"/>
          </p:cNvSpPr>
          <p:nvPr>
            <p:ph type="body" idx="101" hasCustomPrompt="1"/>
          </p:nvPr>
        </p:nvSpPr>
        <p:spPr>
          <a:xfrm>
            <a:off x="502920" y="4754880"/>
            <a:ext cx="7589520" cy="228600"/>
          </a:xfrm>
          <a:prstGeom prst="rect">
            <a:avLst/>
          </a:prstGeom>
          <a:noFill/>
          <a:ln/>
        </p:spPr>
        <p:txBody>
          <a:bodyPr wrap="square" lIns="0" tIns="0" rIns="0" bIns="0" rtlCol="0"/>
          <a:lstStyle/>
          <a:p>
            <a:pPr marL="0" indent="0">
              <a:buNone/>
            </a:pPr>
            <a:r>
              <a:rPr lang="en-US" sz="900" dirty="0">
                <a:solidFill>
                  <a:srgbClr val="595959"/>
                </a:solidFill>
              </a:rPr>
              <a:t>Carvalho et al. (2021); Rojas Briñez et al. (2023); Dexter and Richardson (2020)</a:t>
            </a:r>
            <a:endParaRPr lang="en-US" sz="900" dirty="0"/>
          </a:p>
        </p:txBody>
      </p:sp>
      <p:sp>
        <p:nvSpPr>
          <p:cNvPr id="4" name="Shape 2"/>
          <p:cNvSpPr/>
          <p:nvPr/>
        </p:nvSpPr>
        <p:spPr>
          <a:xfrm>
            <a:off x="502920" y="1024128"/>
            <a:ext cx="8138160" cy="457200"/>
          </a:xfrm>
          <a:prstGeom prst="roundRect">
            <a:avLst>
              <a:gd name="adj" fmla="val 16000"/>
            </a:avLst>
          </a:prstGeom>
          <a:solidFill>
            <a:srgbClr val="F2F2F2"/>
          </a:solidFill>
          <a:ln w="12700">
            <a:solidFill>
              <a:srgbClr val="F2F2F2"/>
            </a:solidFill>
            <a:prstDash val="solid"/>
          </a:ln>
        </p:spPr>
        <p:txBody>
          <a:bodyPr/>
          <a:lstStyle/>
          <a:p>
            <a:endParaRPr lang="en-US"/>
          </a:p>
        </p:txBody>
      </p:sp>
      <p:sp>
        <p:nvSpPr>
          <p:cNvPr id="5" name="Text 3"/>
          <p:cNvSpPr txBox="1"/>
          <p:nvPr/>
        </p:nvSpPr>
        <p:spPr>
          <a:xfrm>
            <a:off x="685800" y="1024128"/>
            <a:ext cx="7863840" cy="457200"/>
          </a:xfrm>
          <a:prstGeom prst="rect">
            <a:avLst/>
          </a:prstGeom>
          <a:noFill/>
          <a:ln/>
        </p:spPr>
        <p:txBody>
          <a:bodyPr wrap="square" lIns="0" tIns="0" rIns="0" bIns="0" rtlCol="0" anchor="ctr"/>
          <a:lstStyle/>
          <a:p>
            <a:pPr marL="0" indent="0">
              <a:buNone/>
            </a:pPr>
            <a:r>
              <a:rPr lang="en-US" sz="1250" b="1" dirty="0">
                <a:solidFill>
                  <a:srgbClr val="7A1F2B"/>
                </a:solidFill>
              </a:rPr>
              <a:t>Question:  </a:t>
            </a:r>
            <a:r>
              <a:rPr lang="en-US" sz="1250" i="1" dirty="0">
                <a:solidFill>
                  <a:srgbClr val="222222"/>
                </a:solidFill>
              </a:rPr>
              <a:t>How do strategic leadership practices support technology adoption in primary and secondary schools?</a:t>
            </a:r>
            <a:endParaRPr lang="en-US" sz="1250" dirty="0"/>
          </a:p>
        </p:txBody>
      </p:sp>
      <p:sp>
        <p:nvSpPr>
          <p:cNvPr id="6" name="Shape 4"/>
          <p:cNvSpPr/>
          <p:nvPr/>
        </p:nvSpPr>
        <p:spPr>
          <a:xfrm>
            <a:off x="502920" y="1664208"/>
            <a:ext cx="438912" cy="438912"/>
          </a:xfrm>
          <a:prstGeom prst="ellipse">
            <a:avLst/>
          </a:prstGeom>
          <a:solidFill>
            <a:srgbClr val="7A1F2B"/>
          </a:solidFill>
          <a:ln w="12700">
            <a:solidFill>
              <a:srgbClr val="7A1F2B"/>
            </a:solidFill>
            <a:prstDash val="solid"/>
          </a:ln>
        </p:spPr>
        <p:txBody>
          <a:bodyPr/>
          <a:lstStyle/>
          <a:p>
            <a:endParaRPr lang="en-US"/>
          </a:p>
        </p:txBody>
      </p:sp>
      <p:pic>
        <p:nvPicPr>
          <p:cNvPr id="7" name="Image 0" descr="preencoded.png"/>
          <p:cNvPicPr>
            <a:picLocks noChangeAspect="1"/>
          </p:cNvPicPr>
          <p:nvPr/>
        </p:nvPicPr>
        <p:blipFill>
          <a:blip r:embed="rId3"/>
          <a:stretch>
            <a:fillRect/>
          </a:stretch>
        </p:blipFill>
        <p:spPr>
          <a:xfrm>
            <a:off x="617220" y="1778508"/>
            <a:ext cx="210312" cy="210312"/>
          </a:xfrm>
          <a:prstGeom prst="rect">
            <a:avLst/>
          </a:prstGeom>
        </p:spPr>
      </p:pic>
      <p:sp>
        <p:nvSpPr>
          <p:cNvPr id="8" name="Text 5"/>
          <p:cNvSpPr txBox="1"/>
          <p:nvPr/>
        </p:nvSpPr>
        <p:spPr>
          <a:xfrm>
            <a:off x="502920" y="2176272"/>
            <a:ext cx="1481328" cy="822960"/>
          </a:xfrm>
          <a:prstGeom prst="rect">
            <a:avLst/>
          </a:prstGeom>
          <a:noFill/>
          <a:ln/>
        </p:spPr>
        <p:txBody>
          <a:bodyPr wrap="square" lIns="0" tIns="0" rIns="0" bIns="0" rtlCol="0" anchor="t"/>
          <a:lstStyle/>
          <a:p>
            <a:pPr marL="0" indent="0">
              <a:buNone/>
            </a:pPr>
            <a:r>
              <a:rPr lang="en-US" sz="1300" b="1" dirty="0">
                <a:solidFill>
                  <a:srgbClr val="222222"/>
                </a:solidFill>
              </a:rPr>
              <a:t>Philosophy</a:t>
            </a:r>
            <a:endParaRPr lang="en-US" sz="1300" dirty="0"/>
          </a:p>
          <a:p>
            <a:pPr marL="0" indent="0">
              <a:buNone/>
            </a:pPr>
            <a:r>
              <a:rPr lang="en-US" sz="1100" dirty="0">
                <a:solidFill>
                  <a:srgbClr val="595959"/>
                </a:solidFill>
              </a:rPr>
              <a:t>Critical realism</a:t>
            </a:r>
            <a:endParaRPr lang="en-US" sz="1300" dirty="0"/>
          </a:p>
        </p:txBody>
      </p:sp>
      <p:sp>
        <p:nvSpPr>
          <p:cNvPr id="9" name="Shape 6"/>
          <p:cNvSpPr/>
          <p:nvPr/>
        </p:nvSpPr>
        <p:spPr>
          <a:xfrm>
            <a:off x="2148840" y="1664208"/>
            <a:ext cx="438912" cy="438912"/>
          </a:xfrm>
          <a:prstGeom prst="ellipse">
            <a:avLst/>
          </a:prstGeom>
          <a:solidFill>
            <a:srgbClr val="7A1F2B"/>
          </a:solidFill>
          <a:ln w="12700">
            <a:solidFill>
              <a:srgbClr val="7A1F2B"/>
            </a:solidFill>
            <a:prstDash val="solid"/>
          </a:ln>
        </p:spPr>
        <p:txBody>
          <a:bodyPr/>
          <a:lstStyle/>
          <a:p>
            <a:endParaRPr lang="en-US"/>
          </a:p>
        </p:txBody>
      </p:sp>
      <p:pic>
        <p:nvPicPr>
          <p:cNvPr id="10" name="Image 1" descr="preencoded.png"/>
          <p:cNvPicPr>
            <a:picLocks noChangeAspect="1"/>
          </p:cNvPicPr>
          <p:nvPr/>
        </p:nvPicPr>
        <p:blipFill>
          <a:blip r:embed="rId4"/>
          <a:stretch>
            <a:fillRect/>
          </a:stretch>
        </p:blipFill>
        <p:spPr>
          <a:xfrm>
            <a:off x="2263140" y="1778508"/>
            <a:ext cx="210312" cy="210312"/>
          </a:xfrm>
          <a:prstGeom prst="rect">
            <a:avLst/>
          </a:prstGeom>
        </p:spPr>
      </p:pic>
      <p:sp>
        <p:nvSpPr>
          <p:cNvPr id="11" name="Text 7"/>
          <p:cNvSpPr txBox="1"/>
          <p:nvPr/>
        </p:nvSpPr>
        <p:spPr>
          <a:xfrm>
            <a:off x="2148840" y="2176272"/>
            <a:ext cx="1481328" cy="822960"/>
          </a:xfrm>
          <a:prstGeom prst="rect">
            <a:avLst/>
          </a:prstGeom>
          <a:noFill/>
          <a:ln/>
        </p:spPr>
        <p:txBody>
          <a:bodyPr wrap="square" lIns="0" tIns="0" rIns="0" bIns="0" rtlCol="0" anchor="t"/>
          <a:lstStyle/>
          <a:p>
            <a:pPr marL="0" indent="0">
              <a:buNone/>
            </a:pPr>
            <a:r>
              <a:rPr lang="en-US" sz="1300" b="1" dirty="0">
                <a:solidFill>
                  <a:srgbClr val="222222"/>
                </a:solidFill>
              </a:rPr>
              <a:t>Methodology</a:t>
            </a:r>
            <a:endParaRPr lang="en-US" sz="1300" dirty="0"/>
          </a:p>
          <a:p>
            <a:pPr marL="0" indent="0">
              <a:buNone/>
            </a:pPr>
            <a:r>
              <a:rPr lang="en-US" sz="1100" dirty="0">
                <a:solidFill>
                  <a:srgbClr val="595959"/>
                </a:solidFill>
              </a:rPr>
              <a:t>Comparative documentary case study</a:t>
            </a:r>
            <a:endParaRPr lang="en-US" sz="1300" dirty="0"/>
          </a:p>
        </p:txBody>
      </p:sp>
      <p:sp>
        <p:nvSpPr>
          <p:cNvPr id="12" name="Shape 8"/>
          <p:cNvSpPr/>
          <p:nvPr/>
        </p:nvSpPr>
        <p:spPr>
          <a:xfrm>
            <a:off x="3794760" y="1664208"/>
            <a:ext cx="438912" cy="438912"/>
          </a:xfrm>
          <a:prstGeom prst="ellipse">
            <a:avLst/>
          </a:prstGeom>
          <a:solidFill>
            <a:srgbClr val="7A1F2B"/>
          </a:solidFill>
          <a:ln w="12700">
            <a:solidFill>
              <a:srgbClr val="7A1F2B"/>
            </a:solidFill>
            <a:prstDash val="solid"/>
          </a:ln>
        </p:spPr>
        <p:txBody>
          <a:bodyPr/>
          <a:lstStyle/>
          <a:p>
            <a:endParaRPr lang="en-US"/>
          </a:p>
        </p:txBody>
      </p:sp>
      <p:pic>
        <p:nvPicPr>
          <p:cNvPr id="13" name="Image 2" descr="preencoded.png"/>
          <p:cNvPicPr>
            <a:picLocks noChangeAspect="1"/>
          </p:cNvPicPr>
          <p:nvPr/>
        </p:nvPicPr>
        <p:blipFill>
          <a:blip r:embed="rId5"/>
          <a:stretch>
            <a:fillRect/>
          </a:stretch>
        </p:blipFill>
        <p:spPr>
          <a:xfrm>
            <a:off x="3909060" y="1778508"/>
            <a:ext cx="210312" cy="210312"/>
          </a:xfrm>
          <a:prstGeom prst="rect">
            <a:avLst/>
          </a:prstGeom>
        </p:spPr>
      </p:pic>
      <p:sp>
        <p:nvSpPr>
          <p:cNvPr id="14" name="Text 9"/>
          <p:cNvSpPr txBox="1"/>
          <p:nvPr/>
        </p:nvSpPr>
        <p:spPr>
          <a:xfrm>
            <a:off x="3794760" y="2176272"/>
            <a:ext cx="1481328" cy="822960"/>
          </a:xfrm>
          <a:prstGeom prst="rect">
            <a:avLst/>
          </a:prstGeom>
          <a:noFill/>
          <a:ln/>
        </p:spPr>
        <p:txBody>
          <a:bodyPr wrap="square" lIns="0" tIns="0" rIns="0" bIns="0" rtlCol="0" anchor="t"/>
          <a:lstStyle/>
          <a:p>
            <a:pPr marL="0" indent="0">
              <a:buNone/>
            </a:pPr>
            <a:r>
              <a:rPr lang="en-US" sz="1300" b="1" dirty="0">
                <a:solidFill>
                  <a:srgbClr val="222222"/>
                </a:solidFill>
              </a:rPr>
              <a:t>Cases</a:t>
            </a:r>
            <a:endParaRPr lang="en-US" sz="1300" dirty="0"/>
          </a:p>
          <a:p>
            <a:pPr marL="0" indent="0">
              <a:buNone/>
            </a:pPr>
            <a:r>
              <a:rPr lang="en-US" sz="1100" dirty="0">
                <a:solidFill>
                  <a:srgbClr val="595959"/>
                </a:solidFill>
              </a:rPr>
              <a:t>Purposively selected schools</a:t>
            </a:r>
            <a:endParaRPr lang="en-US" sz="1300" dirty="0"/>
          </a:p>
        </p:txBody>
      </p:sp>
      <p:sp>
        <p:nvSpPr>
          <p:cNvPr id="15" name="Shape 10"/>
          <p:cNvSpPr/>
          <p:nvPr/>
        </p:nvSpPr>
        <p:spPr>
          <a:xfrm>
            <a:off x="5440680" y="1664208"/>
            <a:ext cx="438912" cy="438912"/>
          </a:xfrm>
          <a:prstGeom prst="ellipse">
            <a:avLst/>
          </a:prstGeom>
          <a:solidFill>
            <a:srgbClr val="7A1F2B"/>
          </a:solidFill>
          <a:ln w="12700">
            <a:solidFill>
              <a:srgbClr val="7A1F2B"/>
            </a:solidFill>
            <a:prstDash val="solid"/>
          </a:ln>
        </p:spPr>
        <p:txBody>
          <a:bodyPr/>
          <a:lstStyle/>
          <a:p>
            <a:endParaRPr lang="en-US"/>
          </a:p>
        </p:txBody>
      </p:sp>
      <p:pic>
        <p:nvPicPr>
          <p:cNvPr id="16" name="Image 3" descr="preencoded.png"/>
          <p:cNvPicPr>
            <a:picLocks noChangeAspect="1"/>
          </p:cNvPicPr>
          <p:nvPr/>
        </p:nvPicPr>
        <p:blipFill>
          <a:blip r:embed="rId6"/>
          <a:stretch>
            <a:fillRect/>
          </a:stretch>
        </p:blipFill>
        <p:spPr>
          <a:xfrm>
            <a:off x="5554980" y="1778508"/>
            <a:ext cx="210312" cy="210312"/>
          </a:xfrm>
          <a:prstGeom prst="rect">
            <a:avLst/>
          </a:prstGeom>
        </p:spPr>
      </p:pic>
      <p:sp>
        <p:nvSpPr>
          <p:cNvPr id="17" name="Text 11"/>
          <p:cNvSpPr txBox="1"/>
          <p:nvPr/>
        </p:nvSpPr>
        <p:spPr>
          <a:xfrm>
            <a:off x="5440680" y="2176272"/>
            <a:ext cx="1481328" cy="822960"/>
          </a:xfrm>
          <a:prstGeom prst="rect">
            <a:avLst/>
          </a:prstGeom>
          <a:noFill/>
          <a:ln/>
        </p:spPr>
        <p:txBody>
          <a:bodyPr wrap="square" lIns="0" tIns="0" rIns="0" bIns="0" rtlCol="0" anchor="t"/>
          <a:lstStyle/>
          <a:p>
            <a:pPr marL="0" indent="0">
              <a:buNone/>
            </a:pPr>
            <a:r>
              <a:rPr lang="en-US" sz="1300" b="1" dirty="0">
                <a:solidFill>
                  <a:srgbClr val="222222"/>
                </a:solidFill>
              </a:rPr>
              <a:t>Evidence</a:t>
            </a:r>
            <a:endParaRPr lang="en-US" sz="1300" dirty="0"/>
          </a:p>
          <a:p>
            <a:pPr marL="0" indent="0">
              <a:buNone/>
            </a:pPr>
            <a:r>
              <a:rPr lang="en-US" sz="1100" dirty="0">
                <a:solidFill>
                  <a:srgbClr val="595959"/>
                </a:solidFill>
              </a:rPr>
              <a:t>Digital plans, policies, budgets, reports and evaluations</a:t>
            </a:r>
            <a:endParaRPr lang="en-US" sz="1300" dirty="0"/>
          </a:p>
        </p:txBody>
      </p:sp>
      <p:sp>
        <p:nvSpPr>
          <p:cNvPr id="18" name="Shape 12"/>
          <p:cNvSpPr/>
          <p:nvPr/>
        </p:nvSpPr>
        <p:spPr>
          <a:xfrm>
            <a:off x="7086600" y="1664208"/>
            <a:ext cx="438912" cy="438912"/>
          </a:xfrm>
          <a:prstGeom prst="ellipse">
            <a:avLst/>
          </a:prstGeom>
          <a:solidFill>
            <a:srgbClr val="7A1F2B"/>
          </a:solidFill>
          <a:ln w="12700">
            <a:solidFill>
              <a:srgbClr val="7A1F2B"/>
            </a:solidFill>
            <a:prstDash val="solid"/>
          </a:ln>
        </p:spPr>
        <p:txBody>
          <a:bodyPr/>
          <a:lstStyle/>
          <a:p>
            <a:endParaRPr lang="en-US"/>
          </a:p>
        </p:txBody>
      </p:sp>
      <p:pic>
        <p:nvPicPr>
          <p:cNvPr id="19" name="Image 4" descr="preencoded.png"/>
          <p:cNvPicPr>
            <a:picLocks noChangeAspect="1"/>
          </p:cNvPicPr>
          <p:nvPr/>
        </p:nvPicPr>
        <p:blipFill>
          <a:blip r:embed="rId7"/>
          <a:stretch>
            <a:fillRect/>
          </a:stretch>
        </p:blipFill>
        <p:spPr>
          <a:xfrm>
            <a:off x="7200900" y="1778508"/>
            <a:ext cx="210312" cy="210312"/>
          </a:xfrm>
          <a:prstGeom prst="rect">
            <a:avLst/>
          </a:prstGeom>
        </p:spPr>
      </p:pic>
      <p:sp>
        <p:nvSpPr>
          <p:cNvPr id="20" name="Text 13"/>
          <p:cNvSpPr txBox="1"/>
          <p:nvPr/>
        </p:nvSpPr>
        <p:spPr>
          <a:xfrm>
            <a:off x="7086600" y="2176272"/>
            <a:ext cx="1481328" cy="822960"/>
          </a:xfrm>
          <a:prstGeom prst="rect">
            <a:avLst/>
          </a:prstGeom>
          <a:noFill/>
          <a:ln/>
        </p:spPr>
        <p:txBody>
          <a:bodyPr wrap="square" lIns="0" tIns="0" rIns="0" bIns="0" rtlCol="0" anchor="t"/>
          <a:lstStyle/>
          <a:p>
            <a:pPr marL="0" indent="0">
              <a:buNone/>
            </a:pPr>
            <a:r>
              <a:rPr lang="en-US" sz="1300" b="1" dirty="0">
                <a:solidFill>
                  <a:srgbClr val="222222"/>
                </a:solidFill>
              </a:rPr>
              <a:t>Analysis</a:t>
            </a:r>
            <a:endParaRPr lang="en-US" sz="1300" dirty="0"/>
          </a:p>
          <a:p>
            <a:pPr marL="0" indent="0">
              <a:buNone/>
            </a:pPr>
            <a:r>
              <a:rPr lang="en-US" sz="1100" dirty="0">
                <a:solidFill>
                  <a:srgbClr val="595959"/>
                </a:solidFill>
              </a:rPr>
              <a:t>cross-case comparison</a:t>
            </a:r>
            <a:endParaRPr lang="en-US" sz="1300" dirty="0"/>
          </a:p>
        </p:txBody>
      </p:sp>
      <p:sp>
        <p:nvSpPr>
          <p:cNvPr id="21" name="Text 14"/>
          <p:cNvSpPr txBox="1"/>
          <p:nvPr/>
        </p:nvSpPr>
        <p:spPr>
          <a:xfrm>
            <a:off x="502920" y="3127248"/>
            <a:ext cx="8138160" cy="256032"/>
          </a:xfrm>
          <a:prstGeom prst="rect">
            <a:avLst/>
          </a:prstGeom>
          <a:noFill/>
          <a:ln/>
        </p:spPr>
        <p:txBody>
          <a:bodyPr wrap="square" lIns="0" tIns="0" rIns="0" bIns="0" rtlCol="0" anchor="t"/>
          <a:lstStyle/>
          <a:p>
            <a:pPr marL="0" indent="0">
              <a:buNone/>
            </a:pPr>
            <a:r>
              <a:rPr lang="en-US" sz="1200" b="1" dirty="0">
                <a:solidFill>
                  <a:srgbClr val="222222"/>
                </a:solidFill>
              </a:rPr>
              <a:t>What I will look for</a:t>
            </a:r>
            <a:endParaRPr lang="en-US" sz="1200" dirty="0"/>
          </a:p>
        </p:txBody>
      </p:sp>
      <p:sp>
        <p:nvSpPr>
          <p:cNvPr id="22" name="Shape 15"/>
          <p:cNvSpPr/>
          <p:nvPr/>
        </p:nvSpPr>
        <p:spPr>
          <a:xfrm>
            <a:off x="502920" y="3456432"/>
            <a:ext cx="2761488" cy="914400"/>
          </a:xfrm>
          <a:prstGeom prst="homePlate">
            <a:avLst/>
          </a:prstGeom>
          <a:solidFill>
            <a:srgbClr val="2F5D73"/>
          </a:solidFill>
          <a:ln w="25400">
            <a:solidFill>
              <a:srgbClr val="FFFFFF"/>
            </a:solidFill>
            <a:prstDash val="solid"/>
          </a:ln>
        </p:spPr>
        <p:txBody>
          <a:bodyPr/>
          <a:lstStyle/>
          <a:p>
            <a:endParaRPr lang="en-US"/>
          </a:p>
        </p:txBody>
      </p:sp>
      <p:sp>
        <p:nvSpPr>
          <p:cNvPr id="23" name="Text 16"/>
          <p:cNvSpPr txBox="1"/>
          <p:nvPr/>
        </p:nvSpPr>
        <p:spPr>
          <a:xfrm>
            <a:off x="685800" y="3456432"/>
            <a:ext cx="2011680" cy="914400"/>
          </a:xfrm>
          <a:prstGeom prst="rect">
            <a:avLst/>
          </a:prstGeom>
          <a:noFill/>
          <a:ln/>
        </p:spPr>
        <p:txBody>
          <a:bodyPr wrap="square" lIns="0" tIns="0" rIns="0" bIns="0" rtlCol="0" anchor="ctr"/>
          <a:lstStyle/>
          <a:p>
            <a:pPr marL="0" indent="0">
              <a:buNone/>
            </a:pPr>
            <a:r>
              <a:rPr lang="en-US" sz="1300" b="1" dirty="0">
                <a:solidFill>
                  <a:srgbClr val="FFFFFF"/>
                </a:solidFill>
              </a:rPr>
              <a:t>Leadership choices</a:t>
            </a:r>
            <a:endParaRPr lang="en-US" sz="1300" dirty="0"/>
          </a:p>
          <a:p>
            <a:pPr marL="0" indent="0">
              <a:buNone/>
            </a:pPr>
            <a:r>
              <a:rPr lang="en-US" sz="1100" dirty="0">
                <a:solidFill>
                  <a:srgbClr val="FFFFFF"/>
                </a:solidFill>
              </a:rPr>
              <a:t>what leaders decide and prioritise</a:t>
            </a:r>
            <a:endParaRPr lang="en-US" sz="1300" dirty="0"/>
          </a:p>
        </p:txBody>
      </p:sp>
      <p:sp>
        <p:nvSpPr>
          <p:cNvPr id="24" name="Shape 17"/>
          <p:cNvSpPr/>
          <p:nvPr/>
        </p:nvSpPr>
        <p:spPr>
          <a:xfrm>
            <a:off x="3136392" y="3456432"/>
            <a:ext cx="2761488" cy="914400"/>
          </a:xfrm>
          <a:prstGeom prst="chevron">
            <a:avLst/>
          </a:prstGeom>
          <a:solidFill>
            <a:srgbClr val="C9922E"/>
          </a:solidFill>
          <a:ln w="25400">
            <a:solidFill>
              <a:srgbClr val="FFFFFF"/>
            </a:solidFill>
            <a:prstDash val="solid"/>
          </a:ln>
        </p:spPr>
        <p:txBody>
          <a:bodyPr/>
          <a:lstStyle/>
          <a:p>
            <a:endParaRPr lang="en-US"/>
          </a:p>
        </p:txBody>
      </p:sp>
      <p:sp>
        <p:nvSpPr>
          <p:cNvPr id="25" name="Text 18"/>
          <p:cNvSpPr txBox="1"/>
          <p:nvPr/>
        </p:nvSpPr>
        <p:spPr>
          <a:xfrm>
            <a:off x="3639312" y="3456432"/>
            <a:ext cx="2011680" cy="914400"/>
          </a:xfrm>
          <a:prstGeom prst="rect">
            <a:avLst/>
          </a:prstGeom>
          <a:noFill/>
          <a:ln/>
        </p:spPr>
        <p:txBody>
          <a:bodyPr wrap="square" lIns="0" tIns="0" rIns="0" bIns="0" rtlCol="0" anchor="ctr"/>
          <a:lstStyle/>
          <a:p>
            <a:pPr marL="0" indent="0">
              <a:buNone/>
            </a:pPr>
            <a:r>
              <a:rPr lang="en-US" sz="1300" b="1" dirty="0">
                <a:solidFill>
                  <a:srgbClr val="FFFFFF"/>
                </a:solidFill>
              </a:rPr>
              <a:t>Mechanisms and context</a:t>
            </a:r>
            <a:endParaRPr lang="en-US" sz="1300" dirty="0"/>
          </a:p>
          <a:p>
            <a:pPr marL="0" indent="0">
              <a:buNone/>
            </a:pPr>
            <a:r>
              <a:rPr lang="en-US" sz="1100" dirty="0">
                <a:solidFill>
                  <a:srgbClr val="FFFFFF"/>
                </a:solidFill>
              </a:rPr>
              <a:t>how the organisation responds</a:t>
            </a:r>
            <a:endParaRPr lang="en-US" sz="1300" dirty="0"/>
          </a:p>
        </p:txBody>
      </p:sp>
      <p:sp>
        <p:nvSpPr>
          <p:cNvPr id="26" name="Shape 19"/>
          <p:cNvSpPr/>
          <p:nvPr/>
        </p:nvSpPr>
        <p:spPr>
          <a:xfrm>
            <a:off x="5769864" y="3456432"/>
            <a:ext cx="2761488" cy="914400"/>
          </a:xfrm>
          <a:prstGeom prst="chevron">
            <a:avLst/>
          </a:prstGeom>
          <a:solidFill>
            <a:srgbClr val="7A1F2B"/>
          </a:solidFill>
          <a:ln w="25400">
            <a:solidFill>
              <a:srgbClr val="FFFFFF"/>
            </a:solidFill>
            <a:prstDash val="solid"/>
          </a:ln>
        </p:spPr>
        <p:txBody>
          <a:bodyPr/>
          <a:lstStyle/>
          <a:p>
            <a:endParaRPr lang="en-US"/>
          </a:p>
        </p:txBody>
      </p:sp>
      <p:sp>
        <p:nvSpPr>
          <p:cNvPr id="27" name="Text 20"/>
          <p:cNvSpPr txBox="1"/>
          <p:nvPr/>
        </p:nvSpPr>
        <p:spPr>
          <a:xfrm>
            <a:off x="6272784" y="3456432"/>
            <a:ext cx="2011680" cy="914400"/>
          </a:xfrm>
          <a:prstGeom prst="rect">
            <a:avLst/>
          </a:prstGeom>
          <a:noFill/>
          <a:ln/>
        </p:spPr>
        <p:txBody>
          <a:bodyPr wrap="square" lIns="0" tIns="0" rIns="0" bIns="0" rtlCol="0" anchor="ctr"/>
          <a:lstStyle/>
          <a:p>
            <a:pPr marL="0" indent="0">
              <a:buNone/>
            </a:pPr>
            <a:r>
              <a:rPr lang="en-US" sz="1300" b="1" dirty="0">
                <a:solidFill>
                  <a:srgbClr val="FFFFFF"/>
                </a:solidFill>
              </a:rPr>
              <a:t>Adoption outcomes</a:t>
            </a:r>
            <a:endParaRPr lang="en-US" sz="1300" dirty="0"/>
          </a:p>
          <a:p>
            <a:pPr marL="0" indent="0">
              <a:buNone/>
            </a:pPr>
            <a:r>
              <a:rPr lang="en-US" sz="1100" dirty="0">
                <a:solidFill>
                  <a:srgbClr val="FFFFFF"/>
                </a:solidFill>
              </a:rPr>
              <a:t>Evidence from the documents</a:t>
            </a:r>
            <a:endParaRPr lang="en-US" sz="1300" dirty="0"/>
          </a:p>
        </p:txBody>
      </p:sp>
      <p:sp>
        <p:nvSpPr>
          <p:cNvPr id="28"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02920" y="274320"/>
            <a:ext cx="8138160" cy="640080"/>
          </a:xfrm>
          <a:prstGeom prst="rect">
            <a:avLst/>
          </a:prstGeom>
          <a:noFill/>
          <a:ln/>
        </p:spPr>
        <p:txBody>
          <a:bodyPr wrap="square" lIns="0" tIns="0" rIns="0" bIns="0" rtlCol="0" anchor="b"/>
          <a:lstStyle/>
          <a:p>
            <a:pPr marL="0" indent="0" algn="l">
              <a:buNone/>
            </a:pPr>
            <a:r>
              <a:rPr lang="en-US" sz="2100" b="1" dirty="0">
                <a:solidFill>
                  <a:srgbClr val="222222"/>
                </a:solidFill>
              </a:rPr>
              <a:t>Findings and Derived Challenges Concerning How School Leaders Should Support ICT Integration at Schools</a:t>
            </a:r>
            <a:endParaRPr lang="en-US" sz="2600" dirty="0"/>
          </a:p>
        </p:txBody>
      </p:sp>
      <p:sp>
        <p:nvSpPr>
          <p:cNvPr id="3" name="Text 0"/>
          <p:cNvSpPr>
            <a:spLocks noGrp="1"/>
          </p:cNvSpPr>
          <p:nvPr>
            <p:ph type="body" idx="101" hasCustomPrompt="1"/>
          </p:nvPr>
        </p:nvSpPr>
        <p:spPr>
          <a:xfrm>
            <a:off x="502920" y="4754880"/>
            <a:ext cx="7589520" cy="228600"/>
          </a:xfrm>
          <a:prstGeom prst="rect">
            <a:avLst/>
          </a:prstGeom>
          <a:noFill/>
          <a:ln/>
        </p:spPr>
        <p:txBody>
          <a:bodyPr wrap="square" lIns="0" tIns="0" rIns="0" bIns="0" rtlCol="0"/>
          <a:lstStyle/>
          <a:p>
            <a:pPr marL="0" indent="0">
              <a:buNone/>
            </a:pPr>
            <a:r>
              <a:rPr lang="en-US" sz="900" dirty="0">
                <a:solidFill>
                  <a:srgbClr val="595959"/>
                </a:solidFill>
              </a:rPr>
              <a:t>Rojas Briñez, Duart and Galvis Panqueva (2023), School Leadership &amp; Management, 43(5), 497–524</a:t>
            </a:r>
            <a:r>
              <a:rPr lang="en-US" dirty="0"/>
              <a:t>.</a:t>
            </a:r>
            <a:endParaRPr lang="en-US" sz="900" dirty="0"/>
          </a:p>
        </p:txBody>
      </p:sp>
      <p:sp>
        <p:nvSpPr>
          <p:cNvPr id="4" name="Text 2"/>
          <p:cNvSpPr txBox="1"/>
          <p:nvPr/>
        </p:nvSpPr>
        <p:spPr>
          <a:xfrm>
            <a:off x="502920" y="1024128"/>
            <a:ext cx="8138160" cy="274320"/>
          </a:xfrm>
          <a:prstGeom prst="rect">
            <a:avLst/>
          </a:prstGeom>
          <a:noFill/>
          <a:ln/>
        </p:spPr>
        <p:txBody>
          <a:bodyPr wrap="square" lIns="0" tIns="0" rIns="0" bIns="0" rtlCol="0" anchor="t"/>
          <a:lstStyle/>
          <a:p>
            <a:pPr marL="0" indent="0">
              <a:buNone/>
            </a:pPr>
            <a:r>
              <a:rPr lang="en-US" sz="1200" dirty="0">
                <a:solidFill>
                  <a:srgbClr val="595959"/>
                </a:solidFill>
              </a:rPr>
              <a:t>Rojas Briñez, Duart and Galvis Panqueva (2023)</a:t>
            </a:r>
            <a:endParaRPr lang="en-US" sz="1200" dirty="0"/>
          </a:p>
        </p:txBody>
      </p:sp>
      <p:sp>
        <p:nvSpPr>
          <p:cNvPr id="5" name="Shape 3"/>
          <p:cNvSpPr/>
          <p:nvPr/>
        </p:nvSpPr>
        <p:spPr>
          <a:xfrm flipV="1">
            <a:off x="502920" y="1463040"/>
            <a:ext cx="3291840" cy="658368"/>
          </a:xfrm>
          <a:prstGeom prst="trapezoid">
            <a:avLst/>
          </a:prstGeom>
          <a:solidFill>
            <a:srgbClr val="2F5D73"/>
          </a:solidFill>
          <a:ln w="19050">
            <a:solidFill>
              <a:srgbClr val="FFFFFF"/>
            </a:solidFill>
            <a:prstDash val="solid"/>
          </a:ln>
        </p:spPr>
        <p:txBody>
          <a:bodyPr/>
          <a:lstStyle/>
          <a:p>
            <a:endParaRPr lang="en-US"/>
          </a:p>
        </p:txBody>
      </p:sp>
      <p:sp>
        <p:nvSpPr>
          <p:cNvPr id="6" name="Text 4"/>
          <p:cNvSpPr txBox="1"/>
          <p:nvPr/>
        </p:nvSpPr>
        <p:spPr>
          <a:xfrm>
            <a:off x="777240" y="1463040"/>
            <a:ext cx="2743200" cy="658368"/>
          </a:xfrm>
          <a:prstGeom prst="rect">
            <a:avLst/>
          </a:prstGeom>
          <a:noFill/>
          <a:ln/>
        </p:spPr>
        <p:txBody>
          <a:bodyPr wrap="square" lIns="0" tIns="0" rIns="0" bIns="0" rtlCol="0" anchor="ctr"/>
          <a:lstStyle/>
          <a:p>
            <a:pPr marL="0" indent="0" algn="ctr">
              <a:buNone/>
            </a:pPr>
            <a:r>
              <a:rPr lang="en-US" sz="2000" b="1" dirty="0">
                <a:solidFill>
                  <a:srgbClr val="FFFFFF"/>
                </a:solidFill>
              </a:rPr>
              <a:t>537  </a:t>
            </a:r>
            <a:r>
              <a:rPr lang="en-US" sz="1100" dirty="0">
                <a:solidFill>
                  <a:srgbClr val="FFFFFF"/>
                </a:solidFill>
              </a:rPr>
              <a:t>search records</a:t>
            </a:r>
            <a:endParaRPr lang="en-US" sz="2000" dirty="0"/>
          </a:p>
        </p:txBody>
      </p:sp>
      <p:sp>
        <p:nvSpPr>
          <p:cNvPr id="7" name="Shape 5"/>
          <p:cNvSpPr/>
          <p:nvPr/>
        </p:nvSpPr>
        <p:spPr>
          <a:xfrm flipV="1">
            <a:off x="822960" y="2176272"/>
            <a:ext cx="2651760" cy="658368"/>
          </a:xfrm>
          <a:prstGeom prst="trapezoid">
            <a:avLst/>
          </a:prstGeom>
          <a:solidFill>
            <a:srgbClr val="C9922E"/>
          </a:solidFill>
          <a:ln w="19050">
            <a:solidFill>
              <a:srgbClr val="FFFFFF"/>
            </a:solidFill>
            <a:prstDash val="solid"/>
          </a:ln>
        </p:spPr>
        <p:txBody>
          <a:bodyPr/>
          <a:lstStyle/>
          <a:p>
            <a:endParaRPr lang="en-US"/>
          </a:p>
        </p:txBody>
      </p:sp>
      <p:sp>
        <p:nvSpPr>
          <p:cNvPr id="8" name="Text 6"/>
          <p:cNvSpPr txBox="1"/>
          <p:nvPr/>
        </p:nvSpPr>
        <p:spPr>
          <a:xfrm>
            <a:off x="1097280" y="2176272"/>
            <a:ext cx="2103120" cy="658368"/>
          </a:xfrm>
          <a:prstGeom prst="rect">
            <a:avLst/>
          </a:prstGeom>
          <a:noFill/>
          <a:ln/>
        </p:spPr>
        <p:txBody>
          <a:bodyPr wrap="square" lIns="0" tIns="0" rIns="0" bIns="0" rtlCol="0" anchor="ctr"/>
          <a:lstStyle/>
          <a:p>
            <a:pPr marL="0" indent="0" algn="ctr">
              <a:buNone/>
            </a:pPr>
            <a:r>
              <a:rPr lang="en-US" sz="2000" b="1" dirty="0">
                <a:solidFill>
                  <a:srgbClr val="FFFFFF"/>
                </a:solidFill>
              </a:rPr>
              <a:t>34  </a:t>
            </a:r>
            <a:r>
              <a:rPr lang="en-US" sz="1100" dirty="0">
                <a:solidFill>
                  <a:srgbClr val="FFFFFF"/>
                </a:solidFill>
              </a:rPr>
              <a:t>included studies</a:t>
            </a:r>
            <a:endParaRPr lang="en-US" sz="2000" dirty="0"/>
          </a:p>
        </p:txBody>
      </p:sp>
      <p:sp>
        <p:nvSpPr>
          <p:cNvPr id="9" name="Shape 7"/>
          <p:cNvSpPr/>
          <p:nvPr/>
        </p:nvSpPr>
        <p:spPr>
          <a:xfrm flipV="1">
            <a:off x="1143000" y="2889504"/>
            <a:ext cx="2011680" cy="658368"/>
          </a:xfrm>
          <a:prstGeom prst="trapezoid">
            <a:avLst/>
          </a:prstGeom>
          <a:solidFill>
            <a:srgbClr val="7A1F2B"/>
          </a:solidFill>
          <a:ln w="19050">
            <a:solidFill>
              <a:srgbClr val="FFFFFF"/>
            </a:solidFill>
            <a:prstDash val="solid"/>
          </a:ln>
        </p:spPr>
        <p:txBody>
          <a:bodyPr/>
          <a:lstStyle/>
          <a:p>
            <a:endParaRPr lang="en-US"/>
          </a:p>
        </p:txBody>
      </p:sp>
      <p:sp>
        <p:nvSpPr>
          <p:cNvPr id="10" name="Text 8"/>
          <p:cNvSpPr txBox="1"/>
          <p:nvPr/>
        </p:nvSpPr>
        <p:spPr>
          <a:xfrm>
            <a:off x="1417320" y="2889504"/>
            <a:ext cx="1463040" cy="658368"/>
          </a:xfrm>
          <a:prstGeom prst="rect">
            <a:avLst/>
          </a:prstGeom>
          <a:noFill/>
          <a:ln/>
        </p:spPr>
        <p:txBody>
          <a:bodyPr wrap="square" lIns="0" tIns="0" rIns="0" bIns="0" rtlCol="0" anchor="ctr"/>
          <a:lstStyle/>
          <a:p>
            <a:pPr marL="0" indent="0" algn="ctr">
              <a:buNone/>
            </a:pPr>
            <a:r>
              <a:rPr lang="en-US" sz="2000" b="1" dirty="0">
                <a:solidFill>
                  <a:srgbClr val="FFFFFF"/>
                </a:solidFill>
              </a:rPr>
              <a:t>7  </a:t>
            </a:r>
            <a:r>
              <a:rPr lang="en-US" sz="1100" dirty="0">
                <a:solidFill>
                  <a:srgbClr val="FFFFFF"/>
                </a:solidFill>
              </a:rPr>
              <a:t>themes</a:t>
            </a:r>
            <a:endParaRPr lang="en-US" sz="2000" dirty="0"/>
          </a:p>
        </p:txBody>
      </p:sp>
      <p:sp>
        <p:nvSpPr>
          <p:cNvPr id="11" name="Text 9"/>
          <p:cNvSpPr txBox="1"/>
          <p:nvPr/>
        </p:nvSpPr>
        <p:spPr>
          <a:xfrm>
            <a:off x="502920" y="3639312"/>
            <a:ext cx="3291840" cy="274320"/>
          </a:xfrm>
          <a:prstGeom prst="rect">
            <a:avLst/>
          </a:prstGeom>
          <a:noFill/>
          <a:ln/>
        </p:spPr>
        <p:txBody>
          <a:bodyPr wrap="square" lIns="0" tIns="0" rIns="0" bIns="0" rtlCol="0" anchor="t"/>
          <a:lstStyle/>
          <a:p>
            <a:pPr marL="0" indent="0" algn="ctr">
              <a:buNone/>
            </a:pPr>
            <a:r>
              <a:rPr lang="en-US" sz="1050" i="1" dirty="0">
                <a:solidFill>
                  <a:srgbClr val="595959"/>
                </a:solidFill>
              </a:rPr>
              <a:t>PRISMA-guided screening, NVivo thematic analysis</a:t>
            </a:r>
            <a:endParaRPr lang="en-US" sz="1050" dirty="0"/>
          </a:p>
        </p:txBody>
      </p:sp>
      <p:sp>
        <p:nvSpPr>
          <p:cNvPr id="12" name="Text 10"/>
          <p:cNvSpPr txBox="1"/>
          <p:nvPr/>
        </p:nvSpPr>
        <p:spPr>
          <a:xfrm>
            <a:off x="502920" y="3931920"/>
            <a:ext cx="3291840" cy="685800"/>
          </a:xfrm>
          <a:prstGeom prst="rect">
            <a:avLst/>
          </a:prstGeom>
          <a:noFill/>
          <a:ln/>
        </p:spPr>
        <p:txBody>
          <a:bodyPr wrap="square" lIns="0" tIns="0" rIns="0" bIns="0" rtlCol="0" anchor="t"/>
          <a:lstStyle/>
          <a:p>
            <a:pPr algn="ctr"/>
            <a:r>
              <a:rPr lang="en-US" sz="1150" b="1" dirty="0">
                <a:solidFill>
                  <a:srgbClr val="222222"/>
                </a:solidFill>
              </a:rPr>
              <a:t>Why this paper: </a:t>
            </a:r>
            <a:r>
              <a:rPr lang="en-GB" sz="1200" dirty="0"/>
              <a:t>Shows how school leaders support technology adoption through planning, funding, staff training, collaboration and monitoring.</a:t>
            </a:r>
            <a:endParaRPr lang="en-US" sz="1150" dirty="0"/>
          </a:p>
        </p:txBody>
      </p:sp>
      <p:pic>
        <p:nvPicPr>
          <p:cNvPr id="13" name="Image 0" descr="preencoded.png"/>
          <p:cNvPicPr>
            <a:picLocks noChangeAspect="1"/>
          </p:cNvPicPr>
          <p:nvPr/>
        </p:nvPicPr>
        <p:blipFill>
          <a:blip r:embed="rId3"/>
          <a:stretch>
            <a:fillRect/>
          </a:stretch>
        </p:blipFill>
        <p:spPr>
          <a:xfrm>
            <a:off x="4206240" y="1517904"/>
            <a:ext cx="237744" cy="237744"/>
          </a:xfrm>
          <a:prstGeom prst="rect">
            <a:avLst/>
          </a:prstGeom>
        </p:spPr>
      </p:pic>
      <p:sp>
        <p:nvSpPr>
          <p:cNvPr id="14" name="Text 11"/>
          <p:cNvSpPr txBox="1"/>
          <p:nvPr/>
        </p:nvSpPr>
        <p:spPr>
          <a:xfrm>
            <a:off x="4572000" y="1463040"/>
            <a:ext cx="4069080" cy="347472"/>
          </a:xfrm>
          <a:prstGeom prst="rect">
            <a:avLst/>
          </a:prstGeom>
          <a:noFill/>
          <a:ln/>
        </p:spPr>
        <p:txBody>
          <a:bodyPr wrap="square" lIns="0" tIns="0" rIns="0" bIns="0" rtlCol="0" anchor="ctr"/>
          <a:lstStyle/>
          <a:p>
            <a:pPr marL="0" indent="0">
              <a:buNone/>
            </a:pPr>
            <a:r>
              <a:rPr lang="en-US" sz="1200" b="1" dirty="0">
                <a:solidFill>
                  <a:srgbClr val="222222"/>
                </a:solidFill>
              </a:rPr>
              <a:t>Method   </a:t>
            </a:r>
            <a:r>
              <a:rPr lang="en-US" sz="1200" dirty="0">
                <a:solidFill>
                  <a:srgbClr val="595959"/>
                </a:solidFill>
              </a:rPr>
              <a:t>Qualitative  </a:t>
            </a:r>
            <a:endParaRPr lang="en-US" sz="1200" dirty="0"/>
          </a:p>
        </p:txBody>
      </p:sp>
      <p:sp>
        <p:nvSpPr>
          <p:cNvPr id="15" name="Shape 12"/>
          <p:cNvSpPr/>
          <p:nvPr/>
        </p:nvSpPr>
        <p:spPr>
          <a:xfrm>
            <a:off x="4206240" y="1865376"/>
            <a:ext cx="4434840" cy="0"/>
          </a:xfrm>
          <a:prstGeom prst="line">
            <a:avLst/>
          </a:prstGeom>
          <a:noFill/>
          <a:ln w="9525">
            <a:solidFill>
              <a:srgbClr val="E0E0E0"/>
            </a:solidFill>
            <a:prstDash val="solid"/>
          </a:ln>
        </p:spPr>
        <p:txBody>
          <a:bodyPr/>
          <a:lstStyle/>
          <a:p>
            <a:endParaRPr lang="en-US"/>
          </a:p>
        </p:txBody>
      </p:sp>
      <p:pic>
        <p:nvPicPr>
          <p:cNvPr id="16" name="Image 1" descr="preencoded.png"/>
          <p:cNvPicPr>
            <a:picLocks noChangeAspect="1"/>
          </p:cNvPicPr>
          <p:nvPr/>
        </p:nvPicPr>
        <p:blipFill>
          <a:blip r:embed="rId4"/>
          <a:stretch>
            <a:fillRect/>
          </a:stretch>
        </p:blipFill>
        <p:spPr>
          <a:xfrm>
            <a:off x="4206240" y="1975104"/>
            <a:ext cx="237744" cy="237744"/>
          </a:xfrm>
          <a:prstGeom prst="rect">
            <a:avLst/>
          </a:prstGeom>
        </p:spPr>
      </p:pic>
      <p:sp>
        <p:nvSpPr>
          <p:cNvPr id="17" name="Text 13"/>
          <p:cNvSpPr txBox="1"/>
          <p:nvPr/>
        </p:nvSpPr>
        <p:spPr>
          <a:xfrm>
            <a:off x="4572000" y="1920240"/>
            <a:ext cx="4069080" cy="347472"/>
          </a:xfrm>
          <a:prstGeom prst="rect">
            <a:avLst/>
          </a:prstGeom>
          <a:noFill/>
          <a:ln/>
        </p:spPr>
        <p:txBody>
          <a:bodyPr wrap="square" lIns="0" tIns="0" rIns="0" bIns="0" rtlCol="0" anchor="ctr"/>
          <a:lstStyle/>
          <a:p>
            <a:pPr marL="0" indent="0">
              <a:buNone/>
            </a:pPr>
            <a:r>
              <a:rPr lang="en-US" sz="1200" b="1" dirty="0">
                <a:solidFill>
                  <a:srgbClr val="222222"/>
                </a:solidFill>
              </a:rPr>
              <a:t>Philosophy   </a:t>
            </a:r>
            <a:r>
              <a:rPr lang="en-US" sz="1200" dirty="0">
                <a:solidFill>
                  <a:srgbClr val="595959"/>
                </a:solidFill>
              </a:rPr>
              <a:t>Not explicitly declared, reflects post positivism </a:t>
            </a:r>
            <a:endParaRPr lang="en-US" sz="1200" dirty="0"/>
          </a:p>
        </p:txBody>
      </p:sp>
      <p:sp>
        <p:nvSpPr>
          <p:cNvPr id="18" name="Shape 14"/>
          <p:cNvSpPr/>
          <p:nvPr/>
        </p:nvSpPr>
        <p:spPr>
          <a:xfrm>
            <a:off x="4206240" y="2322576"/>
            <a:ext cx="4434840" cy="0"/>
          </a:xfrm>
          <a:prstGeom prst="line">
            <a:avLst/>
          </a:prstGeom>
          <a:noFill/>
          <a:ln w="9525">
            <a:solidFill>
              <a:srgbClr val="E0E0E0"/>
            </a:solidFill>
            <a:prstDash val="solid"/>
          </a:ln>
        </p:spPr>
        <p:txBody>
          <a:bodyPr/>
          <a:lstStyle/>
          <a:p>
            <a:endParaRPr lang="en-US"/>
          </a:p>
        </p:txBody>
      </p:sp>
      <p:pic>
        <p:nvPicPr>
          <p:cNvPr id="19" name="Image 2" descr="preencoded.png"/>
          <p:cNvPicPr>
            <a:picLocks noChangeAspect="1"/>
          </p:cNvPicPr>
          <p:nvPr/>
        </p:nvPicPr>
        <p:blipFill>
          <a:blip r:embed="rId3"/>
          <a:stretch>
            <a:fillRect/>
          </a:stretch>
        </p:blipFill>
        <p:spPr>
          <a:xfrm>
            <a:off x="4206240" y="2432304"/>
            <a:ext cx="237744" cy="237744"/>
          </a:xfrm>
          <a:prstGeom prst="rect">
            <a:avLst/>
          </a:prstGeom>
        </p:spPr>
      </p:pic>
      <p:sp>
        <p:nvSpPr>
          <p:cNvPr id="20" name="Text 15"/>
          <p:cNvSpPr txBox="1"/>
          <p:nvPr/>
        </p:nvSpPr>
        <p:spPr>
          <a:xfrm>
            <a:off x="4572000" y="2377440"/>
            <a:ext cx="4069080" cy="347472"/>
          </a:xfrm>
          <a:prstGeom prst="rect">
            <a:avLst/>
          </a:prstGeom>
          <a:noFill/>
          <a:ln/>
        </p:spPr>
        <p:txBody>
          <a:bodyPr wrap="square" lIns="0" tIns="0" rIns="0" bIns="0" rtlCol="0" anchor="ctr"/>
          <a:lstStyle/>
          <a:p>
            <a:pPr marL="0" indent="0">
              <a:buNone/>
            </a:pPr>
            <a:r>
              <a:rPr lang="en-US" sz="1200" b="1" dirty="0">
                <a:solidFill>
                  <a:srgbClr val="222222"/>
                </a:solidFill>
              </a:rPr>
              <a:t>Dependability   </a:t>
            </a:r>
            <a:r>
              <a:rPr lang="en-US" sz="1200" dirty="0">
                <a:solidFill>
                  <a:srgbClr val="595959"/>
                </a:solidFill>
              </a:rPr>
              <a:t>Peer reviewed and cited by subsequent studies</a:t>
            </a:r>
            <a:endParaRPr lang="en-US" sz="1200" dirty="0"/>
          </a:p>
        </p:txBody>
      </p:sp>
      <p:sp>
        <p:nvSpPr>
          <p:cNvPr id="21" name="Shape 16"/>
          <p:cNvSpPr/>
          <p:nvPr/>
        </p:nvSpPr>
        <p:spPr>
          <a:xfrm>
            <a:off x="4206240" y="2779776"/>
            <a:ext cx="4434840" cy="0"/>
          </a:xfrm>
          <a:prstGeom prst="line">
            <a:avLst/>
          </a:prstGeom>
          <a:noFill/>
          <a:ln w="9525">
            <a:solidFill>
              <a:srgbClr val="E0E0E0"/>
            </a:solidFill>
            <a:prstDash val="solid"/>
          </a:ln>
        </p:spPr>
        <p:txBody>
          <a:bodyPr/>
          <a:lstStyle/>
          <a:p>
            <a:endParaRPr lang="en-US"/>
          </a:p>
        </p:txBody>
      </p:sp>
      <p:pic>
        <p:nvPicPr>
          <p:cNvPr id="22" name="Image 3" descr="preencoded.png"/>
          <p:cNvPicPr>
            <a:picLocks noChangeAspect="1"/>
          </p:cNvPicPr>
          <p:nvPr/>
        </p:nvPicPr>
        <p:blipFill>
          <a:blip r:embed="rId4"/>
          <a:stretch>
            <a:fillRect/>
          </a:stretch>
        </p:blipFill>
        <p:spPr>
          <a:xfrm>
            <a:off x="4206240" y="2889504"/>
            <a:ext cx="237744" cy="237744"/>
          </a:xfrm>
          <a:prstGeom prst="rect">
            <a:avLst/>
          </a:prstGeom>
        </p:spPr>
      </p:pic>
      <p:sp>
        <p:nvSpPr>
          <p:cNvPr id="23" name="Text 17"/>
          <p:cNvSpPr txBox="1"/>
          <p:nvPr/>
        </p:nvSpPr>
        <p:spPr>
          <a:xfrm>
            <a:off x="4572000" y="2834640"/>
            <a:ext cx="4069080" cy="347472"/>
          </a:xfrm>
          <a:prstGeom prst="rect">
            <a:avLst/>
          </a:prstGeom>
          <a:noFill/>
          <a:ln/>
        </p:spPr>
        <p:txBody>
          <a:bodyPr wrap="square" lIns="0" tIns="0" rIns="0" bIns="0" rtlCol="0" anchor="ctr"/>
          <a:lstStyle/>
          <a:p>
            <a:pPr marL="0" indent="0">
              <a:buNone/>
            </a:pPr>
            <a:r>
              <a:rPr lang="en-US" sz="1200" b="1" dirty="0">
                <a:solidFill>
                  <a:srgbClr val="222222"/>
                </a:solidFill>
              </a:rPr>
              <a:t>Reliability  </a:t>
            </a:r>
            <a:r>
              <a:rPr lang="en-US" sz="1200" dirty="0">
                <a:solidFill>
                  <a:srgbClr val="595959"/>
                </a:solidFill>
              </a:rPr>
              <a:t>Independent coding</a:t>
            </a:r>
            <a:endParaRPr lang="en-US" sz="1200" dirty="0"/>
          </a:p>
        </p:txBody>
      </p:sp>
      <p:sp>
        <p:nvSpPr>
          <p:cNvPr id="24" name="Shape 18"/>
          <p:cNvSpPr/>
          <p:nvPr/>
        </p:nvSpPr>
        <p:spPr>
          <a:xfrm>
            <a:off x="4206240" y="3236976"/>
            <a:ext cx="4434840" cy="0"/>
          </a:xfrm>
          <a:prstGeom prst="line">
            <a:avLst/>
          </a:prstGeom>
          <a:noFill/>
          <a:ln w="9525">
            <a:solidFill>
              <a:srgbClr val="E0E0E0"/>
            </a:solidFill>
            <a:prstDash val="solid"/>
          </a:ln>
        </p:spPr>
        <p:txBody>
          <a:bodyPr/>
          <a:lstStyle/>
          <a:p>
            <a:endParaRPr lang="en-US"/>
          </a:p>
        </p:txBody>
      </p:sp>
      <p:sp>
        <p:nvSpPr>
          <p:cNvPr id="26" name="Text 19"/>
          <p:cNvSpPr txBox="1"/>
          <p:nvPr/>
        </p:nvSpPr>
        <p:spPr>
          <a:xfrm>
            <a:off x="4572000" y="3291840"/>
            <a:ext cx="4069080" cy="347472"/>
          </a:xfrm>
          <a:prstGeom prst="rect">
            <a:avLst/>
          </a:prstGeom>
          <a:noFill/>
          <a:ln/>
        </p:spPr>
        <p:txBody>
          <a:bodyPr wrap="square" lIns="0" tIns="0" rIns="0" bIns="0" rtlCol="0" anchor="ctr"/>
          <a:lstStyle/>
          <a:p>
            <a:pPr marL="0" indent="0">
              <a:buNone/>
            </a:pPr>
            <a:endParaRPr lang="en-US" sz="1200" dirty="0"/>
          </a:p>
        </p:txBody>
      </p:sp>
      <p:sp>
        <p:nvSpPr>
          <p:cNvPr id="27" name="Shape 20"/>
          <p:cNvSpPr/>
          <p:nvPr/>
        </p:nvSpPr>
        <p:spPr>
          <a:xfrm>
            <a:off x="4206240" y="3694176"/>
            <a:ext cx="4434840" cy="0"/>
          </a:xfrm>
          <a:prstGeom prst="line">
            <a:avLst/>
          </a:prstGeom>
          <a:noFill/>
          <a:ln w="9525">
            <a:solidFill>
              <a:srgbClr val="E0E0E0"/>
            </a:solidFill>
            <a:prstDash val="solid"/>
          </a:ln>
        </p:spPr>
        <p:txBody>
          <a:bodyPr/>
          <a:lstStyle/>
          <a:p>
            <a:endParaRPr lang="en-US"/>
          </a:p>
        </p:txBody>
      </p:sp>
      <p:pic>
        <p:nvPicPr>
          <p:cNvPr id="28" name="Image 5" descr="preencoded.png"/>
          <p:cNvPicPr>
            <a:picLocks noChangeAspect="1"/>
          </p:cNvPicPr>
          <p:nvPr/>
        </p:nvPicPr>
        <p:blipFill>
          <a:blip r:embed="rId3"/>
          <a:stretch>
            <a:fillRect/>
          </a:stretch>
        </p:blipFill>
        <p:spPr>
          <a:xfrm>
            <a:off x="4206240" y="3374137"/>
            <a:ext cx="237744" cy="237744"/>
          </a:xfrm>
          <a:prstGeom prst="rect">
            <a:avLst/>
          </a:prstGeom>
        </p:spPr>
      </p:pic>
      <p:sp>
        <p:nvSpPr>
          <p:cNvPr id="29" name="Text 21"/>
          <p:cNvSpPr txBox="1"/>
          <p:nvPr/>
        </p:nvSpPr>
        <p:spPr>
          <a:xfrm>
            <a:off x="4572000" y="3284403"/>
            <a:ext cx="4069080" cy="329185"/>
          </a:xfrm>
          <a:prstGeom prst="rect">
            <a:avLst/>
          </a:prstGeom>
          <a:noFill/>
          <a:ln/>
        </p:spPr>
        <p:txBody>
          <a:bodyPr wrap="square" lIns="0" tIns="0" rIns="0" bIns="0" rtlCol="0" anchor="ctr"/>
          <a:lstStyle/>
          <a:p>
            <a:pPr marL="0" indent="0">
              <a:buNone/>
            </a:pPr>
            <a:r>
              <a:rPr lang="en-US" sz="1200" b="1" dirty="0">
                <a:solidFill>
                  <a:srgbClr val="222222"/>
                </a:solidFill>
              </a:rPr>
              <a:t>Ethics   </a:t>
            </a:r>
            <a:r>
              <a:rPr lang="en-US" sz="1200" dirty="0">
                <a:solidFill>
                  <a:srgbClr val="595959"/>
                </a:solidFill>
              </a:rPr>
              <a:t>No direct participants; fair reporting </a:t>
            </a:r>
            <a:endParaRPr lang="en-US" sz="1200" dirty="0"/>
          </a:p>
        </p:txBody>
      </p:sp>
      <p:sp>
        <p:nvSpPr>
          <p:cNvPr id="33" name="Text 23"/>
          <p:cNvSpPr txBox="1"/>
          <p:nvPr/>
        </p:nvSpPr>
        <p:spPr>
          <a:xfrm>
            <a:off x="5303520" y="4279392"/>
            <a:ext cx="822960" cy="219456"/>
          </a:xfrm>
          <a:prstGeom prst="rect">
            <a:avLst/>
          </a:prstGeom>
          <a:noFill/>
          <a:ln/>
        </p:spPr>
        <p:txBody>
          <a:bodyPr wrap="square" lIns="0" tIns="0" rIns="0" bIns="0" rtlCol="0" anchor="ctr"/>
          <a:lstStyle/>
          <a:p>
            <a:pPr marL="0" indent="0">
              <a:buNone/>
            </a:pPr>
            <a:endParaRPr lang="en-US" sz="950" dirty="0"/>
          </a:p>
        </p:txBody>
      </p:sp>
      <p:sp>
        <p:nvSpPr>
          <p:cNvPr id="34" name="Slide Number Placeholder 0"/>
          <p:cNvSpPr>
            <a:spLocks noGrp="1"/>
          </p:cNvSpPr>
          <p:nvPr>
            <p:ph type="sldNum" sz="quarter" idx="4294967295"/>
          </p:nvPr>
        </p:nvSpPr>
        <p:spPr>
          <a:xfrm>
            <a:off x="8275320" y="4754880"/>
            <a:ext cx="365760" cy="228600"/>
          </a:xfrm>
          <a:prstGeom prst="rect">
            <a:avLst/>
          </a:prstGeom>
          <a:extLst>
            <a:ext uri="{C572A759-6A51-4108-AA02-DFA0A04FC94B}">
              <ma14:wrappingTextBoxFlag xmlns:ma14="http://schemas.microsoft.com/office/mac/drawingml/2011/main" xmlns="" val="0"/>
            </a:ext>
          </a:extLst>
        </p:spPr>
        <p:txBody>
          <a:bodyPr/>
          <a:lstStyle>
            <a:lvl1pPr>
              <a:defRPr sz="900">
                <a:solidFill>
                  <a:srgbClr val="595959"/>
                </a:solidFill>
              </a:defRPr>
            </a:lvl1pPr>
          </a:lstStyle>
          <a:p>
            <a:pPr algn="r"/>
            <a:fld id="{F7021451-1387-4CA6-816F-3879F97B5CBC}" type="slidenum">
              <a:rPr lang="en-US" b="0"/>
              <a:t>4</a:t>
            </a:fld>
            <a:endParaRPr lang="en-US"/>
          </a:p>
        </p:txBody>
      </p:sp>
    </p:spTree>
  </p:cSld>
  <p:clrMapOvr>
    <a:masterClrMapping/>
  </p:clrMapOvr>
</p:sld>
</file>

<file path=ppt/theme/theme1.xml><?xml version="1.0" encoding="utf-8"?>
<a:theme xmlns:a="http://schemas.openxmlformats.org/drawingml/2006/main" name="DBA">
  <a:themeElements>
    <a:clrScheme name="DBA">
      <a:dk1>
        <a:srgbClr val="222222"/>
      </a:dk1>
      <a:lt1>
        <a:srgbClr val="FFFFFF"/>
      </a:lt1>
      <a:dk2>
        <a:srgbClr val="7A1F2B"/>
      </a:dk2>
      <a:lt2>
        <a:srgbClr val="F2F2F2"/>
      </a:lt2>
      <a:accent1>
        <a:srgbClr val="7A1F2B"/>
      </a:accent1>
      <a:accent2>
        <a:srgbClr val="2F5D73"/>
      </a:accent2>
      <a:accent3>
        <a:srgbClr val="C9922E"/>
      </a:accent3>
      <a:accent4>
        <a:srgbClr val="5E8C61"/>
      </a:accent4>
      <a:accent5>
        <a:srgbClr val="7F7F7F"/>
      </a:accent5>
      <a:accent6>
        <a:srgbClr val="D9D9D9"/>
      </a:accent6>
      <a:hlink>
        <a:srgbClr val="2F5D73"/>
      </a:hlink>
      <a:folHlink>
        <a:srgbClr val="595959"/>
      </a:folHlink>
    </a:clrScheme>
    <a:fontScheme name="DBA">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772</Words>
  <Application>Microsoft Office PowerPoint</Application>
  <PresentationFormat>On-screen Show (16:9)</PresentationFormat>
  <Paragraphs>71</Paragraphs>
  <Slides>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DBA</vt:lpstr>
      <vt:lpstr>Strategic leadership and technology adoption in schools</vt:lpstr>
      <vt:lpstr>Strategic decisions shape how schools adopt technology</vt:lpstr>
      <vt:lpstr>How I will investigate technology adoption</vt:lpstr>
      <vt:lpstr>Findings and Derived Challenges Concerning How School Leaders Should Support ICT Integration at Schools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Strategic Leadership in Technology Adoption in Primary and Secondary Education</dc:title>
  <dc:subject>PptxGenJS Presentation</dc:subject>
  <dc:creator>Sajia Tasnim</dc:creator>
  <cp:lastModifiedBy>John Harris</cp:lastModifiedBy>
  <cp:revision>3</cp:revision>
  <dcterms:created xsi:type="dcterms:W3CDTF">2026-10-25T16:01:50Z</dcterms:created>
  <dcterms:modified xsi:type="dcterms:W3CDTF">2026-10-26T12:12:51Z</dcterms:modified>
</cp:coreProperties>
</file>