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6E5E8B-1A48-4F96-BD85-9242FEBA1E5C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2B91191-EFB0-487F-81D1-AFCB7EBA54BF}">
      <dgm:prSet phldrT="[Text]"/>
      <dgm:spPr/>
      <dgm:t>
        <a:bodyPr/>
        <a:lstStyle/>
        <a:p>
          <a:r>
            <a:rPr lang="en-US" dirty="0"/>
            <a:t>Influences</a:t>
          </a:r>
        </a:p>
      </dgm:t>
    </dgm:pt>
    <dgm:pt modelId="{10B2D12F-E5E9-4914-81A3-544169957153}" type="parTrans" cxnId="{7F27AB46-3985-4D3B-9AF7-EB8A3DFAA2BD}">
      <dgm:prSet/>
      <dgm:spPr/>
      <dgm:t>
        <a:bodyPr/>
        <a:lstStyle/>
        <a:p>
          <a:endParaRPr lang="en-US"/>
        </a:p>
      </dgm:t>
    </dgm:pt>
    <dgm:pt modelId="{EEDB382F-B2B6-49C1-8A2F-696A55CCDE3F}" type="sibTrans" cxnId="{7F27AB46-3985-4D3B-9AF7-EB8A3DFAA2BD}">
      <dgm:prSet/>
      <dgm:spPr/>
      <dgm:t>
        <a:bodyPr/>
        <a:lstStyle/>
        <a:p>
          <a:endParaRPr lang="en-US"/>
        </a:p>
      </dgm:t>
    </dgm:pt>
    <dgm:pt modelId="{AE1347BB-73D7-4A1C-AF54-9D1E12547A51}">
      <dgm:prSet phldrT="[Text]" custT="1"/>
      <dgm:spPr/>
      <dgm:t>
        <a:bodyPr/>
        <a:lstStyle/>
        <a:p>
          <a:r>
            <a:rPr lang="en-US" sz="1200" dirty="0"/>
            <a:t>Subsidiary structure &amp; strategy</a:t>
          </a:r>
        </a:p>
      </dgm:t>
    </dgm:pt>
    <dgm:pt modelId="{518D54BE-B8D9-4F3C-B2DB-643FC750C9E6}" type="parTrans" cxnId="{0F598398-647C-4D90-A3E7-8F9A1DB577A4}">
      <dgm:prSet/>
      <dgm:spPr/>
      <dgm:t>
        <a:bodyPr/>
        <a:lstStyle/>
        <a:p>
          <a:endParaRPr lang="en-US"/>
        </a:p>
      </dgm:t>
    </dgm:pt>
    <dgm:pt modelId="{B99BCAF2-B72B-4C59-A6C2-8EF43C93C8B4}" type="sibTrans" cxnId="{0F598398-647C-4D90-A3E7-8F9A1DB577A4}">
      <dgm:prSet/>
      <dgm:spPr/>
      <dgm:t>
        <a:bodyPr/>
        <a:lstStyle/>
        <a:p>
          <a:endParaRPr lang="en-US"/>
        </a:p>
      </dgm:t>
    </dgm:pt>
    <dgm:pt modelId="{AF943C2E-C56D-49CC-A95C-4F06D9A18937}">
      <dgm:prSet phldrT="[Text]"/>
      <dgm:spPr/>
      <dgm:t>
        <a:bodyPr/>
        <a:lstStyle/>
        <a:p>
          <a:r>
            <a:rPr lang="en-US" dirty="0"/>
            <a:t>Implications</a:t>
          </a:r>
        </a:p>
      </dgm:t>
    </dgm:pt>
    <dgm:pt modelId="{399E4370-9B66-473A-969D-1B496F4BA0CD}" type="parTrans" cxnId="{6BEE1ABA-A54B-4601-95D0-D868A4A9814B}">
      <dgm:prSet/>
      <dgm:spPr/>
      <dgm:t>
        <a:bodyPr/>
        <a:lstStyle/>
        <a:p>
          <a:endParaRPr lang="en-US"/>
        </a:p>
      </dgm:t>
    </dgm:pt>
    <dgm:pt modelId="{7971289C-9A17-4757-9745-82A6C0CCE5E5}" type="sibTrans" cxnId="{6BEE1ABA-A54B-4601-95D0-D868A4A9814B}">
      <dgm:prSet/>
      <dgm:spPr/>
      <dgm:t>
        <a:bodyPr/>
        <a:lstStyle/>
        <a:p>
          <a:endParaRPr lang="en-US"/>
        </a:p>
      </dgm:t>
    </dgm:pt>
    <dgm:pt modelId="{20443AB4-E644-4949-9343-A5420E49EFD3}">
      <dgm:prSet phldrT="[Text]" custT="1"/>
      <dgm:spPr/>
      <dgm:t>
        <a:bodyPr/>
        <a:lstStyle/>
        <a:p>
          <a:r>
            <a:rPr lang="en-US" sz="1200" dirty="0"/>
            <a:t>Accountability </a:t>
          </a:r>
        </a:p>
      </dgm:t>
    </dgm:pt>
    <dgm:pt modelId="{9AB938DD-C079-422C-8D3B-B9B88143356E}" type="parTrans" cxnId="{FE6BC4C2-8E06-43E0-BA6C-0E257E34CEC5}">
      <dgm:prSet/>
      <dgm:spPr/>
      <dgm:t>
        <a:bodyPr/>
        <a:lstStyle/>
        <a:p>
          <a:endParaRPr lang="en-US"/>
        </a:p>
      </dgm:t>
    </dgm:pt>
    <dgm:pt modelId="{813993A8-C73E-4005-BE91-51FC6997B241}" type="sibTrans" cxnId="{FE6BC4C2-8E06-43E0-BA6C-0E257E34CEC5}">
      <dgm:prSet/>
      <dgm:spPr/>
      <dgm:t>
        <a:bodyPr/>
        <a:lstStyle/>
        <a:p>
          <a:endParaRPr lang="en-US"/>
        </a:p>
      </dgm:t>
    </dgm:pt>
    <dgm:pt modelId="{A1BD2408-744A-4EDF-9021-3F8C306C39FA}">
      <dgm:prSet phldrT="[Text]" custT="1"/>
      <dgm:spPr/>
      <dgm:t>
        <a:bodyPr/>
        <a:lstStyle/>
        <a:p>
          <a:r>
            <a:rPr lang="en-US" sz="1200" dirty="0"/>
            <a:t>Recall</a:t>
          </a:r>
        </a:p>
      </dgm:t>
    </dgm:pt>
    <dgm:pt modelId="{B7EB1826-AD83-41B3-B6FB-3167BF694365}" type="parTrans" cxnId="{C76E1A20-621A-4BCF-B876-236B21599438}">
      <dgm:prSet/>
      <dgm:spPr/>
      <dgm:t>
        <a:bodyPr/>
        <a:lstStyle/>
        <a:p>
          <a:endParaRPr lang="en-US"/>
        </a:p>
      </dgm:t>
    </dgm:pt>
    <dgm:pt modelId="{AC8CDA1F-30D2-445C-902B-A3D391309F20}" type="sibTrans" cxnId="{C76E1A20-621A-4BCF-B876-236B21599438}">
      <dgm:prSet/>
      <dgm:spPr/>
      <dgm:t>
        <a:bodyPr/>
        <a:lstStyle/>
        <a:p>
          <a:endParaRPr lang="en-US"/>
        </a:p>
      </dgm:t>
    </dgm:pt>
    <dgm:pt modelId="{DC81224A-AD98-467B-B674-FD5E6BFA5041}">
      <dgm:prSet phldrT="[Text]" custT="1"/>
      <dgm:spPr/>
      <dgm:t>
        <a:bodyPr/>
        <a:lstStyle/>
        <a:p>
          <a:r>
            <a:rPr lang="en-US" sz="1200" dirty="0"/>
            <a:t>Industry</a:t>
          </a:r>
        </a:p>
      </dgm:t>
    </dgm:pt>
    <dgm:pt modelId="{5974A33B-992F-4314-B9CC-A52440A3521F}" type="parTrans" cxnId="{F0956290-88BA-475C-8063-D42030A54B5B}">
      <dgm:prSet/>
      <dgm:spPr/>
      <dgm:t>
        <a:bodyPr/>
        <a:lstStyle/>
        <a:p>
          <a:endParaRPr lang="en-US"/>
        </a:p>
      </dgm:t>
    </dgm:pt>
    <dgm:pt modelId="{32E68CBF-5C77-4BCC-9142-9CA586E7BDD9}" type="sibTrans" cxnId="{F0956290-88BA-475C-8063-D42030A54B5B}">
      <dgm:prSet/>
      <dgm:spPr/>
      <dgm:t>
        <a:bodyPr/>
        <a:lstStyle/>
        <a:p>
          <a:endParaRPr lang="en-US"/>
        </a:p>
      </dgm:t>
    </dgm:pt>
    <dgm:pt modelId="{5203575C-1ADA-4EBC-B272-275ADE21CF9B}">
      <dgm:prSet phldrT="[Text]" custT="1"/>
      <dgm:spPr/>
      <dgm:t>
        <a:bodyPr/>
        <a:lstStyle/>
        <a:p>
          <a:r>
            <a:rPr lang="en-US" sz="1200" dirty="0"/>
            <a:t>Culture </a:t>
          </a:r>
        </a:p>
      </dgm:t>
    </dgm:pt>
    <dgm:pt modelId="{6A267C31-BD02-4E2E-9C22-5F6D1F9AF28F}" type="parTrans" cxnId="{AF59704E-41AF-41A5-9DCD-9F7E01B3C6A2}">
      <dgm:prSet/>
      <dgm:spPr/>
      <dgm:t>
        <a:bodyPr/>
        <a:lstStyle/>
        <a:p>
          <a:endParaRPr lang="en-US"/>
        </a:p>
      </dgm:t>
    </dgm:pt>
    <dgm:pt modelId="{235A5A49-F516-4D7C-B59D-B93C40273F5E}" type="sibTrans" cxnId="{AF59704E-41AF-41A5-9DCD-9F7E01B3C6A2}">
      <dgm:prSet/>
      <dgm:spPr/>
      <dgm:t>
        <a:bodyPr/>
        <a:lstStyle/>
        <a:p>
          <a:endParaRPr lang="en-US"/>
        </a:p>
      </dgm:t>
    </dgm:pt>
    <dgm:pt modelId="{BB060647-5618-499F-A812-1D08AB1FEDC5}">
      <dgm:prSet phldrT="[Text]" custT="1"/>
      <dgm:spPr/>
      <dgm:t>
        <a:bodyPr/>
        <a:lstStyle/>
        <a:p>
          <a:r>
            <a:rPr lang="en-US" sz="1200" dirty="0"/>
            <a:t>Legal</a:t>
          </a:r>
        </a:p>
      </dgm:t>
    </dgm:pt>
    <dgm:pt modelId="{2CD30F5B-DA9C-4162-88BB-47F0FC483AAC}" type="parTrans" cxnId="{0C8C7E3B-950D-468D-B088-3525FAB437FA}">
      <dgm:prSet/>
      <dgm:spPr/>
      <dgm:t>
        <a:bodyPr/>
        <a:lstStyle/>
        <a:p>
          <a:endParaRPr lang="en-US"/>
        </a:p>
      </dgm:t>
    </dgm:pt>
    <dgm:pt modelId="{F55F674C-0852-4171-B3F5-7AED4F4F9041}" type="sibTrans" cxnId="{0C8C7E3B-950D-468D-B088-3525FAB437FA}">
      <dgm:prSet/>
      <dgm:spPr/>
      <dgm:t>
        <a:bodyPr/>
        <a:lstStyle/>
        <a:p>
          <a:endParaRPr lang="en-US"/>
        </a:p>
      </dgm:t>
    </dgm:pt>
    <dgm:pt modelId="{0B2E37C7-8A01-455C-95A3-A3139D71E627}">
      <dgm:prSet phldrT="[Text]" custT="1"/>
      <dgm:spPr/>
      <dgm:t>
        <a:bodyPr/>
        <a:lstStyle/>
        <a:p>
          <a:r>
            <a:rPr lang="en-US" sz="1200" dirty="0"/>
            <a:t>Feedback</a:t>
          </a:r>
        </a:p>
      </dgm:t>
    </dgm:pt>
    <dgm:pt modelId="{8A45C6D8-4A27-44AF-AF8B-F49B04A39C25}" type="parTrans" cxnId="{2B5DC274-42B0-47A5-8275-A8892504A0AA}">
      <dgm:prSet/>
      <dgm:spPr/>
      <dgm:t>
        <a:bodyPr/>
        <a:lstStyle/>
        <a:p>
          <a:endParaRPr lang="en-US"/>
        </a:p>
      </dgm:t>
    </dgm:pt>
    <dgm:pt modelId="{56266123-95B4-46F7-9207-E9F414D79AF5}" type="sibTrans" cxnId="{2B5DC274-42B0-47A5-8275-A8892504A0AA}">
      <dgm:prSet/>
      <dgm:spPr/>
      <dgm:t>
        <a:bodyPr/>
        <a:lstStyle/>
        <a:p>
          <a:endParaRPr lang="en-US"/>
        </a:p>
      </dgm:t>
    </dgm:pt>
    <dgm:pt modelId="{30B3BF67-01B1-4D7C-9DF8-821D1AF483A1}">
      <dgm:prSet phldrT="[Text]" custT="1"/>
      <dgm:spPr/>
      <dgm:t>
        <a:bodyPr/>
        <a:lstStyle/>
        <a:p>
          <a:r>
            <a:rPr lang="en-US" sz="1200" dirty="0"/>
            <a:t>Relationship with supervisor</a:t>
          </a:r>
        </a:p>
      </dgm:t>
    </dgm:pt>
    <dgm:pt modelId="{C648166E-C469-4914-9DB3-6370FB591473}" type="parTrans" cxnId="{4818F3A5-0936-42BA-8855-675670BB7F7E}">
      <dgm:prSet/>
      <dgm:spPr/>
      <dgm:t>
        <a:bodyPr/>
        <a:lstStyle/>
        <a:p>
          <a:endParaRPr lang="en-US"/>
        </a:p>
      </dgm:t>
    </dgm:pt>
    <dgm:pt modelId="{61070AC2-E4BD-4C87-8452-29E83257C535}" type="sibTrans" cxnId="{4818F3A5-0936-42BA-8855-675670BB7F7E}">
      <dgm:prSet/>
      <dgm:spPr/>
      <dgm:t>
        <a:bodyPr/>
        <a:lstStyle/>
        <a:p>
          <a:endParaRPr lang="en-US"/>
        </a:p>
      </dgm:t>
    </dgm:pt>
    <dgm:pt modelId="{3742E214-A58E-4EE3-A5B1-6B7A8D4A0A20}">
      <dgm:prSet phldrT="[Text]" custT="1"/>
      <dgm:spPr/>
      <dgm:t>
        <a:bodyPr/>
        <a:lstStyle/>
        <a:p>
          <a:r>
            <a:rPr lang="en-US" sz="1200" dirty="0"/>
            <a:t>Observation</a:t>
          </a:r>
        </a:p>
      </dgm:t>
    </dgm:pt>
    <dgm:pt modelId="{CCB976E9-DF91-43DA-BFE0-EB4C30602D20}" type="parTrans" cxnId="{F497E5B1-60B2-422C-976A-19430C6AC959}">
      <dgm:prSet/>
      <dgm:spPr/>
      <dgm:t>
        <a:bodyPr/>
        <a:lstStyle/>
        <a:p>
          <a:endParaRPr lang="en-US"/>
        </a:p>
      </dgm:t>
    </dgm:pt>
    <dgm:pt modelId="{5DA96719-A5AF-44D0-BDA2-15445DC35687}" type="sibTrans" cxnId="{F497E5B1-60B2-422C-976A-19430C6AC959}">
      <dgm:prSet/>
      <dgm:spPr/>
      <dgm:t>
        <a:bodyPr/>
        <a:lstStyle/>
        <a:p>
          <a:endParaRPr lang="en-US"/>
        </a:p>
      </dgm:t>
    </dgm:pt>
    <dgm:pt modelId="{98F3F84E-81FA-461B-B812-938ACDBD3363}">
      <dgm:prSet phldrT="[Text]"/>
      <dgm:spPr/>
      <dgm:t>
        <a:bodyPr/>
        <a:lstStyle/>
        <a:p>
          <a:r>
            <a:rPr lang="en-US" dirty="0"/>
            <a:t>Activities that take place in the cycle</a:t>
          </a:r>
        </a:p>
      </dgm:t>
    </dgm:pt>
    <dgm:pt modelId="{4DDDF243-92D0-454B-A4CF-13393CBB2D4D}" type="sibTrans" cxnId="{69EA18F1-1AEC-4FAF-99AE-5F390F892874}">
      <dgm:prSet/>
      <dgm:spPr/>
      <dgm:t>
        <a:bodyPr/>
        <a:lstStyle/>
        <a:p>
          <a:endParaRPr lang="en-US"/>
        </a:p>
      </dgm:t>
    </dgm:pt>
    <dgm:pt modelId="{FDEB92A5-6FBA-46D7-8CA7-694E45C7FC2D}" type="parTrans" cxnId="{69EA18F1-1AEC-4FAF-99AE-5F390F892874}">
      <dgm:prSet/>
      <dgm:spPr/>
      <dgm:t>
        <a:bodyPr/>
        <a:lstStyle/>
        <a:p>
          <a:endParaRPr lang="en-US"/>
        </a:p>
      </dgm:t>
    </dgm:pt>
    <dgm:pt modelId="{09297211-E15F-45B5-95DC-49DECB4D1996}">
      <dgm:prSet phldrT="[Text]" custT="1"/>
      <dgm:spPr/>
      <dgm:t>
        <a:bodyPr/>
        <a:lstStyle/>
        <a:p>
          <a:pPr algn="ctr"/>
          <a:r>
            <a:rPr lang="en-US" sz="1500" dirty="0"/>
            <a:t>The performance management process</a:t>
          </a:r>
        </a:p>
      </dgm:t>
    </dgm:pt>
    <dgm:pt modelId="{10A388A7-BBE5-4CD9-A696-012D724EAC5A}" type="sibTrans" cxnId="{55DFD3C4-5B80-49C7-8BED-3F4EDE1EA40B}">
      <dgm:prSet/>
      <dgm:spPr/>
      <dgm:t>
        <a:bodyPr/>
        <a:lstStyle/>
        <a:p>
          <a:endParaRPr lang="en-US"/>
        </a:p>
      </dgm:t>
    </dgm:pt>
    <dgm:pt modelId="{0CE64271-D19C-45AA-804F-5DBB380A2798}" type="parTrans" cxnId="{55DFD3C4-5B80-49C7-8BED-3F4EDE1EA40B}">
      <dgm:prSet/>
      <dgm:spPr/>
      <dgm:t>
        <a:bodyPr/>
        <a:lstStyle/>
        <a:p>
          <a:endParaRPr lang="en-US"/>
        </a:p>
      </dgm:t>
    </dgm:pt>
    <dgm:pt modelId="{4BB3F16E-C384-45C3-A1E7-F0CEB2F0AD36}" type="pres">
      <dgm:prSet presAssocID="{886E5E8B-1A48-4F96-BD85-9242FEBA1E5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95683E4-0E0B-489C-AEAC-3C77501C1E45}" type="pres">
      <dgm:prSet presAssocID="{886E5E8B-1A48-4F96-BD85-9242FEBA1E5C}" presName="tSp" presStyleCnt="0"/>
      <dgm:spPr/>
    </dgm:pt>
    <dgm:pt modelId="{EEC2D6EC-2FBF-4E9A-8E1A-B2600D937942}" type="pres">
      <dgm:prSet presAssocID="{886E5E8B-1A48-4F96-BD85-9242FEBA1E5C}" presName="bSp" presStyleCnt="0"/>
      <dgm:spPr/>
    </dgm:pt>
    <dgm:pt modelId="{9146702A-D547-4622-AE18-BA441E763183}" type="pres">
      <dgm:prSet presAssocID="{886E5E8B-1A48-4F96-BD85-9242FEBA1E5C}" presName="process" presStyleCnt="0"/>
      <dgm:spPr/>
    </dgm:pt>
    <dgm:pt modelId="{A9E39476-7431-472E-8D84-6AC28147C40D}" type="pres">
      <dgm:prSet presAssocID="{D2B91191-EFB0-487F-81D1-AFCB7EBA54BF}" presName="composite1" presStyleCnt="0"/>
      <dgm:spPr/>
    </dgm:pt>
    <dgm:pt modelId="{C58EADA6-E079-496A-AF62-64F625853440}" type="pres">
      <dgm:prSet presAssocID="{D2B91191-EFB0-487F-81D1-AFCB7EBA54BF}" presName="dummyNode1" presStyleLbl="node1" presStyleIdx="0" presStyleCnt="3"/>
      <dgm:spPr/>
    </dgm:pt>
    <dgm:pt modelId="{A0A94388-9EDD-44BD-8B0D-50D10AF0EE96}" type="pres">
      <dgm:prSet presAssocID="{D2B91191-EFB0-487F-81D1-AFCB7EBA54BF}" presName="childNode1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2C3710-BAA4-4BC8-9402-1F677496658A}" type="pres">
      <dgm:prSet presAssocID="{D2B91191-EFB0-487F-81D1-AFCB7EBA54BF}" presName="childNode1tx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A9B7DD6-0FD2-46AF-8461-A2CA1FA8D51A}" type="pres">
      <dgm:prSet presAssocID="{D2B91191-EFB0-487F-81D1-AFCB7EBA54BF}" presName="parentNode1" presStyleLbl="node1" presStyleIdx="0" presStyleCnt="3" custLinFactNeighborX="14682" custLinFactNeighborY="65149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7DD3F1-EFB9-499A-90F6-749D23743C2C}" type="pres">
      <dgm:prSet presAssocID="{D2B91191-EFB0-487F-81D1-AFCB7EBA54BF}" presName="connSite1" presStyleCnt="0"/>
      <dgm:spPr/>
    </dgm:pt>
    <dgm:pt modelId="{BD3FA517-5A99-46BE-B4C2-C463F0370A86}" type="pres">
      <dgm:prSet presAssocID="{EEDB382F-B2B6-49C1-8A2F-696A55CCDE3F}" presName="Name9" presStyleLbl="sibTrans2D1" presStyleIdx="0" presStyleCnt="2"/>
      <dgm:spPr/>
      <dgm:t>
        <a:bodyPr/>
        <a:lstStyle/>
        <a:p>
          <a:endParaRPr lang="en-US"/>
        </a:p>
      </dgm:t>
    </dgm:pt>
    <dgm:pt modelId="{3DA1EB29-7400-4B00-BACB-D6CE5DD460A2}" type="pres">
      <dgm:prSet presAssocID="{98F3F84E-81FA-461B-B812-938ACDBD3363}" presName="composite2" presStyleCnt="0"/>
      <dgm:spPr/>
    </dgm:pt>
    <dgm:pt modelId="{28FA67CA-1E81-4299-B1C5-6C5765C895B0}" type="pres">
      <dgm:prSet presAssocID="{98F3F84E-81FA-461B-B812-938ACDBD3363}" presName="dummyNode2" presStyleLbl="node1" presStyleIdx="0" presStyleCnt="3"/>
      <dgm:spPr/>
    </dgm:pt>
    <dgm:pt modelId="{1501EDE1-40EF-446E-810F-FC5B5E8B8D8C}" type="pres">
      <dgm:prSet presAssocID="{98F3F84E-81FA-461B-B812-938ACDBD3363}" presName="childNode2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8F8BF8-B993-4922-B4F7-71B62E893F26}" type="pres">
      <dgm:prSet presAssocID="{98F3F84E-81FA-461B-B812-938ACDBD3363}" presName="childNode2tx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3402B7-2180-4A2D-A14D-A8712E405074}" type="pres">
      <dgm:prSet presAssocID="{98F3F84E-81FA-461B-B812-938ACDBD3363}" presName="parentNode2" presStyleLbl="node1" presStyleIdx="1" presStyleCnt="3" custLinFactNeighborX="-5352" custLinFactNeighborY="-2062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37CAFB-5F31-47CA-89E3-29EEACD6DC1E}" type="pres">
      <dgm:prSet presAssocID="{98F3F84E-81FA-461B-B812-938ACDBD3363}" presName="connSite2" presStyleCnt="0"/>
      <dgm:spPr/>
    </dgm:pt>
    <dgm:pt modelId="{637F9DA5-B41D-436E-B159-B58478D3F55A}" type="pres">
      <dgm:prSet presAssocID="{4DDDF243-92D0-454B-A4CF-13393CBB2D4D}" presName="Name18" presStyleLbl="sibTrans2D1" presStyleIdx="1" presStyleCnt="2"/>
      <dgm:spPr/>
      <dgm:t>
        <a:bodyPr/>
        <a:lstStyle/>
        <a:p>
          <a:endParaRPr lang="en-US"/>
        </a:p>
      </dgm:t>
    </dgm:pt>
    <dgm:pt modelId="{1146F1E0-0DDE-4E14-894D-64F258051FE0}" type="pres">
      <dgm:prSet presAssocID="{AF943C2E-C56D-49CC-A95C-4F06D9A18937}" presName="composite1" presStyleCnt="0"/>
      <dgm:spPr/>
    </dgm:pt>
    <dgm:pt modelId="{8BA11EF6-ADFA-430F-9DD9-1CE70AEB260C}" type="pres">
      <dgm:prSet presAssocID="{AF943C2E-C56D-49CC-A95C-4F06D9A18937}" presName="dummyNode1" presStyleLbl="node1" presStyleIdx="1" presStyleCnt="3"/>
      <dgm:spPr/>
    </dgm:pt>
    <dgm:pt modelId="{E982547A-9197-464E-B532-68FDAA43E330}" type="pres">
      <dgm:prSet presAssocID="{AF943C2E-C56D-49CC-A95C-4F06D9A18937}" presName="childNode1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BC6C11-B351-4FDB-9FBA-C8A49EA4D1DD}" type="pres">
      <dgm:prSet presAssocID="{AF943C2E-C56D-49CC-A95C-4F06D9A18937}" presName="childNode1tx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6022E6-7B5C-4904-8EC4-C4FAF961A450}" type="pres">
      <dgm:prSet presAssocID="{AF943C2E-C56D-49CC-A95C-4F06D9A18937}" presName="parentNode1" presStyleLbl="node1" presStyleIdx="2" presStyleCnt="3" custLinFactNeighborX="7900" custLinFactNeighborY="5316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A6A88D-76C6-4DAB-BF14-F8EE2E1E11F2}" type="pres">
      <dgm:prSet presAssocID="{AF943C2E-C56D-49CC-A95C-4F06D9A18937}" presName="connSite1" presStyleCnt="0"/>
      <dgm:spPr/>
    </dgm:pt>
  </dgm:ptLst>
  <dgm:cxnLst>
    <dgm:cxn modelId="{5DD1F774-BC4B-4064-A314-0764A3DB8184}" type="presOf" srcId="{3742E214-A58E-4EE3-A5B1-6B7A8D4A0A20}" destId="{E982547A-9197-464E-B532-68FDAA43E330}" srcOrd="0" destOrd="3" presId="urn:microsoft.com/office/officeart/2005/8/layout/hProcess4"/>
    <dgm:cxn modelId="{C8E06BF1-53D7-4172-A41A-760E2C9C72EF}" type="presOf" srcId="{886E5E8B-1A48-4F96-BD85-9242FEBA1E5C}" destId="{4BB3F16E-C384-45C3-A1E7-F0CEB2F0AD36}" srcOrd="0" destOrd="0" presId="urn:microsoft.com/office/officeart/2005/8/layout/hProcess4"/>
    <dgm:cxn modelId="{D994C36B-C2D4-47C9-B2B6-D9D9E3FB1780}" type="presOf" srcId="{09297211-E15F-45B5-95DC-49DECB4D1996}" destId="{1501EDE1-40EF-446E-810F-FC5B5E8B8D8C}" srcOrd="0" destOrd="0" presId="urn:microsoft.com/office/officeart/2005/8/layout/hProcess4"/>
    <dgm:cxn modelId="{2B5DC274-42B0-47A5-8275-A8892504A0AA}" srcId="{AF943C2E-C56D-49CC-A95C-4F06D9A18937}" destId="{0B2E37C7-8A01-455C-95A3-A3139D71E627}" srcOrd="1" destOrd="0" parTransId="{8A45C6D8-4A27-44AF-AF8B-F49B04A39C25}" sibTransId="{56266123-95B4-46F7-9207-E9F414D79AF5}"/>
    <dgm:cxn modelId="{8D43F03C-EEEF-4C6D-808B-6646B2E36056}" type="presOf" srcId="{5203575C-1ADA-4EBC-B272-275ADE21CF9B}" destId="{1B2C3710-BAA4-4BC8-9402-1F677496658A}" srcOrd="1" destOrd="2" presId="urn:microsoft.com/office/officeart/2005/8/layout/hProcess4"/>
    <dgm:cxn modelId="{6971DCAD-BDA2-4A11-9CD2-E201C37EE6EF}" type="presOf" srcId="{20443AB4-E644-4949-9343-A5420E49EFD3}" destId="{19BC6C11-B351-4FDB-9FBA-C8A49EA4D1DD}" srcOrd="1" destOrd="0" presId="urn:microsoft.com/office/officeart/2005/8/layout/hProcess4"/>
    <dgm:cxn modelId="{E221732C-1035-4448-B065-85E84FD60699}" type="presOf" srcId="{AE1347BB-73D7-4A1C-AF54-9D1E12547A51}" destId="{A0A94388-9EDD-44BD-8B0D-50D10AF0EE96}" srcOrd="0" destOrd="0" presId="urn:microsoft.com/office/officeart/2005/8/layout/hProcess4"/>
    <dgm:cxn modelId="{4818F3A5-0936-42BA-8855-675670BB7F7E}" srcId="{AF943C2E-C56D-49CC-A95C-4F06D9A18937}" destId="{30B3BF67-01B1-4D7C-9DF8-821D1AF483A1}" srcOrd="2" destOrd="0" parTransId="{C648166E-C469-4914-9DB3-6370FB591473}" sibTransId="{61070AC2-E4BD-4C87-8452-29E83257C535}"/>
    <dgm:cxn modelId="{9454C102-18CC-40A6-9EBB-963DFACE38BE}" type="presOf" srcId="{BB060647-5618-499F-A812-1D08AB1FEDC5}" destId="{1B2C3710-BAA4-4BC8-9402-1F677496658A}" srcOrd="1" destOrd="3" presId="urn:microsoft.com/office/officeart/2005/8/layout/hProcess4"/>
    <dgm:cxn modelId="{EEAB5177-CD7D-4D58-86DB-B3C57AF08D04}" type="presOf" srcId="{0B2E37C7-8A01-455C-95A3-A3139D71E627}" destId="{19BC6C11-B351-4FDB-9FBA-C8A49EA4D1DD}" srcOrd="1" destOrd="1" presId="urn:microsoft.com/office/officeart/2005/8/layout/hProcess4"/>
    <dgm:cxn modelId="{176D8069-4275-49E1-99F1-23CEA1ED0811}" type="presOf" srcId="{DC81224A-AD98-467B-B674-FD5E6BFA5041}" destId="{1B2C3710-BAA4-4BC8-9402-1F677496658A}" srcOrd="1" destOrd="1" presId="urn:microsoft.com/office/officeart/2005/8/layout/hProcess4"/>
    <dgm:cxn modelId="{C76E1A20-621A-4BCF-B876-236B21599438}" srcId="{AF943C2E-C56D-49CC-A95C-4F06D9A18937}" destId="{A1BD2408-744A-4EDF-9021-3F8C306C39FA}" srcOrd="4" destOrd="0" parTransId="{B7EB1826-AD83-41B3-B6FB-3167BF694365}" sibTransId="{AC8CDA1F-30D2-445C-902B-A3D391309F20}"/>
    <dgm:cxn modelId="{55DFD3C4-5B80-49C7-8BED-3F4EDE1EA40B}" srcId="{98F3F84E-81FA-461B-B812-938ACDBD3363}" destId="{09297211-E15F-45B5-95DC-49DECB4D1996}" srcOrd="0" destOrd="0" parTransId="{0CE64271-D19C-45AA-804F-5DBB380A2798}" sibTransId="{10A388A7-BBE5-4CD9-A696-012D724EAC5A}"/>
    <dgm:cxn modelId="{39FD58CB-01F8-40A3-82D5-69B346E9417B}" type="presOf" srcId="{A1BD2408-744A-4EDF-9021-3F8C306C39FA}" destId="{E982547A-9197-464E-B532-68FDAA43E330}" srcOrd="0" destOrd="4" presId="urn:microsoft.com/office/officeart/2005/8/layout/hProcess4"/>
    <dgm:cxn modelId="{FE6BC4C2-8E06-43E0-BA6C-0E257E34CEC5}" srcId="{AF943C2E-C56D-49CC-A95C-4F06D9A18937}" destId="{20443AB4-E644-4949-9343-A5420E49EFD3}" srcOrd="0" destOrd="0" parTransId="{9AB938DD-C079-422C-8D3B-B9B88143356E}" sibTransId="{813993A8-C73E-4005-BE91-51FC6997B241}"/>
    <dgm:cxn modelId="{AD929842-B063-4FBF-B18D-FD118F2E3836}" type="presOf" srcId="{BB060647-5618-499F-A812-1D08AB1FEDC5}" destId="{A0A94388-9EDD-44BD-8B0D-50D10AF0EE96}" srcOrd="0" destOrd="3" presId="urn:microsoft.com/office/officeart/2005/8/layout/hProcess4"/>
    <dgm:cxn modelId="{0F598398-647C-4D90-A3E7-8F9A1DB577A4}" srcId="{D2B91191-EFB0-487F-81D1-AFCB7EBA54BF}" destId="{AE1347BB-73D7-4A1C-AF54-9D1E12547A51}" srcOrd="0" destOrd="0" parTransId="{518D54BE-B8D9-4F3C-B2DB-643FC750C9E6}" sibTransId="{B99BCAF2-B72B-4C59-A6C2-8EF43C93C8B4}"/>
    <dgm:cxn modelId="{7D8DB302-A582-4B0C-ABA2-AF1943976B29}" type="presOf" srcId="{98F3F84E-81FA-461B-B812-938ACDBD3363}" destId="{A03402B7-2180-4A2D-A14D-A8712E405074}" srcOrd="0" destOrd="0" presId="urn:microsoft.com/office/officeart/2005/8/layout/hProcess4"/>
    <dgm:cxn modelId="{85EED34A-ADE9-44F5-9AA0-F3E155E43385}" type="presOf" srcId="{EEDB382F-B2B6-49C1-8A2F-696A55CCDE3F}" destId="{BD3FA517-5A99-46BE-B4C2-C463F0370A86}" srcOrd="0" destOrd="0" presId="urn:microsoft.com/office/officeart/2005/8/layout/hProcess4"/>
    <dgm:cxn modelId="{AAC3C550-0684-4BD4-AE81-CA0B3D3B88C8}" type="presOf" srcId="{09297211-E15F-45B5-95DC-49DECB4D1996}" destId="{D98F8BF8-B993-4922-B4F7-71B62E893F26}" srcOrd="1" destOrd="0" presId="urn:microsoft.com/office/officeart/2005/8/layout/hProcess4"/>
    <dgm:cxn modelId="{69EA18F1-1AEC-4FAF-99AE-5F390F892874}" srcId="{886E5E8B-1A48-4F96-BD85-9242FEBA1E5C}" destId="{98F3F84E-81FA-461B-B812-938ACDBD3363}" srcOrd="1" destOrd="0" parTransId="{FDEB92A5-6FBA-46D7-8CA7-694E45C7FC2D}" sibTransId="{4DDDF243-92D0-454B-A4CF-13393CBB2D4D}"/>
    <dgm:cxn modelId="{C898C715-38BF-4582-87D5-DD125B8789D5}" type="presOf" srcId="{AE1347BB-73D7-4A1C-AF54-9D1E12547A51}" destId="{1B2C3710-BAA4-4BC8-9402-1F677496658A}" srcOrd="1" destOrd="0" presId="urn:microsoft.com/office/officeart/2005/8/layout/hProcess4"/>
    <dgm:cxn modelId="{AF59704E-41AF-41A5-9DCD-9F7E01B3C6A2}" srcId="{D2B91191-EFB0-487F-81D1-AFCB7EBA54BF}" destId="{5203575C-1ADA-4EBC-B272-275ADE21CF9B}" srcOrd="2" destOrd="0" parTransId="{6A267C31-BD02-4E2E-9C22-5F6D1F9AF28F}" sibTransId="{235A5A49-F516-4D7C-B59D-B93C40273F5E}"/>
    <dgm:cxn modelId="{41A66AEE-45C3-47F8-92D9-8C86FA3108F7}" type="presOf" srcId="{4DDDF243-92D0-454B-A4CF-13393CBB2D4D}" destId="{637F9DA5-B41D-436E-B159-B58478D3F55A}" srcOrd="0" destOrd="0" presId="urn:microsoft.com/office/officeart/2005/8/layout/hProcess4"/>
    <dgm:cxn modelId="{7B2627D4-2F4B-453A-83DF-EE971E8F9F95}" type="presOf" srcId="{AF943C2E-C56D-49CC-A95C-4F06D9A18937}" destId="{5E6022E6-7B5C-4904-8EC4-C4FAF961A450}" srcOrd="0" destOrd="0" presId="urn:microsoft.com/office/officeart/2005/8/layout/hProcess4"/>
    <dgm:cxn modelId="{756E6BBF-8168-4EF8-817E-BDA78787A09D}" type="presOf" srcId="{5203575C-1ADA-4EBC-B272-275ADE21CF9B}" destId="{A0A94388-9EDD-44BD-8B0D-50D10AF0EE96}" srcOrd="0" destOrd="2" presId="urn:microsoft.com/office/officeart/2005/8/layout/hProcess4"/>
    <dgm:cxn modelId="{F0956290-88BA-475C-8063-D42030A54B5B}" srcId="{D2B91191-EFB0-487F-81D1-AFCB7EBA54BF}" destId="{DC81224A-AD98-467B-B674-FD5E6BFA5041}" srcOrd="1" destOrd="0" parTransId="{5974A33B-992F-4314-B9CC-A52440A3521F}" sibTransId="{32E68CBF-5C77-4BCC-9142-9CA586E7BDD9}"/>
    <dgm:cxn modelId="{4E1CA807-FC76-41D4-8608-7CDDEF9EC887}" type="presOf" srcId="{30B3BF67-01B1-4D7C-9DF8-821D1AF483A1}" destId="{19BC6C11-B351-4FDB-9FBA-C8A49EA4D1DD}" srcOrd="1" destOrd="2" presId="urn:microsoft.com/office/officeart/2005/8/layout/hProcess4"/>
    <dgm:cxn modelId="{B0E20A62-53BE-4C0C-ADBC-750A5F6589C1}" type="presOf" srcId="{3742E214-A58E-4EE3-A5B1-6B7A8D4A0A20}" destId="{19BC6C11-B351-4FDB-9FBA-C8A49EA4D1DD}" srcOrd="1" destOrd="3" presId="urn:microsoft.com/office/officeart/2005/8/layout/hProcess4"/>
    <dgm:cxn modelId="{0B213136-1D27-433C-9568-82307E4C77E9}" type="presOf" srcId="{A1BD2408-744A-4EDF-9021-3F8C306C39FA}" destId="{19BC6C11-B351-4FDB-9FBA-C8A49EA4D1DD}" srcOrd="1" destOrd="4" presId="urn:microsoft.com/office/officeart/2005/8/layout/hProcess4"/>
    <dgm:cxn modelId="{D4C482BA-C7E3-4977-81F7-A00DBC484AB9}" type="presOf" srcId="{20443AB4-E644-4949-9343-A5420E49EFD3}" destId="{E982547A-9197-464E-B532-68FDAA43E330}" srcOrd="0" destOrd="0" presId="urn:microsoft.com/office/officeart/2005/8/layout/hProcess4"/>
    <dgm:cxn modelId="{6BEE1ABA-A54B-4601-95D0-D868A4A9814B}" srcId="{886E5E8B-1A48-4F96-BD85-9242FEBA1E5C}" destId="{AF943C2E-C56D-49CC-A95C-4F06D9A18937}" srcOrd="2" destOrd="0" parTransId="{399E4370-9B66-473A-969D-1B496F4BA0CD}" sibTransId="{7971289C-9A17-4757-9745-82A6C0CCE5E5}"/>
    <dgm:cxn modelId="{0C8C7E3B-950D-468D-B088-3525FAB437FA}" srcId="{D2B91191-EFB0-487F-81D1-AFCB7EBA54BF}" destId="{BB060647-5618-499F-A812-1D08AB1FEDC5}" srcOrd="3" destOrd="0" parTransId="{2CD30F5B-DA9C-4162-88BB-47F0FC483AAC}" sibTransId="{F55F674C-0852-4171-B3F5-7AED4F4F9041}"/>
    <dgm:cxn modelId="{F497E5B1-60B2-422C-976A-19430C6AC959}" srcId="{AF943C2E-C56D-49CC-A95C-4F06D9A18937}" destId="{3742E214-A58E-4EE3-A5B1-6B7A8D4A0A20}" srcOrd="3" destOrd="0" parTransId="{CCB976E9-DF91-43DA-BFE0-EB4C30602D20}" sibTransId="{5DA96719-A5AF-44D0-BDA2-15445DC35687}"/>
    <dgm:cxn modelId="{D4523F07-2FB6-496F-975B-90C738F89B5B}" type="presOf" srcId="{DC81224A-AD98-467B-B674-FD5E6BFA5041}" destId="{A0A94388-9EDD-44BD-8B0D-50D10AF0EE96}" srcOrd="0" destOrd="1" presId="urn:microsoft.com/office/officeart/2005/8/layout/hProcess4"/>
    <dgm:cxn modelId="{68AAD961-3C3C-4642-B389-4ED5768FA748}" type="presOf" srcId="{D2B91191-EFB0-487F-81D1-AFCB7EBA54BF}" destId="{DA9B7DD6-0FD2-46AF-8461-A2CA1FA8D51A}" srcOrd="0" destOrd="0" presId="urn:microsoft.com/office/officeart/2005/8/layout/hProcess4"/>
    <dgm:cxn modelId="{7F27AB46-3985-4D3B-9AF7-EB8A3DFAA2BD}" srcId="{886E5E8B-1A48-4F96-BD85-9242FEBA1E5C}" destId="{D2B91191-EFB0-487F-81D1-AFCB7EBA54BF}" srcOrd="0" destOrd="0" parTransId="{10B2D12F-E5E9-4914-81A3-544169957153}" sibTransId="{EEDB382F-B2B6-49C1-8A2F-696A55CCDE3F}"/>
    <dgm:cxn modelId="{3535D183-0130-4032-B2CA-4CEB0E6C3B5F}" type="presOf" srcId="{0B2E37C7-8A01-455C-95A3-A3139D71E627}" destId="{E982547A-9197-464E-B532-68FDAA43E330}" srcOrd="0" destOrd="1" presId="urn:microsoft.com/office/officeart/2005/8/layout/hProcess4"/>
    <dgm:cxn modelId="{F9C40C8F-43A6-416D-90ED-4C3441158EEC}" type="presOf" srcId="{30B3BF67-01B1-4D7C-9DF8-821D1AF483A1}" destId="{E982547A-9197-464E-B532-68FDAA43E330}" srcOrd="0" destOrd="2" presId="urn:microsoft.com/office/officeart/2005/8/layout/hProcess4"/>
    <dgm:cxn modelId="{F7D013F4-F155-4B9E-9A2D-FAE73175E38E}" type="presParOf" srcId="{4BB3F16E-C384-45C3-A1E7-F0CEB2F0AD36}" destId="{195683E4-0E0B-489C-AEAC-3C77501C1E45}" srcOrd="0" destOrd="0" presId="urn:microsoft.com/office/officeart/2005/8/layout/hProcess4"/>
    <dgm:cxn modelId="{A443880B-D375-4CEF-89D8-400F50EBA1F1}" type="presParOf" srcId="{4BB3F16E-C384-45C3-A1E7-F0CEB2F0AD36}" destId="{EEC2D6EC-2FBF-4E9A-8E1A-B2600D937942}" srcOrd="1" destOrd="0" presId="urn:microsoft.com/office/officeart/2005/8/layout/hProcess4"/>
    <dgm:cxn modelId="{BB173514-C964-4D10-830F-236121485948}" type="presParOf" srcId="{4BB3F16E-C384-45C3-A1E7-F0CEB2F0AD36}" destId="{9146702A-D547-4622-AE18-BA441E763183}" srcOrd="2" destOrd="0" presId="urn:microsoft.com/office/officeart/2005/8/layout/hProcess4"/>
    <dgm:cxn modelId="{EF55E45F-E7BA-408F-9A09-C37EE3003C32}" type="presParOf" srcId="{9146702A-D547-4622-AE18-BA441E763183}" destId="{A9E39476-7431-472E-8D84-6AC28147C40D}" srcOrd="0" destOrd="0" presId="urn:microsoft.com/office/officeart/2005/8/layout/hProcess4"/>
    <dgm:cxn modelId="{DCFCEF57-CF40-4205-877B-A17EDCD91201}" type="presParOf" srcId="{A9E39476-7431-472E-8D84-6AC28147C40D}" destId="{C58EADA6-E079-496A-AF62-64F625853440}" srcOrd="0" destOrd="0" presId="urn:microsoft.com/office/officeart/2005/8/layout/hProcess4"/>
    <dgm:cxn modelId="{91D05B6F-86AA-4C51-A350-513F7214F209}" type="presParOf" srcId="{A9E39476-7431-472E-8D84-6AC28147C40D}" destId="{A0A94388-9EDD-44BD-8B0D-50D10AF0EE96}" srcOrd="1" destOrd="0" presId="urn:microsoft.com/office/officeart/2005/8/layout/hProcess4"/>
    <dgm:cxn modelId="{7B38B2FE-D571-4E3C-8B6F-B105F1187F42}" type="presParOf" srcId="{A9E39476-7431-472E-8D84-6AC28147C40D}" destId="{1B2C3710-BAA4-4BC8-9402-1F677496658A}" srcOrd="2" destOrd="0" presId="urn:microsoft.com/office/officeart/2005/8/layout/hProcess4"/>
    <dgm:cxn modelId="{40481DFA-02D0-4C30-AE77-6055BF0D2263}" type="presParOf" srcId="{A9E39476-7431-472E-8D84-6AC28147C40D}" destId="{DA9B7DD6-0FD2-46AF-8461-A2CA1FA8D51A}" srcOrd="3" destOrd="0" presId="urn:microsoft.com/office/officeart/2005/8/layout/hProcess4"/>
    <dgm:cxn modelId="{D3D7E9CB-4D4F-4576-AD98-4822B4F8363C}" type="presParOf" srcId="{A9E39476-7431-472E-8D84-6AC28147C40D}" destId="{5A7DD3F1-EFB9-499A-90F6-749D23743C2C}" srcOrd="4" destOrd="0" presId="urn:microsoft.com/office/officeart/2005/8/layout/hProcess4"/>
    <dgm:cxn modelId="{5E779ADF-7E3E-4169-8AD6-C3F220A521EA}" type="presParOf" srcId="{9146702A-D547-4622-AE18-BA441E763183}" destId="{BD3FA517-5A99-46BE-B4C2-C463F0370A86}" srcOrd="1" destOrd="0" presId="urn:microsoft.com/office/officeart/2005/8/layout/hProcess4"/>
    <dgm:cxn modelId="{D8C3E8D9-B5F9-4E61-9275-9513E8603EE2}" type="presParOf" srcId="{9146702A-D547-4622-AE18-BA441E763183}" destId="{3DA1EB29-7400-4B00-BACB-D6CE5DD460A2}" srcOrd="2" destOrd="0" presId="urn:microsoft.com/office/officeart/2005/8/layout/hProcess4"/>
    <dgm:cxn modelId="{CB65B51F-D3B6-447C-A9B0-920FD11E34CE}" type="presParOf" srcId="{3DA1EB29-7400-4B00-BACB-D6CE5DD460A2}" destId="{28FA67CA-1E81-4299-B1C5-6C5765C895B0}" srcOrd="0" destOrd="0" presId="urn:microsoft.com/office/officeart/2005/8/layout/hProcess4"/>
    <dgm:cxn modelId="{D3801915-072F-4D88-B982-367ACD716948}" type="presParOf" srcId="{3DA1EB29-7400-4B00-BACB-D6CE5DD460A2}" destId="{1501EDE1-40EF-446E-810F-FC5B5E8B8D8C}" srcOrd="1" destOrd="0" presId="urn:microsoft.com/office/officeart/2005/8/layout/hProcess4"/>
    <dgm:cxn modelId="{35C4D370-C602-44A4-9D12-262CD8F8BE6D}" type="presParOf" srcId="{3DA1EB29-7400-4B00-BACB-D6CE5DD460A2}" destId="{D98F8BF8-B993-4922-B4F7-71B62E893F26}" srcOrd="2" destOrd="0" presId="urn:microsoft.com/office/officeart/2005/8/layout/hProcess4"/>
    <dgm:cxn modelId="{90CC7F2D-A9BE-42ED-B817-C90590649D68}" type="presParOf" srcId="{3DA1EB29-7400-4B00-BACB-D6CE5DD460A2}" destId="{A03402B7-2180-4A2D-A14D-A8712E405074}" srcOrd="3" destOrd="0" presId="urn:microsoft.com/office/officeart/2005/8/layout/hProcess4"/>
    <dgm:cxn modelId="{EA0ED8E4-8429-42F4-AA77-3AFAB5BDFF2C}" type="presParOf" srcId="{3DA1EB29-7400-4B00-BACB-D6CE5DD460A2}" destId="{EA37CAFB-5F31-47CA-89E3-29EEACD6DC1E}" srcOrd="4" destOrd="0" presId="urn:microsoft.com/office/officeart/2005/8/layout/hProcess4"/>
    <dgm:cxn modelId="{54447DE7-CB5A-4E6F-BE81-6D2486BD221A}" type="presParOf" srcId="{9146702A-D547-4622-AE18-BA441E763183}" destId="{637F9DA5-B41D-436E-B159-B58478D3F55A}" srcOrd="3" destOrd="0" presId="urn:microsoft.com/office/officeart/2005/8/layout/hProcess4"/>
    <dgm:cxn modelId="{A4CF82E8-8265-4116-8130-6E817981E0C5}" type="presParOf" srcId="{9146702A-D547-4622-AE18-BA441E763183}" destId="{1146F1E0-0DDE-4E14-894D-64F258051FE0}" srcOrd="4" destOrd="0" presId="urn:microsoft.com/office/officeart/2005/8/layout/hProcess4"/>
    <dgm:cxn modelId="{889A3C8B-0C7A-43D5-9BE6-0E5B20F6FF04}" type="presParOf" srcId="{1146F1E0-0DDE-4E14-894D-64F258051FE0}" destId="{8BA11EF6-ADFA-430F-9DD9-1CE70AEB260C}" srcOrd="0" destOrd="0" presId="urn:microsoft.com/office/officeart/2005/8/layout/hProcess4"/>
    <dgm:cxn modelId="{84C69173-4722-4B0F-9D67-A7C61EA07F46}" type="presParOf" srcId="{1146F1E0-0DDE-4E14-894D-64F258051FE0}" destId="{E982547A-9197-464E-B532-68FDAA43E330}" srcOrd="1" destOrd="0" presId="urn:microsoft.com/office/officeart/2005/8/layout/hProcess4"/>
    <dgm:cxn modelId="{70EE36E1-61E7-456D-9FDA-5B736D8FB007}" type="presParOf" srcId="{1146F1E0-0DDE-4E14-894D-64F258051FE0}" destId="{19BC6C11-B351-4FDB-9FBA-C8A49EA4D1DD}" srcOrd="2" destOrd="0" presId="urn:microsoft.com/office/officeart/2005/8/layout/hProcess4"/>
    <dgm:cxn modelId="{C6B3090B-7B15-4831-86CB-C94A2D687BB5}" type="presParOf" srcId="{1146F1E0-0DDE-4E14-894D-64F258051FE0}" destId="{5E6022E6-7B5C-4904-8EC4-C4FAF961A450}" srcOrd="3" destOrd="0" presId="urn:microsoft.com/office/officeart/2005/8/layout/hProcess4"/>
    <dgm:cxn modelId="{1D489286-3AF3-47DB-B324-E9E4162D4D3A}" type="presParOf" srcId="{1146F1E0-0DDE-4E14-894D-64F258051FE0}" destId="{3BA6A88D-76C6-4DAB-BF14-F8EE2E1E11F2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94388-9EDD-44BD-8B0D-50D10AF0EE96}">
      <dsp:nvSpPr>
        <dsp:cNvPr id="0" name=""/>
        <dsp:cNvSpPr/>
      </dsp:nvSpPr>
      <dsp:spPr>
        <a:xfrm>
          <a:off x="106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Subsidiary structure &amp; strategy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Industry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Culture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Legal</a:t>
          </a:r>
        </a:p>
      </dsp:txBody>
      <dsp:txXfrm>
        <a:off x="32373" y="1363207"/>
        <a:ext cx="1635435" cy="1037131"/>
      </dsp:txXfrm>
    </dsp:sp>
    <dsp:sp modelId="{BD3FA517-5A99-46BE-B4C2-C463F0370A86}">
      <dsp:nvSpPr>
        <dsp:cNvPr id="0" name=""/>
        <dsp:cNvSpPr/>
      </dsp:nvSpPr>
      <dsp:spPr>
        <a:xfrm>
          <a:off x="1068085" y="2089010"/>
          <a:ext cx="1582014" cy="1582014"/>
        </a:xfrm>
        <a:prstGeom prst="leftCircularArrow">
          <a:avLst>
            <a:gd name="adj1" fmla="val 2849"/>
            <a:gd name="adj2" fmla="val 348070"/>
            <a:gd name="adj3" fmla="val 1064225"/>
            <a:gd name="adj4" fmla="val 7965134"/>
            <a:gd name="adj5" fmla="val 332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B7DD6-0FD2-46AF-8461-A2CA1FA8D51A}">
      <dsp:nvSpPr>
        <dsp:cNvPr id="0" name=""/>
        <dsp:cNvSpPr/>
      </dsp:nvSpPr>
      <dsp:spPr>
        <a:xfrm>
          <a:off x="599735" y="2824091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Influences</a:t>
          </a:r>
        </a:p>
      </dsp:txBody>
      <dsp:txXfrm>
        <a:off x="617335" y="2841691"/>
        <a:ext cx="1475884" cy="565708"/>
      </dsp:txXfrm>
    </dsp:sp>
    <dsp:sp modelId="{1501EDE1-40EF-446E-810F-FC5B5E8B8D8C}">
      <dsp:nvSpPr>
        <dsp:cNvPr id="0" name=""/>
        <dsp:cNvSpPr/>
      </dsp:nvSpPr>
      <dsp:spPr>
        <a:xfrm>
          <a:off x="2103572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ct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/>
            <a:t>The performance management process</a:t>
          </a:r>
        </a:p>
      </dsp:txBody>
      <dsp:txXfrm>
        <a:off x="2135839" y="1663661"/>
        <a:ext cx="1635435" cy="1037131"/>
      </dsp:txXfrm>
    </dsp:sp>
    <dsp:sp modelId="{637F9DA5-B41D-436E-B159-B58478D3F55A}">
      <dsp:nvSpPr>
        <dsp:cNvPr id="0" name=""/>
        <dsp:cNvSpPr/>
      </dsp:nvSpPr>
      <dsp:spPr>
        <a:xfrm>
          <a:off x="2940321" y="416067"/>
          <a:ext cx="2082575" cy="2082575"/>
        </a:xfrm>
        <a:prstGeom prst="circularArrow">
          <a:avLst>
            <a:gd name="adj1" fmla="val 2164"/>
            <a:gd name="adj2" fmla="val 260244"/>
            <a:gd name="adj3" fmla="val 19811281"/>
            <a:gd name="adj4" fmla="val 12822547"/>
            <a:gd name="adj5" fmla="val 252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402B7-2180-4A2D-A14D-A8712E405074}">
      <dsp:nvSpPr>
        <dsp:cNvPr id="0" name=""/>
        <dsp:cNvSpPr/>
      </dsp:nvSpPr>
      <dsp:spPr>
        <a:xfrm>
          <a:off x="2400470" y="906560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Activities that take place in the cycle</a:t>
          </a:r>
        </a:p>
      </dsp:txBody>
      <dsp:txXfrm>
        <a:off x="2418070" y="924160"/>
        <a:ext cx="1475884" cy="565708"/>
      </dsp:txXfrm>
    </dsp:sp>
    <dsp:sp modelId="{E982547A-9197-464E-B532-68FDAA43E330}">
      <dsp:nvSpPr>
        <dsp:cNvPr id="0" name=""/>
        <dsp:cNvSpPr/>
      </dsp:nvSpPr>
      <dsp:spPr>
        <a:xfrm>
          <a:off x="4207037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Accountability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Feedback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Relationship with supervisor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Observation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Recall</a:t>
          </a:r>
        </a:p>
      </dsp:txBody>
      <dsp:txXfrm>
        <a:off x="4239304" y="1363207"/>
        <a:ext cx="1635435" cy="1037131"/>
      </dsp:txXfrm>
    </dsp:sp>
    <dsp:sp modelId="{5E6022E6-7B5C-4904-8EC4-C4FAF961A450}">
      <dsp:nvSpPr>
        <dsp:cNvPr id="0" name=""/>
        <dsp:cNvSpPr/>
      </dsp:nvSpPr>
      <dsp:spPr>
        <a:xfrm>
          <a:off x="4584915" y="2752078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Implications</a:t>
          </a:r>
        </a:p>
      </dsp:txBody>
      <dsp:txXfrm>
        <a:off x="4602515" y="2769678"/>
        <a:ext cx="1475884" cy="565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DCEE4-3582-4F87-AD47-0CA8C5B99262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BA382-2A60-418B-BAD6-F420EA0E2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993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F2796-6C4F-4629-BC61-7590E9BE856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128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F2796-6C4F-4629-BC61-7590E9BE856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6071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F2796-6C4F-4629-BC61-7590E9BE856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6731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F2796-6C4F-4629-BC61-7590E9BE856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123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35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893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443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666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880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304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050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167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197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142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040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FED33-8225-4426-8D72-BEE1BDDABDCA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1E9C9C-84F9-4AF4-A1D4-283B3F8D1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33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entertainment-arts-4065701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39516" y="1772817"/>
            <a:ext cx="8784976" cy="101054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000" b="1" dirty="0">
                <a:solidFill>
                  <a:srgbClr val="2A21D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Performance Management, Reward Management and Talent Management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31504" y="3573016"/>
            <a:ext cx="8784976" cy="17526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1800" dirty="0" smtClean="0"/>
              <a:t>Prof DP</a:t>
            </a:r>
            <a:endParaRPr lang="en-GB" sz="1800" dirty="0"/>
          </a:p>
        </p:txBody>
      </p:sp>
      <p:sp>
        <p:nvSpPr>
          <p:cNvPr id="2" name="TextBox 1"/>
          <p:cNvSpPr txBox="1"/>
          <p:nvPr/>
        </p:nvSpPr>
        <p:spPr>
          <a:xfrm>
            <a:off x="2135560" y="525329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Performance </a:t>
            </a:r>
            <a:r>
              <a:rPr lang="en-GB" sz="2800" b="1" dirty="0"/>
              <a:t>Management</a:t>
            </a:r>
          </a:p>
          <a:p>
            <a:pPr algn="ctr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343642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62EEA0E-4329-4829-9F7F-57760D1302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Performance management (PM)</a:t>
            </a:r>
          </a:p>
          <a:p>
            <a:r>
              <a:rPr lang="en-GB" dirty="0"/>
              <a:t>Influence and implications of PM</a:t>
            </a:r>
          </a:p>
          <a:p>
            <a:r>
              <a:rPr lang="en-GB" dirty="0"/>
              <a:t>Effective PM in global context</a:t>
            </a:r>
          </a:p>
          <a:p>
            <a:r>
              <a:rPr lang="en-GB" dirty="0"/>
              <a:t>Approaches to PM</a:t>
            </a:r>
          </a:p>
          <a:p>
            <a:r>
              <a:rPr lang="en-GB" dirty="0"/>
              <a:t>How to improve PM</a:t>
            </a:r>
          </a:p>
          <a:p>
            <a:r>
              <a:rPr lang="en-GB" dirty="0"/>
              <a:t>Reward management (RM)</a:t>
            </a:r>
          </a:p>
          <a:p>
            <a:r>
              <a:rPr lang="en-GB" dirty="0"/>
              <a:t>Qualities of good RM system</a:t>
            </a:r>
          </a:p>
          <a:p>
            <a:r>
              <a:rPr lang="en-GB" dirty="0"/>
              <a:t>RM theories</a:t>
            </a:r>
          </a:p>
          <a:p>
            <a:r>
              <a:rPr lang="en-GB" dirty="0"/>
              <a:t>Basis of reward</a:t>
            </a:r>
          </a:p>
          <a:p>
            <a:r>
              <a:rPr lang="en-GB" dirty="0"/>
              <a:t>Dark sides of performance related reward</a:t>
            </a:r>
          </a:p>
          <a:p>
            <a:r>
              <a:rPr lang="en-GB" dirty="0"/>
              <a:t>Approaches to RM</a:t>
            </a:r>
          </a:p>
          <a:p>
            <a:r>
              <a:rPr lang="en-GB" dirty="0"/>
              <a:t>Talent management (TM)</a:t>
            </a:r>
          </a:p>
          <a:p>
            <a:r>
              <a:rPr lang="en-GB" dirty="0"/>
              <a:t>Difference between TM &amp; HRM</a:t>
            </a:r>
          </a:p>
          <a:p>
            <a:r>
              <a:rPr lang="en-GB" dirty="0"/>
              <a:t>Identifying talents</a:t>
            </a:r>
          </a:p>
          <a:p>
            <a:r>
              <a:rPr lang="en-GB" dirty="0"/>
              <a:t>Conclusion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604579A-713D-46B0-B8F1-3E570869A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Outline</a:t>
            </a:r>
          </a:p>
        </p:txBody>
      </p:sp>
    </p:spTree>
    <p:extLst>
      <p:ext uri="{BB962C8B-B14F-4D97-AF65-F5344CB8AC3E}">
        <p14:creationId xmlns:p14="http://schemas.microsoft.com/office/powerpoint/2010/main" val="2892037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716269-9FAD-4879-8924-1292655EF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2823" y="3785403"/>
            <a:ext cx="8229600" cy="29851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A21D9"/>
                </a:solidFill>
              </a:rPr>
              <a:t>Why Performance management in global context</a:t>
            </a:r>
          </a:p>
          <a:p>
            <a:r>
              <a:rPr lang="en-GB" dirty="0"/>
              <a:t>Employee composition in multinational companies consist of parent-country national, host-county national, third-country national.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D5FC6F6-25F8-4104-A746-62D9FBB7F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b="1" u="none" dirty="0">
                <a:solidFill>
                  <a:srgbClr val="2A21D9"/>
                </a:solidFill>
              </a:rPr>
              <a:t>What is performance management </a:t>
            </a:r>
            <a:r>
              <a:rPr lang="en-GB" u="none" dirty="0"/>
              <a:t/>
            </a:r>
            <a:br>
              <a:rPr lang="en-GB" u="none" dirty="0"/>
            </a:br>
            <a:r>
              <a:rPr lang="en-GB" u="none" dirty="0"/>
              <a:t>A systematic process that considers an employee or departments role towards improving organisational effectiveness and achieving the goals of their organisations. 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985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23592" y="712823"/>
            <a:ext cx="714310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solidFill>
                  <a:srgbClr val="2A21D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Influence and implications  of performance management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07568" y="1196752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 </a:t>
            </a:r>
          </a:p>
          <a:p>
            <a:r>
              <a:rPr lang="en-GB" b="1" dirty="0"/>
              <a:t>	</a:t>
            </a:r>
            <a:r>
              <a:rPr lang="en-GB" dirty="0"/>
              <a:t> </a:t>
            </a:r>
          </a:p>
          <a:p>
            <a:endParaRPr lang="en-GB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E1EC105-13CB-488C-85A7-09E9ADD388EB}"/>
              </a:ext>
            </a:extLst>
          </p:cNvPr>
          <p:cNvGraphicFramePr/>
          <p:nvPr>
            <p:extLst/>
          </p:nvPr>
        </p:nvGraphicFramePr>
        <p:xfrm>
          <a:off x="3048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4898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2F20226-B870-4DA3-8502-457188871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3933057"/>
            <a:ext cx="8229600" cy="384929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0F63E3E-178A-46A6-9A0D-8AB9057B7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>What make PM effective in global context</a:t>
            </a:r>
            <a:r>
              <a:rPr lang="en-GB" u="none" dirty="0"/>
              <a:t/>
            </a:r>
            <a:br>
              <a:rPr lang="en-GB" u="none" dirty="0"/>
            </a:br>
            <a:r>
              <a:rPr lang="en-GB" u="none" dirty="0"/>
              <a:t>1)Strategic alignment- (fit with global bus. Plan)</a:t>
            </a:r>
            <a:br>
              <a:rPr lang="en-GB" u="none" dirty="0"/>
            </a:br>
            <a:r>
              <a:rPr lang="en-GB" u="none" dirty="0"/>
              <a:t>2) Valid- the extent to which PM measures what is truly important to the organisation</a:t>
            </a:r>
            <a:br>
              <a:rPr lang="en-GB" u="none" dirty="0"/>
            </a:br>
            <a:r>
              <a:rPr lang="en-GB" u="none" dirty="0"/>
              <a:t>3) Reliable- Uniformly deployable and error free</a:t>
            </a:r>
            <a:br>
              <a:rPr lang="en-GB" u="none" dirty="0"/>
            </a:br>
            <a:r>
              <a:rPr lang="en-GB" u="none" dirty="0"/>
              <a:t>4) Acceptable  </a:t>
            </a:r>
          </a:p>
        </p:txBody>
      </p:sp>
    </p:spTree>
    <p:extLst>
      <p:ext uri="{BB962C8B-B14F-4D97-AF65-F5344CB8AC3E}">
        <p14:creationId xmlns:p14="http://schemas.microsoft.com/office/powerpoint/2010/main" val="206953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230C70D-C531-4ABB-85C3-D34DD254622D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981200" y="1600200"/>
          <a:ext cx="8229600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527056136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71547723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17445441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2430238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POSITIVE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DRAWBACKS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38143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Employees ranked from best to worst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Reduces bias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Disliked by both individualistic and collectivist culture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91289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Behaviour observation scale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Uses critical incidents to develop a list of desired behaviours.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acceptability </a:t>
                      </a:r>
                    </a:p>
                    <a:p>
                      <a:r>
                        <a:rPr lang="en-GB" dirty="0"/>
                        <a:t>Reliable</a:t>
                      </a:r>
                    </a:p>
                    <a:p>
                      <a:r>
                        <a:rPr lang="en-GB" dirty="0"/>
                        <a:t>Valid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be complicated and costly to set up, particular for global operations.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7994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Management by objectives/ key performance indicators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 and employee set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acceptability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 not fit collective cultures, destroys team work, lacks comparability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3721863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95D30274-F48F-4DD4-AFE5-212C985FE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Summary of approaches to PM</a:t>
            </a:r>
          </a:p>
        </p:txBody>
      </p:sp>
    </p:spTree>
    <p:extLst>
      <p:ext uri="{BB962C8B-B14F-4D97-AF65-F5344CB8AC3E}">
        <p14:creationId xmlns:p14="http://schemas.microsoft.com/office/powerpoint/2010/main" val="3748251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35B4F66-A816-4996-BF35-85A2D978E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3429001"/>
            <a:ext cx="8229600" cy="2725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A21D9"/>
                </a:solidFill>
              </a:rPr>
              <a:t>Sources of feedback</a:t>
            </a:r>
          </a:p>
          <a:p>
            <a:pPr marL="0" indent="0">
              <a:buNone/>
            </a:pPr>
            <a:r>
              <a:rPr lang="en-GB" sz="3000" b="1" dirty="0">
                <a:solidFill>
                  <a:srgbClr val="2A21D9"/>
                </a:solidFill>
              </a:rPr>
              <a:t>Supervisor, Subordinate, Self, Peers , Multisource (360 degrees)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F09DB8F-CD37-4E4B-880B-9E9A0E88C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662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>How to improve global PM</a:t>
            </a:r>
            <a:r>
              <a:rPr lang="en-GB" u="none" dirty="0">
                <a:solidFill>
                  <a:srgbClr val="2A21D9"/>
                </a:solidFill>
              </a:rPr>
              <a:t/>
            </a:r>
            <a:br>
              <a:rPr lang="en-GB" u="none" dirty="0">
                <a:solidFill>
                  <a:srgbClr val="2A21D9"/>
                </a:solidFill>
              </a:rPr>
            </a:br>
            <a:r>
              <a:rPr lang="en-GB" u="none" dirty="0">
                <a:solidFill>
                  <a:srgbClr val="2A21D9"/>
                </a:solidFill>
              </a:rPr>
              <a:t>1) less politics</a:t>
            </a:r>
            <a:br>
              <a:rPr lang="en-GB" u="none" dirty="0">
                <a:solidFill>
                  <a:srgbClr val="2A21D9"/>
                </a:solidFill>
              </a:rPr>
            </a:br>
            <a:r>
              <a:rPr lang="en-GB" u="none" dirty="0">
                <a:solidFill>
                  <a:srgbClr val="2A21D9"/>
                </a:solidFill>
              </a:rPr>
              <a:t>2) Trust</a:t>
            </a:r>
            <a:br>
              <a:rPr lang="en-GB" u="none" dirty="0">
                <a:solidFill>
                  <a:srgbClr val="2A21D9"/>
                </a:solidFill>
              </a:rPr>
            </a:br>
            <a:r>
              <a:rPr lang="en-GB" u="none" dirty="0">
                <a:solidFill>
                  <a:srgbClr val="2A21D9"/>
                </a:solidFill>
              </a:rPr>
              <a:t>3) Fairness</a:t>
            </a:r>
            <a:br>
              <a:rPr lang="en-GB" u="none" dirty="0">
                <a:solidFill>
                  <a:srgbClr val="2A21D9"/>
                </a:solidFill>
              </a:rPr>
            </a:br>
            <a:r>
              <a:rPr lang="en-GB" u="none" dirty="0">
                <a:solidFill>
                  <a:srgbClr val="2A21D9"/>
                </a:solidFill>
              </a:rPr>
              <a:t>4) Feedback</a:t>
            </a:r>
            <a:br>
              <a:rPr lang="en-GB" u="none" dirty="0">
                <a:solidFill>
                  <a:srgbClr val="2A21D9"/>
                </a:solidFill>
              </a:rPr>
            </a:br>
            <a:endParaRPr lang="en-GB" u="none" dirty="0">
              <a:solidFill>
                <a:srgbClr val="2A21D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163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AEC1351-CF65-4006-AC30-297BFA041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7988" y="156654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Anything tangible or intangible that may be offered to employees in exchange for their to the goals of the organisation.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</a:rPr>
              <a:t>Why reward management</a:t>
            </a:r>
          </a:p>
          <a:p>
            <a:pPr marL="0" indent="0">
              <a:buNone/>
            </a:pPr>
            <a:r>
              <a:rPr lang="en-GB" dirty="0"/>
              <a:t>To attract the best people</a:t>
            </a:r>
          </a:p>
          <a:p>
            <a:pPr marL="0" indent="0">
              <a:buNone/>
            </a:pPr>
            <a:r>
              <a:rPr lang="en-GB" dirty="0"/>
              <a:t>To retain the best people </a:t>
            </a:r>
          </a:p>
          <a:p>
            <a:pPr marL="0" indent="0">
              <a:buNone/>
            </a:pPr>
            <a:r>
              <a:rPr lang="en-GB" dirty="0"/>
              <a:t>To develop people in the organisation</a:t>
            </a:r>
          </a:p>
          <a:p>
            <a:pPr marL="0" indent="0">
              <a:buNone/>
            </a:pPr>
            <a:r>
              <a:rPr lang="en-GB" dirty="0"/>
              <a:t>To motivate people to give in their best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D12BC4-FDBD-4894-A8B3-20ECD1028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Reward management </a:t>
            </a:r>
          </a:p>
        </p:txBody>
      </p:sp>
    </p:spTree>
    <p:extLst>
      <p:ext uri="{BB962C8B-B14F-4D97-AF65-F5344CB8AC3E}">
        <p14:creationId xmlns:p14="http://schemas.microsoft.com/office/powerpoint/2010/main" val="3284428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41C31CC-224A-459A-9C04-177B2B86F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Needs-fulfilling  </a:t>
            </a:r>
          </a:p>
          <a:p>
            <a:r>
              <a:rPr lang="en-GB" dirty="0"/>
              <a:t>Equitable </a:t>
            </a:r>
          </a:p>
          <a:p>
            <a:r>
              <a:rPr lang="en-GB" dirty="0"/>
              <a:t>Comply to legal requirements</a:t>
            </a:r>
          </a:p>
          <a:p>
            <a:r>
              <a:rPr lang="en-GB" dirty="0"/>
              <a:t>Affordable</a:t>
            </a:r>
          </a:p>
          <a:p>
            <a:r>
              <a:rPr lang="en-GB" dirty="0"/>
              <a:t>Cost-effective</a:t>
            </a:r>
          </a:p>
          <a:p>
            <a:r>
              <a:rPr lang="en-GB" dirty="0"/>
              <a:t>Linked to strategy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99D5E6A-0056-490C-8BD9-F1D750246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/>
              <a:t>Qualities of a good reward system</a:t>
            </a:r>
          </a:p>
        </p:txBody>
      </p:sp>
    </p:spTree>
    <p:extLst>
      <p:ext uri="{BB962C8B-B14F-4D97-AF65-F5344CB8AC3E}">
        <p14:creationId xmlns:p14="http://schemas.microsoft.com/office/powerpoint/2010/main" val="2404354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C31288D-7398-43FD-A2A7-E2FCFAEA2D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0390475"/>
              </p:ext>
            </p:extLst>
          </p:nvPr>
        </p:nvGraphicFramePr>
        <p:xfrm>
          <a:off x="1693817" y="1377293"/>
          <a:ext cx="8229600" cy="44644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575757613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78852140"/>
                    </a:ext>
                  </a:extLst>
                </a:gridCol>
              </a:tblGrid>
              <a:tr h="409947">
                <a:tc>
                  <a:txBody>
                    <a:bodyPr/>
                    <a:lstStyle/>
                    <a:p>
                      <a:r>
                        <a:rPr lang="en-GB" dirty="0"/>
                        <a:t>Theory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0643574"/>
                  </a:ext>
                </a:extLst>
              </a:tr>
              <a:tr h="1920576">
                <a:tc>
                  <a:txBody>
                    <a:bodyPr/>
                    <a:lstStyle/>
                    <a:p>
                      <a:r>
                        <a:rPr lang="en-GB" dirty="0"/>
                        <a:t>Agency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Posits that there is a conflict between the principal (employer) and the agent (employee). Pay is contingent to performance. Both employee and employee have an economic interest. Alignment of interest.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8934389"/>
                  </a:ext>
                </a:extLst>
              </a:tr>
              <a:tr h="409947">
                <a:tc>
                  <a:txBody>
                    <a:bodyPr/>
                    <a:lstStyle/>
                    <a:p>
                      <a:r>
                        <a:rPr lang="en-GB" dirty="0"/>
                        <a:t>Reinforcement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Timely reward will reinforce performance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5095518"/>
                  </a:ext>
                </a:extLst>
              </a:tr>
              <a:tr h="1314078">
                <a:tc>
                  <a:txBody>
                    <a:bodyPr/>
                    <a:lstStyle/>
                    <a:p>
                      <a:r>
                        <a:rPr lang="en-GB" dirty="0"/>
                        <a:t>Expectancy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Reward is appreciated when it has a high value, when the task or target is achievable , when employees trust their principal to keep their end of the deal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7838963"/>
                  </a:ext>
                </a:extLst>
              </a:tr>
              <a:tr h="409947">
                <a:tc>
                  <a:txBody>
                    <a:bodyPr/>
                    <a:lstStyle/>
                    <a:p>
                      <a:r>
                        <a:rPr lang="en-GB" dirty="0"/>
                        <a:t>Goal-setting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SMART goals timely feedback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3947308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71EC331D-047B-4336-A53A-D724D9BFB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Reward management theory</a:t>
            </a:r>
          </a:p>
        </p:txBody>
      </p:sp>
    </p:spTree>
    <p:extLst>
      <p:ext uri="{BB962C8B-B14F-4D97-AF65-F5344CB8AC3E}">
        <p14:creationId xmlns:p14="http://schemas.microsoft.com/office/powerpoint/2010/main" val="710780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AA1A8B-6054-4B25-96D8-7E6C084C65C2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981200" y="1600200"/>
          <a:ext cx="8229600" cy="39170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998363015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4151471525"/>
                    </a:ext>
                  </a:extLst>
                </a:gridCol>
              </a:tblGrid>
              <a:tr h="414411">
                <a:tc>
                  <a:txBody>
                    <a:bodyPr/>
                    <a:lstStyle/>
                    <a:p>
                      <a:r>
                        <a:rPr lang="en-GB" dirty="0"/>
                        <a:t>Job-based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Person-based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7209003"/>
                  </a:ext>
                </a:extLst>
              </a:tr>
              <a:tr h="414411">
                <a:tc>
                  <a:txBody>
                    <a:bodyPr/>
                    <a:lstStyle/>
                    <a:p>
                      <a:r>
                        <a:rPr lang="en-GB" dirty="0"/>
                        <a:t>Jobs add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Individual add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7682696"/>
                  </a:ext>
                </a:extLst>
              </a:tr>
              <a:tr h="414411">
                <a:tc>
                  <a:txBody>
                    <a:bodyPr/>
                    <a:lstStyle/>
                    <a:p>
                      <a:r>
                        <a:rPr lang="en-GB" dirty="0"/>
                        <a:t>Pay for the jobs worth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Pay for the individual’s worth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936410"/>
                  </a:ext>
                </a:extLst>
              </a:tr>
              <a:tr h="715284">
                <a:tc>
                  <a:txBody>
                    <a:bodyPr/>
                    <a:lstStyle/>
                    <a:p>
                      <a:r>
                        <a:rPr lang="en-GB" dirty="0"/>
                        <a:t>Pay for the size of the jobs occupied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Pay for the individual capacity( Knowledge, skills &amp; ability)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187976"/>
                  </a:ext>
                </a:extLst>
              </a:tr>
              <a:tr h="414411">
                <a:tc>
                  <a:txBody>
                    <a:bodyPr/>
                    <a:lstStyle/>
                    <a:p>
                      <a:r>
                        <a:rPr lang="en-GB" dirty="0"/>
                        <a:t>Standard rate for the job is paid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Payment based on KSA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4786831"/>
                  </a:ext>
                </a:extLst>
              </a:tr>
              <a:tr h="414411">
                <a:tc>
                  <a:txBody>
                    <a:bodyPr/>
                    <a:lstStyle/>
                    <a:p>
                      <a:r>
                        <a:rPr lang="en-GB" dirty="0"/>
                        <a:t>Evaluation based on the 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Evaluation based on KSA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118731"/>
                  </a:ext>
                </a:extLst>
              </a:tr>
              <a:tr h="715284">
                <a:tc>
                  <a:txBody>
                    <a:bodyPr/>
                    <a:lstStyle/>
                    <a:p>
                      <a:r>
                        <a:rPr lang="en-GB" dirty="0"/>
                        <a:t>Promotion and progression based seniority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Pay progression based on KSA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3115422"/>
                  </a:ext>
                </a:extLst>
              </a:tr>
              <a:tr h="414411">
                <a:tc>
                  <a:txBody>
                    <a:bodyPr/>
                    <a:lstStyle/>
                    <a:p>
                      <a:r>
                        <a:rPr lang="en-GB" dirty="0"/>
                        <a:t>Reinforce promotional hierarchy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Reinforce KSA development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341887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74131AD9-3A2D-49AF-AAEC-2F2218A29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Job-based vs person-based pay</a:t>
            </a:r>
          </a:p>
        </p:txBody>
      </p:sp>
    </p:spTree>
    <p:extLst>
      <p:ext uri="{BB962C8B-B14F-4D97-AF65-F5344CB8AC3E}">
        <p14:creationId xmlns:p14="http://schemas.microsoft.com/office/powerpoint/2010/main" val="3122759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F9CF42-8584-4216-BCCF-58A5C8073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Undermine intrinsic interest in the job</a:t>
            </a:r>
          </a:p>
          <a:p>
            <a:r>
              <a:rPr lang="en-GB" dirty="0"/>
              <a:t>Shift motivate to reward rather than good job</a:t>
            </a:r>
          </a:p>
          <a:p>
            <a:r>
              <a:rPr lang="en-GB" dirty="0"/>
              <a:t>May manipulate behaviour</a:t>
            </a:r>
          </a:p>
          <a:p>
            <a:r>
              <a:rPr lang="en-GB" dirty="0"/>
              <a:t>Create tension among employee</a:t>
            </a:r>
          </a:p>
          <a:p>
            <a:r>
              <a:rPr lang="en-GB" dirty="0"/>
              <a:t>Ignore reasons underlying work problems</a:t>
            </a:r>
          </a:p>
          <a:p>
            <a:r>
              <a:rPr lang="en-GB" dirty="0"/>
              <a:t>Discourage sensible risk taking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D28AE7D-D0C0-40A2-9F4F-24465FE25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u="none" dirty="0">
                <a:solidFill>
                  <a:srgbClr val="2A21D9"/>
                </a:solidFill>
              </a:rPr>
              <a:t>Dark sides of performance related reward</a:t>
            </a:r>
          </a:p>
        </p:txBody>
      </p:sp>
    </p:spTree>
    <p:extLst>
      <p:ext uri="{BB962C8B-B14F-4D97-AF65-F5344CB8AC3E}">
        <p14:creationId xmlns:p14="http://schemas.microsoft.com/office/powerpoint/2010/main" val="2561643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FE73003-C21A-4437-BFA8-CEBCD512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Host country approach- reward structured in the host country ways</a:t>
            </a:r>
          </a:p>
          <a:p>
            <a:r>
              <a:rPr lang="en-GB" dirty="0"/>
              <a:t>Home country approach- reward structured in the head quarter way</a:t>
            </a:r>
          </a:p>
          <a:p>
            <a:r>
              <a:rPr lang="en-GB" dirty="0"/>
              <a:t>Region approach- reward structured using regional standards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E382A4-FDFA-4777-8658-7467957EA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none" dirty="0"/>
              <a:t>Approaches to reward management in global context</a:t>
            </a:r>
          </a:p>
        </p:txBody>
      </p:sp>
    </p:spTree>
    <p:extLst>
      <p:ext uri="{BB962C8B-B14F-4D97-AF65-F5344CB8AC3E}">
        <p14:creationId xmlns:p14="http://schemas.microsoft.com/office/powerpoint/2010/main" val="3204634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8BCAA0-A674-4ED6-9D04-847C6470C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http://www.bbc.co.uk/news/entertainment-arts-40657010</a:t>
            </a:r>
            <a:endParaRPr lang="en-GB" dirty="0"/>
          </a:p>
          <a:p>
            <a:r>
              <a:rPr lang="en-GB" dirty="0"/>
              <a:t>What a CEO earns a month is what a worker earn for 36, 10 years in the USA, UK respective !!! (</a:t>
            </a:r>
            <a:r>
              <a:rPr lang="en-GB" dirty="0" err="1"/>
              <a:t>Gavett</a:t>
            </a:r>
            <a:r>
              <a:rPr lang="en-GB" dirty="0"/>
              <a:t>, 2014)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D0704C3-6456-4B21-AFDE-6CD099B74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none" dirty="0">
                <a:solidFill>
                  <a:srgbClr val="2A21D9"/>
                </a:solidFill>
              </a:rPr>
              <a:t>Gender pay gap, occupation pay gap and position pay gap</a:t>
            </a:r>
          </a:p>
        </p:txBody>
      </p:sp>
    </p:spTree>
    <p:extLst>
      <p:ext uri="{BB962C8B-B14F-4D97-AF65-F5344CB8AC3E}">
        <p14:creationId xmlns:p14="http://schemas.microsoft.com/office/powerpoint/2010/main" val="4009485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248B201-E208-4988-A779-B083FE59ED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Talent- gifted persons( partly innate, only a few persons have it, is a product of early years opportunities that were discovered and horned)</a:t>
            </a:r>
          </a:p>
          <a:p>
            <a:pPr marL="0" indent="0">
              <a:buNone/>
            </a:pPr>
            <a:r>
              <a:rPr lang="en-GB" dirty="0"/>
              <a:t>Managing talents –</a:t>
            </a:r>
          </a:p>
          <a:p>
            <a:pPr marL="0" indent="0">
              <a:buNone/>
            </a:pPr>
            <a:r>
              <a:rPr lang="en-GB" dirty="0"/>
              <a:t>involves differentiating potential and current employee performance and contribution. Sorting our the best from the rest.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C47BFF-6FAD-4F55-99C5-22DD4A53A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/>
              <a:t>Talent management </a:t>
            </a:r>
          </a:p>
        </p:txBody>
      </p:sp>
    </p:spTree>
    <p:extLst>
      <p:ext uri="{BB962C8B-B14F-4D97-AF65-F5344CB8AC3E}">
        <p14:creationId xmlns:p14="http://schemas.microsoft.com/office/powerpoint/2010/main" val="2626478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48D391-EFE2-4F3B-92F8-D33CB2573EDF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981200" y="1417639"/>
          <a:ext cx="8229600" cy="43156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1303773577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917040685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85305311"/>
                    </a:ext>
                  </a:extLst>
                </a:gridCol>
              </a:tblGrid>
              <a:tr h="431562">
                <a:tc>
                  <a:txBody>
                    <a:bodyPr/>
                    <a:lstStyle/>
                    <a:p>
                      <a:r>
                        <a:rPr lang="en-GB" sz="1500" dirty="0"/>
                        <a:t>Dimensions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HRM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Talent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1796789"/>
                  </a:ext>
                </a:extLst>
              </a:tr>
              <a:tr h="638475">
                <a:tc>
                  <a:txBody>
                    <a:bodyPr/>
                    <a:lstStyle/>
                    <a:p>
                      <a:r>
                        <a:rPr lang="en-GB" sz="1500" dirty="0"/>
                        <a:t>Scope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All employees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Few people considered to be highly gifted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7761470"/>
                  </a:ext>
                </a:extLst>
              </a:tr>
              <a:tr h="904506">
                <a:tc>
                  <a:txBody>
                    <a:bodyPr/>
                    <a:lstStyle/>
                    <a:p>
                      <a:r>
                        <a:rPr lang="en-GB" sz="1500" dirty="0"/>
                        <a:t>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Covers all HR function and comply with employment laws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Focusses on identifying potential employees and developing them for strategic purposes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4803394"/>
                  </a:ext>
                </a:extLst>
              </a:tr>
              <a:tr h="1170537">
                <a:tc>
                  <a:txBody>
                    <a:bodyPr/>
                    <a:lstStyle/>
                    <a:p>
                      <a:r>
                        <a:rPr lang="en-GB" sz="1500" dirty="0"/>
                        <a:t>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Focusses on ensuring that all employees have the best experience as long as they remain employed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Focusses on developing high talents for strategic purpose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3990117"/>
                  </a:ext>
                </a:extLst>
              </a:tr>
              <a:tr h="1170537">
                <a:tc>
                  <a:txBody>
                    <a:bodyPr/>
                    <a:lstStyle/>
                    <a:p>
                      <a:r>
                        <a:rPr lang="en-GB" sz="1500" dirty="0"/>
                        <a:t>Drivers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Focusses on what employment with the organisation will be like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Focusses on identifying key talents that will give the organisation competitive edge. (resource based view)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557913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F5849BBD-B312-4516-95E6-5FDA7692F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Difference between HRM and Talent Management</a:t>
            </a:r>
          </a:p>
        </p:txBody>
      </p:sp>
    </p:spTree>
    <p:extLst>
      <p:ext uri="{BB962C8B-B14F-4D97-AF65-F5344CB8AC3E}">
        <p14:creationId xmlns:p14="http://schemas.microsoft.com/office/powerpoint/2010/main" val="1427003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906C86-C7D1-420C-9B14-DD4D105E0F60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991545" y="908720"/>
          <a:ext cx="8229601" cy="4752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822">
                  <a:extLst>
                    <a:ext uri="{9D8B030D-6E8A-4147-A177-3AD203B41FA5}">
                      <a16:colId xmlns:a16="http://schemas.microsoft.com/office/drawing/2014/main" val="4265090609"/>
                    </a:ext>
                  </a:extLst>
                </a:gridCol>
                <a:gridCol w="2115593">
                  <a:extLst>
                    <a:ext uri="{9D8B030D-6E8A-4147-A177-3AD203B41FA5}">
                      <a16:colId xmlns:a16="http://schemas.microsoft.com/office/drawing/2014/main" val="84810749"/>
                    </a:ext>
                  </a:extLst>
                </a:gridCol>
                <a:gridCol w="2115593">
                  <a:extLst>
                    <a:ext uri="{9D8B030D-6E8A-4147-A177-3AD203B41FA5}">
                      <a16:colId xmlns:a16="http://schemas.microsoft.com/office/drawing/2014/main" val="2664345314"/>
                    </a:ext>
                  </a:extLst>
                </a:gridCol>
                <a:gridCol w="2115593">
                  <a:extLst>
                    <a:ext uri="{9D8B030D-6E8A-4147-A177-3AD203B41FA5}">
                      <a16:colId xmlns:a16="http://schemas.microsoft.com/office/drawing/2014/main" val="3111819500"/>
                    </a:ext>
                  </a:extLst>
                </a:gridCol>
              </a:tblGrid>
              <a:tr h="311641">
                <a:tc gridSpan="4"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Promotability timescale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033379"/>
                  </a:ext>
                </a:extLst>
              </a:tr>
              <a:tr h="311641">
                <a:tc>
                  <a:txBody>
                    <a:bodyPr/>
                    <a:lstStyle/>
                    <a:p>
                      <a:r>
                        <a:rPr lang="en-GB" sz="1400" dirty="0"/>
                        <a:t>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Uncertain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 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Short term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1777029"/>
                  </a:ext>
                </a:extLst>
              </a:tr>
              <a:tr h="1246565">
                <a:tc>
                  <a:txBody>
                    <a:bodyPr/>
                    <a:lstStyle/>
                    <a:p>
                      <a:r>
                        <a:rPr lang="en-GB" sz="1400" dirty="0"/>
                        <a:t>High promotion 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Potential star- </a:t>
                      </a:r>
                      <a:r>
                        <a:rPr lang="en-GB" sz="1400" dirty="0"/>
                        <a:t>combines underperformance with high 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Future star</a:t>
                      </a:r>
                      <a:r>
                        <a:rPr lang="en-GB" sz="1400" dirty="0"/>
                        <a:t>-solid performance and shows high 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Superstar</a:t>
                      </a:r>
                      <a:r>
                        <a:rPr lang="en-GB" sz="1400" dirty="0"/>
                        <a:t>- outstanding performance in all areas and shows high potential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73350"/>
                  </a:ext>
                </a:extLst>
              </a:tr>
              <a:tr h="1246565">
                <a:tc>
                  <a:txBody>
                    <a:bodyPr/>
                    <a:lstStyle/>
                    <a:p>
                      <a:r>
                        <a:rPr lang="en-GB" sz="1400" dirty="0"/>
                        <a:t>Promotable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Promising-</a:t>
                      </a:r>
                      <a:r>
                        <a:rPr lang="en-GB" sz="1400" dirty="0"/>
                        <a:t> performance improvement needed to confirm 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One to watch- </a:t>
                      </a:r>
                      <a:r>
                        <a:rPr lang="en-GB" sz="1400" dirty="0"/>
                        <a:t>solid performance and shows some potential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Star-</a:t>
                      </a:r>
                      <a:r>
                        <a:rPr lang="en-GB" sz="1400" dirty="0"/>
                        <a:t> excellent performer and shows some potential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8199396"/>
                  </a:ext>
                </a:extLst>
              </a:tr>
              <a:tr h="1012834">
                <a:tc>
                  <a:txBody>
                    <a:bodyPr/>
                    <a:lstStyle/>
                    <a:p>
                      <a:r>
                        <a:rPr lang="en-GB" sz="1400" dirty="0"/>
                        <a:t>Not promotable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Under performing- </a:t>
                      </a:r>
                      <a:r>
                        <a:rPr lang="en-GB" sz="1400" dirty="0"/>
                        <a:t>performance management intervention needed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Reliable performer- </a:t>
                      </a:r>
                      <a:r>
                        <a:rPr lang="en-GB" sz="1400" dirty="0"/>
                        <a:t>steady-state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Excellent performer- </a:t>
                      </a:r>
                      <a:r>
                        <a:rPr lang="en-GB" sz="1400" dirty="0"/>
                        <a:t>keep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0462277"/>
                  </a:ext>
                </a:extLst>
              </a:tr>
              <a:tr h="311641">
                <a:tc gridSpan="4"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Performance rating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6048477"/>
                  </a:ext>
                </a:extLst>
              </a:tr>
              <a:tr h="31164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Underperforming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Outstanding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69285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CA54BE1C-2321-4B15-AD09-F4138429C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544" y="231180"/>
            <a:ext cx="8229600" cy="706090"/>
          </a:xfrm>
        </p:spPr>
        <p:txBody>
          <a:bodyPr/>
          <a:lstStyle/>
          <a:p>
            <a:r>
              <a:rPr lang="en-GB" u="none" dirty="0"/>
              <a:t>Identifying talent</a:t>
            </a:r>
          </a:p>
        </p:txBody>
      </p:sp>
    </p:spTree>
    <p:extLst>
      <p:ext uri="{BB962C8B-B14F-4D97-AF65-F5344CB8AC3E}">
        <p14:creationId xmlns:p14="http://schemas.microsoft.com/office/powerpoint/2010/main" val="3177101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1600201"/>
            <a:ext cx="8291264" cy="38450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Talent, performance and reward management are further roles of HR practitioners. Lecture focusses on assignment Q 1.</a:t>
            </a:r>
          </a:p>
          <a:p>
            <a:pPr marL="0" indent="0">
              <a:buNone/>
            </a:pPr>
            <a:r>
              <a:rPr lang="en-GB" dirty="0"/>
              <a:t>What is the role of an HR practitioner within an international context?                                       Provide organisational examples to support your arguments.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602966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b="1" dirty="0">
                <a:solidFill>
                  <a:srgbClr val="2A21D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Further sources of information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3989039"/>
          </a:xfrm>
        </p:spPr>
        <p:txBody>
          <a:bodyPr>
            <a:normAutofit/>
          </a:bodyPr>
          <a:lstStyle/>
          <a:p>
            <a:r>
              <a:rPr lang="en-GB" dirty="0" err="1"/>
              <a:t>Gavett</a:t>
            </a:r>
            <a:r>
              <a:rPr lang="en-GB" dirty="0"/>
              <a:t>, G. (2014). CEOs get paid too much, according to pretty much everyone in the world. </a:t>
            </a:r>
            <a:r>
              <a:rPr lang="en-GB" i="1" dirty="0"/>
              <a:t>Harvard Business Review</a:t>
            </a:r>
            <a:r>
              <a:rPr lang="en-GB" dirty="0"/>
              <a:t>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72248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996</Words>
  <Application>Microsoft Office PowerPoint</Application>
  <PresentationFormat>Widescreen</PresentationFormat>
  <Paragraphs>170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Performance Management, Reward Management and Talent Management</vt:lpstr>
      <vt:lpstr>Outline</vt:lpstr>
      <vt:lpstr>     What is performance management  A systematic process that considers an employee or departments role towards improving organisational effectiveness and achieving the goals of their organisations. </vt:lpstr>
      <vt:lpstr>PowerPoint Presentation</vt:lpstr>
      <vt:lpstr>        What make PM effective in global context 1)Strategic alignment- (fit with global bus. Plan) 2) Valid- the extent to which PM measures what is truly important to the organisation 3) Reliable- Uniformly deployable and error free 4) Acceptable  </vt:lpstr>
      <vt:lpstr>Summary of approaches to PM</vt:lpstr>
      <vt:lpstr>    How to improve global PM 1) less politics 2) Trust 3) Fairness 4) Feedback </vt:lpstr>
      <vt:lpstr>Reward management </vt:lpstr>
      <vt:lpstr>Qualities of a good reward system</vt:lpstr>
      <vt:lpstr>Reward management theory</vt:lpstr>
      <vt:lpstr>Job-based vs person-based pay</vt:lpstr>
      <vt:lpstr>Dark sides of performance related reward</vt:lpstr>
      <vt:lpstr>Approaches to reward management in global context</vt:lpstr>
      <vt:lpstr>Gender pay gap, occupation pay gap and position pay gap</vt:lpstr>
      <vt:lpstr>Talent management </vt:lpstr>
      <vt:lpstr>Difference between HRM and Talent Management</vt:lpstr>
      <vt:lpstr>Identifying talent</vt:lpstr>
      <vt:lpstr>Conclusion</vt:lpstr>
      <vt:lpstr>Further sources of information </vt:lpstr>
    </vt:vector>
  </TitlesOfParts>
  <Company>University of Leicester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Performance Management, Reward Management and Talent Management</dc:title>
  <dc:creator>Pepple, Dennis G. (Dr.)</dc:creator>
  <cp:lastModifiedBy>Pepple, Dennis G. (Dr.)</cp:lastModifiedBy>
  <cp:revision>2</cp:revision>
  <dcterms:created xsi:type="dcterms:W3CDTF">2022-12-05T09:03:44Z</dcterms:created>
  <dcterms:modified xsi:type="dcterms:W3CDTF">2022-12-05T09:15:57Z</dcterms:modified>
</cp:coreProperties>
</file>