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594" r:id="rId7"/>
    <p:sldId id="263" r:id="rId8"/>
    <p:sldId id="262" r:id="rId9"/>
    <p:sldId id="264" r:id="rId10"/>
    <p:sldId id="266" r:id="rId11"/>
    <p:sldId id="267" r:id="rId12"/>
    <p:sldId id="268" r:id="rId13"/>
    <p:sldId id="596" r:id="rId14"/>
    <p:sldId id="59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0" d="100"/>
          <a:sy n="90" d="100"/>
        </p:scale>
        <p:origin x="66" y="-9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43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Refer to week 3 slides: Legal format of Enterprises &amp; Building a Founding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 can use either MS Visio or MS Word to create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>
                <a:highlight>
                  <a:srgbClr val="FFFF00"/>
                </a:highlight>
              </a:rPr>
              <a:t>Apply PESTEL analysis </a:t>
            </a:r>
            <a:r>
              <a:rPr lang="en-GB" altLang="en-US" b="0">
                <a:solidFill>
                  <a:schemeClr val="accent2"/>
                </a:solidFill>
              </a:rPr>
              <a:t>taught in week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Analyse the following factors: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Political – Government policies, regulations, tax laws, trade restrictions.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Economic – Inflation, interest rates, economic growth, consumer spending.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Social – Demographics, cultural trends, lifestyle changes, education.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Technological – Innovation, digital transformation, automation.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Environmental – Sustainability, climate change regulations, waste management.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Legal – Employment laws, intellectual property rights, industry-specific regulations.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b="0">
              <a:solidFill>
                <a:schemeClr val="accent2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2. Align PESTEL with Business Strategy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0">
                <a:solidFill>
                  <a:schemeClr val="accent2"/>
                </a:solidFill>
              </a:rPr>
              <a:t>After identifying key external factors, explain how they impact your business and what strategies you will adopt to mitigate risks or leverage opportunities.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b="1">
              <a:highlight>
                <a:srgbClr val="FFFF00"/>
              </a:highlight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ffectLst/>
              </a:rPr>
              <a:t>Refer to week 5: Market Segmentation, Targeting, Positioning and marketing mix</a:t>
            </a:r>
          </a:p>
          <a:p>
            <a:endParaRPr lang="en-GB">
              <a:effectLst/>
            </a:endParaRPr>
          </a:p>
          <a:p>
            <a:r>
              <a:rPr lang="en-GB">
                <a:effectLst/>
              </a:rPr>
              <a:t>Here are some key aspects of </a:t>
            </a:r>
            <a:r>
              <a:rPr lang="en-GB" b="1">
                <a:effectLst/>
              </a:rPr>
              <a:t>Unique Selling Points</a:t>
            </a:r>
            <a:r>
              <a:rPr lang="en-GB">
                <a:effectLst/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Differentiation:</a:t>
            </a:r>
            <a:r>
              <a:rPr lang="en-GB">
                <a:effectLst/>
              </a:rPr>
              <a:t> USPs highlight what makes a product or service unique and differentiates it from similar offerings in the market. It can be a feature, quality, or capability that competitors do not offer or cannot replicate easily.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Customer-Centric:</a:t>
            </a:r>
            <a:r>
              <a:rPr lang="en-GB">
                <a:effectLst/>
              </a:rPr>
              <a:t> USPs are designed to address the needs, wants, or pain points of the target market. They showcase how the product or service </a:t>
            </a:r>
            <a:r>
              <a:rPr lang="en-GB" err="1">
                <a:effectLst/>
              </a:rPr>
              <a:t>fulfills</a:t>
            </a:r>
            <a:r>
              <a:rPr lang="en-GB">
                <a:effectLst/>
              </a:rPr>
              <a:t> a specific customer demand or solves a particular problem effectively.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Value and Benefits:</a:t>
            </a:r>
            <a:r>
              <a:rPr lang="en-GB">
                <a:effectLst/>
              </a:rPr>
              <a:t> USPs emphasize the value customers will gain by choosing the product or service. They demonstrate the benefits and advantages the customers will experience by using the offering.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Memorability:</a:t>
            </a:r>
            <a:r>
              <a:rPr lang="en-GB">
                <a:effectLst/>
              </a:rPr>
              <a:t> A compelling USP is memorable and easy to communicate. It should be concise, clear, and leave a lasting impression on the audience.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Emotional Appeal:</a:t>
            </a:r>
            <a:r>
              <a:rPr lang="en-GB">
                <a:effectLst/>
              </a:rPr>
              <a:t> USPs can tap into emotions and aspirations of customers. They can create an emotional connection, making the product or service more appealing and desirable.</a:t>
            </a:r>
          </a:p>
          <a:p>
            <a:pPr>
              <a:buFont typeface="+mj-lt"/>
              <a:buAutoNum type="arabicPeriod"/>
            </a:pPr>
            <a:r>
              <a:rPr lang="en-GB" b="1">
                <a:effectLst/>
              </a:rPr>
              <a:t>Competitive Advantage:</a:t>
            </a:r>
            <a:r>
              <a:rPr lang="en-GB">
                <a:effectLst/>
              </a:rPr>
              <a:t> USPs help companies gain a competitive edge in the market. They provide a reason for customers to choose their offerings over alternatives from competitors.</a:t>
            </a:r>
          </a:p>
          <a:p>
            <a:r>
              <a:rPr lang="en-GB" b="1">
                <a:effectLst/>
              </a:rPr>
              <a:t>Examples of Unique Selling Points:</a:t>
            </a:r>
          </a:p>
          <a:p>
            <a:pPr>
              <a:buFont typeface="+mj-lt"/>
              <a:buAutoNum type="arabicPeriod"/>
            </a:pPr>
            <a:r>
              <a:rPr lang="en-GB">
                <a:effectLst/>
              </a:rPr>
              <a:t> A smartphone with an exceptionally long-lasting battery life.</a:t>
            </a:r>
          </a:p>
          <a:p>
            <a:pPr>
              <a:buFont typeface="+mj-lt"/>
              <a:buAutoNum type="arabicPeriod"/>
            </a:pPr>
            <a:r>
              <a:rPr lang="en-GB">
                <a:effectLst/>
              </a:rPr>
              <a:t> A cleaning product that is eco-friendly and non-toxic, appealing to environmentally conscious consumers.</a:t>
            </a:r>
          </a:p>
          <a:p>
            <a:pPr>
              <a:buFont typeface="+mj-lt"/>
              <a:buAutoNum type="arabicPeriod"/>
            </a:pPr>
            <a:r>
              <a:rPr lang="en-GB">
                <a:effectLst/>
              </a:rPr>
              <a:t>An online platform that offers 24/7 customer support and assistance.</a:t>
            </a:r>
          </a:p>
          <a:p>
            <a:pPr>
              <a:buFont typeface="+mj-lt"/>
              <a:buAutoNum type="arabicPeriod"/>
            </a:pPr>
            <a:r>
              <a:rPr lang="en-GB">
                <a:effectLst/>
              </a:rPr>
              <a:t> A restaurant that serves unique fusion cuisine not available anywhere else in the area.</a:t>
            </a:r>
          </a:p>
          <a:p>
            <a:pPr>
              <a:buFont typeface="+mj-lt"/>
              <a:buAutoNum type="arabicPeriod"/>
            </a:pPr>
            <a:r>
              <a:rPr lang="en-GB">
                <a:effectLst/>
              </a:rPr>
              <a:t>An e-commerce website with free and fast shipping, setting it apart from competitors with longer delivery times and shipping fees.</a:t>
            </a:r>
          </a:p>
          <a:p>
            <a:r>
              <a:rPr lang="en-GB">
                <a:effectLst/>
              </a:rPr>
              <a:t>Identifying and effectively promoting USPs is crucial for successful marketing and business growth. It allows businesses to position themselves as the best solution for their target customers and build a loyal customer base.</a:t>
            </a:r>
          </a:p>
          <a:p>
            <a:pPr algn="l"/>
            <a:r>
              <a:rPr lang="en-GB" b="0" i="0">
                <a:solidFill>
                  <a:srgbClr val="000000"/>
                </a:solidFill>
                <a:effectLst/>
                <a:latin typeface="Söhne"/>
              </a:rPr>
              <a:t>Regenerate</a:t>
            </a:r>
          </a:p>
          <a:p>
            <a:br>
              <a:rPr lang="en-GB">
                <a:effectLst/>
              </a:rPr>
            </a:b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>
              <a:solidFill>
                <a:srgbClr val="374151"/>
              </a:solidFill>
              <a:effectLst/>
              <a:latin typeface="Söhne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Investment needed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= </a:t>
            </a:r>
            <a:r>
              <a:rPr lang="en-GB" sz="1800" kern="100">
                <a:effectLst/>
                <a:highlight>
                  <a:srgbClr val="00FF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Total Startup Cost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+ (</a:t>
            </a:r>
            <a:r>
              <a:rPr lang="en-GB" sz="1800" kern="100">
                <a:effectLst/>
                <a:highlight>
                  <a:srgbClr val="00FF00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Operational Cost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– </a:t>
            </a:r>
            <a:r>
              <a:rPr lang="en-GB" sz="1800" kern="100">
                <a:effectLst/>
                <a:highlight>
                  <a:srgbClr val="FF00FF"/>
                </a:highlight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Revenue</a:t>
            </a:r>
            <a:r>
              <a:rPr lang="en-GB" sz="18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) - up to the break-even point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78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696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881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47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5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287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2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278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64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294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6121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29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74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7964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6896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158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37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004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1C7D-490A-FCDC-5862-E6085BB3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9861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Assessment Task 2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39730-A320-D7B7-CFA7-FEBDED203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42325"/>
            <a:ext cx="10515600" cy="2985814"/>
          </a:xfrm>
        </p:spPr>
        <p:txBody>
          <a:bodyPr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 (LCLM4006_LON)</a:t>
            </a: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Student Name: Kevin Jose Sanchez Hernandez</a:t>
            </a: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Student Id:  2439870</a:t>
            </a:r>
          </a:p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Lecturer: Richard Ashaye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A4051A-3539-8A3B-0EEC-8B49820AF427}"/>
              </a:ext>
            </a:extLst>
          </p:cNvPr>
          <p:cNvSpPr txBox="1"/>
          <p:nvPr/>
        </p:nvSpPr>
        <p:spPr>
          <a:xfrm>
            <a:off x="1713186" y="967868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635FF-B9DD-CA2B-F18A-8979D68BF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262" y="1928557"/>
            <a:ext cx="10071538" cy="4248406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business Idea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 and Management Structure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External Factors (PESTEL)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Marketing Strategies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 Requirements &amp; Allocation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814FB2-2CDA-1252-EC0E-5A2D8190D60E}"/>
              </a:ext>
            </a:extLst>
          </p:cNvPr>
          <p:cNvSpPr txBox="1"/>
          <p:nvPr/>
        </p:nvSpPr>
        <p:spPr>
          <a:xfrm>
            <a:off x="4351283" y="851339"/>
            <a:ext cx="36118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D14DB-EC94-B394-2340-BDCEC7C1C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58255"/>
            <a:ext cx="10018713" cy="40329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The purpose of this presentation is to outline the strategic business plan for Elite Carpet </a:t>
            </a:r>
            <a:r>
              <a:rPr lang="en-GB"/>
              <a:t>Solutions.</a:t>
            </a:r>
            <a:r>
              <a:rPr lang="en-GB" dirty="0">
                <a:ea typeface="+mn-lt"/>
                <a:cs typeface="+mn-lt"/>
              </a:rPr>
              <a:t> This presentation will explain the services offered, the business structure, the external factors affecting the business, the marketing strategies, and the funding requirements</a:t>
            </a:r>
            <a:endParaRPr lang="en-GB" dirty="0"/>
          </a:p>
          <a:p>
            <a:pPr algn="just">
              <a:lnSpc>
                <a:spcPct val="150000"/>
              </a:lnSpc>
              <a:buClr>
                <a:srgbClr val="1287C3"/>
              </a:buClr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957E82-7305-647C-4919-676C7AE35DAB}"/>
              </a:ext>
            </a:extLst>
          </p:cNvPr>
          <p:cNvSpPr txBox="1"/>
          <p:nvPr/>
        </p:nvSpPr>
        <p:spPr>
          <a:xfrm>
            <a:off x="4941261" y="681037"/>
            <a:ext cx="230947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0">
                <a:effectLst/>
                <a:latin typeface="Söhne"/>
              </a:rPr>
              <a:t>Introduction</a:t>
            </a:r>
            <a:endParaRPr lang="en-GB" sz="3200"/>
          </a:p>
          <a:p>
            <a:endParaRPr lang="en-GB" sz="3200" b="1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79CBEF3-BDA8-4120-EB00-C766341DF0AC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16EA78-2872-4151-ACDE-85DE92917660}"/>
              </a:ext>
            </a:extLst>
          </p:cNvPr>
          <p:cNvSpPr txBox="1"/>
          <p:nvPr/>
        </p:nvSpPr>
        <p:spPr>
          <a:xfrm>
            <a:off x="1920380" y="230287"/>
            <a:ext cx="6660090" cy="965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700" b="1" i="0">
                <a:ln w="3175" cmpd="sng">
                  <a:noFill/>
                </a:ln>
                <a:latin typeface="+mj-lt"/>
                <a:ea typeface="+mj-ea"/>
                <a:cs typeface="+mj-cs"/>
              </a:rPr>
              <a:t>Overview of the Business Idea</a:t>
            </a:r>
            <a:endParaRPr lang="en-US" sz="3700" b="1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BCB0D7-08F0-7751-C03F-B8537E7CA3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607" r="1" b="10122"/>
          <a:stretch>
            <a:fillRect/>
          </a:stretch>
        </p:blipFill>
        <p:spPr>
          <a:xfrm>
            <a:off x="1108841" y="1688203"/>
            <a:ext cx="3632789" cy="34815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E1903-7C68-2C6F-2D1E-D8A37D30E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933" y="1998133"/>
            <a:ext cx="6660090" cy="37930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b="1"/>
              <a:t>​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8742D5-D260-F0F3-80AC-88EAB5D61064}"/>
              </a:ext>
            </a:extLst>
          </p:cNvPr>
          <p:cNvSpPr txBox="1"/>
          <p:nvPr/>
        </p:nvSpPr>
        <p:spPr>
          <a:xfrm>
            <a:off x="4987273" y="1272401"/>
            <a:ext cx="718639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Elite Carpet Solutions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London-based carpet cleaning business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Provides professional services for offices, hotels, healthcare facilities, and cleaning companies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Services include: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Deep carpet cleaning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Stain removal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Maintenance cleaning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Odour removal</a:t>
            </a:r>
          </a:p>
          <a:p>
            <a:pPr lvl="1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Specialist carpet cleaning business rather than general cleaning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Flexible evening and weekend services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of professional equipment and safe cleaning products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long-term contracts and subcontracting opportunities.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6C52F-D988-84DD-FE73-C0508DC81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240" y="1352096"/>
            <a:ext cx="9986423" cy="4739767"/>
          </a:xfrm>
        </p:spPr>
        <p:txBody>
          <a:bodyPr>
            <a:normAutofit fontScale="32500" lnSpcReduction="20000"/>
          </a:bodyPr>
          <a:lstStyle/>
          <a:p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Sole Trader business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Chosen because it is simple to set up, has low start-up costs, and gives the owner full control of the business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Suitable for a small business in the early stages</a:t>
            </a:r>
          </a:p>
          <a:p>
            <a:pPr marL="0" indent="0"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Owner / Manager</a:t>
            </a:r>
          </a:p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Carpet Cleaning Technician</a:t>
            </a:r>
          </a:p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Part-Time Assistant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4F5224-38DF-9A0E-ED62-37C8785B3FBD}"/>
              </a:ext>
            </a:extLst>
          </p:cNvPr>
          <p:cNvSpPr txBox="1"/>
          <p:nvPr/>
        </p:nvSpPr>
        <p:spPr>
          <a:xfrm>
            <a:off x="1263722" y="277796"/>
            <a:ext cx="110307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/>
              <a:t>                   </a:t>
            </a:r>
            <a:r>
              <a:rPr lang="en-GB" sz="3200"/>
              <a:t>Legal Format and Management Structure</a:t>
            </a:r>
          </a:p>
          <a:p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686317-9C96-4A02-88CE-7319FF590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F78E2-EAFE-AE2C-35B9-A1C18FCF4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0632" y="648930"/>
            <a:ext cx="4922391" cy="523196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000" b="1" dirty="0"/>
              <a:t>Owner / Manager</a:t>
            </a:r>
            <a:br>
              <a:rPr lang="en-US" sz="2000" b="1" dirty="0"/>
            </a:br>
            <a:r>
              <a:rPr lang="en-US" sz="2000" dirty="0"/>
              <a:t>Responsible for operations, finance, scheduling, and client relationships.</a:t>
            </a:r>
            <a:br>
              <a:rPr lang="en-US" sz="2000" dirty="0"/>
            </a:br>
            <a:r>
              <a:rPr lang="en-US" sz="2000" b="1" dirty="0"/>
              <a:t>Cleaning Technician</a:t>
            </a:r>
            <a:br>
              <a:rPr lang="en-US" sz="2000" b="1" dirty="0"/>
            </a:br>
            <a:r>
              <a:rPr lang="en-US" sz="2000" dirty="0"/>
              <a:t>Responsible for carrying out carpet cleaning services</a:t>
            </a:r>
            <a:br>
              <a:rPr lang="en-US" sz="2000" dirty="0"/>
            </a:br>
            <a:r>
              <a:rPr lang="en-US" sz="2000" b="1" dirty="0"/>
              <a:t>Part-Time Assistant</a:t>
            </a:r>
            <a:br>
              <a:rPr lang="en-US" sz="2000" b="1" dirty="0"/>
            </a:br>
            <a:r>
              <a:rPr lang="en-US" sz="2000" dirty="0"/>
              <a:t>Responsible for supporting logistics, equipment preparation, and customer communication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0E25B5C-98A3-47D8-A4D7-10C2E1758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6714" y="-4763"/>
            <a:ext cx="5014912" cy="6862763"/>
            <a:chOff x="2928938" y="-4763"/>
            <a:chExt cx="5014912" cy="6862763"/>
          </a:xfrm>
        </p:grpSpPr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FECB3374-15F5-40C2-95B4-0FCF1084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E762314F-F556-4403-BAA1-AF8A3BED3E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5">
              <a:extLst>
                <a:ext uri="{FF2B5EF4-FFF2-40B4-BE49-F238E27FC236}">
                  <a16:creationId xmlns:a16="http://schemas.microsoft.com/office/drawing/2014/main" id="{02EDEF56-2F86-4867-986A-5AFB8EC07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51BE63E6-C24A-43FA-93F5-475F550AB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9639DAAA-46FE-401C-BB78-B7A9AF33C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8">
              <a:extLst>
                <a:ext uri="{FF2B5EF4-FFF2-40B4-BE49-F238E27FC236}">
                  <a16:creationId xmlns:a16="http://schemas.microsoft.com/office/drawing/2014/main" id="{D5EFBD2C-94D5-43D0-B2FE-E390BD3F3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" name="Rounded Rectangle 16">
            <a:extLst>
              <a:ext uri="{FF2B5EF4-FFF2-40B4-BE49-F238E27FC236}">
                <a16:creationId xmlns:a16="http://schemas.microsoft.com/office/drawing/2014/main" id="{EB9A9756-A5DB-460E-A867-A2AE77834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693" y="648931"/>
            <a:ext cx="5419641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98D60B6-3DBA-423D-4BAB-364DECA082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77550" y="1757337"/>
            <a:ext cx="4774321" cy="3055564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51856" y="5883275"/>
            <a:ext cx="55116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C3F65BB1-9206-4D7F-97F9-47DCC7DC6334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E5A2A-49E8-A46F-103B-3028DB094F2C}"/>
              </a:ext>
            </a:extLst>
          </p:cNvPr>
          <p:cNvSpPr txBox="1"/>
          <p:nvPr/>
        </p:nvSpPr>
        <p:spPr>
          <a:xfrm>
            <a:off x="1484311" y="2666999"/>
            <a:ext cx="3333496" cy="31242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19FB4DE-DBB1-0BF2-DBFA-00D692BAF33E}"/>
              </a:ext>
            </a:extLst>
          </p:cNvPr>
          <p:cNvSpPr txBox="1"/>
          <p:nvPr/>
        </p:nvSpPr>
        <p:spPr>
          <a:xfrm>
            <a:off x="580644" y="510760"/>
            <a:ext cx="11030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PESTEL Analysis</a:t>
            </a:r>
            <a:endParaRPr lang="en-GB" sz="32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508DF0B-5EF1-CE82-1CEA-6D6F9E12A4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812934"/>
              </p:ext>
            </p:extLst>
          </p:nvPr>
        </p:nvGraphicFramePr>
        <p:xfrm>
          <a:off x="1619864" y="1272516"/>
          <a:ext cx="9441426" cy="5399189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3400703">
                  <a:extLst>
                    <a:ext uri="{9D8B030D-6E8A-4147-A177-3AD203B41FA5}">
                      <a16:colId xmlns:a16="http://schemas.microsoft.com/office/drawing/2014/main" val="2467426848"/>
                    </a:ext>
                  </a:extLst>
                </a:gridCol>
                <a:gridCol w="3781045">
                  <a:extLst>
                    <a:ext uri="{9D8B030D-6E8A-4147-A177-3AD203B41FA5}">
                      <a16:colId xmlns:a16="http://schemas.microsoft.com/office/drawing/2014/main" val="3847004704"/>
                    </a:ext>
                  </a:extLst>
                </a:gridCol>
                <a:gridCol w="2259678">
                  <a:extLst>
                    <a:ext uri="{9D8B030D-6E8A-4147-A177-3AD203B41FA5}">
                      <a16:colId xmlns:a16="http://schemas.microsoft.com/office/drawing/2014/main" val="3212398602"/>
                    </a:ext>
                  </a:extLst>
                </a:gridCol>
              </a:tblGrid>
              <a:tr h="496893">
                <a:tc>
                  <a:txBody>
                    <a:bodyPr/>
                    <a:lstStyle/>
                    <a:p>
                      <a:pPr marL="0" algn="l" defTabSz="457200" rtl="0" eaLnBrk="1" fontAlgn="b" latinLnBrk="0" hangingPunct="1">
                        <a:buNone/>
                      </a:pPr>
                      <a:r>
                        <a:rPr lang="en-GB" sz="16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Factor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algn="l" defTabSz="457200" rtl="0" eaLnBrk="1" fontAlgn="b" latinLnBrk="0" hangingPunct="1">
                        <a:buNone/>
                      </a:pPr>
                      <a:r>
                        <a:rPr lang="en-GB" sz="1600" b="1" u="none" strike="noStrike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Impact on Elite Carpet Solutions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algn="l" defTabSz="457200" rtl="0" eaLnBrk="1" fontAlgn="b" latinLnBrk="0" hangingPunct="1">
                        <a:buNone/>
                      </a:pPr>
                      <a:r>
                        <a:rPr lang="en-GB" sz="16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Business Strategy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85697809"/>
                  </a:ext>
                </a:extLst>
              </a:tr>
              <a:tr h="1471640">
                <a:tc>
                  <a:txBody>
                    <a:bodyPr/>
                    <a:lstStyle/>
                    <a:p>
                      <a:pPr marL="0" algn="l" defTabSz="457200" rtl="0" eaLnBrk="1" fontAlgn="b" latinLnBrk="0" hangingPunct="1">
                        <a:buNone/>
                      </a:pPr>
                      <a:r>
                        <a:rPr lang="en-GB" sz="16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fuel, chemical, and equipment costs may reduce profit margins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Control costs, set competitive prices, and focus on regular clients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53690737"/>
                  </a:ext>
                </a:extLst>
              </a:tr>
              <a:tr h="1715328">
                <a:tc>
                  <a:txBody>
                    <a:bodyPr/>
                    <a:lstStyle/>
                    <a:p>
                      <a:pPr marL="0" algn="l" defTabSz="457200" rtl="0" eaLnBrk="1" fontAlgn="b" latinLnBrk="0" hangingPunct="1">
                        <a:buNone/>
                      </a:pPr>
                      <a:r>
                        <a:rPr lang="en-GB" sz="1600" b="1" u="none" strike="noStrike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Businesses are more concerned about hygiene and clean workplaces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 hygiene benefits and target offices, hotels, and healthcare facilities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926299591"/>
                  </a:ext>
                </a:extLst>
              </a:tr>
              <a:tr h="171532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Modern machines and digital tools improve efficiency and service quality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 in professional equipment and use invoicing/scheduling software</a:t>
                      </a:r>
                      <a:endParaRPr lang="en-GB" sz="1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179389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A7CFC1-D7AD-1D38-BE48-0537EF316731}"/>
              </a:ext>
            </a:extLst>
          </p:cNvPr>
          <p:cNvSpPr txBox="1"/>
          <p:nvPr/>
        </p:nvSpPr>
        <p:spPr>
          <a:xfrm>
            <a:off x="1189702" y="1261872"/>
            <a:ext cx="3145536" cy="433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n w="3175" cmpd="sng">
                  <a:noFill/>
                </a:ln>
                <a:latin typeface="+mj-lt"/>
                <a:ea typeface="+mj-ea"/>
                <a:cs typeface="+mj-cs"/>
              </a:rPr>
              <a:t>Marketing Strategies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DE8E-B325-0DB0-C8C4-FBDD3F35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1142" y="1261873"/>
            <a:ext cx="6287804" cy="4449422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Offices and corporate buildings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Hotels and hospitality businesses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Healthcare facilities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Cleaning companies</a:t>
            </a:r>
          </a:p>
          <a:p>
            <a:pPr marL="0" indent="0">
              <a:lnSpc>
                <a:spcPct val="90000"/>
              </a:lnSpc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Strategy 1: LinkedIn and Email Marketing</a:t>
            </a:r>
          </a:p>
          <a:p>
            <a:pPr marL="0" indent="0">
              <a:lnSpc>
                <a:spcPct val="90000"/>
              </a:lnSpc>
            </a:pP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Contact businesses directly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professional relationships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Attract long-term clients</a:t>
            </a:r>
          </a:p>
          <a:p>
            <a:pPr>
              <a:lnSpc>
                <a:spcPct val="90000"/>
              </a:lnSpc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Strategy 2: Social Media and Word of Mouth</a:t>
            </a:r>
          </a:p>
          <a:p>
            <a:pPr marL="0" indent="0">
              <a:lnSpc>
                <a:spcPct val="90000"/>
              </a:lnSpc>
            </a:pPr>
            <a:endParaRPr lang="en-US" sz="1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 Facebook and Instagram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Post before-and-after photos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Encourage customer recommendations</a:t>
            </a:r>
          </a:p>
          <a:p>
            <a:pPr>
              <a:lnSpc>
                <a:spcPct val="90000"/>
              </a:lnSpc>
            </a:pPr>
            <a:endParaRPr lang="en-US" sz="800" dirty="0"/>
          </a:p>
          <a:p>
            <a:pPr marL="0" indent="0">
              <a:lnSpc>
                <a:spcPct val="90000"/>
              </a:lnSpc>
            </a:pPr>
            <a:r>
              <a:rPr lang="en-US" sz="800" dirty="0"/>
              <a:t>.</a:t>
            </a:r>
          </a:p>
          <a:p>
            <a:pPr>
              <a:lnSpc>
                <a:spcPct val="90000"/>
              </a:lnSpc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arpet cleaning">
            <a:extLst>
              <a:ext uri="{FF2B5EF4-FFF2-40B4-BE49-F238E27FC236}">
                <a16:creationId xmlns:a16="http://schemas.microsoft.com/office/drawing/2014/main" id="{9F9D5081-8A14-061F-E2C1-65DEB6807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22" r="22336" b="-1"/>
          <a:stretch>
            <a:fillRect/>
          </a:stretch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57" name="Group 2056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58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59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0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1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2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63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D088BB7-3F9E-6D74-6077-0A34CDDDE233}"/>
              </a:ext>
            </a:extLst>
          </p:cNvPr>
          <p:cNvSpPr txBox="1"/>
          <p:nvPr/>
        </p:nvSpPr>
        <p:spPr>
          <a:xfrm>
            <a:off x="972080" y="685800"/>
            <a:ext cx="5260680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600" b="1" i="0" dirty="0">
                <a:ln w="3175" cmpd="sng">
                  <a:noFill/>
                </a:ln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Funding Requirements and Allocation</a:t>
            </a:r>
            <a:endParaRPr lang="en-US" sz="3600" b="1" dirty="0">
              <a:ln w="3175" cmpd="sng">
                <a:noFill/>
              </a:ln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2D8C8-03B0-FF56-CFE5-5F2528033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34" y="2638425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Elite Carpet Solutions requires approximately £1,800–£2,000 in start-up funding. The money will be used for equipment, cleaning products, fuel, marketing, and other operating expenses. Because the business has low start-up costs and strong demand, it is expected to break even within 2–3 months and begin generating profit soon after</a:t>
            </a:r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AF52870-05EA-0FB4-55F2-EB6BA0F7F9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992385"/>
              </p:ext>
            </p:extLst>
          </p:nvPr>
        </p:nvGraphicFramePr>
        <p:xfrm>
          <a:off x="6303913" y="1200364"/>
          <a:ext cx="4119639" cy="4551508"/>
        </p:xfrm>
        <a:graphic>
          <a:graphicData uri="http://schemas.openxmlformats.org/drawingml/2006/table">
            <a:tbl>
              <a:tblPr/>
              <a:tblGrid>
                <a:gridCol w="2963249">
                  <a:extLst>
                    <a:ext uri="{9D8B030D-6E8A-4147-A177-3AD203B41FA5}">
                      <a16:colId xmlns:a16="http://schemas.microsoft.com/office/drawing/2014/main" val="1451598751"/>
                    </a:ext>
                  </a:extLst>
                </a:gridCol>
                <a:gridCol w="1156390">
                  <a:extLst>
                    <a:ext uri="{9D8B030D-6E8A-4147-A177-3AD203B41FA5}">
                      <a16:colId xmlns:a16="http://schemas.microsoft.com/office/drawing/2014/main" val="2850741441"/>
                    </a:ext>
                  </a:extLst>
                </a:gridCol>
              </a:tblGrid>
              <a:tr h="827546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 per month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8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201234"/>
                  </a:ext>
                </a:extLst>
              </a:tr>
              <a:tr h="82754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Technician Salary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£2,200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5838075"/>
                  </a:ext>
                </a:extLst>
              </a:tr>
              <a:tr h="827546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Assistant Salary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£1,100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79457744"/>
                  </a:ext>
                </a:extLst>
              </a:tr>
              <a:tr h="4137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68268"/>
                  </a:ext>
                </a:extLst>
              </a:tr>
              <a:tr h="4137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Supplies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4092575"/>
                  </a:ext>
                </a:extLst>
              </a:tr>
              <a:tr h="4137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Maintenance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2016875"/>
                  </a:ext>
                </a:extLst>
              </a:tr>
              <a:tr h="4137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Phone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3754320"/>
                  </a:ext>
                </a:extLst>
              </a:tr>
              <a:tr h="41377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£3,730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349286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CD4B4ED3-D8D5-07AE-8BC5-6DAE89D55B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494590"/>
              </p:ext>
            </p:extLst>
          </p:nvPr>
        </p:nvGraphicFramePr>
        <p:xfrm>
          <a:off x="1905142" y="1200364"/>
          <a:ext cx="3802484" cy="4551512"/>
        </p:xfrm>
        <a:graphic>
          <a:graphicData uri="http://schemas.openxmlformats.org/drawingml/2006/table">
            <a:tbl>
              <a:tblPr/>
              <a:tblGrid>
                <a:gridCol w="2735120">
                  <a:extLst>
                    <a:ext uri="{9D8B030D-6E8A-4147-A177-3AD203B41FA5}">
                      <a16:colId xmlns:a16="http://schemas.microsoft.com/office/drawing/2014/main" val="3691118205"/>
                    </a:ext>
                  </a:extLst>
                </a:gridCol>
                <a:gridCol w="1067364">
                  <a:extLst>
                    <a:ext uri="{9D8B030D-6E8A-4147-A177-3AD203B41FA5}">
                      <a16:colId xmlns:a16="http://schemas.microsoft.com/office/drawing/2014/main" val="3399429471"/>
                    </a:ext>
                  </a:extLst>
                </a:gridCol>
              </a:tblGrid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Startup Cost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5608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102051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Carpet Cleaning Machine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66644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Vacuum Cleaner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5077328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Cleaning Chemicals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9814959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 and Tools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7012026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7261427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9793580"/>
                  </a:ext>
                </a:extLst>
              </a:tr>
              <a:tr h="56893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£1,800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4B3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E6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114431"/>
                  </a:ext>
                </a:extLst>
              </a:tr>
            </a:tbl>
          </a:graphicData>
        </a:graphic>
      </p:graphicFrame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6E1E1393-3A10-097C-135D-8D7692980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5745481"/>
            <a:ext cx="10018713" cy="45719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86A71AB-B543-9907-4835-AD3737CFC0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216589"/>
              </p:ext>
            </p:extLst>
          </p:nvPr>
        </p:nvGraphicFramePr>
        <p:xfrm>
          <a:off x="1607278" y="1453648"/>
          <a:ext cx="9619522" cy="4224480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2757364">
                  <a:extLst>
                    <a:ext uri="{9D8B030D-6E8A-4147-A177-3AD203B41FA5}">
                      <a16:colId xmlns:a16="http://schemas.microsoft.com/office/drawing/2014/main" val="441633230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1421147379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546700099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4125074369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1333019838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3675705700"/>
                    </a:ext>
                  </a:extLst>
                </a:gridCol>
                <a:gridCol w="1143693">
                  <a:extLst>
                    <a:ext uri="{9D8B030D-6E8A-4147-A177-3AD203B41FA5}">
                      <a16:colId xmlns:a16="http://schemas.microsoft.com/office/drawing/2014/main" val="3844402205"/>
                    </a:ext>
                  </a:extLst>
                </a:gridCol>
              </a:tblGrid>
              <a:tr h="574530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Feb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Apr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June</a:t>
                      </a:r>
                      <a:endParaRPr lang="en-GB" sz="28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extLst>
                  <a:ext uri="{0D108BD9-81ED-4DB2-BD59-A6C34878D82A}">
                    <a16:rowId xmlns:a16="http://schemas.microsoft.com/office/drawing/2014/main" val="3501282468"/>
                  </a:ext>
                </a:extLst>
              </a:tr>
              <a:tr h="57453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Fuel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£180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extLst>
                  <a:ext uri="{0D108BD9-81ED-4DB2-BD59-A6C34878D82A}">
                    <a16:rowId xmlns:a16="http://schemas.microsoft.com/office/drawing/2014/main" val="1489285893"/>
                  </a:ext>
                </a:extLst>
              </a:tr>
              <a:tr h="10251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Cleaning Supplies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£80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extLst>
                  <a:ext uri="{0D108BD9-81ED-4DB2-BD59-A6C34878D82A}">
                    <a16:rowId xmlns:a16="http://schemas.microsoft.com/office/drawing/2014/main" val="1625998901"/>
                  </a:ext>
                </a:extLst>
              </a:tr>
              <a:tr h="10251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 Maintenance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extLst>
                  <a:ext uri="{0D108BD9-81ED-4DB2-BD59-A6C34878D82A}">
                    <a16:rowId xmlns:a16="http://schemas.microsoft.com/office/drawing/2014/main" val="4268528065"/>
                  </a:ext>
                </a:extLst>
              </a:tr>
              <a:tr h="1025140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Variable Cost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£270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£310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£360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£400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8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£430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3886" marR="23886" marT="23886" marB="0" anchor="ctr"/>
                </a:tc>
                <a:extLst>
                  <a:ext uri="{0D108BD9-81ED-4DB2-BD59-A6C34878D82A}">
                    <a16:rowId xmlns:a16="http://schemas.microsoft.com/office/drawing/2014/main" val="331125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8ED22E-60CB-C575-C560-F579BE600A27}"/>
              </a:ext>
            </a:extLst>
          </p:cNvPr>
          <p:cNvSpPr txBox="1"/>
          <p:nvPr/>
        </p:nvSpPr>
        <p:spPr>
          <a:xfrm>
            <a:off x="1297405" y="236371"/>
            <a:ext cx="10241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Aptos Narrow" panose="020B0004020202020204" pitchFamily="34" charset="0"/>
              </a:rPr>
              <a:t>Investment capital needed = £</a:t>
            </a:r>
            <a:r>
              <a:rPr lang="en-GB" sz="4000" b="1" dirty="0">
                <a:solidFill>
                  <a:srgbClr val="000000"/>
                </a:solidFill>
                <a:latin typeface="Aptos Narrow" panose="020B0004020202020204" pitchFamily="34" charset="0"/>
              </a:rPr>
              <a:t>1,800</a:t>
            </a: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EE9FC7-EDC7-1E7E-A8EA-8FFC60DBE8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137901"/>
              </p:ext>
            </p:extLst>
          </p:nvPr>
        </p:nvGraphicFramePr>
        <p:xfrm>
          <a:off x="1538824" y="1289596"/>
          <a:ext cx="9758441" cy="3067314"/>
        </p:xfrm>
        <a:graphic>
          <a:graphicData uri="http://schemas.openxmlformats.org/drawingml/2006/table">
            <a:tbl>
              <a:tblPr/>
              <a:tblGrid>
                <a:gridCol w="2920409">
                  <a:extLst>
                    <a:ext uri="{9D8B030D-6E8A-4147-A177-3AD203B41FA5}">
                      <a16:colId xmlns:a16="http://schemas.microsoft.com/office/drawing/2014/main" val="2003305012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269170887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471489179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1725220992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863300849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4129372401"/>
                    </a:ext>
                  </a:extLst>
                </a:gridCol>
                <a:gridCol w="1139672">
                  <a:extLst>
                    <a:ext uri="{9D8B030D-6E8A-4147-A177-3AD203B41FA5}">
                      <a16:colId xmlns:a16="http://schemas.microsoft.com/office/drawing/2014/main" val="2776531831"/>
                    </a:ext>
                  </a:extLst>
                </a:gridCol>
              </a:tblGrid>
              <a:tr h="511219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b="1" i="0" u="none" strike="noStrike" dirty="0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Jan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Feb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Mar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Apr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May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b="1" i="0" u="none" strike="noStrike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Jun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3075491"/>
                  </a:ext>
                </a:extLst>
              </a:tr>
              <a:tr h="5112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Income (approximate)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£2,640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£3,520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£4,400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£4,840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£5,280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£5,280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31734"/>
                  </a:ext>
                </a:extLst>
              </a:tr>
              <a:tr h="5112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Fixed Cost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£3,330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8017057"/>
                  </a:ext>
                </a:extLst>
              </a:tr>
              <a:tr h="5112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Variable Cost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£270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£310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£360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£430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79611"/>
                  </a:ext>
                </a:extLst>
              </a:tr>
              <a:tr h="5112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Total Cost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£3,530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£3,600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£3,640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£3,690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£3,730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£3,760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4065485"/>
                  </a:ext>
                </a:extLst>
              </a:tr>
              <a:tr h="511219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Profit / Loss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-£890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-£80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£760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£1,150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£1,550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£1,520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336692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F7949B3-9D1F-C34C-DCA3-90A9EABB2ADB}"/>
              </a:ext>
            </a:extLst>
          </p:cNvPr>
          <p:cNvSpPr txBox="1"/>
          <p:nvPr/>
        </p:nvSpPr>
        <p:spPr>
          <a:xfrm>
            <a:off x="1928734" y="4691241"/>
            <a:ext cx="83345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(£1,800 Startup Cost + £3,530 Operational Cost - £2,640 Revenue)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Investment needed = Total Startup Cost + (Operational Cost - Revenue up to the break-even point)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March, the business is expected to begin generating profit and recover the initial investment within 2–3 months.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56377D-4B43-0288-E367-C124C93AC8D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875" r="2" b="387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F40802-210E-D669-B089-EF7DDC3CC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18724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F7133-0BA0-7FC6-B5D9-ABEAB5A6C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1873045"/>
            <a:ext cx="5260680" cy="429915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Elite Carpet Solutions is a strong business idea because there is high demand for carpet cleaning services in London. Offices, hotels, and healthcare facilities need clean carpets regularly, which creates good business opportunities.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business has low start-up costs, simple marketing strategies, and is expected to make profit within the first few months. With more clients and long-term contracts, the business can continue to grow in the future.</a:t>
            </a:r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  <p:sp>
        <p:nvSpPr>
          <p:cNvPr id="4" name="AutoShape 2" descr="Soluciones Elite para limpieza de alfombras">
            <a:extLst>
              <a:ext uri="{FF2B5EF4-FFF2-40B4-BE49-F238E27FC236}">
                <a16:creationId xmlns:a16="http://schemas.microsoft.com/office/drawing/2014/main" id="{1E178FEC-5B46-6C9F-AE65-DA574CC9C9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16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C2A2366C-96BE-4587-BABC-529047265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557" y="3336063"/>
            <a:ext cx="7055369" cy="2286139"/>
          </a:xfrm>
          <a:prstGeom prst="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184" y="3531612"/>
            <a:ext cx="6672838" cy="141431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val="2233215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</TotalTime>
  <Words>1323</Words>
  <Application>Microsoft Office PowerPoint</Application>
  <PresentationFormat>Widescreen</PresentationFormat>
  <Paragraphs>245</Paragraphs>
  <Slides>14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Aptos Narrow</vt:lpstr>
      <vt:lpstr>Arial</vt:lpstr>
      <vt:lpstr>Calibri</vt:lpstr>
      <vt:lpstr>Corbel</vt:lpstr>
      <vt:lpstr>Söhne</vt:lpstr>
      <vt:lpstr>Wingdings</vt:lpstr>
      <vt:lpstr>Parallax</vt:lpstr>
      <vt:lpstr>  Business Plan Assessment Task 2 </vt:lpstr>
      <vt:lpstr>PowerPoint Presentation</vt:lpstr>
      <vt:lpstr>PowerPoint Presentation</vt:lpstr>
      <vt:lpstr>PowerPoint Presentation</vt:lpstr>
      <vt:lpstr>PowerPoint Presentation</vt:lpstr>
      <vt:lpstr>Owner / Manager Responsible for operations, finance, scheduling, and client relationships. Cleaning Technician Responsible for carrying out carpet cleaning services Part-Time Assistant Responsible for supporting logistics, equipment preparation, and customer communication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Hazel Javiera Robleto Lacayo (2439869)</cp:lastModifiedBy>
  <cp:revision>8</cp:revision>
  <dcterms:created xsi:type="dcterms:W3CDTF">2023-07-31T07:37:43Z</dcterms:created>
  <dcterms:modified xsi:type="dcterms:W3CDTF">2026-04-19T22:10:57Z</dcterms:modified>
</cp:coreProperties>
</file>