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30" r:id="rId74"/>
    <p:sldId id="329" r:id="rId75"/>
    <p:sldId id="331" r:id="rId7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40BCF48-69D2-4CF0-866E-CECCC3AEBA9C}"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0BCF48-69D2-4CF0-866E-CECCC3AEBA9C}"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0BCF48-69D2-4CF0-866E-CECCC3AEBA9C}"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40BCF48-69D2-4CF0-866E-CECCC3AEBA9C}" type="datetimeFigureOut">
              <a:rPr lang="en-US" smtClean="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40BCF48-69D2-4CF0-866E-CECCC3AEBA9C}" type="datetimeFigureOut">
              <a:rPr lang="en-US" smtClean="0"/>
              <a:pPr/>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40BCF48-69D2-4CF0-866E-CECCC3AEBA9C}" type="datetimeFigureOut">
              <a:rPr lang="en-US" smtClean="0"/>
              <a:pPr/>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0BCF48-69D2-4CF0-866E-CECCC3AEBA9C}" type="datetimeFigureOut">
              <a:rPr lang="en-US" smtClean="0"/>
              <a:pPr/>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0BCF48-69D2-4CF0-866E-CECCC3AEBA9C}" type="datetimeFigureOut">
              <a:rPr lang="en-US" smtClean="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0BCF48-69D2-4CF0-866E-CECCC3AEBA9C}" type="datetimeFigureOut">
              <a:rPr lang="en-US" smtClean="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0BCF48-69D2-4CF0-866E-CECCC3AEBA9C}"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0BCF48-69D2-4CF0-866E-CECCC3AEBA9C}"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0BCF48-69D2-4CF0-866E-CECCC3AEBA9C}" type="datetimeFigureOut">
              <a:rPr lang="en-US" smtClean="0"/>
              <a:pPr/>
              <a:t>10/8/2026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4E3454-D2A0-4442-A6E4-77C4E3336A7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Multi-Modal Transport Solutions</a:t>
            </a:r>
            <a:endParaRPr lang="en-US" dirty="0"/>
          </a:p>
        </p:txBody>
      </p:sp>
      <p:sp>
        <p:nvSpPr>
          <p:cNvPr id="3" name="Subtitle 2"/>
          <p:cNvSpPr>
            <a:spLocks noGrp="1"/>
          </p:cNvSpPr>
          <p:nvPr>
            <p:ph type="subTitle" idx="1"/>
          </p:nvPr>
        </p:nvSpPr>
        <p:spPr/>
        <p:txBody>
          <a:bodyPr/>
          <a:lstStyle/>
          <a:p>
            <a:r>
              <a:rPr lang="en-GB" dirty="0"/>
              <a:t>By</a:t>
            </a:r>
          </a:p>
          <a:p>
            <a:r>
              <a:rPr lang="en-GB" dirty="0"/>
              <a:t>Andrew Thorn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p:txBody>
          <a:bodyPr/>
          <a:lstStyle/>
          <a:p>
            <a:r>
              <a:rPr lang="en-GB" dirty="0"/>
              <a:t>Every mode of transport whether it is road, rail, inland waterways or short sea shipping has its own inherent advantages and, limitations</a:t>
            </a:r>
          </a:p>
          <a:p>
            <a:r>
              <a:rPr lang="en-GB" dirty="0"/>
              <a:t>Companies choose to use the mode that provides them with the best solution for the market and environment in which they operate</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p:txBody>
          <a:bodyPr/>
          <a:lstStyle/>
          <a:p>
            <a:r>
              <a:rPr lang="en-GB" dirty="0"/>
              <a:t>However, changing markets, increasing concern over the environment, higher levels of congestion, rising fuel prices, and changes in taxation and direct grants for certain freight movements, all mean that the boundary between which mode provides the best economic and environmental solution is changing</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a:t>Freight operators are increasingly looking for opportunities to reduce costs, improve service and reduce their impact on the environment so these variables are understood and acted upon</a:t>
            </a:r>
          </a:p>
          <a:p>
            <a:r>
              <a:rPr lang="en-GB" dirty="0"/>
              <a:t>Therefore, when choosing the most efficient and sustainable freight solution, a customer focused operator needs to look at all different modal options possible before a route and mode are selected</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p:txBody>
          <a:bodyPr/>
          <a:lstStyle/>
          <a:p>
            <a:r>
              <a:rPr lang="en-GB" dirty="0"/>
              <a:t>Once the choice is made the performance of the new freight service must be kept under close scrutiny to make sure that the chosen option remains the best solution given changing circumstances</a:t>
            </a:r>
          </a:p>
          <a:p>
            <a:r>
              <a:rPr lang="en-GB" dirty="0"/>
              <a:t>It is important that sustainability and profitability are not seen as mutually exclusive goals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Multi-modal?</a:t>
            </a:r>
            <a:endParaRPr lang="en-US" dirty="0"/>
          </a:p>
        </p:txBody>
      </p:sp>
      <p:sp>
        <p:nvSpPr>
          <p:cNvPr id="3" name="Content Placeholder 2"/>
          <p:cNvSpPr>
            <a:spLocks noGrp="1"/>
          </p:cNvSpPr>
          <p:nvPr>
            <p:ph idx="1"/>
          </p:nvPr>
        </p:nvSpPr>
        <p:spPr/>
        <p:txBody>
          <a:bodyPr/>
          <a:lstStyle/>
          <a:p>
            <a:pPr>
              <a:buNone/>
            </a:pPr>
            <a:r>
              <a:rPr lang="en-GB" dirty="0"/>
              <a:t>	Multi-modal freight transport is often described as the use of more than one mode of transport in a supply chain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Inter-modal</a:t>
            </a:r>
            <a:endParaRPr lang="en-US" dirty="0"/>
          </a:p>
        </p:txBody>
      </p:sp>
      <p:sp>
        <p:nvSpPr>
          <p:cNvPr id="3" name="Content Placeholder 2"/>
          <p:cNvSpPr>
            <a:spLocks noGrp="1"/>
          </p:cNvSpPr>
          <p:nvPr>
            <p:ph idx="1"/>
          </p:nvPr>
        </p:nvSpPr>
        <p:spPr/>
        <p:txBody>
          <a:bodyPr/>
          <a:lstStyle/>
          <a:p>
            <a:r>
              <a:rPr lang="en-GB" dirty="0"/>
              <a:t>Inter-modal can use one or more modes, but crucially, the goods being transported are not handled each time they change vehicle or mode</a:t>
            </a:r>
          </a:p>
          <a:p>
            <a:r>
              <a:rPr lang="en-GB" dirty="0"/>
              <a:t>For example, where containers are being transported inland from port via rail, the goods in the container are not handled, therefore the operation is inter-modal</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Modal Markets </a:t>
            </a:r>
            <a:endParaRPr lang="en-US" dirty="0"/>
          </a:p>
        </p:txBody>
      </p:sp>
      <p:sp>
        <p:nvSpPr>
          <p:cNvPr id="3" name="Content Placeholder 2"/>
          <p:cNvSpPr>
            <a:spLocks noGrp="1"/>
          </p:cNvSpPr>
          <p:nvPr>
            <p:ph idx="1"/>
          </p:nvPr>
        </p:nvSpPr>
        <p:spPr/>
        <p:txBody>
          <a:bodyPr/>
          <a:lstStyle/>
          <a:p>
            <a:r>
              <a:rPr lang="en-GB" dirty="0"/>
              <a:t>Rail and water freight account for 24% of the UK’s freight tonnes per kilometre</a:t>
            </a:r>
          </a:p>
          <a:p>
            <a:r>
              <a:rPr lang="en-GB" dirty="0"/>
              <a:t>Since rail privatisation in 1994 rail freight has grown by 66% (tonnes per km moved)</a:t>
            </a:r>
          </a:p>
          <a:p>
            <a:r>
              <a:rPr lang="en-GB" dirty="0"/>
              <a:t>Water transport is seeing a similar revival</a:t>
            </a:r>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Modal Market</a:t>
            </a:r>
            <a:endParaRPr lang="en-US" dirty="0"/>
          </a:p>
        </p:txBody>
      </p:sp>
      <p:sp>
        <p:nvSpPr>
          <p:cNvPr id="3" name="Content Placeholder 2"/>
          <p:cNvSpPr>
            <a:spLocks noGrp="1"/>
          </p:cNvSpPr>
          <p:nvPr>
            <p:ph idx="1"/>
          </p:nvPr>
        </p:nvSpPr>
        <p:spPr/>
        <p:txBody>
          <a:bodyPr>
            <a:normAutofit fontScale="92500"/>
          </a:bodyPr>
          <a:lstStyle/>
          <a:p>
            <a:r>
              <a:rPr lang="en-GB" dirty="0"/>
              <a:t>Whilst growth and investment serve to increase the attractiveness of rail and water, there are external factors that are increasing the potential benefits for modes other than road</a:t>
            </a:r>
          </a:p>
          <a:p>
            <a:r>
              <a:rPr lang="en-GB" dirty="0"/>
              <a:t>The increasing cost of fuel, drivers’ hours regulations and the commitment of the industry to reduce emissions have all increased the opportunities for rail and water transport operators and their customers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Modal Market</a:t>
            </a:r>
          </a:p>
        </p:txBody>
      </p:sp>
      <p:sp>
        <p:nvSpPr>
          <p:cNvPr id="3" name="Content Placeholder 2"/>
          <p:cNvSpPr>
            <a:spLocks noGrp="1"/>
          </p:cNvSpPr>
          <p:nvPr>
            <p:ph idx="1"/>
          </p:nvPr>
        </p:nvSpPr>
        <p:spPr/>
        <p:txBody>
          <a:bodyPr/>
          <a:lstStyle/>
          <a:p>
            <a:r>
              <a:rPr lang="en-US" dirty="0"/>
              <a:t>To take advantage of the resurgence in rail and water, a balanced view of the multi-modal market is necessary because all modes have disadvantages and these are important to identify and compare against the possible advantages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facts Rail Freight</a:t>
            </a:r>
          </a:p>
        </p:txBody>
      </p:sp>
      <p:sp>
        <p:nvSpPr>
          <p:cNvPr id="3" name="Content Placeholder 2"/>
          <p:cNvSpPr>
            <a:spLocks noGrp="1"/>
          </p:cNvSpPr>
          <p:nvPr>
            <p:ph idx="1"/>
          </p:nvPr>
        </p:nvSpPr>
        <p:spPr>
          <a:xfrm>
            <a:off x="457200" y="1600200"/>
            <a:ext cx="8229600" cy="5141168"/>
          </a:xfrm>
        </p:spPr>
        <p:txBody>
          <a:bodyPr>
            <a:normAutofit lnSpcReduction="10000"/>
          </a:bodyPr>
          <a:lstStyle/>
          <a:p>
            <a:r>
              <a:rPr lang="en-US" dirty="0"/>
              <a:t>Rail freight has attracted over £1.5 billion of investment from the private sector since </a:t>
            </a:r>
            <a:r>
              <a:rPr lang="en-US" dirty="0" err="1"/>
              <a:t>privatisation</a:t>
            </a:r>
            <a:r>
              <a:rPr lang="en-US" dirty="0"/>
              <a:t> in 1994</a:t>
            </a:r>
          </a:p>
          <a:p>
            <a:r>
              <a:rPr lang="en-US" dirty="0"/>
              <a:t>Since 1994, rail freight </a:t>
            </a:r>
            <a:r>
              <a:rPr lang="en-US" dirty="0" err="1"/>
              <a:t>tonnes</a:t>
            </a:r>
            <a:r>
              <a:rPr lang="en-US" dirty="0"/>
              <a:t> per </a:t>
            </a:r>
            <a:r>
              <a:rPr lang="en-US" dirty="0" err="1"/>
              <a:t>kilometre</a:t>
            </a:r>
            <a:r>
              <a:rPr lang="en-US" dirty="0"/>
              <a:t> have grown by around 66%, increasing its market share of inland surface transport to 11.5%</a:t>
            </a:r>
          </a:p>
          <a:p>
            <a:r>
              <a:rPr lang="en-US" dirty="0"/>
              <a:t>Since 2000 Britain’s rail freight companies have bought over 400 brand new diesel locomotives and over 3,000 new wagons which has improved service levels significantly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Freight Market</a:t>
            </a:r>
          </a:p>
        </p:txBody>
      </p:sp>
      <p:sp>
        <p:nvSpPr>
          <p:cNvPr id="3" name="Content Placeholder 2"/>
          <p:cNvSpPr>
            <a:spLocks noGrp="1"/>
          </p:cNvSpPr>
          <p:nvPr>
            <p:ph idx="1"/>
          </p:nvPr>
        </p:nvSpPr>
        <p:spPr/>
        <p:txBody>
          <a:bodyPr/>
          <a:lstStyle/>
          <a:p>
            <a:r>
              <a:rPr lang="en-US" dirty="0"/>
              <a:t>The Water Freight market in 2009 amounted to 542 million </a:t>
            </a:r>
            <a:r>
              <a:rPr lang="en-US" dirty="0" err="1"/>
              <a:t>tonnes</a:t>
            </a:r>
            <a:r>
              <a:rPr lang="en-US" dirty="0"/>
              <a:t> of which 369 million </a:t>
            </a:r>
            <a:r>
              <a:rPr lang="en-US" dirty="0" err="1"/>
              <a:t>tonnes</a:t>
            </a:r>
            <a:r>
              <a:rPr lang="en-US" dirty="0"/>
              <a:t> lifted was international sea freight</a:t>
            </a:r>
          </a:p>
          <a:p>
            <a:r>
              <a:rPr lang="en-US" dirty="0"/>
              <a:t>The balance of 173 million </a:t>
            </a:r>
            <a:r>
              <a:rPr lang="en-US" dirty="0" err="1"/>
              <a:t>tonnes</a:t>
            </a:r>
            <a:r>
              <a:rPr lang="en-US" dirty="0"/>
              <a:t> was domestic water freight resulting in 49.7 billion </a:t>
            </a:r>
            <a:r>
              <a:rPr lang="en-US" dirty="0" err="1"/>
              <a:t>tonnes</a:t>
            </a:r>
            <a:r>
              <a:rPr lang="en-US" dirty="0"/>
              <a:t> </a:t>
            </a:r>
            <a:r>
              <a:rPr lang="en-US" dirty="0" err="1"/>
              <a:t>kilometres</a:t>
            </a:r>
            <a:r>
              <a:rPr lang="en-US" dirty="0"/>
              <a:t> of goods movement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Freight Market</a:t>
            </a:r>
          </a:p>
        </p:txBody>
      </p:sp>
      <p:sp>
        <p:nvSpPr>
          <p:cNvPr id="3" name="Content Placeholder 2"/>
          <p:cNvSpPr>
            <a:spLocks noGrp="1"/>
          </p:cNvSpPr>
          <p:nvPr>
            <p:ph idx="1"/>
          </p:nvPr>
        </p:nvSpPr>
        <p:spPr/>
        <p:txBody>
          <a:bodyPr/>
          <a:lstStyle/>
          <a:p>
            <a:pPr>
              <a:buNone/>
            </a:pPr>
            <a:r>
              <a:rPr lang="en-US" dirty="0"/>
              <a:t>Goods movement comprised of: -</a:t>
            </a:r>
          </a:p>
          <a:p>
            <a:r>
              <a:rPr lang="en-US" dirty="0"/>
              <a:t>41.4 million </a:t>
            </a:r>
            <a:r>
              <a:rPr lang="en-US" dirty="0" err="1"/>
              <a:t>tonnes</a:t>
            </a:r>
            <a:r>
              <a:rPr lang="en-US" dirty="0"/>
              <a:t> on inland waterways</a:t>
            </a:r>
          </a:p>
          <a:p>
            <a:r>
              <a:rPr lang="en-US" dirty="0"/>
              <a:t>107.6 million </a:t>
            </a:r>
            <a:r>
              <a:rPr lang="en-US" dirty="0" err="1"/>
              <a:t>tonnes</a:t>
            </a:r>
            <a:r>
              <a:rPr lang="en-US" dirty="0"/>
              <a:t> by coastal shipping</a:t>
            </a:r>
          </a:p>
          <a:p>
            <a:r>
              <a:rPr lang="en-US" dirty="0"/>
              <a:t>24.1 million </a:t>
            </a:r>
            <a:r>
              <a:rPr lang="en-US" dirty="0" err="1"/>
              <a:t>tonnes</a:t>
            </a:r>
            <a:r>
              <a:rPr lang="en-US" dirty="0"/>
              <a:t> was one-port traffic (mainly to and from oil rigs and dredging operations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Inland Waterways</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US" dirty="0"/>
              <a:t>There are 5,100Km of fully navigable waterways in England &amp; Wales, of which around 450km are tidal</a:t>
            </a:r>
          </a:p>
          <a:p>
            <a:r>
              <a:rPr lang="en-US" dirty="0"/>
              <a:t>The bulk of freight movements on inland waterways are found on larger canals and rivers which allow the use of bigger vessels</a:t>
            </a:r>
          </a:p>
          <a:p>
            <a:r>
              <a:rPr lang="en-US" dirty="0"/>
              <a:t>Domestically water freight accounts for 6% of </a:t>
            </a:r>
            <a:r>
              <a:rPr lang="en-US" dirty="0" err="1"/>
              <a:t>tonnes</a:t>
            </a:r>
            <a:r>
              <a:rPr lang="en-US" dirty="0"/>
              <a:t> lifted and can be cost-effective especially for bulk and outsized loads where economies of scale can be taken advantage of</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Coastal Shipping</a:t>
            </a:r>
          </a:p>
        </p:txBody>
      </p:sp>
      <p:sp>
        <p:nvSpPr>
          <p:cNvPr id="3" name="Content Placeholder 2"/>
          <p:cNvSpPr>
            <a:spLocks noGrp="1"/>
          </p:cNvSpPr>
          <p:nvPr>
            <p:ph idx="1"/>
          </p:nvPr>
        </p:nvSpPr>
        <p:spPr/>
        <p:txBody>
          <a:bodyPr/>
          <a:lstStyle/>
          <a:p>
            <a:r>
              <a:rPr lang="en-US" dirty="0"/>
              <a:t>There are 11,022 miles of coastline and 300 ports around Britain and consequently coastal shipping represents a serious opportunity for developing multi-modal transport solutions</a:t>
            </a:r>
          </a:p>
          <a:p>
            <a:r>
              <a:rPr lang="en-US" dirty="0"/>
              <a:t>Lloyd’s (2004) reported that 347 million </a:t>
            </a:r>
            <a:r>
              <a:rPr lang="en-US" dirty="0" err="1"/>
              <a:t>tonnes</a:t>
            </a:r>
            <a:r>
              <a:rPr lang="en-US" dirty="0"/>
              <a:t> moved by short sea shipping, which was 16% of the total short sea shipping of the EU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of Coastal Shipping</a:t>
            </a:r>
          </a:p>
        </p:txBody>
      </p:sp>
      <p:sp>
        <p:nvSpPr>
          <p:cNvPr id="3" name="Content Placeholder 2"/>
          <p:cNvSpPr>
            <a:spLocks noGrp="1"/>
          </p:cNvSpPr>
          <p:nvPr>
            <p:ph idx="1"/>
          </p:nvPr>
        </p:nvSpPr>
        <p:spPr/>
        <p:txBody>
          <a:bodyPr/>
          <a:lstStyle/>
          <a:p>
            <a:r>
              <a:rPr lang="en-US" dirty="0"/>
              <a:t>Often cheaper by </a:t>
            </a:r>
            <a:r>
              <a:rPr lang="en-US" dirty="0" err="1"/>
              <a:t>tonnes</a:t>
            </a:r>
            <a:r>
              <a:rPr lang="en-US" dirty="0"/>
              <a:t> per Km than road transport</a:t>
            </a:r>
          </a:p>
          <a:p>
            <a:r>
              <a:rPr lang="en-US" dirty="0"/>
              <a:t>Reliable, with guaranteed transit times</a:t>
            </a:r>
          </a:p>
          <a:p>
            <a:r>
              <a:rPr lang="en-US" dirty="0"/>
              <a:t>Flexible- as there are more than 300 major European inland and coastal ports</a:t>
            </a:r>
          </a:p>
          <a:p>
            <a:r>
              <a:rPr lang="en-US" dirty="0"/>
              <a:t>Environmentally friendly on a </a:t>
            </a:r>
            <a:r>
              <a:rPr lang="en-US" dirty="0" err="1"/>
              <a:t>tonne</a:t>
            </a:r>
            <a:r>
              <a:rPr lang="en-US" dirty="0"/>
              <a:t> per </a:t>
            </a:r>
            <a:r>
              <a:rPr lang="en-US" dirty="0" err="1"/>
              <a:t>kilometre</a:t>
            </a:r>
            <a:r>
              <a:rPr lang="en-US" dirty="0"/>
              <a:t> basis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Coastal Shipping</a:t>
            </a:r>
          </a:p>
        </p:txBody>
      </p:sp>
      <p:sp>
        <p:nvSpPr>
          <p:cNvPr id="3" name="Content Placeholder 2"/>
          <p:cNvSpPr>
            <a:spLocks noGrp="1"/>
          </p:cNvSpPr>
          <p:nvPr>
            <p:ph idx="1"/>
          </p:nvPr>
        </p:nvSpPr>
        <p:spPr/>
        <p:txBody>
          <a:bodyPr/>
          <a:lstStyle/>
          <a:p>
            <a:pPr>
              <a:buNone/>
            </a:pPr>
            <a:r>
              <a:rPr lang="en-US" dirty="0"/>
              <a:t>	Several services have begun offering a choice to shippers on the eventual route a container might use.  For example, a container could be unloaded at Rotterdam and be placed on a coastal feeder for delivery into </a:t>
            </a:r>
            <a:r>
              <a:rPr lang="en-US" dirty="0" err="1"/>
              <a:t>Immingham</a:t>
            </a:r>
            <a:r>
              <a:rPr lang="en-US" dirty="0"/>
              <a:t>, Hull or </a:t>
            </a:r>
            <a:r>
              <a:rPr lang="en-US" dirty="0" err="1"/>
              <a:t>Teesport</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Strategic view of Transport</a:t>
            </a:r>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r>
              <a:rPr lang="en-US" dirty="0"/>
              <a:t>Over the past three decades road transport has become the mode of choice for many transport operators resulting in significant growth in this mode of transport</a:t>
            </a:r>
          </a:p>
          <a:p>
            <a:r>
              <a:rPr lang="en-US" dirty="0"/>
              <a:t>While operators moving heavier commodities such as aggregates, coal and steel have kept their traditional association with rail and water transport</a:t>
            </a:r>
          </a:p>
          <a:p>
            <a:r>
              <a:rPr lang="en-US" dirty="0"/>
              <a:t>Growth in road transport has been associated with flexibility, cost, ease of market entry and reliability in comparison with other modes of transport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Goods moved by Domestic Freight Transport: by Mode</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827584" y="1628801"/>
            <a:ext cx="7776864" cy="4896544"/>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Strategic Considerations for </a:t>
            </a:r>
            <a:br>
              <a:rPr lang="en-US" dirty="0"/>
            </a:br>
            <a:r>
              <a:rPr lang="en-US" dirty="0"/>
              <a:t>Modal Shift</a:t>
            </a:r>
          </a:p>
        </p:txBody>
      </p:sp>
      <p:sp>
        <p:nvSpPr>
          <p:cNvPr id="3" name="Content Placeholder 2"/>
          <p:cNvSpPr>
            <a:spLocks noGrp="1"/>
          </p:cNvSpPr>
          <p:nvPr>
            <p:ph idx="1"/>
          </p:nvPr>
        </p:nvSpPr>
        <p:spPr/>
        <p:txBody>
          <a:bodyPr/>
          <a:lstStyle/>
          <a:p>
            <a:pPr>
              <a:buNone/>
            </a:pPr>
            <a:r>
              <a:rPr lang="en-US" dirty="0"/>
              <a:t>Five considerations</a:t>
            </a:r>
          </a:p>
          <a:p>
            <a:pPr marL="514350" indent="-514350">
              <a:buAutoNum type="arabicPeriod"/>
            </a:pPr>
            <a:r>
              <a:rPr lang="en-US" dirty="0"/>
              <a:t>Modal shift suitability</a:t>
            </a:r>
          </a:p>
          <a:p>
            <a:pPr marL="514350" indent="-514350">
              <a:buAutoNum type="arabicPeriod"/>
            </a:pPr>
            <a:r>
              <a:rPr lang="en-US" dirty="0"/>
              <a:t>Market dynamics</a:t>
            </a:r>
          </a:p>
          <a:p>
            <a:pPr marL="514350" indent="-514350">
              <a:buAutoNum type="arabicPeriod"/>
            </a:pPr>
            <a:r>
              <a:rPr lang="en-US" dirty="0"/>
              <a:t>Rail and water freight policy</a:t>
            </a:r>
          </a:p>
          <a:p>
            <a:pPr marL="514350" indent="-514350">
              <a:buAutoNum type="arabicPeriod"/>
            </a:pPr>
            <a:r>
              <a:rPr lang="en-US" dirty="0"/>
              <a:t>Environmental considerations</a:t>
            </a:r>
          </a:p>
          <a:p>
            <a:pPr marL="514350" indent="-514350">
              <a:buAutoNum type="arabicPeriod"/>
            </a:pPr>
            <a:r>
              <a:rPr lang="en-US" dirty="0" err="1"/>
              <a:t>Organisational</a:t>
            </a:r>
            <a:r>
              <a:rPr lang="en-US" dirty="0"/>
              <a:t> priorities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Modal Shift Suitability</a:t>
            </a:r>
          </a:p>
        </p:txBody>
      </p:sp>
      <p:sp>
        <p:nvSpPr>
          <p:cNvPr id="3" name="Content Placeholder 2"/>
          <p:cNvSpPr>
            <a:spLocks noGrp="1"/>
          </p:cNvSpPr>
          <p:nvPr>
            <p:ph idx="1"/>
          </p:nvPr>
        </p:nvSpPr>
        <p:spPr/>
        <p:txBody>
          <a:bodyPr/>
          <a:lstStyle/>
          <a:p>
            <a:pPr>
              <a:buNone/>
            </a:pPr>
            <a:r>
              <a:rPr lang="en-US" dirty="0"/>
              <a:t>Need to consider: -</a:t>
            </a:r>
          </a:p>
          <a:p>
            <a:pPr marL="514350" indent="-514350">
              <a:buAutoNum type="arabicPeriod"/>
            </a:pPr>
            <a:r>
              <a:rPr lang="en-US" dirty="0"/>
              <a:t>Location</a:t>
            </a:r>
          </a:p>
          <a:p>
            <a:pPr marL="514350" indent="-514350">
              <a:buAutoNum type="arabicPeriod"/>
            </a:pPr>
            <a:r>
              <a:rPr lang="en-US" dirty="0"/>
              <a:t>Types of commodity your move</a:t>
            </a:r>
          </a:p>
          <a:p>
            <a:pPr marL="514350" indent="-514350">
              <a:buAutoNum type="arabicPeriod"/>
            </a:pPr>
            <a:r>
              <a:rPr lang="en-US" dirty="0"/>
              <a:t>Suitability assessment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Location</a:t>
            </a:r>
          </a:p>
        </p:txBody>
      </p:sp>
      <p:sp>
        <p:nvSpPr>
          <p:cNvPr id="3" name="Content Placeholder 2"/>
          <p:cNvSpPr>
            <a:spLocks noGrp="1"/>
          </p:cNvSpPr>
          <p:nvPr>
            <p:ph idx="1"/>
          </p:nvPr>
        </p:nvSpPr>
        <p:spPr/>
        <p:txBody>
          <a:bodyPr>
            <a:normAutofit lnSpcReduction="10000"/>
          </a:bodyPr>
          <a:lstStyle/>
          <a:p>
            <a:pPr>
              <a:buNone/>
            </a:pPr>
            <a:r>
              <a:rPr lang="en-US" dirty="0"/>
              <a:t>	Before considering modal shift you should ask yourself some important questions</a:t>
            </a:r>
          </a:p>
          <a:p>
            <a:pPr marL="514350" indent="-514350">
              <a:buAutoNum type="arabicPeriod"/>
            </a:pPr>
            <a:r>
              <a:rPr lang="en-US" dirty="0"/>
              <a:t>What existing links to rail and water can you have access to?</a:t>
            </a:r>
          </a:p>
          <a:p>
            <a:pPr marL="514350" indent="-514350">
              <a:buAutoNum type="arabicPeriod"/>
            </a:pPr>
            <a:r>
              <a:rPr lang="en-US" dirty="0"/>
              <a:t>If considering new premises is it near more than one type of transport infrastructure?</a:t>
            </a:r>
          </a:p>
          <a:p>
            <a:pPr marL="514350" indent="-514350">
              <a:buAutoNum type="arabicPeriod"/>
            </a:pPr>
            <a:r>
              <a:rPr lang="en-US" dirty="0"/>
              <a:t>Are there any new multi-modal developments in the area that may be to your advantages?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Commodity you move</a:t>
            </a:r>
          </a:p>
        </p:txBody>
      </p:sp>
      <p:sp>
        <p:nvSpPr>
          <p:cNvPr id="3" name="Content Placeholder 2"/>
          <p:cNvSpPr>
            <a:spLocks noGrp="1"/>
          </p:cNvSpPr>
          <p:nvPr>
            <p:ph idx="1"/>
          </p:nvPr>
        </p:nvSpPr>
        <p:spPr/>
        <p:txBody>
          <a:bodyPr/>
          <a:lstStyle/>
          <a:p>
            <a:r>
              <a:rPr lang="en-US" dirty="0"/>
              <a:t>Bulk commodities, e.g. steel by rail from </a:t>
            </a:r>
            <a:r>
              <a:rPr lang="en-US" dirty="0" err="1"/>
              <a:t>Scunthorpe</a:t>
            </a:r>
            <a:r>
              <a:rPr lang="en-US" dirty="0"/>
              <a:t> to </a:t>
            </a:r>
            <a:r>
              <a:rPr lang="en-US" dirty="0" err="1"/>
              <a:t>Hartlepool</a:t>
            </a:r>
            <a:r>
              <a:rPr lang="en-US" dirty="0"/>
              <a:t> and </a:t>
            </a:r>
            <a:r>
              <a:rPr lang="en-US" dirty="0" err="1"/>
              <a:t>Rotherham</a:t>
            </a:r>
            <a:r>
              <a:rPr lang="en-US" dirty="0"/>
              <a:t> to </a:t>
            </a:r>
            <a:r>
              <a:rPr lang="en-US" dirty="0" err="1"/>
              <a:t>Goole</a:t>
            </a:r>
            <a:r>
              <a:rPr lang="en-US" dirty="0"/>
              <a:t> by barge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Rail Freight Commodity Types Moved</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611560" y="1268760"/>
            <a:ext cx="8136904" cy="5472608"/>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Mode Sustainability Assessment</a:t>
            </a:r>
          </a:p>
        </p:txBody>
      </p:sp>
      <p:pic>
        <p:nvPicPr>
          <p:cNvPr id="2050" name="Picture 2"/>
          <p:cNvPicPr>
            <a:picLocks noGrp="1" noChangeAspect="1" noChangeArrowheads="1"/>
          </p:cNvPicPr>
          <p:nvPr>
            <p:ph idx="1"/>
          </p:nvPr>
        </p:nvPicPr>
        <p:blipFill>
          <a:blip r:embed="rId2" cstate="print"/>
          <a:srcRect/>
          <a:stretch>
            <a:fillRect/>
          </a:stretch>
        </p:blipFill>
        <p:spPr bwMode="auto">
          <a:xfrm>
            <a:off x="107504" y="1340769"/>
            <a:ext cx="9036495" cy="5184576"/>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Dynamics</a:t>
            </a:r>
          </a:p>
        </p:txBody>
      </p:sp>
      <p:sp>
        <p:nvSpPr>
          <p:cNvPr id="3" name="Content Placeholder 2"/>
          <p:cNvSpPr>
            <a:spLocks noGrp="1"/>
          </p:cNvSpPr>
          <p:nvPr>
            <p:ph idx="1"/>
          </p:nvPr>
        </p:nvSpPr>
        <p:spPr/>
        <p:txBody>
          <a:bodyPr/>
          <a:lstStyle/>
          <a:p>
            <a:pPr>
              <a:buNone/>
            </a:pPr>
            <a:r>
              <a:rPr lang="en-US" dirty="0"/>
              <a:t>Two areas to consider</a:t>
            </a:r>
          </a:p>
          <a:p>
            <a:pPr marL="514350" indent="-514350">
              <a:buAutoNum type="arabicPeriod"/>
            </a:pPr>
            <a:r>
              <a:rPr lang="en-US" dirty="0"/>
              <a:t>The factors affecting the road haulage industry’s dominance</a:t>
            </a:r>
          </a:p>
          <a:p>
            <a:pPr marL="514350" indent="-514350">
              <a:buAutoNum type="arabicPeriod"/>
            </a:pPr>
            <a:r>
              <a:rPr lang="en-US" dirty="0"/>
              <a:t>Expected growth in the rail and water markets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Factors affecting the Road Haulage Industry’s Dominance</a:t>
            </a:r>
          </a:p>
        </p:txBody>
      </p:sp>
      <p:sp>
        <p:nvSpPr>
          <p:cNvPr id="3" name="Content Placeholder 2"/>
          <p:cNvSpPr>
            <a:spLocks noGrp="1"/>
          </p:cNvSpPr>
          <p:nvPr>
            <p:ph idx="1"/>
          </p:nvPr>
        </p:nvSpPr>
        <p:spPr/>
        <p:txBody>
          <a:bodyPr>
            <a:normAutofit lnSpcReduction="10000"/>
          </a:bodyPr>
          <a:lstStyle/>
          <a:p>
            <a:r>
              <a:rPr lang="en-US" dirty="0"/>
              <a:t>Despite significant efficiencies achieved in the road haulage industry in recent years, vehicle fixed and variable costs have increased at a greater level than inflation</a:t>
            </a:r>
          </a:p>
          <a:p>
            <a:r>
              <a:rPr lang="en-US" dirty="0"/>
              <a:t>This has been predominantly due to escalating fuel prices, the cost of new vehicles and staffing costs but the road industry has been proactive enough to improve its efficiency so as to contain some of the impact of price rises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Factors affecting the Road Haulage Industry’s Dominance</a:t>
            </a:r>
          </a:p>
        </p:txBody>
      </p:sp>
      <p:sp>
        <p:nvSpPr>
          <p:cNvPr id="3" name="Content Placeholder 2"/>
          <p:cNvSpPr>
            <a:spLocks noGrp="1"/>
          </p:cNvSpPr>
          <p:nvPr>
            <p:ph idx="1"/>
          </p:nvPr>
        </p:nvSpPr>
        <p:spPr>
          <a:xfrm>
            <a:off x="457200" y="1600200"/>
            <a:ext cx="8229600" cy="5069160"/>
          </a:xfrm>
        </p:spPr>
        <p:txBody>
          <a:bodyPr>
            <a:normAutofit/>
          </a:bodyPr>
          <a:lstStyle/>
          <a:p>
            <a:r>
              <a:rPr lang="en-US" dirty="0"/>
              <a:t>However, whilst the road haulage industry will need to continue to address rising operating costs by introducing measures such as new vehicle technology, vehicle design and driver training, there are some factors which cannot be controlled</a:t>
            </a:r>
          </a:p>
          <a:p>
            <a:r>
              <a:rPr lang="en-US" dirty="0"/>
              <a:t>These factors include: - increasing fuel price, congestion, working time directive, driver shortages and economies of scale for rail and water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Factors affecting the Road Haulage Industry’s Dominance</a:t>
            </a:r>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US" b="1" u="sng" dirty="0"/>
              <a:t>Increasing fuel price</a:t>
            </a:r>
            <a:r>
              <a:rPr lang="en-US" dirty="0"/>
              <a:t>: - whilst load sizes by road remain relatively small compared with rail and water, the price of fuel will continue to have a significant effect on the price per </a:t>
            </a:r>
            <a:r>
              <a:rPr lang="en-US" dirty="0" err="1"/>
              <a:t>tonne</a:t>
            </a:r>
            <a:r>
              <a:rPr lang="en-US" dirty="0"/>
              <a:t> of road haulage</a:t>
            </a:r>
          </a:p>
          <a:p>
            <a:pPr marL="514350" indent="-514350">
              <a:buNone/>
            </a:pPr>
            <a:r>
              <a:rPr lang="en-US" dirty="0"/>
              <a:t>	The larger load capabilities of water and rail lessen the effect of fuel price fluctuation on costs in all but the final road leg of the journey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Factors affecting the Road Haulage Industry’s Dominance</a:t>
            </a:r>
          </a:p>
        </p:txBody>
      </p:sp>
      <p:sp>
        <p:nvSpPr>
          <p:cNvPr id="3" name="Content Placeholder 2"/>
          <p:cNvSpPr>
            <a:spLocks noGrp="1"/>
          </p:cNvSpPr>
          <p:nvPr>
            <p:ph idx="1"/>
          </p:nvPr>
        </p:nvSpPr>
        <p:spPr/>
        <p:txBody>
          <a:bodyPr>
            <a:normAutofit lnSpcReduction="10000"/>
          </a:bodyPr>
          <a:lstStyle/>
          <a:p>
            <a:pPr marL="514350" indent="-514350">
              <a:buAutoNum type="arabicPeriod" startAt="2"/>
            </a:pPr>
            <a:r>
              <a:rPr lang="en-US" b="1" u="sng" dirty="0"/>
              <a:t>Congestion</a:t>
            </a:r>
            <a:r>
              <a:rPr lang="en-US" dirty="0"/>
              <a:t>: - increasingly busy roads often mean long journey times and this has an impact on a driver’s ability to cover the required distance within the hours allowed</a:t>
            </a:r>
          </a:p>
          <a:p>
            <a:pPr marL="514350" indent="-514350">
              <a:buAutoNum type="arabicPeriod" startAt="2"/>
            </a:pPr>
            <a:r>
              <a:rPr lang="en-US" b="1" u="sng" dirty="0"/>
              <a:t>Working Time Directive</a:t>
            </a:r>
            <a:r>
              <a:rPr lang="en-US" dirty="0"/>
              <a:t>: - legislation of this type has placed stricter requirements on drivers’ hours and combined with congestion, this presents a challenge to maintaining service levels in road freight transport</a:t>
            </a:r>
            <a:endParaRPr lang="en-US" b="1" u="sng"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Factors affecting the Road Haulage Industry’s Dominance</a:t>
            </a:r>
            <a:endParaRPr lang="en-GB" dirty="0"/>
          </a:p>
        </p:txBody>
      </p:sp>
      <p:sp>
        <p:nvSpPr>
          <p:cNvPr id="3" name="Content Placeholder 2"/>
          <p:cNvSpPr>
            <a:spLocks noGrp="1"/>
          </p:cNvSpPr>
          <p:nvPr>
            <p:ph idx="1"/>
          </p:nvPr>
        </p:nvSpPr>
        <p:spPr/>
        <p:txBody>
          <a:bodyPr/>
          <a:lstStyle/>
          <a:p>
            <a:pPr marL="514350" indent="-514350">
              <a:buAutoNum type="arabicPeriod" startAt="4"/>
            </a:pPr>
            <a:r>
              <a:rPr lang="en-GB" b="1" u="sng" dirty="0"/>
              <a:t>Driver shortages</a:t>
            </a:r>
            <a:r>
              <a:rPr lang="en-GB" dirty="0"/>
              <a:t>: - means that those that are competent can command higher wages potentially making road haulage more expensive</a:t>
            </a:r>
          </a:p>
          <a:p>
            <a:pPr marL="514350" indent="-514350">
              <a:buNone/>
            </a:pPr>
            <a:r>
              <a:rPr lang="en-GB" dirty="0"/>
              <a:t>	A further factor that is having a bearing on the availability of drivers is the need, as of 2009, to hold a valid Driver CPC</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Economies of Scale for Rail and Water</a:t>
            </a:r>
          </a:p>
        </p:txBody>
      </p:sp>
      <p:sp>
        <p:nvSpPr>
          <p:cNvPr id="3" name="Content Placeholder 2"/>
          <p:cNvSpPr>
            <a:spLocks noGrp="1"/>
          </p:cNvSpPr>
          <p:nvPr>
            <p:ph idx="1"/>
          </p:nvPr>
        </p:nvSpPr>
        <p:spPr/>
        <p:txBody>
          <a:bodyPr/>
          <a:lstStyle/>
          <a:p>
            <a:r>
              <a:rPr lang="en-GB" dirty="0"/>
              <a:t>The ability to ship quantities far greater than a single truckload with a fraction of the manpower provides a distinct cost benefit for water and rail</a:t>
            </a:r>
          </a:p>
          <a:p>
            <a:r>
              <a:rPr lang="en-GB" dirty="0"/>
              <a:t>In the case of rail, one train load, for example, operated by one driver can replace around 30 truck loads which can be moved over a vast distance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Priorities</a:t>
            </a:r>
          </a:p>
        </p:txBody>
      </p:sp>
      <p:sp>
        <p:nvSpPr>
          <p:cNvPr id="3" name="Content Placeholder 2"/>
          <p:cNvSpPr>
            <a:spLocks noGrp="1"/>
          </p:cNvSpPr>
          <p:nvPr>
            <p:ph idx="1"/>
          </p:nvPr>
        </p:nvSpPr>
        <p:spPr/>
        <p:txBody>
          <a:bodyPr/>
          <a:lstStyle/>
          <a:p>
            <a:r>
              <a:rPr lang="en-GB" dirty="0"/>
              <a:t>Finding the balance between the four strategic considerations (Suitability, market dynamics, freight policy and environmental considerations) can only be done through the understanding of year organisation’s priorities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Priorities</a:t>
            </a:r>
          </a:p>
        </p:txBody>
      </p:sp>
      <p:sp>
        <p:nvSpPr>
          <p:cNvPr id="3" name="Content Placeholder 2"/>
          <p:cNvSpPr>
            <a:spLocks noGrp="1"/>
          </p:cNvSpPr>
          <p:nvPr>
            <p:ph idx="1"/>
          </p:nvPr>
        </p:nvSpPr>
        <p:spPr/>
        <p:txBody>
          <a:bodyPr/>
          <a:lstStyle/>
          <a:p>
            <a:r>
              <a:rPr lang="en-GB" dirty="0"/>
              <a:t>There is a trade-off to be made between ‘operational suitability,’ ‘going green’ and ‘maintaining profitability.’</a:t>
            </a:r>
          </a:p>
          <a:p>
            <a:r>
              <a:rPr lang="en-GB" dirty="0"/>
              <a:t>Determining the mix of priorities and where the trade-offs lie within your organisation is at the heart of the modal shift debate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Factors Affecting Your Modal Choice</a:t>
            </a:r>
          </a:p>
        </p:txBody>
      </p:sp>
      <p:sp>
        <p:nvSpPr>
          <p:cNvPr id="3" name="Content Placeholder 2"/>
          <p:cNvSpPr>
            <a:spLocks noGrp="1"/>
          </p:cNvSpPr>
          <p:nvPr>
            <p:ph idx="1"/>
          </p:nvPr>
        </p:nvSpPr>
        <p:spPr/>
        <p:txBody>
          <a:bodyPr/>
          <a:lstStyle/>
          <a:p>
            <a:r>
              <a:rPr lang="en-GB" dirty="0"/>
              <a:t>Pre-conceived ideas about rail and water transport can be the most significant hurdle to understanding the suitability of modal shift for your business</a:t>
            </a:r>
          </a:p>
          <a:p>
            <a:r>
              <a:rPr lang="en-GB" dirty="0"/>
              <a:t>This may arise from poor previous experience or simply a lack of knowledge of what is on offer in the current market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Factors Affecting Your Modal Choice</a:t>
            </a:r>
          </a:p>
        </p:txBody>
      </p:sp>
      <p:sp>
        <p:nvSpPr>
          <p:cNvPr id="3" name="Content Placeholder 2"/>
          <p:cNvSpPr>
            <a:spLocks noGrp="1"/>
          </p:cNvSpPr>
          <p:nvPr>
            <p:ph idx="1"/>
          </p:nvPr>
        </p:nvSpPr>
        <p:spPr/>
        <p:txBody>
          <a:bodyPr/>
          <a:lstStyle/>
          <a:p>
            <a:pPr>
              <a:buNone/>
            </a:pPr>
            <a:r>
              <a:rPr lang="en-GB" dirty="0"/>
              <a:t>These include: -</a:t>
            </a:r>
          </a:p>
          <a:p>
            <a:pPr>
              <a:buFontTx/>
              <a:buChar char="-"/>
            </a:pPr>
            <a:r>
              <a:rPr lang="en-GB" dirty="0"/>
              <a:t>Cost</a:t>
            </a:r>
          </a:p>
          <a:p>
            <a:pPr>
              <a:buFontTx/>
              <a:buChar char="-"/>
            </a:pPr>
            <a:r>
              <a:rPr lang="en-GB" dirty="0"/>
              <a:t>Supply chain resilience</a:t>
            </a:r>
          </a:p>
          <a:p>
            <a:pPr>
              <a:buFontTx/>
              <a:buChar char="-"/>
            </a:pPr>
            <a:r>
              <a:rPr lang="en-GB" dirty="0"/>
              <a:t>Reliability and punctuality</a:t>
            </a:r>
          </a:p>
          <a:p>
            <a:pPr>
              <a:buFontTx/>
              <a:buChar char="-"/>
            </a:pPr>
            <a:r>
              <a:rPr lang="en-GB" dirty="0"/>
              <a:t>Customer service</a:t>
            </a:r>
          </a:p>
          <a:p>
            <a:pPr>
              <a:buFontTx/>
              <a:buChar char="-"/>
            </a:pPr>
            <a:r>
              <a:rPr lang="en-GB" dirty="0"/>
              <a:t>Access to rail network and waterways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Factors Affecting Your Modal Choice</a:t>
            </a:r>
          </a:p>
        </p:txBody>
      </p:sp>
      <p:sp>
        <p:nvSpPr>
          <p:cNvPr id="3" name="Content Placeholder 2"/>
          <p:cNvSpPr>
            <a:spLocks noGrp="1"/>
          </p:cNvSpPr>
          <p:nvPr>
            <p:ph idx="1"/>
          </p:nvPr>
        </p:nvSpPr>
        <p:spPr/>
        <p:txBody>
          <a:bodyPr/>
          <a:lstStyle/>
          <a:p>
            <a:pPr>
              <a:buNone/>
            </a:pPr>
            <a:r>
              <a:rPr lang="en-GB" dirty="0"/>
              <a:t>These include: -</a:t>
            </a:r>
          </a:p>
          <a:p>
            <a:pPr>
              <a:buFontTx/>
              <a:buChar char="-"/>
            </a:pPr>
            <a:r>
              <a:rPr lang="en-GB" dirty="0"/>
              <a:t>Flexibility of services offered</a:t>
            </a:r>
          </a:p>
          <a:p>
            <a:pPr>
              <a:buFontTx/>
              <a:buChar char="-"/>
            </a:pPr>
            <a:r>
              <a:rPr lang="en-GB" dirty="0"/>
              <a:t>Volumes</a:t>
            </a:r>
          </a:p>
          <a:p>
            <a:pPr>
              <a:buFontTx/>
              <a:buChar char="-"/>
            </a:pPr>
            <a:r>
              <a:rPr lang="en-GB" dirty="0"/>
              <a:t>Commodity types</a:t>
            </a:r>
          </a:p>
          <a:p>
            <a:pPr>
              <a:buFontTx/>
              <a:buChar char="-"/>
            </a:pPr>
            <a:r>
              <a:rPr lang="en-GB" dirty="0"/>
              <a:t>Distances</a:t>
            </a:r>
          </a:p>
          <a:p>
            <a:pPr>
              <a:buFontTx/>
              <a:buChar char="-"/>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a:t>
            </a:r>
          </a:p>
        </p:txBody>
      </p:sp>
      <p:sp>
        <p:nvSpPr>
          <p:cNvPr id="3" name="Content Placeholder 2"/>
          <p:cNvSpPr>
            <a:spLocks noGrp="1"/>
          </p:cNvSpPr>
          <p:nvPr>
            <p:ph idx="1"/>
          </p:nvPr>
        </p:nvSpPr>
        <p:spPr/>
        <p:txBody>
          <a:bodyPr>
            <a:normAutofit fontScale="92500" lnSpcReduction="10000"/>
          </a:bodyPr>
          <a:lstStyle/>
          <a:p>
            <a:r>
              <a:rPr lang="en-GB" dirty="0"/>
              <a:t>It is important to remember that the vast majority of rail and water freight services are operated on a commercial basis without grant support</a:t>
            </a:r>
          </a:p>
          <a:p>
            <a:r>
              <a:rPr lang="en-GB" dirty="0"/>
              <a:t>This is because where there is sufficient volume, particularly between fixed locations, the nature of rail and water freight will produce significant economies of scale</a:t>
            </a:r>
          </a:p>
          <a:p>
            <a:r>
              <a:rPr lang="en-GB" dirty="0"/>
              <a:t>Remember a grant should not be seen as the only reason for a modal shift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Difficulty of Obtaining Costs</a:t>
            </a:r>
          </a:p>
        </p:txBody>
      </p:sp>
      <p:sp>
        <p:nvSpPr>
          <p:cNvPr id="3" name="Content Placeholder 2"/>
          <p:cNvSpPr>
            <a:spLocks noGrp="1"/>
          </p:cNvSpPr>
          <p:nvPr>
            <p:ph idx="1"/>
          </p:nvPr>
        </p:nvSpPr>
        <p:spPr/>
        <p:txBody>
          <a:bodyPr/>
          <a:lstStyle/>
          <a:p>
            <a:r>
              <a:rPr lang="en-GB" dirty="0"/>
              <a:t>Not withstanding the cost savings gained from operating the services, the rail and waterways sectors often find it difficult to respond quickly on cost issues because certain factors are out of their hands</a:t>
            </a:r>
          </a:p>
          <a:p>
            <a:r>
              <a:rPr lang="en-GB" dirty="0"/>
              <a:t>In addition, they are often unable to give ‘door to door’ estimates, only quoting on the leg of the journey which rail or waterways cover</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Difficulty of Obtaining Costs</a:t>
            </a:r>
          </a:p>
        </p:txBody>
      </p:sp>
      <p:sp>
        <p:nvSpPr>
          <p:cNvPr id="3" name="Content Placeholder 2"/>
          <p:cNvSpPr>
            <a:spLocks noGrp="1"/>
          </p:cNvSpPr>
          <p:nvPr>
            <p:ph idx="1"/>
          </p:nvPr>
        </p:nvSpPr>
        <p:spPr>
          <a:xfrm>
            <a:off x="457200" y="1268760"/>
            <a:ext cx="8229600" cy="5400600"/>
          </a:xfrm>
        </p:spPr>
        <p:txBody>
          <a:bodyPr>
            <a:normAutofit fontScale="92500" lnSpcReduction="20000"/>
          </a:bodyPr>
          <a:lstStyle/>
          <a:p>
            <a:r>
              <a:rPr lang="en-GB" dirty="0"/>
              <a:t>Therefore, the real problem is that if potential users find it difficult to get a prompt response to a request for a quotation, both for segmented and/or door-to-door services, they may just continue to use road freight operators who are used to giving a quick response</a:t>
            </a:r>
          </a:p>
          <a:p>
            <a:r>
              <a:rPr lang="en-GB" dirty="0"/>
              <a:t>The cost of lifting products on and off transport can be between £30 - £60 per container</a:t>
            </a:r>
          </a:p>
          <a:p>
            <a:r>
              <a:rPr lang="en-GB" dirty="0"/>
              <a:t>This can mean that although the cost per mile by rail is cheaper it can make the overall cost less attractive</a:t>
            </a:r>
          </a:p>
          <a:p>
            <a:r>
              <a:rPr lang="en-GB" dirty="0"/>
              <a:t>This reinforces the importance of door-to-door costing</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Supply Chain Resilience</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a:t>While cost is, of course, a major factor, maintaining and enhancing the resilience of your supply chain is vital</a:t>
            </a:r>
          </a:p>
          <a:p>
            <a:r>
              <a:rPr lang="en-GB" dirty="0"/>
              <a:t>Without a reliable supply chain in place all your efforts to drive down cost and increase efficiency can be easily undone</a:t>
            </a:r>
          </a:p>
          <a:p>
            <a:r>
              <a:rPr lang="en-GB" dirty="0"/>
              <a:t>It is important to assess the robustness of your existing supply chain and understand how other options for transport can improve its performance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Supply Chain Resilience</a:t>
            </a:r>
          </a:p>
        </p:txBody>
      </p:sp>
      <p:sp>
        <p:nvSpPr>
          <p:cNvPr id="3" name="Content Placeholder 2"/>
          <p:cNvSpPr>
            <a:spLocks noGrp="1"/>
          </p:cNvSpPr>
          <p:nvPr>
            <p:ph idx="1"/>
          </p:nvPr>
        </p:nvSpPr>
        <p:spPr/>
        <p:txBody>
          <a:bodyPr/>
          <a:lstStyle/>
          <a:p>
            <a:pPr>
              <a:buNone/>
            </a:pPr>
            <a:r>
              <a:rPr lang="en-GB" dirty="0"/>
              <a:t>	The Potter Group invested £8.5 million to set up a new rail connected terminal at its Selby site</a:t>
            </a:r>
          </a:p>
          <a:p>
            <a:pPr>
              <a:buNone/>
            </a:pPr>
            <a:r>
              <a:rPr lang="en-GB" dirty="0"/>
              <a:t>	It operates a road fleet, warehousing and rail interchange facilities for various industry sectors</a:t>
            </a:r>
          </a:p>
          <a:p>
            <a:pPr>
              <a:buNone/>
            </a:pPr>
            <a:r>
              <a:rPr lang="en-GB" dirty="0"/>
              <a:t>	The inter-modal train runs from Felixstowe to Yorkshire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Supply Chain Resilience</a:t>
            </a: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pPr>
              <a:buNone/>
            </a:pPr>
            <a:r>
              <a:rPr lang="en-GB" dirty="0"/>
              <a:t>	</a:t>
            </a:r>
            <a:r>
              <a:rPr lang="en-GB" dirty="0" err="1"/>
              <a:t>Rosebys</a:t>
            </a:r>
            <a:r>
              <a:rPr lang="en-GB" dirty="0"/>
              <a:t> based its National Distribution Centre at the Selby site and used the train to transport around a third of its containers that normally arrive into the UK at Felixstowe, with the remainder moving by road.</a:t>
            </a:r>
          </a:p>
          <a:p>
            <a:pPr>
              <a:buNone/>
            </a:pPr>
            <a:r>
              <a:rPr lang="en-GB" dirty="0"/>
              <a:t>	Such was the reliability of the train service operated by GB </a:t>
            </a:r>
            <a:r>
              <a:rPr lang="en-GB" dirty="0" err="1"/>
              <a:t>Railfreight</a:t>
            </a:r>
            <a:r>
              <a:rPr lang="en-GB" dirty="0"/>
              <a:t> that </a:t>
            </a:r>
            <a:r>
              <a:rPr lang="en-GB" dirty="0" err="1"/>
              <a:t>Rosebys</a:t>
            </a:r>
            <a:r>
              <a:rPr lang="en-GB" dirty="0"/>
              <a:t> gradually entrusted more and more of its freight to being rail hauled</a:t>
            </a:r>
          </a:p>
          <a:p>
            <a:pPr>
              <a:buNone/>
            </a:pPr>
            <a:r>
              <a:rPr lang="en-GB" dirty="0"/>
              <a:t>	Container trains may carry up to 72 twenty foot equivalent units (TEUs) and save around 30 lorry movements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and Punctuality</a:t>
            </a:r>
          </a:p>
        </p:txBody>
      </p:sp>
      <p:sp>
        <p:nvSpPr>
          <p:cNvPr id="3" name="Content Placeholder 2"/>
          <p:cNvSpPr>
            <a:spLocks noGrp="1"/>
          </p:cNvSpPr>
          <p:nvPr>
            <p:ph idx="1"/>
          </p:nvPr>
        </p:nvSpPr>
        <p:spPr/>
        <p:txBody>
          <a:bodyPr/>
          <a:lstStyle/>
          <a:p>
            <a:r>
              <a:rPr lang="en-GB" dirty="0"/>
              <a:t> Supply chains demand a reliable service throughout and the rail and water freight industries need to understand this</a:t>
            </a:r>
          </a:p>
          <a:p>
            <a:r>
              <a:rPr lang="en-GB" dirty="0"/>
              <a:t>Through a renewed focus on customer service and significant investment in infrastructure they are making up considerable ground on reliability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and Punctuality</a:t>
            </a:r>
          </a:p>
        </p:txBody>
      </p:sp>
      <p:sp>
        <p:nvSpPr>
          <p:cNvPr id="3" name="Content Placeholder 2"/>
          <p:cNvSpPr>
            <a:spLocks noGrp="1"/>
          </p:cNvSpPr>
          <p:nvPr>
            <p:ph idx="1"/>
          </p:nvPr>
        </p:nvSpPr>
        <p:spPr>
          <a:xfrm>
            <a:off x="251520" y="1600200"/>
            <a:ext cx="8712968" cy="4997152"/>
          </a:xfrm>
        </p:spPr>
        <p:txBody>
          <a:bodyPr>
            <a:normAutofit fontScale="92500" lnSpcReduction="10000"/>
          </a:bodyPr>
          <a:lstStyle/>
          <a:p>
            <a:pPr>
              <a:buNone/>
            </a:pPr>
            <a:r>
              <a:rPr lang="en-GB" dirty="0"/>
              <a:t>	Over the last few years, the rail industry has put in place contingency plans to minimise delays to services should an incident occur.  These include: </a:t>
            </a:r>
          </a:p>
          <a:p>
            <a:r>
              <a:rPr lang="en-GB" dirty="0"/>
              <a:t>Train drivers learning diversionary routes that they can operate over should there be delays on their planned route</a:t>
            </a:r>
          </a:p>
          <a:p>
            <a:r>
              <a:rPr lang="en-GB" dirty="0"/>
              <a:t>Standby locomotives positioned strategically around the rail network to assist any trains that breakdown</a:t>
            </a:r>
          </a:p>
          <a:p>
            <a:r>
              <a:rPr lang="en-GB" dirty="0"/>
              <a:t>Multi-skilled staff deployed around the clock, to enable a range of repairs to be carried out quickly outside planned maintenance schedules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and Punctuality</a:t>
            </a:r>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a:t>However, it is very important that trains depart from their originating point on time.  The rail network operates to a tightly timed schedule of train services and any train that misses a scheduled departure may have to wait some time for a spare ‘path’ in the timetable and may delay other customers’ services in the process</a:t>
            </a:r>
          </a:p>
          <a:p>
            <a:r>
              <a:rPr lang="en-GB" dirty="0"/>
              <a:t>The timetabled nature of rail freight means that a robustly configured and well-managed operation will provide regular, predictable and reliable services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Service</a:t>
            </a:r>
          </a:p>
        </p:txBody>
      </p:sp>
      <p:sp>
        <p:nvSpPr>
          <p:cNvPr id="3" name="Content Placeholder 2"/>
          <p:cNvSpPr>
            <a:spLocks noGrp="1"/>
          </p:cNvSpPr>
          <p:nvPr>
            <p:ph idx="1"/>
          </p:nvPr>
        </p:nvSpPr>
        <p:spPr/>
        <p:txBody>
          <a:bodyPr/>
          <a:lstStyle/>
          <a:p>
            <a:r>
              <a:rPr lang="en-GB" dirty="0"/>
              <a:t>It is undeniable that rail or water movements cannot fully match the flexibility of road transport</a:t>
            </a:r>
          </a:p>
          <a:p>
            <a:r>
              <a:rPr lang="en-GB" dirty="0"/>
              <a:t>But if rail or water transport are to form part of your supply chain you must maintain or improve the levels of customer service that you provide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 Service</a:t>
            </a:r>
          </a:p>
        </p:txBody>
      </p:sp>
      <p:sp>
        <p:nvSpPr>
          <p:cNvPr id="3" name="Content Placeholder 2"/>
          <p:cNvSpPr>
            <a:spLocks noGrp="1"/>
          </p:cNvSpPr>
          <p:nvPr>
            <p:ph idx="1"/>
          </p:nvPr>
        </p:nvSpPr>
        <p:spPr/>
        <p:txBody>
          <a:bodyPr/>
          <a:lstStyle/>
          <a:p>
            <a:r>
              <a:rPr lang="en-GB" dirty="0"/>
              <a:t>With any logistics contract, individual customers can contractually specify key performance indicators</a:t>
            </a:r>
          </a:p>
          <a:p>
            <a:r>
              <a:rPr lang="en-GB" dirty="0"/>
              <a:t>For example, Royal Mail has very tight performance criteria, which includes hitting time windows at various points in the network and not just at the final destination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Access to Rail Network</a:t>
            </a:r>
          </a:p>
        </p:txBody>
      </p:sp>
      <p:sp>
        <p:nvSpPr>
          <p:cNvPr id="3" name="Content Placeholder 2"/>
          <p:cNvSpPr>
            <a:spLocks noGrp="1"/>
          </p:cNvSpPr>
          <p:nvPr>
            <p:ph idx="1"/>
          </p:nvPr>
        </p:nvSpPr>
        <p:spPr/>
        <p:txBody>
          <a:bodyPr/>
          <a:lstStyle/>
          <a:p>
            <a:pPr>
              <a:buNone/>
            </a:pPr>
            <a:r>
              <a:rPr lang="en-GB" dirty="0"/>
              <a:t>Number of aspects to consider</a:t>
            </a:r>
          </a:p>
          <a:p>
            <a:r>
              <a:rPr lang="en-GB" dirty="0"/>
              <a:t>Access to rail terminals</a:t>
            </a:r>
          </a:p>
          <a:p>
            <a:r>
              <a:rPr lang="en-GB" dirty="0"/>
              <a:t>Availability of train paths</a:t>
            </a:r>
          </a:p>
          <a:p>
            <a:r>
              <a:rPr lang="en-GB" dirty="0"/>
              <a:t>Track access payments</a:t>
            </a:r>
          </a:p>
          <a:p>
            <a:r>
              <a:rPr lang="en-GB" dirty="0"/>
              <a:t>The gauge of the rail route you want to use</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 Freight Freeways</a:t>
            </a:r>
          </a:p>
        </p:txBody>
      </p:sp>
      <p:sp>
        <p:nvSpPr>
          <p:cNvPr id="3" name="Content Placeholder 2"/>
          <p:cNvSpPr>
            <a:spLocks noGrp="1"/>
          </p:cNvSpPr>
          <p:nvPr>
            <p:ph idx="1"/>
          </p:nvPr>
        </p:nvSpPr>
        <p:spPr/>
        <p:txBody>
          <a:bodyPr>
            <a:normAutofit lnSpcReduction="10000"/>
          </a:bodyPr>
          <a:lstStyle/>
          <a:p>
            <a:r>
              <a:rPr lang="en-GB" dirty="0"/>
              <a:t>Aim to make freeways into ‘one-stop shops’ where an operator can purchase a single timetable slot from A to B even if the points are in different countries</a:t>
            </a:r>
          </a:p>
          <a:p>
            <a:r>
              <a:rPr lang="en-GB" dirty="0"/>
              <a:t>The one-stop shop approach also means that documents only have to be shown once and paperwork is minimised</a:t>
            </a:r>
          </a:p>
          <a:p>
            <a:r>
              <a:rPr lang="en-GB" dirty="0"/>
              <a:t>Freeways are also expected to mean the end of inspections at borders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 Freight Freeways</a:t>
            </a:r>
          </a:p>
        </p:txBody>
      </p:sp>
      <p:sp>
        <p:nvSpPr>
          <p:cNvPr id="3" name="Content Placeholder 2"/>
          <p:cNvSpPr>
            <a:spLocks noGrp="1"/>
          </p:cNvSpPr>
          <p:nvPr>
            <p:ph idx="1"/>
          </p:nvPr>
        </p:nvSpPr>
        <p:spPr/>
        <p:txBody>
          <a:bodyPr>
            <a:normAutofit fontScale="92500" lnSpcReduction="10000"/>
          </a:bodyPr>
          <a:lstStyle/>
          <a:p>
            <a:pPr>
              <a:buNone/>
            </a:pPr>
            <a:r>
              <a:rPr lang="en-GB" b="1" u="sng" dirty="0"/>
              <a:t>Aim</a:t>
            </a:r>
          </a:p>
          <a:p>
            <a:r>
              <a:rPr lang="en-GB" dirty="0"/>
              <a:t>To market capacity for freight trains on international routes, partly via the Internet</a:t>
            </a:r>
          </a:p>
          <a:p>
            <a:r>
              <a:rPr lang="en-GB" dirty="0"/>
              <a:t>To provide information on: -</a:t>
            </a:r>
          </a:p>
          <a:p>
            <a:pPr>
              <a:buNone/>
            </a:pPr>
            <a:r>
              <a:rPr lang="en-GB" dirty="0"/>
              <a:t>	- Prices for the use of the infrastructure</a:t>
            </a:r>
          </a:p>
          <a:p>
            <a:pPr>
              <a:buNone/>
            </a:pPr>
            <a:r>
              <a:rPr lang="en-GB" dirty="0"/>
              <a:t>	- Additional services available</a:t>
            </a:r>
          </a:p>
          <a:p>
            <a:pPr>
              <a:buNone/>
            </a:pPr>
            <a:r>
              <a:rPr lang="en-GB" dirty="0"/>
              <a:t>	- Current status of the trains</a:t>
            </a:r>
          </a:p>
          <a:p>
            <a:pPr>
              <a:buNone/>
            </a:pPr>
            <a:r>
              <a:rPr lang="en-GB" dirty="0"/>
              <a:t>	- Technical information on the rail lines and </a:t>
            </a:r>
          </a:p>
          <a:p>
            <a:pPr>
              <a:buNone/>
            </a:pPr>
            <a:r>
              <a:rPr lang="en-GB" dirty="0"/>
              <a:t>	   </a:t>
            </a:r>
            <a:r>
              <a:rPr lang="en-GB"/>
              <a:t>other facilities to be used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Gauge Size</a:t>
            </a:r>
          </a:p>
        </p:txBody>
      </p:sp>
      <p:sp>
        <p:nvSpPr>
          <p:cNvPr id="3" name="Content Placeholder 2"/>
          <p:cNvSpPr>
            <a:spLocks noGrp="1"/>
          </p:cNvSpPr>
          <p:nvPr>
            <p:ph idx="1"/>
          </p:nvPr>
        </p:nvSpPr>
        <p:spPr/>
        <p:txBody>
          <a:bodyPr/>
          <a:lstStyle/>
          <a:p>
            <a:r>
              <a:rPr lang="en-GB" dirty="0"/>
              <a:t>The gauge reflects the width of the track, the clearance heights in bridges and tunnels, tight corners, station canopies and platform edges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Inland Waterways</a:t>
            </a:r>
          </a:p>
        </p:txBody>
      </p:sp>
      <p:sp>
        <p:nvSpPr>
          <p:cNvPr id="3" name="Content Placeholder 2"/>
          <p:cNvSpPr>
            <a:spLocks noGrp="1"/>
          </p:cNvSpPr>
          <p:nvPr>
            <p:ph idx="1"/>
          </p:nvPr>
        </p:nvSpPr>
        <p:spPr/>
        <p:txBody>
          <a:bodyPr/>
          <a:lstStyle/>
          <a:p>
            <a:r>
              <a:rPr lang="en-GB" dirty="0"/>
              <a:t>Apart from the perceived slow speed of the distribution flow access to waterways has been an issue</a:t>
            </a:r>
          </a:p>
          <a:p>
            <a:r>
              <a:rPr lang="en-GB" dirty="0"/>
              <a:t>Despite this, some inland waterways have undergone considerable infrastructure improvements and many companies are finding the service provided extremely reliable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Volumes</a:t>
            </a:r>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a:t>There is a trend towards longer and heavier trains and where this is possible it makes good business sense to do so</a:t>
            </a:r>
          </a:p>
          <a:p>
            <a:r>
              <a:rPr lang="en-GB" dirty="0"/>
              <a:t>Increasing the size of wagons in order to carry larger quantities can provide good economies of scale but they may mean that this restricts the routes that the trains can use</a:t>
            </a:r>
          </a:p>
          <a:p>
            <a:r>
              <a:rPr lang="en-GB" dirty="0"/>
              <a:t>This may be because of the axle loadings or due to the physical size of the loaded rail wagons exceeding the permissible width (gauge)</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Commodity Type</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Sectors moving heavier commodities such as aggregates, coal and steel have often kept their traditional association with rail and water transport</a:t>
            </a:r>
          </a:p>
          <a:p>
            <a:r>
              <a:rPr lang="en-GB" dirty="0"/>
              <a:t>Network Rail (2007) states that coal, metals and construction account for 82% of tonnes lifted and 60% of rail freight moved</a:t>
            </a:r>
          </a:p>
          <a:p>
            <a:r>
              <a:rPr lang="en-GB" dirty="0"/>
              <a:t>Similarly water freight has tended to be used for the movement of bulky commodities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Distances</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Journey distance has a bearing on the relative costs of different modes of transport</a:t>
            </a:r>
          </a:p>
          <a:p>
            <a:r>
              <a:rPr lang="en-GB" dirty="0"/>
              <a:t>Part of the reason for this is that rail and water have higher levels of fixed costs than variable costs, which tends to mean that the additional variable cost of going an extra mile by rail or water is much lower once the costs of loading on and off the train or barge has been paid</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Distances</a:t>
            </a:r>
          </a:p>
        </p:txBody>
      </p:sp>
      <p:sp>
        <p:nvSpPr>
          <p:cNvPr id="3" name="Content Placeholder 2"/>
          <p:cNvSpPr>
            <a:spLocks noGrp="1"/>
          </p:cNvSpPr>
          <p:nvPr>
            <p:ph idx="1"/>
          </p:nvPr>
        </p:nvSpPr>
        <p:spPr>
          <a:xfrm>
            <a:off x="457200" y="1600200"/>
            <a:ext cx="8229600" cy="5069160"/>
          </a:xfrm>
        </p:spPr>
        <p:txBody>
          <a:bodyPr>
            <a:normAutofit fontScale="92500" lnSpcReduction="10000"/>
          </a:bodyPr>
          <a:lstStyle/>
          <a:p>
            <a:r>
              <a:rPr lang="en-GB" dirty="0"/>
              <a:t>However, bulk traffic flows can be economic over a very short distance often of less than 10 miles</a:t>
            </a:r>
          </a:p>
          <a:p>
            <a:r>
              <a:rPr lang="en-GB" dirty="0"/>
              <a:t>It is estimated that for non-bulk rail to break even against road transport it must travel at least 200 miles, and of the 850 million tonnes that is transported on the roads, around 17% moves this distance or more</a:t>
            </a:r>
          </a:p>
          <a:p>
            <a:r>
              <a:rPr lang="en-GB" dirty="0"/>
              <a:t>That being the case, around 150 million tonnes could in theory be moved onto rail which would increase the tonnage moved by rail by nearly 200%</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Make the Modal Switch</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1403648" y="1340768"/>
            <a:ext cx="6912768" cy="5328592"/>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 Suitability</a:t>
            </a:r>
          </a:p>
        </p:txBody>
      </p:sp>
      <p:sp>
        <p:nvSpPr>
          <p:cNvPr id="3" name="Content Placeholder 2"/>
          <p:cNvSpPr>
            <a:spLocks noGrp="1"/>
          </p:cNvSpPr>
          <p:nvPr>
            <p:ph idx="1"/>
          </p:nvPr>
        </p:nvSpPr>
        <p:spPr/>
        <p:txBody>
          <a:bodyPr/>
          <a:lstStyle/>
          <a:p>
            <a:pPr>
              <a:buNone/>
            </a:pPr>
            <a:r>
              <a:rPr lang="en-GB" dirty="0"/>
              <a:t>	Before you do anything else, you need to understand how the product that you wish to move can be moved using multi-modal operations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 Suitability </a:t>
            </a:r>
          </a:p>
        </p:txBody>
      </p:sp>
      <p:sp>
        <p:nvSpPr>
          <p:cNvPr id="3" name="Content Placeholder 2"/>
          <p:cNvSpPr>
            <a:spLocks noGrp="1"/>
          </p:cNvSpPr>
          <p:nvPr>
            <p:ph idx="1"/>
          </p:nvPr>
        </p:nvSpPr>
        <p:spPr/>
        <p:txBody>
          <a:bodyPr/>
          <a:lstStyle/>
          <a:p>
            <a:pPr>
              <a:buNone/>
            </a:pPr>
            <a:r>
              <a:rPr lang="en-GB" dirty="0"/>
              <a:t>Need to investigate the following: -</a:t>
            </a:r>
          </a:p>
          <a:p>
            <a:r>
              <a:rPr lang="en-GB" dirty="0"/>
              <a:t>Product features (volume, tonnage, dimensions)</a:t>
            </a:r>
          </a:p>
          <a:p>
            <a:r>
              <a:rPr lang="en-GB" dirty="0"/>
              <a:t>Bulk product loading method (unitised, palletised, loose)</a:t>
            </a:r>
          </a:p>
          <a:p>
            <a:r>
              <a:rPr lang="en-GB" dirty="0"/>
              <a:t>Frequency of despatch</a:t>
            </a:r>
          </a:p>
          <a:p>
            <a:r>
              <a:rPr lang="en-GB" dirty="0"/>
              <a:t>Operational days and timings</a:t>
            </a:r>
          </a:p>
          <a:p>
            <a:r>
              <a:rPr lang="en-GB" dirty="0"/>
              <a:t>Source and destination</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Feasibility Study</a:t>
            </a:r>
          </a:p>
        </p:txBody>
      </p:sp>
      <p:sp>
        <p:nvSpPr>
          <p:cNvPr id="3" name="Content Placeholder 2"/>
          <p:cNvSpPr>
            <a:spLocks noGrp="1"/>
          </p:cNvSpPr>
          <p:nvPr>
            <p:ph idx="1"/>
          </p:nvPr>
        </p:nvSpPr>
        <p:spPr/>
        <p:txBody>
          <a:bodyPr/>
          <a:lstStyle/>
          <a:p>
            <a:r>
              <a:rPr lang="en-GB" dirty="0"/>
              <a:t>Draws together all of the information gathered so far and pits your requirements against the possibilities</a:t>
            </a:r>
          </a:p>
          <a:p>
            <a:r>
              <a:rPr lang="en-GB" dirty="0"/>
              <a:t>Can be done in-house or outsourced to a consultant</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Feasibility Study</a:t>
            </a:r>
          </a:p>
        </p:txBody>
      </p:sp>
      <p:sp>
        <p:nvSpPr>
          <p:cNvPr id="3" name="Content Placeholder 2"/>
          <p:cNvSpPr>
            <a:spLocks noGrp="1"/>
          </p:cNvSpPr>
          <p:nvPr>
            <p:ph idx="1"/>
          </p:nvPr>
        </p:nvSpPr>
        <p:spPr/>
        <p:txBody>
          <a:bodyPr/>
          <a:lstStyle/>
          <a:p>
            <a:pPr>
              <a:buNone/>
            </a:pPr>
            <a:r>
              <a:rPr lang="en-GB" dirty="0"/>
              <a:t>Should include: -</a:t>
            </a:r>
          </a:p>
          <a:p>
            <a:r>
              <a:rPr lang="en-GB" dirty="0"/>
              <a:t>Confirmation of the service details (volume, timings, frequency, special handling characteristics</a:t>
            </a:r>
          </a:p>
          <a:p>
            <a:r>
              <a:rPr lang="en-GB" dirty="0"/>
              <a:t>Type of rolling stock/vessels to be used</a:t>
            </a:r>
          </a:p>
          <a:p>
            <a:r>
              <a:rPr lang="en-GB" dirty="0"/>
              <a:t>Explanation of tariffs</a:t>
            </a:r>
          </a:p>
          <a:p>
            <a:r>
              <a:rPr lang="en-GB" dirty="0"/>
              <a:t>Assessment of the operator/shipper’s competence and experience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Feasibility Study</a:t>
            </a:r>
          </a:p>
        </p:txBody>
      </p:sp>
      <p:sp>
        <p:nvSpPr>
          <p:cNvPr id="3" name="Content Placeholder 2"/>
          <p:cNvSpPr>
            <a:spLocks noGrp="1"/>
          </p:cNvSpPr>
          <p:nvPr>
            <p:ph idx="1"/>
          </p:nvPr>
        </p:nvSpPr>
        <p:spPr/>
        <p:txBody>
          <a:bodyPr/>
          <a:lstStyle/>
          <a:p>
            <a:pPr>
              <a:buNone/>
            </a:pPr>
            <a:r>
              <a:rPr lang="en-GB" dirty="0"/>
              <a:t>Should include: -</a:t>
            </a:r>
          </a:p>
          <a:p>
            <a:r>
              <a:rPr lang="en-GB" dirty="0"/>
              <a:t>Indicative costs</a:t>
            </a:r>
          </a:p>
          <a:p>
            <a:r>
              <a:rPr lang="en-GB" dirty="0"/>
              <a:t>Contingency plans should the service fail</a:t>
            </a:r>
          </a:p>
          <a:p>
            <a:pPr>
              <a:buNone/>
            </a:pPr>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Terminals/Wharves</a:t>
            </a:r>
          </a:p>
        </p:txBody>
      </p:sp>
      <p:sp>
        <p:nvSpPr>
          <p:cNvPr id="3" name="Content Placeholder 2"/>
          <p:cNvSpPr>
            <a:spLocks noGrp="1"/>
          </p:cNvSpPr>
          <p:nvPr>
            <p:ph idx="1"/>
          </p:nvPr>
        </p:nvSpPr>
        <p:spPr/>
        <p:txBody>
          <a:bodyPr/>
          <a:lstStyle/>
          <a:p>
            <a:pPr>
              <a:buNone/>
            </a:pPr>
            <a:r>
              <a:rPr lang="en-GB" dirty="0"/>
              <a:t>Options are: -</a:t>
            </a:r>
          </a:p>
          <a:p>
            <a:pPr marL="514350" indent="-514350">
              <a:buAutoNum type="arabicPeriod"/>
            </a:pPr>
            <a:r>
              <a:rPr lang="en-GB" dirty="0"/>
              <a:t>Use the nearest terminal (s) at each end</a:t>
            </a:r>
          </a:p>
          <a:p>
            <a:pPr marL="514350" indent="-514350">
              <a:buAutoNum type="arabicPeriod"/>
            </a:pPr>
            <a:r>
              <a:rPr lang="en-GB" dirty="0"/>
              <a:t>Use the nearest terminal (s) with the right facilities</a:t>
            </a:r>
          </a:p>
          <a:p>
            <a:pPr marL="514350" indent="-514350">
              <a:buAutoNum type="arabicPeriod"/>
            </a:pPr>
            <a:r>
              <a:rPr lang="en-GB" dirty="0"/>
              <a:t>Develop a dedicated terminal (s) at either/both ends</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nearest terminal at each end</a:t>
            </a:r>
          </a:p>
        </p:txBody>
      </p:sp>
      <p:sp>
        <p:nvSpPr>
          <p:cNvPr id="3" name="Content Placeholder 2"/>
          <p:cNvSpPr>
            <a:spLocks noGrp="1"/>
          </p:cNvSpPr>
          <p:nvPr>
            <p:ph idx="1"/>
          </p:nvPr>
        </p:nvSpPr>
        <p:spPr/>
        <p:txBody>
          <a:bodyPr/>
          <a:lstStyle/>
          <a:p>
            <a:r>
              <a:rPr lang="en-GB" dirty="0"/>
              <a:t>May not have the right facilities on site to handle or store the traffic</a:t>
            </a:r>
          </a:p>
          <a:p>
            <a:r>
              <a:rPr lang="en-GB" dirty="0"/>
              <a:t>Customer will need to explore with the terminal operator whether facilities can be provided within time or budget constraints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Use the nearest terminal (s) with the right facilities</a:t>
            </a:r>
          </a:p>
        </p:txBody>
      </p:sp>
      <p:sp>
        <p:nvSpPr>
          <p:cNvPr id="3" name="Content Placeholder 2"/>
          <p:cNvSpPr>
            <a:spLocks noGrp="1"/>
          </p:cNvSpPr>
          <p:nvPr>
            <p:ph idx="1"/>
          </p:nvPr>
        </p:nvSpPr>
        <p:spPr/>
        <p:txBody>
          <a:bodyPr/>
          <a:lstStyle/>
          <a:p>
            <a:r>
              <a:rPr lang="en-GB" dirty="0"/>
              <a:t>May be more distant than the first option</a:t>
            </a:r>
          </a:p>
          <a:p>
            <a:r>
              <a:rPr lang="en-GB" dirty="0"/>
              <a:t>The additional road haulage costs at each end will need to be considered against any savings in investment facilities that might have been incurred in the first option</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 a dedicated terminal</a:t>
            </a:r>
          </a:p>
        </p:txBody>
      </p:sp>
      <p:sp>
        <p:nvSpPr>
          <p:cNvPr id="3" name="Content Placeholder 2"/>
          <p:cNvSpPr>
            <a:spLocks noGrp="1"/>
          </p:cNvSpPr>
          <p:nvPr>
            <p:ph idx="1"/>
          </p:nvPr>
        </p:nvSpPr>
        <p:spPr/>
        <p:txBody>
          <a:bodyPr>
            <a:normAutofit lnSpcReduction="10000"/>
          </a:bodyPr>
          <a:lstStyle/>
          <a:p>
            <a:r>
              <a:rPr lang="en-GB" dirty="0"/>
              <a:t>If a direct link is possible at either the ultimate origin and/or destination for the service this option should be investigated</a:t>
            </a:r>
          </a:p>
          <a:p>
            <a:r>
              <a:rPr lang="en-GB" dirty="0"/>
              <a:t>The level of investment, lead time and availability of grants needs to be considered</a:t>
            </a:r>
          </a:p>
          <a:p>
            <a:r>
              <a:rPr lang="en-GB" dirty="0"/>
              <a:t>In some case there may be scope for relocating from an existing site to alternative rail/water-linked site to remove the road haulage requirement</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Timetable and tide</a:t>
            </a:r>
          </a:p>
        </p:txBody>
      </p:sp>
      <p:sp>
        <p:nvSpPr>
          <p:cNvPr id="3" name="Content Placeholder 2"/>
          <p:cNvSpPr>
            <a:spLocks noGrp="1"/>
          </p:cNvSpPr>
          <p:nvPr>
            <p:ph idx="1"/>
          </p:nvPr>
        </p:nvSpPr>
        <p:spPr/>
        <p:txBody>
          <a:bodyPr/>
          <a:lstStyle/>
          <a:p>
            <a:pPr>
              <a:buNone/>
            </a:pPr>
            <a:r>
              <a:rPr lang="en-GB" b="1" u="sng" dirty="0"/>
              <a:t>Rail</a:t>
            </a:r>
          </a:p>
          <a:p>
            <a:r>
              <a:rPr lang="en-GB" dirty="0"/>
              <a:t>Depending on volume and pattern of demand, freight trains may only operate ‘as required’ or may run regular services to destinations</a:t>
            </a:r>
          </a:p>
          <a:p>
            <a:pPr>
              <a:buNone/>
            </a:pPr>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Timetable and tide</a:t>
            </a:r>
          </a:p>
        </p:txBody>
      </p:sp>
      <p:sp>
        <p:nvSpPr>
          <p:cNvPr id="3" name="Content Placeholder 2"/>
          <p:cNvSpPr>
            <a:spLocks noGrp="1"/>
          </p:cNvSpPr>
          <p:nvPr>
            <p:ph idx="1"/>
          </p:nvPr>
        </p:nvSpPr>
        <p:spPr/>
        <p:txBody>
          <a:bodyPr/>
          <a:lstStyle/>
          <a:p>
            <a:pPr>
              <a:buNone/>
            </a:pPr>
            <a:r>
              <a:rPr lang="en-GB" b="1" u="sng" dirty="0"/>
              <a:t>Coastal water and Inland Waterways</a:t>
            </a:r>
          </a:p>
          <a:p>
            <a:r>
              <a:rPr lang="en-GB" dirty="0"/>
              <a:t>Coastal water freight is restricted by tidal movements</a:t>
            </a:r>
          </a:p>
          <a:p>
            <a:r>
              <a:rPr lang="en-GB" dirty="0"/>
              <a:t>This does not create the same barriers as ‘slots’ in a rail network but is crucial to timing of delivery and pick-up</a:t>
            </a:r>
          </a:p>
          <a:p>
            <a:r>
              <a:rPr lang="en-GB" dirty="0"/>
              <a:t>Inland waterway movements are affected by lock opening times and tidal rivers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Day-to-day Operation</a:t>
            </a:r>
          </a:p>
        </p:txBody>
      </p:sp>
      <p:sp>
        <p:nvSpPr>
          <p:cNvPr id="3" name="Content Placeholder 2"/>
          <p:cNvSpPr>
            <a:spLocks noGrp="1"/>
          </p:cNvSpPr>
          <p:nvPr>
            <p:ph idx="1"/>
          </p:nvPr>
        </p:nvSpPr>
        <p:spPr/>
        <p:txBody>
          <a:bodyPr/>
          <a:lstStyle/>
          <a:p>
            <a:r>
              <a:rPr lang="en-GB" dirty="0"/>
              <a:t>Customers are advised to discuss contingency plans with their service provider when services may be unable to run</a:t>
            </a:r>
          </a:p>
          <a:p>
            <a:r>
              <a:rPr lang="en-GB" dirty="0"/>
              <a:t>This could be an agreement to provide standby road services via local call-off agreements to keep traffic moving</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Services</a:t>
            </a:r>
          </a:p>
        </p:txBody>
      </p:sp>
      <p:sp>
        <p:nvSpPr>
          <p:cNvPr id="3" name="Content Placeholder 2"/>
          <p:cNvSpPr>
            <a:spLocks noGrp="1"/>
          </p:cNvSpPr>
          <p:nvPr>
            <p:ph idx="1"/>
          </p:nvPr>
        </p:nvSpPr>
        <p:spPr/>
        <p:txBody>
          <a:bodyPr/>
          <a:lstStyle/>
          <a:p>
            <a:pPr>
              <a:buNone/>
            </a:pPr>
            <a:r>
              <a:rPr lang="en-GB" dirty="0"/>
              <a:t>	Can be configured to meet the needs of any customer, but they are broadly split into four types</a:t>
            </a:r>
          </a:p>
          <a:p>
            <a:pPr marL="514350" indent="-514350">
              <a:buAutoNum type="arabicPeriod"/>
            </a:pPr>
            <a:r>
              <a:rPr lang="en-GB" dirty="0"/>
              <a:t>Single customer dedicated services</a:t>
            </a:r>
          </a:p>
          <a:p>
            <a:pPr marL="514350" indent="-514350">
              <a:buAutoNum type="arabicPeriod"/>
            </a:pPr>
            <a:r>
              <a:rPr lang="en-GB" dirty="0"/>
              <a:t>Scheduled inter-modal services</a:t>
            </a:r>
          </a:p>
          <a:p>
            <a:pPr marL="514350" indent="-514350">
              <a:buAutoNum type="arabicPeriod"/>
            </a:pPr>
            <a:r>
              <a:rPr lang="en-GB" dirty="0"/>
              <a:t>Scheduled less than train load network services</a:t>
            </a:r>
          </a:p>
          <a:p>
            <a:pPr marL="514350" indent="-514350">
              <a:buAutoNum type="arabicPeriod"/>
            </a:pPr>
            <a:r>
              <a:rPr lang="en-GB" dirty="0"/>
              <a:t>International services</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Single Customer Dedicated Services</a:t>
            </a:r>
          </a:p>
        </p:txBody>
      </p:sp>
      <p:sp>
        <p:nvSpPr>
          <p:cNvPr id="3" name="Content Placeholder 2"/>
          <p:cNvSpPr>
            <a:spLocks noGrp="1"/>
          </p:cNvSpPr>
          <p:nvPr>
            <p:ph idx="1"/>
          </p:nvPr>
        </p:nvSpPr>
        <p:spPr/>
        <p:txBody>
          <a:bodyPr/>
          <a:lstStyle/>
          <a:p>
            <a:r>
              <a:rPr lang="en-GB" dirty="0"/>
              <a:t>The one-to-one relationship between customer and service provider allows for flexibility in service and the optimisation of routing and timings</a:t>
            </a:r>
          </a:p>
          <a:p>
            <a:r>
              <a:rPr lang="en-GB" dirty="0"/>
              <a:t>Hauling similar products on single routes allows for the development of more suitable equipment to better facilitate loading and unloading</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Scheduled Inter-modal Services</a:t>
            </a:r>
          </a:p>
        </p:txBody>
      </p:sp>
      <p:sp>
        <p:nvSpPr>
          <p:cNvPr id="3" name="Content Placeholder 2"/>
          <p:cNvSpPr>
            <a:spLocks noGrp="1"/>
          </p:cNvSpPr>
          <p:nvPr>
            <p:ph idx="1"/>
          </p:nvPr>
        </p:nvSpPr>
        <p:spPr>
          <a:xfrm>
            <a:off x="457200" y="1484784"/>
            <a:ext cx="8229600" cy="5184576"/>
          </a:xfrm>
        </p:spPr>
        <p:txBody>
          <a:bodyPr>
            <a:normAutofit lnSpcReduction="10000"/>
          </a:bodyPr>
          <a:lstStyle/>
          <a:p>
            <a:r>
              <a:rPr lang="en-GB" dirty="0"/>
              <a:t>Typically serve the ports and the channel tunnel, with loads being consolidated by the freight operating company</a:t>
            </a:r>
          </a:p>
          <a:p>
            <a:r>
              <a:rPr lang="en-GB" dirty="0"/>
              <a:t>The advantages include: - (1) set timings between major intermodal hubs (2) Good reliability</a:t>
            </a:r>
          </a:p>
          <a:p>
            <a:r>
              <a:rPr lang="en-GB" dirty="0"/>
              <a:t>Recent developments have seen major shipping lines take a greater interest in rail, procuring their own services on a haulage-only basis and selling any spare capacity to others</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Scheduled less than trainload </a:t>
            </a:r>
            <a:br>
              <a:rPr lang="en-GB" dirty="0"/>
            </a:br>
            <a:r>
              <a:rPr lang="en-GB" dirty="0"/>
              <a:t>network services</a:t>
            </a:r>
          </a:p>
        </p:txBody>
      </p:sp>
      <p:sp>
        <p:nvSpPr>
          <p:cNvPr id="3" name="Content Placeholder 2"/>
          <p:cNvSpPr>
            <a:spLocks noGrp="1"/>
          </p:cNvSpPr>
          <p:nvPr>
            <p:ph idx="1"/>
          </p:nvPr>
        </p:nvSpPr>
        <p:spPr/>
        <p:txBody>
          <a:bodyPr/>
          <a:lstStyle/>
          <a:p>
            <a:r>
              <a:rPr lang="en-GB" dirty="0"/>
              <a:t>The flexibility of this type of service means it can accommodate a variety of traffic types, connecting a wide range of different terminals including those in Europe</a:t>
            </a:r>
          </a:p>
          <a:p>
            <a:r>
              <a:rPr lang="en-GB" dirty="0"/>
              <a:t>Outside the core network there are limitations on the suitability of the service for inter-modal containers, especially 9’6 containers</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Services</a:t>
            </a: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a:t>The Ro-Ro and Lo-Lo (Lift on- lift off) shipping services between the UK and Europe are well established</a:t>
            </a:r>
          </a:p>
          <a:p>
            <a:r>
              <a:rPr lang="en-GB" dirty="0"/>
              <a:t>Since the opening of the Channel Tunnel in 1994, there has been a significant number of HGV’s using ‘Le Shuttle’ Service, but as yet the volumes between the UK and Europe via the tunnel have not reached original targets</a:t>
            </a:r>
          </a:p>
          <a:p>
            <a:r>
              <a:rPr lang="en-GB" dirty="0"/>
              <a:t>Establishing European supply chains using high capacity freight wagons on Channel Tunnel services could prove to be a cost-effective solution for the trunk movements into UK </a:t>
            </a:r>
            <a:r>
              <a:rPr lang="en-GB"/>
              <a:t>distribution centres</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3659</Words>
  <Application>Microsoft Office PowerPoint</Application>
  <PresentationFormat>On-screen Show (4:3)</PresentationFormat>
  <Paragraphs>272</Paragraphs>
  <Slides>75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75</vt:i4>
      </vt:variant>
    </vt:vector>
  </HeadingPairs>
  <TitlesOfParts>
    <vt:vector size="78" baseType="lpstr">
      <vt:lpstr>Arial</vt:lpstr>
      <vt:lpstr>Calibri</vt:lpstr>
      <vt:lpstr>Office Theme</vt:lpstr>
      <vt:lpstr>Multi-Modal Transport Solutions</vt:lpstr>
      <vt:lpstr>Introduction</vt:lpstr>
      <vt:lpstr>Introduction</vt:lpstr>
      <vt:lpstr>Introduction</vt:lpstr>
      <vt:lpstr>Introduction</vt:lpstr>
      <vt:lpstr>What is Multi-modal?</vt:lpstr>
      <vt:lpstr>What is Inter-modal</vt:lpstr>
      <vt:lpstr>The Modal Markets </vt:lpstr>
      <vt:lpstr>The Modal Market</vt:lpstr>
      <vt:lpstr>The Modal Market</vt:lpstr>
      <vt:lpstr>Key facts Rail Freight</vt:lpstr>
      <vt:lpstr>Water Freight Market</vt:lpstr>
      <vt:lpstr>Water Freight Market</vt:lpstr>
      <vt:lpstr>Inland Waterways</vt:lpstr>
      <vt:lpstr>Coastal Shipping</vt:lpstr>
      <vt:lpstr>Advantages of Coastal Shipping</vt:lpstr>
      <vt:lpstr>Coastal Shipping</vt:lpstr>
      <vt:lpstr>Strategic view of Transport</vt:lpstr>
      <vt:lpstr>Goods moved by Domestic Freight Transport: by Mode</vt:lpstr>
      <vt:lpstr>Strategic Considerations for  Modal Shift</vt:lpstr>
      <vt:lpstr>Modal Shift Suitability</vt:lpstr>
      <vt:lpstr>Location</vt:lpstr>
      <vt:lpstr>Types of Commodity you move</vt:lpstr>
      <vt:lpstr>Rail Freight Commodity Types Moved</vt:lpstr>
      <vt:lpstr>Mode Sustainability Assessment</vt:lpstr>
      <vt:lpstr>Market Dynamics</vt:lpstr>
      <vt:lpstr>Factors affecting the Road Haulage Industry’s Dominance</vt:lpstr>
      <vt:lpstr>Factors affecting the Road Haulage Industry’s Dominance</vt:lpstr>
      <vt:lpstr>Factors affecting the Road Haulage Industry’s Dominance</vt:lpstr>
      <vt:lpstr>Factors affecting the Road Haulage Industry’s Dominance</vt:lpstr>
      <vt:lpstr>Factors affecting the Road Haulage Industry’s Dominance</vt:lpstr>
      <vt:lpstr>Economies of Scale for Rail and Water</vt:lpstr>
      <vt:lpstr>Organisational Priorities</vt:lpstr>
      <vt:lpstr>Organisational Priorities</vt:lpstr>
      <vt:lpstr>Operational Factors Affecting Your Modal Choice</vt:lpstr>
      <vt:lpstr>Operational Factors Affecting Your Modal Choice</vt:lpstr>
      <vt:lpstr>Operational Factors Affecting Your Modal Choice</vt:lpstr>
      <vt:lpstr>Cost</vt:lpstr>
      <vt:lpstr>The Difficulty of Obtaining Costs</vt:lpstr>
      <vt:lpstr>The Difficulty of Obtaining Costs</vt:lpstr>
      <vt:lpstr>Supply Chain Resilience</vt:lpstr>
      <vt:lpstr>Supply Chain Resilience</vt:lpstr>
      <vt:lpstr>Supply Chain Resilience</vt:lpstr>
      <vt:lpstr>Reliability and Punctuality</vt:lpstr>
      <vt:lpstr>Reliability and Punctuality</vt:lpstr>
      <vt:lpstr>Reliability and Punctuality</vt:lpstr>
      <vt:lpstr>Customer Service</vt:lpstr>
      <vt:lpstr>Customer Service</vt:lpstr>
      <vt:lpstr>Access to Rail Network</vt:lpstr>
      <vt:lpstr>Rail Freight Freeways</vt:lpstr>
      <vt:lpstr>Rail Freight Freeways</vt:lpstr>
      <vt:lpstr>Gauge Size</vt:lpstr>
      <vt:lpstr>Inland Waterways</vt:lpstr>
      <vt:lpstr>Volumes</vt:lpstr>
      <vt:lpstr>Commodity Type</vt:lpstr>
      <vt:lpstr>Distances</vt:lpstr>
      <vt:lpstr>Distances</vt:lpstr>
      <vt:lpstr>How to Make the Modal Switch</vt:lpstr>
      <vt:lpstr>Assess Suitability</vt:lpstr>
      <vt:lpstr>Assess Suitability </vt:lpstr>
      <vt:lpstr>Feasibility Study</vt:lpstr>
      <vt:lpstr>Feasibility Study</vt:lpstr>
      <vt:lpstr>Feasibility Study</vt:lpstr>
      <vt:lpstr>Identifying Terminals/Wharves</vt:lpstr>
      <vt:lpstr>Use nearest terminal at each end</vt:lpstr>
      <vt:lpstr>Use the nearest terminal (s) with the right facilities</vt:lpstr>
      <vt:lpstr>Develop a dedicated terminal</vt:lpstr>
      <vt:lpstr>Timetable and tide</vt:lpstr>
      <vt:lpstr>Timetable and tide</vt:lpstr>
      <vt:lpstr>Day-to-day Operation</vt:lpstr>
      <vt:lpstr>Services</vt:lpstr>
      <vt:lpstr>Single Customer Dedicated Services</vt:lpstr>
      <vt:lpstr>Scheduled Inter-modal Services</vt:lpstr>
      <vt:lpstr>Scheduled less than trainload  network services</vt:lpstr>
      <vt:lpstr>International Services</vt:lpstr>
    </vt:vector>
  </TitlesOfParts>
  <Company>Your Company Name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Multi-Modal Transport Solutions</dc:title>
  <dc:creator>Your User Name</dc:creator>
  <cp:lastModifiedBy>Andrew Thorn</cp:lastModifiedBy>
  <cp:revision>37</cp:revision>
  <dcterms:created xsi:type="dcterms:W3CDTF">2011-11-15T14:05:19Z</dcterms:created>
  <dcterms:modified xsi:type="dcterms:W3CDTF">2026-10-08T09:26:22Z</dcterms:modified>
</cp:coreProperties>
</file>