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notesMasterIdLst>
    <p:notesMasterId r:id="rId62"/>
  </p:notesMasterIdLst>
  <p:sldIdLst>
    <p:sldId id="256" r:id="rId2"/>
    <p:sldId id="289" r:id="rId3"/>
    <p:sldId id="280" r:id="rId4"/>
    <p:sldId id="281" r:id="rId5"/>
    <p:sldId id="286" r:id="rId6"/>
    <p:sldId id="282" r:id="rId7"/>
    <p:sldId id="284" r:id="rId8"/>
    <p:sldId id="288" r:id="rId9"/>
    <p:sldId id="283" r:id="rId10"/>
    <p:sldId id="287" r:id="rId11"/>
    <p:sldId id="290" r:id="rId12"/>
    <p:sldId id="291" r:id="rId13"/>
    <p:sldId id="292" r:id="rId14"/>
    <p:sldId id="296" r:id="rId15"/>
    <p:sldId id="297" r:id="rId16"/>
    <p:sldId id="262" r:id="rId17"/>
    <p:sldId id="265" r:id="rId18"/>
    <p:sldId id="261" r:id="rId19"/>
    <p:sldId id="302" r:id="rId20"/>
    <p:sldId id="303" r:id="rId21"/>
    <p:sldId id="304" r:id="rId22"/>
    <p:sldId id="305" r:id="rId23"/>
    <p:sldId id="306" r:id="rId24"/>
    <p:sldId id="307" r:id="rId25"/>
    <p:sldId id="308" r:id="rId26"/>
    <p:sldId id="309" r:id="rId27"/>
    <p:sldId id="266" r:id="rId28"/>
    <p:sldId id="267" r:id="rId29"/>
    <p:sldId id="268" r:id="rId30"/>
    <p:sldId id="269" r:id="rId31"/>
    <p:sldId id="270" r:id="rId32"/>
    <p:sldId id="271" r:id="rId33"/>
    <p:sldId id="272" r:id="rId34"/>
    <p:sldId id="273" r:id="rId35"/>
    <p:sldId id="293" r:id="rId36"/>
    <p:sldId id="294" r:id="rId37"/>
    <p:sldId id="316" r:id="rId38"/>
    <p:sldId id="318" r:id="rId39"/>
    <p:sldId id="278" r:id="rId40"/>
    <p:sldId id="313" r:id="rId41"/>
    <p:sldId id="312" r:id="rId42"/>
    <p:sldId id="311" r:id="rId43"/>
    <p:sldId id="314" r:id="rId44"/>
    <p:sldId id="279" r:id="rId45"/>
    <p:sldId id="310" r:id="rId46"/>
    <p:sldId id="295" r:id="rId47"/>
    <p:sldId id="315" r:id="rId48"/>
    <p:sldId id="319" r:id="rId49"/>
    <p:sldId id="298" r:id="rId50"/>
    <p:sldId id="264" r:id="rId51"/>
    <p:sldId id="320" r:id="rId52"/>
    <p:sldId id="322" r:id="rId53"/>
    <p:sldId id="301" r:id="rId54"/>
    <p:sldId id="300" r:id="rId55"/>
    <p:sldId id="321" r:id="rId56"/>
    <p:sldId id="263" r:id="rId57"/>
    <p:sldId id="323" r:id="rId58"/>
    <p:sldId id="324" r:id="rId59"/>
    <p:sldId id="299" r:id="rId60"/>
    <p:sldId id="317" r:id="rId6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116" d="100"/>
          <a:sy n="116" d="100"/>
        </p:scale>
        <p:origin x="-488" y="-1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printerSettings" Target="printerSettings/printerSettings1.bin"/><Relationship Id="rId64" Type="http://schemas.openxmlformats.org/officeDocument/2006/relationships/presProps" Target="presProps.xml"/><Relationship Id="rId65" Type="http://schemas.openxmlformats.org/officeDocument/2006/relationships/viewProps" Target="viewProps.xml"/><Relationship Id="rId66" Type="http://schemas.openxmlformats.org/officeDocument/2006/relationships/theme" Target="theme/theme1.xml"/><Relationship Id="rId67"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notesMaster" Target="notesMasters/notesMaster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D4CB0A-FDB3-F745-A022-B48A1E09CB77}" type="datetimeFigureOut">
              <a:rPr lang="en-US" smtClean="0"/>
              <a:t>04/03/2012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1646A4B-ED22-DD4F-B8F1-2BC67B8A9BA3}" type="slidenum">
              <a:rPr lang="en-GB" smtClean="0"/>
              <a:t>‹#›</a:t>
            </a:fld>
            <a:endParaRPr lang="en-GB" dirty="0"/>
          </a:p>
        </p:txBody>
      </p:sp>
    </p:spTree>
    <p:extLst>
      <p:ext uri="{BB962C8B-B14F-4D97-AF65-F5344CB8AC3E}">
        <p14:creationId xmlns:p14="http://schemas.microsoft.com/office/powerpoint/2010/main" val="131843864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86420FC-43F9-734B-8E7A-B6BD54388628}" type="slidenum">
              <a:rPr lang="en-GB"/>
              <a:pPr/>
              <a:t>15</a:t>
            </a:fld>
            <a:endParaRPr lang="en-GB"/>
          </a:p>
        </p:txBody>
      </p:sp>
      <p:sp>
        <p:nvSpPr>
          <p:cNvPr id="24576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4576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33F88E-629F-DC41-9515-44DB3D12F0EA}" type="slidenum">
              <a:rPr lang="en-GB"/>
              <a:pPr/>
              <a:t>20</a:t>
            </a:fld>
            <a:endParaRPr lang="en-GB" dirty="0"/>
          </a:p>
        </p:txBody>
      </p:sp>
      <p:sp>
        <p:nvSpPr>
          <p:cNvPr id="15565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55651" name="Rectangle 3"/>
          <p:cNvSpPr>
            <a:spLocks noGrp="1" noChangeArrowheads="1"/>
          </p:cNvSpPr>
          <p:nvPr>
            <p:ph type="body" idx="1"/>
          </p:nvPr>
        </p:nvSpPr>
        <p:spPr/>
        <p:txBody>
          <a:bodyPr/>
          <a:lstStyle/>
          <a:p>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D33D4C-3E00-9A46-93D4-7D5DF0E5FD93}" type="slidenum">
              <a:rPr lang="en-GB"/>
              <a:pPr/>
              <a:t>21</a:t>
            </a:fld>
            <a:endParaRPr lang="en-GB"/>
          </a:p>
        </p:txBody>
      </p:sp>
      <p:sp>
        <p:nvSpPr>
          <p:cNvPr id="19661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9661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7960A7-B587-6741-95A0-C75BE27C1EDF}" type="slidenum">
              <a:rPr lang="en-GB"/>
              <a:pPr/>
              <a:t>22</a:t>
            </a:fld>
            <a:endParaRPr lang="en-GB"/>
          </a:p>
        </p:txBody>
      </p:sp>
      <p:sp>
        <p:nvSpPr>
          <p:cNvPr id="19865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9865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047429-C044-4741-98C1-AF7CD9E6A5BA}" type="slidenum">
              <a:rPr lang="en-GB"/>
              <a:pPr/>
              <a:t>23</a:t>
            </a:fld>
            <a:endParaRPr lang="en-GB"/>
          </a:p>
        </p:txBody>
      </p:sp>
      <p:sp>
        <p:nvSpPr>
          <p:cNvPr id="20070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0070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8099183-D6A4-FA49-B631-50D0D47B6038}" type="slidenum">
              <a:rPr lang="en-GB"/>
              <a:pPr/>
              <a:t>24</a:t>
            </a:fld>
            <a:endParaRPr lang="en-GB"/>
          </a:p>
        </p:txBody>
      </p:sp>
      <p:sp>
        <p:nvSpPr>
          <p:cNvPr id="20480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0480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35FA3D2-4D4D-484F-828A-EB3B03905851}" type="slidenum">
              <a:rPr lang="en-GB"/>
              <a:pPr/>
              <a:t>25</a:t>
            </a:fld>
            <a:endParaRPr lang="en-GB"/>
          </a:p>
        </p:txBody>
      </p:sp>
      <p:sp>
        <p:nvSpPr>
          <p:cNvPr id="20685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0685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8B9CA2-0441-EA41-A991-64F3253DC5A5}" type="slidenum">
              <a:rPr lang="en-GB"/>
              <a:pPr/>
              <a:t>26</a:t>
            </a:fld>
            <a:endParaRPr lang="en-GB"/>
          </a:p>
        </p:txBody>
      </p:sp>
      <p:sp>
        <p:nvSpPr>
          <p:cNvPr id="20889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0889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D3A3BEF-C42F-5047-88AA-C5C63B9E8906}" type="slidenum">
              <a:rPr lang="en-US"/>
              <a:pPr/>
              <a:t>27</a:t>
            </a:fld>
            <a:endParaRPr lang="en-US" dirty="0"/>
          </a:p>
        </p:txBody>
      </p:sp>
      <p:sp>
        <p:nvSpPr>
          <p:cNvPr id="23347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33475" name="Rectangle 3"/>
          <p:cNvSpPr>
            <a:spLocks noGrp="1" noChangeArrowheads="1"/>
          </p:cNvSpPr>
          <p:nvPr>
            <p:ph type="body" idx="1"/>
          </p:nvPr>
        </p:nvSpPr>
        <p:spPr/>
        <p:txBody>
          <a:bodyPr/>
          <a:lstStyle/>
          <a:p>
            <a:r>
              <a:rPr lang="en-US" i="1" dirty="0"/>
              <a:t>Presented by Natalie Edwards, Northwestern Graduate Student in French &amp; Italian</a:t>
            </a:r>
          </a:p>
          <a:p>
            <a:r>
              <a:rPr lang="en-US" i="1" dirty="0"/>
              <a:t>The presentation was developed by Neil </a:t>
            </a:r>
            <a:r>
              <a:rPr lang="en-US" i="1" dirty="0" err="1"/>
              <a:t>Helbraun</a:t>
            </a:r>
            <a:r>
              <a:rPr lang="en-US" i="1" dirty="0"/>
              <a:t>, a Northwestern graduate who studied abroad at LSE and was getting his masters at LSE while working on this program.</a:t>
            </a:r>
          </a:p>
          <a:p>
            <a:endParaRPr lang="en-US" dirty="0"/>
          </a:p>
          <a:p>
            <a:r>
              <a:rPr lang="en-US" dirty="0"/>
              <a:t>British Empire is marked in red.</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8A838C9-3F9E-9248-A0B9-6C942503C982}" type="slidenum">
              <a:rPr lang="en-US"/>
              <a:pPr/>
              <a:t>28</a:t>
            </a:fld>
            <a:endParaRPr lang="en-US"/>
          </a:p>
        </p:txBody>
      </p:sp>
      <p:sp>
        <p:nvSpPr>
          <p:cNvPr id="23449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34499" name="Rectangle 3"/>
          <p:cNvSpPr>
            <a:spLocks noGrp="1" noChangeArrowheads="1"/>
          </p:cNvSpPr>
          <p:nvPr>
            <p:ph type="body" idx="1"/>
          </p:nvPr>
        </p:nvSpPr>
        <p:spPr/>
        <p:txBody>
          <a:bodyPr/>
          <a:lstStyle/>
          <a:p>
            <a:r>
              <a:rPr lang="en-US"/>
              <a:t>Detail of British empire in N. America</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3F45BD-E5F4-524A-886D-1A166DD80C06}" type="slidenum">
              <a:rPr lang="en-US"/>
              <a:pPr/>
              <a:t>29</a:t>
            </a:fld>
            <a:endParaRPr lang="en-US"/>
          </a:p>
        </p:txBody>
      </p:sp>
      <p:sp>
        <p:nvSpPr>
          <p:cNvPr id="11776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17763" name="Rectangle 3"/>
          <p:cNvSpPr>
            <a:spLocks noGrp="1" noChangeArrowheads="1"/>
          </p:cNvSpPr>
          <p:nvPr>
            <p:ph type="body" idx="1"/>
          </p:nvPr>
        </p:nvSpPr>
        <p:spPr/>
        <p:txBody>
          <a:bodyPr/>
          <a:lstStyle/>
          <a:p>
            <a:r>
              <a:rPr lang="en-US"/>
              <a:t>Detail of British empire in the Caribbean. </a:t>
            </a:r>
            <a:r>
              <a:rPr lang="en-US">
                <a:solidFill>
                  <a:srgbClr val="220000"/>
                </a:solidFill>
              </a:rPr>
              <a:t> </a:t>
            </a:r>
          </a:p>
          <a:p>
            <a:endParaRPr lang="en-US">
              <a:solidFill>
                <a:srgbClr val="220000"/>
              </a:solidFill>
            </a:endParaRPr>
          </a:p>
          <a:p>
            <a:r>
              <a:rPr lang="en-US">
                <a:solidFill>
                  <a:srgbClr val="220000"/>
                </a:solidFill>
              </a:rPr>
              <a:t>From the early sixteenth century, British adventurers risked their lives for glory and riches that they believed were waiting to be discovered in the region.  Sugar was the cash crop that provided the primary economic interest in the region.  The labor needed to grow sugar necessitated a steady supply of slaves, which resulted in the triangular trade between Britain, Africa, and the Americas.  </a:t>
            </a:r>
          </a:p>
          <a:p>
            <a:endParaRPr lang="en-US"/>
          </a:p>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A662E9-6A8B-8849-AB3A-E0E65EAE5E89}" type="slidenum">
              <a:rPr lang="en-US"/>
              <a:pPr/>
              <a:t>30</a:t>
            </a:fld>
            <a:endParaRPr lang="en-US"/>
          </a:p>
        </p:txBody>
      </p:sp>
      <p:sp>
        <p:nvSpPr>
          <p:cNvPr id="12083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0835" name="Rectangle 3"/>
          <p:cNvSpPr>
            <a:spLocks noGrp="1" noChangeArrowheads="1"/>
          </p:cNvSpPr>
          <p:nvPr>
            <p:ph type="body" idx="1"/>
          </p:nvPr>
        </p:nvSpPr>
        <p:spPr/>
        <p:txBody>
          <a:bodyPr/>
          <a:lstStyle/>
          <a:p>
            <a:r>
              <a:rPr lang="en-US"/>
              <a:t>Detail of British empire in S. America.</a:t>
            </a:r>
          </a:p>
          <a:p>
            <a:endParaRPr lang="en-US"/>
          </a:p>
          <a:p>
            <a:r>
              <a:rPr lang="en-US">
                <a:solidFill>
                  <a:srgbClr val="220000"/>
                </a:solidFill>
              </a:rPr>
              <a:t>Britain was prevented from exerting influence in South America largely as a result of American dominance of the region. Because of the power of Britain</a:t>
            </a:r>
            <a:r>
              <a:rPr lang="ja-JP" altLang="en-US">
                <a:solidFill>
                  <a:srgbClr val="220000"/>
                </a:solidFill>
              </a:rPr>
              <a:t>’</a:t>
            </a:r>
            <a:r>
              <a:rPr lang="en-US">
                <a:solidFill>
                  <a:srgbClr val="220000"/>
                </a:solidFill>
              </a:rPr>
              <a:t>s economy, however, they were still able to retain influence over several South American states, making them, in effect, a part of the </a:t>
            </a:r>
            <a:r>
              <a:rPr lang="ja-JP" altLang="en-US">
                <a:solidFill>
                  <a:srgbClr val="220000"/>
                </a:solidFill>
              </a:rPr>
              <a:t>‘</a:t>
            </a:r>
            <a:r>
              <a:rPr lang="en-US">
                <a:solidFill>
                  <a:srgbClr val="220000"/>
                </a:solidFill>
              </a:rPr>
              <a:t>informal Empire.</a:t>
            </a:r>
            <a:r>
              <a:rPr lang="ja-JP" altLang="en-US">
                <a:solidFill>
                  <a:srgbClr val="220000"/>
                </a:solidFill>
              </a:rPr>
              <a:t>’</a:t>
            </a:r>
            <a:endParaRPr lang="en-US">
              <a:solidFill>
                <a:srgbClr val="220000"/>
              </a:solidFill>
            </a:endParaRPr>
          </a:p>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0FA199-2762-1A4F-8070-55CEAB5A1EFE}" type="slidenum">
              <a:rPr lang="en-US"/>
              <a:pPr/>
              <a:t>31</a:t>
            </a:fld>
            <a:endParaRPr lang="en-US"/>
          </a:p>
        </p:txBody>
      </p:sp>
      <p:sp>
        <p:nvSpPr>
          <p:cNvPr id="12185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1859" name="Rectangle 3"/>
          <p:cNvSpPr>
            <a:spLocks noGrp="1" noChangeArrowheads="1"/>
          </p:cNvSpPr>
          <p:nvPr>
            <p:ph type="body" idx="1"/>
          </p:nvPr>
        </p:nvSpPr>
        <p:spPr/>
        <p:txBody>
          <a:bodyPr/>
          <a:lstStyle/>
          <a:p>
            <a:pPr eaLnBrk="0" hangingPunct="0">
              <a:spcBef>
                <a:spcPct val="0"/>
              </a:spcBef>
            </a:pPr>
            <a:r>
              <a:rPr lang="en-US"/>
              <a:t>Detail of British empire in Africa.  </a:t>
            </a:r>
          </a:p>
          <a:p>
            <a:pPr eaLnBrk="0" hangingPunct="0">
              <a:spcBef>
                <a:spcPct val="0"/>
              </a:spcBef>
            </a:pPr>
            <a:endParaRPr lang="en-US"/>
          </a:p>
          <a:p>
            <a:pPr eaLnBrk="0" hangingPunct="0">
              <a:spcBef>
                <a:spcPct val="0"/>
              </a:spcBef>
            </a:pPr>
            <a:r>
              <a:rPr lang="en-US">
                <a:solidFill>
                  <a:srgbClr val="220000"/>
                </a:solidFill>
              </a:rPr>
              <a:t>Africa provided some of the first, and many of the final, colonies of the British Empire. The earliest colonies, on the West Coast of Africa, were set up in order to participate in the transatlantic slave trade.  Gold and Ivory were also lures for traders Europeans.  </a:t>
            </a:r>
          </a:p>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34EBDD-FFE9-DF46-9543-A18A087AEB1C}" type="slidenum">
              <a:rPr lang="en-US"/>
              <a:pPr/>
              <a:t>32</a:t>
            </a:fld>
            <a:endParaRPr lang="en-US"/>
          </a:p>
        </p:txBody>
      </p:sp>
      <p:sp>
        <p:nvSpPr>
          <p:cNvPr id="12288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2883" name="Rectangle 3"/>
          <p:cNvSpPr>
            <a:spLocks noGrp="1" noChangeArrowheads="1"/>
          </p:cNvSpPr>
          <p:nvPr>
            <p:ph type="body" idx="1"/>
          </p:nvPr>
        </p:nvSpPr>
        <p:spPr/>
        <p:txBody>
          <a:bodyPr/>
          <a:lstStyle/>
          <a:p>
            <a:r>
              <a:rPr lang="en-US"/>
              <a:t>Detail of British empire in the Middle East.</a:t>
            </a:r>
          </a:p>
          <a:p>
            <a:endParaRPr lang="en-US"/>
          </a:p>
          <a:p>
            <a:r>
              <a:rPr lang="en-US">
                <a:solidFill>
                  <a:srgbClr val="220000"/>
                </a:solidFill>
              </a:rPr>
              <a:t>The Persian Gulf region was the site of triangular trade between the Gulf, East Africa, and West India.  Britain</a:t>
            </a:r>
            <a:r>
              <a:rPr lang="ja-JP" altLang="en-US">
                <a:solidFill>
                  <a:srgbClr val="220000"/>
                </a:solidFill>
              </a:rPr>
              <a:t>’</a:t>
            </a:r>
            <a:r>
              <a:rPr lang="en-US">
                <a:solidFill>
                  <a:srgbClr val="220000"/>
                </a:solidFill>
              </a:rPr>
              <a:t>s dominance of India gave it particular need for strength in the Middle East in order to control trade in the region, and to keep lines of communication and supply open between the Mother country, and her principal colony. </a:t>
            </a:r>
          </a:p>
          <a:p>
            <a:endParaRPr lang="en-US"/>
          </a:p>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8FDA34-0E99-7E4B-A15C-EEDEC22C89D8}" type="slidenum">
              <a:rPr lang="en-US"/>
              <a:pPr/>
              <a:t>33</a:t>
            </a:fld>
            <a:endParaRPr lang="en-US"/>
          </a:p>
        </p:txBody>
      </p:sp>
      <p:sp>
        <p:nvSpPr>
          <p:cNvPr id="12390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3907" name="Rectangle 3"/>
          <p:cNvSpPr>
            <a:spLocks noGrp="1" noChangeArrowheads="1"/>
          </p:cNvSpPr>
          <p:nvPr>
            <p:ph type="body" idx="1"/>
          </p:nvPr>
        </p:nvSpPr>
        <p:spPr/>
        <p:txBody>
          <a:bodyPr/>
          <a:lstStyle/>
          <a:p>
            <a:r>
              <a:rPr lang="en-US"/>
              <a:t>Detail of British empire in Asia.  </a:t>
            </a:r>
          </a:p>
          <a:p>
            <a:endParaRPr lang="en-US"/>
          </a:p>
          <a:p>
            <a:r>
              <a:rPr lang="en-US">
                <a:solidFill>
                  <a:srgbClr val="220000"/>
                </a:solidFill>
              </a:rPr>
              <a:t>From the age of discovery onwards, European ships could make fortunes carrying spices from the Orient back to Europe.  Strong rivalry between European states seeking to gain dominance of regional trade made British strength in the region a necessity, as the Dutch, Spanish, French, and Portuguese all vied against each other for access to markets: tea, textiles and opium. The Asian colonies were amongst the most economically successful in the Empire.  </a:t>
            </a:r>
          </a:p>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B547C57-7587-0C43-8A54-FDF4F35C23C2}" type="slidenum">
              <a:rPr lang="en-US"/>
              <a:pPr/>
              <a:t>34</a:t>
            </a:fld>
            <a:endParaRPr lang="en-US" dirty="0"/>
          </a:p>
        </p:txBody>
      </p:sp>
      <p:sp>
        <p:nvSpPr>
          <p:cNvPr id="12493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4931" name="Rectangle 3"/>
          <p:cNvSpPr>
            <a:spLocks noGrp="1" noChangeArrowheads="1"/>
          </p:cNvSpPr>
          <p:nvPr>
            <p:ph type="body" idx="1"/>
          </p:nvPr>
        </p:nvSpPr>
        <p:spPr/>
        <p:txBody>
          <a:bodyPr/>
          <a:lstStyle/>
          <a:p>
            <a:r>
              <a:rPr lang="en-US" dirty="0"/>
              <a:t>Detail of British empire in Oceania.</a:t>
            </a:r>
          </a:p>
          <a:p>
            <a:endParaRPr lang="en-US" dirty="0"/>
          </a:p>
          <a:p>
            <a:r>
              <a:rPr lang="en-US" dirty="0"/>
              <a:t>The need for the Royal Navy to re-supply itself during voyages across the Pacific and Indian Oceans led to Britain</a:t>
            </a:r>
            <a:r>
              <a:rPr lang="ja-JP" altLang="en-US"/>
              <a:t>’</a:t>
            </a:r>
            <a:r>
              <a:rPr lang="en-US" dirty="0"/>
              <a:t>s initial interest in the region. </a:t>
            </a:r>
            <a:r>
              <a:rPr lang="en-US" dirty="0">
                <a:solidFill>
                  <a:srgbClr val="220000"/>
                </a:solidFill>
              </a:rPr>
              <a:t>The remoteness and isolation of Australia provided a suitable location for Britain to dump its undesirables.  The pleasant climate of New Zealand attracted a different class of British immigrant throughout the nineteenth century. </a:t>
            </a:r>
          </a:p>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75205E-CE57-0B4F-8062-254EC5CC6A2D}" type="slidenum">
              <a:rPr lang="en-GB"/>
              <a:pPr/>
              <a:t>54</a:t>
            </a:fld>
            <a:endParaRPr lang="en-GB" dirty="0"/>
          </a:p>
        </p:txBody>
      </p:sp>
      <p:sp>
        <p:nvSpPr>
          <p:cNvPr id="21709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17091" name="Rectangle 3"/>
          <p:cNvSpPr>
            <a:spLocks noGrp="1" noChangeArrowheads="1"/>
          </p:cNvSpPr>
          <p:nvPr>
            <p:ph type="body" idx="1"/>
          </p:nvPr>
        </p:nvSpPr>
        <p:spPr/>
        <p:txBody>
          <a:bodyPr/>
          <a:lstStyle/>
          <a:p>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75205E-CE57-0B4F-8062-254EC5CC6A2D}" type="slidenum">
              <a:rPr lang="en-GB"/>
              <a:pPr/>
              <a:t>55</a:t>
            </a:fld>
            <a:endParaRPr lang="en-GB" dirty="0"/>
          </a:p>
        </p:txBody>
      </p:sp>
      <p:sp>
        <p:nvSpPr>
          <p:cNvPr id="21709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217091" name="Rectangle 3"/>
          <p:cNvSpPr>
            <a:spLocks noGrp="1" noChangeArrowheads="1"/>
          </p:cNvSpPr>
          <p:nvPr>
            <p:ph type="body" idx="1"/>
          </p:nvPr>
        </p:nvSpPr>
        <p:spPr/>
        <p:txBody>
          <a:bodyPr/>
          <a:lstStyle/>
          <a:p>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D94E6A3-A51D-3F4A-9BCE-AE71F0D95B96}" type="slidenum">
              <a:rPr lang="en-GB"/>
              <a:pPr/>
              <a:t>59</a:t>
            </a:fld>
            <a:endParaRPr lang="en-GB" dirty="0"/>
          </a:p>
        </p:txBody>
      </p:sp>
      <p:sp>
        <p:nvSpPr>
          <p:cNvPr id="30617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306179" name="Rectangle 3"/>
          <p:cNvSpPr>
            <a:spLocks noGrp="1" noChangeArrowheads="1"/>
          </p:cNvSpPr>
          <p:nvPr>
            <p:ph type="body" idx="1"/>
          </p:nvPr>
        </p:nvSpPr>
        <p:spPr/>
        <p:txBody>
          <a:bodyPr/>
          <a:lstStyle/>
          <a:p>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6B7DD1-A5F8-4A4D-9866-9CD9A9732E48}" type="slidenum">
              <a:rPr lang="en-US"/>
              <a:pPr/>
              <a:t>60</a:t>
            </a:fld>
            <a:endParaRPr lang="en-US" dirty="0"/>
          </a:p>
        </p:txBody>
      </p:sp>
      <p:sp>
        <p:nvSpPr>
          <p:cNvPr id="12595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5955" name="Rectangle 3"/>
          <p:cNvSpPr>
            <a:spLocks noGrp="1" noChangeArrowheads="1"/>
          </p:cNvSpPr>
          <p:nvPr>
            <p:ph type="body" idx="1"/>
          </p:nvPr>
        </p:nvSpPr>
        <p:spPr/>
        <p:txBody>
          <a:bodyPr/>
          <a:lstStyle/>
          <a:p>
            <a:r>
              <a:rPr lang="en-US" dirty="0">
                <a:solidFill>
                  <a:srgbClr val="000000"/>
                </a:solidFill>
              </a:rPr>
              <a:t>The Commonwealth succeeded the British Empire, as a way of preserving economic and political linkages between nations - not as a mechanism for governance by other means. </a:t>
            </a:r>
          </a:p>
          <a:p>
            <a:endParaRPr lang="en-US" dirty="0">
              <a:solidFill>
                <a:srgbClr val="000000"/>
              </a:solidFill>
            </a:endParaRPr>
          </a:p>
          <a:p>
            <a:r>
              <a:rPr lang="en-US" dirty="0">
                <a:solidFill>
                  <a:srgbClr val="000000"/>
                </a:solidFill>
              </a:rPr>
              <a:t>The independence of self-governing former colonies and dominions was formalized in 1931, and the Commonwealth was established as an association of free and equal states who share a voluntary, yet common allegiance to the British Crown.</a:t>
            </a:r>
          </a:p>
          <a:p>
            <a:r>
              <a:rPr lang="en-US" dirty="0">
                <a:solidFill>
                  <a:srgbClr val="000000"/>
                </a:solidFill>
              </a:rPr>
              <a:t> </a:t>
            </a:r>
          </a:p>
          <a:p>
            <a:endParaRPr lang="en-US" dirty="0">
              <a:solidFill>
                <a:srgbClr val="000000"/>
              </a:solidFill>
            </a:endParaRPr>
          </a:p>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jpe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e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e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3124200"/>
            <a:ext cx="6477000" cy="1914144"/>
          </a:xfrm>
        </p:spPr>
        <p:txBody>
          <a:bodyPr vert="horz" lIns="45720" tIns="0" rIns="45720" bIns="0" rtlCol="0" anchor="b" anchorCtr="0">
            <a:noAutofit/>
          </a:bodyPr>
          <a:lstStyle>
            <a:lvl1pPr algn="l" defTabSz="914400" rtl="0" eaLnBrk="1" latinLnBrk="0" hangingPunct="1">
              <a:lnSpc>
                <a:spcPts val="5000"/>
              </a:lnSpc>
              <a:spcBef>
                <a:spcPct val="0"/>
              </a:spcBef>
              <a:buNone/>
              <a:defRPr sz="4600" kern="1200">
                <a:solidFill>
                  <a:schemeClr val="tx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2209800" y="5056632"/>
            <a:ext cx="6477000" cy="1174088"/>
          </a:xfrm>
        </p:spPr>
        <p:txBody>
          <a:bodyPr vert="horz" lIns="91440" tIns="0" rIns="45720" bIns="0" rtlCol="0">
            <a:normAutofit/>
          </a:bodyPr>
          <a:lstStyle>
            <a:lvl1pPr marL="0" indent="0" algn="l" defTabSz="914400" rtl="0" eaLnBrk="1" latinLnBrk="0" hangingPunct="1">
              <a:lnSpc>
                <a:spcPts val="2600"/>
              </a:lnSpc>
              <a:spcBef>
                <a:spcPts val="0"/>
              </a:spcBef>
              <a:buSzPct val="90000"/>
              <a:buFontTx/>
              <a:buNone/>
              <a:defRPr sz="2200" kern="1200">
                <a:solidFill>
                  <a:schemeClr val="tx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57200" y="6300216"/>
            <a:ext cx="19842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fld id="{83CF399B-87F5-1941-80A9-EDB38F121572}" type="datetimeFigureOut">
              <a:rPr lang="en-US" smtClean="0"/>
              <a:t>04/03/2012</a:t>
            </a:fld>
            <a:endParaRPr lang="en-GB" dirty="0"/>
          </a:p>
        </p:txBody>
      </p:sp>
      <p:sp>
        <p:nvSpPr>
          <p:cNvPr id="5" name="Footer Placeholder 4"/>
          <p:cNvSpPr>
            <a:spLocks noGrp="1"/>
          </p:cNvSpPr>
          <p:nvPr>
            <p:ph type="ftr" sz="quarter" idx="11"/>
          </p:nvPr>
        </p:nvSpPr>
        <p:spPr>
          <a:xfrm>
            <a:off x="3959352" y="6300216"/>
            <a:ext cx="38130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endParaRPr lang="en-GB" dirty="0"/>
          </a:p>
        </p:txBody>
      </p:sp>
      <p:sp>
        <p:nvSpPr>
          <p:cNvPr id="6" name="Slide Number Placeholder 5"/>
          <p:cNvSpPr>
            <a:spLocks noGrp="1"/>
          </p:cNvSpPr>
          <p:nvPr>
            <p:ph type="sldNum" sz="quarter" idx="12"/>
          </p:nvPr>
        </p:nvSpPr>
        <p:spPr>
          <a:xfrm>
            <a:off x="8275320" y="6300216"/>
            <a:ext cx="685800" cy="274320"/>
          </a:xfrm>
        </p:spPr>
        <p:txBody>
          <a:bodyPr vert="horz" lIns="91440" tIns="45720" rIns="91440" bIns="45720" rtlCol="0" anchor="ctr"/>
          <a:lstStyle>
            <a:lvl1pPr marL="0" algn="r" defTabSz="914400" rtl="0" eaLnBrk="1" latinLnBrk="0" hangingPunct="1">
              <a:defRPr sz="1100" kern="1200">
                <a:solidFill>
                  <a:schemeClr val="tx1"/>
                </a:solidFill>
                <a:latin typeface="Rockwell" pitchFamily="18" charset="0"/>
                <a:ea typeface="+mn-ea"/>
                <a:cs typeface="+mn-cs"/>
              </a:defRPr>
            </a:lvl1pPr>
          </a:lstStyle>
          <a:p>
            <a:fld id="{B9D2C864-9362-43C7-A136-D9C41D93A96D}" type="slidenum">
              <a:rPr lang="en-US" smtClean="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A7FACC3-4DFD-1147-A308-9470059C7810}"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Watermark">
    <p:bg>
      <p:bgRef idx="1003">
        <a:schemeClr val="bg2"/>
      </p:bgRef>
    </p:bg>
    <p:spTree>
      <p:nvGrpSpPr>
        <p:cNvPr id="1" name=""/>
        <p:cNvGrpSpPr/>
        <p:nvPr/>
      </p:nvGrpSpPr>
      <p:grpSpPr>
        <a:xfrm>
          <a:off x="0" y="0"/>
          <a:ext cx="0" cy="0"/>
          <a:chOff x="0" y="0"/>
          <a:chExt cx="0" cy="0"/>
        </a:xfrm>
      </p:grpSpPr>
      <p:sp>
        <p:nvSpPr>
          <p:cNvPr id="8" name="Text Placeholder 7"/>
          <p:cNvSpPr>
            <a:spLocks noGrp="1"/>
          </p:cNvSpPr>
          <p:nvPr>
            <p:ph type="body" sz="quarter" idx="13"/>
          </p:nvPr>
        </p:nvSpPr>
        <p:spPr>
          <a:xfrm>
            <a:off x="1122215" y="3200400"/>
            <a:ext cx="8021782" cy="2209800"/>
          </a:xfrm>
        </p:spPr>
        <p:txBody>
          <a:bodyPr wrap="none" lIns="0" tIns="0" rIns="0" bIns="0" anchor="ctr" anchorCtr="0">
            <a:noAutofit/>
          </a:bodyPr>
          <a:lstStyle>
            <a:lvl1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GB" smtClean="0"/>
              <a:t>Click to edit Master text styles</a:t>
            </a:r>
          </a:p>
        </p:txBody>
      </p:sp>
      <p:sp>
        <p:nvSpPr>
          <p:cNvPr id="2" name="Title 1"/>
          <p:cNvSpPr>
            <a:spLocks noGrp="1"/>
          </p:cNvSpPr>
          <p:nvPr>
            <p:ph type="ctrTitle"/>
          </p:nvPr>
        </p:nvSpPr>
        <p:spPr>
          <a:xfrm>
            <a:off x="3960813" y="3833095"/>
            <a:ext cx="4724400" cy="1209964"/>
          </a:xfrm>
        </p:spPr>
        <p:txBody>
          <a:bodyPr lIns="45720" tIns="0" rIns="45720" bIns="0" anchor="b" anchorCtr="0">
            <a:noAutofit/>
          </a:bodyPr>
          <a:lstStyle>
            <a:lvl1pPr algn="l">
              <a:lnSpc>
                <a:spcPts val="5000"/>
              </a:lnSpc>
              <a:defRPr sz="4600"/>
            </a:lvl1pPr>
          </a:lstStyle>
          <a:p>
            <a:r>
              <a:rPr lang="en-GB" smtClean="0"/>
              <a:t>Click to edit Master title style</a:t>
            </a:r>
            <a:endParaRPr dirty="0"/>
          </a:p>
        </p:txBody>
      </p:sp>
      <p:sp>
        <p:nvSpPr>
          <p:cNvPr id="3" name="Subtitle 2"/>
          <p:cNvSpPr>
            <a:spLocks noGrp="1"/>
          </p:cNvSpPr>
          <p:nvPr>
            <p:ph type="subTitle" idx="1"/>
          </p:nvPr>
        </p:nvSpPr>
        <p:spPr>
          <a:xfrm>
            <a:off x="3960813" y="5056909"/>
            <a:ext cx="4724400" cy="1156586"/>
          </a:xfrm>
        </p:spPr>
        <p:txBody>
          <a:bodyPr lIns="91440" tIns="0" rIns="45720" bIns="0">
            <a:normAutofit/>
          </a:bodyPr>
          <a:lstStyle>
            <a:lvl1pPr marL="0" indent="0" algn="l">
              <a:lnSpc>
                <a:spcPts val="2600"/>
              </a:lnSpc>
              <a:spcBef>
                <a:spcPct val="0"/>
              </a:spcBef>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457200" y="6298744"/>
            <a:ext cx="1981200" cy="273050"/>
          </a:xfrm>
        </p:spPr>
        <p:txBody>
          <a:bodyPr/>
          <a:lstStyle>
            <a:lvl1pPr algn="l">
              <a:defRPr sz="1100">
                <a:latin typeface="Rockwell" pitchFamily="18" charset="0"/>
              </a:defRPr>
            </a:lvl1pPr>
          </a:lstStyle>
          <a:p>
            <a:fld id="{83CF399B-87F5-1941-80A9-EDB38F121572}" type="datetimeFigureOut">
              <a:rPr lang="en-US" smtClean="0"/>
              <a:t>04/03/2012</a:t>
            </a:fld>
            <a:endParaRPr lang="en-GB" dirty="0"/>
          </a:p>
        </p:txBody>
      </p:sp>
      <p:sp>
        <p:nvSpPr>
          <p:cNvPr id="5" name="Footer Placeholder 4"/>
          <p:cNvSpPr>
            <a:spLocks noGrp="1"/>
          </p:cNvSpPr>
          <p:nvPr>
            <p:ph type="ftr" sz="quarter" idx="11"/>
          </p:nvPr>
        </p:nvSpPr>
        <p:spPr>
          <a:xfrm>
            <a:off x="3962400" y="6298744"/>
            <a:ext cx="3810000" cy="273050"/>
          </a:xfrm>
        </p:spPr>
        <p:txBody>
          <a:bodyPr/>
          <a:lstStyle>
            <a:lvl1pPr algn="l">
              <a:defRPr/>
            </a:lvl1pPr>
          </a:lstStyle>
          <a:p>
            <a:endParaRPr lang="en-GB" dirty="0"/>
          </a:p>
        </p:txBody>
      </p:sp>
      <p:sp>
        <p:nvSpPr>
          <p:cNvPr id="6" name="Slide Number Placeholder 5"/>
          <p:cNvSpPr>
            <a:spLocks noGrp="1"/>
          </p:cNvSpPr>
          <p:nvPr>
            <p:ph type="sldNum" sz="quarter" idx="12"/>
          </p:nvPr>
        </p:nvSpPr>
        <p:spPr>
          <a:xfrm>
            <a:off x="8264856" y="6312392"/>
            <a:ext cx="685800" cy="265089"/>
          </a:xfrm>
        </p:spPr>
        <p:txBody>
          <a:bodyPr/>
          <a:lstStyle>
            <a:lvl1pPr>
              <a:defRPr sz="1100">
                <a:solidFill>
                  <a:schemeClr val="tx1"/>
                </a:solidFill>
                <a:latin typeface="Rockwell" pitchFamily="18" charset="0"/>
              </a:defRPr>
            </a:lvl1pPr>
          </a:lstStyle>
          <a:p>
            <a:fld id="{5A7FACC3-4DFD-1147-A308-9470059C7810}"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194560"/>
            <a:ext cx="7772400" cy="1362075"/>
          </a:xfrm>
        </p:spPr>
        <p:txBody>
          <a:bodyPr vert="horz" lIns="45720" tIns="0" rIns="45720" bIns="0" rtlCol="0" anchor="b" anchorCtr="0">
            <a:noAutofit/>
          </a:bodyPr>
          <a:lstStyle>
            <a:lvl1pPr algn="l" defTabSz="914400" rtl="0" eaLnBrk="1" latinLnBrk="0" hangingPunct="1">
              <a:lnSpc>
                <a:spcPts val="5000"/>
              </a:lnSpc>
              <a:spcBef>
                <a:spcPct val="0"/>
              </a:spcBef>
              <a:buNone/>
              <a:defRPr sz="4600" b="1" kern="1200" cap="none" baseline="0">
                <a:solidFill>
                  <a:schemeClr val="tx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457200" y="3557016"/>
            <a:ext cx="7772400" cy="987552"/>
          </a:xfrm>
        </p:spPr>
        <p:txBody>
          <a:bodyPr vert="horz" lIns="91440" tIns="0" rIns="45720" bIns="0" rtlCol="0" anchor="t" anchorCtr="0">
            <a:normAutofit/>
          </a:bodyPr>
          <a:lstStyle>
            <a:lvl1pPr marL="0" indent="0">
              <a:spcBef>
                <a:spcPts val="0"/>
              </a:spcBef>
              <a:buNone/>
              <a:defRPr sz="2200" kern="1200">
                <a:solidFill>
                  <a:schemeClr val="tx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spcBef>
                <a:spcPts val="2000"/>
              </a:spcBef>
              <a:buSzPct val="90000"/>
              <a:buFontTx/>
              <a:buNone/>
            </a:pPr>
            <a:r>
              <a:rPr lang="en-GB" smtClean="0"/>
              <a:t>Click to edit Master text styles</a:t>
            </a:r>
          </a:p>
        </p:txBody>
      </p:sp>
      <p:sp>
        <p:nvSpPr>
          <p:cNvPr id="4" name="Date Placeholder 3"/>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A7FACC3-4DFD-1147-A308-9470059C7810}"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with Watermark">
    <p:bg>
      <p:bgRef idx="1002">
        <a:schemeClr val="bg2"/>
      </p:bgRef>
    </p:bg>
    <p:spTree>
      <p:nvGrpSpPr>
        <p:cNvPr id="1" name=""/>
        <p:cNvGrpSpPr/>
        <p:nvPr/>
      </p:nvGrpSpPr>
      <p:grpSpPr>
        <a:xfrm>
          <a:off x="0" y="0"/>
          <a:ext cx="0" cy="0"/>
          <a:chOff x="0" y="0"/>
          <a:chExt cx="0" cy="0"/>
        </a:xfrm>
      </p:grpSpPr>
      <p:sp>
        <p:nvSpPr>
          <p:cNvPr id="7" name="Text Placeholder 7"/>
          <p:cNvSpPr>
            <a:spLocks noGrp="1"/>
          </p:cNvSpPr>
          <p:nvPr>
            <p:ph type="body" sz="quarter" idx="13"/>
          </p:nvPr>
        </p:nvSpPr>
        <p:spPr>
          <a:xfrm>
            <a:off x="712693" y="1689847"/>
            <a:ext cx="8431303" cy="2209800"/>
          </a:xfrm>
        </p:spPr>
        <p:txBody>
          <a:bodyPr wrap="none" lIns="0" tIns="0" rIns="0" bIns="0" anchor="ctr" anchorCtr="0">
            <a:noAutofit/>
          </a:bodyPr>
          <a:lstStyle>
            <a:lvl1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GB" smtClean="0"/>
              <a:t>Click to edit Master text styles</a:t>
            </a:r>
          </a:p>
        </p:txBody>
      </p:sp>
      <p:sp>
        <p:nvSpPr>
          <p:cNvPr id="2" name="Title 1"/>
          <p:cNvSpPr>
            <a:spLocks noGrp="1"/>
          </p:cNvSpPr>
          <p:nvPr>
            <p:ph type="title"/>
          </p:nvPr>
        </p:nvSpPr>
        <p:spPr>
          <a:xfrm>
            <a:off x="457201" y="2196353"/>
            <a:ext cx="5334000" cy="1362075"/>
          </a:xfrm>
        </p:spPr>
        <p:txBody>
          <a:bodyPr lIns="45720" tIns="0" rIns="45720" bIns="0" anchor="b" anchorCtr="0"/>
          <a:lstStyle>
            <a:lvl1pPr algn="l">
              <a:lnSpc>
                <a:spcPts val="5000"/>
              </a:lnSpc>
              <a:defRPr sz="4600" b="1" cap="none" baseline="0"/>
            </a:lvl1pPr>
          </a:lstStyle>
          <a:p>
            <a:r>
              <a:rPr lang="en-GB" smtClean="0"/>
              <a:t>Click to edit Master title style</a:t>
            </a:r>
            <a:endParaRPr/>
          </a:p>
        </p:txBody>
      </p:sp>
      <p:sp>
        <p:nvSpPr>
          <p:cNvPr id="3" name="Text Placeholder 2"/>
          <p:cNvSpPr>
            <a:spLocks noGrp="1"/>
          </p:cNvSpPr>
          <p:nvPr>
            <p:ph type="body" idx="1"/>
          </p:nvPr>
        </p:nvSpPr>
        <p:spPr>
          <a:xfrm>
            <a:off x="457200" y="3560618"/>
            <a:ext cx="5334000" cy="983087"/>
          </a:xfrm>
        </p:spPr>
        <p:txBody>
          <a:bodyPr tIns="0" rIns="45720" bIns="0" anchor="t" anchorCtr="0"/>
          <a:lstStyle>
            <a:lvl1pPr marL="0" indent="0">
              <a:spcBef>
                <a:spcPct val="0"/>
              </a:spcBef>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A7FACC3-4DFD-1147-A308-9470059C7810}"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52775" y="4069804"/>
            <a:ext cx="5538788" cy="1162050"/>
          </a:xfrm>
        </p:spPr>
        <p:txBody>
          <a:bodyPr tIns="0" bIns="0" anchor="b"/>
          <a:lstStyle>
            <a:lvl1pPr algn="l">
              <a:lnSpc>
                <a:spcPts val="4600"/>
              </a:lnSpc>
              <a:defRPr sz="4600" b="1"/>
            </a:lvl1pPr>
          </a:lstStyle>
          <a:p>
            <a:r>
              <a:rPr lang="en-GB" smtClean="0"/>
              <a:t>Click to edit Master title style</a:t>
            </a:r>
            <a:endParaRPr/>
          </a:p>
        </p:txBody>
      </p:sp>
      <p:grpSp>
        <p:nvGrpSpPr>
          <p:cNvPr id="3" name="Group 8"/>
          <p:cNvGrpSpPr/>
          <p:nvPr/>
        </p:nvGrpSpPr>
        <p:grpSpPr>
          <a:xfrm rot="21240000">
            <a:off x="654352" y="445180"/>
            <a:ext cx="5416247" cy="3630168"/>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5"/>
          </p:nvPr>
        </p:nvSpPr>
        <p:spPr>
          <a:xfrm rot="21240000">
            <a:off x="857677" y="632632"/>
            <a:ext cx="5009597" cy="3255264"/>
          </a:xfrm>
          <a:solidFill>
            <a:schemeClr val="bg1">
              <a:lumMod val="85000"/>
            </a:schemeClr>
          </a:solidFill>
        </p:spPr>
        <p:txBody>
          <a:bodyPr/>
          <a:lstStyle>
            <a:lvl1pPr>
              <a:buNone/>
              <a:defRPr/>
            </a:lvl1pPr>
          </a:lstStyle>
          <a:p>
            <a:r>
              <a:rPr lang="en-GB" dirty="0" smtClean="0"/>
              <a:t>Drag picture to placeholder or click icon to add</a:t>
            </a:r>
            <a:endParaRPr/>
          </a:p>
        </p:txBody>
      </p:sp>
      <p:sp>
        <p:nvSpPr>
          <p:cNvPr id="4" name="Text Placeholder 3"/>
          <p:cNvSpPr>
            <a:spLocks noGrp="1"/>
          </p:cNvSpPr>
          <p:nvPr>
            <p:ph type="body" sz="half" idx="2"/>
          </p:nvPr>
        </p:nvSpPr>
        <p:spPr>
          <a:xfrm>
            <a:off x="3158117" y="5230906"/>
            <a:ext cx="5532958" cy="865093"/>
          </a:xfrm>
        </p:spPr>
        <p:txBody>
          <a:bodyPr/>
          <a:lstStyle>
            <a:lvl1pPr marL="0" indent="0">
              <a:spcBef>
                <a:spcPct val="0"/>
              </a:spcBef>
              <a:buNone/>
              <a:defRPr sz="2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A7FACC3-4DFD-1147-A308-9470059C7810}"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482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A7FACC3-4DFD-1147-A308-9470059C7810}"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971326"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97367"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930247"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6514"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A7FACC3-4DFD-1147-A308-9470059C7810}" type="slidenum">
              <a:rPr lang="en-GB" smtClean="0"/>
              <a:t>‹#›</a:t>
            </a:fld>
            <a:endParaRPr lang="en-GB" dirty="0"/>
          </a:p>
        </p:txBody>
      </p:sp>
      <p:pic>
        <p:nvPicPr>
          <p:cNvPr id="11" name="Picture 10"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3" name="Picture 12" descr="Comparison-Underline.png"/>
          <p:cNvPicPr>
            <a:picLocks noChangeAspect="1"/>
          </p:cNvPicPr>
          <p:nvPr/>
        </p:nvPicPr>
        <p:blipFill>
          <a:blip r:embed="rId2"/>
          <a:stretch>
            <a:fillRect/>
          </a:stretch>
        </p:blipFill>
        <p:spPr>
          <a:xfrm>
            <a:off x="4915960" y="1897040"/>
            <a:ext cx="3228975" cy="142875"/>
          </a:xfrm>
          <a:prstGeom prst="rect">
            <a:avLst/>
          </a:prstGeom>
        </p:spPr>
      </p:pic>
      <p:pic>
        <p:nvPicPr>
          <p:cNvPr id="12" name="Picture 11"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4" name="Picture 13" descr="Comparison-Underline.png"/>
          <p:cNvPicPr>
            <a:picLocks noChangeAspect="1"/>
          </p:cNvPicPr>
          <p:nvPr/>
        </p:nvPicPr>
        <p:blipFill>
          <a:blip r:embed="rId2"/>
          <a:stretch>
            <a:fillRect/>
          </a:stretch>
        </p:blipFill>
        <p:spPr>
          <a:xfrm>
            <a:off x="4915960" y="1897040"/>
            <a:ext cx="3228975" cy="142875"/>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8"/>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A7FACC3-4DFD-1147-A308-9470059C7810}" type="slidenum">
              <a:rPr lang="en-GB" smtClean="0"/>
              <a:t>‹#›</a:t>
            </a:fld>
            <a:endParaRPr lang="en-GB" dirty="0"/>
          </a:p>
        </p:txBody>
      </p:sp>
      <p:sp>
        <p:nvSpPr>
          <p:cNvPr id="8" name="Content Placeholder 2"/>
          <p:cNvSpPr>
            <a:spLocks noGrp="1"/>
          </p:cNvSpPr>
          <p:nvPr>
            <p:ph sz="half" idx="13"/>
          </p:nvPr>
        </p:nvSpPr>
        <p:spPr>
          <a:xfrm>
            <a:off x="914400" y="3870960"/>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A7FACC3-4DFD-1147-A308-9470059C7810}" type="slidenum">
              <a:rPr lang="en-GB" smtClean="0"/>
              <a:t>‹#›</a:t>
            </a:fld>
            <a:endParaRPr lang="en-GB" dirty="0"/>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tabLst/>
              <a:defRPr sz="1800"/>
            </a:lvl6pPr>
            <a:lvl7pPr marL="2290763" indent="-344488">
              <a:tabLst/>
              <a:defRPr sz="1800"/>
            </a:lvl7pPr>
            <a:lvl8pPr marL="2290763" indent="-344488">
              <a:tabLst/>
              <a:defRPr sz="1800"/>
            </a:lvl8pPr>
            <a:lvl9pPr marL="2290763" indent="-344488">
              <a:tabLst/>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0"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A7FACC3-4DFD-1147-A308-9470059C7810}" type="slidenum">
              <a:rPr lang="en-GB" smtClean="0"/>
              <a:t>‹#›</a:t>
            </a:fld>
            <a:endParaRPr lang="en-GB" dirty="0"/>
          </a:p>
        </p:txBody>
      </p:sp>
      <p:sp>
        <p:nvSpPr>
          <p:cNvPr id="8" name="Content Placeholder 2"/>
          <p:cNvSpPr>
            <a:spLocks noGrp="1"/>
          </p:cNvSpPr>
          <p:nvPr>
            <p:ph sz="half" idx="13"/>
          </p:nvPr>
        </p:nvSpPr>
        <p:spPr>
          <a:xfrm>
            <a:off x="914400"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A7FACC3-4DFD-1147-A308-9470059C7810}" type="slidenum">
              <a:rPr lang="en-GB" smtClean="0"/>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A7FACC3-4DFD-1147-A308-9470059C7810}" type="slidenum">
              <a:rPr lang="en-GB" smtClean="0"/>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690048"/>
            <a:ext cx="3563938" cy="1162050"/>
          </a:xfrm>
        </p:spPr>
        <p:txBody>
          <a:bodyPr tIns="0" bIns="0" anchor="b"/>
          <a:lstStyle>
            <a:lvl1pPr algn="l">
              <a:lnSpc>
                <a:spcPts val="4600"/>
              </a:lnSpc>
              <a:defRPr sz="4200" b="1"/>
            </a:lvl1pPr>
          </a:lstStyle>
          <a:p>
            <a:r>
              <a:rPr lang="en-GB" smtClean="0"/>
              <a:t>Click to edit Master title style</a:t>
            </a:r>
            <a:endParaRPr/>
          </a:p>
        </p:txBody>
      </p:sp>
      <p:sp>
        <p:nvSpPr>
          <p:cNvPr id="3" name="Content Placeholder 2"/>
          <p:cNvSpPr>
            <a:spLocks noGrp="1"/>
          </p:cNvSpPr>
          <p:nvPr>
            <p:ph idx="1"/>
          </p:nvPr>
        </p:nvSpPr>
        <p:spPr>
          <a:xfrm>
            <a:off x="4667250" y="368490"/>
            <a:ext cx="3566160" cy="5627498"/>
          </a:xfrm>
        </p:spPr>
        <p:txBody>
          <a:bodyPr/>
          <a:lstStyle>
            <a:lvl1pPr>
              <a:defRPr sz="2200"/>
            </a:lvl1pPr>
            <a:lvl2pPr>
              <a:defRPr sz="2000"/>
            </a:lvl2pPr>
            <a:lvl3pPr>
              <a:defRPr sz="1800"/>
            </a:lvl3pPr>
            <a:lvl4pPr>
              <a:defRPr sz="1800"/>
            </a:lvl4pPr>
            <a:lvl5pPr>
              <a:defRPr sz="1800"/>
            </a:lvl5pPr>
            <a:lvl6pPr>
              <a:defRPr sz="2000"/>
            </a:lvl6pPr>
            <a:lvl7pPr marL="2290763" indent="-344488">
              <a:defRPr sz="2000"/>
            </a:lvl7pPr>
            <a:lvl8pPr marL="2290763" indent="-344488">
              <a:defRPr sz="2000"/>
            </a:lvl8pPr>
            <a:lvl9pPr marL="2290763" indent="-344488">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914398" y="2866030"/>
            <a:ext cx="3563938"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A7FACC3-4DFD-1147-A308-9470059C7810}" type="slidenum">
              <a:rPr lang="en-GB" smtClean="0"/>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17546" y="1524000"/>
            <a:ext cx="3566160" cy="1162050"/>
          </a:xfrm>
        </p:spPr>
        <p:txBody>
          <a:bodyPr tIns="0" bIns="0" anchor="b"/>
          <a:lstStyle>
            <a:lvl1pPr algn="l">
              <a:lnSpc>
                <a:spcPts val="4600"/>
              </a:lnSpc>
              <a:defRPr sz="4200" b="1"/>
            </a:lvl1pPr>
          </a:lstStyle>
          <a:p>
            <a:r>
              <a:rPr lang="en-GB" smtClean="0"/>
              <a:t>Click to edit Master title style</a:t>
            </a:r>
            <a:endParaRPr/>
          </a:p>
        </p:txBody>
      </p:sp>
      <p:sp>
        <p:nvSpPr>
          <p:cNvPr id="4" name="Text Placeholder 3"/>
          <p:cNvSpPr>
            <a:spLocks noGrp="1"/>
          </p:cNvSpPr>
          <p:nvPr>
            <p:ph type="body" sz="half" idx="2"/>
          </p:nvPr>
        </p:nvSpPr>
        <p:spPr>
          <a:xfrm>
            <a:off x="5017544"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A7FACC3-4DFD-1147-A308-9470059C7810}" type="slidenum">
              <a:rPr lang="en-GB" smtClean="0"/>
              <a:t>‹#›</a:t>
            </a:fld>
            <a:endParaRPr lang="en-GB" dirty="0"/>
          </a:p>
        </p:txBody>
      </p:sp>
      <p:grpSp>
        <p:nvGrpSpPr>
          <p:cNvPr id="3" name="Group 7"/>
          <p:cNvGrpSpPr/>
          <p:nvPr/>
        </p:nvGrpSpPr>
        <p:grpSpPr>
          <a:xfrm rot="21421631">
            <a:off x="629028" y="505650"/>
            <a:ext cx="3850925" cy="5516274"/>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4"/>
          </p:nvPr>
        </p:nvSpPr>
        <p:spPr>
          <a:xfrm rot="21421631">
            <a:off x="808793" y="667560"/>
            <a:ext cx="3468664" cy="5124723"/>
          </a:xfrm>
          <a:solidFill>
            <a:schemeClr val="bg1">
              <a:lumMod val="85000"/>
            </a:schemeClr>
          </a:solidFill>
        </p:spPr>
        <p:txBody>
          <a:bodyPr/>
          <a:lstStyle>
            <a:lvl1pPr>
              <a:buNone/>
              <a:defRPr/>
            </a:lvl1pPr>
          </a:lstStyle>
          <a:p>
            <a:r>
              <a:rPr lang="en-GB" dirty="0" smtClean="0"/>
              <a:t>Drag picture to placeholder or click icon to add</a:t>
            </a: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grpSp>
        <p:nvGrpSpPr>
          <p:cNvPr id="3" name="Group 13"/>
          <p:cNvGrpSpPr/>
          <p:nvPr/>
        </p:nvGrpSpPr>
        <p:grpSpPr>
          <a:xfrm rot="21214351">
            <a:off x="313409" y="3520798"/>
            <a:ext cx="4088024" cy="302602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6"/>
          </p:nvPr>
        </p:nvSpPr>
        <p:spPr>
          <a:xfrm rot="21214351">
            <a:off x="491057" y="3682579"/>
            <a:ext cx="3704109" cy="2697083"/>
          </a:xfrm>
          <a:solidFill>
            <a:schemeClr val="bg1">
              <a:lumMod val="85000"/>
            </a:schemeClr>
          </a:solidFill>
        </p:spPr>
        <p:txBody>
          <a:bodyPr/>
          <a:lstStyle>
            <a:lvl1pPr>
              <a:buNone/>
              <a:defRPr/>
            </a:lvl1pPr>
          </a:lstStyle>
          <a:p>
            <a:r>
              <a:rPr lang="en-GB" dirty="0" smtClean="0"/>
              <a:t>Drag picture to placeholder or click icon to add</a:t>
            </a:r>
            <a:endParaRPr/>
          </a:p>
        </p:txBody>
      </p:sp>
      <p:grpSp>
        <p:nvGrpSpPr>
          <p:cNvPr id="8" name="Group 9"/>
          <p:cNvGrpSpPr/>
          <p:nvPr/>
        </p:nvGrpSpPr>
        <p:grpSpPr>
          <a:xfrm rot="232774">
            <a:off x="169481" y="241256"/>
            <a:ext cx="4088024" cy="3026020"/>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5"/>
          </p:nvPr>
        </p:nvSpPr>
        <p:spPr>
          <a:xfrm rot="232774">
            <a:off x="347129" y="403037"/>
            <a:ext cx="3704109" cy="2697083"/>
          </a:xfrm>
          <a:solidFill>
            <a:schemeClr val="bg1">
              <a:lumMod val="85000"/>
            </a:schemeClr>
          </a:solidFill>
        </p:spPr>
        <p:txBody>
          <a:bodyPr/>
          <a:lstStyle>
            <a:lvl1pPr>
              <a:buNone/>
              <a:defRPr/>
            </a:lvl1pPr>
          </a:lstStyle>
          <a:p>
            <a:r>
              <a:rPr lang="en-GB" dirty="0" smtClean="0"/>
              <a:t>Drag picture to placeholder or click icon to add</a:t>
            </a:r>
            <a:endParaRPr/>
          </a:p>
        </p:txBody>
      </p:sp>
      <p:sp>
        <p:nvSpPr>
          <p:cNvPr id="2" name="Title 1"/>
          <p:cNvSpPr>
            <a:spLocks noGrp="1"/>
          </p:cNvSpPr>
          <p:nvPr>
            <p:ph type="title"/>
          </p:nvPr>
        </p:nvSpPr>
        <p:spPr>
          <a:xfrm>
            <a:off x="5013434" y="1524000"/>
            <a:ext cx="3566160" cy="1162050"/>
          </a:xfrm>
        </p:spPr>
        <p:txBody>
          <a:bodyPr tIns="0" bIns="0" anchor="b"/>
          <a:lstStyle>
            <a:lvl1pPr algn="l">
              <a:lnSpc>
                <a:spcPts val="4600"/>
              </a:lnSpc>
              <a:defRPr sz="4200" b="1"/>
            </a:lvl1pPr>
          </a:lstStyle>
          <a:p>
            <a:r>
              <a:rPr lang="en-GB" smtClean="0"/>
              <a:t>Click to edit Master title style</a:t>
            </a:r>
            <a:endParaRPr/>
          </a:p>
        </p:txBody>
      </p:sp>
      <p:sp>
        <p:nvSpPr>
          <p:cNvPr id="4" name="Text Placeholder 3"/>
          <p:cNvSpPr>
            <a:spLocks noGrp="1"/>
          </p:cNvSpPr>
          <p:nvPr>
            <p:ph type="body" sz="half" idx="2"/>
          </p:nvPr>
        </p:nvSpPr>
        <p:spPr>
          <a:xfrm>
            <a:off x="5013432"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A7FACC3-4DFD-1147-A308-9470059C7810}" type="slidenum">
              <a:rPr lang="en-GB" smtClean="0"/>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GB" smtClean="0"/>
              <a:t>Click to edit Master title style</a:t>
            </a:r>
            <a:endParaRPr/>
          </a:p>
        </p:txBody>
      </p:sp>
      <p:grpSp>
        <p:nvGrpSpPr>
          <p:cNvPr id="3" name="Group 8"/>
          <p:cNvGrpSpPr/>
          <p:nvPr/>
        </p:nvGrpSpPr>
        <p:grpSpPr>
          <a:xfrm rot="232774">
            <a:off x="2059282" y="379100"/>
            <a:ext cx="5031327" cy="3443312"/>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4" name="Text Placeholder 3"/>
          <p:cNvSpPr>
            <a:spLocks noGrp="1"/>
          </p:cNvSpPr>
          <p:nvPr>
            <p:ph type="body" sz="half" idx="2"/>
          </p:nvPr>
        </p:nvSpPr>
        <p:spPr>
          <a:xfrm>
            <a:off x="914400" y="4928736"/>
            <a:ext cx="7315200" cy="98797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A7FACC3-4DFD-1147-A308-9470059C7810}" type="slidenum">
              <a:rPr lang="en-GB" smtClean="0"/>
              <a:t>‹#›</a:t>
            </a:fld>
            <a:endParaRPr lang="en-GB" dirty="0"/>
          </a:p>
        </p:txBody>
      </p:sp>
      <p:sp>
        <p:nvSpPr>
          <p:cNvPr id="12" name="Picture Placeholder 9"/>
          <p:cNvSpPr>
            <a:spLocks noGrp="1"/>
          </p:cNvSpPr>
          <p:nvPr>
            <p:ph type="pic" sz="quarter" idx="15"/>
          </p:nvPr>
        </p:nvSpPr>
        <p:spPr>
          <a:xfrm rot="232774">
            <a:off x="2248157" y="564564"/>
            <a:ext cx="4653577" cy="3072384"/>
          </a:xfrm>
          <a:solidFill>
            <a:schemeClr val="bg1">
              <a:lumMod val="85000"/>
            </a:schemeClr>
          </a:solidFill>
        </p:spPr>
        <p:txBody>
          <a:bodyPr/>
          <a:lstStyle>
            <a:lvl1pPr>
              <a:buNone/>
              <a:defRPr/>
            </a:lvl1pPr>
          </a:lstStyle>
          <a:p>
            <a:r>
              <a:rPr lang="en-GB" dirty="0" smtClean="0"/>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2 Pictures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GB" smtClean="0"/>
              <a:t>Click to edit Master title style</a:t>
            </a:r>
            <a:endParaRPr/>
          </a:p>
        </p:txBody>
      </p:sp>
      <p:grpSp>
        <p:nvGrpSpPr>
          <p:cNvPr id="3" name="Group 13"/>
          <p:cNvGrpSpPr/>
          <p:nvPr/>
        </p:nvGrpSpPr>
        <p:grpSpPr>
          <a:xfrm rot="21420000">
            <a:off x="113687" y="116368"/>
            <a:ext cx="3969060" cy="370536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7"/>
          </p:nvPr>
        </p:nvSpPr>
        <p:spPr>
          <a:xfrm rot="21420000">
            <a:off x="299151" y="304998"/>
            <a:ext cx="3598455" cy="3334235"/>
          </a:xfrm>
          <a:solidFill>
            <a:schemeClr val="bg1">
              <a:lumMod val="85000"/>
            </a:schemeClr>
          </a:solidFill>
        </p:spPr>
        <p:txBody>
          <a:bodyPr/>
          <a:lstStyle>
            <a:lvl1pPr>
              <a:buNone/>
              <a:defRPr/>
            </a:lvl1pPr>
          </a:lstStyle>
          <a:p>
            <a:r>
              <a:rPr lang="en-GB" dirty="0" smtClean="0"/>
              <a:t>Drag picture to placeholder or click icon to add</a:t>
            </a:r>
            <a:endParaRPr/>
          </a:p>
        </p:txBody>
      </p:sp>
      <p:grpSp>
        <p:nvGrpSpPr>
          <p:cNvPr id="8" name="Group 9"/>
          <p:cNvGrpSpPr/>
          <p:nvPr/>
        </p:nvGrpSpPr>
        <p:grpSpPr>
          <a:xfrm rot="360000">
            <a:off x="4165479" y="323141"/>
            <a:ext cx="4792693" cy="3443312"/>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6"/>
          </p:nvPr>
        </p:nvSpPr>
        <p:spPr>
          <a:xfrm rot="360000">
            <a:off x="4336486" y="507668"/>
            <a:ext cx="4432860" cy="3072384"/>
          </a:xfrm>
          <a:solidFill>
            <a:schemeClr val="bg1">
              <a:lumMod val="85000"/>
            </a:schemeClr>
          </a:solidFill>
        </p:spPr>
        <p:txBody>
          <a:bodyPr/>
          <a:lstStyle>
            <a:lvl1pPr>
              <a:buNone/>
              <a:defRPr/>
            </a:lvl1pPr>
          </a:lstStyle>
          <a:p>
            <a:r>
              <a:rPr lang="en-GB" dirty="0" smtClean="0"/>
              <a:t>Drag picture to placeholder or click icon to add</a:t>
            </a:r>
            <a:endParaRPr/>
          </a:p>
        </p:txBody>
      </p:sp>
      <p:sp>
        <p:nvSpPr>
          <p:cNvPr id="4" name="Text Placeholder 3"/>
          <p:cNvSpPr>
            <a:spLocks noGrp="1"/>
          </p:cNvSpPr>
          <p:nvPr>
            <p:ph type="body" sz="half" idx="2"/>
          </p:nvPr>
        </p:nvSpPr>
        <p:spPr>
          <a:xfrm>
            <a:off x="914400" y="4926106"/>
            <a:ext cx="7315200" cy="99060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A7FACC3-4DFD-1147-A308-9470059C7810}" type="slidenum">
              <a:rPr lang="en-GB" smtClean="0"/>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A7FACC3-4DFD-1147-A308-9470059C7810}" type="slidenum">
              <a:rPr lang="en-GB" smtClean="0"/>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51682" y="450851"/>
            <a:ext cx="846083" cy="5357812"/>
          </a:xfrm>
        </p:spPr>
        <p:txBody>
          <a:bodyPr vert="eaVert" anchor="t" anchorCtr="0"/>
          <a:lstStyle/>
          <a:p>
            <a:r>
              <a:rPr lang="en-GB" smtClean="0"/>
              <a:t>Click to edit Master title style</a:t>
            </a:r>
            <a:endParaRPr/>
          </a:p>
        </p:txBody>
      </p:sp>
      <p:sp>
        <p:nvSpPr>
          <p:cNvPr id="3" name="Vertical Text Placeholder 2"/>
          <p:cNvSpPr>
            <a:spLocks noGrp="1"/>
          </p:cNvSpPr>
          <p:nvPr>
            <p:ph type="body" orient="vert" idx="1"/>
          </p:nvPr>
        </p:nvSpPr>
        <p:spPr>
          <a:xfrm>
            <a:off x="914400" y="450851"/>
            <a:ext cx="5943600" cy="5357812"/>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83CF399B-87F5-1941-80A9-EDB38F121572}" type="datetimeFigureOut">
              <a:rPr lang="en-US" smtClean="0"/>
              <a:t>04/03/2012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A7FACC3-4DFD-1147-A308-9470059C7810}" type="slidenum">
              <a:rPr lang="en-GB" smtClean="0"/>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endParaRPr lang="en-US"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US" dirty="0"/>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7A6A6969-C312-6D40-9C67-6EF50DAF57E2}" type="slidenum">
              <a:rPr lang="en-US"/>
              <a:pPr/>
              <a:t>‹#›</a:t>
            </a:fld>
            <a:endParaRPr lang="en-US" dirty="0"/>
          </a:p>
        </p:txBody>
      </p:sp>
    </p:spTree>
    <p:extLst>
      <p:ext uri="{BB962C8B-B14F-4D97-AF65-F5344CB8AC3E}">
        <p14:creationId xmlns:p14="http://schemas.microsoft.com/office/powerpoint/2010/main" val="3876125371"/>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slideLayout" Target="../slideLayouts/slideLayout21.xml"/><Relationship Id="rId22" Type="http://schemas.openxmlformats.org/officeDocument/2006/relationships/theme" Target="../theme/theme1.xml"/><Relationship Id="rId23" Type="http://schemas.openxmlformats.org/officeDocument/2006/relationships/image" Target="../media/image6.png"/><Relationship Id="rId24" Type="http://schemas.openxmlformats.org/officeDocument/2006/relationships/image" Target="../media/image7.png"/><Relationship Id="rId25" Type="http://schemas.openxmlformats.org/officeDocument/2006/relationships/image" Target="../media/image8.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400" y="503238"/>
            <a:ext cx="7313613" cy="868362"/>
          </a:xfrm>
          <a:prstGeom prst="rect">
            <a:avLst/>
          </a:prstGeom>
        </p:spPr>
        <p:txBody>
          <a:bodyPr vert="horz" lIns="91440" tIns="45720" rIns="91440" bIns="45720" rtlCol="0" anchor="ctr">
            <a:noAutofit/>
          </a:bodyPr>
          <a:lstStyle/>
          <a:p>
            <a:r>
              <a:rPr lang="en-GB" smtClean="0"/>
              <a:t>Click to edit Master title style</a:t>
            </a:r>
            <a:endParaRPr/>
          </a:p>
        </p:txBody>
      </p:sp>
      <p:sp>
        <p:nvSpPr>
          <p:cNvPr id="3" name="Text Placeholder 2"/>
          <p:cNvSpPr>
            <a:spLocks noGrp="1"/>
          </p:cNvSpPr>
          <p:nvPr>
            <p:ph type="body" idx="1"/>
          </p:nvPr>
        </p:nvSpPr>
        <p:spPr>
          <a:xfrm>
            <a:off x="914400" y="1735138"/>
            <a:ext cx="7313613" cy="405606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7663438" y="6314461"/>
            <a:ext cx="1295400" cy="265089"/>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fld id="{83CF399B-87F5-1941-80A9-EDB38F121572}" type="datetimeFigureOut">
              <a:rPr lang="en-US" smtClean="0"/>
              <a:t>04/03/2012</a:t>
            </a:fld>
            <a:endParaRPr lang="en-GB" dirty="0"/>
          </a:p>
        </p:txBody>
      </p:sp>
      <p:sp>
        <p:nvSpPr>
          <p:cNvPr id="5" name="Footer Placeholder 4"/>
          <p:cNvSpPr>
            <a:spLocks noGrp="1"/>
          </p:cNvSpPr>
          <p:nvPr>
            <p:ph type="ftr" sz="quarter" idx="3"/>
          </p:nvPr>
        </p:nvSpPr>
        <p:spPr>
          <a:xfrm>
            <a:off x="3942607" y="6305797"/>
            <a:ext cx="3717967" cy="259278"/>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endParaRPr lang="en-GB" dirty="0"/>
          </a:p>
        </p:txBody>
      </p:sp>
      <p:sp>
        <p:nvSpPr>
          <p:cNvPr id="6" name="Slide Number Placeholder 5"/>
          <p:cNvSpPr>
            <a:spLocks noGrp="1"/>
          </p:cNvSpPr>
          <p:nvPr>
            <p:ph type="sldNum" sz="quarter" idx="4"/>
          </p:nvPr>
        </p:nvSpPr>
        <p:spPr>
          <a:xfrm>
            <a:off x="7521388" y="5476097"/>
            <a:ext cx="1483056" cy="851848"/>
          </a:xfrm>
          <a:prstGeom prst="rect">
            <a:avLst/>
          </a:prstGeom>
        </p:spPr>
        <p:txBody>
          <a:bodyPr vert="horz" lIns="91440" tIns="45720" rIns="91440" bIns="45720" rtlCol="0" anchor="ctr"/>
          <a:lstStyle>
            <a:lvl1pPr algn="r">
              <a:defRPr sz="8200">
                <a:gradFill>
                  <a:gsLst>
                    <a:gs pos="0">
                      <a:schemeClr val="tx1">
                        <a:alpha val="10000"/>
                      </a:schemeClr>
                    </a:gs>
                    <a:gs pos="100000">
                      <a:schemeClr val="tx1">
                        <a:alpha val="10000"/>
                      </a:schemeClr>
                    </a:gs>
                  </a:gsLst>
                  <a:lin ang="5400000" scaled="0"/>
                </a:gradFill>
                <a:latin typeface="Impact" pitchFamily="34" charset="0"/>
              </a:defRPr>
            </a:lvl1pPr>
          </a:lstStyle>
          <a:p>
            <a:fld id="{5A7FACC3-4DFD-1147-A308-9470059C7810}"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 id="2147483707" r:id="rId18"/>
    <p:sldLayoutId id="2147483708" r:id="rId19"/>
    <p:sldLayoutId id="2147483709" r:id="rId20"/>
    <p:sldLayoutId id="2147483710" r:id="rId21"/>
  </p:sldLayoutIdLst>
  <p:txStyles>
    <p:titleStyle>
      <a:lvl1pPr algn="ctr" defTabSz="914400" rtl="0" eaLnBrk="1" latinLnBrk="0" hangingPunct="1">
        <a:spcBef>
          <a:spcPct val="0"/>
        </a:spcBef>
        <a:buNone/>
        <a:defRPr sz="4600" kern="1200">
          <a:solidFill>
            <a:schemeClr val="tx1"/>
          </a:solidFill>
          <a:latin typeface="+mj-lt"/>
          <a:ea typeface="+mj-ea"/>
          <a:cs typeface="+mj-cs"/>
        </a:defRPr>
      </a:lvl1pPr>
    </p:titleStyle>
    <p:bodyStyle>
      <a:lvl1pPr marL="463550" indent="-463550" algn="l" defTabSz="914400" rtl="0" eaLnBrk="1" latinLnBrk="0" hangingPunct="1">
        <a:spcBef>
          <a:spcPts val="2000"/>
        </a:spcBef>
        <a:buSzPct val="90000"/>
        <a:buFontTx/>
        <a:buBlip>
          <a:blip r:embed="rId23"/>
        </a:buBlip>
        <a:defRPr sz="2400" kern="1200">
          <a:solidFill>
            <a:schemeClr val="tx1"/>
          </a:solidFill>
          <a:latin typeface="+mn-lt"/>
          <a:ea typeface="+mn-ea"/>
          <a:cs typeface="+mn-cs"/>
        </a:defRPr>
      </a:lvl1pPr>
      <a:lvl2pPr marL="914400" indent="-457200" algn="l" defTabSz="914400" rtl="0" eaLnBrk="1" latinLnBrk="0" hangingPunct="1">
        <a:spcBef>
          <a:spcPts val="600"/>
        </a:spcBef>
        <a:buSzPct val="90000"/>
        <a:buFontTx/>
        <a:buBlip>
          <a:blip r:embed="rId24"/>
        </a:buBlip>
        <a:defRPr sz="2200" kern="1200">
          <a:solidFill>
            <a:schemeClr val="tx1"/>
          </a:solidFill>
          <a:latin typeface="+mn-lt"/>
          <a:ea typeface="+mn-ea"/>
          <a:cs typeface="+mn-cs"/>
        </a:defRPr>
      </a:lvl2pPr>
      <a:lvl3pPr marL="1255713" indent="-341313" algn="l" defTabSz="914400" rtl="0" eaLnBrk="1" latinLnBrk="0" hangingPunct="1">
        <a:spcBef>
          <a:spcPts val="600"/>
        </a:spcBef>
        <a:buSzPct val="90000"/>
        <a:buFontTx/>
        <a:buBlip>
          <a:blip r:embed="rId25"/>
        </a:buBlip>
        <a:defRPr sz="2000" kern="1200">
          <a:solidFill>
            <a:schemeClr val="tx1"/>
          </a:solidFill>
          <a:latin typeface="+mn-lt"/>
          <a:ea typeface="+mn-ea"/>
          <a:cs typeface="+mn-cs"/>
        </a:defRPr>
      </a:lvl3pPr>
      <a:lvl4pPr marL="1597025" indent="-341313" algn="l" defTabSz="914400" rtl="0" eaLnBrk="1" latinLnBrk="0" hangingPunct="1">
        <a:spcBef>
          <a:spcPts val="600"/>
        </a:spcBef>
        <a:buSzPct val="90000"/>
        <a:buFontTx/>
        <a:buBlip>
          <a:blip r:embed="rId25"/>
        </a:buBlip>
        <a:defRPr sz="1800" kern="1200">
          <a:solidFill>
            <a:schemeClr val="tx1"/>
          </a:solidFill>
          <a:latin typeface="+mn-lt"/>
          <a:ea typeface="+mn-ea"/>
          <a:cs typeface="+mn-cs"/>
        </a:defRPr>
      </a:lvl4pPr>
      <a:lvl5pPr marL="1938338" indent="-341313" algn="l" defTabSz="914400" rtl="0" eaLnBrk="1" latinLnBrk="0" hangingPunct="1">
        <a:spcBef>
          <a:spcPts val="600"/>
        </a:spcBef>
        <a:buSzPct val="90000"/>
        <a:buFontTx/>
        <a:buBlip>
          <a:blip r:embed="rId25"/>
        </a:buBlip>
        <a:defRPr sz="1800" kern="1200">
          <a:solidFill>
            <a:schemeClr val="tx1"/>
          </a:solidFill>
          <a:latin typeface="+mn-lt"/>
          <a:ea typeface="+mn-ea"/>
          <a:cs typeface="+mn-cs"/>
        </a:defRPr>
      </a:lvl5pPr>
      <a:lvl6pPr marL="2290763" indent="-344488" algn="l" defTabSz="914400" rtl="0" eaLnBrk="1" latinLnBrk="0" hangingPunct="1">
        <a:spcBef>
          <a:spcPct val="20000"/>
        </a:spcBef>
        <a:buSzPct val="90000"/>
        <a:buFontTx/>
        <a:buBlip>
          <a:blip r:embed="rId23"/>
        </a:buBlip>
        <a:defRPr lang="en-US" sz="1800" kern="1200" dirty="0" smtClean="0">
          <a:solidFill>
            <a:schemeClr val="tx1"/>
          </a:solidFill>
          <a:latin typeface="+mn-lt"/>
          <a:ea typeface="+mn-ea"/>
          <a:cs typeface="+mn-cs"/>
        </a:defRPr>
      </a:lvl6pPr>
      <a:lvl7pPr marL="2625725" indent="-344488" algn="l" defTabSz="914400" rtl="0" eaLnBrk="1" latinLnBrk="0" hangingPunct="1">
        <a:spcBef>
          <a:spcPct val="20000"/>
        </a:spcBef>
        <a:buSzPct val="90000"/>
        <a:buFontTx/>
        <a:buBlip>
          <a:blip r:embed="rId25"/>
        </a:buBlip>
        <a:defRPr lang="en-US" sz="1800" kern="1200" dirty="0" smtClean="0">
          <a:solidFill>
            <a:schemeClr val="tx1"/>
          </a:solidFill>
          <a:latin typeface="+mn-lt"/>
          <a:ea typeface="+mn-ea"/>
          <a:cs typeface="+mn-cs"/>
        </a:defRPr>
      </a:lvl7pPr>
      <a:lvl8pPr marL="2970213" indent="-344488" algn="l" defTabSz="914400" rtl="0" eaLnBrk="1" latinLnBrk="0" hangingPunct="1">
        <a:spcBef>
          <a:spcPct val="20000"/>
        </a:spcBef>
        <a:buSzPct val="90000"/>
        <a:buFontTx/>
        <a:buBlip>
          <a:blip r:embed="rId23"/>
        </a:buBlip>
        <a:defRPr lang="en-US" sz="1800" kern="1200" dirty="0" smtClean="0">
          <a:solidFill>
            <a:schemeClr val="tx1"/>
          </a:solidFill>
          <a:latin typeface="+mn-lt"/>
          <a:ea typeface="+mn-ea"/>
          <a:cs typeface="+mn-cs"/>
        </a:defRPr>
      </a:lvl8pPr>
      <a:lvl9pPr marL="3313113" indent="-344488" algn="l" defTabSz="914400" rtl="0" eaLnBrk="1" latinLnBrk="0" hangingPunct="1">
        <a:spcBef>
          <a:spcPct val="20000"/>
        </a:spcBef>
        <a:buSzPct val="90000"/>
        <a:buFontTx/>
        <a:buBlip>
          <a:blip r:embed="rId24"/>
        </a:buBlip>
        <a:defRPr lang="en-US" sz="1800" kern="1200" dirty="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1.xml"/><Relationship Id="rId2" Type="http://schemas.openxmlformats.org/officeDocument/2006/relationships/image" Target="../media/image1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5.png"/><Relationship Id="rId3"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7.png"/><Relationship Id="rId3" Type="http://schemas.openxmlformats.org/officeDocument/2006/relationships/image" Target="../media/image1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9.png"/><Relationship Id="rId3" Type="http://schemas.openxmlformats.org/officeDocument/2006/relationships/image" Target="../media/image2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29.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9.jpeg"/></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4" Type="http://schemas.openxmlformats.org/officeDocument/2006/relationships/hyperlink" Target="http://www.friesian.com/buddhism.htm%23realms" TargetMode="External"/><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29.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29.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29.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33.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34.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11.xml"/><Relationship Id="rId3" Type="http://schemas.openxmlformats.org/officeDocument/2006/relationships/image" Target="../media/image35.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36.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37.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38.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39.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40.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2.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3.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4.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5.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6.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7.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8.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9.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0.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1.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2.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3.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60.xml.rels><?xml version="1.0" encoding="UTF-8" standalone="yes"?>
<Relationships xmlns="http://schemas.openxmlformats.org/package/2006/relationships"><Relationship Id="rId3" Type="http://schemas.openxmlformats.org/officeDocument/2006/relationships/image" Target="../media/image54.png"/><Relationship Id="rId4" Type="http://schemas.openxmlformats.org/officeDocument/2006/relationships/image" Target="../media/image55.png"/><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Modern Britain 1776-1997</a:t>
            </a:r>
            <a:endParaRPr lang="en-GB" dirty="0"/>
          </a:p>
        </p:txBody>
      </p:sp>
      <p:sp>
        <p:nvSpPr>
          <p:cNvPr id="3" name="Subtitle 2"/>
          <p:cNvSpPr>
            <a:spLocks noGrp="1"/>
          </p:cNvSpPr>
          <p:nvPr>
            <p:ph type="subTitle" idx="1"/>
          </p:nvPr>
        </p:nvSpPr>
        <p:spPr/>
        <p:txBody>
          <a:bodyPr>
            <a:normAutofit fontScale="92500"/>
          </a:bodyPr>
          <a:lstStyle/>
          <a:p>
            <a:r>
              <a:rPr lang="en-GB" sz="2800" dirty="0" smtClean="0"/>
              <a:t>The Rise and fall of a Great Power</a:t>
            </a:r>
          </a:p>
          <a:p>
            <a:r>
              <a:rPr lang="en-GB" sz="2800" dirty="0" smtClean="0"/>
              <a:t>Britain retreats: from Empire to Commonwealth</a:t>
            </a:r>
          </a:p>
          <a:p>
            <a:r>
              <a:rPr lang="en-GB" dirty="0" smtClean="0"/>
              <a:t>Professor Russell Deacon</a:t>
            </a:r>
            <a:endParaRPr lang="en-GB" dirty="0"/>
          </a:p>
        </p:txBody>
      </p:sp>
      <p:pic>
        <p:nvPicPr>
          <p:cNvPr id="4" name="Picture 3"/>
          <p:cNvPicPr>
            <a:picLocks noChangeAspect="1"/>
          </p:cNvPicPr>
          <p:nvPr/>
        </p:nvPicPr>
        <p:blipFill>
          <a:blip r:embed="rId2"/>
          <a:stretch>
            <a:fillRect/>
          </a:stretch>
        </p:blipFill>
        <p:spPr>
          <a:xfrm>
            <a:off x="5410200" y="647700"/>
            <a:ext cx="3276600" cy="24765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 name="Picture 4"/>
          <p:cNvPicPr>
            <a:picLocks noChangeAspect="1"/>
          </p:cNvPicPr>
          <p:nvPr/>
        </p:nvPicPr>
        <p:blipFill>
          <a:blip r:embed="rId3"/>
          <a:stretch>
            <a:fillRect/>
          </a:stretch>
        </p:blipFill>
        <p:spPr>
          <a:xfrm rot="563794">
            <a:off x="2649063" y="897442"/>
            <a:ext cx="3263900" cy="2489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p:cNvPicPr>
            <a:picLocks noChangeAspect="1"/>
          </p:cNvPicPr>
          <p:nvPr/>
        </p:nvPicPr>
        <p:blipFill>
          <a:blip r:embed="rId4"/>
          <a:stretch>
            <a:fillRect/>
          </a:stretch>
        </p:blipFill>
        <p:spPr>
          <a:xfrm>
            <a:off x="4839981" y="1743645"/>
            <a:ext cx="1575325" cy="255990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08912748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53914" y="1007282"/>
            <a:ext cx="7499120" cy="3785652"/>
          </a:xfrm>
          <a:prstGeom prst="rect">
            <a:avLst/>
          </a:prstGeom>
          <a:noFill/>
        </p:spPr>
        <p:txBody>
          <a:bodyPr wrap="square" rtlCol="0">
            <a:spAutoFit/>
          </a:bodyPr>
          <a:lstStyle/>
          <a:p>
            <a:r>
              <a:rPr lang="en-GB" sz="2400" dirty="0" smtClean="0">
                <a:latin typeface="Arial"/>
                <a:cs typeface="Arial"/>
              </a:rPr>
              <a:t>These sessions will examine:</a:t>
            </a:r>
          </a:p>
          <a:p>
            <a:endParaRPr lang="en-GB" sz="2400" dirty="0">
              <a:latin typeface="Arial"/>
              <a:cs typeface="Arial"/>
            </a:endParaRPr>
          </a:p>
          <a:p>
            <a:pPr marL="457200" indent="-457200">
              <a:buFont typeface="+mj-lt"/>
              <a:buAutoNum type="arabicPeriod"/>
            </a:pPr>
            <a:r>
              <a:rPr lang="en-GB" sz="2400" dirty="0" smtClean="0">
                <a:latin typeface="Arial"/>
                <a:cs typeface="Arial"/>
              </a:rPr>
              <a:t>The policy of appeasement by the British government during the inter war years to Nazi Germany</a:t>
            </a:r>
          </a:p>
          <a:p>
            <a:pPr marL="457200" indent="-457200">
              <a:buFont typeface="+mj-lt"/>
              <a:buAutoNum type="arabicPeriod"/>
            </a:pPr>
            <a:r>
              <a:rPr lang="en-GB" sz="2400" dirty="0" smtClean="0">
                <a:latin typeface="Arial"/>
                <a:cs typeface="Arial"/>
              </a:rPr>
              <a:t>The British Empire in its last period of ‘glory’</a:t>
            </a:r>
          </a:p>
          <a:p>
            <a:pPr marL="457200" indent="-457200">
              <a:buFont typeface="+mj-lt"/>
              <a:buAutoNum type="arabicPeriod"/>
            </a:pPr>
            <a:r>
              <a:rPr lang="en-GB" sz="2400" dirty="0" smtClean="0">
                <a:latin typeface="Arial"/>
                <a:cs typeface="Arial"/>
              </a:rPr>
              <a:t>What it was like to live within the colonial world</a:t>
            </a:r>
          </a:p>
          <a:p>
            <a:pPr marL="457200" indent="-457200">
              <a:buFont typeface="+mj-lt"/>
              <a:buAutoNum type="arabicPeriod"/>
            </a:pPr>
            <a:r>
              <a:rPr lang="en-GB" sz="2400" dirty="0" smtClean="0">
                <a:latin typeface="Arial"/>
                <a:cs typeface="Arial"/>
              </a:rPr>
              <a:t>Decolonisation, the end of Empire and the rise of the Commonwealth</a:t>
            </a:r>
          </a:p>
          <a:p>
            <a:pPr marL="457200" indent="-457200">
              <a:buFont typeface="+mj-lt"/>
              <a:buAutoNum type="arabicPeriod"/>
            </a:pPr>
            <a:r>
              <a:rPr lang="en-GB" sz="2400" dirty="0" smtClean="0">
                <a:latin typeface="Arial"/>
                <a:cs typeface="Arial"/>
              </a:rPr>
              <a:t>The United States role in the end of Empire</a:t>
            </a:r>
            <a:endParaRPr lang="en-GB" sz="2400" dirty="0">
              <a:latin typeface="Arial"/>
              <a:cs typeface="Arial"/>
            </a:endParaRPr>
          </a:p>
        </p:txBody>
      </p:sp>
      <p:pic>
        <p:nvPicPr>
          <p:cNvPr id="3" name="Picture 2" descr="AA04453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3987" y="3377241"/>
            <a:ext cx="1859342" cy="3121256"/>
          </a:xfrm>
          <a:prstGeom prst="rect">
            <a:avLst/>
          </a:prstGeom>
        </p:spPr>
      </p:pic>
      <p:pic>
        <p:nvPicPr>
          <p:cNvPr id="4" name="Picture 3"/>
          <p:cNvPicPr>
            <a:picLocks noChangeAspect="1"/>
          </p:cNvPicPr>
          <p:nvPr/>
        </p:nvPicPr>
        <p:blipFill>
          <a:blip r:embed="rId3">
            <a:alphaModFix amt="28000"/>
          </a:blip>
          <a:stretch>
            <a:fillRect/>
          </a:stretch>
        </p:blipFill>
        <p:spPr>
          <a:xfrm>
            <a:off x="1598353" y="0"/>
            <a:ext cx="5966453" cy="6858000"/>
          </a:xfrm>
          <a:prstGeom prst="rect">
            <a:avLst/>
          </a:prstGeom>
        </p:spPr>
      </p:pic>
    </p:spTree>
    <p:extLst>
      <p:ext uri="{BB962C8B-B14F-4D97-AF65-F5344CB8AC3E}">
        <p14:creationId xmlns:p14="http://schemas.microsoft.com/office/powerpoint/2010/main" val="59623516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strips(downLeft)">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strips(downLeft)">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strips(downLeft)">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strips(downLeft)">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strips(downLeft)">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Text Box 3"/>
          <p:cNvSpPr txBox="1">
            <a:spLocks noChangeArrowheads="1"/>
          </p:cNvSpPr>
          <p:nvPr/>
        </p:nvSpPr>
        <p:spPr bwMode="auto">
          <a:xfrm>
            <a:off x="2493393" y="1981200"/>
            <a:ext cx="6284263"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342900" indent="-342900">
              <a:buFont typeface="Arial"/>
              <a:buChar char="•"/>
            </a:pPr>
            <a:r>
              <a:rPr lang="en-US" sz="2000" dirty="0" smtClean="0">
                <a:solidFill>
                  <a:srgbClr val="000000"/>
                </a:solidFill>
                <a:latin typeface="Arial"/>
                <a:cs typeface="Arial"/>
              </a:rPr>
              <a:t>Appeasement was simply the policy adopted towards – German territorial ambitions in order to prevent war – in the 1930s it meant ‘negotiate’</a:t>
            </a:r>
          </a:p>
          <a:p>
            <a:pPr marL="342900" indent="-342900">
              <a:buFont typeface="Arial"/>
              <a:buChar char="•"/>
            </a:pPr>
            <a:r>
              <a:rPr lang="en-US" sz="2000" dirty="0" smtClean="0">
                <a:solidFill>
                  <a:srgbClr val="000000"/>
                </a:solidFill>
                <a:latin typeface="Arial"/>
                <a:cs typeface="Arial"/>
              </a:rPr>
              <a:t>It became associated with three prime ministers: MacDonald, Baldwin and Chamberlain</a:t>
            </a:r>
          </a:p>
          <a:p>
            <a:pPr marL="285750" indent="-285750">
              <a:buFont typeface="Arial"/>
              <a:buChar char="•"/>
            </a:pPr>
            <a:r>
              <a:rPr lang="en-US" sz="2000" dirty="0">
                <a:latin typeface="Arial"/>
                <a:cs typeface="Arial"/>
              </a:rPr>
              <a:t>Britain and the Empire lost 1.2 million people in WWI</a:t>
            </a:r>
          </a:p>
          <a:p>
            <a:pPr marL="285750" indent="-285750">
              <a:buFont typeface="Arial"/>
              <a:buChar char="•"/>
            </a:pPr>
            <a:r>
              <a:rPr lang="en-US" sz="2000" dirty="0">
                <a:latin typeface="Arial"/>
                <a:cs typeface="Arial"/>
              </a:rPr>
              <a:t>There were a further 1.6 m injured</a:t>
            </a:r>
          </a:p>
          <a:p>
            <a:pPr marL="285750" indent="-285750">
              <a:buFont typeface="Arial"/>
              <a:buChar char="•"/>
            </a:pPr>
            <a:r>
              <a:rPr lang="en-US" sz="2000" dirty="0">
                <a:latin typeface="Arial"/>
                <a:cs typeface="Arial"/>
              </a:rPr>
              <a:t>Nearly every village, town and family lost somebody to the war</a:t>
            </a:r>
          </a:p>
          <a:p>
            <a:pPr marL="285750" indent="-285750">
              <a:buFont typeface="Arial"/>
              <a:buChar char="•"/>
            </a:pPr>
            <a:r>
              <a:rPr lang="en-US" sz="2000" dirty="0">
                <a:latin typeface="Arial"/>
                <a:cs typeface="Arial"/>
              </a:rPr>
              <a:t>War had also become more advanced and </a:t>
            </a:r>
            <a:r>
              <a:rPr lang="en-US" sz="2000" dirty="0" err="1">
                <a:latin typeface="Arial"/>
                <a:cs typeface="Arial"/>
              </a:rPr>
              <a:t>mechanised</a:t>
            </a:r>
            <a:endParaRPr lang="en-US" sz="2000" dirty="0">
              <a:latin typeface="Arial"/>
              <a:cs typeface="Arial"/>
            </a:endParaRPr>
          </a:p>
          <a:p>
            <a:pPr marL="285750" indent="-285750">
              <a:buFont typeface="Arial"/>
              <a:buChar char="•"/>
            </a:pPr>
            <a:r>
              <a:rPr lang="en-US" sz="2000" dirty="0">
                <a:latin typeface="Arial"/>
                <a:cs typeface="Arial"/>
              </a:rPr>
              <a:t>People believed that WWI had been fought as the ‘war to end all wars’ They did not want another one – ever</a:t>
            </a:r>
            <a:r>
              <a:rPr lang="en-US" sz="2000" dirty="0" smtClean="0">
                <a:latin typeface="Arial"/>
                <a:cs typeface="Arial"/>
              </a:rPr>
              <a:t>!</a:t>
            </a:r>
            <a:endParaRPr lang="en-US" sz="2000" dirty="0">
              <a:latin typeface="Arial"/>
              <a:cs typeface="Arial"/>
            </a:endParaRPr>
          </a:p>
        </p:txBody>
      </p:sp>
      <p:sp>
        <p:nvSpPr>
          <p:cNvPr id="4101" name="WordArt 5"/>
          <p:cNvSpPr>
            <a:spLocks noChangeArrowheads="1" noChangeShapeType="1" noTextEdit="1"/>
          </p:cNvSpPr>
          <p:nvPr/>
        </p:nvSpPr>
        <p:spPr bwMode="auto">
          <a:xfrm>
            <a:off x="685800" y="457200"/>
            <a:ext cx="7848600" cy="15240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GB" sz="2800" b="1" kern="10" spc="720" dirty="0">
                <a:solidFill>
                  <a:srgbClr val="000000"/>
                </a:solidFill>
                <a:effectLst>
                  <a:outerShdw blurRad="63500" dist="46662" dir="3284183" algn="ctr" rotWithShape="0">
                    <a:srgbClr val="4D4D4D">
                      <a:alpha val="80000"/>
                    </a:srgbClr>
                  </a:outerShdw>
                </a:effectLst>
                <a:latin typeface="Arial"/>
                <a:ea typeface="Agency FB"/>
                <a:cs typeface="Arial"/>
              </a:rPr>
              <a:t>What Was Appeasement?</a:t>
            </a:r>
          </a:p>
        </p:txBody>
      </p:sp>
      <p:pic>
        <p:nvPicPr>
          <p:cNvPr id="2" name="Picture 1"/>
          <p:cNvPicPr>
            <a:picLocks noChangeAspect="1"/>
          </p:cNvPicPr>
          <p:nvPr/>
        </p:nvPicPr>
        <p:blipFill>
          <a:blip r:embed="rId2">
            <a:alphaModFix amt="59000"/>
          </a:blip>
          <a:stretch>
            <a:fillRect/>
          </a:stretch>
        </p:blipFill>
        <p:spPr>
          <a:xfrm>
            <a:off x="207743" y="1981200"/>
            <a:ext cx="2347194" cy="1783140"/>
          </a:xfrm>
          <a:prstGeom prst="rect">
            <a:avLst/>
          </a:prstGeom>
          <a:solidFill>
            <a:srgbClr val="FFFFFF">
              <a:shade val="85000"/>
            </a:srgbClr>
          </a:solidFill>
          <a:ln w="190500" cap="rnd">
            <a:solidFill>
              <a:srgbClr val="4F81BD"/>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3" name="Picture 2"/>
          <p:cNvPicPr>
            <a:picLocks noChangeAspect="1"/>
          </p:cNvPicPr>
          <p:nvPr/>
        </p:nvPicPr>
        <p:blipFill>
          <a:blip r:embed="rId3">
            <a:alphaModFix amt="50000"/>
          </a:blip>
          <a:stretch>
            <a:fillRect/>
          </a:stretch>
        </p:blipFill>
        <p:spPr>
          <a:xfrm>
            <a:off x="70973" y="4390433"/>
            <a:ext cx="2483964" cy="171609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73902536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strips(downLeft)">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strips(downLeft)">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strips(downLeft)">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strips(downLeft)">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strips(downLeft)">
                                      <p:cBhvr>
                                        <p:cTn id="27" dur="500"/>
                                        <p:tgtEl>
                                          <p:spTgt spid="4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nodeType="clickEffect">
                                  <p:stCondLst>
                                    <p:cond delay="0"/>
                                  </p:stCondLst>
                                  <p:childTnLst>
                                    <p:set>
                                      <p:cBhvr>
                                        <p:cTn id="31" dur="1" fill="hold">
                                          <p:stCondLst>
                                            <p:cond delay="0"/>
                                          </p:stCondLst>
                                        </p:cTn>
                                        <p:tgtEl>
                                          <p:spTgt spid="4099">
                                            <p:txEl>
                                              <p:pRg st="5" end="5"/>
                                            </p:txEl>
                                          </p:spTgt>
                                        </p:tgtEl>
                                        <p:attrNameLst>
                                          <p:attrName>style.visibility</p:attrName>
                                        </p:attrNameLst>
                                      </p:cBhvr>
                                      <p:to>
                                        <p:strVal val="visible"/>
                                      </p:to>
                                    </p:set>
                                    <p:animEffect transition="in" filter="strips(downLeft)">
                                      <p:cBhvr>
                                        <p:cTn id="32" dur="500"/>
                                        <p:tgtEl>
                                          <p:spTgt spid="409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12" fill="hold" nodeType="clickEffect">
                                  <p:stCondLst>
                                    <p:cond delay="0"/>
                                  </p:stCondLst>
                                  <p:childTnLst>
                                    <p:set>
                                      <p:cBhvr>
                                        <p:cTn id="36" dur="1" fill="hold">
                                          <p:stCondLst>
                                            <p:cond delay="0"/>
                                          </p:stCondLst>
                                        </p:cTn>
                                        <p:tgtEl>
                                          <p:spTgt spid="4099">
                                            <p:txEl>
                                              <p:pRg st="6" end="6"/>
                                            </p:txEl>
                                          </p:spTgt>
                                        </p:tgtEl>
                                        <p:attrNameLst>
                                          <p:attrName>style.visibility</p:attrName>
                                        </p:attrNameLst>
                                      </p:cBhvr>
                                      <p:to>
                                        <p:strVal val="visible"/>
                                      </p:to>
                                    </p:set>
                                    <p:animEffect transition="in" filter="strips(downLeft)">
                                      <p:cBhvr>
                                        <p:cTn id="37" dur="500"/>
                                        <p:tgtEl>
                                          <p:spTgt spid="4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Text Box 3"/>
          <p:cNvSpPr txBox="1">
            <a:spLocks noChangeArrowheads="1"/>
          </p:cNvSpPr>
          <p:nvPr/>
        </p:nvSpPr>
        <p:spPr bwMode="auto">
          <a:xfrm>
            <a:off x="2134787" y="1861281"/>
            <a:ext cx="6704414" cy="4047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285750" indent="-285750">
              <a:buFont typeface="Arial"/>
              <a:buChar char="•"/>
            </a:pPr>
            <a:r>
              <a:rPr lang="en-US" dirty="0" smtClean="0">
                <a:latin typeface="Arial"/>
                <a:cs typeface="Arial"/>
              </a:rPr>
              <a:t>Aside from this general anti war feeling some such as Prime Minister Stanley Baldwin believed rearmament was futile.</a:t>
            </a:r>
          </a:p>
          <a:p>
            <a:pPr marL="285750" indent="-285750">
              <a:buFont typeface="Arial"/>
              <a:buChar char="•"/>
            </a:pPr>
            <a:r>
              <a:rPr lang="en-US" dirty="0" smtClean="0">
                <a:latin typeface="Arial"/>
                <a:cs typeface="Arial"/>
              </a:rPr>
              <a:t>‘There is no power on earth than can save him, the bomber will always get through’.</a:t>
            </a:r>
          </a:p>
          <a:p>
            <a:pPr marL="285750" indent="-285750">
              <a:buFont typeface="Arial"/>
              <a:buChar char="•"/>
            </a:pPr>
            <a:r>
              <a:rPr lang="en-US" dirty="0" smtClean="0">
                <a:latin typeface="Arial"/>
                <a:cs typeface="Arial"/>
              </a:rPr>
              <a:t>In the end Baldwin did support rearmament but he also supported appeasement. He </a:t>
            </a:r>
            <a:r>
              <a:rPr lang="en-GB" dirty="0" smtClean="0">
                <a:solidFill>
                  <a:srgbClr val="000000"/>
                </a:solidFill>
                <a:latin typeface="Arial"/>
                <a:cs typeface="Arial"/>
              </a:rPr>
              <a:t>told </a:t>
            </a:r>
            <a:r>
              <a:rPr lang="en-GB" dirty="0">
                <a:solidFill>
                  <a:srgbClr val="000000"/>
                </a:solidFill>
                <a:latin typeface="Arial"/>
                <a:cs typeface="Arial"/>
              </a:rPr>
              <a:t>Chamberlain on 26 </a:t>
            </a:r>
            <a:r>
              <a:rPr lang="en-GB" dirty="0">
                <a:latin typeface="Arial"/>
                <a:cs typeface="Arial"/>
              </a:rPr>
              <a:t>September 1938: "If you can secure peace, you may be cursed by a lot of hotheads but my word you will be blessed in Europe and by future </a:t>
            </a:r>
            <a:r>
              <a:rPr lang="en-GB" dirty="0" smtClean="0">
                <a:latin typeface="Arial"/>
                <a:cs typeface="Arial"/>
              </a:rPr>
              <a:t>generations”</a:t>
            </a:r>
          </a:p>
          <a:p>
            <a:pPr marL="285750" indent="-285750">
              <a:buFont typeface="Arial"/>
              <a:buChar char="•"/>
            </a:pPr>
            <a:r>
              <a:rPr lang="en-GB" dirty="0" smtClean="0">
                <a:latin typeface="Arial"/>
                <a:cs typeface="Arial"/>
              </a:rPr>
              <a:t>Churchill believed that Baldwin’s conciliatory stance to Hitler meant he believed that Britain would note fight’</a:t>
            </a:r>
          </a:p>
          <a:p>
            <a:pPr marL="285750" indent="-285750">
              <a:buFont typeface="Arial"/>
              <a:buChar char="•"/>
            </a:pPr>
            <a:r>
              <a:rPr lang="en-GB" dirty="0" smtClean="0">
                <a:latin typeface="Arial"/>
                <a:cs typeface="Arial"/>
              </a:rPr>
              <a:t>Baldwin was latter blamed for not standing up to Hitler and Mussolini</a:t>
            </a:r>
            <a:endParaRPr lang="en-US" dirty="0" smtClean="0">
              <a:latin typeface="Arial"/>
              <a:cs typeface="Arial"/>
            </a:endParaRPr>
          </a:p>
          <a:p>
            <a:endParaRPr lang="en-US" sz="2300" b="1" dirty="0" smtClean="0">
              <a:solidFill>
                <a:srgbClr val="FF0000"/>
              </a:solidFill>
              <a:latin typeface="Arial Narrow" charset="0"/>
            </a:endParaRPr>
          </a:p>
        </p:txBody>
      </p:sp>
      <p:sp>
        <p:nvSpPr>
          <p:cNvPr id="4101" name="WordArt 5"/>
          <p:cNvSpPr>
            <a:spLocks noChangeArrowheads="1" noChangeShapeType="1" noTextEdit="1"/>
          </p:cNvSpPr>
          <p:nvPr/>
        </p:nvSpPr>
        <p:spPr bwMode="auto">
          <a:xfrm>
            <a:off x="685800" y="457200"/>
            <a:ext cx="7848600" cy="15240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GB" sz="3600" b="1" kern="10" spc="720" dirty="0">
                <a:solidFill>
                  <a:srgbClr val="000000"/>
                </a:solidFill>
                <a:effectLst>
                  <a:outerShdw blurRad="63500" dist="46662" dir="3284183" algn="ctr" rotWithShape="0">
                    <a:srgbClr val="4D4D4D">
                      <a:alpha val="80000"/>
                    </a:srgbClr>
                  </a:outerShdw>
                </a:effectLst>
                <a:latin typeface="Agency FB"/>
                <a:ea typeface="Agency FB"/>
                <a:cs typeface="Agency FB"/>
              </a:rPr>
              <a:t>What Was Appeasement?</a:t>
            </a:r>
          </a:p>
        </p:txBody>
      </p:sp>
      <p:pic>
        <p:nvPicPr>
          <p:cNvPr id="3" name="Picture 2"/>
          <p:cNvPicPr>
            <a:picLocks noChangeAspect="1"/>
          </p:cNvPicPr>
          <p:nvPr/>
        </p:nvPicPr>
        <p:blipFill>
          <a:blip r:embed="rId2">
            <a:alphaModFix amt="65000"/>
          </a:blip>
          <a:stretch>
            <a:fillRect/>
          </a:stretch>
        </p:blipFill>
        <p:spPr>
          <a:xfrm>
            <a:off x="250632" y="2108175"/>
            <a:ext cx="1706734" cy="237046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4" name="Picture 3"/>
          <p:cNvPicPr>
            <a:picLocks noChangeAspect="1"/>
          </p:cNvPicPr>
          <p:nvPr/>
        </p:nvPicPr>
        <p:blipFill>
          <a:blip r:embed="rId3">
            <a:alphaModFix amt="71000"/>
          </a:blip>
          <a:stretch>
            <a:fillRect/>
          </a:stretch>
        </p:blipFill>
        <p:spPr>
          <a:xfrm>
            <a:off x="5999296" y="5397700"/>
            <a:ext cx="2174586" cy="1304752"/>
          </a:xfrm>
          <a:prstGeom prst="rect">
            <a:avLst/>
          </a:prstGeom>
        </p:spPr>
      </p:pic>
    </p:spTree>
    <p:extLst>
      <p:ext uri="{BB962C8B-B14F-4D97-AF65-F5344CB8AC3E}">
        <p14:creationId xmlns:p14="http://schemas.microsoft.com/office/powerpoint/2010/main" val="174662727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strips(downLeft)">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strips(downLeft)">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strips(downLeft)">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strips(downLeft)">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strips(downLeft)">
                                      <p:cBhvr>
                                        <p:cTn id="27" dur="500"/>
                                        <p:tgtEl>
                                          <p:spTgt spid="4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WordArt 4"/>
          <p:cNvSpPr>
            <a:spLocks noChangeArrowheads="1" noChangeShapeType="1" noTextEdit="1"/>
          </p:cNvSpPr>
          <p:nvPr/>
        </p:nvSpPr>
        <p:spPr bwMode="auto">
          <a:xfrm>
            <a:off x="304800" y="304800"/>
            <a:ext cx="5748338" cy="127635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GB" sz="3600" b="1" kern="10" spc="720" dirty="0" smtClean="0">
                <a:solidFill>
                  <a:srgbClr val="000000"/>
                </a:solidFill>
                <a:effectLst>
                  <a:outerShdw blurRad="63500" dist="46662" dir="3284183" algn="ctr" rotWithShape="0">
                    <a:srgbClr val="4D4D4D">
                      <a:alpha val="80000"/>
                    </a:srgbClr>
                  </a:outerShdw>
                </a:effectLst>
                <a:latin typeface="Agency FB"/>
                <a:ea typeface="Agency FB"/>
                <a:cs typeface="Agency FB"/>
              </a:rPr>
              <a:t>Violations of the League of Nations</a:t>
            </a:r>
            <a:endParaRPr lang="en-GB" sz="3600" b="1" kern="10" spc="720" dirty="0">
              <a:solidFill>
                <a:srgbClr val="000000"/>
              </a:solidFill>
              <a:effectLst>
                <a:outerShdw blurRad="63500" dist="46662" dir="3284183" algn="ctr" rotWithShape="0">
                  <a:srgbClr val="4D4D4D">
                    <a:alpha val="80000"/>
                  </a:srgbClr>
                </a:outerShdw>
              </a:effectLst>
              <a:latin typeface="Agency FB"/>
              <a:ea typeface="Agency FB"/>
              <a:cs typeface="Agency FB"/>
            </a:endParaRPr>
          </a:p>
        </p:txBody>
      </p:sp>
      <p:sp>
        <p:nvSpPr>
          <p:cNvPr id="9221" name="Text Box 5"/>
          <p:cNvSpPr txBox="1">
            <a:spLocks noChangeArrowheads="1"/>
          </p:cNvSpPr>
          <p:nvPr/>
        </p:nvSpPr>
        <p:spPr bwMode="auto">
          <a:xfrm>
            <a:off x="304800" y="2087159"/>
            <a:ext cx="8534400"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2000" dirty="0">
                <a:solidFill>
                  <a:srgbClr val="000000"/>
                </a:solidFill>
                <a:latin typeface="Arial"/>
                <a:cs typeface="Arial"/>
              </a:rPr>
              <a:t>In 1935, a border dispute between the Italian Eritrea and Ethiopia caused Italy to invade and attack Ethiopia without an official declaration of war</a:t>
            </a:r>
            <a:r>
              <a:rPr lang="en-US" sz="2000" dirty="0" smtClean="0">
                <a:solidFill>
                  <a:srgbClr val="000000"/>
                </a:solidFill>
                <a:latin typeface="Arial"/>
                <a:cs typeface="Arial"/>
              </a:rPr>
              <a:t>.</a:t>
            </a:r>
            <a:endParaRPr lang="en-US" sz="2000" dirty="0">
              <a:solidFill>
                <a:srgbClr val="000000"/>
              </a:solidFill>
              <a:latin typeface="Arial"/>
              <a:cs typeface="Arial"/>
            </a:endParaRPr>
          </a:p>
          <a:p>
            <a:pPr>
              <a:spcBef>
                <a:spcPct val="50000"/>
              </a:spcBef>
            </a:pPr>
            <a:r>
              <a:rPr lang="en-US" sz="2000" dirty="0" smtClean="0">
                <a:solidFill>
                  <a:srgbClr val="000000"/>
                </a:solidFill>
                <a:latin typeface="Arial"/>
                <a:cs typeface="Arial"/>
              </a:rPr>
              <a:t>Fascist </a:t>
            </a:r>
            <a:r>
              <a:rPr lang="en-US" sz="2000" dirty="0">
                <a:solidFill>
                  <a:srgbClr val="000000"/>
                </a:solidFill>
                <a:latin typeface="Arial"/>
                <a:cs typeface="Arial"/>
              </a:rPr>
              <a:t>I</a:t>
            </a:r>
            <a:r>
              <a:rPr lang="en-US" sz="2000" dirty="0" smtClean="0">
                <a:solidFill>
                  <a:srgbClr val="000000"/>
                </a:solidFill>
                <a:latin typeface="Arial"/>
                <a:cs typeface="Arial"/>
              </a:rPr>
              <a:t>taly </a:t>
            </a:r>
            <a:r>
              <a:rPr lang="en-US" sz="2000" dirty="0">
                <a:solidFill>
                  <a:srgbClr val="000000"/>
                </a:solidFill>
                <a:latin typeface="Arial"/>
                <a:cs typeface="Arial"/>
              </a:rPr>
              <a:t>went against what the League of Nations stood for and they quickly declared Italy an aggressor</a:t>
            </a:r>
            <a:r>
              <a:rPr lang="en-US" sz="2000" dirty="0" smtClean="0">
                <a:solidFill>
                  <a:srgbClr val="000000"/>
                </a:solidFill>
                <a:latin typeface="Arial"/>
                <a:cs typeface="Arial"/>
              </a:rPr>
              <a:t>.</a:t>
            </a:r>
            <a:endParaRPr lang="en-US" sz="2000" dirty="0">
              <a:solidFill>
                <a:srgbClr val="000000"/>
              </a:solidFill>
              <a:latin typeface="Arial"/>
              <a:cs typeface="Arial"/>
            </a:endParaRPr>
          </a:p>
          <a:p>
            <a:pPr>
              <a:spcBef>
                <a:spcPct val="50000"/>
              </a:spcBef>
            </a:pPr>
            <a:r>
              <a:rPr lang="en-US" sz="2000" dirty="0" smtClean="0">
                <a:solidFill>
                  <a:srgbClr val="000000"/>
                </a:solidFill>
                <a:latin typeface="Arial"/>
                <a:cs typeface="Arial"/>
              </a:rPr>
              <a:t>Italy left the League. </a:t>
            </a:r>
            <a:r>
              <a:rPr lang="en-US" sz="2000" dirty="0" smtClean="0">
                <a:solidFill>
                  <a:srgbClr val="000000"/>
                </a:solidFill>
                <a:latin typeface="Arial"/>
                <a:cs typeface="Arial"/>
              </a:rPr>
              <a:t>In </a:t>
            </a:r>
            <a:r>
              <a:rPr lang="en-US" sz="2000" dirty="0" smtClean="0">
                <a:solidFill>
                  <a:srgbClr val="000000"/>
                </a:solidFill>
                <a:latin typeface="Arial"/>
                <a:cs typeface="Arial"/>
              </a:rPr>
              <a:t>Germany, however, that soon became the main concern. </a:t>
            </a:r>
          </a:p>
          <a:p>
            <a:pPr>
              <a:spcBef>
                <a:spcPct val="50000"/>
              </a:spcBef>
            </a:pPr>
            <a:r>
              <a:rPr lang="en-US" sz="2000" dirty="0" smtClean="0">
                <a:solidFill>
                  <a:srgbClr val="000000"/>
                </a:solidFill>
                <a:latin typeface="Arial"/>
                <a:cs typeface="Arial"/>
              </a:rPr>
              <a:t>As </a:t>
            </a:r>
            <a:r>
              <a:rPr lang="en-US" sz="2000" dirty="0">
                <a:solidFill>
                  <a:srgbClr val="000000"/>
                </a:solidFill>
                <a:latin typeface="Arial"/>
                <a:cs typeface="Arial"/>
              </a:rPr>
              <a:t>leader of Germany and head of the Nazi party, Adolf Hitler made many violations of the Treaty of Versailles</a:t>
            </a:r>
            <a:r>
              <a:rPr lang="en-US" sz="2000" dirty="0" smtClean="0">
                <a:solidFill>
                  <a:srgbClr val="000000"/>
                </a:solidFill>
                <a:latin typeface="Arial"/>
                <a:cs typeface="Arial"/>
              </a:rPr>
              <a:t>…</a:t>
            </a:r>
            <a:endParaRPr lang="en-US" sz="2000" dirty="0">
              <a:solidFill>
                <a:srgbClr val="000000"/>
              </a:solidFill>
              <a:latin typeface="Arial"/>
              <a:cs typeface="Arial"/>
            </a:endParaRPr>
          </a:p>
          <a:p>
            <a:pPr>
              <a:spcBef>
                <a:spcPct val="50000"/>
              </a:spcBef>
            </a:pPr>
            <a:r>
              <a:rPr lang="en-US" sz="2000" dirty="0">
                <a:solidFill>
                  <a:srgbClr val="000000"/>
                </a:solidFill>
                <a:latin typeface="Arial"/>
                <a:cs typeface="Arial"/>
              </a:rPr>
              <a:t>Military expansion was only allowed 100,000 men, and Hitler tripled </a:t>
            </a:r>
            <a:r>
              <a:rPr lang="en-US" sz="2000" dirty="0" smtClean="0">
                <a:solidFill>
                  <a:srgbClr val="000000"/>
                </a:solidFill>
                <a:latin typeface="Arial"/>
                <a:cs typeface="Arial"/>
              </a:rPr>
              <a:t>this in a year, established an </a:t>
            </a:r>
            <a:r>
              <a:rPr lang="en-US" sz="2000" dirty="0" err="1" smtClean="0">
                <a:solidFill>
                  <a:srgbClr val="000000"/>
                </a:solidFill>
                <a:latin typeface="Arial"/>
                <a:cs typeface="Arial"/>
              </a:rPr>
              <a:t>airforce</a:t>
            </a:r>
            <a:r>
              <a:rPr lang="en-US" sz="2000" dirty="0" smtClean="0">
                <a:solidFill>
                  <a:srgbClr val="000000"/>
                </a:solidFill>
                <a:latin typeface="Arial"/>
                <a:cs typeface="Arial"/>
              </a:rPr>
              <a:t> and </a:t>
            </a:r>
            <a:r>
              <a:rPr lang="en-US" sz="2000" dirty="0" err="1" smtClean="0">
                <a:solidFill>
                  <a:srgbClr val="000000"/>
                </a:solidFill>
                <a:latin typeface="Arial"/>
                <a:cs typeface="Arial"/>
              </a:rPr>
              <a:t>remilitarised</a:t>
            </a:r>
            <a:r>
              <a:rPr lang="en-US" sz="2000" dirty="0" smtClean="0">
                <a:solidFill>
                  <a:srgbClr val="000000"/>
                </a:solidFill>
                <a:latin typeface="Arial"/>
                <a:cs typeface="Arial"/>
              </a:rPr>
              <a:t> the Rhineland.</a:t>
            </a:r>
            <a:endParaRPr lang="en-US" sz="2000" dirty="0">
              <a:solidFill>
                <a:srgbClr val="000000"/>
              </a:solidFill>
              <a:latin typeface="Arial"/>
              <a:cs typeface="Arial"/>
            </a:endParaRPr>
          </a:p>
          <a:p>
            <a:pPr>
              <a:spcBef>
                <a:spcPct val="50000"/>
              </a:spcBef>
            </a:pPr>
            <a:r>
              <a:rPr lang="en-US" sz="2000" dirty="0">
                <a:solidFill>
                  <a:srgbClr val="000000"/>
                </a:solidFill>
                <a:latin typeface="Arial"/>
                <a:cs typeface="Arial"/>
              </a:rPr>
              <a:t>Hitler also constructed the Anschluss, uniting Germany and Austria.</a:t>
            </a:r>
          </a:p>
        </p:txBody>
      </p:sp>
      <p:pic>
        <p:nvPicPr>
          <p:cNvPr id="2" name="Picture 1"/>
          <p:cNvPicPr>
            <a:picLocks noChangeAspect="1"/>
          </p:cNvPicPr>
          <p:nvPr/>
        </p:nvPicPr>
        <p:blipFill>
          <a:blip r:embed="rId2">
            <a:alphaModFix amt="80000"/>
          </a:blip>
          <a:stretch>
            <a:fillRect/>
          </a:stretch>
        </p:blipFill>
        <p:spPr>
          <a:xfrm>
            <a:off x="6809420" y="124486"/>
            <a:ext cx="1885537" cy="1962673"/>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86745429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9221">
                                            <p:txEl>
                                              <p:pRg st="0" end="0"/>
                                            </p:txEl>
                                          </p:spTgt>
                                        </p:tgtEl>
                                        <p:attrNameLst>
                                          <p:attrName>style.visibility</p:attrName>
                                        </p:attrNameLst>
                                      </p:cBhvr>
                                      <p:to>
                                        <p:strVal val="visible"/>
                                      </p:to>
                                    </p:set>
                                    <p:animEffect transition="in" filter="strips(downLeft)">
                                      <p:cBhvr>
                                        <p:cTn id="7" dur="500"/>
                                        <p:tgtEl>
                                          <p:spTgt spid="922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9221">
                                            <p:txEl>
                                              <p:pRg st="1" end="1"/>
                                            </p:txEl>
                                          </p:spTgt>
                                        </p:tgtEl>
                                        <p:attrNameLst>
                                          <p:attrName>style.visibility</p:attrName>
                                        </p:attrNameLst>
                                      </p:cBhvr>
                                      <p:to>
                                        <p:strVal val="visible"/>
                                      </p:to>
                                    </p:set>
                                    <p:animEffect transition="in" filter="strips(downLeft)">
                                      <p:cBhvr>
                                        <p:cTn id="12" dur="500"/>
                                        <p:tgtEl>
                                          <p:spTgt spid="922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9221">
                                            <p:txEl>
                                              <p:pRg st="2" end="2"/>
                                            </p:txEl>
                                          </p:spTgt>
                                        </p:tgtEl>
                                        <p:attrNameLst>
                                          <p:attrName>style.visibility</p:attrName>
                                        </p:attrNameLst>
                                      </p:cBhvr>
                                      <p:to>
                                        <p:strVal val="visible"/>
                                      </p:to>
                                    </p:set>
                                    <p:animEffect transition="in" filter="strips(downLeft)">
                                      <p:cBhvr>
                                        <p:cTn id="17" dur="500"/>
                                        <p:tgtEl>
                                          <p:spTgt spid="922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9221">
                                            <p:txEl>
                                              <p:pRg st="3" end="3"/>
                                            </p:txEl>
                                          </p:spTgt>
                                        </p:tgtEl>
                                        <p:attrNameLst>
                                          <p:attrName>style.visibility</p:attrName>
                                        </p:attrNameLst>
                                      </p:cBhvr>
                                      <p:to>
                                        <p:strVal val="visible"/>
                                      </p:to>
                                    </p:set>
                                    <p:animEffect transition="in" filter="strips(downLeft)">
                                      <p:cBhvr>
                                        <p:cTn id="22" dur="500"/>
                                        <p:tgtEl>
                                          <p:spTgt spid="922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9221">
                                            <p:txEl>
                                              <p:pRg st="4" end="4"/>
                                            </p:txEl>
                                          </p:spTgt>
                                        </p:tgtEl>
                                        <p:attrNameLst>
                                          <p:attrName>style.visibility</p:attrName>
                                        </p:attrNameLst>
                                      </p:cBhvr>
                                      <p:to>
                                        <p:strVal val="visible"/>
                                      </p:to>
                                    </p:set>
                                    <p:animEffect transition="in" filter="strips(downLeft)">
                                      <p:cBhvr>
                                        <p:cTn id="27" dur="500"/>
                                        <p:tgtEl>
                                          <p:spTgt spid="922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nodeType="clickEffect">
                                  <p:stCondLst>
                                    <p:cond delay="0"/>
                                  </p:stCondLst>
                                  <p:childTnLst>
                                    <p:set>
                                      <p:cBhvr>
                                        <p:cTn id="31" dur="1" fill="hold">
                                          <p:stCondLst>
                                            <p:cond delay="0"/>
                                          </p:stCondLst>
                                        </p:cTn>
                                        <p:tgtEl>
                                          <p:spTgt spid="9221">
                                            <p:txEl>
                                              <p:pRg st="5" end="5"/>
                                            </p:txEl>
                                          </p:spTgt>
                                        </p:tgtEl>
                                        <p:attrNameLst>
                                          <p:attrName>style.visibility</p:attrName>
                                        </p:attrNameLst>
                                      </p:cBhvr>
                                      <p:to>
                                        <p:strVal val="visible"/>
                                      </p:to>
                                    </p:set>
                                    <p:animEffect transition="in" filter="strips(downLeft)">
                                      <p:cBhvr>
                                        <p:cTn id="32" dur="500"/>
                                        <p:tgtEl>
                                          <p:spTgt spid="922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Sudetenland</a:t>
            </a:r>
            <a:endParaRPr lang="en-GB" dirty="0"/>
          </a:p>
        </p:txBody>
      </p:sp>
      <p:sp>
        <p:nvSpPr>
          <p:cNvPr id="3" name="Content Placeholder 2"/>
          <p:cNvSpPr>
            <a:spLocks noGrp="1"/>
          </p:cNvSpPr>
          <p:nvPr>
            <p:ph idx="1"/>
          </p:nvPr>
        </p:nvSpPr>
        <p:spPr/>
        <p:txBody>
          <a:bodyPr/>
          <a:lstStyle/>
          <a:p>
            <a:r>
              <a:rPr lang="en-GB" dirty="0" smtClean="0"/>
              <a:t>Give me three facts about the </a:t>
            </a:r>
            <a:r>
              <a:rPr lang="en-GB" dirty="0" err="1" smtClean="0"/>
              <a:t>Sudentenland</a:t>
            </a:r>
            <a:r>
              <a:rPr lang="en-GB" dirty="0" smtClean="0"/>
              <a:t>?</a:t>
            </a:r>
          </a:p>
          <a:p>
            <a:pPr>
              <a:buFont typeface="+mj-lt"/>
              <a:buAutoNum type="arabicPeriod"/>
            </a:pPr>
            <a:r>
              <a:rPr lang="en-GB" dirty="0" smtClean="0"/>
              <a:t>It was </a:t>
            </a:r>
            <a:r>
              <a:rPr lang="en-GB" dirty="0"/>
              <a:t>the </a:t>
            </a:r>
            <a:r>
              <a:rPr lang="en-GB" dirty="0" smtClean="0"/>
              <a:t>German name used in English in the first half of the 20</a:t>
            </a:r>
            <a:r>
              <a:rPr lang="en-GB" baseline="30000" dirty="0" smtClean="0"/>
              <a:t>th</a:t>
            </a:r>
            <a:r>
              <a:rPr lang="en-GB" dirty="0" smtClean="0"/>
              <a:t> century for the northern, southwest and western regions of Czechoslovakia</a:t>
            </a:r>
          </a:p>
          <a:p>
            <a:pPr>
              <a:buFont typeface="+mj-lt"/>
              <a:buAutoNum type="arabicPeriod"/>
            </a:pPr>
            <a:r>
              <a:rPr lang="en-GB" dirty="0" smtClean="0"/>
              <a:t>It’s name is derived from the Sudetes mountains</a:t>
            </a:r>
          </a:p>
          <a:p>
            <a:pPr>
              <a:buFont typeface="+mj-lt"/>
              <a:buAutoNum type="arabicPeriod"/>
            </a:pPr>
            <a:r>
              <a:rPr lang="en-GB" dirty="0" smtClean="0"/>
              <a:t>It was mainly inhabited by ethnic Germans</a:t>
            </a:r>
          </a:p>
        </p:txBody>
      </p:sp>
      <p:pic>
        <p:nvPicPr>
          <p:cNvPr id="4" name="Picture 3"/>
          <p:cNvPicPr>
            <a:picLocks noChangeAspect="1"/>
          </p:cNvPicPr>
          <p:nvPr/>
        </p:nvPicPr>
        <p:blipFill>
          <a:blip r:embed="rId2"/>
          <a:stretch>
            <a:fillRect/>
          </a:stretch>
        </p:blipFill>
        <p:spPr>
          <a:xfrm>
            <a:off x="0" y="165100"/>
            <a:ext cx="9144000" cy="6520823"/>
          </a:xfrm>
          <a:prstGeom prst="rect">
            <a:avLst/>
          </a:prstGeom>
        </p:spPr>
      </p:pic>
    </p:spTree>
    <p:extLst>
      <p:ext uri="{BB962C8B-B14F-4D97-AF65-F5344CB8AC3E}">
        <p14:creationId xmlns:p14="http://schemas.microsoft.com/office/powerpoint/2010/main" val="80290091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9" presetClass="entr" presetSubtype="1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p:cTn id="31" dur="5000" fill="hold"/>
                                        <p:tgtEl>
                                          <p:spTgt spid="4"/>
                                        </p:tgtEl>
                                        <p:attrNameLst>
                                          <p:attrName>ppt_w</p:attrName>
                                        </p:attrNameLst>
                                      </p:cBhvr>
                                      <p:tavLst>
                                        <p:tav tm="0" fmla="#ppt_w*sin(2.5*pi*$)">
                                          <p:val>
                                            <p:fltVal val="0"/>
                                          </p:val>
                                        </p:tav>
                                        <p:tav tm="100000">
                                          <p:val>
                                            <p:fltVal val="1"/>
                                          </p:val>
                                        </p:tav>
                                      </p:tavLst>
                                    </p:anim>
                                    <p:anim calcmode="lin" valueType="num">
                                      <p:cBhvr>
                                        <p:cTn id="32" dur="5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p:cTn id="37" dur="500" fill="hold"/>
                                        <p:tgtEl>
                                          <p:spTgt spid="4"/>
                                        </p:tgtEl>
                                        <p:attrNameLst>
                                          <p:attrName>ppt_w</p:attrName>
                                        </p:attrNameLst>
                                      </p:cBhvr>
                                      <p:tavLst>
                                        <p:tav tm="0">
                                          <p:val>
                                            <p:fltVal val="0"/>
                                          </p:val>
                                        </p:tav>
                                        <p:tav tm="100000">
                                          <p:val>
                                            <p:strVal val="#ppt_w"/>
                                          </p:val>
                                        </p:tav>
                                      </p:tavLst>
                                    </p:anim>
                                    <p:anim calcmode="lin" valueType="num">
                                      <p:cBhvr>
                                        <p:cTn id="38" dur="500" fill="hold"/>
                                        <p:tgtEl>
                                          <p:spTgt spid="4"/>
                                        </p:tgtEl>
                                        <p:attrNameLst>
                                          <p:attrName>ppt_h</p:attrName>
                                        </p:attrNameLst>
                                      </p:cBhvr>
                                      <p:tavLst>
                                        <p:tav tm="0">
                                          <p:val>
                                            <p:fltVal val="0"/>
                                          </p:val>
                                        </p:tav>
                                        <p:tav tm="100000">
                                          <p:val>
                                            <p:strVal val="#ppt_h"/>
                                          </p:val>
                                        </p:tav>
                                      </p:tavLst>
                                    </p:anim>
                                    <p:animEffect transition="in" filter="fade">
                                      <p:cBhvr>
                                        <p:cTn id="3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WordArt 4"/>
          <p:cNvSpPr>
            <a:spLocks noChangeArrowheads="1" noChangeShapeType="1" noTextEdit="1"/>
          </p:cNvSpPr>
          <p:nvPr/>
        </p:nvSpPr>
        <p:spPr bwMode="auto">
          <a:xfrm>
            <a:off x="1143000" y="228600"/>
            <a:ext cx="6705600" cy="13716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GB" sz="3600" b="1" kern="10" spc="720" dirty="0" smtClean="0">
                <a:solidFill>
                  <a:srgbClr val="000000"/>
                </a:solidFill>
                <a:effectLst>
                  <a:outerShdw blurRad="63500" dist="46662" dir="3284183" algn="ctr" rotWithShape="0">
                    <a:srgbClr val="4D4D4D">
                      <a:alpha val="80000"/>
                    </a:srgbClr>
                  </a:outerShdw>
                </a:effectLst>
                <a:latin typeface="Agency FB"/>
                <a:ea typeface="Agency FB"/>
                <a:cs typeface="Agency FB"/>
              </a:rPr>
              <a:t>Munich and the Czech crisis</a:t>
            </a:r>
            <a:endParaRPr lang="en-GB" sz="3600" b="1" kern="10" spc="720" dirty="0">
              <a:solidFill>
                <a:srgbClr val="000000"/>
              </a:solidFill>
              <a:effectLst>
                <a:outerShdw blurRad="63500" dist="46662" dir="3284183" algn="ctr" rotWithShape="0">
                  <a:srgbClr val="4D4D4D">
                    <a:alpha val="80000"/>
                  </a:srgbClr>
                </a:outerShdw>
              </a:effectLst>
              <a:latin typeface="Agency FB"/>
              <a:ea typeface="Agency FB"/>
              <a:cs typeface="Agency FB"/>
            </a:endParaRPr>
          </a:p>
        </p:txBody>
      </p:sp>
      <p:sp>
        <p:nvSpPr>
          <p:cNvPr id="12293" name="Text Box 5"/>
          <p:cNvSpPr txBox="1">
            <a:spLocks noChangeArrowheads="1"/>
          </p:cNvSpPr>
          <p:nvPr/>
        </p:nvSpPr>
        <p:spPr bwMode="auto">
          <a:xfrm>
            <a:off x="381000" y="2362200"/>
            <a:ext cx="8458200"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2000" dirty="0" smtClean="0">
                <a:solidFill>
                  <a:srgbClr val="000000"/>
                </a:solidFill>
                <a:latin typeface="Arial"/>
                <a:cs typeface="Arial"/>
              </a:rPr>
              <a:t>Hitler through the Sudeten German pushed for </a:t>
            </a:r>
            <a:r>
              <a:rPr lang="en-US" sz="2000" dirty="0" err="1" smtClean="0">
                <a:solidFill>
                  <a:srgbClr val="000000"/>
                </a:solidFill>
                <a:latin typeface="Arial"/>
                <a:cs typeface="Arial"/>
              </a:rPr>
              <a:t>Sudentenland</a:t>
            </a:r>
            <a:r>
              <a:rPr lang="en-US" sz="2000" dirty="0" smtClean="0">
                <a:solidFill>
                  <a:srgbClr val="000000"/>
                </a:solidFill>
                <a:latin typeface="Arial"/>
                <a:cs typeface="Arial"/>
              </a:rPr>
              <a:t> to become part of Germany</a:t>
            </a:r>
          </a:p>
          <a:p>
            <a:pPr>
              <a:spcBef>
                <a:spcPct val="50000"/>
              </a:spcBef>
            </a:pPr>
            <a:r>
              <a:rPr lang="en-US" sz="2000" dirty="0" smtClean="0">
                <a:solidFill>
                  <a:srgbClr val="000000"/>
                </a:solidFill>
                <a:latin typeface="Arial"/>
                <a:cs typeface="Arial"/>
              </a:rPr>
              <a:t>The Czech, British, French and Russian governments all resisted this and all prepared for war</a:t>
            </a:r>
          </a:p>
          <a:p>
            <a:pPr>
              <a:spcBef>
                <a:spcPct val="50000"/>
              </a:spcBef>
            </a:pPr>
            <a:r>
              <a:rPr lang="en-US" sz="2000" dirty="0" smtClean="0">
                <a:solidFill>
                  <a:srgbClr val="000000"/>
                </a:solidFill>
                <a:latin typeface="Arial"/>
                <a:cs typeface="Arial"/>
              </a:rPr>
              <a:t>The Germans did likewise  and started expanding both its </a:t>
            </a:r>
            <a:r>
              <a:rPr lang="en-US" sz="2000" dirty="0" err="1" smtClean="0">
                <a:solidFill>
                  <a:srgbClr val="000000"/>
                </a:solidFill>
                <a:latin typeface="Arial"/>
                <a:cs typeface="Arial"/>
              </a:rPr>
              <a:t>defences</a:t>
            </a:r>
            <a:r>
              <a:rPr lang="en-US" sz="2000" dirty="0" smtClean="0">
                <a:solidFill>
                  <a:srgbClr val="000000"/>
                </a:solidFill>
                <a:latin typeface="Arial"/>
                <a:cs typeface="Arial"/>
              </a:rPr>
              <a:t> and army/air force at a huge rate</a:t>
            </a:r>
          </a:p>
          <a:p>
            <a:pPr>
              <a:spcBef>
                <a:spcPct val="50000"/>
              </a:spcBef>
            </a:pPr>
            <a:r>
              <a:rPr lang="en-US" sz="2000" dirty="0" smtClean="0">
                <a:solidFill>
                  <a:srgbClr val="000000"/>
                </a:solidFill>
                <a:latin typeface="Arial"/>
                <a:cs typeface="Arial"/>
              </a:rPr>
              <a:t>On 29</a:t>
            </a:r>
            <a:r>
              <a:rPr lang="en-US" sz="2000" baseline="30000" dirty="0" smtClean="0">
                <a:solidFill>
                  <a:srgbClr val="000000"/>
                </a:solidFill>
                <a:latin typeface="Arial"/>
                <a:cs typeface="Arial"/>
              </a:rPr>
              <a:t>th</a:t>
            </a:r>
            <a:r>
              <a:rPr lang="en-US" sz="2000" dirty="0" smtClean="0">
                <a:solidFill>
                  <a:srgbClr val="000000"/>
                </a:solidFill>
                <a:latin typeface="Arial"/>
                <a:cs typeface="Arial"/>
              </a:rPr>
              <a:t> September a conference was held at Munich between </a:t>
            </a:r>
            <a:r>
              <a:rPr lang="en-GB" sz="2000" dirty="0">
                <a:latin typeface="Arial"/>
                <a:cs typeface="Arial"/>
              </a:rPr>
              <a:t>German Chancellor Adolf Hitler and Foreign Minister Joachim von Ribbentrop, Italian Premier Benito Mussolini and Foreign Minister Nobile Ciano, British Prime Minister Neville Chamberlain, and French Premier </a:t>
            </a:r>
            <a:r>
              <a:rPr lang="en-GB" sz="2000" dirty="0" err="1">
                <a:latin typeface="Arial"/>
                <a:cs typeface="Arial"/>
              </a:rPr>
              <a:t>Edouard</a:t>
            </a:r>
            <a:r>
              <a:rPr lang="en-GB" sz="2000" dirty="0">
                <a:latin typeface="Arial"/>
                <a:cs typeface="Arial"/>
              </a:rPr>
              <a:t> </a:t>
            </a:r>
            <a:r>
              <a:rPr lang="en-GB" sz="2000" dirty="0" smtClean="0">
                <a:latin typeface="Arial"/>
                <a:cs typeface="Arial"/>
              </a:rPr>
              <a:t>Daladier</a:t>
            </a:r>
          </a:p>
          <a:p>
            <a:pPr>
              <a:spcBef>
                <a:spcPct val="50000"/>
              </a:spcBef>
            </a:pPr>
            <a:r>
              <a:rPr lang="en-GB" sz="2000" dirty="0" smtClean="0">
                <a:solidFill>
                  <a:srgbClr val="000000"/>
                </a:solidFill>
                <a:latin typeface="Arial"/>
                <a:cs typeface="Arial"/>
              </a:rPr>
              <a:t>The Czechs were </a:t>
            </a:r>
            <a:r>
              <a:rPr lang="en-GB" sz="2000" smtClean="0">
                <a:solidFill>
                  <a:srgbClr val="000000"/>
                </a:solidFill>
                <a:latin typeface="Arial"/>
                <a:cs typeface="Arial"/>
              </a:rPr>
              <a:t>not present!</a:t>
            </a:r>
            <a:endParaRPr lang="en-US" sz="2000" dirty="0">
              <a:solidFill>
                <a:srgbClr val="000000"/>
              </a:solidFill>
              <a:latin typeface="Arial"/>
              <a:cs typeface="Arial"/>
            </a:endParaRPr>
          </a:p>
        </p:txBody>
      </p:sp>
      <p:pic>
        <p:nvPicPr>
          <p:cNvPr id="2" name="Picture 1"/>
          <p:cNvPicPr>
            <a:picLocks noChangeAspect="1"/>
          </p:cNvPicPr>
          <p:nvPr/>
        </p:nvPicPr>
        <p:blipFill>
          <a:blip r:embed="rId2">
            <a:alphaModFix amt="30000"/>
          </a:blip>
          <a:stretch>
            <a:fillRect/>
          </a:stretch>
        </p:blipFill>
        <p:spPr>
          <a:xfrm>
            <a:off x="1473398" y="2233538"/>
            <a:ext cx="6021730" cy="4134921"/>
          </a:xfrm>
          <a:prstGeom prst="rect">
            <a:avLst/>
          </a:prstGeom>
        </p:spPr>
      </p:pic>
    </p:spTree>
    <p:extLst>
      <p:ext uri="{BB962C8B-B14F-4D97-AF65-F5344CB8AC3E}">
        <p14:creationId xmlns:p14="http://schemas.microsoft.com/office/powerpoint/2010/main" val="23874049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12293">
                                            <p:txEl>
                                              <p:pRg st="0" end="0"/>
                                            </p:txEl>
                                          </p:spTgt>
                                        </p:tgtEl>
                                        <p:attrNameLst>
                                          <p:attrName>style.visibility</p:attrName>
                                        </p:attrNameLst>
                                      </p:cBhvr>
                                      <p:to>
                                        <p:strVal val="visible"/>
                                      </p:to>
                                    </p:set>
                                    <p:animEffect transition="in" filter="strips(downLeft)">
                                      <p:cBhvr>
                                        <p:cTn id="7" dur="500"/>
                                        <p:tgtEl>
                                          <p:spTgt spid="1229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12293">
                                            <p:txEl>
                                              <p:pRg st="1" end="1"/>
                                            </p:txEl>
                                          </p:spTgt>
                                        </p:tgtEl>
                                        <p:attrNameLst>
                                          <p:attrName>style.visibility</p:attrName>
                                        </p:attrNameLst>
                                      </p:cBhvr>
                                      <p:to>
                                        <p:strVal val="visible"/>
                                      </p:to>
                                    </p:set>
                                    <p:animEffect transition="in" filter="strips(downLeft)">
                                      <p:cBhvr>
                                        <p:cTn id="12" dur="500"/>
                                        <p:tgtEl>
                                          <p:spTgt spid="1229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12293">
                                            <p:txEl>
                                              <p:pRg st="2" end="2"/>
                                            </p:txEl>
                                          </p:spTgt>
                                        </p:tgtEl>
                                        <p:attrNameLst>
                                          <p:attrName>style.visibility</p:attrName>
                                        </p:attrNameLst>
                                      </p:cBhvr>
                                      <p:to>
                                        <p:strVal val="visible"/>
                                      </p:to>
                                    </p:set>
                                    <p:animEffect transition="in" filter="strips(downLeft)">
                                      <p:cBhvr>
                                        <p:cTn id="17" dur="500"/>
                                        <p:tgtEl>
                                          <p:spTgt spid="1229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12293">
                                            <p:txEl>
                                              <p:pRg st="3" end="3"/>
                                            </p:txEl>
                                          </p:spTgt>
                                        </p:tgtEl>
                                        <p:attrNameLst>
                                          <p:attrName>style.visibility</p:attrName>
                                        </p:attrNameLst>
                                      </p:cBhvr>
                                      <p:to>
                                        <p:strVal val="visible"/>
                                      </p:to>
                                    </p:set>
                                    <p:animEffect transition="in" filter="strips(downLeft)">
                                      <p:cBhvr>
                                        <p:cTn id="22" dur="500"/>
                                        <p:tgtEl>
                                          <p:spTgt spid="1229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12293">
                                            <p:txEl>
                                              <p:pRg st="4" end="4"/>
                                            </p:txEl>
                                          </p:spTgt>
                                        </p:tgtEl>
                                        <p:attrNameLst>
                                          <p:attrName>style.visibility</p:attrName>
                                        </p:attrNameLst>
                                      </p:cBhvr>
                                      <p:to>
                                        <p:strVal val="visible"/>
                                      </p:to>
                                    </p:set>
                                    <p:animEffect transition="in" filter="strips(downLeft)">
                                      <p:cBhvr>
                                        <p:cTn id="27" dur="500"/>
                                        <p:tgtEl>
                                          <p:spTgt spid="1229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WordArt 4"/>
          <p:cNvSpPr>
            <a:spLocks noChangeArrowheads="1" noChangeShapeType="1" noTextEdit="1"/>
          </p:cNvSpPr>
          <p:nvPr/>
        </p:nvSpPr>
        <p:spPr bwMode="auto">
          <a:xfrm>
            <a:off x="1143000" y="228600"/>
            <a:ext cx="6705600" cy="13716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GB" sz="3600" b="1" kern="10" spc="720" dirty="0" smtClean="0">
                <a:solidFill>
                  <a:srgbClr val="000000"/>
                </a:solidFill>
                <a:effectLst>
                  <a:outerShdw blurRad="63500" dist="46662" dir="3284183" algn="ctr" rotWithShape="0">
                    <a:srgbClr val="4D4D4D">
                      <a:alpha val="80000"/>
                    </a:srgbClr>
                  </a:outerShdw>
                </a:effectLst>
                <a:latin typeface="Agency FB"/>
                <a:ea typeface="Agency FB"/>
                <a:cs typeface="Agency FB"/>
              </a:rPr>
              <a:t>Munich and the Czech crisis</a:t>
            </a:r>
            <a:endParaRPr lang="en-GB" sz="3600" b="1" kern="10" spc="720" dirty="0">
              <a:solidFill>
                <a:srgbClr val="000000"/>
              </a:solidFill>
              <a:effectLst>
                <a:outerShdw blurRad="63500" dist="46662" dir="3284183" algn="ctr" rotWithShape="0">
                  <a:srgbClr val="4D4D4D">
                    <a:alpha val="80000"/>
                  </a:srgbClr>
                </a:outerShdw>
              </a:effectLst>
              <a:latin typeface="Agency FB"/>
              <a:ea typeface="Agency FB"/>
              <a:cs typeface="Agency FB"/>
            </a:endParaRPr>
          </a:p>
        </p:txBody>
      </p:sp>
      <p:sp>
        <p:nvSpPr>
          <p:cNvPr id="12293" name="Text Box 5"/>
          <p:cNvSpPr txBox="1">
            <a:spLocks noChangeArrowheads="1"/>
          </p:cNvSpPr>
          <p:nvPr/>
        </p:nvSpPr>
        <p:spPr bwMode="auto">
          <a:xfrm>
            <a:off x="381000" y="2362200"/>
            <a:ext cx="8458200"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US" sz="2000" dirty="0" smtClean="0">
                <a:solidFill>
                  <a:srgbClr val="000000"/>
                </a:solidFill>
                <a:latin typeface="Arial"/>
                <a:cs typeface="Arial"/>
              </a:rPr>
              <a:t>The French and British </a:t>
            </a:r>
            <a:r>
              <a:rPr lang="en-US" sz="2000" dirty="0" err="1" smtClean="0">
                <a:solidFill>
                  <a:srgbClr val="000000"/>
                </a:solidFill>
                <a:latin typeface="Arial"/>
                <a:cs typeface="Arial"/>
              </a:rPr>
              <a:t>realised</a:t>
            </a:r>
            <a:r>
              <a:rPr lang="en-US" sz="2000" dirty="0" smtClean="0">
                <a:solidFill>
                  <a:srgbClr val="000000"/>
                </a:solidFill>
                <a:latin typeface="Arial"/>
                <a:cs typeface="Arial"/>
              </a:rPr>
              <a:t> that they were ill equipped for war with </a:t>
            </a:r>
            <a:r>
              <a:rPr lang="en-US" sz="2000" dirty="0">
                <a:solidFill>
                  <a:srgbClr val="000000"/>
                </a:solidFill>
                <a:latin typeface="Arial"/>
                <a:cs typeface="Arial"/>
              </a:rPr>
              <a:t>G</a:t>
            </a:r>
            <a:r>
              <a:rPr lang="en-US" sz="2000" dirty="0" smtClean="0">
                <a:solidFill>
                  <a:srgbClr val="000000"/>
                </a:solidFill>
                <a:latin typeface="Arial"/>
                <a:cs typeface="Arial"/>
              </a:rPr>
              <a:t>ermany</a:t>
            </a:r>
          </a:p>
          <a:p>
            <a:pPr>
              <a:spcBef>
                <a:spcPct val="50000"/>
              </a:spcBef>
            </a:pPr>
            <a:r>
              <a:rPr lang="en-GB" sz="2000" dirty="0">
                <a:latin typeface="Arial"/>
                <a:cs typeface="Arial"/>
              </a:rPr>
              <a:t>Hitler received all that he demanded: the Czechoslovak government would evacuate German areas between October 1st and 10th, under conditions arranged by an international commission, which would also determine the plebiscite areas (the plebiscites were never held). </a:t>
            </a:r>
            <a:endParaRPr lang="en-GB" sz="2000" dirty="0" smtClean="0">
              <a:latin typeface="Arial"/>
              <a:cs typeface="Arial"/>
            </a:endParaRPr>
          </a:p>
          <a:p>
            <a:pPr>
              <a:spcBef>
                <a:spcPct val="50000"/>
              </a:spcBef>
            </a:pPr>
            <a:r>
              <a:rPr lang="en-GB" sz="2000" dirty="0" smtClean="0">
                <a:latin typeface="Arial"/>
                <a:cs typeface="Arial"/>
              </a:rPr>
              <a:t>The </a:t>
            </a:r>
            <a:r>
              <a:rPr lang="en-GB" sz="2000" dirty="0">
                <a:latin typeface="Arial"/>
                <a:cs typeface="Arial"/>
              </a:rPr>
              <a:t>British and French governments promised to guarantee the new frontiers against unprovoked </a:t>
            </a:r>
            <a:r>
              <a:rPr lang="en-GB" sz="2000" dirty="0" smtClean="0">
                <a:latin typeface="Arial"/>
                <a:cs typeface="Arial"/>
              </a:rPr>
              <a:t>aggression – this proved worthless and within less than a year </a:t>
            </a:r>
            <a:r>
              <a:rPr lang="en-GB" sz="2000" dirty="0" err="1" smtClean="0">
                <a:latin typeface="Arial"/>
                <a:cs typeface="Arial"/>
              </a:rPr>
              <a:t>Czechoslavakia</a:t>
            </a:r>
            <a:r>
              <a:rPr lang="en-GB" sz="2000" dirty="0" smtClean="0">
                <a:latin typeface="Arial"/>
                <a:cs typeface="Arial"/>
              </a:rPr>
              <a:t> and disappeared and the Second World War had begun. </a:t>
            </a:r>
          </a:p>
          <a:p>
            <a:pPr>
              <a:spcBef>
                <a:spcPct val="50000"/>
              </a:spcBef>
            </a:pPr>
            <a:r>
              <a:rPr lang="en-GB" sz="2000" dirty="0" smtClean="0">
                <a:solidFill>
                  <a:srgbClr val="000000"/>
                </a:solidFill>
                <a:latin typeface="Arial"/>
                <a:cs typeface="Arial"/>
              </a:rPr>
              <a:t>At the same time to Axis states were using the Spanish Civil War as a testing ground for the war to come</a:t>
            </a:r>
            <a:endParaRPr lang="en-US" sz="2000" dirty="0">
              <a:solidFill>
                <a:srgbClr val="000000"/>
              </a:solidFill>
              <a:latin typeface="Arial"/>
              <a:cs typeface="Arial"/>
            </a:endParaRPr>
          </a:p>
        </p:txBody>
      </p:sp>
      <p:pic>
        <p:nvPicPr>
          <p:cNvPr id="2" name="Picture 1"/>
          <p:cNvPicPr>
            <a:picLocks noChangeAspect="1"/>
          </p:cNvPicPr>
          <p:nvPr/>
        </p:nvPicPr>
        <p:blipFill>
          <a:blip r:embed="rId2">
            <a:alphaModFix amt="24000"/>
          </a:blip>
          <a:stretch>
            <a:fillRect/>
          </a:stretch>
        </p:blipFill>
        <p:spPr>
          <a:xfrm>
            <a:off x="1256885" y="2124050"/>
            <a:ext cx="6373267" cy="3823960"/>
          </a:xfrm>
          <a:prstGeom prst="rect">
            <a:avLst/>
          </a:prstGeom>
        </p:spPr>
      </p:pic>
    </p:spTree>
    <p:extLst>
      <p:ext uri="{BB962C8B-B14F-4D97-AF65-F5344CB8AC3E}">
        <p14:creationId xmlns:p14="http://schemas.microsoft.com/office/powerpoint/2010/main" val="320093638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12293">
                                            <p:txEl>
                                              <p:pRg st="0" end="0"/>
                                            </p:txEl>
                                          </p:spTgt>
                                        </p:tgtEl>
                                        <p:attrNameLst>
                                          <p:attrName>style.visibility</p:attrName>
                                        </p:attrNameLst>
                                      </p:cBhvr>
                                      <p:to>
                                        <p:strVal val="visible"/>
                                      </p:to>
                                    </p:set>
                                    <p:animEffect transition="in" filter="strips(downLeft)">
                                      <p:cBhvr>
                                        <p:cTn id="7" dur="500"/>
                                        <p:tgtEl>
                                          <p:spTgt spid="1229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12293">
                                            <p:txEl>
                                              <p:pRg st="1" end="1"/>
                                            </p:txEl>
                                          </p:spTgt>
                                        </p:tgtEl>
                                        <p:attrNameLst>
                                          <p:attrName>style.visibility</p:attrName>
                                        </p:attrNameLst>
                                      </p:cBhvr>
                                      <p:to>
                                        <p:strVal val="visible"/>
                                      </p:to>
                                    </p:set>
                                    <p:animEffect transition="in" filter="strips(downLeft)">
                                      <p:cBhvr>
                                        <p:cTn id="12" dur="500"/>
                                        <p:tgtEl>
                                          <p:spTgt spid="1229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12293">
                                            <p:txEl>
                                              <p:pRg st="2" end="2"/>
                                            </p:txEl>
                                          </p:spTgt>
                                        </p:tgtEl>
                                        <p:attrNameLst>
                                          <p:attrName>style.visibility</p:attrName>
                                        </p:attrNameLst>
                                      </p:cBhvr>
                                      <p:to>
                                        <p:strVal val="visible"/>
                                      </p:to>
                                    </p:set>
                                    <p:animEffect transition="in" filter="strips(downLeft)">
                                      <p:cBhvr>
                                        <p:cTn id="17" dur="500"/>
                                        <p:tgtEl>
                                          <p:spTgt spid="1229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12293">
                                            <p:txEl>
                                              <p:pRg st="3" end="3"/>
                                            </p:txEl>
                                          </p:spTgt>
                                        </p:tgtEl>
                                        <p:attrNameLst>
                                          <p:attrName>style.visibility</p:attrName>
                                        </p:attrNameLst>
                                      </p:cBhvr>
                                      <p:to>
                                        <p:strVal val="visible"/>
                                      </p:to>
                                    </p:set>
                                    <p:animEffect transition="in" filter="strips(downLeft)">
                                      <p:cBhvr>
                                        <p:cTn id="22" dur="500"/>
                                        <p:tgtEl>
                                          <p:spTgt spid="1229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smtClean="0"/>
              <a:t>Neville Chamberlain’s address to the House of Commons, 27</a:t>
            </a:r>
            <a:r>
              <a:rPr lang="en-GB" sz="2400" baseline="30000" dirty="0" smtClean="0"/>
              <a:t>th</a:t>
            </a:r>
            <a:r>
              <a:rPr lang="en-GB" sz="2400" dirty="0" smtClean="0"/>
              <a:t> September 1938</a:t>
            </a:r>
            <a:endParaRPr lang="en-GB" sz="2400" dirty="0"/>
          </a:p>
        </p:txBody>
      </p:sp>
      <p:sp>
        <p:nvSpPr>
          <p:cNvPr id="3" name="Content Placeholder 2"/>
          <p:cNvSpPr>
            <a:spLocks noGrp="1"/>
          </p:cNvSpPr>
          <p:nvPr>
            <p:ph idx="1"/>
          </p:nvPr>
        </p:nvSpPr>
        <p:spPr/>
        <p:txBody>
          <a:bodyPr>
            <a:noAutofit/>
          </a:bodyPr>
          <a:lstStyle/>
          <a:p>
            <a:r>
              <a:rPr lang="en-GB" sz="1800" dirty="0" smtClean="0"/>
              <a:t>It was the Prime Minister who replaced Baldwin, Neville Chamberlain who became most closely associated with failed policy of appeasement. Here are his words when he returned from Munich</a:t>
            </a:r>
          </a:p>
          <a:p>
            <a:r>
              <a:rPr lang="en-GB" sz="1800" dirty="0" smtClean="0"/>
              <a:t>“Since </a:t>
            </a:r>
            <a:r>
              <a:rPr lang="en-GB" sz="1800" dirty="0"/>
              <a:t>I first went to Berchtesgaden more than 20,0000 letters and telegrams have come to No. 10, Downing Street. Of course, I have been able to look at a tiny fraction of them, but I have seen enough to know that the people who wrote did not feel that they had such a cause for which to fight, if they were asked to go to war in order that the Sudeten Germans might not join the Reich</a:t>
            </a:r>
            <a:r>
              <a:rPr lang="en-GB" sz="1800" dirty="0" smtClean="0"/>
              <a:t>.” </a:t>
            </a:r>
          </a:p>
          <a:p>
            <a:r>
              <a:rPr lang="en-GB" sz="1800" dirty="0" smtClean="0"/>
              <a:t>“That </a:t>
            </a:r>
            <a:r>
              <a:rPr lang="en-GB" sz="1800" dirty="0"/>
              <a:t>is how they are feeling. That is my answer to those who say that we should have told Germany weeks ago that, if her army crossed the border of Czechoslovakia, we should be at war with her. We had no treaty obligations and no legal obligations to Czechoslovakia and if we had said that, we feel that we should have received no support from the people of this country. . . </a:t>
            </a:r>
            <a:r>
              <a:rPr lang="en-GB" sz="1800" dirty="0" smtClean="0"/>
              <a:t>.”</a:t>
            </a:r>
            <a:endParaRPr lang="en-GB" sz="1800" dirty="0"/>
          </a:p>
        </p:txBody>
      </p:sp>
      <p:pic>
        <p:nvPicPr>
          <p:cNvPr id="4" name="Picture 3"/>
          <p:cNvPicPr>
            <a:picLocks noChangeAspect="1"/>
          </p:cNvPicPr>
          <p:nvPr/>
        </p:nvPicPr>
        <p:blipFill>
          <a:blip r:embed="rId2">
            <a:alphaModFix amt="16000"/>
          </a:blip>
          <a:stretch>
            <a:fillRect/>
          </a:stretch>
        </p:blipFill>
        <p:spPr>
          <a:xfrm>
            <a:off x="1879600" y="0"/>
            <a:ext cx="5367130" cy="6858000"/>
          </a:xfrm>
          <a:prstGeom prst="rect">
            <a:avLst/>
          </a:prstGeom>
        </p:spPr>
      </p:pic>
    </p:spTree>
    <p:extLst>
      <p:ext uri="{BB962C8B-B14F-4D97-AF65-F5344CB8AC3E}">
        <p14:creationId xmlns:p14="http://schemas.microsoft.com/office/powerpoint/2010/main" val="113928139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edg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edg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edg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smtClean="0"/>
              <a:t>Neville Chamberlain’s address to the House of Commons, 27</a:t>
            </a:r>
            <a:r>
              <a:rPr lang="en-GB" sz="2400" baseline="30000" dirty="0" smtClean="0"/>
              <a:t>th</a:t>
            </a:r>
            <a:r>
              <a:rPr lang="en-GB" sz="2400" dirty="0" smtClean="0"/>
              <a:t> September 1938</a:t>
            </a:r>
            <a:endParaRPr lang="en-GB" sz="2400" dirty="0"/>
          </a:p>
        </p:txBody>
      </p:sp>
      <p:sp>
        <p:nvSpPr>
          <p:cNvPr id="3" name="Content Placeholder 2"/>
          <p:cNvSpPr>
            <a:spLocks noGrp="1"/>
          </p:cNvSpPr>
          <p:nvPr>
            <p:ph idx="1"/>
          </p:nvPr>
        </p:nvSpPr>
        <p:spPr/>
        <p:txBody>
          <a:bodyPr>
            <a:normAutofit fontScale="85000" lnSpcReduction="20000"/>
          </a:bodyPr>
          <a:lstStyle/>
          <a:p>
            <a:r>
              <a:rPr lang="en-GB" dirty="0"/>
              <a:t>If I felt my responsibility heavy before, to read such letters has made it seem almost overwhelming. How horrible, fantastic, incredible it is that we should be digging trenches and trying on gas masks here because of a quarrel in a far-away country between people of whom we know nothing. It seems still more impossible that a quarrel which has already been settled in principle should be the subject of war</a:t>
            </a:r>
            <a:r>
              <a:rPr lang="en-GB" dirty="0" smtClean="0"/>
              <a:t>.</a:t>
            </a:r>
          </a:p>
          <a:p>
            <a:r>
              <a:rPr lang="en-GB" dirty="0"/>
              <a:t>However much we may sympathize with a small nation confronted by a big and powerful </a:t>
            </a:r>
            <a:r>
              <a:rPr lang="en-GB" dirty="0" smtClean="0"/>
              <a:t>neighbour</a:t>
            </a:r>
            <a:r>
              <a:rPr lang="en-GB" dirty="0"/>
              <a:t>, we cannot in all circumstances undertake to involve the whole British Empire in war simply on her account. If we have to fight it must be on larger issues than that. I am myself a man of peace to the depths of my soul. Armed conflict between nations is a nightmare to me; but if I were convinced that any nation had made up its mind to dominate the world by fear of its force, I should feel that it must be resisted.</a:t>
            </a:r>
          </a:p>
        </p:txBody>
      </p:sp>
      <p:pic>
        <p:nvPicPr>
          <p:cNvPr id="4" name="Picture 3"/>
          <p:cNvPicPr>
            <a:picLocks noChangeAspect="1"/>
          </p:cNvPicPr>
          <p:nvPr/>
        </p:nvPicPr>
        <p:blipFill>
          <a:blip r:embed="rId2">
            <a:alphaModFix amt="16000"/>
          </a:blip>
          <a:stretch>
            <a:fillRect/>
          </a:stretch>
        </p:blipFill>
        <p:spPr>
          <a:xfrm>
            <a:off x="1879600" y="0"/>
            <a:ext cx="5367130" cy="6858000"/>
          </a:xfrm>
          <a:prstGeom prst="rect">
            <a:avLst/>
          </a:prstGeom>
        </p:spPr>
      </p:pic>
    </p:spTree>
    <p:extLst>
      <p:ext uri="{BB962C8B-B14F-4D97-AF65-F5344CB8AC3E}">
        <p14:creationId xmlns:p14="http://schemas.microsoft.com/office/powerpoint/2010/main" val="321537753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trips(downLeft)">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trips(downLeft)">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24000"/>
          </a:blip>
          <a:stretch>
            <a:fillRect/>
          </a:stretch>
        </p:blipFill>
        <p:spPr>
          <a:xfrm>
            <a:off x="529101" y="1371600"/>
            <a:ext cx="7812985" cy="4891608"/>
          </a:xfrm>
          <a:prstGeom prst="rect">
            <a:avLst/>
          </a:prstGeom>
        </p:spPr>
      </p:pic>
      <p:sp>
        <p:nvSpPr>
          <p:cNvPr id="2" name="Title 1"/>
          <p:cNvSpPr>
            <a:spLocks noGrp="1"/>
          </p:cNvSpPr>
          <p:nvPr>
            <p:ph type="title"/>
          </p:nvPr>
        </p:nvSpPr>
        <p:spPr/>
        <p:txBody>
          <a:bodyPr/>
          <a:lstStyle/>
          <a:p>
            <a:r>
              <a:rPr lang="en-GB" dirty="0" smtClean="0"/>
              <a:t>What were the benefits of appeasement?</a:t>
            </a:r>
            <a:endParaRPr lang="en-GB" dirty="0"/>
          </a:p>
        </p:txBody>
      </p:sp>
      <p:sp>
        <p:nvSpPr>
          <p:cNvPr id="3" name="Content Placeholder 2"/>
          <p:cNvSpPr>
            <a:spLocks noGrp="1"/>
          </p:cNvSpPr>
          <p:nvPr>
            <p:ph idx="1"/>
          </p:nvPr>
        </p:nvSpPr>
        <p:spPr/>
        <p:txBody>
          <a:bodyPr/>
          <a:lstStyle/>
          <a:p>
            <a:r>
              <a:rPr lang="en-GB" dirty="0" smtClean="0"/>
              <a:t>It tried a peaceful settlement first – in the words of Winston Churchill – ‘jaw, jaw, is better than war, war’</a:t>
            </a:r>
          </a:p>
          <a:p>
            <a:r>
              <a:rPr lang="en-GB" dirty="0" smtClean="0"/>
              <a:t>If there had been a war in 1938 Britain could have easily have lost it</a:t>
            </a:r>
          </a:p>
          <a:p>
            <a:r>
              <a:rPr lang="en-GB" dirty="0" smtClean="0"/>
              <a:t>It allowed the Allies to build up their strength for a war which they eventually won</a:t>
            </a:r>
          </a:p>
          <a:p>
            <a:r>
              <a:rPr lang="en-GB" dirty="0" smtClean="0"/>
              <a:t>It was what the public and parliament wanted at the time</a:t>
            </a:r>
            <a:endParaRPr lang="en-GB" dirty="0"/>
          </a:p>
        </p:txBody>
      </p:sp>
    </p:spTree>
    <p:extLst>
      <p:ext uri="{BB962C8B-B14F-4D97-AF65-F5344CB8AC3E}">
        <p14:creationId xmlns:p14="http://schemas.microsoft.com/office/powerpoint/2010/main" val="207692169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trips(downLeft)">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trips(downLeft)">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strips(downLeft)">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strips(downLeft)">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24000"/>
          </a:blip>
          <a:stretch>
            <a:fillRect/>
          </a:stretch>
        </p:blipFill>
        <p:spPr>
          <a:xfrm>
            <a:off x="529101" y="1371600"/>
            <a:ext cx="7812985" cy="4891608"/>
          </a:xfrm>
          <a:prstGeom prst="rect">
            <a:avLst/>
          </a:prstGeom>
        </p:spPr>
      </p:pic>
      <p:sp>
        <p:nvSpPr>
          <p:cNvPr id="2" name="Title 1"/>
          <p:cNvSpPr>
            <a:spLocks noGrp="1"/>
          </p:cNvSpPr>
          <p:nvPr>
            <p:ph type="title"/>
          </p:nvPr>
        </p:nvSpPr>
        <p:spPr/>
        <p:txBody>
          <a:bodyPr/>
          <a:lstStyle/>
          <a:p>
            <a:r>
              <a:rPr lang="en-GB" dirty="0" smtClean="0"/>
              <a:t>What were the drawbacks of appeasement?</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It simply didn’t work and encouraged the dictators to become bolder</a:t>
            </a:r>
          </a:p>
          <a:p>
            <a:r>
              <a:rPr lang="en-GB" dirty="0" smtClean="0"/>
              <a:t>It destroyed the reputation of Baldwin and Chamberlain, although it enhanced that of Churchill’s</a:t>
            </a:r>
          </a:p>
          <a:p>
            <a:r>
              <a:rPr lang="en-GB" dirty="0" smtClean="0"/>
              <a:t>We know now that if the Allies had stood up to Hitler his generals would have used this an excuse to remove him in a military coup</a:t>
            </a:r>
          </a:p>
          <a:p>
            <a:r>
              <a:rPr lang="en-GB" dirty="0" smtClean="0"/>
              <a:t>It directly led to WWII and the death of millions of people</a:t>
            </a:r>
          </a:p>
          <a:p>
            <a:r>
              <a:rPr lang="en-GB" dirty="0" smtClean="0"/>
              <a:t>The failures of Munich have been cited as the reason why later day invasions such as Suez, Vietnam, Iraq and Afghanistan were encouraged when ‘negotiations’ or ‘appeasement’ could have been more effective.</a:t>
            </a:r>
            <a:endParaRPr lang="en-GB" dirty="0"/>
          </a:p>
        </p:txBody>
      </p:sp>
    </p:spTree>
    <p:extLst>
      <p:ext uri="{BB962C8B-B14F-4D97-AF65-F5344CB8AC3E}">
        <p14:creationId xmlns:p14="http://schemas.microsoft.com/office/powerpoint/2010/main" val="179518114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trips(downLeft)">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trips(downLeft)">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strips(downLeft)">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strips(downLeft)">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strips(downLeft)">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6000"/>
          </a:blip>
          <a:stretch>
            <a:fillRect/>
          </a:stretch>
        </p:blipFill>
        <p:spPr>
          <a:xfrm>
            <a:off x="0" y="12700"/>
            <a:ext cx="9144000" cy="6827520"/>
          </a:xfrm>
          <a:prstGeom prst="rect">
            <a:avLst/>
          </a:prstGeom>
        </p:spPr>
      </p:pic>
      <p:sp>
        <p:nvSpPr>
          <p:cNvPr id="3" name="Content Placeholder 2"/>
          <p:cNvSpPr>
            <a:spLocks noGrp="1"/>
          </p:cNvSpPr>
          <p:nvPr>
            <p:ph idx="1"/>
          </p:nvPr>
        </p:nvSpPr>
        <p:spPr>
          <a:xfrm>
            <a:off x="394114" y="1735138"/>
            <a:ext cx="7833899" cy="4056062"/>
          </a:xfrm>
        </p:spPr>
        <p:style>
          <a:lnRef idx="2">
            <a:schemeClr val="accent1"/>
          </a:lnRef>
          <a:fillRef idx="1">
            <a:schemeClr val="lt1"/>
          </a:fillRef>
          <a:effectRef idx="0">
            <a:schemeClr val="accent1"/>
          </a:effectRef>
          <a:fontRef idx="minor">
            <a:schemeClr val="dk1"/>
          </a:fontRef>
        </p:style>
        <p:txBody>
          <a:bodyPr/>
          <a:lstStyle/>
          <a:p>
            <a:pPr lvl="1">
              <a:buFont typeface="+mj-lt"/>
              <a:buAutoNum type="arabicPeriod"/>
            </a:pPr>
            <a:r>
              <a:rPr lang="en-US" altLang="zh-CN" sz="2400" dirty="0" smtClean="0"/>
              <a:t>Was </a:t>
            </a:r>
            <a:r>
              <a:rPr lang="en-US" altLang="zh-CN" sz="2400" dirty="0"/>
              <a:t>characterized by its fear of the Soviet Union and the expansion of Communism policy of non-intervention and appeasement towards Fascist aggression</a:t>
            </a:r>
            <a:r>
              <a:rPr lang="en-US" altLang="zh-CN" sz="2400" dirty="0" smtClean="0"/>
              <a:t>.</a:t>
            </a:r>
          </a:p>
          <a:p>
            <a:pPr lvl="1">
              <a:buFont typeface="+mj-lt"/>
              <a:buAutoNum type="arabicPeriod"/>
            </a:pPr>
            <a:r>
              <a:rPr lang="en-US" altLang="zh-CN" sz="2400" dirty="0" smtClean="0"/>
              <a:t>Was focused towards trying to solve domestic problems associated with unemployment</a:t>
            </a:r>
          </a:p>
          <a:p>
            <a:pPr lvl="1">
              <a:buFont typeface="+mj-lt"/>
              <a:buAutoNum type="arabicPeriod"/>
            </a:pPr>
            <a:r>
              <a:rPr lang="en-US" altLang="zh-CN" sz="2400" dirty="0" smtClean="0"/>
              <a:t>Was defined by the ‘10 year no war’ </a:t>
            </a:r>
            <a:r>
              <a:rPr lang="en-US" altLang="zh-CN" sz="2400" dirty="0" smtClean="0"/>
              <a:t>policy, </a:t>
            </a:r>
            <a:r>
              <a:rPr lang="en-US" altLang="zh-CN" sz="2400" dirty="0" smtClean="0"/>
              <a:t>until 1932</a:t>
            </a:r>
          </a:p>
          <a:p>
            <a:pPr lvl="1">
              <a:buFont typeface="+mj-lt"/>
              <a:buAutoNum type="arabicPeriod"/>
            </a:pPr>
            <a:r>
              <a:rPr lang="en-US" altLang="zh-CN" sz="2400" dirty="0" smtClean="0"/>
              <a:t>Was focused inward on the Empire and the </a:t>
            </a:r>
            <a:r>
              <a:rPr lang="en-US" altLang="zh-CN" sz="2400" dirty="0" smtClean="0"/>
              <a:t>Dominions, </a:t>
            </a:r>
            <a:r>
              <a:rPr lang="en-US" altLang="zh-CN" sz="2400" dirty="0" smtClean="0"/>
              <a:t>rather than the wider world.</a:t>
            </a:r>
            <a:endParaRPr lang="en-US" altLang="zh-CN" sz="2400" dirty="0"/>
          </a:p>
          <a:p>
            <a:endParaRPr lang="en-GB" dirty="0"/>
          </a:p>
        </p:txBody>
      </p:sp>
      <p:sp>
        <p:nvSpPr>
          <p:cNvPr id="2" name="Title 1"/>
          <p:cNvSpPr>
            <a:spLocks noGrp="1"/>
          </p:cNvSpPr>
          <p:nvPr>
            <p:ph type="title"/>
          </p:nvPr>
        </p:nvSpPr>
        <p:spPr/>
        <p:txBody>
          <a:bodyPr/>
          <a:lstStyle/>
          <a:p>
            <a:r>
              <a:rPr lang="en-US" altLang="zh-CN" sz="3600" dirty="0"/>
              <a:t>British foreign policy in the interwar period </a:t>
            </a:r>
            <a:endParaRPr lang="en-GB" sz="3600" dirty="0"/>
          </a:p>
        </p:txBody>
      </p:sp>
    </p:spTree>
    <p:extLst>
      <p:ext uri="{BB962C8B-B14F-4D97-AF65-F5344CB8AC3E}">
        <p14:creationId xmlns:p14="http://schemas.microsoft.com/office/powerpoint/2010/main" val="328685461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trips(downLeft)">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trips(downLeft)">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strips(downLeft)">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strips(downLeft)">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0000"/>
          </a:blip>
          <a:stretch>
            <a:fillRect/>
          </a:stretch>
        </p:blipFill>
        <p:spPr>
          <a:xfrm>
            <a:off x="85261" y="930641"/>
            <a:ext cx="8837050" cy="4927723"/>
          </a:xfrm>
          <a:prstGeom prst="rect">
            <a:avLst/>
          </a:prstGeom>
        </p:spPr>
      </p:pic>
      <p:sp>
        <p:nvSpPr>
          <p:cNvPr id="2" name="Title 1"/>
          <p:cNvSpPr>
            <a:spLocks noGrp="1"/>
          </p:cNvSpPr>
          <p:nvPr>
            <p:ph type="title"/>
          </p:nvPr>
        </p:nvSpPr>
        <p:spPr/>
        <p:txBody>
          <a:bodyPr/>
          <a:lstStyle/>
          <a:p>
            <a:r>
              <a:rPr lang="en-GB" dirty="0" smtClean="0"/>
              <a:t>The fall of the British Empire</a:t>
            </a:r>
            <a:endParaRPr lang="en-GB" dirty="0"/>
          </a:p>
        </p:txBody>
      </p:sp>
      <p:sp>
        <p:nvSpPr>
          <p:cNvPr id="3" name="Content Placeholder 2"/>
          <p:cNvSpPr>
            <a:spLocks noGrp="1"/>
          </p:cNvSpPr>
          <p:nvPr>
            <p:ph idx="1"/>
          </p:nvPr>
        </p:nvSpPr>
        <p:spPr/>
        <p:txBody>
          <a:bodyPr/>
          <a:lstStyle/>
          <a:p>
            <a:r>
              <a:rPr lang="en-GB" dirty="0" smtClean="0"/>
              <a:t>60 years ago when Queen Elizabeth II gained the throne she ruled over an Empire</a:t>
            </a:r>
          </a:p>
          <a:p>
            <a:r>
              <a:rPr lang="en-GB" dirty="0" smtClean="0"/>
              <a:t>Today she heads a Commonwealth</a:t>
            </a:r>
          </a:p>
          <a:p>
            <a:r>
              <a:rPr lang="en-GB" dirty="0" smtClean="0"/>
              <a:t>The British Empire has left a lasting legacy on the UK and those who were colonised. </a:t>
            </a:r>
          </a:p>
          <a:p>
            <a:r>
              <a:rPr lang="en-GB" dirty="0" smtClean="0"/>
              <a:t>But what was British Colonialism?</a:t>
            </a:r>
          </a:p>
          <a:p>
            <a:endParaRPr lang="en-GB" dirty="0"/>
          </a:p>
        </p:txBody>
      </p:sp>
    </p:spTree>
    <p:extLst>
      <p:ext uri="{BB962C8B-B14F-4D97-AF65-F5344CB8AC3E}">
        <p14:creationId xmlns:p14="http://schemas.microsoft.com/office/powerpoint/2010/main" val="366869422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4738" name="Picture 2" descr="Britishempire_1886_b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44739"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a:solidFill>
                  <a:schemeClr val="accent1"/>
                </a:solidFill>
              </a:rPr>
              <a:t>The British Empire</a:t>
            </a:r>
          </a:p>
        </p:txBody>
      </p:sp>
      <p:sp>
        <p:nvSpPr>
          <p:cNvPr id="244740" name="Text Box 4"/>
          <p:cNvSpPr txBox="1">
            <a:spLocks noChangeArrowheads="1"/>
          </p:cNvSpPr>
          <p:nvPr/>
        </p:nvSpPr>
        <p:spPr bwMode="auto">
          <a:xfrm>
            <a:off x="539750" y="1268413"/>
            <a:ext cx="8280400" cy="4535487"/>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342900" indent="-342900">
              <a:defRPr>
                <a:solidFill>
                  <a:schemeClr val="tx1"/>
                </a:solidFill>
                <a:latin typeface="Arial" charset="0"/>
                <a:ea typeface="ＭＳ Ｐゴシック" charset="0"/>
              </a:defRPr>
            </a:lvl1pPr>
            <a:lvl2pPr marL="800100" indent="-342900">
              <a:defRPr>
                <a:solidFill>
                  <a:schemeClr val="tx1"/>
                </a:solidFill>
                <a:latin typeface="Arial" charset="0"/>
                <a:ea typeface="ＭＳ Ｐゴシック" charset="0"/>
              </a:defRPr>
            </a:lvl2pPr>
            <a:lvl3pPr marL="1257300" indent="-342900">
              <a:defRPr>
                <a:solidFill>
                  <a:schemeClr val="tx1"/>
                </a:solidFill>
                <a:latin typeface="Arial" charset="0"/>
                <a:ea typeface="ＭＳ Ｐゴシック" charset="0"/>
              </a:defRPr>
            </a:lvl3pPr>
            <a:lvl4pPr marL="1714500" indent="-342900">
              <a:defRPr>
                <a:solidFill>
                  <a:schemeClr val="tx1"/>
                </a:solidFill>
                <a:latin typeface="Arial" charset="0"/>
                <a:ea typeface="ＭＳ Ｐゴシック" charset="0"/>
              </a:defRPr>
            </a:lvl4pPr>
            <a:lvl5pPr marL="2171700" indent="-342900">
              <a:defRPr>
                <a:solidFill>
                  <a:schemeClr val="tx1"/>
                </a:solidFill>
                <a:latin typeface="Arial" charset="0"/>
                <a:ea typeface="ＭＳ Ｐゴシック" charset="0"/>
              </a:defRPr>
            </a:lvl5pPr>
            <a:lvl6pPr marL="2628900" indent="-342900" fontAlgn="base">
              <a:spcBef>
                <a:spcPct val="0"/>
              </a:spcBef>
              <a:spcAft>
                <a:spcPct val="0"/>
              </a:spcAft>
              <a:defRPr>
                <a:solidFill>
                  <a:schemeClr val="tx1"/>
                </a:solidFill>
                <a:latin typeface="Arial" charset="0"/>
                <a:ea typeface="ＭＳ Ｐゴシック" charset="0"/>
              </a:defRPr>
            </a:lvl6pPr>
            <a:lvl7pPr marL="3086100" indent="-342900" fontAlgn="base">
              <a:spcBef>
                <a:spcPct val="0"/>
              </a:spcBef>
              <a:spcAft>
                <a:spcPct val="0"/>
              </a:spcAft>
              <a:defRPr>
                <a:solidFill>
                  <a:schemeClr val="tx1"/>
                </a:solidFill>
                <a:latin typeface="Arial" charset="0"/>
                <a:ea typeface="ＭＳ Ｐゴシック" charset="0"/>
              </a:defRPr>
            </a:lvl7pPr>
            <a:lvl8pPr marL="3543300" indent="-342900" fontAlgn="base">
              <a:spcBef>
                <a:spcPct val="0"/>
              </a:spcBef>
              <a:spcAft>
                <a:spcPct val="0"/>
              </a:spcAft>
              <a:defRPr>
                <a:solidFill>
                  <a:schemeClr val="tx1"/>
                </a:solidFill>
                <a:latin typeface="Arial" charset="0"/>
                <a:ea typeface="ＭＳ Ｐゴシック" charset="0"/>
              </a:defRPr>
            </a:lvl8pPr>
            <a:lvl9pPr marL="4000500" indent="-342900" fontAlgn="base">
              <a:spcBef>
                <a:spcPct val="0"/>
              </a:spcBef>
              <a:spcAft>
                <a:spcPct val="0"/>
              </a:spcAft>
              <a:defRPr>
                <a:solidFill>
                  <a:schemeClr val="tx1"/>
                </a:solidFill>
                <a:latin typeface="Arial" charset="0"/>
                <a:ea typeface="ＭＳ Ｐゴシック" charset="0"/>
              </a:defRPr>
            </a:lvl9pPr>
          </a:lstStyle>
          <a:p>
            <a:pPr>
              <a:spcBef>
                <a:spcPct val="50000"/>
              </a:spcBef>
            </a:pPr>
            <a:r>
              <a:rPr lang="en-US" sz="2400" dirty="0">
                <a:solidFill>
                  <a:schemeClr val="bg1"/>
                </a:solidFill>
                <a:latin typeface="Tahoma" charset="0"/>
              </a:rPr>
              <a:t>It was the greatest empire the world has ever known…</a:t>
            </a:r>
          </a:p>
          <a:p>
            <a:endParaRPr lang="en-GB" b="1" dirty="0">
              <a:solidFill>
                <a:schemeClr val="bg1"/>
              </a:solidFill>
              <a:latin typeface="Tahoma" charset="0"/>
            </a:endParaRPr>
          </a:p>
          <a:p>
            <a:pPr>
              <a:spcBef>
                <a:spcPct val="50000"/>
              </a:spcBef>
            </a:pPr>
            <a:r>
              <a:rPr lang="en-GB" sz="2400" b="1" dirty="0">
                <a:solidFill>
                  <a:schemeClr val="bg1"/>
                </a:solidFill>
                <a:latin typeface="Tahoma" charset="0"/>
              </a:rPr>
              <a:t>… by landmass</a:t>
            </a:r>
            <a:endParaRPr lang="en-GB" sz="2400" dirty="0">
              <a:solidFill>
                <a:schemeClr val="bg1"/>
              </a:solidFill>
              <a:latin typeface="Tahoma" charset="0"/>
            </a:endParaRPr>
          </a:p>
          <a:p>
            <a:pPr>
              <a:spcBef>
                <a:spcPct val="50000"/>
              </a:spcBef>
              <a:buFontTx/>
              <a:buAutoNum type="arabicPeriod"/>
            </a:pPr>
            <a:r>
              <a:rPr lang="en-US" sz="2400" b="1" dirty="0">
                <a:solidFill>
                  <a:schemeClr val="accent1"/>
                </a:solidFill>
                <a:latin typeface="Tahoma" charset="0"/>
              </a:rPr>
              <a:t>   British Empire - 36.6 million km² (in 1921)</a:t>
            </a:r>
            <a:r>
              <a:rPr lang="en-US" sz="2400" dirty="0">
                <a:solidFill>
                  <a:schemeClr val="accent1"/>
                </a:solidFill>
                <a:latin typeface="Tahoma" charset="0"/>
              </a:rPr>
              <a:t> </a:t>
            </a:r>
            <a:endParaRPr lang="en-GB" sz="2400" dirty="0">
              <a:solidFill>
                <a:schemeClr val="accent1"/>
              </a:solidFill>
              <a:latin typeface="Tahoma" charset="0"/>
            </a:endParaRPr>
          </a:p>
          <a:p>
            <a:pPr>
              <a:spcBef>
                <a:spcPct val="50000"/>
              </a:spcBef>
              <a:buFontTx/>
              <a:buAutoNum type="arabicPeriod"/>
            </a:pPr>
            <a:r>
              <a:rPr lang="en-US" sz="2400" dirty="0">
                <a:solidFill>
                  <a:schemeClr val="bg1"/>
                </a:solidFill>
                <a:latin typeface="Tahoma" charset="0"/>
              </a:rPr>
              <a:t>   Mongol Empire - 33.2 million km² </a:t>
            </a:r>
          </a:p>
          <a:p>
            <a:pPr>
              <a:spcBef>
                <a:spcPct val="50000"/>
              </a:spcBef>
              <a:buFontTx/>
              <a:buAutoNum type="arabicPeriod"/>
            </a:pPr>
            <a:r>
              <a:rPr lang="en-US" sz="2400" dirty="0">
                <a:solidFill>
                  <a:schemeClr val="bg1"/>
                </a:solidFill>
                <a:latin typeface="Tahoma" charset="0"/>
              </a:rPr>
              <a:t>   Russian Empire - 22.8 million km² </a:t>
            </a:r>
          </a:p>
          <a:p>
            <a:pPr>
              <a:spcBef>
                <a:spcPct val="50000"/>
              </a:spcBef>
              <a:buFontTx/>
              <a:buAutoNum type="arabicPeriod"/>
            </a:pPr>
            <a:r>
              <a:rPr lang="en-US" sz="2400" dirty="0">
                <a:solidFill>
                  <a:schemeClr val="bg1"/>
                </a:solidFill>
                <a:latin typeface="Tahoma" charset="0"/>
              </a:rPr>
              <a:t>   Spanish Empire - 19 million km² </a:t>
            </a:r>
          </a:p>
          <a:p>
            <a:pPr>
              <a:spcBef>
                <a:spcPct val="50000"/>
              </a:spcBef>
              <a:buFontTx/>
              <a:buAutoNum type="arabicPeriod"/>
            </a:pPr>
            <a:r>
              <a:rPr lang="en-US" sz="2400" dirty="0">
                <a:solidFill>
                  <a:schemeClr val="bg1"/>
                </a:solidFill>
                <a:latin typeface="Tahoma" charset="0"/>
              </a:rPr>
              <a:t>   Arab Empire - 13.2 million km²</a:t>
            </a:r>
          </a:p>
          <a:p>
            <a:pPr>
              <a:spcBef>
                <a:spcPct val="50000"/>
              </a:spcBef>
            </a:pPr>
            <a:endParaRPr lang="en-GB" sz="2400" dirty="0">
              <a:solidFill>
                <a:schemeClr val="bg1"/>
              </a:solidFill>
              <a:latin typeface="Tahoma" charset="0"/>
            </a:endParaRPr>
          </a:p>
        </p:txBody>
      </p:sp>
    </p:spTree>
    <p:extLst>
      <p:ext uri="{BB962C8B-B14F-4D97-AF65-F5344CB8AC3E}">
        <p14:creationId xmlns:p14="http://schemas.microsoft.com/office/powerpoint/2010/main" val="159393246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4740">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4740">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4740">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474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474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alphaModFix amt="22000"/>
          </a:blip>
          <a:stretch>
            <a:fillRect/>
          </a:stretch>
        </p:blipFill>
        <p:spPr>
          <a:xfrm>
            <a:off x="-224114" y="1371600"/>
            <a:ext cx="9488738" cy="6192650"/>
          </a:xfrm>
          <a:prstGeom prst="rect">
            <a:avLst/>
          </a:prstGeom>
        </p:spPr>
      </p:pic>
      <p:sp>
        <p:nvSpPr>
          <p:cNvPr id="78850" name="Rectangle 2"/>
          <p:cNvSpPr>
            <a:spLocks noGrp="1" noChangeArrowheads="1"/>
          </p:cNvSpPr>
          <p:nvPr>
            <p:ph type="title"/>
          </p:nvPr>
        </p:nvSpPr>
        <p:spPr/>
        <p:txBody>
          <a:bodyPr/>
          <a:lstStyle/>
          <a:p>
            <a:r>
              <a:rPr lang="en-US" dirty="0"/>
              <a:t>British Colonialism</a:t>
            </a:r>
          </a:p>
        </p:txBody>
      </p:sp>
      <p:sp>
        <p:nvSpPr>
          <p:cNvPr id="78851" name="Rectangle 3"/>
          <p:cNvSpPr>
            <a:spLocks noGrp="1" noChangeArrowheads="1"/>
          </p:cNvSpPr>
          <p:nvPr>
            <p:ph idx="1"/>
          </p:nvPr>
        </p:nvSpPr>
        <p:spPr>
          <a:xfrm>
            <a:off x="437905" y="1467128"/>
            <a:ext cx="8177871" cy="4861228"/>
          </a:xfrm>
        </p:spPr>
        <p:txBody>
          <a:bodyPr>
            <a:normAutofit fontScale="70000" lnSpcReduction="20000"/>
          </a:bodyPr>
          <a:lstStyle/>
          <a:p>
            <a:r>
              <a:rPr lang="en-US" dirty="0"/>
              <a:t>The search for resources and new markets to increase profits fueled British colonialism.</a:t>
            </a:r>
          </a:p>
          <a:p>
            <a:r>
              <a:rPr lang="en-US" dirty="0" smtClean="0"/>
              <a:t>Wales became the first colony of England and was later cited as the model colonial assimilation</a:t>
            </a:r>
          </a:p>
          <a:p>
            <a:r>
              <a:rPr lang="en-US" dirty="0" smtClean="0"/>
              <a:t>It was in Ireland with the introduction of the Protestant plantations were things began to come unstuck</a:t>
            </a:r>
          </a:p>
          <a:p>
            <a:r>
              <a:rPr lang="en-US" dirty="0" smtClean="0"/>
              <a:t>The </a:t>
            </a:r>
            <a:r>
              <a:rPr lang="en-US" dirty="0"/>
              <a:t>first phase of British colonialism </a:t>
            </a:r>
            <a:r>
              <a:rPr lang="en-US" dirty="0" smtClean="0"/>
              <a:t>outside of the British Isles was </a:t>
            </a:r>
            <a:r>
              <a:rPr lang="en-US" dirty="0"/>
              <a:t>concentrated in the </a:t>
            </a:r>
            <a:r>
              <a:rPr lang="en-US" dirty="0" smtClean="0"/>
              <a:t>‘New World’, </a:t>
            </a:r>
            <a:r>
              <a:rPr lang="en-US" dirty="0"/>
              <a:t>west Africa, and India and came to a close with the American Revolution.</a:t>
            </a:r>
          </a:p>
          <a:p>
            <a:r>
              <a:rPr lang="en-US" dirty="0"/>
              <a:t>During the second period of colonialism, Britain eventually controlled most of India, Australia, New Zealand, Canada, and large portions of eastern and southern Africa.</a:t>
            </a:r>
          </a:p>
          <a:p>
            <a:r>
              <a:rPr lang="en-US" dirty="0"/>
              <a:t>British colonial efforts were justified by what Kipling called </a:t>
            </a:r>
            <a:r>
              <a:rPr lang="ja-JP" altLang="en-US" dirty="0"/>
              <a:t>“</a:t>
            </a:r>
            <a:r>
              <a:rPr lang="en-US" dirty="0"/>
              <a:t>white </a:t>
            </a:r>
            <a:r>
              <a:rPr lang="en-US" dirty="0" smtClean="0"/>
              <a:t>man</a:t>
            </a:r>
            <a:r>
              <a:rPr lang="en-GB" dirty="0" smtClean="0"/>
              <a:t>’</a:t>
            </a:r>
            <a:r>
              <a:rPr lang="en-US" dirty="0" smtClean="0"/>
              <a:t>s </a:t>
            </a:r>
            <a:r>
              <a:rPr lang="en-US" dirty="0"/>
              <a:t>burden,</a:t>
            </a:r>
            <a:r>
              <a:rPr lang="ja-JP" altLang="en-US" dirty="0" smtClean="0"/>
              <a:t>”</a:t>
            </a:r>
            <a:r>
              <a:rPr lang="en-GB" altLang="ja-JP" dirty="0" smtClean="0"/>
              <a:t>economic and strategic interest. All colonies were expected to be ‘cost effective’,</a:t>
            </a:r>
            <a:r>
              <a:rPr lang="en-US" dirty="0" smtClean="0"/>
              <a:t> </a:t>
            </a:r>
            <a:r>
              <a:rPr lang="en-US" dirty="0"/>
              <a:t>which asserted that native peoples were not capable of governing themselves and needed the white British colonialist to provide and maintain order</a:t>
            </a:r>
            <a:r>
              <a:rPr lang="en-US" dirty="0" smtClean="0"/>
              <a:t>.</a:t>
            </a:r>
          </a:p>
          <a:p>
            <a:r>
              <a:rPr lang="en-US" dirty="0" smtClean="0"/>
              <a:t>Much of British commerce and finance was built on the Empire. It was behind the wealth that built up the British aristocracy and many British cities and towns</a:t>
            </a:r>
            <a:endParaRPr lang="en-US" dirty="0"/>
          </a:p>
        </p:txBody>
      </p:sp>
    </p:spTree>
    <p:extLst>
      <p:ext uri="{BB962C8B-B14F-4D97-AF65-F5344CB8AC3E}">
        <p14:creationId xmlns:p14="http://schemas.microsoft.com/office/powerpoint/2010/main" val="96582613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885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88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885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885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8851">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88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US" dirty="0"/>
              <a:t>Development</a:t>
            </a:r>
          </a:p>
        </p:txBody>
      </p:sp>
      <p:sp>
        <p:nvSpPr>
          <p:cNvPr id="82947" name="Rectangle 3"/>
          <p:cNvSpPr>
            <a:spLocks noGrp="1" noChangeArrowheads="1"/>
          </p:cNvSpPr>
          <p:nvPr>
            <p:ph idx="1"/>
          </p:nvPr>
        </p:nvSpPr>
        <p:spPr/>
        <p:txBody>
          <a:bodyPr>
            <a:normAutofit fontScale="92500" lnSpcReduction="10000"/>
          </a:bodyPr>
          <a:lstStyle/>
          <a:p>
            <a:r>
              <a:rPr lang="en-GB" dirty="0" smtClean="0"/>
              <a:t>An intervention philosophy is an ideological justification for interference in the lives of natives, based upon the assumption that one is in possession of a superior way of doing or thinking.</a:t>
            </a:r>
          </a:p>
          <a:p>
            <a:pPr lvl="1"/>
            <a:r>
              <a:rPr lang="en-GB" dirty="0" smtClean="0"/>
              <a:t>British Empire – white man's burden.</a:t>
            </a:r>
          </a:p>
          <a:p>
            <a:pPr lvl="1"/>
            <a:r>
              <a:rPr lang="en-GB" dirty="0" smtClean="0"/>
              <a:t>French Empire – </a:t>
            </a:r>
            <a:r>
              <a:rPr lang="en-GB" i="1" dirty="0" smtClean="0"/>
              <a:t>mission civilisatrice</a:t>
            </a:r>
            <a:r>
              <a:rPr lang="en-GB" dirty="0" smtClean="0"/>
              <a:t>.</a:t>
            </a:r>
          </a:p>
          <a:p>
            <a:pPr lvl="1"/>
            <a:r>
              <a:rPr lang="en-GB" dirty="0" smtClean="0"/>
              <a:t>Japanese Empire – Bushido (the way of the warrior) </a:t>
            </a:r>
          </a:p>
          <a:p>
            <a:pPr lvl="1"/>
            <a:endParaRPr lang="en-GB" dirty="0" smtClean="0"/>
          </a:p>
          <a:p>
            <a:pPr lvl="1"/>
            <a:r>
              <a:rPr lang="en-GB" dirty="0" smtClean="0"/>
              <a:t>It was believed that economic development plans – industrialization, modernization, westernization, and individualism are desirable evolutionary advances that will bring long-term benefits to natives.</a:t>
            </a:r>
            <a:endParaRPr lang="en-GB" dirty="0"/>
          </a:p>
        </p:txBody>
      </p:sp>
    </p:spTree>
    <p:extLst>
      <p:ext uri="{BB962C8B-B14F-4D97-AF65-F5344CB8AC3E}">
        <p14:creationId xmlns:p14="http://schemas.microsoft.com/office/powerpoint/2010/main" val="102964812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29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294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alphaModFix amt="33000"/>
          </a:blip>
          <a:stretch>
            <a:fillRect/>
          </a:stretch>
        </p:blipFill>
        <p:spPr>
          <a:xfrm>
            <a:off x="324386" y="1905075"/>
            <a:ext cx="8488447" cy="3694971"/>
          </a:xfrm>
          <a:prstGeom prst="rect">
            <a:avLst/>
          </a:prstGeom>
        </p:spPr>
      </p:pic>
      <p:sp>
        <p:nvSpPr>
          <p:cNvPr id="77826" name="Rectangle 2"/>
          <p:cNvSpPr>
            <a:spLocks noGrp="1" noChangeArrowheads="1"/>
          </p:cNvSpPr>
          <p:nvPr>
            <p:ph type="title"/>
          </p:nvPr>
        </p:nvSpPr>
        <p:spPr/>
        <p:txBody>
          <a:bodyPr/>
          <a:lstStyle/>
          <a:p>
            <a:r>
              <a:rPr lang="en-US"/>
              <a:t>Imperialism</a:t>
            </a:r>
          </a:p>
        </p:txBody>
      </p:sp>
      <p:sp>
        <p:nvSpPr>
          <p:cNvPr id="77827" name="Rectangle 3"/>
          <p:cNvSpPr>
            <a:spLocks noGrp="1" noChangeArrowheads="1"/>
          </p:cNvSpPr>
          <p:nvPr>
            <p:ph idx="1"/>
          </p:nvPr>
        </p:nvSpPr>
        <p:spPr/>
        <p:txBody>
          <a:bodyPr>
            <a:normAutofit/>
          </a:bodyPr>
          <a:lstStyle/>
          <a:p>
            <a:r>
              <a:rPr lang="en-US" dirty="0"/>
              <a:t>Imperialism refers to a policy of extending rule of a nation or empire over foreign nations and of taking and holding foreign colonies</a:t>
            </a:r>
            <a:r>
              <a:rPr lang="en-US" dirty="0" smtClean="0"/>
              <a:t>.</a:t>
            </a:r>
          </a:p>
          <a:p>
            <a:r>
              <a:rPr lang="en-US" dirty="0" smtClean="0"/>
              <a:t>It is now referred to as a negative construct</a:t>
            </a:r>
            <a:endParaRPr lang="en-US" dirty="0"/>
          </a:p>
          <a:p>
            <a:r>
              <a:rPr lang="en-US" dirty="0"/>
              <a:t>Colonialism refers to the political, social, economic, and cultural domination of a territory and its people by a foreign power for an extended period of time</a:t>
            </a:r>
            <a:r>
              <a:rPr lang="en-US" dirty="0" smtClean="0"/>
              <a:t>.</a:t>
            </a:r>
            <a:endParaRPr lang="en-US" dirty="0"/>
          </a:p>
        </p:txBody>
      </p:sp>
    </p:spTree>
    <p:extLst>
      <p:ext uri="{BB962C8B-B14F-4D97-AF65-F5344CB8AC3E}">
        <p14:creationId xmlns:p14="http://schemas.microsoft.com/office/powerpoint/2010/main" val="285924089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78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78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6000"/>
          </a:blip>
          <a:stretch>
            <a:fillRect/>
          </a:stretch>
        </p:blipFill>
        <p:spPr>
          <a:xfrm>
            <a:off x="1269924" y="1113055"/>
            <a:ext cx="6524782" cy="4678145"/>
          </a:xfrm>
          <a:prstGeom prst="rect">
            <a:avLst/>
          </a:prstGeom>
        </p:spPr>
      </p:pic>
      <p:sp>
        <p:nvSpPr>
          <p:cNvPr id="2" name="Title 1"/>
          <p:cNvSpPr>
            <a:spLocks noGrp="1"/>
          </p:cNvSpPr>
          <p:nvPr>
            <p:ph type="title"/>
          </p:nvPr>
        </p:nvSpPr>
        <p:spPr/>
        <p:txBody>
          <a:bodyPr/>
          <a:lstStyle/>
          <a:p>
            <a:r>
              <a:rPr lang="en-GB" dirty="0" smtClean="0"/>
              <a:t>How big was the British Empire in 1945?</a:t>
            </a:r>
            <a:endParaRPr lang="en-GB" dirty="0"/>
          </a:p>
        </p:txBody>
      </p:sp>
      <p:sp>
        <p:nvSpPr>
          <p:cNvPr id="3" name="Content Placeholder 2"/>
          <p:cNvSpPr>
            <a:spLocks noGrp="1"/>
          </p:cNvSpPr>
          <p:nvPr>
            <p:ph idx="1"/>
          </p:nvPr>
        </p:nvSpPr>
        <p:spPr/>
        <p:txBody>
          <a:bodyPr/>
          <a:lstStyle/>
          <a:p>
            <a:r>
              <a:rPr lang="en-GB" dirty="0" smtClean="0"/>
              <a:t>Can you see if you can name 10 countries in the British Empire?</a:t>
            </a:r>
            <a:endParaRPr lang="en-GB" dirty="0"/>
          </a:p>
        </p:txBody>
      </p:sp>
    </p:spTree>
    <p:extLst>
      <p:ext uri="{BB962C8B-B14F-4D97-AF65-F5344CB8AC3E}">
        <p14:creationId xmlns:p14="http://schemas.microsoft.com/office/powerpoint/2010/main" val="2931854901"/>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7"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dirty="0">
                <a:solidFill>
                  <a:schemeClr val="accent1"/>
                </a:solidFill>
              </a:rPr>
              <a:t>The British Empire</a:t>
            </a:r>
          </a:p>
        </p:txBody>
      </p:sp>
      <p:sp>
        <p:nvSpPr>
          <p:cNvPr id="154628" name="Text Box 4"/>
          <p:cNvSpPr txBox="1">
            <a:spLocks noChangeArrowheads="1"/>
          </p:cNvSpPr>
          <p:nvPr/>
        </p:nvSpPr>
        <p:spPr bwMode="auto">
          <a:xfrm>
            <a:off x="539750" y="1268413"/>
            <a:ext cx="8280400" cy="4801314"/>
          </a:xfrm>
          <a:prstGeom prst="rect">
            <a:avLst/>
          </a:prstGeom>
          <a:ln/>
        </p:spPr>
        <p:style>
          <a:lnRef idx="2">
            <a:schemeClr val="accent4"/>
          </a:lnRef>
          <a:fillRef idx="1">
            <a:schemeClr val="lt1"/>
          </a:fillRef>
          <a:effectRef idx="0">
            <a:schemeClr val="accent4"/>
          </a:effectRef>
          <a:fontRef idx="minor">
            <a:schemeClr val="dk1"/>
          </a:fontRef>
        </p:style>
        <p:txBody>
          <a:bodyPr>
            <a:spAutoFit/>
          </a:bodyPr>
          <a:lstStyle>
            <a:lvl1pPr marL="342900" indent="-342900">
              <a:defRPr>
                <a:solidFill>
                  <a:schemeClr val="tx1"/>
                </a:solidFill>
                <a:latin typeface="Arial" charset="0"/>
                <a:ea typeface="ＭＳ Ｐゴシック" charset="0"/>
              </a:defRPr>
            </a:lvl1pPr>
            <a:lvl2pPr marL="800100" indent="-342900">
              <a:defRPr>
                <a:solidFill>
                  <a:schemeClr val="tx1"/>
                </a:solidFill>
                <a:latin typeface="Arial" charset="0"/>
                <a:ea typeface="ＭＳ Ｐゴシック" charset="0"/>
              </a:defRPr>
            </a:lvl2pPr>
            <a:lvl3pPr marL="1257300" indent="-342900">
              <a:defRPr>
                <a:solidFill>
                  <a:schemeClr val="tx1"/>
                </a:solidFill>
                <a:latin typeface="Arial" charset="0"/>
                <a:ea typeface="ＭＳ Ｐゴシック" charset="0"/>
              </a:defRPr>
            </a:lvl3pPr>
            <a:lvl4pPr marL="1714500" indent="-342900">
              <a:defRPr>
                <a:solidFill>
                  <a:schemeClr val="tx1"/>
                </a:solidFill>
                <a:latin typeface="Arial" charset="0"/>
                <a:ea typeface="ＭＳ Ｐゴシック" charset="0"/>
              </a:defRPr>
            </a:lvl4pPr>
            <a:lvl5pPr marL="2171700" indent="-342900">
              <a:defRPr>
                <a:solidFill>
                  <a:schemeClr val="tx1"/>
                </a:solidFill>
                <a:latin typeface="Arial" charset="0"/>
                <a:ea typeface="ＭＳ Ｐゴシック" charset="0"/>
              </a:defRPr>
            </a:lvl5pPr>
            <a:lvl6pPr marL="2628900" indent="-342900" fontAlgn="base">
              <a:spcBef>
                <a:spcPct val="0"/>
              </a:spcBef>
              <a:spcAft>
                <a:spcPct val="0"/>
              </a:spcAft>
              <a:defRPr>
                <a:solidFill>
                  <a:schemeClr val="tx1"/>
                </a:solidFill>
                <a:latin typeface="Arial" charset="0"/>
                <a:ea typeface="ＭＳ Ｐゴシック" charset="0"/>
              </a:defRPr>
            </a:lvl6pPr>
            <a:lvl7pPr marL="3086100" indent="-342900" fontAlgn="base">
              <a:spcBef>
                <a:spcPct val="0"/>
              </a:spcBef>
              <a:spcAft>
                <a:spcPct val="0"/>
              </a:spcAft>
              <a:defRPr>
                <a:solidFill>
                  <a:schemeClr val="tx1"/>
                </a:solidFill>
                <a:latin typeface="Arial" charset="0"/>
                <a:ea typeface="ＭＳ Ｐゴシック" charset="0"/>
              </a:defRPr>
            </a:lvl7pPr>
            <a:lvl8pPr marL="3543300" indent="-342900" fontAlgn="base">
              <a:spcBef>
                <a:spcPct val="0"/>
              </a:spcBef>
              <a:spcAft>
                <a:spcPct val="0"/>
              </a:spcAft>
              <a:defRPr>
                <a:solidFill>
                  <a:schemeClr val="tx1"/>
                </a:solidFill>
                <a:latin typeface="Arial" charset="0"/>
                <a:ea typeface="ＭＳ Ｐゴシック" charset="0"/>
              </a:defRPr>
            </a:lvl8pPr>
            <a:lvl9pPr marL="4000500" indent="-342900" fontAlgn="base">
              <a:spcBef>
                <a:spcPct val="0"/>
              </a:spcBef>
              <a:spcAft>
                <a:spcPct val="0"/>
              </a:spcAft>
              <a:defRPr>
                <a:solidFill>
                  <a:schemeClr val="tx1"/>
                </a:solidFill>
                <a:latin typeface="Arial" charset="0"/>
                <a:ea typeface="ＭＳ Ｐゴシック" charset="0"/>
              </a:defRPr>
            </a:lvl9pPr>
          </a:lstStyle>
          <a:p>
            <a:r>
              <a:rPr lang="en-GB" sz="2400" dirty="0">
                <a:solidFill>
                  <a:srgbClr val="F3302F"/>
                </a:solidFill>
                <a:latin typeface="Tahoma" charset="0"/>
              </a:rPr>
              <a:t>Places at one time in the British Empire include:</a:t>
            </a:r>
          </a:p>
          <a:p>
            <a:endParaRPr lang="en-GB" b="1" dirty="0">
              <a:solidFill>
                <a:schemeClr val="accent1"/>
              </a:solidFill>
              <a:latin typeface="Tahoma" charset="0"/>
            </a:endParaRPr>
          </a:p>
          <a:p>
            <a:r>
              <a:rPr lang="en-GB" sz="2400" b="1" dirty="0">
                <a:solidFill>
                  <a:schemeClr val="accent1"/>
                </a:solidFill>
                <a:latin typeface="Tahoma" charset="0"/>
              </a:rPr>
              <a:t>- England </a:t>
            </a:r>
            <a:endParaRPr lang="en-GB" sz="2400" dirty="0">
              <a:solidFill>
                <a:schemeClr val="accent1"/>
              </a:solidFill>
              <a:latin typeface="Tahoma" charset="0"/>
            </a:endParaRPr>
          </a:p>
          <a:p>
            <a:pPr lvl="1"/>
            <a:r>
              <a:rPr lang="en-GB" sz="2400" b="1" dirty="0">
                <a:solidFill>
                  <a:schemeClr val="accent1"/>
                </a:solidFill>
                <a:latin typeface="Tahoma" charset="0"/>
              </a:rPr>
              <a:t>-</a:t>
            </a:r>
            <a:r>
              <a:rPr lang="en-GB" sz="2400" dirty="0">
                <a:latin typeface="Tahoma" charset="0"/>
              </a:rPr>
              <a:t> </a:t>
            </a:r>
            <a:r>
              <a:rPr lang="en-GB" sz="2400" b="1" dirty="0">
                <a:solidFill>
                  <a:schemeClr val="accent1"/>
                </a:solidFill>
                <a:latin typeface="Tahoma" charset="0"/>
              </a:rPr>
              <a:t>Wales </a:t>
            </a:r>
            <a:endParaRPr lang="en-GB" sz="2400" dirty="0">
              <a:solidFill>
                <a:schemeClr val="accent1"/>
              </a:solidFill>
              <a:latin typeface="Tahoma" charset="0"/>
            </a:endParaRPr>
          </a:p>
          <a:p>
            <a:pPr lvl="1"/>
            <a:r>
              <a:rPr lang="en-GB" sz="2400" b="1" dirty="0">
                <a:solidFill>
                  <a:schemeClr val="accent1"/>
                </a:solidFill>
                <a:latin typeface="Tahoma" charset="0"/>
              </a:rPr>
              <a:t>-</a:t>
            </a:r>
            <a:r>
              <a:rPr lang="en-GB" sz="2400" dirty="0">
                <a:latin typeface="Tahoma" charset="0"/>
              </a:rPr>
              <a:t> </a:t>
            </a:r>
            <a:r>
              <a:rPr lang="en-GB" sz="2400" b="1" dirty="0">
                <a:solidFill>
                  <a:schemeClr val="accent1"/>
                </a:solidFill>
                <a:latin typeface="Tahoma" charset="0"/>
              </a:rPr>
              <a:t>Scotland </a:t>
            </a:r>
            <a:endParaRPr lang="en-GB" sz="2400" dirty="0">
              <a:solidFill>
                <a:schemeClr val="accent1"/>
              </a:solidFill>
              <a:latin typeface="Tahoma" charset="0"/>
            </a:endParaRPr>
          </a:p>
          <a:p>
            <a:pPr lvl="1"/>
            <a:r>
              <a:rPr lang="en-GB" sz="2400" b="1" dirty="0">
                <a:solidFill>
                  <a:schemeClr val="accent1"/>
                </a:solidFill>
                <a:latin typeface="Tahoma" charset="0"/>
              </a:rPr>
              <a:t>-</a:t>
            </a:r>
            <a:r>
              <a:rPr lang="en-GB" sz="2400" dirty="0">
                <a:latin typeface="Tahoma" charset="0"/>
              </a:rPr>
              <a:t> </a:t>
            </a:r>
            <a:r>
              <a:rPr lang="en-GB" sz="2400" b="1" dirty="0">
                <a:solidFill>
                  <a:schemeClr val="accent1"/>
                </a:solidFill>
                <a:latin typeface="Tahoma" charset="0"/>
              </a:rPr>
              <a:t>Ireland </a:t>
            </a:r>
            <a:endParaRPr lang="en-GB" sz="2400" dirty="0">
              <a:solidFill>
                <a:schemeClr val="accent1"/>
              </a:solidFill>
              <a:latin typeface="Tahoma" charset="0"/>
            </a:endParaRPr>
          </a:p>
          <a:p>
            <a:pPr lvl="2"/>
            <a:r>
              <a:rPr lang="en-GB" sz="2400" b="1" dirty="0">
                <a:solidFill>
                  <a:schemeClr val="accent1"/>
                </a:solidFill>
                <a:latin typeface="Tahoma" charset="0"/>
              </a:rPr>
              <a:t>-</a:t>
            </a:r>
            <a:r>
              <a:rPr lang="en-GB" sz="2400" dirty="0">
                <a:latin typeface="Tahoma" charset="0"/>
              </a:rPr>
              <a:t> </a:t>
            </a:r>
            <a:r>
              <a:rPr lang="en-GB" sz="2400" b="1" dirty="0">
                <a:solidFill>
                  <a:schemeClr val="accent1"/>
                </a:solidFill>
                <a:latin typeface="Tahoma" charset="0"/>
              </a:rPr>
              <a:t>Northern Ireland </a:t>
            </a:r>
            <a:endParaRPr lang="en-GB" sz="2400" dirty="0">
              <a:solidFill>
                <a:schemeClr val="accent1"/>
              </a:solidFill>
              <a:latin typeface="Tahoma" charset="0"/>
            </a:endParaRPr>
          </a:p>
          <a:p>
            <a:r>
              <a:rPr lang="en-GB" sz="2400" b="1" dirty="0">
                <a:solidFill>
                  <a:schemeClr val="accent1"/>
                </a:solidFill>
                <a:latin typeface="Tahoma" charset="0"/>
              </a:rPr>
              <a:t>-</a:t>
            </a:r>
            <a:r>
              <a:rPr lang="en-GB" sz="2400" dirty="0">
                <a:latin typeface="Tahoma" charset="0"/>
              </a:rPr>
              <a:t> </a:t>
            </a:r>
            <a:r>
              <a:rPr lang="en-GB" sz="2400" b="1" dirty="0">
                <a:solidFill>
                  <a:schemeClr val="accent1"/>
                </a:solidFill>
                <a:latin typeface="Tahoma" charset="0"/>
              </a:rPr>
              <a:t>Isle of Man </a:t>
            </a:r>
            <a:endParaRPr lang="en-GB" sz="2400" dirty="0">
              <a:solidFill>
                <a:schemeClr val="accent1"/>
              </a:solidFill>
              <a:latin typeface="Tahoma" charset="0"/>
            </a:endParaRPr>
          </a:p>
          <a:p>
            <a:r>
              <a:rPr lang="en-GB" sz="2400" b="1" dirty="0">
                <a:solidFill>
                  <a:schemeClr val="accent1"/>
                </a:solidFill>
                <a:latin typeface="Tahoma" charset="0"/>
              </a:rPr>
              <a:t> Channel Islands</a:t>
            </a:r>
            <a:endParaRPr lang="en-GB" sz="2400" dirty="0">
              <a:solidFill>
                <a:schemeClr val="accent1"/>
              </a:solidFill>
              <a:latin typeface="Tahoma" charset="0"/>
            </a:endParaRPr>
          </a:p>
          <a:p>
            <a:r>
              <a:rPr lang="en-GB" sz="2400" dirty="0">
                <a:latin typeface="Tahoma" charset="0"/>
              </a:rPr>
              <a:t> </a:t>
            </a:r>
            <a:r>
              <a:rPr lang="en-GB" sz="2400" b="1" dirty="0">
                <a:solidFill>
                  <a:schemeClr val="accent1"/>
                </a:solidFill>
                <a:latin typeface="Tahoma" charset="0"/>
              </a:rPr>
              <a:t>Jersey </a:t>
            </a:r>
            <a:endParaRPr lang="en-GB" sz="2400" dirty="0">
              <a:solidFill>
                <a:schemeClr val="accent1"/>
              </a:solidFill>
              <a:latin typeface="Tahoma" charset="0"/>
            </a:endParaRPr>
          </a:p>
          <a:p>
            <a:pPr lvl="1"/>
            <a:r>
              <a:rPr lang="en-GB" sz="2400" b="1" dirty="0">
                <a:solidFill>
                  <a:schemeClr val="accent1"/>
                </a:solidFill>
                <a:latin typeface="Tahoma" charset="0"/>
              </a:rPr>
              <a:t>-</a:t>
            </a:r>
            <a:r>
              <a:rPr lang="en-GB" sz="2400" dirty="0">
                <a:latin typeface="Tahoma" charset="0"/>
              </a:rPr>
              <a:t> </a:t>
            </a:r>
            <a:r>
              <a:rPr lang="en-GB" sz="2400" b="1" dirty="0">
                <a:solidFill>
                  <a:schemeClr val="accent1"/>
                </a:solidFill>
                <a:latin typeface="Tahoma" charset="0"/>
              </a:rPr>
              <a:t>Guernsey </a:t>
            </a:r>
            <a:endParaRPr lang="en-GB" sz="2400" dirty="0">
              <a:solidFill>
                <a:schemeClr val="accent1"/>
              </a:solidFill>
              <a:latin typeface="Tahoma" charset="0"/>
            </a:endParaRPr>
          </a:p>
          <a:p>
            <a:pPr lvl="1"/>
            <a:r>
              <a:rPr lang="en-GB" sz="2400" b="1" dirty="0">
                <a:solidFill>
                  <a:schemeClr val="accent1"/>
                </a:solidFill>
                <a:latin typeface="Tahoma" charset="0"/>
              </a:rPr>
              <a:t>-</a:t>
            </a:r>
            <a:r>
              <a:rPr lang="en-GB" sz="2400" dirty="0">
                <a:latin typeface="Tahoma" charset="0"/>
              </a:rPr>
              <a:t> </a:t>
            </a:r>
            <a:r>
              <a:rPr lang="en-GB" sz="2400" b="1" dirty="0">
                <a:solidFill>
                  <a:schemeClr val="accent1"/>
                </a:solidFill>
                <a:latin typeface="Tahoma" charset="0"/>
              </a:rPr>
              <a:t>Alderney </a:t>
            </a:r>
            <a:endParaRPr lang="en-GB" sz="2400" dirty="0">
              <a:solidFill>
                <a:schemeClr val="accent1"/>
              </a:solidFill>
              <a:latin typeface="Tahoma" charset="0"/>
            </a:endParaRPr>
          </a:p>
          <a:p>
            <a:pPr lvl="1"/>
            <a:r>
              <a:rPr lang="en-GB" sz="2400" b="1" dirty="0">
                <a:solidFill>
                  <a:schemeClr val="accent1"/>
                </a:solidFill>
                <a:latin typeface="Tahoma" charset="0"/>
              </a:rPr>
              <a:t>-</a:t>
            </a:r>
            <a:r>
              <a:rPr lang="en-GB" sz="2400" dirty="0">
                <a:latin typeface="Tahoma" charset="0"/>
              </a:rPr>
              <a:t> </a:t>
            </a:r>
            <a:r>
              <a:rPr lang="en-GB" sz="2400" b="1" dirty="0">
                <a:solidFill>
                  <a:schemeClr val="accent1"/>
                </a:solidFill>
                <a:latin typeface="Tahoma" charset="0"/>
              </a:rPr>
              <a:t>Sark </a:t>
            </a:r>
          </a:p>
        </p:txBody>
      </p:sp>
    </p:spTree>
    <p:extLst>
      <p:ext uri="{BB962C8B-B14F-4D97-AF65-F5344CB8AC3E}">
        <p14:creationId xmlns:p14="http://schemas.microsoft.com/office/powerpoint/2010/main" val="2847094618"/>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586" name="Picture 2" descr="Britishempire_1886_b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95587"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dirty="0">
                <a:solidFill>
                  <a:schemeClr val="accent1"/>
                </a:solidFill>
              </a:rPr>
              <a:t>The British Empire</a:t>
            </a:r>
          </a:p>
        </p:txBody>
      </p:sp>
      <p:sp>
        <p:nvSpPr>
          <p:cNvPr id="195588" name="Text Box 4"/>
          <p:cNvSpPr txBox="1">
            <a:spLocks noChangeArrowheads="1"/>
          </p:cNvSpPr>
          <p:nvPr/>
        </p:nvSpPr>
        <p:spPr bwMode="auto">
          <a:xfrm>
            <a:off x="539750" y="1268413"/>
            <a:ext cx="8280400" cy="45720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400" dirty="0">
                <a:solidFill>
                  <a:schemeClr val="bg1"/>
                </a:solidFill>
              </a:rPr>
              <a:t>Places at one time in the British </a:t>
            </a:r>
            <a:r>
              <a:rPr lang="en-GB" sz="2400" dirty="0" smtClean="0">
                <a:solidFill>
                  <a:schemeClr val="bg1"/>
                </a:solidFill>
              </a:rPr>
              <a:t>Empire or protectorates </a:t>
            </a:r>
            <a:r>
              <a:rPr lang="en-GB" sz="2400" dirty="0">
                <a:solidFill>
                  <a:schemeClr val="bg1"/>
                </a:solidFill>
              </a:rPr>
              <a:t>include:</a:t>
            </a:r>
          </a:p>
        </p:txBody>
      </p:sp>
      <p:sp>
        <p:nvSpPr>
          <p:cNvPr id="195589" name="Text Box 5"/>
          <p:cNvSpPr txBox="1">
            <a:spLocks noChangeArrowheads="1"/>
          </p:cNvSpPr>
          <p:nvPr/>
        </p:nvSpPr>
        <p:spPr bwMode="auto">
          <a:xfrm>
            <a:off x="755650" y="1914525"/>
            <a:ext cx="3024188" cy="4401205"/>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buFontTx/>
              <a:buChar char="-"/>
            </a:pPr>
            <a:r>
              <a:rPr lang="en-GB" b="1" dirty="0">
                <a:solidFill>
                  <a:schemeClr val="accent1"/>
                </a:solidFill>
              </a:rPr>
              <a:t> </a:t>
            </a:r>
            <a:r>
              <a:rPr lang="en-GB" sz="2000" b="1" dirty="0">
                <a:solidFill>
                  <a:srgbClr val="FFFF00"/>
                </a:solidFill>
              </a:rPr>
              <a:t>Gibraltar</a:t>
            </a:r>
          </a:p>
          <a:p>
            <a:pPr>
              <a:buFontTx/>
              <a:buChar char="-"/>
            </a:pPr>
            <a:r>
              <a:rPr lang="en-GB" sz="2000" b="1" dirty="0">
                <a:solidFill>
                  <a:srgbClr val="FFFF00"/>
                </a:solidFill>
              </a:rPr>
              <a:t> </a:t>
            </a:r>
            <a:r>
              <a:rPr lang="en-GB" sz="2000" b="1" dirty="0" err="1">
                <a:solidFill>
                  <a:srgbClr val="FFFF00"/>
                </a:solidFill>
              </a:rPr>
              <a:t>Heligoland</a:t>
            </a:r>
            <a:endParaRPr lang="en-GB" sz="2000" b="1" dirty="0">
              <a:solidFill>
                <a:srgbClr val="FFFF00"/>
              </a:solidFill>
            </a:endParaRPr>
          </a:p>
          <a:p>
            <a:r>
              <a:rPr lang="en-GB" sz="2000" b="1" dirty="0">
                <a:solidFill>
                  <a:srgbClr val="FFFF00"/>
                </a:solidFill>
              </a:rPr>
              <a:t>- Hanover </a:t>
            </a:r>
          </a:p>
          <a:p>
            <a:r>
              <a:rPr lang="en-GB" sz="2000" b="1" dirty="0">
                <a:solidFill>
                  <a:srgbClr val="FFFF00"/>
                </a:solidFill>
              </a:rPr>
              <a:t>- Ionian Islands </a:t>
            </a:r>
          </a:p>
          <a:p>
            <a:r>
              <a:rPr lang="en-GB" sz="2000" b="1" dirty="0">
                <a:solidFill>
                  <a:srgbClr val="FFFF00"/>
                </a:solidFill>
              </a:rPr>
              <a:t>- Minorca </a:t>
            </a:r>
          </a:p>
          <a:p>
            <a:r>
              <a:rPr lang="en-GB" sz="2000" b="1" dirty="0">
                <a:solidFill>
                  <a:srgbClr val="FFFF00"/>
                </a:solidFill>
              </a:rPr>
              <a:t>- Malta </a:t>
            </a:r>
          </a:p>
          <a:p>
            <a:pPr>
              <a:buFontTx/>
              <a:buChar char="-"/>
            </a:pPr>
            <a:r>
              <a:rPr lang="en-GB" sz="2000" b="1" dirty="0">
                <a:solidFill>
                  <a:srgbClr val="FFFF00"/>
                </a:solidFill>
              </a:rPr>
              <a:t> Cyprus</a:t>
            </a:r>
            <a:r>
              <a:rPr lang="en-GB" sz="2000" dirty="0">
                <a:solidFill>
                  <a:srgbClr val="FFFF00"/>
                </a:solidFill>
              </a:rPr>
              <a:t> </a:t>
            </a:r>
          </a:p>
          <a:p>
            <a:pPr>
              <a:buFontTx/>
              <a:buChar char="-"/>
            </a:pPr>
            <a:r>
              <a:rPr lang="en-GB" sz="2000" b="1" dirty="0">
                <a:solidFill>
                  <a:srgbClr val="FFFF00"/>
                </a:solidFill>
              </a:rPr>
              <a:t> </a:t>
            </a:r>
            <a:r>
              <a:rPr lang="en-GB" sz="2000" b="1" dirty="0" smtClean="0">
                <a:solidFill>
                  <a:srgbClr val="FFFF00"/>
                </a:solidFill>
              </a:rPr>
              <a:t>Egypt</a:t>
            </a:r>
          </a:p>
          <a:p>
            <a:pPr>
              <a:buFontTx/>
              <a:buChar char="-"/>
            </a:pPr>
            <a:r>
              <a:rPr lang="en-GB" sz="2000" b="1" dirty="0" smtClean="0">
                <a:solidFill>
                  <a:srgbClr val="FFFF00"/>
                </a:solidFill>
              </a:rPr>
              <a:t>Corfu - Greece</a:t>
            </a:r>
            <a:endParaRPr lang="en-GB" sz="2000" b="1" dirty="0">
              <a:solidFill>
                <a:srgbClr val="FFFF00"/>
              </a:solidFill>
            </a:endParaRPr>
          </a:p>
          <a:p>
            <a:r>
              <a:rPr lang="en-GB" sz="2000" b="1" dirty="0">
                <a:solidFill>
                  <a:srgbClr val="FFFF00"/>
                </a:solidFill>
              </a:rPr>
              <a:t>-</a:t>
            </a:r>
            <a:r>
              <a:rPr lang="en-GB" sz="2000" dirty="0">
                <a:solidFill>
                  <a:srgbClr val="FFFF00"/>
                </a:solidFill>
              </a:rPr>
              <a:t> </a:t>
            </a:r>
            <a:r>
              <a:rPr lang="en-GB" sz="2000" b="1" dirty="0">
                <a:solidFill>
                  <a:srgbClr val="FFFF00"/>
                </a:solidFill>
              </a:rPr>
              <a:t>Transjordan </a:t>
            </a:r>
          </a:p>
          <a:p>
            <a:r>
              <a:rPr lang="en-GB" sz="2000" b="1" dirty="0">
                <a:solidFill>
                  <a:srgbClr val="FFFF00"/>
                </a:solidFill>
              </a:rPr>
              <a:t>-</a:t>
            </a:r>
            <a:r>
              <a:rPr lang="en-GB" sz="2000" dirty="0">
                <a:solidFill>
                  <a:srgbClr val="FFFF00"/>
                </a:solidFill>
              </a:rPr>
              <a:t> </a:t>
            </a:r>
            <a:r>
              <a:rPr lang="en-GB" sz="2000" b="1" dirty="0">
                <a:solidFill>
                  <a:srgbClr val="FFFF00"/>
                </a:solidFill>
              </a:rPr>
              <a:t>Iraq </a:t>
            </a:r>
          </a:p>
          <a:p>
            <a:r>
              <a:rPr lang="en-GB" sz="2000" b="1" dirty="0">
                <a:solidFill>
                  <a:srgbClr val="FFFF00"/>
                </a:solidFill>
              </a:rPr>
              <a:t>-</a:t>
            </a:r>
            <a:r>
              <a:rPr lang="en-GB" sz="2000" dirty="0">
                <a:solidFill>
                  <a:srgbClr val="FFFF00"/>
                </a:solidFill>
              </a:rPr>
              <a:t> </a:t>
            </a:r>
            <a:r>
              <a:rPr lang="en-GB" sz="2000" b="1" dirty="0">
                <a:solidFill>
                  <a:srgbClr val="FFFF00"/>
                </a:solidFill>
              </a:rPr>
              <a:t>Kuwait </a:t>
            </a:r>
          </a:p>
          <a:p>
            <a:r>
              <a:rPr lang="en-GB" sz="2000" b="1" dirty="0">
                <a:solidFill>
                  <a:srgbClr val="FFFF00"/>
                </a:solidFill>
              </a:rPr>
              <a:t>-</a:t>
            </a:r>
            <a:r>
              <a:rPr lang="en-GB" sz="2000" dirty="0">
                <a:solidFill>
                  <a:srgbClr val="FFFF00"/>
                </a:solidFill>
              </a:rPr>
              <a:t> </a:t>
            </a:r>
            <a:r>
              <a:rPr lang="en-GB" sz="2000" b="1" dirty="0">
                <a:solidFill>
                  <a:srgbClr val="FFFF00"/>
                </a:solidFill>
              </a:rPr>
              <a:t>Bahrain </a:t>
            </a:r>
          </a:p>
          <a:p>
            <a:r>
              <a:rPr lang="en-GB" sz="2000" b="1" dirty="0">
                <a:solidFill>
                  <a:srgbClr val="FFFF00"/>
                </a:solidFill>
              </a:rPr>
              <a:t>-</a:t>
            </a:r>
            <a:r>
              <a:rPr lang="en-GB" sz="2000" dirty="0">
                <a:solidFill>
                  <a:srgbClr val="FFFF00"/>
                </a:solidFill>
              </a:rPr>
              <a:t> </a:t>
            </a:r>
            <a:r>
              <a:rPr lang="en-GB" sz="2000" b="1" dirty="0">
                <a:solidFill>
                  <a:srgbClr val="FFFF00"/>
                </a:solidFill>
              </a:rPr>
              <a:t>Muscat &amp; Oman </a:t>
            </a:r>
          </a:p>
        </p:txBody>
      </p:sp>
      <p:sp>
        <p:nvSpPr>
          <p:cNvPr id="195590" name="Text Box 6"/>
          <p:cNvSpPr txBox="1">
            <a:spLocks noChangeArrowheads="1"/>
          </p:cNvSpPr>
          <p:nvPr/>
        </p:nvSpPr>
        <p:spPr bwMode="auto">
          <a:xfrm>
            <a:off x="4643438" y="1916113"/>
            <a:ext cx="3384550" cy="3749675"/>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000" b="1" dirty="0">
                <a:solidFill>
                  <a:srgbClr val="FFFF00"/>
                </a:solidFill>
              </a:rPr>
              <a:t>-</a:t>
            </a:r>
            <a:r>
              <a:rPr lang="en-GB" sz="2000" dirty="0">
                <a:solidFill>
                  <a:srgbClr val="FFFF00"/>
                </a:solidFill>
              </a:rPr>
              <a:t> </a:t>
            </a:r>
            <a:r>
              <a:rPr lang="en-GB" sz="2000" b="1" dirty="0">
                <a:solidFill>
                  <a:srgbClr val="FFFF00"/>
                </a:solidFill>
              </a:rPr>
              <a:t>Qatar </a:t>
            </a:r>
          </a:p>
          <a:p>
            <a:r>
              <a:rPr lang="en-GB" sz="2000" b="1" dirty="0">
                <a:solidFill>
                  <a:srgbClr val="FFFF00"/>
                </a:solidFill>
              </a:rPr>
              <a:t>-</a:t>
            </a:r>
            <a:r>
              <a:rPr lang="en-GB" sz="2000" dirty="0">
                <a:solidFill>
                  <a:srgbClr val="FFFF00"/>
                </a:solidFill>
              </a:rPr>
              <a:t> </a:t>
            </a:r>
            <a:r>
              <a:rPr lang="en-GB" sz="2000" b="1" dirty="0">
                <a:solidFill>
                  <a:srgbClr val="FFFF00"/>
                </a:solidFill>
              </a:rPr>
              <a:t>United Arab Emirates </a:t>
            </a:r>
          </a:p>
          <a:p>
            <a:pPr lvl="1"/>
            <a:r>
              <a:rPr lang="en-GB" sz="2000" b="1" dirty="0">
                <a:solidFill>
                  <a:srgbClr val="FFFF00"/>
                </a:solidFill>
              </a:rPr>
              <a:t>-</a:t>
            </a:r>
            <a:r>
              <a:rPr lang="en-GB" sz="2000" dirty="0">
                <a:solidFill>
                  <a:srgbClr val="FFFF00"/>
                </a:solidFill>
              </a:rPr>
              <a:t> </a:t>
            </a:r>
            <a:r>
              <a:rPr lang="en-GB" sz="2000" b="1" dirty="0">
                <a:solidFill>
                  <a:srgbClr val="FFFF00"/>
                </a:solidFill>
              </a:rPr>
              <a:t>Abu Dhabi </a:t>
            </a:r>
          </a:p>
          <a:p>
            <a:pPr lvl="1"/>
            <a:r>
              <a:rPr lang="en-GB" sz="2000" b="1" dirty="0">
                <a:solidFill>
                  <a:srgbClr val="FFFF00"/>
                </a:solidFill>
              </a:rPr>
              <a:t>-</a:t>
            </a:r>
            <a:r>
              <a:rPr lang="en-GB" sz="2000" dirty="0">
                <a:solidFill>
                  <a:srgbClr val="FFFF00"/>
                </a:solidFill>
              </a:rPr>
              <a:t> </a:t>
            </a:r>
            <a:r>
              <a:rPr lang="en-GB" sz="2000" b="1" dirty="0">
                <a:solidFill>
                  <a:srgbClr val="FFFF00"/>
                </a:solidFill>
              </a:rPr>
              <a:t>Ajman </a:t>
            </a:r>
          </a:p>
          <a:p>
            <a:pPr lvl="1"/>
            <a:r>
              <a:rPr lang="en-GB" sz="2000" b="1" dirty="0">
                <a:solidFill>
                  <a:srgbClr val="FFFF00"/>
                </a:solidFill>
              </a:rPr>
              <a:t>-</a:t>
            </a:r>
            <a:r>
              <a:rPr lang="en-GB" sz="2000" dirty="0">
                <a:solidFill>
                  <a:srgbClr val="FFFF00"/>
                </a:solidFill>
              </a:rPr>
              <a:t> </a:t>
            </a:r>
            <a:r>
              <a:rPr lang="en-GB" sz="2000" b="1" dirty="0">
                <a:solidFill>
                  <a:srgbClr val="FFFF00"/>
                </a:solidFill>
              </a:rPr>
              <a:t>Dubai </a:t>
            </a:r>
          </a:p>
          <a:p>
            <a:pPr lvl="1"/>
            <a:r>
              <a:rPr lang="en-GB" sz="2000" b="1" dirty="0">
                <a:solidFill>
                  <a:srgbClr val="FFFF00"/>
                </a:solidFill>
              </a:rPr>
              <a:t>-</a:t>
            </a:r>
            <a:r>
              <a:rPr lang="en-GB" sz="2000" dirty="0">
                <a:solidFill>
                  <a:srgbClr val="FFFF00"/>
                </a:solidFill>
              </a:rPr>
              <a:t> </a:t>
            </a:r>
            <a:r>
              <a:rPr lang="en-GB" sz="2000" b="1" dirty="0">
                <a:solidFill>
                  <a:srgbClr val="FFFF00"/>
                </a:solidFill>
              </a:rPr>
              <a:t>Al </a:t>
            </a:r>
            <a:r>
              <a:rPr lang="en-GB" sz="2000" b="1" dirty="0" err="1">
                <a:solidFill>
                  <a:srgbClr val="FFFF00"/>
                </a:solidFill>
              </a:rPr>
              <a:t>Sharqah</a:t>
            </a:r>
            <a:r>
              <a:rPr lang="en-GB" sz="2000" b="1" dirty="0">
                <a:solidFill>
                  <a:srgbClr val="FFFF00"/>
                </a:solidFill>
              </a:rPr>
              <a:t> </a:t>
            </a:r>
          </a:p>
          <a:p>
            <a:pPr lvl="1"/>
            <a:r>
              <a:rPr lang="en-GB" sz="2000" b="1" dirty="0">
                <a:solidFill>
                  <a:srgbClr val="FFFF00"/>
                </a:solidFill>
              </a:rPr>
              <a:t>-</a:t>
            </a:r>
            <a:r>
              <a:rPr lang="en-GB" sz="2000" dirty="0">
                <a:solidFill>
                  <a:srgbClr val="FFFF00"/>
                </a:solidFill>
              </a:rPr>
              <a:t> </a:t>
            </a:r>
            <a:r>
              <a:rPr lang="en-GB" sz="2000" b="1" dirty="0">
                <a:solidFill>
                  <a:srgbClr val="FFFF00"/>
                </a:solidFill>
              </a:rPr>
              <a:t>Umm al </a:t>
            </a:r>
            <a:r>
              <a:rPr lang="en-GB" sz="2000" b="1" dirty="0" err="1">
                <a:solidFill>
                  <a:srgbClr val="FFFF00"/>
                </a:solidFill>
              </a:rPr>
              <a:t>Qawain</a:t>
            </a:r>
            <a:r>
              <a:rPr lang="en-GB" sz="2000" b="1" dirty="0">
                <a:solidFill>
                  <a:srgbClr val="FFFF00"/>
                </a:solidFill>
              </a:rPr>
              <a:t> </a:t>
            </a:r>
          </a:p>
          <a:p>
            <a:pPr lvl="1"/>
            <a:r>
              <a:rPr lang="en-GB" sz="2000" b="1" dirty="0">
                <a:solidFill>
                  <a:srgbClr val="FFFF00"/>
                </a:solidFill>
              </a:rPr>
              <a:t>-</a:t>
            </a:r>
            <a:r>
              <a:rPr lang="en-GB" sz="2000" dirty="0">
                <a:solidFill>
                  <a:srgbClr val="FFFF00"/>
                </a:solidFill>
              </a:rPr>
              <a:t> </a:t>
            </a:r>
            <a:r>
              <a:rPr lang="en-GB" sz="2000" b="1" dirty="0" err="1">
                <a:solidFill>
                  <a:srgbClr val="FFFF00"/>
                </a:solidFill>
              </a:rPr>
              <a:t>Ras</a:t>
            </a:r>
            <a:r>
              <a:rPr lang="en-GB" sz="2000" b="1" dirty="0">
                <a:solidFill>
                  <a:srgbClr val="FFFF00"/>
                </a:solidFill>
              </a:rPr>
              <a:t> al </a:t>
            </a:r>
            <a:r>
              <a:rPr lang="en-GB" sz="2000" b="1" dirty="0" err="1">
                <a:solidFill>
                  <a:srgbClr val="FFFF00"/>
                </a:solidFill>
              </a:rPr>
              <a:t>Khaimah</a:t>
            </a:r>
            <a:r>
              <a:rPr lang="en-GB" sz="2000" b="1" dirty="0">
                <a:solidFill>
                  <a:srgbClr val="FFFF00"/>
                </a:solidFill>
              </a:rPr>
              <a:t> </a:t>
            </a:r>
          </a:p>
          <a:p>
            <a:pPr lvl="1"/>
            <a:r>
              <a:rPr lang="en-GB" sz="2000" b="1" dirty="0">
                <a:solidFill>
                  <a:srgbClr val="FFFF00"/>
                </a:solidFill>
              </a:rPr>
              <a:t>-</a:t>
            </a:r>
            <a:r>
              <a:rPr lang="en-GB" sz="2000" dirty="0">
                <a:solidFill>
                  <a:srgbClr val="FFFF00"/>
                </a:solidFill>
              </a:rPr>
              <a:t> </a:t>
            </a:r>
            <a:r>
              <a:rPr lang="en-GB" sz="2000" b="1" dirty="0">
                <a:solidFill>
                  <a:srgbClr val="FFFF00"/>
                </a:solidFill>
              </a:rPr>
              <a:t>Fujairah </a:t>
            </a:r>
          </a:p>
          <a:p>
            <a:r>
              <a:rPr lang="en-GB" sz="2000" b="1" dirty="0">
                <a:solidFill>
                  <a:srgbClr val="FFFF00"/>
                </a:solidFill>
              </a:rPr>
              <a:t>-</a:t>
            </a:r>
            <a:r>
              <a:rPr lang="en-GB" sz="2000" dirty="0">
                <a:solidFill>
                  <a:srgbClr val="FFFF00"/>
                </a:solidFill>
              </a:rPr>
              <a:t> </a:t>
            </a:r>
            <a:r>
              <a:rPr lang="en-GB" sz="2000" b="1" dirty="0">
                <a:solidFill>
                  <a:srgbClr val="FFFF00"/>
                </a:solidFill>
              </a:rPr>
              <a:t>Aden </a:t>
            </a:r>
          </a:p>
          <a:p>
            <a:pPr lvl="1"/>
            <a:r>
              <a:rPr lang="en-GB" sz="2000" b="1" dirty="0">
                <a:solidFill>
                  <a:srgbClr val="FFFF00"/>
                </a:solidFill>
              </a:rPr>
              <a:t>-</a:t>
            </a:r>
            <a:r>
              <a:rPr lang="en-GB" sz="2000" dirty="0">
                <a:solidFill>
                  <a:srgbClr val="FFFF00"/>
                </a:solidFill>
              </a:rPr>
              <a:t> </a:t>
            </a:r>
            <a:r>
              <a:rPr lang="en-GB" sz="2000" b="1" dirty="0">
                <a:solidFill>
                  <a:srgbClr val="FFFF00"/>
                </a:solidFill>
              </a:rPr>
              <a:t>Socotra Island </a:t>
            </a:r>
          </a:p>
          <a:p>
            <a:r>
              <a:rPr lang="en-GB" sz="2000" b="1" dirty="0">
                <a:solidFill>
                  <a:srgbClr val="FFFF00"/>
                </a:solidFill>
              </a:rPr>
              <a:t>-</a:t>
            </a:r>
            <a:r>
              <a:rPr lang="en-GB" sz="2000" dirty="0">
                <a:solidFill>
                  <a:srgbClr val="FFFF00"/>
                </a:solidFill>
              </a:rPr>
              <a:t> </a:t>
            </a:r>
            <a:r>
              <a:rPr lang="en-GB" sz="2000" b="1" dirty="0">
                <a:solidFill>
                  <a:srgbClr val="FFFF00"/>
                </a:solidFill>
              </a:rPr>
              <a:t>Afghanistan </a:t>
            </a:r>
          </a:p>
        </p:txBody>
      </p:sp>
    </p:spTree>
    <p:extLst>
      <p:ext uri="{BB962C8B-B14F-4D97-AF65-F5344CB8AC3E}">
        <p14:creationId xmlns:p14="http://schemas.microsoft.com/office/powerpoint/2010/main" val="4001094832"/>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7634" name="Picture 2" descr="Britishempire_1886_b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97635"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a:solidFill>
                  <a:schemeClr val="accent1"/>
                </a:solidFill>
              </a:rPr>
              <a:t>The British Empire</a:t>
            </a:r>
          </a:p>
        </p:txBody>
      </p:sp>
      <p:sp>
        <p:nvSpPr>
          <p:cNvPr id="197636" name="Text Box 4"/>
          <p:cNvSpPr txBox="1">
            <a:spLocks noChangeArrowheads="1"/>
          </p:cNvSpPr>
          <p:nvPr/>
        </p:nvSpPr>
        <p:spPr bwMode="auto">
          <a:xfrm>
            <a:off x="539750" y="1268413"/>
            <a:ext cx="7993063" cy="45720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400">
                <a:solidFill>
                  <a:schemeClr val="bg1"/>
                </a:solidFill>
              </a:rPr>
              <a:t>Places at one time in the British Empire include:</a:t>
            </a:r>
            <a:endParaRPr lang="en-GB" b="1">
              <a:solidFill>
                <a:schemeClr val="accent1"/>
              </a:solidFill>
            </a:endParaRPr>
          </a:p>
        </p:txBody>
      </p:sp>
      <p:sp>
        <p:nvSpPr>
          <p:cNvPr id="197637" name="Text Box 5"/>
          <p:cNvSpPr txBox="1">
            <a:spLocks noChangeArrowheads="1"/>
          </p:cNvSpPr>
          <p:nvPr/>
        </p:nvSpPr>
        <p:spPr bwMode="auto">
          <a:xfrm>
            <a:off x="684213" y="1916113"/>
            <a:ext cx="2232025" cy="4247317"/>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800" b="1" dirty="0">
                <a:solidFill>
                  <a:srgbClr val="FF6600"/>
                </a:solidFill>
              </a:rPr>
              <a:t>India</a:t>
            </a:r>
          </a:p>
          <a:p>
            <a:r>
              <a:rPr lang="en-GB" sz="1800" b="1" dirty="0">
                <a:solidFill>
                  <a:srgbClr val="FF6600"/>
                </a:solidFill>
              </a:rPr>
              <a:t>Pakistan</a:t>
            </a:r>
          </a:p>
          <a:p>
            <a:r>
              <a:rPr lang="en-GB" sz="1800" b="1" dirty="0">
                <a:solidFill>
                  <a:srgbClr val="FF6600"/>
                </a:solidFill>
              </a:rPr>
              <a:t>Bangladesh </a:t>
            </a:r>
          </a:p>
          <a:p>
            <a:r>
              <a:rPr lang="en-GB" sz="1800" b="1" dirty="0" err="1">
                <a:solidFill>
                  <a:srgbClr val="FFFF00"/>
                </a:solidFill>
              </a:rPr>
              <a:t>Hyderadbad</a:t>
            </a:r>
            <a:r>
              <a:rPr lang="en-GB" sz="1800" b="1" dirty="0">
                <a:solidFill>
                  <a:srgbClr val="FFFF00"/>
                </a:solidFill>
              </a:rPr>
              <a:t> </a:t>
            </a:r>
          </a:p>
          <a:p>
            <a:r>
              <a:rPr lang="en-GB" sz="1800" b="1" dirty="0">
                <a:solidFill>
                  <a:srgbClr val="FFFF00"/>
                </a:solidFill>
              </a:rPr>
              <a:t>Jammu &amp; Kashmir </a:t>
            </a:r>
          </a:p>
          <a:p>
            <a:r>
              <a:rPr lang="en-GB" sz="1800" b="1" dirty="0">
                <a:solidFill>
                  <a:srgbClr val="FFFF00"/>
                </a:solidFill>
              </a:rPr>
              <a:t>Mysore </a:t>
            </a:r>
          </a:p>
          <a:p>
            <a:r>
              <a:rPr lang="en-GB" sz="1800" b="1" dirty="0" err="1">
                <a:solidFill>
                  <a:srgbClr val="FFFF00"/>
                </a:solidFill>
              </a:rPr>
              <a:t>Orchha</a:t>
            </a:r>
            <a:r>
              <a:rPr lang="en-GB" sz="1800" b="1" dirty="0">
                <a:solidFill>
                  <a:srgbClr val="FFFF00"/>
                </a:solidFill>
              </a:rPr>
              <a:t> </a:t>
            </a:r>
          </a:p>
          <a:p>
            <a:r>
              <a:rPr lang="en-GB" sz="1800" b="1" dirty="0">
                <a:solidFill>
                  <a:srgbClr val="FFFF00"/>
                </a:solidFill>
              </a:rPr>
              <a:t>Bahawalpur </a:t>
            </a:r>
          </a:p>
          <a:p>
            <a:r>
              <a:rPr lang="en-GB" sz="1800" b="1" dirty="0">
                <a:solidFill>
                  <a:srgbClr val="FFFF00"/>
                </a:solidFill>
              </a:rPr>
              <a:t>Travancore </a:t>
            </a:r>
          </a:p>
          <a:p>
            <a:r>
              <a:rPr lang="en-GB" sz="1800" b="1" dirty="0" err="1">
                <a:solidFill>
                  <a:srgbClr val="FFFF00"/>
                </a:solidFill>
              </a:rPr>
              <a:t>Rajputana</a:t>
            </a:r>
            <a:endParaRPr lang="en-GB" sz="1800" b="1" dirty="0">
              <a:solidFill>
                <a:srgbClr val="FFFF00"/>
              </a:solidFill>
            </a:endParaRPr>
          </a:p>
          <a:p>
            <a:pPr lvl="1"/>
            <a:r>
              <a:rPr lang="en-GB" sz="1800" b="1" dirty="0">
                <a:solidFill>
                  <a:srgbClr val="FFFF00"/>
                </a:solidFill>
              </a:rPr>
              <a:t>Jodhpur </a:t>
            </a:r>
          </a:p>
          <a:p>
            <a:pPr lvl="1"/>
            <a:r>
              <a:rPr lang="en-GB" sz="1800" b="1" dirty="0" err="1">
                <a:solidFill>
                  <a:srgbClr val="FFFF00"/>
                </a:solidFill>
              </a:rPr>
              <a:t>Jaisalmer</a:t>
            </a:r>
            <a:r>
              <a:rPr lang="en-GB" sz="1800" b="1" dirty="0">
                <a:solidFill>
                  <a:srgbClr val="FFFF00"/>
                </a:solidFill>
              </a:rPr>
              <a:t> </a:t>
            </a:r>
          </a:p>
          <a:p>
            <a:pPr lvl="1"/>
            <a:r>
              <a:rPr lang="en-GB" sz="1800" b="1" dirty="0">
                <a:solidFill>
                  <a:srgbClr val="FFFF00"/>
                </a:solidFill>
              </a:rPr>
              <a:t>Bikaner </a:t>
            </a:r>
          </a:p>
          <a:p>
            <a:pPr lvl="1"/>
            <a:r>
              <a:rPr lang="en-GB" sz="1800" b="1" dirty="0">
                <a:solidFill>
                  <a:srgbClr val="FFFF00"/>
                </a:solidFill>
              </a:rPr>
              <a:t>Jaipur </a:t>
            </a:r>
          </a:p>
          <a:p>
            <a:pPr lvl="1"/>
            <a:r>
              <a:rPr lang="en-GB" sz="1800" b="1" dirty="0">
                <a:solidFill>
                  <a:srgbClr val="FFFF00"/>
                </a:solidFill>
              </a:rPr>
              <a:t>Udaipur </a:t>
            </a:r>
            <a:endParaRPr lang="en-GB" sz="2000" b="1" dirty="0">
              <a:solidFill>
                <a:srgbClr val="FFFF00"/>
              </a:solidFill>
            </a:endParaRPr>
          </a:p>
        </p:txBody>
      </p:sp>
      <p:sp>
        <p:nvSpPr>
          <p:cNvPr id="197638" name="Text Box 6"/>
          <p:cNvSpPr txBox="1">
            <a:spLocks noChangeArrowheads="1"/>
          </p:cNvSpPr>
          <p:nvPr/>
        </p:nvSpPr>
        <p:spPr bwMode="auto">
          <a:xfrm>
            <a:off x="3490913" y="1914525"/>
            <a:ext cx="2089150" cy="3662363"/>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800" b="1" dirty="0" err="1">
                <a:solidFill>
                  <a:srgbClr val="FFFF00"/>
                </a:solidFill>
              </a:rPr>
              <a:t>Raigarh</a:t>
            </a:r>
            <a:r>
              <a:rPr lang="en-GB" sz="1800" b="1" dirty="0">
                <a:solidFill>
                  <a:srgbClr val="FFFF00"/>
                </a:solidFill>
              </a:rPr>
              <a:t> </a:t>
            </a:r>
          </a:p>
          <a:p>
            <a:r>
              <a:rPr lang="en-GB" sz="1800" b="1" dirty="0" err="1">
                <a:solidFill>
                  <a:srgbClr val="FFFF00"/>
                </a:solidFill>
              </a:rPr>
              <a:t>Dir</a:t>
            </a:r>
            <a:r>
              <a:rPr lang="en-GB" sz="1800" b="1" dirty="0">
                <a:solidFill>
                  <a:srgbClr val="FFFF00"/>
                </a:solidFill>
              </a:rPr>
              <a:t> </a:t>
            </a:r>
          </a:p>
          <a:p>
            <a:r>
              <a:rPr lang="en-GB" sz="1800" b="1" dirty="0">
                <a:solidFill>
                  <a:srgbClr val="FFFF00"/>
                </a:solidFill>
              </a:rPr>
              <a:t>Patna</a:t>
            </a:r>
            <a:r>
              <a:rPr lang="en-GB" sz="1800" dirty="0">
                <a:solidFill>
                  <a:srgbClr val="FFFF00"/>
                </a:solidFill>
              </a:rPr>
              <a:t> </a:t>
            </a:r>
            <a:r>
              <a:rPr lang="en-GB" sz="1800" b="1" dirty="0" err="1">
                <a:solidFill>
                  <a:srgbClr val="FFFF00"/>
                </a:solidFill>
              </a:rPr>
              <a:t>Khairpur</a:t>
            </a:r>
            <a:r>
              <a:rPr lang="en-GB" sz="1800" b="1" dirty="0">
                <a:solidFill>
                  <a:srgbClr val="FFFF00"/>
                </a:solidFill>
              </a:rPr>
              <a:t> </a:t>
            </a:r>
          </a:p>
          <a:p>
            <a:r>
              <a:rPr lang="en-GB" sz="1800" b="1" dirty="0" err="1">
                <a:solidFill>
                  <a:srgbClr val="FFFF00"/>
                </a:solidFill>
              </a:rPr>
              <a:t>Palanpur</a:t>
            </a:r>
            <a:r>
              <a:rPr lang="en-GB" sz="1800" b="1" dirty="0">
                <a:solidFill>
                  <a:srgbClr val="FFFF00"/>
                </a:solidFill>
              </a:rPr>
              <a:t> </a:t>
            </a:r>
          </a:p>
          <a:p>
            <a:r>
              <a:rPr lang="en-GB" sz="1800" b="1" dirty="0">
                <a:solidFill>
                  <a:srgbClr val="FFFF00"/>
                </a:solidFill>
              </a:rPr>
              <a:t>Las </a:t>
            </a:r>
            <a:r>
              <a:rPr lang="en-GB" sz="1800" b="1" dirty="0" err="1">
                <a:solidFill>
                  <a:srgbClr val="FFFF00"/>
                </a:solidFill>
              </a:rPr>
              <a:t>Bela</a:t>
            </a:r>
            <a:r>
              <a:rPr lang="en-GB" sz="1800" b="1" dirty="0">
                <a:solidFill>
                  <a:srgbClr val="FFFF00"/>
                </a:solidFill>
              </a:rPr>
              <a:t> </a:t>
            </a:r>
          </a:p>
          <a:p>
            <a:r>
              <a:rPr lang="en-GB" sz="1800" b="1" dirty="0" err="1">
                <a:solidFill>
                  <a:srgbClr val="FFFF00"/>
                </a:solidFill>
              </a:rPr>
              <a:t>Morvi</a:t>
            </a:r>
            <a:r>
              <a:rPr lang="en-GB" sz="1800" b="1" dirty="0">
                <a:solidFill>
                  <a:srgbClr val="FFFF00"/>
                </a:solidFill>
              </a:rPr>
              <a:t> </a:t>
            </a:r>
          </a:p>
          <a:p>
            <a:r>
              <a:rPr lang="en-GB" sz="1800" b="1" dirty="0" err="1">
                <a:solidFill>
                  <a:srgbClr val="FFFF00"/>
                </a:solidFill>
              </a:rPr>
              <a:t>Partabgarh</a:t>
            </a:r>
            <a:r>
              <a:rPr lang="en-GB" sz="1800" b="1" dirty="0">
                <a:solidFill>
                  <a:srgbClr val="FFFF00"/>
                </a:solidFill>
              </a:rPr>
              <a:t> </a:t>
            </a:r>
          </a:p>
          <a:p>
            <a:r>
              <a:rPr lang="en-GB" sz="1800" b="1" dirty="0" err="1">
                <a:solidFill>
                  <a:srgbClr val="FFFF00"/>
                </a:solidFill>
              </a:rPr>
              <a:t>Surguja</a:t>
            </a:r>
            <a:r>
              <a:rPr lang="en-GB" sz="1800" b="1" dirty="0">
                <a:solidFill>
                  <a:srgbClr val="FFFF00"/>
                </a:solidFill>
              </a:rPr>
              <a:t> </a:t>
            </a:r>
          </a:p>
          <a:p>
            <a:r>
              <a:rPr lang="en-GB" sz="1800" b="1" dirty="0" err="1">
                <a:solidFill>
                  <a:srgbClr val="FFFF00"/>
                </a:solidFill>
              </a:rPr>
              <a:t>Changbhakar</a:t>
            </a:r>
            <a:r>
              <a:rPr lang="en-GB" sz="1800" b="1" dirty="0">
                <a:solidFill>
                  <a:srgbClr val="FFFF00"/>
                </a:solidFill>
              </a:rPr>
              <a:t> </a:t>
            </a:r>
          </a:p>
          <a:p>
            <a:r>
              <a:rPr lang="en-GB" sz="1800" b="1" dirty="0">
                <a:solidFill>
                  <a:srgbClr val="FFFF00"/>
                </a:solidFill>
              </a:rPr>
              <a:t>Korea </a:t>
            </a:r>
          </a:p>
          <a:p>
            <a:r>
              <a:rPr lang="en-GB" sz="1800" b="1" dirty="0">
                <a:solidFill>
                  <a:srgbClr val="FFFF00"/>
                </a:solidFill>
              </a:rPr>
              <a:t>Kolhapur </a:t>
            </a:r>
          </a:p>
          <a:p>
            <a:r>
              <a:rPr lang="en-GB" sz="1800" b="1" dirty="0" err="1">
                <a:solidFill>
                  <a:srgbClr val="FFFF00"/>
                </a:solidFill>
              </a:rPr>
              <a:t>Bundi</a:t>
            </a:r>
            <a:r>
              <a:rPr lang="en-GB" sz="1800" b="1" dirty="0">
                <a:solidFill>
                  <a:srgbClr val="FFFF00"/>
                </a:solidFill>
              </a:rPr>
              <a:t> </a:t>
            </a:r>
          </a:p>
          <a:p>
            <a:r>
              <a:rPr lang="en-GB" sz="1800" b="1" dirty="0" err="1">
                <a:solidFill>
                  <a:srgbClr val="FFFF00"/>
                </a:solidFill>
              </a:rPr>
              <a:t>Bastar</a:t>
            </a:r>
            <a:r>
              <a:rPr lang="en-GB" sz="1800" b="1" dirty="0">
                <a:solidFill>
                  <a:srgbClr val="FFFF00"/>
                </a:solidFill>
              </a:rPr>
              <a:t> </a:t>
            </a:r>
          </a:p>
        </p:txBody>
      </p:sp>
      <p:sp>
        <p:nvSpPr>
          <p:cNvPr id="197639" name="Text Box 7"/>
          <p:cNvSpPr txBox="1">
            <a:spLocks noChangeArrowheads="1"/>
          </p:cNvSpPr>
          <p:nvPr/>
        </p:nvSpPr>
        <p:spPr bwMode="auto">
          <a:xfrm>
            <a:off x="6227763" y="1916113"/>
            <a:ext cx="2160587" cy="3139321"/>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800" b="1" dirty="0" err="1">
                <a:solidFill>
                  <a:srgbClr val="FFFF00"/>
                </a:solidFill>
              </a:rPr>
              <a:t>Narsinghgarh</a:t>
            </a:r>
            <a:r>
              <a:rPr lang="en-GB" sz="1800" b="1" dirty="0">
                <a:solidFill>
                  <a:srgbClr val="FFFF00"/>
                </a:solidFill>
              </a:rPr>
              <a:t> </a:t>
            </a:r>
          </a:p>
          <a:p>
            <a:r>
              <a:rPr lang="en-GB" sz="1800" b="1" dirty="0" err="1">
                <a:solidFill>
                  <a:srgbClr val="FFFF00"/>
                </a:solidFill>
              </a:rPr>
              <a:t>Porbandar</a:t>
            </a:r>
            <a:r>
              <a:rPr lang="en-GB" sz="1800" dirty="0">
                <a:solidFill>
                  <a:srgbClr val="FFFF00"/>
                </a:solidFill>
              </a:rPr>
              <a:t> </a:t>
            </a:r>
            <a:r>
              <a:rPr lang="en-GB" sz="1800" b="1" dirty="0" err="1">
                <a:solidFill>
                  <a:srgbClr val="FFFF00"/>
                </a:solidFill>
              </a:rPr>
              <a:t>Sheopur</a:t>
            </a:r>
            <a:r>
              <a:rPr lang="en-GB" sz="1800" b="1" dirty="0">
                <a:solidFill>
                  <a:srgbClr val="FFFF00"/>
                </a:solidFill>
              </a:rPr>
              <a:t> </a:t>
            </a:r>
          </a:p>
          <a:p>
            <a:r>
              <a:rPr lang="en-GB" sz="1800" b="1" dirty="0">
                <a:solidFill>
                  <a:srgbClr val="FFFF00"/>
                </a:solidFill>
              </a:rPr>
              <a:t>Bahawalpur </a:t>
            </a:r>
          </a:p>
          <a:p>
            <a:r>
              <a:rPr lang="en-GB" sz="1800" b="1" dirty="0" err="1">
                <a:solidFill>
                  <a:srgbClr val="FFFF00"/>
                </a:solidFill>
              </a:rPr>
              <a:t>Saraikela</a:t>
            </a:r>
            <a:r>
              <a:rPr lang="en-GB" sz="1800" b="1" dirty="0">
                <a:solidFill>
                  <a:srgbClr val="FFFF00"/>
                </a:solidFill>
              </a:rPr>
              <a:t> </a:t>
            </a:r>
          </a:p>
          <a:p>
            <a:r>
              <a:rPr lang="en-GB" sz="1800" b="1" dirty="0">
                <a:solidFill>
                  <a:srgbClr val="FFFF00"/>
                </a:solidFill>
              </a:rPr>
              <a:t>Rajkot</a:t>
            </a:r>
            <a:r>
              <a:rPr lang="en-GB" sz="1800" dirty="0">
                <a:solidFill>
                  <a:srgbClr val="FFFF00"/>
                </a:solidFill>
              </a:rPr>
              <a:t> </a:t>
            </a:r>
          </a:p>
          <a:p>
            <a:r>
              <a:rPr lang="en-GB" sz="1800" b="1" dirty="0" err="1">
                <a:solidFill>
                  <a:srgbClr val="FFFF00"/>
                </a:solidFill>
              </a:rPr>
              <a:t>Kapurthala</a:t>
            </a:r>
            <a:r>
              <a:rPr lang="en-GB" sz="1800" b="1" dirty="0">
                <a:solidFill>
                  <a:srgbClr val="FFFF00"/>
                </a:solidFill>
              </a:rPr>
              <a:t> </a:t>
            </a:r>
          </a:p>
          <a:p>
            <a:r>
              <a:rPr lang="en-GB" sz="1800" b="1" dirty="0" err="1">
                <a:solidFill>
                  <a:srgbClr val="FFFF00"/>
                </a:solidFill>
              </a:rPr>
              <a:t>Rewa</a:t>
            </a:r>
            <a:r>
              <a:rPr lang="en-GB" sz="1800" b="1" dirty="0">
                <a:solidFill>
                  <a:srgbClr val="FFFF00"/>
                </a:solidFill>
              </a:rPr>
              <a:t> </a:t>
            </a:r>
          </a:p>
          <a:p>
            <a:r>
              <a:rPr lang="en-GB" sz="1800" b="1" dirty="0" err="1">
                <a:solidFill>
                  <a:srgbClr val="FFFF00"/>
                </a:solidFill>
              </a:rPr>
              <a:t>Dhenkanal</a:t>
            </a:r>
            <a:r>
              <a:rPr lang="en-GB" sz="1800" b="1" dirty="0">
                <a:solidFill>
                  <a:srgbClr val="FFFF00"/>
                </a:solidFill>
              </a:rPr>
              <a:t> </a:t>
            </a:r>
          </a:p>
          <a:p>
            <a:r>
              <a:rPr lang="en-GB" sz="1800" b="1" dirty="0">
                <a:solidFill>
                  <a:srgbClr val="FFFF00"/>
                </a:solidFill>
              </a:rPr>
              <a:t>Raj </a:t>
            </a:r>
            <a:r>
              <a:rPr lang="en-GB" sz="1800" b="1" dirty="0" err="1">
                <a:solidFill>
                  <a:srgbClr val="FFFF00"/>
                </a:solidFill>
              </a:rPr>
              <a:t>Nandgaon</a:t>
            </a:r>
            <a:r>
              <a:rPr lang="en-GB" sz="1800" b="1" dirty="0">
                <a:solidFill>
                  <a:srgbClr val="FFFF00"/>
                </a:solidFill>
              </a:rPr>
              <a:t> </a:t>
            </a:r>
          </a:p>
          <a:p>
            <a:r>
              <a:rPr lang="en-GB" sz="1800" b="1" dirty="0" err="1">
                <a:solidFill>
                  <a:srgbClr val="FFFF00"/>
                </a:solidFill>
              </a:rPr>
              <a:t>Bharatpur</a:t>
            </a:r>
            <a:r>
              <a:rPr lang="en-GB" sz="1800" b="1" dirty="0">
                <a:solidFill>
                  <a:srgbClr val="FFFF00"/>
                </a:solidFill>
              </a:rPr>
              <a:t> </a:t>
            </a:r>
          </a:p>
          <a:p>
            <a:r>
              <a:rPr lang="en-GB" sz="1800" b="1" dirty="0" err="1">
                <a:solidFill>
                  <a:srgbClr val="FFFF00"/>
                </a:solidFill>
              </a:rPr>
              <a:t>Jhabua</a:t>
            </a:r>
            <a:r>
              <a:rPr lang="en-GB" b="1" dirty="0">
                <a:solidFill>
                  <a:srgbClr val="FFFF00"/>
                </a:solidFill>
              </a:rPr>
              <a:t> </a:t>
            </a:r>
          </a:p>
        </p:txBody>
      </p:sp>
    </p:spTree>
    <p:extLst>
      <p:ext uri="{BB962C8B-B14F-4D97-AF65-F5344CB8AC3E}">
        <p14:creationId xmlns:p14="http://schemas.microsoft.com/office/powerpoint/2010/main" val="351946538"/>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682" name="Picture 2" descr="Britishempire_1886_b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99683"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a:solidFill>
                  <a:schemeClr val="accent1"/>
                </a:solidFill>
              </a:rPr>
              <a:t>The British Empire</a:t>
            </a:r>
          </a:p>
        </p:txBody>
      </p:sp>
      <p:sp>
        <p:nvSpPr>
          <p:cNvPr id="199684" name="Text Box 4"/>
          <p:cNvSpPr txBox="1">
            <a:spLocks noChangeArrowheads="1"/>
          </p:cNvSpPr>
          <p:nvPr/>
        </p:nvSpPr>
        <p:spPr bwMode="auto">
          <a:xfrm>
            <a:off x="539750" y="1268413"/>
            <a:ext cx="7993063" cy="45720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400">
                <a:solidFill>
                  <a:schemeClr val="bg1"/>
                </a:solidFill>
              </a:rPr>
              <a:t>Places at one time in the British Empire include:</a:t>
            </a:r>
            <a:endParaRPr lang="en-GB" b="1">
              <a:solidFill>
                <a:schemeClr val="accent1"/>
              </a:solidFill>
            </a:endParaRPr>
          </a:p>
        </p:txBody>
      </p:sp>
      <p:sp>
        <p:nvSpPr>
          <p:cNvPr id="199685" name="Text Box 5"/>
          <p:cNvSpPr txBox="1">
            <a:spLocks noChangeArrowheads="1"/>
          </p:cNvSpPr>
          <p:nvPr/>
        </p:nvSpPr>
        <p:spPr bwMode="auto">
          <a:xfrm>
            <a:off x="684213" y="1916113"/>
            <a:ext cx="2232025" cy="3139321"/>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b="1" dirty="0">
                <a:solidFill>
                  <a:srgbClr val="FFFF00"/>
                </a:solidFill>
              </a:rPr>
              <a:t>Andaman Islands </a:t>
            </a:r>
          </a:p>
          <a:p>
            <a:r>
              <a:rPr lang="en-GB" b="1" dirty="0">
                <a:solidFill>
                  <a:srgbClr val="FFFF00"/>
                </a:solidFill>
              </a:rPr>
              <a:t>Nicobar Islands </a:t>
            </a:r>
            <a:endParaRPr lang="en-GB" b="1" dirty="0">
              <a:solidFill>
                <a:srgbClr val="FFFF00"/>
              </a:solidFill>
              <a:hlinkClick r:id="rId4"/>
            </a:endParaRPr>
          </a:p>
          <a:p>
            <a:r>
              <a:rPr lang="en-GB" b="1" dirty="0">
                <a:solidFill>
                  <a:srgbClr val="FFFF00"/>
                </a:solidFill>
              </a:rPr>
              <a:t>Sikkim </a:t>
            </a:r>
            <a:endParaRPr lang="en-GB" b="1" u="sng" dirty="0">
              <a:solidFill>
                <a:srgbClr val="FFFF00"/>
              </a:solidFill>
            </a:endParaRPr>
          </a:p>
          <a:p>
            <a:r>
              <a:rPr lang="en-GB" b="1" dirty="0">
                <a:solidFill>
                  <a:srgbClr val="FFFF00"/>
                </a:solidFill>
              </a:rPr>
              <a:t>Bhutan </a:t>
            </a:r>
            <a:endParaRPr lang="en-GB" b="1" u="sng" dirty="0">
              <a:solidFill>
                <a:srgbClr val="FFFF00"/>
              </a:solidFill>
            </a:endParaRPr>
          </a:p>
          <a:p>
            <a:r>
              <a:rPr lang="en-GB" b="1" dirty="0">
                <a:solidFill>
                  <a:srgbClr val="FFFF00"/>
                </a:solidFill>
              </a:rPr>
              <a:t>Burma </a:t>
            </a:r>
            <a:endParaRPr lang="en-GB" b="1" u="sng" dirty="0">
              <a:solidFill>
                <a:srgbClr val="FFFF00"/>
              </a:solidFill>
            </a:endParaRPr>
          </a:p>
          <a:p>
            <a:r>
              <a:rPr lang="en-GB" b="1" dirty="0">
                <a:solidFill>
                  <a:srgbClr val="FFFF00"/>
                </a:solidFill>
              </a:rPr>
              <a:t>Ceylon </a:t>
            </a:r>
          </a:p>
          <a:p>
            <a:r>
              <a:rPr lang="en-GB" b="1" dirty="0">
                <a:solidFill>
                  <a:srgbClr val="FFFF00"/>
                </a:solidFill>
              </a:rPr>
              <a:t>Seychelles </a:t>
            </a:r>
          </a:p>
          <a:p>
            <a:r>
              <a:rPr lang="en-GB" b="1" dirty="0" err="1">
                <a:solidFill>
                  <a:srgbClr val="FFFF00"/>
                </a:solidFill>
              </a:rPr>
              <a:t>Mahé</a:t>
            </a:r>
            <a:r>
              <a:rPr lang="en-GB" b="1" dirty="0">
                <a:solidFill>
                  <a:srgbClr val="FFFF00"/>
                </a:solidFill>
              </a:rPr>
              <a:t> Island </a:t>
            </a:r>
          </a:p>
          <a:p>
            <a:r>
              <a:rPr lang="en-GB" b="1" dirty="0" err="1">
                <a:solidFill>
                  <a:srgbClr val="FFFF00"/>
                </a:solidFill>
              </a:rPr>
              <a:t>Amriante</a:t>
            </a:r>
            <a:r>
              <a:rPr lang="en-GB" b="1" dirty="0">
                <a:solidFill>
                  <a:srgbClr val="FFFF00"/>
                </a:solidFill>
              </a:rPr>
              <a:t> Isles </a:t>
            </a:r>
          </a:p>
          <a:p>
            <a:r>
              <a:rPr lang="en-GB" b="1" dirty="0">
                <a:solidFill>
                  <a:srgbClr val="FFFF00"/>
                </a:solidFill>
              </a:rPr>
              <a:t>Farquhar Group </a:t>
            </a:r>
          </a:p>
          <a:p>
            <a:r>
              <a:rPr lang="en-GB" b="1" dirty="0" err="1">
                <a:solidFill>
                  <a:srgbClr val="FFFF00"/>
                </a:solidFill>
              </a:rPr>
              <a:t>Cosmoledo</a:t>
            </a:r>
            <a:r>
              <a:rPr lang="en-GB" b="1" dirty="0">
                <a:solidFill>
                  <a:srgbClr val="FFFF00"/>
                </a:solidFill>
              </a:rPr>
              <a:t> Group</a:t>
            </a:r>
            <a:r>
              <a:rPr lang="en-GB" dirty="0">
                <a:solidFill>
                  <a:srgbClr val="FFFF00"/>
                </a:solidFill>
              </a:rPr>
              <a:t> </a:t>
            </a:r>
          </a:p>
        </p:txBody>
      </p:sp>
      <p:sp>
        <p:nvSpPr>
          <p:cNvPr id="199686" name="Text Box 6"/>
          <p:cNvSpPr txBox="1">
            <a:spLocks noChangeArrowheads="1"/>
          </p:cNvSpPr>
          <p:nvPr/>
        </p:nvSpPr>
        <p:spPr bwMode="auto">
          <a:xfrm>
            <a:off x="3132138" y="1916113"/>
            <a:ext cx="2663825" cy="4247317"/>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b="1" dirty="0">
                <a:solidFill>
                  <a:schemeClr val="accent1"/>
                </a:solidFill>
              </a:rPr>
              <a:t>Br</a:t>
            </a:r>
            <a:r>
              <a:rPr lang="en-GB" b="1" dirty="0">
                <a:solidFill>
                  <a:srgbClr val="FFFF00"/>
                </a:solidFill>
              </a:rPr>
              <a:t>itish Indian Ocean Territory</a:t>
            </a:r>
          </a:p>
          <a:p>
            <a:r>
              <a:rPr lang="en-GB" b="1" dirty="0" err="1">
                <a:solidFill>
                  <a:srgbClr val="FFFF00"/>
                </a:solidFill>
              </a:rPr>
              <a:t>Chagos</a:t>
            </a:r>
            <a:r>
              <a:rPr lang="en-GB" b="1" dirty="0">
                <a:solidFill>
                  <a:srgbClr val="FFFF00"/>
                </a:solidFill>
              </a:rPr>
              <a:t> Archipelago </a:t>
            </a:r>
          </a:p>
          <a:p>
            <a:r>
              <a:rPr lang="en-GB" b="1" dirty="0">
                <a:solidFill>
                  <a:srgbClr val="FFFF00"/>
                </a:solidFill>
              </a:rPr>
              <a:t>Salomon Islands </a:t>
            </a:r>
          </a:p>
          <a:p>
            <a:r>
              <a:rPr lang="en-GB" b="1" dirty="0" err="1">
                <a:solidFill>
                  <a:srgbClr val="FFFF00"/>
                </a:solidFill>
              </a:rPr>
              <a:t>Peros</a:t>
            </a:r>
            <a:r>
              <a:rPr lang="en-GB" b="1" dirty="0">
                <a:solidFill>
                  <a:srgbClr val="FFFF00"/>
                </a:solidFill>
              </a:rPr>
              <a:t> </a:t>
            </a:r>
            <a:r>
              <a:rPr lang="en-GB" b="1" dirty="0" err="1">
                <a:solidFill>
                  <a:srgbClr val="FFFF00"/>
                </a:solidFill>
              </a:rPr>
              <a:t>Banhos</a:t>
            </a:r>
            <a:r>
              <a:rPr lang="en-GB" b="1" dirty="0">
                <a:solidFill>
                  <a:srgbClr val="FFFF00"/>
                </a:solidFill>
              </a:rPr>
              <a:t> Atoll </a:t>
            </a:r>
          </a:p>
          <a:p>
            <a:r>
              <a:rPr lang="en-GB" b="1" dirty="0">
                <a:solidFill>
                  <a:srgbClr val="FFFF00"/>
                </a:solidFill>
              </a:rPr>
              <a:t>Three Brothers Island</a:t>
            </a:r>
          </a:p>
          <a:p>
            <a:r>
              <a:rPr lang="en-GB" b="1" dirty="0">
                <a:solidFill>
                  <a:srgbClr val="FFFF00"/>
                </a:solidFill>
              </a:rPr>
              <a:t>Eagle Island</a:t>
            </a:r>
          </a:p>
          <a:p>
            <a:r>
              <a:rPr lang="en-GB" b="1" dirty="0">
                <a:solidFill>
                  <a:srgbClr val="FFFF00"/>
                </a:solidFill>
              </a:rPr>
              <a:t>Danger Island</a:t>
            </a:r>
          </a:p>
          <a:p>
            <a:r>
              <a:rPr lang="en-GB" b="1" dirty="0">
                <a:solidFill>
                  <a:srgbClr val="FFFF00"/>
                </a:solidFill>
              </a:rPr>
              <a:t>The Egmont Islands </a:t>
            </a:r>
          </a:p>
          <a:p>
            <a:r>
              <a:rPr lang="en-GB" b="1" dirty="0">
                <a:solidFill>
                  <a:srgbClr val="FFFF00"/>
                </a:solidFill>
              </a:rPr>
              <a:t>Diego Garcia </a:t>
            </a:r>
          </a:p>
          <a:p>
            <a:r>
              <a:rPr lang="en-GB" b="1" dirty="0">
                <a:solidFill>
                  <a:srgbClr val="FFFF00"/>
                </a:solidFill>
              </a:rPr>
              <a:t>Maldives </a:t>
            </a:r>
          </a:p>
          <a:p>
            <a:r>
              <a:rPr lang="en-GB" b="1" dirty="0">
                <a:solidFill>
                  <a:srgbClr val="FFFF00"/>
                </a:solidFill>
              </a:rPr>
              <a:t>Mauritius</a:t>
            </a:r>
          </a:p>
          <a:p>
            <a:r>
              <a:rPr lang="en-GB" b="1" dirty="0">
                <a:solidFill>
                  <a:srgbClr val="FFFF00"/>
                </a:solidFill>
              </a:rPr>
              <a:t>Rodrigues </a:t>
            </a:r>
          </a:p>
          <a:p>
            <a:r>
              <a:rPr lang="en-GB" b="1" dirty="0" err="1">
                <a:solidFill>
                  <a:srgbClr val="FFFF00"/>
                </a:solidFill>
              </a:rPr>
              <a:t>Cargados</a:t>
            </a:r>
            <a:r>
              <a:rPr lang="en-GB" b="1" dirty="0">
                <a:solidFill>
                  <a:srgbClr val="FFFF00"/>
                </a:solidFill>
              </a:rPr>
              <a:t> </a:t>
            </a:r>
            <a:r>
              <a:rPr lang="en-GB" b="1" dirty="0" err="1">
                <a:solidFill>
                  <a:srgbClr val="FFFF00"/>
                </a:solidFill>
              </a:rPr>
              <a:t>Carajos</a:t>
            </a:r>
            <a:r>
              <a:rPr lang="en-GB" b="1" dirty="0">
                <a:solidFill>
                  <a:srgbClr val="FFFF00"/>
                </a:solidFill>
              </a:rPr>
              <a:t> Shoals </a:t>
            </a:r>
          </a:p>
          <a:p>
            <a:r>
              <a:rPr lang="en-GB" b="1" dirty="0" err="1">
                <a:solidFill>
                  <a:srgbClr val="FFFF00"/>
                </a:solidFill>
              </a:rPr>
              <a:t>Agalega</a:t>
            </a:r>
            <a:r>
              <a:rPr lang="en-GB" b="1" dirty="0">
                <a:solidFill>
                  <a:srgbClr val="FFFF00"/>
                </a:solidFill>
              </a:rPr>
              <a:t> Island</a:t>
            </a:r>
            <a:r>
              <a:rPr lang="en-GB" dirty="0">
                <a:solidFill>
                  <a:srgbClr val="FFFF00"/>
                </a:solidFill>
              </a:rPr>
              <a:t> </a:t>
            </a:r>
          </a:p>
        </p:txBody>
      </p:sp>
      <p:sp>
        <p:nvSpPr>
          <p:cNvPr id="199687" name="Text Box 7"/>
          <p:cNvSpPr txBox="1">
            <a:spLocks noChangeArrowheads="1"/>
          </p:cNvSpPr>
          <p:nvPr/>
        </p:nvSpPr>
        <p:spPr bwMode="auto">
          <a:xfrm>
            <a:off x="6227763" y="1916113"/>
            <a:ext cx="2160587" cy="4801315"/>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b="1" dirty="0">
                <a:solidFill>
                  <a:srgbClr val="FFFF00"/>
                </a:solidFill>
              </a:rPr>
              <a:t>Malaysia</a:t>
            </a:r>
          </a:p>
          <a:p>
            <a:r>
              <a:rPr lang="en-GB" b="1" dirty="0">
                <a:solidFill>
                  <a:srgbClr val="FFFF00"/>
                </a:solidFill>
              </a:rPr>
              <a:t>Straits Settlements</a:t>
            </a:r>
          </a:p>
          <a:p>
            <a:r>
              <a:rPr lang="en-GB" b="1" dirty="0">
                <a:solidFill>
                  <a:srgbClr val="FFFF00"/>
                </a:solidFill>
              </a:rPr>
              <a:t>Singapore </a:t>
            </a:r>
          </a:p>
          <a:p>
            <a:r>
              <a:rPr lang="en-GB" b="1" dirty="0">
                <a:solidFill>
                  <a:srgbClr val="FFFF00"/>
                </a:solidFill>
              </a:rPr>
              <a:t>Penang </a:t>
            </a:r>
          </a:p>
          <a:p>
            <a:r>
              <a:rPr lang="en-GB" b="1" dirty="0">
                <a:solidFill>
                  <a:srgbClr val="FFFF00"/>
                </a:solidFill>
              </a:rPr>
              <a:t>Malacca </a:t>
            </a:r>
          </a:p>
          <a:p>
            <a:r>
              <a:rPr lang="en-GB" b="1" dirty="0">
                <a:solidFill>
                  <a:srgbClr val="FFFF00"/>
                </a:solidFill>
              </a:rPr>
              <a:t>Labuan </a:t>
            </a:r>
          </a:p>
          <a:p>
            <a:r>
              <a:rPr lang="en-GB" b="1" dirty="0">
                <a:solidFill>
                  <a:srgbClr val="FFFF00"/>
                </a:solidFill>
              </a:rPr>
              <a:t>Malaya </a:t>
            </a:r>
          </a:p>
          <a:p>
            <a:r>
              <a:rPr lang="en-GB" b="1" dirty="0" smtClean="0">
                <a:solidFill>
                  <a:srgbClr val="FFFF00"/>
                </a:solidFill>
              </a:rPr>
              <a:t>Kelantan </a:t>
            </a:r>
            <a:endParaRPr lang="en-GB" b="1" dirty="0">
              <a:solidFill>
                <a:srgbClr val="FFFF00"/>
              </a:solidFill>
            </a:endParaRPr>
          </a:p>
          <a:p>
            <a:r>
              <a:rPr lang="en-GB" b="1" dirty="0" err="1">
                <a:solidFill>
                  <a:srgbClr val="FFFF00"/>
                </a:solidFill>
              </a:rPr>
              <a:t>Negri</a:t>
            </a:r>
            <a:r>
              <a:rPr lang="en-GB" b="1" dirty="0">
                <a:solidFill>
                  <a:srgbClr val="FFFF00"/>
                </a:solidFill>
              </a:rPr>
              <a:t> Sembilan </a:t>
            </a:r>
          </a:p>
          <a:p>
            <a:r>
              <a:rPr lang="en-GB" b="1" dirty="0">
                <a:solidFill>
                  <a:srgbClr val="FFFF00"/>
                </a:solidFill>
              </a:rPr>
              <a:t>Pahang </a:t>
            </a:r>
          </a:p>
          <a:p>
            <a:r>
              <a:rPr lang="en-GB" b="1" dirty="0">
                <a:solidFill>
                  <a:srgbClr val="FFFF00"/>
                </a:solidFill>
              </a:rPr>
              <a:t>Perak </a:t>
            </a:r>
          </a:p>
          <a:p>
            <a:r>
              <a:rPr lang="en-GB" b="1" dirty="0">
                <a:solidFill>
                  <a:srgbClr val="FFFF00"/>
                </a:solidFill>
              </a:rPr>
              <a:t>Perlis </a:t>
            </a:r>
          </a:p>
          <a:p>
            <a:r>
              <a:rPr lang="en-GB" b="1" dirty="0">
                <a:solidFill>
                  <a:srgbClr val="FFFF00"/>
                </a:solidFill>
              </a:rPr>
              <a:t>Selangor </a:t>
            </a:r>
          </a:p>
          <a:p>
            <a:r>
              <a:rPr lang="en-GB" b="1" dirty="0" err="1">
                <a:solidFill>
                  <a:srgbClr val="FFFF00"/>
                </a:solidFill>
              </a:rPr>
              <a:t>Trengganu</a:t>
            </a:r>
            <a:r>
              <a:rPr lang="en-GB" b="1" dirty="0">
                <a:solidFill>
                  <a:srgbClr val="FFFF00"/>
                </a:solidFill>
              </a:rPr>
              <a:t> </a:t>
            </a:r>
          </a:p>
          <a:p>
            <a:r>
              <a:rPr lang="en-GB" b="1" dirty="0">
                <a:solidFill>
                  <a:srgbClr val="FFFF00"/>
                </a:solidFill>
              </a:rPr>
              <a:t>British North Borneo </a:t>
            </a:r>
          </a:p>
          <a:p>
            <a:r>
              <a:rPr lang="en-GB" b="1" dirty="0">
                <a:solidFill>
                  <a:srgbClr val="FFFF00"/>
                </a:solidFill>
              </a:rPr>
              <a:t>Sarawak</a:t>
            </a:r>
          </a:p>
        </p:txBody>
      </p:sp>
    </p:spTree>
    <p:extLst>
      <p:ext uri="{BB962C8B-B14F-4D97-AF65-F5344CB8AC3E}">
        <p14:creationId xmlns:p14="http://schemas.microsoft.com/office/powerpoint/2010/main" val="3592959237"/>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778" name="Picture 2" descr="Britishempire_1886_b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03779"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a:solidFill>
                  <a:schemeClr val="accent1"/>
                </a:solidFill>
              </a:rPr>
              <a:t>The British Empire</a:t>
            </a:r>
          </a:p>
        </p:txBody>
      </p:sp>
      <p:sp>
        <p:nvSpPr>
          <p:cNvPr id="203780" name="Text Box 4"/>
          <p:cNvSpPr txBox="1">
            <a:spLocks noChangeArrowheads="1"/>
          </p:cNvSpPr>
          <p:nvPr/>
        </p:nvSpPr>
        <p:spPr bwMode="auto">
          <a:xfrm>
            <a:off x="539750" y="1268413"/>
            <a:ext cx="7993063" cy="45720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400">
                <a:solidFill>
                  <a:schemeClr val="bg1"/>
                </a:solidFill>
              </a:rPr>
              <a:t>Places at one time in the British Empire include:</a:t>
            </a:r>
            <a:endParaRPr lang="en-GB" b="1">
              <a:solidFill>
                <a:schemeClr val="accent1"/>
              </a:solidFill>
            </a:endParaRPr>
          </a:p>
        </p:txBody>
      </p:sp>
      <p:sp>
        <p:nvSpPr>
          <p:cNvPr id="203781" name="Text Box 5"/>
          <p:cNvSpPr txBox="1">
            <a:spLocks noChangeArrowheads="1"/>
          </p:cNvSpPr>
          <p:nvPr/>
        </p:nvSpPr>
        <p:spPr bwMode="auto">
          <a:xfrm>
            <a:off x="539750" y="1916113"/>
            <a:ext cx="2016125" cy="4211637"/>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800" dirty="0">
                <a:solidFill>
                  <a:srgbClr val="FF6600"/>
                </a:solidFill>
              </a:rPr>
              <a:t>Canada</a:t>
            </a:r>
          </a:p>
          <a:p>
            <a:r>
              <a:rPr lang="en-GB" sz="1800" dirty="0">
                <a:solidFill>
                  <a:srgbClr val="FFFF00"/>
                </a:solidFill>
              </a:rPr>
              <a:t>Ontario</a:t>
            </a:r>
          </a:p>
          <a:p>
            <a:r>
              <a:rPr lang="en-GB" sz="1800" dirty="0">
                <a:solidFill>
                  <a:srgbClr val="FFFF00"/>
                </a:solidFill>
              </a:rPr>
              <a:t>Quebec </a:t>
            </a:r>
          </a:p>
          <a:p>
            <a:r>
              <a:rPr lang="en-GB" sz="1800" dirty="0">
                <a:solidFill>
                  <a:srgbClr val="FFFF00"/>
                </a:solidFill>
              </a:rPr>
              <a:t>Nova Scotia </a:t>
            </a:r>
          </a:p>
          <a:p>
            <a:r>
              <a:rPr lang="en-GB" sz="1800" dirty="0">
                <a:solidFill>
                  <a:srgbClr val="FFFF00"/>
                </a:solidFill>
              </a:rPr>
              <a:t>New Brunswick </a:t>
            </a:r>
          </a:p>
          <a:p>
            <a:r>
              <a:rPr lang="en-GB" sz="1800" dirty="0">
                <a:solidFill>
                  <a:srgbClr val="FFFF00"/>
                </a:solidFill>
              </a:rPr>
              <a:t>Prince Edward Island </a:t>
            </a:r>
          </a:p>
          <a:p>
            <a:r>
              <a:rPr lang="en-GB" sz="1800" dirty="0">
                <a:solidFill>
                  <a:srgbClr val="FFFF00"/>
                </a:solidFill>
              </a:rPr>
              <a:t>Northwest Territories </a:t>
            </a:r>
          </a:p>
          <a:p>
            <a:r>
              <a:rPr lang="en-GB" sz="1800" dirty="0">
                <a:solidFill>
                  <a:srgbClr val="FFFF00"/>
                </a:solidFill>
              </a:rPr>
              <a:t>Yukon Territory </a:t>
            </a:r>
          </a:p>
          <a:p>
            <a:r>
              <a:rPr lang="en-GB" sz="1800" dirty="0">
                <a:solidFill>
                  <a:srgbClr val="FFFF00"/>
                </a:solidFill>
              </a:rPr>
              <a:t>Manitoba </a:t>
            </a:r>
          </a:p>
          <a:p>
            <a:r>
              <a:rPr lang="en-GB" sz="1800" dirty="0">
                <a:solidFill>
                  <a:srgbClr val="FFFF00"/>
                </a:solidFill>
              </a:rPr>
              <a:t>Alberta </a:t>
            </a:r>
          </a:p>
          <a:p>
            <a:r>
              <a:rPr lang="en-GB" sz="1800" dirty="0">
                <a:solidFill>
                  <a:srgbClr val="FFFF00"/>
                </a:solidFill>
              </a:rPr>
              <a:t>Saskatchewan </a:t>
            </a:r>
          </a:p>
          <a:p>
            <a:r>
              <a:rPr lang="en-GB" sz="1800" dirty="0">
                <a:solidFill>
                  <a:srgbClr val="FFFF00"/>
                </a:solidFill>
              </a:rPr>
              <a:t>British Columbia </a:t>
            </a:r>
          </a:p>
          <a:p>
            <a:r>
              <a:rPr lang="en-GB" sz="1800" dirty="0">
                <a:solidFill>
                  <a:srgbClr val="FF6600"/>
                </a:solidFill>
              </a:rPr>
              <a:t>Newfoundland</a:t>
            </a:r>
            <a:r>
              <a:rPr lang="en-GB" dirty="0">
                <a:solidFill>
                  <a:srgbClr val="FF6600"/>
                </a:solidFill>
              </a:rPr>
              <a:t> </a:t>
            </a:r>
          </a:p>
        </p:txBody>
      </p:sp>
      <p:sp>
        <p:nvSpPr>
          <p:cNvPr id="203782" name="Text Box 6"/>
          <p:cNvSpPr txBox="1">
            <a:spLocks noChangeArrowheads="1"/>
          </p:cNvSpPr>
          <p:nvPr/>
        </p:nvSpPr>
        <p:spPr bwMode="auto">
          <a:xfrm>
            <a:off x="2627313" y="1916113"/>
            <a:ext cx="1800225" cy="4486275"/>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800" dirty="0">
                <a:solidFill>
                  <a:srgbClr val="FF6600"/>
                </a:solidFill>
              </a:rPr>
              <a:t>United States </a:t>
            </a:r>
          </a:p>
          <a:p>
            <a:r>
              <a:rPr lang="en-GB" sz="1800" dirty="0">
                <a:solidFill>
                  <a:srgbClr val="FFFF00"/>
                </a:solidFill>
              </a:rPr>
              <a:t>New Hampshire </a:t>
            </a:r>
          </a:p>
          <a:p>
            <a:r>
              <a:rPr lang="en-GB" sz="1800" dirty="0">
                <a:solidFill>
                  <a:srgbClr val="FFFF00"/>
                </a:solidFill>
              </a:rPr>
              <a:t>Massachusetts</a:t>
            </a:r>
          </a:p>
          <a:p>
            <a:r>
              <a:rPr lang="en-GB" sz="1800" dirty="0">
                <a:solidFill>
                  <a:srgbClr val="FFFF00"/>
                </a:solidFill>
              </a:rPr>
              <a:t>Delaware</a:t>
            </a:r>
          </a:p>
          <a:p>
            <a:r>
              <a:rPr lang="en-GB" sz="1800" dirty="0">
                <a:solidFill>
                  <a:srgbClr val="FFFF00"/>
                </a:solidFill>
              </a:rPr>
              <a:t>Pennsylvania </a:t>
            </a:r>
          </a:p>
          <a:p>
            <a:r>
              <a:rPr lang="en-GB" sz="1800" dirty="0">
                <a:solidFill>
                  <a:srgbClr val="FFFF00"/>
                </a:solidFill>
              </a:rPr>
              <a:t>New Jersey</a:t>
            </a:r>
          </a:p>
          <a:p>
            <a:r>
              <a:rPr lang="en-GB" sz="1800" dirty="0">
                <a:solidFill>
                  <a:srgbClr val="FFFF00"/>
                </a:solidFill>
              </a:rPr>
              <a:t>New York </a:t>
            </a:r>
          </a:p>
          <a:p>
            <a:r>
              <a:rPr lang="en-GB" sz="1800" dirty="0">
                <a:solidFill>
                  <a:srgbClr val="FFFF00"/>
                </a:solidFill>
              </a:rPr>
              <a:t>Georgia </a:t>
            </a:r>
          </a:p>
          <a:p>
            <a:r>
              <a:rPr lang="en-GB" sz="1800" dirty="0">
                <a:solidFill>
                  <a:srgbClr val="FFFF00"/>
                </a:solidFill>
              </a:rPr>
              <a:t>Connecticut </a:t>
            </a:r>
          </a:p>
          <a:p>
            <a:r>
              <a:rPr lang="en-GB" sz="1800" dirty="0">
                <a:solidFill>
                  <a:srgbClr val="FFFF00"/>
                </a:solidFill>
              </a:rPr>
              <a:t>Maryland </a:t>
            </a:r>
          </a:p>
          <a:p>
            <a:r>
              <a:rPr lang="en-GB" sz="1800" dirty="0">
                <a:solidFill>
                  <a:srgbClr val="FFFF00"/>
                </a:solidFill>
              </a:rPr>
              <a:t>South Carolina </a:t>
            </a:r>
          </a:p>
          <a:p>
            <a:r>
              <a:rPr lang="en-GB" sz="1800" dirty="0">
                <a:solidFill>
                  <a:srgbClr val="FFFF00"/>
                </a:solidFill>
              </a:rPr>
              <a:t>North Carolina </a:t>
            </a:r>
          </a:p>
          <a:p>
            <a:r>
              <a:rPr lang="en-GB" sz="1800" dirty="0">
                <a:solidFill>
                  <a:srgbClr val="FFFF00"/>
                </a:solidFill>
              </a:rPr>
              <a:t>Virginia </a:t>
            </a:r>
          </a:p>
          <a:p>
            <a:r>
              <a:rPr lang="en-GB" sz="1800" dirty="0">
                <a:solidFill>
                  <a:srgbClr val="FFFF00"/>
                </a:solidFill>
              </a:rPr>
              <a:t>Rhode Island </a:t>
            </a:r>
          </a:p>
          <a:p>
            <a:r>
              <a:rPr lang="en-GB" sz="1800" dirty="0">
                <a:solidFill>
                  <a:srgbClr val="FFFF00"/>
                </a:solidFill>
              </a:rPr>
              <a:t>Vermont </a:t>
            </a:r>
          </a:p>
          <a:p>
            <a:r>
              <a:rPr lang="en-GB" sz="1800" dirty="0">
                <a:solidFill>
                  <a:srgbClr val="FFFF00"/>
                </a:solidFill>
              </a:rPr>
              <a:t>Florida </a:t>
            </a:r>
          </a:p>
        </p:txBody>
      </p:sp>
      <p:sp>
        <p:nvSpPr>
          <p:cNvPr id="203783" name="Text Box 7"/>
          <p:cNvSpPr txBox="1">
            <a:spLocks noChangeArrowheads="1"/>
          </p:cNvSpPr>
          <p:nvPr/>
        </p:nvSpPr>
        <p:spPr bwMode="auto">
          <a:xfrm>
            <a:off x="4572000" y="1916113"/>
            <a:ext cx="2160588" cy="2862323"/>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800" dirty="0">
                <a:solidFill>
                  <a:srgbClr val="FFFF00"/>
                </a:solidFill>
              </a:rPr>
              <a:t>Mosquito Coast </a:t>
            </a:r>
          </a:p>
          <a:p>
            <a:r>
              <a:rPr lang="en-GB" sz="1800" dirty="0">
                <a:solidFill>
                  <a:srgbClr val="FFFF00"/>
                </a:solidFill>
              </a:rPr>
              <a:t>Surinam </a:t>
            </a:r>
          </a:p>
          <a:p>
            <a:r>
              <a:rPr lang="en-GB" sz="1800" dirty="0">
                <a:solidFill>
                  <a:srgbClr val="FFFF00"/>
                </a:solidFill>
              </a:rPr>
              <a:t>Guyana</a:t>
            </a:r>
          </a:p>
          <a:p>
            <a:r>
              <a:rPr lang="en-GB" sz="1800" dirty="0">
                <a:solidFill>
                  <a:srgbClr val="FFFF00"/>
                </a:solidFill>
              </a:rPr>
              <a:t>Belize </a:t>
            </a:r>
          </a:p>
          <a:p>
            <a:r>
              <a:rPr lang="en-GB" sz="1800" dirty="0">
                <a:solidFill>
                  <a:srgbClr val="FFFF00"/>
                </a:solidFill>
              </a:rPr>
              <a:t>Bahamas</a:t>
            </a:r>
          </a:p>
          <a:p>
            <a:r>
              <a:rPr lang="en-GB" sz="1800" dirty="0">
                <a:solidFill>
                  <a:srgbClr val="FFFF00"/>
                </a:solidFill>
              </a:rPr>
              <a:t>Grand Turk Is.</a:t>
            </a:r>
          </a:p>
          <a:p>
            <a:r>
              <a:rPr lang="en-GB" sz="1800" dirty="0">
                <a:solidFill>
                  <a:srgbClr val="FFFF00"/>
                </a:solidFill>
              </a:rPr>
              <a:t>Salt Cay </a:t>
            </a:r>
          </a:p>
          <a:p>
            <a:r>
              <a:rPr lang="en-GB" sz="1800" dirty="0">
                <a:solidFill>
                  <a:srgbClr val="FFFF00"/>
                </a:solidFill>
              </a:rPr>
              <a:t>Grand Caicos Island </a:t>
            </a:r>
          </a:p>
          <a:p>
            <a:r>
              <a:rPr lang="en-GB" sz="1800" dirty="0">
                <a:solidFill>
                  <a:srgbClr val="FFFF00"/>
                </a:solidFill>
              </a:rPr>
              <a:t>Bermuda </a:t>
            </a:r>
          </a:p>
          <a:p>
            <a:r>
              <a:rPr lang="en-GB" sz="1800" dirty="0">
                <a:solidFill>
                  <a:srgbClr val="FFFF00"/>
                </a:solidFill>
              </a:rPr>
              <a:t>Cayman Islands</a:t>
            </a:r>
            <a:r>
              <a:rPr lang="en-GB" b="1" dirty="0">
                <a:solidFill>
                  <a:srgbClr val="FFFF00"/>
                </a:solidFill>
              </a:rPr>
              <a:t> </a:t>
            </a:r>
            <a:endParaRPr lang="en-GB" dirty="0">
              <a:solidFill>
                <a:srgbClr val="FFFF00"/>
              </a:solidFill>
            </a:endParaRPr>
          </a:p>
        </p:txBody>
      </p:sp>
      <p:sp>
        <p:nvSpPr>
          <p:cNvPr id="203784" name="Text Box 8"/>
          <p:cNvSpPr txBox="1">
            <a:spLocks noChangeArrowheads="1"/>
          </p:cNvSpPr>
          <p:nvPr/>
        </p:nvSpPr>
        <p:spPr bwMode="auto">
          <a:xfrm>
            <a:off x="6659563" y="1917700"/>
            <a:ext cx="2160587" cy="393700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800" dirty="0">
                <a:solidFill>
                  <a:srgbClr val="FFFF00"/>
                </a:solidFill>
              </a:rPr>
              <a:t>British Virgin Is. </a:t>
            </a:r>
          </a:p>
          <a:p>
            <a:r>
              <a:rPr lang="en-GB" sz="1800" dirty="0">
                <a:solidFill>
                  <a:srgbClr val="FFFF00"/>
                </a:solidFill>
              </a:rPr>
              <a:t>Leeward Islands </a:t>
            </a:r>
          </a:p>
          <a:p>
            <a:r>
              <a:rPr lang="en-GB" sz="1800" dirty="0">
                <a:solidFill>
                  <a:srgbClr val="FFFF00"/>
                </a:solidFill>
              </a:rPr>
              <a:t>Anguilla </a:t>
            </a:r>
          </a:p>
          <a:p>
            <a:r>
              <a:rPr lang="en-GB" sz="1800" dirty="0">
                <a:solidFill>
                  <a:srgbClr val="FFFF00"/>
                </a:solidFill>
              </a:rPr>
              <a:t>Montserrat </a:t>
            </a:r>
          </a:p>
          <a:p>
            <a:r>
              <a:rPr lang="en-GB" sz="1800" dirty="0">
                <a:solidFill>
                  <a:srgbClr val="FFFF00"/>
                </a:solidFill>
              </a:rPr>
              <a:t>Antigua</a:t>
            </a:r>
          </a:p>
          <a:p>
            <a:r>
              <a:rPr lang="en-GB" sz="1800" dirty="0">
                <a:solidFill>
                  <a:srgbClr val="FFFF00"/>
                </a:solidFill>
              </a:rPr>
              <a:t>St. Kitts</a:t>
            </a:r>
          </a:p>
          <a:p>
            <a:r>
              <a:rPr lang="en-GB" sz="1800" dirty="0">
                <a:solidFill>
                  <a:srgbClr val="FFFF00"/>
                </a:solidFill>
              </a:rPr>
              <a:t>Windward Islands </a:t>
            </a:r>
          </a:p>
          <a:p>
            <a:r>
              <a:rPr lang="en-GB" sz="1800" dirty="0">
                <a:solidFill>
                  <a:srgbClr val="FFFF00"/>
                </a:solidFill>
              </a:rPr>
              <a:t>St. Lucia</a:t>
            </a:r>
          </a:p>
          <a:p>
            <a:r>
              <a:rPr lang="en-GB" sz="1800" dirty="0">
                <a:solidFill>
                  <a:srgbClr val="FFFF00"/>
                </a:solidFill>
              </a:rPr>
              <a:t>Grenada</a:t>
            </a:r>
          </a:p>
          <a:p>
            <a:r>
              <a:rPr lang="en-GB" sz="1800" dirty="0">
                <a:solidFill>
                  <a:srgbClr val="FFFF00"/>
                </a:solidFill>
              </a:rPr>
              <a:t>St. Vincent</a:t>
            </a:r>
          </a:p>
          <a:p>
            <a:r>
              <a:rPr lang="en-GB" sz="1800" dirty="0">
                <a:solidFill>
                  <a:srgbClr val="FFFF00"/>
                </a:solidFill>
              </a:rPr>
              <a:t>Dominica </a:t>
            </a:r>
          </a:p>
          <a:p>
            <a:r>
              <a:rPr lang="en-GB" sz="1800" dirty="0">
                <a:solidFill>
                  <a:srgbClr val="FFFF00"/>
                </a:solidFill>
              </a:rPr>
              <a:t>Barbados</a:t>
            </a:r>
          </a:p>
          <a:p>
            <a:r>
              <a:rPr lang="en-GB" sz="1800" dirty="0">
                <a:solidFill>
                  <a:srgbClr val="FFFF00"/>
                </a:solidFill>
              </a:rPr>
              <a:t>Jamaica</a:t>
            </a:r>
          </a:p>
          <a:p>
            <a:r>
              <a:rPr lang="en-GB" sz="1800" dirty="0">
                <a:solidFill>
                  <a:srgbClr val="FFFF00"/>
                </a:solidFill>
              </a:rPr>
              <a:t>Trinidad</a:t>
            </a:r>
          </a:p>
        </p:txBody>
      </p:sp>
    </p:spTree>
    <p:extLst>
      <p:ext uri="{BB962C8B-B14F-4D97-AF65-F5344CB8AC3E}">
        <p14:creationId xmlns:p14="http://schemas.microsoft.com/office/powerpoint/2010/main" val="1167606790"/>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26" name="Picture 2" descr="Britishempire_1886_b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05827"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a:solidFill>
                  <a:schemeClr val="accent1"/>
                </a:solidFill>
              </a:rPr>
              <a:t>The British Empire</a:t>
            </a:r>
          </a:p>
        </p:txBody>
      </p:sp>
      <p:sp>
        <p:nvSpPr>
          <p:cNvPr id="205828" name="Text Box 4"/>
          <p:cNvSpPr txBox="1">
            <a:spLocks noChangeArrowheads="1"/>
          </p:cNvSpPr>
          <p:nvPr/>
        </p:nvSpPr>
        <p:spPr bwMode="auto">
          <a:xfrm>
            <a:off x="539750" y="1268413"/>
            <a:ext cx="7993063" cy="45720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400">
                <a:solidFill>
                  <a:schemeClr val="bg1"/>
                </a:solidFill>
              </a:rPr>
              <a:t>Places at one time in the British Empire include:</a:t>
            </a:r>
            <a:endParaRPr lang="en-GB" b="1">
              <a:solidFill>
                <a:schemeClr val="accent1"/>
              </a:solidFill>
            </a:endParaRPr>
          </a:p>
        </p:txBody>
      </p:sp>
      <p:sp>
        <p:nvSpPr>
          <p:cNvPr id="205829" name="Text Box 5"/>
          <p:cNvSpPr txBox="1">
            <a:spLocks noChangeArrowheads="1"/>
          </p:cNvSpPr>
          <p:nvPr/>
        </p:nvSpPr>
        <p:spPr bwMode="auto">
          <a:xfrm>
            <a:off x="684213" y="1916113"/>
            <a:ext cx="1871662" cy="4247317"/>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dirty="0">
                <a:solidFill>
                  <a:srgbClr val="FF6600"/>
                </a:solidFill>
              </a:rPr>
              <a:t>Australia</a:t>
            </a:r>
          </a:p>
          <a:p>
            <a:r>
              <a:rPr lang="en-GB" dirty="0">
                <a:solidFill>
                  <a:srgbClr val="FFFF00"/>
                </a:solidFill>
              </a:rPr>
              <a:t>Queensland </a:t>
            </a:r>
          </a:p>
          <a:p>
            <a:r>
              <a:rPr lang="en-GB" dirty="0">
                <a:solidFill>
                  <a:srgbClr val="FFFF00"/>
                </a:solidFill>
              </a:rPr>
              <a:t>New South Wales </a:t>
            </a:r>
          </a:p>
          <a:p>
            <a:r>
              <a:rPr lang="en-GB" dirty="0">
                <a:solidFill>
                  <a:srgbClr val="FFFF00"/>
                </a:solidFill>
              </a:rPr>
              <a:t>Victoria </a:t>
            </a:r>
          </a:p>
          <a:p>
            <a:r>
              <a:rPr lang="en-GB" dirty="0">
                <a:solidFill>
                  <a:srgbClr val="FFFF00"/>
                </a:solidFill>
              </a:rPr>
              <a:t>South Australia </a:t>
            </a:r>
          </a:p>
          <a:p>
            <a:r>
              <a:rPr lang="en-GB" dirty="0">
                <a:solidFill>
                  <a:srgbClr val="FFFF00"/>
                </a:solidFill>
              </a:rPr>
              <a:t>Western Australia </a:t>
            </a:r>
          </a:p>
          <a:p>
            <a:r>
              <a:rPr lang="en-GB" dirty="0">
                <a:solidFill>
                  <a:srgbClr val="FFFF00"/>
                </a:solidFill>
              </a:rPr>
              <a:t>Tasmania </a:t>
            </a:r>
          </a:p>
          <a:p>
            <a:r>
              <a:rPr lang="en-GB" dirty="0">
                <a:solidFill>
                  <a:srgbClr val="FFFF00"/>
                </a:solidFill>
              </a:rPr>
              <a:t>Northern Territory </a:t>
            </a:r>
          </a:p>
          <a:p>
            <a:r>
              <a:rPr lang="en-GB" dirty="0">
                <a:solidFill>
                  <a:srgbClr val="FFFF00"/>
                </a:solidFill>
              </a:rPr>
              <a:t>Coral Sea Islands Territory </a:t>
            </a:r>
          </a:p>
          <a:p>
            <a:r>
              <a:rPr lang="en-GB" dirty="0">
                <a:solidFill>
                  <a:srgbClr val="FFFF00"/>
                </a:solidFill>
              </a:rPr>
              <a:t>Norfolk Island</a:t>
            </a:r>
          </a:p>
          <a:p>
            <a:r>
              <a:rPr lang="en-GB" dirty="0">
                <a:solidFill>
                  <a:srgbClr val="FFFF00"/>
                </a:solidFill>
              </a:rPr>
              <a:t>Philip Island </a:t>
            </a:r>
          </a:p>
          <a:p>
            <a:r>
              <a:rPr lang="en-GB" dirty="0">
                <a:solidFill>
                  <a:srgbClr val="FFFF00"/>
                </a:solidFill>
              </a:rPr>
              <a:t>Lord Howe Island</a:t>
            </a:r>
          </a:p>
          <a:p>
            <a:r>
              <a:rPr lang="en-GB" dirty="0">
                <a:solidFill>
                  <a:srgbClr val="FFFF00"/>
                </a:solidFill>
              </a:rPr>
              <a:t>Ball's Pyramid </a:t>
            </a:r>
          </a:p>
        </p:txBody>
      </p:sp>
      <p:sp>
        <p:nvSpPr>
          <p:cNvPr id="205831" name="Text Box 7"/>
          <p:cNvSpPr txBox="1">
            <a:spLocks noChangeArrowheads="1"/>
          </p:cNvSpPr>
          <p:nvPr/>
        </p:nvSpPr>
        <p:spPr bwMode="auto">
          <a:xfrm>
            <a:off x="2700338" y="1916113"/>
            <a:ext cx="2087562" cy="4524316"/>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dirty="0" err="1">
                <a:solidFill>
                  <a:srgbClr val="FFFF00"/>
                </a:solidFill>
              </a:rPr>
              <a:t>Cocos</a:t>
            </a:r>
            <a:r>
              <a:rPr lang="en-GB" dirty="0">
                <a:solidFill>
                  <a:srgbClr val="FFFF00"/>
                </a:solidFill>
              </a:rPr>
              <a:t> Islands</a:t>
            </a:r>
          </a:p>
          <a:p>
            <a:r>
              <a:rPr lang="en-GB" dirty="0">
                <a:solidFill>
                  <a:srgbClr val="FFFF00"/>
                </a:solidFill>
              </a:rPr>
              <a:t>Christmas Island </a:t>
            </a:r>
          </a:p>
          <a:p>
            <a:r>
              <a:rPr lang="en-GB" dirty="0">
                <a:solidFill>
                  <a:srgbClr val="FFFF00"/>
                </a:solidFill>
              </a:rPr>
              <a:t>McDonald Islands</a:t>
            </a:r>
          </a:p>
          <a:p>
            <a:r>
              <a:rPr lang="en-GB" dirty="0">
                <a:solidFill>
                  <a:srgbClr val="FFFF00"/>
                </a:solidFill>
              </a:rPr>
              <a:t>Shag Island</a:t>
            </a:r>
          </a:p>
          <a:p>
            <a:r>
              <a:rPr lang="en-GB" dirty="0">
                <a:solidFill>
                  <a:srgbClr val="FFFF00"/>
                </a:solidFill>
              </a:rPr>
              <a:t>Heard Island </a:t>
            </a:r>
          </a:p>
          <a:p>
            <a:r>
              <a:rPr lang="en-GB" dirty="0">
                <a:solidFill>
                  <a:srgbClr val="FFFF00"/>
                </a:solidFill>
              </a:rPr>
              <a:t>Nauru </a:t>
            </a:r>
          </a:p>
          <a:p>
            <a:r>
              <a:rPr lang="en-GB" dirty="0">
                <a:solidFill>
                  <a:srgbClr val="FFFF00"/>
                </a:solidFill>
              </a:rPr>
              <a:t>Papua</a:t>
            </a:r>
          </a:p>
          <a:p>
            <a:r>
              <a:rPr lang="en-GB" dirty="0">
                <a:solidFill>
                  <a:srgbClr val="FFFF00"/>
                </a:solidFill>
              </a:rPr>
              <a:t>New Guinea</a:t>
            </a:r>
          </a:p>
          <a:p>
            <a:r>
              <a:rPr lang="en-GB" dirty="0" err="1">
                <a:solidFill>
                  <a:srgbClr val="FFFF00"/>
                </a:solidFill>
              </a:rPr>
              <a:t>Bismark</a:t>
            </a:r>
            <a:r>
              <a:rPr lang="en-GB" dirty="0">
                <a:solidFill>
                  <a:srgbClr val="FFFF00"/>
                </a:solidFill>
              </a:rPr>
              <a:t> Archipelago </a:t>
            </a:r>
          </a:p>
          <a:p>
            <a:r>
              <a:rPr lang="en-GB" dirty="0">
                <a:solidFill>
                  <a:srgbClr val="FFFF00"/>
                </a:solidFill>
              </a:rPr>
              <a:t>Solomon Islands</a:t>
            </a:r>
          </a:p>
          <a:p>
            <a:r>
              <a:rPr lang="en-GB" dirty="0">
                <a:solidFill>
                  <a:srgbClr val="FFFF00"/>
                </a:solidFill>
              </a:rPr>
              <a:t>Fiji</a:t>
            </a:r>
          </a:p>
          <a:p>
            <a:r>
              <a:rPr lang="en-GB" dirty="0">
                <a:solidFill>
                  <a:srgbClr val="FFFF00"/>
                </a:solidFill>
              </a:rPr>
              <a:t>New Zealand</a:t>
            </a:r>
          </a:p>
          <a:p>
            <a:r>
              <a:rPr lang="en-GB" dirty="0">
                <a:solidFill>
                  <a:srgbClr val="FFFF00"/>
                </a:solidFill>
              </a:rPr>
              <a:t>Cook Islands </a:t>
            </a:r>
          </a:p>
          <a:p>
            <a:r>
              <a:rPr lang="en-GB" dirty="0" err="1">
                <a:solidFill>
                  <a:srgbClr val="FFFF00"/>
                </a:solidFill>
              </a:rPr>
              <a:t>Rarotonga</a:t>
            </a:r>
            <a:r>
              <a:rPr lang="en-GB" dirty="0">
                <a:solidFill>
                  <a:srgbClr val="FFFF00"/>
                </a:solidFill>
              </a:rPr>
              <a:t> </a:t>
            </a:r>
          </a:p>
          <a:p>
            <a:r>
              <a:rPr lang="en-GB" dirty="0" err="1">
                <a:solidFill>
                  <a:srgbClr val="FFFF00"/>
                </a:solidFill>
              </a:rPr>
              <a:t>Aitutaki</a:t>
            </a:r>
            <a:r>
              <a:rPr lang="en-GB" dirty="0">
                <a:solidFill>
                  <a:srgbClr val="FFFF00"/>
                </a:solidFill>
              </a:rPr>
              <a:t> </a:t>
            </a:r>
          </a:p>
          <a:p>
            <a:r>
              <a:rPr lang="en-GB" dirty="0" err="1">
                <a:solidFill>
                  <a:srgbClr val="FFFF00"/>
                </a:solidFill>
              </a:rPr>
              <a:t>Atiu</a:t>
            </a:r>
            <a:r>
              <a:rPr lang="en-GB" dirty="0">
                <a:solidFill>
                  <a:srgbClr val="FFFF00"/>
                </a:solidFill>
              </a:rPr>
              <a:t> </a:t>
            </a:r>
          </a:p>
        </p:txBody>
      </p:sp>
      <p:sp>
        <p:nvSpPr>
          <p:cNvPr id="205832" name="Text Box 8"/>
          <p:cNvSpPr txBox="1">
            <a:spLocks noChangeArrowheads="1"/>
          </p:cNvSpPr>
          <p:nvPr/>
        </p:nvSpPr>
        <p:spPr bwMode="auto">
          <a:xfrm>
            <a:off x="4859338" y="1916113"/>
            <a:ext cx="1873250" cy="3693319"/>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dirty="0" err="1">
                <a:solidFill>
                  <a:srgbClr val="FFFF00"/>
                </a:solidFill>
              </a:rPr>
              <a:t>Mitiaro</a:t>
            </a:r>
            <a:r>
              <a:rPr lang="en-GB" dirty="0">
                <a:solidFill>
                  <a:srgbClr val="FFFF00"/>
                </a:solidFill>
              </a:rPr>
              <a:t> </a:t>
            </a:r>
          </a:p>
          <a:p>
            <a:r>
              <a:rPr lang="en-GB" dirty="0" err="1">
                <a:solidFill>
                  <a:srgbClr val="FFFF00"/>
                </a:solidFill>
              </a:rPr>
              <a:t>Mangaia</a:t>
            </a:r>
            <a:r>
              <a:rPr lang="en-GB" dirty="0">
                <a:solidFill>
                  <a:srgbClr val="FFFF00"/>
                </a:solidFill>
              </a:rPr>
              <a:t> </a:t>
            </a:r>
          </a:p>
          <a:p>
            <a:r>
              <a:rPr lang="en-GB" dirty="0" err="1">
                <a:solidFill>
                  <a:srgbClr val="FFFF00"/>
                </a:solidFill>
              </a:rPr>
              <a:t>Suwarrow</a:t>
            </a:r>
            <a:r>
              <a:rPr lang="en-GB" dirty="0">
                <a:solidFill>
                  <a:srgbClr val="FFFF00"/>
                </a:solidFill>
              </a:rPr>
              <a:t> Atoll </a:t>
            </a:r>
          </a:p>
          <a:p>
            <a:r>
              <a:rPr lang="en-GB" dirty="0">
                <a:solidFill>
                  <a:srgbClr val="FFFF00"/>
                </a:solidFill>
              </a:rPr>
              <a:t>Nassau </a:t>
            </a:r>
          </a:p>
          <a:p>
            <a:r>
              <a:rPr lang="en-GB" dirty="0" err="1">
                <a:solidFill>
                  <a:srgbClr val="FFFF00"/>
                </a:solidFill>
              </a:rPr>
              <a:t>Palmerston</a:t>
            </a:r>
            <a:r>
              <a:rPr lang="en-GB" dirty="0">
                <a:solidFill>
                  <a:srgbClr val="FFFF00"/>
                </a:solidFill>
              </a:rPr>
              <a:t> Atoll </a:t>
            </a:r>
          </a:p>
          <a:p>
            <a:r>
              <a:rPr lang="en-GB" dirty="0">
                <a:solidFill>
                  <a:srgbClr val="FFFF00"/>
                </a:solidFill>
              </a:rPr>
              <a:t>Niue Island </a:t>
            </a:r>
          </a:p>
          <a:p>
            <a:r>
              <a:rPr lang="en-GB" dirty="0">
                <a:solidFill>
                  <a:srgbClr val="FFFF00"/>
                </a:solidFill>
              </a:rPr>
              <a:t>Tokelau Islands </a:t>
            </a:r>
          </a:p>
          <a:p>
            <a:r>
              <a:rPr lang="en-GB" dirty="0" err="1">
                <a:solidFill>
                  <a:srgbClr val="FFFF00"/>
                </a:solidFill>
              </a:rPr>
              <a:t>Atafu</a:t>
            </a:r>
            <a:r>
              <a:rPr lang="en-GB" dirty="0">
                <a:solidFill>
                  <a:srgbClr val="FFFF00"/>
                </a:solidFill>
              </a:rPr>
              <a:t> </a:t>
            </a:r>
          </a:p>
          <a:p>
            <a:r>
              <a:rPr lang="en-GB" dirty="0" err="1">
                <a:solidFill>
                  <a:srgbClr val="FFFF00"/>
                </a:solidFill>
              </a:rPr>
              <a:t>Nukunono</a:t>
            </a:r>
            <a:r>
              <a:rPr lang="en-GB" dirty="0">
                <a:solidFill>
                  <a:srgbClr val="FFFF00"/>
                </a:solidFill>
              </a:rPr>
              <a:t> </a:t>
            </a:r>
          </a:p>
          <a:p>
            <a:r>
              <a:rPr lang="en-GB" dirty="0" err="1">
                <a:solidFill>
                  <a:srgbClr val="FFFF00"/>
                </a:solidFill>
              </a:rPr>
              <a:t>Fakaofo</a:t>
            </a:r>
            <a:r>
              <a:rPr lang="en-GB" dirty="0">
                <a:solidFill>
                  <a:srgbClr val="FFFF00"/>
                </a:solidFill>
              </a:rPr>
              <a:t> </a:t>
            </a:r>
          </a:p>
          <a:p>
            <a:r>
              <a:rPr lang="en-GB" dirty="0" err="1">
                <a:solidFill>
                  <a:srgbClr val="FFFF00"/>
                </a:solidFill>
              </a:rPr>
              <a:t>Rakahanga</a:t>
            </a:r>
            <a:r>
              <a:rPr lang="en-GB" dirty="0">
                <a:solidFill>
                  <a:srgbClr val="FFFF00"/>
                </a:solidFill>
              </a:rPr>
              <a:t> Atoll </a:t>
            </a:r>
          </a:p>
          <a:p>
            <a:r>
              <a:rPr lang="en-GB" dirty="0" err="1">
                <a:solidFill>
                  <a:srgbClr val="FFFF00"/>
                </a:solidFill>
              </a:rPr>
              <a:t>Penrhyn</a:t>
            </a:r>
            <a:r>
              <a:rPr lang="en-GB" dirty="0">
                <a:solidFill>
                  <a:srgbClr val="FFFF00"/>
                </a:solidFill>
              </a:rPr>
              <a:t> Atoll </a:t>
            </a:r>
          </a:p>
          <a:p>
            <a:r>
              <a:rPr lang="en-GB" dirty="0" err="1">
                <a:solidFill>
                  <a:srgbClr val="FFFF00"/>
                </a:solidFill>
              </a:rPr>
              <a:t>Manihiki</a:t>
            </a:r>
            <a:r>
              <a:rPr lang="en-GB" dirty="0">
                <a:solidFill>
                  <a:srgbClr val="FFFF00"/>
                </a:solidFill>
              </a:rPr>
              <a:t> Atoll</a:t>
            </a:r>
          </a:p>
        </p:txBody>
      </p:sp>
      <p:sp>
        <p:nvSpPr>
          <p:cNvPr id="205833" name="Text Box 9"/>
          <p:cNvSpPr txBox="1">
            <a:spLocks noChangeArrowheads="1"/>
          </p:cNvSpPr>
          <p:nvPr/>
        </p:nvSpPr>
        <p:spPr bwMode="auto">
          <a:xfrm>
            <a:off x="6877050" y="1914525"/>
            <a:ext cx="1943100" cy="3693319"/>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dirty="0">
                <a:solidFill>
                  <a:schemeClr val="accent1"/>
                </a:solidFill>
              </a:rPr>
              <a:t>A</a:t>
            </a:r>
            <a:r>
              <a:rPr lang="en-GB" dirty="0">
                <a:solidFill>
                  <a:srgbClr val="FFFF00"/>
                </a:solidFill>
              </a:rPr>
              <a:t>uckland Islands</a:t>
            </a:r>
          </a:p>
          <a:p>
            <a:r>
              <a:rPr lang="en-GB" dirty="0">
                <a:solidFill>
                  <a:srgbClr val="FFFF00"/>
                </a:solidFill>
              </a:rPr>
              <a:t>Campbell Island </a:t>
            </a:r>
          </a:p>
          <a:p>
            <a:r>
              <a:rPr lang="en-GB" dirty="0">
                <a:solidFill>
                  <a:srgbClr val="FFFF00"/>
                </a:solidFill>
              </a:rPr>
              <a:t>Antipodes Islands </a:t>
            </a:r>
          </a:p>
          <a:p>
            <a:r>
              <a:rPr lang="en-GB" dirty="0">
                <a:solidFill>
                  <a:srgbClr val="FFFF00"/>
                </a:solidFill>
              </a:rPr>
              <a:t>Bounty Islands </a:t>
            </a:r>
          </a:p>
          <a:p>
            <a:r>
              <a:rPr lang="en-GB" dirty="0">
                <a:solidFill>
                  <a:srgbClr val="FFFF00"/>
                </a:solidFill>
              </a:rPr>
              <a:t>Chatham Islands </a:t>
            </a:r>
          </a:p>
          <a:p>
            <a:r>
              <a:rPr lang="en-GB" dirty="0" err="1">
                <a:solidFill>
                  <a:srgbClr val="FFFF00"/>
                </a:solidFill>
              </a:rPr>
              <a:t>Kermadec</a:t>
            </a:r>
            <a:r>
              <a:rPr lang="en-GB" dirty="0">
                <a:solidFill>
                  <a:srgbClr val="FFFF00"/>
                </a:solidFill>
              </a:rPr>
              <a:t> Islands </a:t>
            </a:r>
          </a:p>
          <a:p>
            <a:r>
              <a:rPr lang="en-GB" dirty="0">
                <a:solidFill>
                  <a:srgbClr val="FFFF00"/>
                </a:solidFill>
              </a:rPr>
              <a:t>Sunday Island </a:t>
            </a:r>
          </a:p>
          <a:p>
            <a:r>
              <a:rPr lang="en-GB" dirty="0" err="1">
                <a:solidFill>
                  <a:srgbClr val="FFFF00"/>
                </a:solidFill>
              </a:rPr>
              <a:t>Macauley</a:t>
            </a:r>
            <a:r>
              <a:rPr lang="en-GB" dirty="0">
                <a:solidFill>
                  <a:srgbClr val="FFFF00"/>
                </a:solidFill>
              </a:rPr>
              <a:t> Island </a:t>
            </a:r>
          </a:p>
          <a:p>
            <a:r>
              <a:rPr lang="en-GB" dirty="0">
                <a:solidFill>
                  <a:srgbClr val="FFFF00"/>
                </a:solidFill>
              </a:rPr>
              <a:t>Curtis Island </a:t>
            </a:r>
          </a:p>
          <a:p>
            <a:r>
              <a:rPr lang="en-GB" dirty="0" err="1">
                <a:solidFill>
                  <a:srgbClr val="FFFF00"/>
                </a:solidFill>
              </a:rPr>
              <a:t>L'Esperance</a:t>
            </a:r>
            <a:r>
              <a:rPr lang="en-GB" dirty="0">
                <a:solidFill>
                  <a:srgbClr val="FFFF00"/>
                </a:solidFill>
              </a:rPr>
              <a:t> Rock </a:t>
            </a:r>
          </a:p>
          <a:p>
            <a:r>
              <a:rPr lang="en-GB" dirty="0">
                <a:solidFill>
                  <a:srgbClr val="FFFF00"/>
                </a:solidFill>
              </a:rPr>
              <a:t>Western Samoa </a:t>
            </a:r>
          </a:p>
          <a:p>
            <a:r>
              <a:rPr lang="en-GB" dirty="0">
                <a:solidFill>
                  <a:srgbClr val="FFFF00"/>
                </a:solidFill>
              </a:rPr>
              <a:t>Tonga </a:t>
            </a:r>
          </a:p>
          <a:p>
            <a:r>
              <a:rPr lang="en-GB" dirty="0">
                <a:solidFill>
                  <a:srgbClr val="FFFF00"/>
                </a:solidFill>
              </a:rPr>
              <a:t>Hew Hebrides </a:t>
            </a:r>
          </a:p>
        </p:txBody>
      </p:sp>
    </p:spTree>
    <p:extLst>
      <p:ext uri="{BB962C8B-B14F-4D97-AF65-F5344CB8AC3E}">
        <p14:creationId xmlns:p14="http://schemas.microsoft.com/office/powerpoint/2010/main" val="1043429859"/>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874" name="Picture 2" descr="Britishempire_1886_ba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07875"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a:solidFill>
                  <a:schemeClr val="accent1"/>
                </a:solidFill>
              </a:rPr>
              <a:t>The British Empire</a:t>
            </a:r>
          </a:p>
        </p:txBody>
      </p:sp>
      <p:sp>
        <p:nvSpPr>
          <p:cNvPr id="207876" name="Text Box 4"/>
          <p:cNvSpPr txBox="1">
            <a:spLocks noChangeArrowheads="1"/>
          </p:cNvSpPr>
          <p:nvPr/>
        </p:nvSpPr>
        <p:spPr bwMode="auto">
          <a:xfrm>
            <a:off x="539750" y="1268413"/>
            <a:ext cx="7993063" cy="45720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400">
                <a:solidFill>
                  <a:schemeClr val="bg1"/>
                </a:solidFill>
              </a:rPr>
              <a:t>Places at one time in the British Empire include:</a:t>
            </a:r>
            <a:endParaRPr lang="en-GB" b="1">
              <a:solidFill>
                <a:schemeClr val="accent1"/>
              </a:solidFill>
            </a:endParaRPr>
          </a:p>
        </p:txBody>
      </p:sp>
      <p:sp>
        <p:nvSpPr>
          <p:cNvPr id="207877" name="Text Box 5"/>
          <p:cNvSpPr txBox="1">
            <a:spLocks noChangeArrowheads="1"/>
          </p:cNvSpPr>
          <p:nvPr/>
        </p:nvSpPr>
        <p:spPr bwMode="auto">
          <a:xfrm>
            <a:off x="6443663" y="1917700"/>
            <a:ext cx="2160587" cy="3970318"/>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400" dirty="0">
                <a:solidFill>
                  <a:srgbClr val="FFFF00"/>
                </a:solidFill>
              </a:rPr>
              <a:t>Sierra Leone </a:t>
            </a:r>
          </a:p>
          <a:p>
            <a:r>
              <a:rPr lang="en-GB" sz="1400" dirty="0">
                <a:solidFill>
                  <a:srgbClr val="FFFF00"/>
                </a:solidFill>
              </a:rPr>
              <a:t>Ghana</a:t>
            </a:r>
          </a:p>
          <a:p>
            <a:r>
              <a:rPr lang="en-GB" sz="1400" dirty="0">
                <a:solidFill>
                  <a:srgbClr val="FFFF00"/>
                </a:solidFill>
              </a:rPr>
              <a:t>Gambia </a:t>
            </a:r>
          </a:p>
          <a:p>
            <a:r>
              <a:rPr lang="en-GB" sz="1400" dirty="0">
                <a:solidFill>
                  <a:srgbClr val="FFFF00"/>
                </a:solidFill>
              </a:rPr>
              <a:t>Nigeria </a:t>
            </a:r>
          </a:p>
          <a:p>
            <a:r>
              <a:rPr lang="en-GB" sz="1400" dirty="0">
                <a:solidFill>
                  <a:srgbClr val="FFFF00"/>
                </a:solidFill>
              </a:rPr>
              <a:t>Cameroon </a:t>
            </a:r>
          </a:p>
          <a:p>
            <a:r>
              <a:rPr lang="en-GB" sz="1400" dirty="0">
                <a:solidFill>
                  <a:srgbClr val="FFFF00"/>
                </a:solidFill>
              </a:rPr>
              <a:t>British Cameroon</a:t>
            </a:r>
          </a:p>
          <a:p>
            <a:r>
              <a:rPr lang="en-GB" sz="1400" dirty="0">
                <a:solidFill>
                  <a:srgbClr val="FFFF00"/>
                </a:solidFill>
              </a:rPr>
              <a:t>Falkland Islands </a:t>
            </a:r>
          </a:p>
          <a:p>
            <a:r>
              <a:rPr lang="en-GB" sz="1400" dirty="0">
                <a:solidFill>
                  <a:srgbClr val="FFFF00"/>
                </a:solidFill>
              </a:rPr>
              <a:t>South Sandwich Islands </a:t>
            </a:r>
          </a:p>
          <a:p>
            <a:r>
              <a:rPr lang="en-GB" sz="1400" dirty="0">
                <a:solidFill>
                  <a:srgbClr val="FFFF00"/>
                </a:solidFill>
              </a:rPr>
              <a:t>South Georgia </a:t>
            </a:r>
          </a:p>
          <a:p>
            <a:r>
              <a:rPr lang="en-GB" sz="1400" dirty="0">
                <a:solidFill>
                  <a:srgbClr val="FFFF00"/>
                </a:solidFill>
              </a:rPr>
              <a:t>Antarctic Peninsula </a:t>
            </a:r>
          </a:p>
          <a:p>
            <a:r>
              <a:rPr lang="en-GB" sz="1400" dirty="0">
                <a:solidFill>
                  <a:srgbClr val="FFFF00"/>
                </a:solidFill>
              </a:rPr>
              <a:t>South Shetland Islands </a:t>
            </a:r>
          </a:p>
          <a:p>
            <a:r>
              <a:rPr lang="en-GB" sz="1400" dirty="0">
                <a:solidFill>
                  <a:srgbClr val="FFFF00"/>
                </a:solidFill>
              </a:rPr>
              <a:t>South Orkney Islands St. Helena </a:t>
            </a:r>
          </a:p>
          <a:p>
            <a:r>
              <a:rPr lang="en-GB" sz="1400" dirty="0">
                <a:solidFill>
                  <a:srgbClr val="FFFF00"/>
                </a:solidFill>
              </a:rPr>
              <a:t>Ascension Island </a:t>
            </a:r>
          </a:p>
          <a:p>
            <a:r>
              <a:rPr lang="en-GB" sz="1400" dirty="0">
                <a:solidFill>
                  <a:srgbClr val="FFFF00"/>
                </a:solidFill>
              </a:rPr>
              <a:t>Tristan da Cunha </a:t>
            </a:r>
          </a:p>
          <a:p>
            <a:r>
              <a:rPr lang="en-GB" sz="1400" dirty="0">
                <a:solidFill>
                  <a:srgbClr val="FFFF00"/>
                </a:solidFill>
              </a:rPr>
              <a:t>Nightingale Island </a:t>
            </a:r>
          </a:p>
          <a:p>
            <a:r>
              <a:rPr lang="en-GB" sz="1400" dirty="0">
                <a:solidFill>
                  <a:srgbClr val="FFFF00"/>
                </a:solidFill>
              </a:rPr>
              <a:t>Gough Island </a:t>
            </a:r>
          </a:p>
          <a:p>
            <a:pPr algn="ctr"/>
            <a:r>
              <a:rPr lang="en-GB" sz="1400" dirty="0">
                <a:solidFill>
                  <a:srgbClr val="FFFF00"/>
                </a:solidFill>
              </a:rPr>
              <a:t>and…</a:t>
            </a:r>
          </a:p>
        </p:txBody>
      </p:sp>
      <p:sp>
        <p:nvSpPr>
          <p:cNvPr id="207879" name="Text Box 7"/>
          <p:cNvSpPr txBox="1">
            <a:spLocks noChangeArrowheads="1"/>
          </p:cNvSpPr>
          <p:nvPr/>
        </p:nvSpPr>
        <p:spPr bwMode="auto">
          <a:xfrm>
            <a:off x="611188" y="1917700"/>
            <a:ext cx="1873250" cy="4031873"/>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400" dirty="0">
                <a:solidFill>
                  <a:srgbClr val="FFFF00"/>
                </a:solidFill>
              </a:rPr>
              <a:t>Vanuatu</a:t>
            </a:r>
          </a:p>
          <a:p>
            <a:r>
              <a:rPr lang="en-GB" sz="1400" dirty="0">
                <a:solidFill>
                  <a:srgbClr val="FFFF00"/>
                </a:solidFill>
              </a:rPr>
              <a:t>Gilbert Islands </a:t>
            </a:r>
          </a:p>
          <a:p>
            <a:r>
              <a:rPr lang="en-GB" sz="1400" dirty="0" err="1">
                <a:solidFill>
                  <a:srgbClr val="FFFF00"/>
                </a:solidFill>
              </a:rPr>
              <a:t>Elice</a:t>
            </a:r>
            <a:r>
              <a:rPr lang="en-GB" sz="1400" dirty="0">
                <a:solidFill>
                  <a:srgbClr val="FFFF00"/>
                </a:solidFill>
              </a:rPr>
              <a:t> Islands</a:t>
            </a:r>
          </a:p>
          <a:p>
            <a:r>
              <a:rPr lang="en-GB" sz="1400" dirty="0">
                <a:solidFill>
                  <a:srgbClr val="FFFF00"/>
                </a:solidFill>
              </a:rPr>
              <a:t>Pitcairn Island</a:t>
            </a:r>
          </a:p>
          <a:p>
            <a:r>
              <a:rPr lang="en-GB" sz="1400" dirty="0" err="1">
                <a:solidFill>
                  <a:srgbClr val="FFFF00"/>
                </a:solidFill>
              </a:rPr>
              <a:t>Oeno</a:t>
            </a:r>
            <a:r>
              <a:rPr lang="en-GB" sz="1400" dirty="0">
                <a:solidFill>
                  <a:srgbClr val="FFFF00"/>
                </a:solidFill>
              </a:rPr>
              <a:t> Island </a:t>
            </a:r>
          </a:p>
          <a:p>
            <a:r>
              <a:rPr lang="en-GB" sz="1400" dirty="0">
                <a:solidFill>
                  <a:srgbClr val="FFFF00"/>
                </a:solidFill>
              </a:rPr>
              <a:t>Henderson Island </a:t>
            </a:r>
          </a:p>
          <a:p>
            <a:r>
              <a:rPr lang="en-GB" sz="1400" dirty="0" err="1">
                <a:solidFill>
                  <a:srgbClr val="FFFF00"/>
                </a:solidFill>
              </a:rPr>
              <a:t>Ducie</a:t>
            </a:r>
            <a:r>
              <a:rPr lang="en-GB" sz="1400" dirty="0">
                <a:solidFill>
                  <a:srgbClr val="FFFF00"/>
                </a:solidFill>
              </a:rPr>
              <a:t> Island </a:t>
            </a:r>
          </a:p>
          <a:p>
            <a:r>
              <a:rPr lang="en-GB" sz="1400" dirty="0">
                <a:solidFill>
                  <a:srgbClr val="FFFF00"/>
                </a:solidFill>
              </a:rPr>
              <a:t>Phoenix Island </a:t>
            </a:r>
          </a:p>
          <a:p>
            <a:r>
              <a:rPr lang="en-GB" sz="1400" dirty="0">
                <a:solidFill>
                  <a:srgbClr val="FFFF00"/>
                </a:solidFill>
              </a:rPr>
              <a:t>Sydney Island </a:t>
            </a:r>
          </a:p>
          <a:p>
            <a:r>
              <a:rPr lang="en-GB" sz="1400" dirty="0">
                <a:solidFill>
                  <a:srgbClr val="FFFF00"/>
                </a:solidFill>
              </a:rPr>
              <a:t>Hull Island </a:t>
            </a:r>
          </a:p>
          <a:p>
            <a:r>
              <a:rPr lang="en-GB" sz="1400" dirty="0">
                <a:solidFill>
                  <a:srgbClr val="FFFF00"/>
                </a:solidFill>
              </a:rPr>
              <a:t>Gardner Island </a:t>
            </a:r>
          </a:p>
          <a:p>
            <a:r>
              <a:rPr lang="en-GB" sz="1400" dirty="0">
                <a:solidFill>
                  <a:srgbClr val="FFFF00"/>
                </a:solidFill>
              </a:rPr>
              <a:t>Canton Island </a:t>
            </a:r>
          </a:p>
          <a:p>
            <a:r>
              <a:rPr lang="en-GB" sz="1400" dirty="0" err="1">
                <a:solidFill>
                  <a:srgbClr val="FFFF00"/>
                </a:solidFill>
              </a:rPr>
              <a:t>Enderbury</a:t>
            </a:r>
            <a:r>
              <a:rPr lang="en-GB" sz="1400" dirty="0">
                <a:solidFill>
                  <a:srgbClr val="FFFF00"/>
                </a:solidFill>
              </a:rPr>
              <a:t> Island </a:t>
            </a:r>
          </a:p>
          <a:p>
            <a:r>
              <a:rPr lang="en-GB" sz="1400" dirty="0">
                <a:solidFill>
                  <a:srgbClr val="FFFF00"/>
                </a:solidFill>
              </a:rPr>
              <a:t>Christmas Island </a:t>
            </a:r>
          </a:p>
          <a:p>
            <a:r>
              <a:rPr lang="en-GB" sz="1400" dirty="0">
                <a:solidFill>
                  <a:srgbClr val="FFFF00"/>
                </a:solidFill>
              </a:rPr>
              <a:t>Fanning Island </a:t>
            </a:r>
          </a:p>
          <a:p>
            <a:r>
              <a:rPr lang="en-GB" sz="1400" dirty="0">
                <a:solidFill>
                  <a:srgbClr val="FFFF00"/>
                </a:solidFill>
              </a:rPr>
              <a:t>Washington Island </a:t>
            </a:r>
          </a:p>
          <a:p>
            <a:r>
              <a:rPr lang="en-GB" sz="1400" dirty="0">
                <a:solidFill>
                  <a:srgbClr val="FFFF00"/>
                </a:solidFill>
              </a:rPr>
              <a:t>Starbuck Island </a:t>
            </a:r>
          </a:p>
          <a:p>
            <a:r>
              <a:rPr lang="en-GB" sz="1400" dirty="0">
                <a:solidFill>
                  <a:srgbClr val="FFFF00"/>
                </a:solidFill>
              </a:rPr>
              <a:t>Malden Island</a:t>
            </a:r>
            <a:r>
              <a:rPr lang="en-GB" dirty="0">
                <a:solidFill>
                  <a:srgbClr val="FFFF00"/>
                </a:solidFill>
              </a:rPr>
              <a:t> </a:t>
            </a:r>
            <a:endParaRPr lang="en-GB" b="1" dirty="0">
              <a:solidFill>
                <a:srgbClr val="FFFF00"/>
              </a:solidFill>
            </a:endParaRPr>
          </a:p>
        </p:txBody>
      </p:sp>
      <p:sp>
        <p:nvSpPr>
          <p:cNvPr id="207880" name="Text Box 8"/>
          <p:cNvSpPr txBox="1">
            <a:spLocks noChangeArrowheads="1"/>
          </p:cNvSpPr>
          <p:nvPr/>
        </p:nvSpPr>
        <p:spPr bwMode="auto">
          <a:xfrm>
            <a:off x="2771775" y="1916113"/>
            <a:ext cx="1439863" cy="3539431"/>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400" dirty="0">
                <a:solidFill>
                  <a:srgbClr val="FFFF00"/>
                </a:solidFill>
              </a:rPr>
              <a:t>British Virgin Islands </a:t>
            </a:r>
          </a:p>
          <a:p>
            <a:r>
              <a:rPr lang="en-GB" sz="1400" dirty="0">
                <a:solidFill>
                  <a:srgbClr val="FFFF00"/>
                </a:solidFill>
              </a:rPr>
              <a:t>Leeward Islands </a:t>
            </a:r>
          </a:p>
          <a:p>
            <a:r>
              <a:rPr lang="en-GB" sz="1400" dirty="0">
                <a:solidFill>
                  <a:srgbClr val="FFFF00"/>
                </a:solidFill>
              </a:rPr>
              <a:t>Anguilla </a:t>
            </a:r>
          </a:p>
          <a:p>
            <a:r>
              <a:rPr lang="en-GB" sz="1400" dirty="0">
                <a:solidFill>
                  <a:srgbClr val="FFFF00"/>
                </a:solidFill>
              </a:rPr>
              <a:t>Montserrat </a:t>
            </a:r>
          </a:p>
          <a:p>
            <a:r>
              <a:rPr lang="en-GB" sz="1400" dirty="0">
                <a:solidFill>
                  <a:srgbClr val="FFFF00"/>
                </a:solidFill>
              </a:rPr>
              <a:t>Antigua</a:t>
            </a:r>
          </a:p>
          <a:p>
            <a:r>
              <a:rPr lang="en-GB" sz="1400" dirty="0">
                <a:solidFill>
                  <a:srgbClr val="FFFF00"/>
                </a:solidFill>
              </a:rPr>
              <a:t>St. Kitts</a:t>
            </a:r>
          </a:p>
          <a:p>
            <a:r>
              <a:rPr lang="en-GB" sz="1400" dirty="0">
                <a:solidFill>
                  <a:srgbClr val="FFFF00"/>
                </a:solidFill>
              </a:rPr>
              <a:t>Windward Islands </a:t>
            </a:r>
          </a:p>
          <a:p>
            <a:r>
              <a:rPr lang="en-GB" sz="1400" dirty="0">
                <a:solidFill>
                  <a:srgbClr val="FFFF00"/>
                </a:solidFill>
              </a:rPr>
              <a:t>St. Lucia</a:t>
            </a:r>
          </a:p>
          <a:p>
            <a:r>
              <a:rPr lang="en-GB" sz="1400" dirty="0">
                <a:solidFill>
                  <a:srgbClr val="FFFF00"/>
                </a:solidFill>
              </a:rPr>
              <a:t>Grenada</a:t>
            </a:r>
          </a:p>
          <a:p>
            <a:r>
              <a:rPr lang="en-GB" sz="1400" dirty="0">
                <a:solidFill>
                  <a:srgbClr val="FFFF00"/>
                </a:solidFill>
              </a:rPr>
              <a:t>St. Vincent</a:t>
            </a:r>
          </a:p>
          <a:p>
            <a:r>
              <a:rPr lang="en-GB" sz="1400" dirty="0">
                <a:solidFill>
                  <a:srgbClr val="FFFF00"/>
                </a:solidFill>
              </a:rPr>
              <a:t>Dominica </a:t>
            </a:r>
          </a:p>
          <a:p>
            <a:r>
              <a:rPr lang="en-GB" sz="1400" dirty="0">
                <a:solidFill>
                  <a:srgbClr val="FFFF00"/>
                </a:solidFill>
              </a:rPr>
              <a:t>Barbados</a:t>
            </a:r>
          </a:p>
          <a:p>
            <a:r>
              <a:rPr lang="en-GB" sz="1400" dirty="0">
                <a:solidFill>
                  <a:srgbClr val="FFFF00"/>
                </a:solidFill>
              </a:rPr>
              <a:t>Jamaica</a:t>
            </a:r>
          </a:p>
          <a:p>
            <a:r>
              <a:rPr lang="en-GB" sz="1400" dirty="0">
                <a:solidFill>
                  <a:srgbClr val="FFFF00"/>
                </a:solidFill>
              </a:rPr>
              <a:t>Trinidad</a:t>
            </a:r>
          </a:p>
        </p:txBody>
      </p:sp>
      <p:sp>
        <p:nvSpPr>
          <p:cNvPr id="207881" name="Text Box 9"/>
          <p:cNvSpPr txBox="1">
            <a:spLocks noChangeArrowheads="1"/>
          </p:cNvSpPr>
          <p:nvPr/>
        </p:nvSpPr>
        <p:spPr bwMode="auto">
          <a:xfrm>
            <a:off x="4427538" y="1917700"/>
            <a:ext cx="1800225" cy="446276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1400" dirty="0">
                <a:solidFill>
                  <a:srgbClr val="FFFF00"/>
                </a:solidFill>
              </a:rPr>
              <a:t>South Africa </a:t>
            </a:r>
          </a:p>
          <a:p>
            <a:r>
              <a:rPr lang="en-GB" sz="1400" dirty="0">
                <a:solidFill>
                  <a:srgbClr val="FFFF00"/>
                </a:solidFill>
              </a:rPr>
              <a:t>Cape Colony </a:t>
            </a:r>
          </a:p>
          <a:p>
            <a:r>
              <a:rPr lang="en-GB" sz="1400" dirty="0">
                <a:solidFill>
                  <a:srgbClr val="FFFF00"/>
                </a:solidFill>
              </a:rPr>
              <a:t>Natal </a:t>
            </a:r>
          </a:p>
          <a:p>
            <a:r>
              <a:rPr lang="en-GB" sz="1400" dirty="0">
                <a:solidFill>
                  <a:srgbClr val="FFFF00"/>
                </a:solidFill>
              </a:rPr>
              <a:t>Orange Free State </a:t>
            </a:r>
          </a:p>
          <a:p>
            <a:r>
              <a:rPr lang="en-GB" sz="1400" dirty="0">
                <a:solidFill>
                  <a:srgbClr val="FFFF00"/>
                </a:solidFill>
              </a:rPr>
              <a:t>Transvaal</a:t>
            </a:r>
          </a:p>
          <a:p>
            <a:r>
              <a:rPr lang="en-GB" sz="1400" dirty="0">
                <a:solidFill>
                  <a:srgbClr val="FFFF00"/>
                </a:solidFill>
              </a:rPr>
              <a:t>Prince Edward Is. </a:t>
            </a:r>
          </a:p>
          <a:p>
            <a:r>
              <a:rPr lang="en-GB" sz="1400" dirty="0">
                <a:solidFill>
                  <a:srgbClr val="FFFF00"/>
                </a:solidFill>
              </a:rPr>
              <a:t>Walvis Bay </a:t>
            </a:r>
          </a:p>
          <a:p>
            <a:r>
              <a:rPr lang="en-GB" sz="1400" dirty="0">
                <a:solidFill>
                  <a:srgbClr val="FFFF00"/>
                </a:solidFill>
              </a:rPr>
              <a:t>Southwest Africa </a:t>
            </a:r>
          </a:p>
          <a:p>
            <a:r>
              <a:rPr lang="en-GB" sz="1400" dirty="0">
                <a:solidFill>
                  <a:srgbClr val="FFFF00"/>
                </a:solidFill>
              </a:rPr>
              <a:t>Swaziland </a:t>
            </a:r>
          </a:p>
          <a:p>
            <a:r>
              <a:rPr lang="en-GB" sz="1400" dirty="0">
                <a:solidFill>
                  <a:srgbClr val="FFFF00"/>
                </a:solidFill>
              </a:rPr>
              <a:t>Basutoland </a:t>
            </a:r>
          </a:p>
          <a:p>
            <a:r>
              <a:rPr lang="en-GB" sz="1400" dirty="0">
                <a:solidFill>
                  <a:srgbClr val="FFFF00"/>
                </a:solidFill>
              </a:rPr>
              <a:t>Botswana </a:t>
            </a:r>
          </a:p>
          <a:p>
            <a:r>
              <a:rPr lang="en-GB" sz="1400" dirty="0">
                <a:solidFill>
                  <a:srgbClr val="FFFF00"/>
                </a:solidFill>
              </a:rPr>
              <a:t>Kenya </a:t>
            </a:r>
          </a:p>
          <a:p>
            <a:r>
              <a:rPr lang="en-GB" sz="1400" dirty="0" err="1">
                <a:solidFill>
                  <a:srgbClr val="FFFF00"/>
                </a:solidFill>
              </a:rPr>
              <a:t>Tananyika</a:t>
            </a:r>
            <a:r>
              <a:rPr lang="en-GB" sz="1400" dirty="0">
                <a:solidFill>
                  <a:srgbClr val="FFFF00"/>
                </a:solidFill>
              </a:rPr>
              <a:t> </a:t>
            </a:r>
          </a:p>
          <a:p>
            <a:r>
              <a:rPr lang="en-GB" sz="1400" dirty="0">
                <a:solidFill>
                  <a:srgbClr val="FFFF00"/>
                </a:solidFill>
              </a:rPr>
              <a:t>Zanzibar </a:t>
            </a:r>
          </a:p>
          <a:p>
            <a:r>
              <a:rPr lang="en-GB" sz="1400" dirty="0">
                <a:solidFill>
                  <a:srgbClr val="FFFF00"/>
                </a:solidFill>
              </a:rPr>
              <a:t>Uganda, </a:t>
            </a:r>
          </a:p>
          <a:p>
            <a:r>
              <a:rPr lang="en-GB" sz="1400" dirty="0">
                <a:solidFill>
                  <a:srgbClr val="FFFF00"/>
                </a:solidFill>
              </a:rPr>
              <a:t>Zambia</a:t>
            </a:r>
          </a:p>
          <a:p>
            <a:r>
              <a:rPr lang="en-GB" sz="1400" dirty="0">
                <a:solidFill>
                  <a:srgbClr val="FFFF00"/>
                </a:solidFill>
              </a:rPr>
              <a:t>Zimbabwe</a:t>
            </a:r>
          </a:p>
          <a:p>
            <a:r>
              <a:rPr lang="en-GB" sz="1400" dirty="0">
                <a:solidFill>
                  <a:srgbClr val="FFFF00"/>
                </a:solidFill>
              </a:rPr>
              <a:t>Malawi</a:t>
            </a:r>
          </a:p>
          <a:p>
            <a:r>
              <a:rPr lang="en-GB" sz="1400" dirty="0">
                <a:solidFill>
                  <a:srgbClr val="FFFF00"/>
                </a:solidFill>
              </a:rPr>
              <a:t>British Somaliland </a:t>
            </a:r>
          </a:p>
          <a:p>
            <a:r>
              <a:rPr lang="en-GB" sz="1400" dirty="0">
                <a:solidFill>
                  <a:srgbClr val="FFFF00"/>
                </a:solidFill>
              </a:rPr>
              <a:t>Eritrea</a:t>
            </a:r>
            <a:r>
              <a:rPr lang="en-GB" dirty="0">
                <a:solidFill>
                  <a:srgbClr val="FFFF00"/>
                </a:solidFill>
              </a:rPr>
              <a:t> </a:t>
            </a:r>
          </a:p>
        </p:txBody>
      </p:sp>
    </p:spTree>
    <p:extLst>
      <p:ext uri="{BB962C8B-B14F-4D97-AF65-F5344CB8AC3E}">
        <p14:creationId xmlns:p14="http://schemas.microsoft.com/office/powerpoint/2010/main" val="1707466037"/>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World Colony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900" y="781050"/>
            <a:ext cx="8775700" cy="5924550"/>
          </a:xfrm>
          <a:prstGeom prst="rect">
            <a:avLst/>
          </a:prstGeom>
          <a:noFill/>
          <a:extLst>
            <a:ext uri="{909E8E84-426E-40dd-AFC4-6F175D3DCCD1}">
              <a14:hiddenFill xmlns:a14="http://schemas.microsoft.com/office/drawing/2010/main">
                <a:solidFill>
                  <a:srgbClr val="FFFFFF"/>
                </a:solidFill>
              </a14:hiddenFill>
            </a:ext>
          </a:extLst>
        </p:spPr>
      </p:pic>
      <p:sp>
        <p:nvSpPr>
          <p:cNvPr id="3077" name="Rectangle 5"/>
          <p:cNvSpPr>
            <a:spLocks noChangeArrowheads="1"/>
          </p:cNvSpPr>
          <p:nvPr/>
        </p:nvSpPr>
        <p:spPr bwMode="auto">
          <a:xfrm>
            <a:off x="0" y="-152400"/>
            <a:ext cx="91440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nchorCtr="1"/>
          <a:lstStyle/>
          <a:p>
            <a:pPr algn="ctr" eaLnBrk="1" hangingPunct="1"/>
            <a:r>
              <a:rPr lang="ja-JP" altLang="en-US" sz="3400" b="1">
                <a:solidFill>
                  <a:schemeClr val="tx2"/>
                </a:solidFill>
                <a:effectLst>
                  <a:outerShdw blurRad="38100" dist="38100" dir="2700000" algn="tl">
                    <a:srgbClr val="000000"/>
                  </a:outerShdw>
                </a:effectLst>
                <a:latin typeface="Arial"/>
              </a:rPr>
              <a:t>“</a:t>
            </a:r>
            <a:r>
              <a:rPr lang="en-US" sz="3400" b="1" dirty="0">
                <a:solidFill>
                  <a:schemeClr val="tx2"/>
                </a:solidFill>
                <a:effectLst>
                  <a:outerShdw blurRad="38100" dist="38100" dir="2700000" algn="tl">
                    <a:srgbClr val="000000"/>
                  </a:outerShdw>
                </a:effectLst>
              </a:rPr>
              <a:t>The sun never sets on the British Empire.</a:t>
            </a:r>
            <a:r>
              <a:rPr lang="ja-JP" altLang="en-US" sz="3400" b="1">
                <a:solidFill>
                  <a:schemeClr val="tx2"/>
                </a:solidFill>
                <a:effectLst>
                  <a:outerShdw blurRad="38100" dist="38100" dir="2700000" algn="tl">
                    <a:srgbClr val="000000"/>
                  </a:outerShdw>
                </a:effectLst>
                <a:latin typeface="Arial"/>
              </a:rPr>
              <a:t>”</a:t>
            </a:r>
            <a:endParaRPr lang="en-US" sz="3400" b="1" dirty="0">
              <a:solidFill>
                <a:schemeClr val="tx2"/>
              </a:solidFill>
              <a:effectLst>
                <a:outerShdw blurRad="38100" dist="38100" dir="2700000" algn="tl">
                  <a:srgbClr val="000000"/>
                </a:outerShdw>
              </a:effectLst>
            </a:endParaRPr>
          </a:p>
        </p:txBody>
      </p:sp>
    </p:spTree>
    <p:extLst>
      <p:ext uri="{BB962C8B-B14F-4D97-AF65-F5344CB8AC3E}">
        <p14:creationId xmlns:p14="http://schemas.microsoft.com/office/powerpoint/2010/main" val="4271234861"/>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3" descr="North America Colony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1203325"/>
            <a:ext cx="4103688" cy="5349875"/>
          </a:xfrm>
          <a:prstGeom prst="rect">
            <a:avLst/>
          </a:prstGeom>
          <a:noFill/>
          <a:extLst>
            <a:ext uri="{909E8E84-426E-40dd-AFC4-6F175D3DCCD1}">
              <a14:hiddenFill xmlns:a14="http://schemas.microsoft.com/office/drawing/2010/main">
                <a:solidFill>
                  <a:srgbClr val="FFFFFF"/>
                </a:solidFill>
              </a14:hiddenFill>
            </a:ext>
          </a:extLst>
        </p:spPr>
      </p:pic>
      <p:sp>
        <p:nvSpPr>
          <p:cNvPr id="16388" name="Text Box 4"/>
          <p:cNvSpPr txBox="1">
            <a:spLocks noChangeArrowheads="1"/>
          </p:cNvSpPr>
          <p:nvPr/>
        </p:nvSpPr>
        <p:spPr bwMode="auto">
          <a:xfrm>
            <a:off x="0" y="838200"/>
            <a:ext cx="4495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endParaRPr lang="en-GB"/>
          </a:p>
        </p:txBody>
      </p:sp>
      <p:sp>
        <p:nvSpPr>
          <p:cNvPr id="16389" name="Text Box 5"/>
          <p:cNvSpPr txBox="1">
            <a:spLocks noChangeArrowheads="1"/>
          </p:cNvSpPr>
          <p:nvPr/>
        </p:nvSpPr>
        <p:spPr bwMode="auto">
          <a:xfrm>
            <a:off x="304800" y="1074777"/>
            <a:ext cx="4038600" cy="5478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a:spcBef>
                <a:spcPct val="50000"/>
              </a:spcBef>
            </a:pPr>
            <a:r>
              <a:rPr lang="en-US" sz="2000" b="1" dirty="0">
                <a:latin typeface="Verdana" charset="0"/>
              </a:rPr>
              <a:t>Lands claimed by Britain in North America were amongst the earliest to become British colonies</a:t>
            </a:r>
            <a:r>
              <a:rPr lang="en-US" sz="2000" b="1" dirty="0" smtClean="0">
                <a:latin typeface="Verdana" charset="0"/>
              </a:rPr>
              <a:t>.</a:t>
            </a:r>
          </a:p>
          <a:p>
            <a:pPr algn="ctr">
              <a:spcBef>
                <a:spcPct val="50000"/>
              </a:spcBef>
            </a:pPr>
            <a:r>
              <a:rPr lang="en-US" sz="2000" b="1" dirty="0" smtClean="0">
                <a:latin typeface="Verdana" charset="0"/>
              </a:rPr>
              <a:t>Even after independence the United States would need to rely on and form a close relationship with the British Empire</a:t>
            </a:r>
          </a:p>
          <a:p>
            <a:pPr algn="ctr">
              <a:spcBef>
                <a:spcPct val="50000"/>
              </a:spcBef>
            </a:pPr>
            <a:r>
              <a:rPr lang="en-US" sz="2000" b="1" dirty="0" smtClean="0">
                <a:latin typeface="Verdana" charset="0"/>
              </a:rPr>
              <a:t>There are now 10 times more American’s of Scottish and Irish descent than now live in those countries</a:t>
            </a:r>
          </a:p>
          <a:p>
            <a:pPr algn="ctr">
              <a:spcBef>
                <a:spcPct val="50000"/>
              </a:spcBef>
            </a:pPr>
            <a:r>
              <a:rPr lang="en-US" sz="2000" b="1" dirty="0" smtClean="0">
                <a:latin typeface="Verdana" charset="0"/>
              </a:rPr>
              <a:t>The Empire legacy today lies strongest in Canada</a:t>
            </a:r>
            <a:endParaRPr lang="en-US" sz="2000" b="1" dirty="0">
              <a:latin typeface="Verdana" charset="0"/>
            </a:endParaRPr>
          </a:p>
        </p:txBody>
      </p:sp>
      <p:sp>
        <p:nvSpPr>
          <p:cNvPr id="16392" name="Rectangle 8"/>
          <p:cNvSpPr>
            <a:spLocks noChangeArrowheads="1"/>
          </p:cNvSpPr>
          <p:nvPr/>
        </p:nvSpPr>
        <p:spPr bwMode="auto">
          <a:xfrm>
            <a:off x="457200" y="155575"/>
            <a:ext cx="82296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nchorCtr="1"/>
          <a:lstStyle/>
          <a:p>
            <a:pPr algn="ctr" eaLnBrk="1" hangingPunct="1"/>
            <a:r>
              <a:rPr lang="en-US" sz="4000">
                <a:solidFill>
                  <a:schemeClr val="tx2"/>
                </a:solidFill>
                <a:effectLst>
                  <a:outerShdw blurRad="38100" dist="38100" dir="2700000" algn="tl">
                    <a:srgbClr val="000000"/>
                  </a:outerShdw>
                </a:effectLst>
              </a:rPr>
              <a:t>The British Empire: North America</a:t>
            </a:r>
          </a:p>
        </p:txBody>
      </p:sp>
    </p:spTree>
    <p:extLst>
      <p:ext uri="{BB962C8B-B14F-4D97-AF65-F5344CB8AC3E}">
        <p14:creationId xmlns:p14="http://schemas.microsoft.com/office/powerpoint/2010/main" val="93331565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457200" y="152400"/>
            <a:ext cx="8229600" cy="1139825"/>
          </a:xfrm>
        </p:spPr>
        <p:txBody>
          <a:bodyPr/>
          <a:lstStyle/>
          <a:p>
            <a:r>
              <a:rPr lang="en-US" sz="4000"/>
              <a:t>The British Empire: The Caribbean</a:t>
            </a:r>
          </a:p>
        </p:txBody>
      </p:sp>
      <p:sp>
        <p:nvSpPr>
          <p:cNvPr id="116739" name="Rectangle 3"/>
          <p:cNvSpPr>
            <a:spLocks noGrp="1" noChangeArrowheads="1"/>
          </p:cNvSpPr>
          <p:nvPr>
            <p:ph type="body" sz="half" idx="1"/>
          </p:nvPr>
        </p:nvSpPr>
        <p:spPr>
          <a:xfrm>
            <a:off x="457200" y="1219200"/>
            <a:ext cx="8382000" cy="2133600"/>
          </a:xfrm>
        </p:spPr>
        <p:txBody>
          <a:bodyPr>
            <a:normAutofit fontScale="92500" lnSpcReduction="10000"/>
          </a:bodyPr>
          <a:lstStyle/>
          <a:p>
            <a:r>
              <a:rPr lang="en-US" sz="2800" dirty="0" smtClean="0"/>
              <a:t>Developed for economic purposes and killing off the native population - sugar </a:t>
            </a:r>
            <a:r>
              <a:rPr lang="en-US" sz="2800" dirty="0"/>
              <a:t>peaked economic interest</a:t>
            </a:r>
          </a:p>
          <a:p>
            <a:r>
              <a:rPr lang="en-US" sz="2800" dirty="0"/>
              <a:t>Slave trade between Britain, Africa, and the </a:t>
            </a:r>
            <a:r>
              <a:rPr lang="en-US" sz="2800" dirty="0" smtClean="0"/>
              <a:t>Americas, legacy of this would be the immigration of the 1950s and 1960s into the UK</a:t>
            </a:r>
          </a:p>
          <a:p>
            <a:endParaRPr lang="en-US" sz="2800" dirty="0"/>
          </a:p>
        </p:txBody>
      </p:sp>
      <p:pic>
        <p:nvPicPr>
          <p:cNvPr id="116742" name="Picture 6" descr="Caribbean Colony Map"/>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04800" y="3276600"/>
            <a:ext cx="8610600" cy="3505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8"/>
                    </a:srgbClr>
                  </a:outerShdw>
                </a:effectLst>
              </a14:hiddenEffects>
            </a:ext>
          </a:extLst>
        </p:spPr>
      </p:pic>
    </p:spTree>
    <p:extLst>
      <p:ext uri="{BB962C8B-B14F-4D97-AF65-F5344CB8AC3E}">
        <p14:creationId xmlns:p14="http://schemas.microsoft.com/office/powerpoint/2010/main" val="197004329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67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67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6" name="Picture 6" descr="South America Colony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0" y="990600"/>
            <a:ext cx="4572000" cy="5715000"/>
          </a:xfrm>
          <a:prstGeom prst="rect">
            <a:avLst/>
          </a:prstGeom>
          <a:noFill/>
          <a:extLst>
            <a:ext uri="{909E8E84-426E-40dd-AFC4-6F175D3DCCD1}">
              <a14:hiddenFill xmlns:a14="http://schemas.microsoft.com/office/drawing/2010/main">
                <a:solidFill>
                  <a:srgbClr val="FFFFFF"/>
                </a:solidFill>
              </a14:hiddenFill>
            </a:ext>
          </a:extLst>
        </p:spPr>
      </p:pic>
      <p:sp>
        <p:nvSpPr>
          <p:cNvPr id="10247" name="Rectangle 7"/>
          <p:cNvSpPr>
            <a:spLocks noChangeArrowheads="1"/>
          </p:cNvSpPr>
          <p:nvPr/>
        </p:nvSpPr>
        <p:spPr bwMode="auto">
          <a:xfrm>
            <a:off x="457200" y="3175"/>
            <a:ext cx="83820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nchorCtr="1"/>
          <a:lstStyle/>
          <a:p>
            <a:pPr algn="ctr" eaLnBrk="1" hangingPunct="1"/>
            <a:r>
              <a:rPr lang="en-US" sz="4000">
                <a:solidFill>
                  <a:schemeClr val="tx2"/>
                </a:solidFill>
                <a:effectLst>
                  <a:outerShdw blurRad="38100" dist="38100" dir="2700000" algn="tl">
                    <a:srgbClr val="000000"/>
                  </a:outerShdw>
                </a:effectLst>
              </a:rPr>
              <a:t>The British Empire: South America</a:t>
            </a:r>
          </a:p>
        </p:txBody>
      </p:sp>
      <p:sp>
        <p:nvSpPr>
          <p:cNvPr id="10248" name="Rectangle 8"/>
          <p:cNvSpPr>
            <a:spLocks noGrp="1" noChangeArrowheads="1"/>
          </p:cNvSpPr>
          <p:nvPr>
            <p:ph idx="1"/>
          </p:nvPr>
        </p:nvSpPr>
        <p:spPr>
          <a:xfrm>
            <a:off x="228600" y="1905000"/>
            <a:ext cx="4267200" cy="3962400"/>
          </a:xfrm>
          <a:noFill/>
          <a:ln/>
        </p:spPr>
        <p:txBody>
          <a:bodyPr>
            <a:normAutofit fontScale="92500" lnSpcReduction="10000"/>
          </a:bodyPr>
          <a:lstStyle/>
          <a:p>
            <a:r>
              <a:rPr lang="en-US" sz="2800" b="1" dirty="0"/>
              <a:t>American dominance prevented British influence</a:t>
            </a:r>
          </a:p>
          <a:p>
            <a:r>
              <a:rPr lang="en-US" sz="2800" b="1" dirty="0"/>
              <a:t>Powerful British economy allowed for the </a:t>
            </a:r>
            <a:r>
              <a:rPr lang="ja-JP" altLang="en-US" sz="2800" b="1" dirty="0"/>
              <a:t>“</a:t>
            </a:r>
            <a:r>
              <a:rPr lang="en-US" sz="2800" b="1" dirty="0"/>
              <a:t>informal Empire</a:t>
            </a:r>
            <a:r>
              <a:rPr lang="ja-JP" altLang="en-US" sz="2800" b="1" dirty="0" smtClean="0"/>
              <a:t>”</a:t>
            </a:r>
            <a:endParaRPr lang="en-GB" altLang="ja-JP" sz="2800" b="1" dirty="0" smtClean="0"/>
          </a:p>
          <a:p>
            <a:r>
              <a:rPr lang="en-GB" sz="2800" b="1" dirty="0" smtClean="0"/>
              <a:t>Argentina became in effect a British colony until the 1950s</a:t>
            </a:r>
            <a:endParaRPr lang="en-US" sz="2800" b="1" dirty="0"/>
          </a:p>
        </p:txBody>
      </p:sp>
    </p:spTree>
    <p:extLst>
      <p:ext uri="{BB962C8B-B14F-4D97-AF65-F5344CB8AC3E}">
        <p14:creationId xmlns:p14="http://schemas.microsoft.com/office/powerpoint/2010/main" val="86010818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Text Box 3"/>
          <p:cNvSpPr txBox="1">
            <a:spLocks noChangeArrowheads="1"/>
          </p:cNvSpPr>
          <p:nvPr/>
        </p:nvSpPr>
        <p:spPr bwMode="auto">
          <a:xfrm>
            <a:off x="0" y="838200"/>
            <a:ext cx="4495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endParaRPr lang="en-GB"/>
          </a:p>
        </p:txBody>
      </p:sp>
      <p:pic>
        <p:nvPicPr>
          <p:cNvPr id="11270" name="Picture 6" descr="Africa Colony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0" y="1066800"/>
            <a:ext cx="4479925" cy="5638800"/>
          </a:xfrm>
          <a:prstGeom prst="rect">
            <a:avLst/>
          </a:prstGeom>
          <a:noFill/>
          <a:extLst>
            <a:ext uri="{909E8E84-426E-40dd-AFC4-6F175D3DCCD1}">
              <a14:hiddenFill xmlns:a14="http://schemas.microsoft.com/office/drawing/2010/main">
                <a:solidFill>
                  <a:srgbClr val="FFFFFF"/>
                </a:solidFill>
              </a14:hiddenFill>
            </a:ext>
          </a:extLst>
        </p:spPr>
      </p:pic>
      <p:sp>
        <p:nvSpPr>
          <p:cNvPr id="11272" name="Rectangle 8"/>
          <p:cNvSpPr>
            <a:spLocks noChangeArrowheads="1"/>
          </p:cNvSpPr>
          <p:nvPr/>
        </p:nvSpPr>
        <p:spPr bwMode="auto">
          <a:xfrm>
            <a:off x="457200" y="3175"/>
            <a:ext cx="83820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nchorCtr="1"/>
          <a:lstStyle/>
          <a:p>
            <a:pPr algn="ctr" eaLnBrk="1" hangingPunct="1"/>
            <a:r>
              <a:rPr lang="en-US" sz="4000">
                <a:solidFill>
                  <a:schemeClr val="tx2"/>
                </a:solidFill>
                <a:effectLst>
                  <a:outerShdw blurRad="38100" dist="38100" dir="2700000" algn="tl">
                    <a:srgbClr val="000000"/>
                  </a:outerShdw>
                </a:effectLst>
              </a:rPr>
              <a:t>The British Empire: Africa</a:t>
            </a:r>
          </a:p>
        </p:txBody>
      </p:sp>
      <p:sp>
        <p:nvSpPr>
          <p:cNvPr id="11273" name="Rectangle 9"/>
          <p:cNvSpPr>
            <a:spLocks noGrp="1" noChangeArrowheads="1"/>
          </p:cNvSpPr>
          <p:nvPr>
            <p:ph idx="1"/>
          </p:nvPr>
        </p:nvSpPr>
        <p:spPr>
          <a:xfrm>
            <a:off x="228600" y="2133600"/>
            <a:ext cx="4267200" cy="3962400"/>
          </a:xfrm>
          <a:noFill/>
          <a:ln/>
        </p:spPr>
        <p:txBody>
          <a:bodyPr>
            <a:normAutofit fontScale="77500" lnSpcReduction="20000"/>
          </a:bodyPr>
          <a:lstStyle/>
          <a:p>
            <a:r>
              <a:rPr lang="en-US" sz="2800" b="1" dirty="0"/>
              <a:t>First and final </a:t>
            </a:r>
            <a:r>
              <a:rPr lang="en-US" sz="2800" b="1" dirty="0" smtClean="0"/>
              <a:t>large geographical British </a:t>
            </a:r>
            <a:r>
              <a:rPr lang="en-US" sz="2800" b="1" dirty="0"/>
              <a:t>colonies</a:t>
            </a:r>
          </a:p>
          <a:p>
            <a:r>
              <a:rPr lang="en-US" sz="2800" b="1" dirty="0" smtClean="0"/>
              <a:t>Attractive due to mineral wealth</a:t>
            </a:r>
            <a:endParaRPr lang="en-US" sz="2800" b="1" dirty="0"/>
          </a:p>
          <a:p>
            <a:r>
              <a:rPr lang="en-US" sz="2800" b="1" dirty="0" smtClean="0"/>
              <a:t>Climate lead to the least white </a:t>
            </a:r>
            <a:r>
              <a:rPr lang="en-US" sz="2800" b="1" dirty="0" err="1" smtClean="0"/>
              <a:t>colonisation</a:t>
            </a:r>
            <a:r>
              <a:rPr lang="en-US" sz="2800" b="1" dirty="0" smtClean="0"/>
              <a:t> in some and the most in others</a:t>
            </a:r>
          </a:p>
          <a:p>
            <a:r>
              <a:rPr lang="en-US" sz="2800" b="1" dirty="0" smtClean="0"/>
              <a:t>Whilst some of Africa progressed and advanced after </a:t>
            </a:r>
            <a:r>
              <a:rPr lang="en-US" sz="2800" b="1" dirty="0" err="1" smtClean="0"/>
              <a:t>decolonisation</a:t>
            </a:r>
            <a:r>
              <a:rPr lang="en-US" sz="2800" b="1" dirty="0" smtClean="0"/>
              <a:t> many countries declined</a:t>
            </a:r>
            <a:endParaRPr lang="en-US" sz="2800" b="1" dirty="0"/>
          </a:p>
        </p:txBody>
      </p:sp>
    </p:spTree>
    <p:extLst>
      <p:ext uri="{BB962C8B-B14F-4D97-AF65-F5344CB8AC3E}">
        <p14:creationId xmlns:p14="http://schemas.microsoft.com/office/powerpoint/2010/main" val="317650597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7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7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7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7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ext Box 3"/>
          <p:cNvSpPr txBox="1">
            <a:spLocks noChangeArrowheads="1"/>
          </p:cNvSpPr>
          <p:nvPr/>
        </p:nvSpPr>
        <p:spPr bwMode="auto">
          <a:xfrm>
            <a:off x="0" y="838200"/>
            <a:ext cx="4495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endParaRPr lang="en-GB"/>
          </a:p>
        </p:txBody>
      </p:sp>
      <p:pic>
        <p:nvPicPr>
          <p:cNvPr id="15366" name="Picture 6" descr="Middle East Colony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0" y="1143000"/>
            <a:ext cx="4572000" cy="5562600"/>
          </a:xfrm>
          <a:prstGeom prst="rect">
            <a:avLst/>
          </a:prstGeom>
          <a:noFill/>
          <a:extLst>
            <a:ext uri="{909E8E84-426E-40dd-AFC4-6F175D3DCCD1}">
              <a14:hiddenFill xmlns:a14="http://schemas.microsoft.com/office/drawing/2010/main">
                <a:solidFill>
                  <a:srgbClr val="FFFFFF"/>
                </a:solidFill>
              </a14:hiddenFill>
            </a:ext>
          </a:extLst>
        </p:spPr>
      </p:pic>
      <p:sp>
        <p:nvSpPr>
          <p:cNvPr id="15368" name="Rectangle 8"/>
          <p:cNvSpPr>
            <a:spLocks noChangeArrowheads="1"/>
          </p:cNvSpPr>
          <p:nvPr/>
        </p:nvSpPr>
        <p:spPr bwMode="auto">
          <a:xfrm>
            <a:off x="457200" y="3175"/>
            <a:ext cx="83820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nchorCtr="1"/>
          <a:lstStyle/>
          <a:p>
            <a:pPr algn="ctr" eaLnBrk="1" hangingPunct="1"/>
            <a:r>
              <a:rPr lang="en-US" sz="4000">
                <a:solidFill>
                  <a:schemeClr val="tx2"/>
                </a:solidFill>
                <a:effectLst>
                  <a:outerShdw blurRad="38100" dist="38100" dir="2700000" algn="tl">
                    <a:srgbClr val="000000"/>
                  </a:outerShdw>
                </a:effectLst>
              </a:rPr>
              <a:t>The British Empire: Middle East</a:t>
            </a:r>
          </a:p>
        </p:txBody>
      </p:sp>
      <p:sp>
        <p:nvSpPr>
          <p:cNvPr id="15369" name="Rectangle 9"/>
          <p:cNvSpPr>
            <a:spLocks noGrp="1" noChangeArrowheads="1"/>
          </p:cNvSpPr>
          <p:nvPr>
            <p:ph idx="1"/>
          </p:nvPr>
        </p:nvSpPr>
        <p:spPr>
          <a:xfrm>
            <a:off x="228600" y="2133600"/>
            <a:ext cx="4267200" cy="4419600"/>
          </a:xfrm>
          <a:noFill/>
          <a:ln/>
        </p:spPr>
        <p:txBody>
          <a:bodyPr>
            <a:normAutofit fontScale="92500" lnSpcReduction="20000"/>
          </a:bodyPr>
          <a:lstStyle/>
          <a:p>
            <a:r>
              <a:rPr lang="en-US" sz="2800" b="1" dirty="0" smtClean="0"/>
              <a:t>Suez, Arab nationalism and later Islamic fundamentalism saw the decline of British influence</a:t>
            </a:r>
          </a:p>
          <a:p>
            <a:r>
              <a:rPr lang="en-US" sz="2800" b="1" dirty="0" smtClean="0"/>
              <a:t>Britain still retains strong links with the Gulf States buoyed by economic and oil interest</a:t>
            </a:r>
            <a:endParaRPr lang="en-US" sz="2800" b="1" dirty="0"/>
          </a:p>
          <a:p>
            <a:r>
              <a:rPr lang="en-US" sz="2800" b="1" dirty="0" smtClean="0"/>
              <a:t>The problems in Palestine and Cyprus also reflect on former issues of Empire</a:t>
            </a:r>
            <a:endParaRPr lang="en-US" sz="2800" b="1" dirty="0"/>
          </a:p>
        </p:txBody>
      </p:sp>
    </p:spTree>
    <p:extLst>
      <p:ext uri="{BB962C8B-B14F-4D97-AF65-F5344CB8AC3E}">
        <p14:creationId xmlns:p14="http://schemas.microsoft.com/office/powerpoint/2010/main" val="305396429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ext Box 3"/>
          <p:cNvSpPr txBox="1">
            <a:spLocks noChangeArrowheads="1"/>
          </p:cNvSpPr>
          <p:nvPr/>
        </p:nvSpPr>
        <p:spPr bwMode="auto">
          <a:xfrm>
            <a:off x="0" y="838200"/>
            <a:ext cx="4495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endParaRPr lang="en-GB"/>
          </a:p>
        </p:txBody>
      </p:sp>
      <p:pic>
        <p:nvPicPr>
          <p:cNvPr id="12294" name="Picture 6" descr="Asia Colony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066800"/>
            <a:ext cx="4191000" cy="5562600"/>
          </a:xfrm>
          <a:prstGeom prst="rect">
            <a:avLst/>
          </a:prstGeom>
          <a:noFill/>
          <a:extLst>
            <a:ext uri="{909E8E84-426E-40dd-AFC4-6F175D3DCCD1}">
              <a14:hiddenFill xmlns:a14="http://schemas.microsoft.com/office/drawing/2010/main">
                <a:solidFill>
                  <a:srgbClr val="FFFFFF"/>
                </a:solidFill>
              </a14:hiddenFill>
            </a:ext>
          </a:extLst>
        </p:spPr>
      </p:pic>
      <p:sp>
        <p:nvSpPr>
          <p:cNvPr id="12296" name="Rectangle 8"/>
          <p:cNvSpPr>
            <a:spLocks noChangeArrowheads="1"/>
          </p:cNvSpPr>
          <p:nvPr/>
        </p:nvSpPr>
        <p:spPr bwMode="auto">
          <a:xfrm>
            <a:off x="457200" y="3175"/>
            <a:ext cx="83820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nchorCtr="1"/>
          <a:lstStyle/>
          <a:p>
            <a:pPr algn="ctr" eaLnBrk="1" hangingPunct="1"/>
            <a:r>
              <a:rPr lang="en-US" sz="4000">
                <a:solidFill>
                  <a:schemeClr val="tx2"/>
                </a:solidFill>
                <a:effectLst>
                  <a:outerShdw blurRad="38100" dist="38100" dir="2700000" algn="tl">
                    <a:srgbClr val="000000"/>
                  </a:outerShdw>
                </a:effectLst>
              </a:rPr>
              <a:t>The British Empire: Asia</a:t>
            </a:r>
          </a:p>
        </p:txBody>
      </p:sp>
      <p:sp>
        <p:nvSpPr>
          <p:cNvPr id="12297" name="Rectangle 9"/>
          <p:cNvSpPr>
            <a:spLocks noGrp="1" noChangeArrowheads="1"/>
          </p:cNvSpPr>
          <p:nvPr>
            <p:ph idx="1"/>
          </p:nvPr>
        </p:nvSpPr>
        <p:spPr>
          <a:xfrm>
            <a:off x="152400" y="1676400"/>
            <a:ext cx="4800600" cy="4419600"/>
          </a:xfrm>
          <a:noFill/>
          <a:ln/>
        </p:spPr>
        <p:txBody>
          <a:bodyPr>
            <a:normAutofit fontScale="92500" lnSpcReduction="10000"/>
          </a:bodyPr>
          <a:lstStyle/>
          <a:p>
            <a:pPr>
              <a:lnSpc>
                <a:spcPct val="90000"/>
              </a:lnSpc>
            </a:pPr>
            <a:r>
              <a:rPr lang="en-US" sz="2800" b="1" dirty="0" smtClean="0"/>
              <a:t>The relationship with India and Pakistan still strong in all three nations today</a:t>
            </a:r>
          </a:p>
          <a:p>
            <a:pPr>
              <a:lnSpc>
                <a:spcPct val="90000"/>
              </a:lnSpc>
            </a:pPr>
            <a:r>
              <a:rPr lang="en-US" sz="2800" b="1" dirty="0" smtClean="0"/>
              <a:t>Without India, the ‘jewel in the crown’ there was no ‘empire’</a:t>
            </a:r>
            <a:endParaRPr lang="en-US" sz="2800" b="1" dirty="0"/>
          </a:p>
          <a:p>
            <a:pPr>
              <a:lnSpc>
                <a:spcPct val="90000"/>
              </a:lnSpc>
            </a:pPr>
            <a:r>
              <a:rPr lang="en-US" sz="2800" b="1" dirty="0" smtClean="0"/>
              <a:t>Interests in China outside of Hong Kong were stopped by the Chinese Communist Revolution but these became Britain’s last significant colony</a:t>
            </a:r>
            <a:endParaRPr lang="en-US" sz="2800" b="1" dirty="0"/>
          </a:p>
        </p:txBody>
      </p:sp>
    </p:spTree>
    <p:extLst>
      <p:ext uri="{BB962C8B-B14F-4D97-AF65-F5344CB8AC3E}">
        <p14:creationId xmlns:p14="http://schemas.microsoft.com/office/powerpoint/2010/main" val="322460036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ext Box 3"/>
          <p:cNvSpPr txBox="1">
            <a:spLocks noChangeArrowheads="1"/>
          </p:cNvSpPr>
          <p:nvPr/>
        </p:nvSpPr>
        <p:spPr bwMode="auto">
          <a:xfrm>
            <a:off x="0" y="838200"/>
            <a:ext cx="4495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spcBef>
                <a:spcPct val="50000"/>
              </a:spcBef>
            </a:pPr>
            <a:endParaRPr lang="en-GB"/>
          </a:p>
        </p:txBody>
      </p:sp>
      <p:pic>
        <p:nvPicPr>
          <p:cNvPr id="14341" name="Picture 5" descr="SE Asia Colony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4800" y="1108075"/>
            <a:ext cx="4606925" cy="5445125"/>
          </a:xfrm>
          <a:prstGeom prst="rect">
            <a:avLst/>
          </a:prstGeom>
          <a:noFill/>
          <a:extLst>
            <a:ext uri="{909E8E84-426E-40dd-AFC4-6F175D3DCCD1}">
              <a14:hiddenFill xmlns:a14="http://schemas.microsoft.com/office/drawing/2010/main">
                <a:solidFill>
                  <a:srgbClr val="FFFFFF"/>
                </a:solidFill>
              </a14:hiddenFill>
            </a:ext>
          </a:extLst>
        </p:spPr>
      </p:pic>
      <p:sp>
        <p:nvSpPr>
          <p:cNvPr id="14343" name="Rectangle 7"/>
          <p:cNvSpPr>
            <a:spLocks noChangeArrowheads="1"/>
          </p:cNvSpPr>
          <p:nvPr/>
        </p:nvSpPr>
        <p:spPr bwMode="auto">
          <a:xfrm>
            <a:off x="457200" y="3175"/>
            <a:ext cx="83820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nchorCtr="1"/>
          <a:lstStyle/>
          <a:p>
            <a:pPr algn="ctr" eaLnBrk="1" hangingPunct="1"/>
            <a:r>
              <a:rPr lang="en-US" sz="4000" dirty="0">
                <a:solidFill>
                  <a:schemeClr val="tx2"/>
                </a:solidFill>
                <a:effectLst>
                  <a:outerShdw blurRad="38100" dist="38100" dir="2700000" algn="tl">
                    <a:srgbClr val="000000"/>
                  </a:outerShdw>
                </a:effectLst>
              </a:rPr>
              <a:t>The British Empire: </a:t>
            </a:r>
            <a:r>
              <a:rPr lang="en-US" sz="4000" dirty="0" smtClean="0">
                <a:solidFill>
                  <a:schemeClr val="tx2"/>
                </a:solidFill>
                <a:effectLst>
                  <a:outerShdw blurRad="38100" dist="38100" dir="2700000" algn="tl">
                    <a:srgbClr val="000000"/>
                  </a:outerShdw>
                </a:effectLst>
              </a:rPr>
              <a:t>South East Asia</a:t>
            </a:r>
            <a:endParaRPr lang="en-US" sz="4000" dirty="0">
              <a:solidFill>
                <a:schemeClr val="tx2"/>
              </a:solidFill>
              <a:effectLst>
                <a:outerShdw blurRad="38100" dist="38100" dir="2700000" algn="tl">
                  <a:srgbClr val="000000"/>
                </a:outerShdw>
              </a:effectLst>
            </a:endParaRPr>
          </a:p>
        </p:txBody>
      </p:sp>
      <p:sp>
        <p:nvSpPr>
          <p:cNvPr id="14344" name="Rectangle 8"/>
          <p:cNvSpPr>
            <a:spLocks noGrp="1" noChangeArrowheads="1"/>
          </p:cNvSpPr>
          <p:nvPr>
            <p:ph idx="1"/>
          </p:nvPr>
        </p:nvSpPr>
        <p:spPr>
          <a:xfrm>
            <a:off x="84981" y="1553759"/>
            <a:ext cx="4267200" cy="4419600"/>
          </a:xfrm>
          <a:noFill/>
          <a:ln/>
        </p:spPr>
        <p:txBody>
          <a:bodyPr>
            <a:normAutofit fontScale="92500" lnSpcReduction="20000"/>
          </a:bodyPr>
          <a:lstStyle/>
          <a:p>
            <a:r>
              <a:rPr lang="en-US" sz="2800" b="1" dirty="0" smtClean="0"/>
              <a:t>It was the Malaysian ‘Emergency’ that spelled the end of the British Empire’ </a:t>
            </a:r>
            <a:endParaRPr lang="en-US" sz="2800" b="1" dirty="0"/>
          </a:p>
          <a:p>
            <a:r>
              <a:rPr lang="en-US" sz="2800" b="1" dirty="0" smtClean="0"/>
              <a:t>Burma left the Empire and the Commonwealth and shuns all outside influence</a:t>
            </a:r>
            <a:endParaRPr lang="en-US" sz="2800" b="1" dirty="0"/>
          </a:p>
          <a:p>
            <a:r>
              <a:rPr lang="en-GB" sz="2800" dirty="0"/>
              <a:t>Papua New </a:t>
            </a:r>
            <a:r>
              <a:rPr lang="en-GB" sz="2800" dirty="0" smtClean="0"/>
              <a:t>Guinea was administered by Australia until 1975</a:t>
            </a:r>
            <a:endParaRPr lang="en-US" sz="2800" b="1" dirty="0"/>
          </a:p>
        </p:txBody>
      </p:sp>
    </p:spTree>
    <p:extLst>
      <p:ext uri="{BB962C8B-B14F-4D97-AF65-F5344CB8AC3E}">
        <p14:creationId xmlns:p14="http://schemas.microsoft.com/office/powerpoint/2010/main" val="171927427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4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3000"/>
          </a:blip>
          <a:stretch>
            <a:fillRect/>
          </a:stretch>
        </p:blipFill>
        <p:spPr>
          <a:xfrm>
            <a:off x="1970572" y="-162805"/>
            <a:ext cx="5232962" cy="7242855"/>
          </a:xfrm>
          <a:prstGeom prst="rect">
            <a:avLst/>
          </a:prstGeom>
        </p:spPr>
      </p:pic>
      <p:sp>
        <p:nvSpPr>
          <p:cNvPr id="2" name="Title 1"/>
          <p:cNvSpPr>
            <a:spLocks noGrp="1"/>
          </p:cNvSpPr>
          <p:nvPr>
            <p:ph type="title"/>
          </p:nvPr>
        </p:nvSpPr>
        <p:spPr/>
        <p:txBody>
          <a:bodyPr/>
          <a:lstStyle/>
          <a:p>
            <a:r>
              <a:rPr lang="en-GB" dirty="0" smtClean="0"/>
              <a:t>The Colonial </a:t>
            </a:r>
            <a:r>
              <a:rPr lang="en-GB" dirty="0" err="1" smtClean="0"/>
              <a:t>Mindset</a:t>
            </a:r>
            <a:endParaRPr lang="en-GB" dirty="0"/>
          </a:p>
        </p:txBody>
      </p:sp>
      <p:sp>
        <p:nvSpPr>
          <p:cNvPr id="3" name="Content Placeholder 2"/>
          <p:cNvSpPr>
            <a:spLocks noGrp="1"/>
          </p:cNvSpPr>
          <p:nvPr>
            <p:ph idx="1"/>
          </p:nvPr>
        </p:nvSpPr>
        <p:spPr/>
        <p:txBody>
          <a:bodyPr>
            <a:normAutofit fontScale="25000" lnSpcReduction="20000"/>
          </a:bodyPr>
          <a:lstStyle/>
          <a:p>
            <a:pPr marL="0" indent="0" algn="ctr">
              <a:buNone/>
            </a:pPr>
            <a:r>
              <a:rPr lang="en-GB" sz="8000" b="1" dirty="0">
                <a:latin typeface="Arial"/>
                <a:cs typeface="Arial"/>
              </a:rPr>
              <a:t>Races of Mankind</a:t>
            </a:r>
            <a:r>
              <a:rPr lang="en-GB" sz="8000" b="1" dirty="0" smtClean="0">
                <a:latin typeface="Arial"/>
                <a:cs typeface="Arial"/>
              </a:rPr>
              <a:t>.</a:t>
            </a:r>
          </a:p>
          <a:p>
            <a:pPr marL="0" indent="0" algn="ctr">
              <a:buNone/>
            </a:pPr>
            <a:r>
              <a:rPr lang="en-GB" sz="8000" i="1" dirty="0" smtClean="0">
                <a:latin typeface="Arial"/>
                <a:cs typeface="Arial"/>
              </a:rPr>
              <a:t>Extract </a:t>
            </a:r>
            <a:endParaRPr lang="en-GB" sz="8000" i="1" dirty="0">
              <a:latin typeface="Arial"/>
              <a:cs typeface="Arial"/>
            </a:endParaRPr>
          </a:p>
          <a:p>
            <a:pPr marL="0" indent="0">
              <a:buNone/>
            </a:pPr>
            <a:r>
              <a:rPr lang="en-GB" sz="8000" dirty="0">
                <a:latin typeface="Arial"/>
                <a:cs typeface="Arial"/>
              </a:rPr>
              <a:t> </a:t>
            </a:r>
            <a:r>
              <a:rPr lang="en-GB" sz="8000" dirty="0" smtClean="0">
                <a:latin typeface="Arial"/>
                <a:cs typeface="Arial"/>
              </a:rPr>
              <a:t>”This </a:t>
            </a:r>
            <a:r>
              <a:rPr lang="en-GB" sz="8000" dirty="0">
                <a:latin typeface="Arial"/>
                <a:cs typeface="Arial"/>
              </a:rPr>
              <a:t>map should be compared with the climatic maps and with that of the Commercial Development of the World—by the White man from the eastern shores of the North Atlantic. The three varieties of man are specialized forms of a common type, the specific variations being due apparently to the climatic character of the zoological areas over which they respectively spread…by slow adaptation to their special geographic environment; and, quite roughly, we may say that in the Negro we see the geographic control of damp heat, in the Yellow man (whether Mongol or </a:t>
            </a:r>
            <a:r>
              <a:rPr lang="en-GB" sz="8000" dirty="0" err="1">
                <a:latin typeface="Arial"/>
                <a:cs typeface="Arial"/>
              </a:rPr>
              <a:t>Amerind</a:t>
            </a:r>
            <a:r>
              <a:rPr lang="en-GB" sz="8000" dirty="0">
                <a:latin typeface="Arial"/>
                <a:cs typeface="Arial"/>
              </a:rPr>
              <a:t>) we see the geographic control of an essentially continental climate, and in the White man we see the geographic control of a temperate peninsula</a:t>
            </a:r>
            <a:r>
              <a:rPr lang="en-GB" sz="8000" dirty="0" smtClean="0">
                <a:latin typeface="Arial"/>
                <a:cs typeface="Arial"/>
              </a:rPr>
              <a:t>.” </a:t>
            </a:r>
            <a:endParaRPr lang="en-GB" sz="8000" dirty="0">
              <a:latin typeface="Arial"/>
              <a:cs typeface="Arial"/>
            </a:endParaRPr>
          </a:p>
          <a:p>
            <a:pPr marL="0" indent="0">
              <a:buNone/>
            </a:pPr>
            <a:r>
              <a:rPr lang="en-GB" sz="6000" dirty="0">
                <a:latin typeface="Arial"/>
                <a:cs typeface="Arial"/>
              </a:rPr>
              <a:t> </a:t>
            </a:r>
          </a:p>
          <a:p>
            <a:pPr marL="0" indent="0">
              <a:buNone/>
            </a:pPr>
            <a:r>
              <a:rPr lang="en-GB" sz="6000" i="1" dirty="0">
                <a:latin typeface="Arial"/>
                <a:cs typeface="Arial"/>
              </a:rPr>
              <a:t>The Oxford Economic Atlas</a:t>
            </a:r>
            <a:r>
              <a:rPr lang="en-GB" sz="6000" dirty="0">
                <a:latin typeface="Arial"/>
                <a:cs typeface="Arial"/>
              </a:rPr>
              <a:t>, 1924, for schools, page. IV-V</a:t>
            </a:r>
          </a:p>
          <a:p>
            <a:endParaRPr lang="en-GB" dirty="0"/>
          </a:p>
        </p:txBody>
      </p:sp>
    </p:spTree>
    <p:extLst>
      <p:ext uri="{BB962C8B-B14F-4D97-AF65-F5344CB8AC3E}">
        <p14:creationId xmlns:p14="http://schemas.microsoft.com/office/powerpoint/2010/main" val="198834321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3000"/>
          </a:blip>
          <a:stretch>
            <a:fillRect/>
          </a:stretch>
        </p:blipFill>
        <p:spPr>
          <a:xfrm>
            <a:off x="1970572" y="-162805"/>
            <a:ext cx="5232962" cy="7242855"/>
          </a:xfrm>
          <a:prstGeom prst="rect">
            <a:avLst/>
          </a:prstGeom>
        </p:spPr>
      </p:pic>
      <p:sp>
        <p:nvSpPr>
          <p:cNvPr id="2" name="Title 1"/>
          <p:cNvSpPr>
            <a:spLocks noGrp="1"/>
          </p:cNvSpPr>
          <p:nvPr>
            <p:ph type="title"/>
          </p:nvPr>
        </p:nvSpPr>
        <p:spPr/>
        <p:txBody>
          <a:bodyPr/>
          <a:lstStyle/>
          <a:p>
            <a:r>
              <a:rPr lang="en-GB" dirty="0" smtClean="0"/>
              <a:t>The Colonial </a:t>
            </a:r>
            <a:r>
              <a:rPr lang="en-GB" dirty="0" err="1" smtClean="0"/>
              <a:t>Mindset</a:t>
            </a:r>
            <a:endParaRPr lang="en-GB" dirty="0"/>
          </a:p>
        </p:txBody>
      </p:sp>
      <p:sp>
        <p:nvSpPr>
          <p:cNvPr id="3" name="Content Placeholder 2"/>
          <p:cNvSpPr>
            <a:spLocks noGrp="1"/>
          </p:cNvSpPr>
          <p:nvPr>
            <p:ph idx="1"/>
          </p:nvPr>
        </p:nvSpPr>
        <p:spPr/>
        <p:txBody>
          <a:bodyPr>
            <a:normAutofit fontScale="25000" lnSpcReduction="20000"/>
          </a:bodyPr>
          <a:lstStyle/>
          <a:p>
            <a:pPr marL="0" indent="0">
              <a:buNone/>
            </a:pPr>
            <a:r>
              <a:rPr lang="en-GB" sz="6000" b="1" dirty="0">
                <a:latin typeface="Arial"/>
                <a:cs typeface="Arial"/>
              </a:rPr>
              <a:t>Races of Mankind.   </a:t>
            </a:r>
            <a:endParaRPr lang="en-GB" sz="6000" dirty="0">
              <a:latin typeface="Arial"/>
              <a:cs typeface="Arial"/>
            </a:endParaRPr>
          </a:p>
          <a:p>
            <a:pPr marL="0" indent="0">
              <a:buNone/>
            </a:pPr>
            <a:r>
              <a:rPr lang="en-GB" sz="6000" dirty="0" smtClean="0">
                <a:latin typeface="Arial"/>
                <a:cs typeface="Arial"/>
              </a:rPr>
              <a:t>“The </a:t>
            </a:r>
            <a:r>
              <a:rPr lang="en-GB" sz="6000" dirty="0">
                <a:latin typeface="Arial"/>
                <a:cs typeface="Arial"/>
              </a:rPr>
              <a:t>economic importance of race, as of religion, is very great.   For instance, </a:t>
            </a:r>
            <a:r>
              <a:rPr lang="en-GB" sz="6000" dirty="0" smtClean="0">
                <a:latin typeface="Arial"/>
                <a:cs typeface="Arial"/>
              </a:rPr>
              <a:t>in </a:t>
            </a:r>
            <a:r>
              <a:rPr lang="en-GB" sz="6000" dirty="0">
                <a:latin typeface="Arial"/>
                <a:cs typeface="Arial"/>
              </a:rPr>
              <a:t>the case of the Negro, climatic influences—acting direct and through the typical food—lead to the early closing of the ‘ seams’ between the bones of the skull; and thus the development of the brain is arrested</a:t>
            </a:r>
            <a:r>
              <a:rPr lang="en-GB" sz="6000" dirty="0" smtClean="0">
                <a:latin typeface="Arial"/>
                <a:cs typeface="Arial"/>
              </a:rPr>
              <a:t>,</a:t>
            </a:r>
            <a:r>
              <a:rPr lang="en-GB" sz="6000" dirty="0">
                <a:latin typeface="Arial"/>
                <a:cs typeface="Arial"/>
              </a:rPr>
              <a:t> </a:t>
            </a:r>
            <a:r>
              <a:rPr lang="en-GB" sz="6000" dirty="0" smtClean="0">
                <a:latin typeface="Arial"/>
                <a:cs typeface="Arial"/>
              </a:rPr>
              <a:t>and </a:t>
            </a:r>
            <a:r>
              <a:rPr lang="en-GB" sz="6000" dirty="0">
                <a:latin typeface="Arial"/>
                <a:cs typeface="Arial"/>
              </a:rPr>
              <a:t>the adult is essentially unintellectual.    On the other hand he is naturally ‘acclimatized’ against numerous diseases and other conditions of life and work, which are very adverse to the White man.   He is, therefore, of great  use as a manual labourer in a ‘steamy’ climate, e. g. on a cane-sugar plantation. </a:t>
            </a:r>
          </a:p>
          <a:p>
            <a:pPr marL="0" indent="0">
              <a:buNone/>
            </a:pPr>
            <a:r>
              <a:rPr lang="en-GB" sz="6000" i="1" dirty="0">
                <a:latin typeface="Arial"/>
                <a:cs typeface="Arial"/>
              </a:rPr>
              <a:t>The Oxford Economic Atlas</a:t>
            </a:r>
            <a:r>
              <a:rPr lang="en-GB" sz="6000" dirty="0">
                <a:latin typeface="Arial"/>
                <a:cs typeface="Arial"/>
              </a:rPr>
              <a:t>, 1924, for schools, </a:t>
            </a:r>
            <a:r>
              <a:rPr lang="en-GB" sz="6000" dirty="0" smtClean="0">
                <a:latin typeface="Arial"/>
                <a:cs typeface="Arial"/>
              </a:rPr>
              <a:t>pages </a:t>
            </a:r>
            <a:r>
              <a:rPr lang="en-GB" sz="6000" dirty="0">
                <a:latin typeface="Arial"/>
                <a:cs typeface="Arial"/>
              </a:rPr>
              <a:t>IV-</a:t>
            </a:r>
            <a:r>
              <a:rPr lang="en-GB" sz="6000" dirty="0" smtClean="0">
                <a:latin typeface="Arial"/>
                <a:cs typeface="Arial"/>
              </a:rPr>
              <a:t>V</a:t>
            </a:r>
          </a:p>
          <a:p>
            <a:pPr marL="1143000" indent="-1143000">
              <a:buFont typeface="+mj-lt"/>
              <a:buAutoNum type="arabicPeriod"/>
            </a:pPr>
            <a:r>
              <a:rPr lang="en-GB" sz="6000" dirty="0" smtClean="0">
                <a:latin typeface="Arial"/>
                <a:cs typeface="Arial"/>
              </a:rPr>
              <a:t>How does this differ from a modern day </a:t>
            </a:r>
            <a:r>
              <a:rPr lang="en-GB" sz="6000" dirty="0" smtClean="0">
                <a:latin typeface="Arial"/>
                <a:cs typeface="Arial"/>
              </a:rPr>
              <a:t>school text </a:t>
            </a:r>
            <a:r>
              <a:rPr lang="en-GB" sz="6000" dirty="0" smtClean="0">
                <a:latin typeface="Arial"/>
                <a:cs typeface="Arial"/>
              </a:rPr>
              <a:t>book?</a:t>
            </a:r>
          </a:p>
          <a:p>
            <a:pPr marL="1143000" indent="-1143000">
              <a:buFont typeface="+mj-lt"/>
              <a:buAutoNum type="arabicPeriod"/>
            </a:pPr>
            <a:r>
              <a:rPr lang="en-GB" sz="6000" dirty="0" smtClean="0">
                <a:latin typeface="Arial"/>
                <a:cs typeface="Arial"/>
              </a:rPr>
              <a:t>What mind set would this provide for those interacting with the colonies or natives in the Dominion</a:t>
            </a:r>
            <a:endParaRPr lang="en-GB" sz="6000" dirty="0">
              <a:latin typeface="Arial"/>
              <a:cs typeface="Arial"/>
            </a:endParaRPr>
          </a:p>
          <a:p>
            <a:endParaRPr lang="en-GB" dirty="0"/>
          </a:p>
        </p:txBody>
      </p:sp>
    </p:spTree>
    <p:extLst>
      <p:ext uri="{BB962C8B-B14F-4D97-AF65-F5344CB8AC3E}">
        <p14:creationId xmlns:p14="http://schemas.microsoft.com/office/powerpoint/2010/main" val="17102857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7000"/>
          </a:blip>
          <a:stretch>
            <a:fillRect/>
          </a:stretch>
        </p:blipFill>
        <p:spPr>
          <a:xfrm>
            <a:off x="1379399" y="1086822"/>
            <a:ext cx="6557625" cy="5137667"/>
          </a:xfrm>
          <a:prstGeom prst="rect">
            <a:avLst/>
          </a:prstGeom>
        </p:spPr>
      </p:pic>
      <p:sp>
        <p:nvSpPr>
          <p:cNvPr id="2" name="Title 1"/>
          <p:cNvSpPr>
            <a:spLocks noGrp="1"/>
          </p:cNvSpPr>
          <p:nvPr>
            <p:ph type="title"/>
          </p:nvPr>
        </p:nvSpPr>
        <p:spPr/>
        <p:txBody>
          <a:bodyPr/>
          <a:lstStyle/>
          <a:p>
            <a:r>
              <a:rPr lang="en-GB" dirty="0" smtClean="0"/>
              <a:t>The Empire in World War II</a:t>
            </a:r>
            <a:endParaRPr lang="en-GB" dirty="0"/>
          </a:p>
        </p:txBody>
      </p:sp>
      <p:sp>
        <p:nvSpPr>
          <p:cNvPr id="3" name="Content Placeholder 2"/>
          <p:cNvSpPr>
            <a:spLocks noGrp="1"/>
          </p:cNvSpPr>
          <p:nvPr>
            <p:ph idx="1"/>
          </p:nvPr>
        </p:nvSpPr>
        <p:spPr/>
        <p:txBody>
          <a:bodyPr>
            <a:normAutofit fontScale="92500"/>
          </a:bodyPr>
          <a:lstStyle/>
          <a:p>
            <a:r>
              <a:rPr lang="en-GB" dirty="0" smtClean="0"/>
              <a:t>Empire forces and Empire money kept Britain in the game.</a:t>
            </a:r>
          </a:p>
          <a:p>
            <a:r>
              <a:rPr lang="en-GB" dirty="0" smtClean="0"/>
              <a:t>The fall of Singapore showed that Britain wasn’t invincible but it also showed that the British Empire was more benign than others such as the Japanese</a:t>
            </a:r>
          </a:p>
          <a:p>
            <a:r>
              <a:rPr lang="en-GB" dirty="0" smtClean="0"/>
              <a:t>WWII was the Empire’s last peak of glory: ‘The 1941 Empire Day slogan was: ‘One King, one Flag, One Fleet, One Empire’</a:t>
            </a:r>
          </a:p>
          <a:p>
            <a:r>
              <a:rPr lang="en-GB" dirty="0" smtClean="0"/>
              <a:t>To win the war, however, Britain had to make many concessions to colonies in the future.</a:t>
            </a:r>
            <a:endParaRPr lang="en-GB" dirty="0"/>
          </a:p>
        </p:txBody>
      </p:sp>
    </p:spTree>
    <p:extLst>
      <p:ext uri="{BB962C8B-B14F-4D97-AF65-F5344CB8AC3E}">
        <p14:creationId xmlns:p14="http://schemas.microsoft.com/office/powerpoint/2010/main" val="42071317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0000"/>
          </a:blip>
          <a:stretch>
            <a:fillRect/>
          </a:stretch>
        </p:blipFill>
        <p:spPr>
          <a:xfrm>
            <a:off x="1020941" y="1122010"/>
            <a:ext cx="7417511" cy="4669190"/>
          </a:xfrm>
          <a:prstGeom prst="rect">
            <a:avLst/>
          </a:prstGeom>
        </p:spPr>
      </p:pic>
      <p:sp>
        <p:nvSpPr>
          <p:cNvPr id="2" name="Title 1"/>
          <p:cNvSpPr>
            <a:spLocks noGrp="1"/>
          </p:cNvSpPr>
          <p:nvPr>
            <p:ph type="title"/>
          </p:nvPr>
        </p:nvSpPr>
        <p:spPr/>
        <p:txBody>
          <a:bodyPr/>
          <a:lstStyle/>
          <a:p>
            <a:r>
              <a:rPr lang="en-GB" dirty="0" smtClean="0"/>
              <a:t>In the war’s aftermath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independence of India</a:t>
            </a:r>
          </a:p>
          <a:p>
            <a:r>
              <a:rPr lang="en-GB" dirty="0" smtClean="0"/>
              <a:t>The problems in Palestine</a:t>
            </a:r>
          </a:p>
          <a:p>
            <a:r>
              <a:rPr lang="en-GB" dirty="0" smtClean="0"/>
              <a:t>The Malayan Emergency</a:t>
            </a:r>
          </a:p>
          <a:p>
            <a:r>
              <a:rPr lang="en-GB" dirty="0" smtClean="0"/>
              <a:t>The Mau Mau in Kenya</a:t>
            </a:r>
          </a:p>
          <a:p>
            <a:r>
              <a:rPr lang="en-GB" dirty="0" smtClean="0"/>
              <a:t>All caused problems of Britain</a:t>
            </a:r>
          </a:p>
          <a:p>
            <a:r>
              <a:rPr lang="en-GB" dirty="0" smtClean="0"/>
              <a:t>From the mid 1960s Britain could no longer defend East of </a:t>
            </a:r>
            <a:r>
              <a:rPr lang="en-GB" dirty="0" smtClean="0"/>
              <a:t>Suez</a:t>
            </a:r>
          </a:p>
          <a:p>
            <a:r>
              <a:rPr lang="en-GB" dirty="0" smtClean="0"/>
              <a:t>&lt;&lt; video clip &gt;&gt;</a:t>
            </a:r>
            <a:endParaRPr lang="en-GB" dirty="0" smtClean="0"/>
          </a:p>
          <a:p>
            <a:endParaRPr lang="en-GB" dirty="0" smtClean="0"/>
          </a:p>
        </p:txBody>
      </p:sp>
    </p:spTree>
    <p:extLst>
      <p:ext uri="{BB962C8B-B14F-4D97-AF65-F5344CB8AC3E}">
        <p14:creationId xmlns:p14="http://schemas.microsoft.com/office/powerpoint/2010/main" val="128240141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Picture 3"/>
          <p:cNvPicPr>
            <a:picLocks noChangeAspect="1"/>
          </p:cNvPicPr>
          <p:nvPr/>
        </p:nvPicPr>
        <p:blipFill>
          <a:blip r:embed="rId2"/>
          <a:stretch>
            <a:fillRect/>
          </a:stretch>
        </p:blipFill>
        <p:spPr>
          <a:xfrm>
            <a:off x="1204237" y="483465"/>
            <a:ext cx="6667101" cy="6667101"/>
          </a:xfrm>
          <a:prstGeom prst="rect">
            <a:avLst/>
          </a:prstGeom>
        </p:spPr>
      </p:pic>
    </p:spTree>
    <p:extLst>
      <p:ext uri="{BB962C8B-B14F-4D97-AF65-F5344CB8AC3E}">
        <p14:creationId xmlns:p14="http://schemas.microsoft.com/office/powerpoint/2010/main" val="3678955793"/>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Decolonisation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There was a speed to get out of Empire as soon as possible.</a:t>
            </a:r>
          </a:p>
          <a:p>
            <a:r>
              <a:rPr lang="en-GB" dirty="0"/>
              <a:t>Labour Chancellor Hugh Dalton: </a:t>
            </a:r>
            <a:r>
              <a:rPr lang="en-GB" dirty="0" smtClean="0"/>
              <a:t>‘When </a:t>
            </a:r>
            <a:r>
              <a:rPr lang="en-GB" dirty="0"/>
              <a:t>you are in a </a:t>
            </a:r>
            <a:r>
              <a:rPr lang="en-GB" dirty="0" smtClean="0"/>
              <a:t>place where you are not wanted, and where you have not got the force to squash those who don’t want you, the only thing to do is to come out.”</a:t>
            </a:r>
          </a:p>
          <a:p>
            <a:r>
              <a:rPr lang="en-GB" dirty="0" smtClean="0"/>
              <a:t>This hast caused problems in many former colonies particularly in India, where the partition led to the deaths of half a million Indians/</a:t>
            </a:r>
            <a:r>
              <a:rPr lang="en-GB" dirty="0" err="1" smtClean="0"/>
              <a:t>Pakistanies</a:t>
            </a:r>
            <a:r>
              <a:rPr lang="en-GB" dirty="0" smtClean="0"/>
              <a:t> </a:t>
            </a:r>
          </a:p>
          <a:p>
            <a:r>
              <a:rPr lang="en-GB" dirty="0" smtClean="0"/>
              <a:t>The biggest concern was in Africa where nation ship had still not developed to supplant tribalism</a:t>
            </a:r>
          </a:p>
          <a:p>
            <a:endParaRPr lang="en-GB" dirty="0"/>
          </a:p>
        </p:txBody>
      </p:sp>
    </p:spTree>
    <p:extLst>
      <p:ext uri="{BB962C8B-B14F-4D97-AF65-F5344CB8AC3E}">
        <p14:creationId xmlns:p14="http://schemas.microsoft.com/office/powerpoint/2010/main" val="278008462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alphaModFix amt="27000"/>
          </a:blip>
          <a:stretch>
            <a:fillRect/>
          </a:stretch>
        </p:blipFill>
        <p:spPr>
          <a:xfrm>
            <a:off x="1757290" y="1613341"/>
            <a:ext cx="5814510" cy="4331810"/>
          </a:xfrm>
          <a:prstGeom prst="rect">
            <a:avLst/>
          </a:prstGeom>
        </p:spPr>
      </p:pic>
      <p:sp>
        <p:nvSpPr>
          <p:cNvPr id="2" name="Title 1"/>
          <p:cNvSpPr>
            <a:spLocks noGrp="1"/>
          </p:cNvSpPr>
          <p:nvPr>
            <p:ph type="title"/>
          </p:nvPr>
        </p:nvSpPr>
        <p:spPr/>
        <p:txBody>
          <a:bodyPr/>
          <a:lstStyle/>
          <a:p>
            <a:r>
              <a:rPr lang="en-GB" dirty="0" smtClean="0"/>
              <a:t>The USA the British Empire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Lend-Lease allowed the British to borrow $26 billion from the USA – twice what it borrowed from the Empire</a:t>
            </a:r>
          </a:p>
          <a:p>
            <a:r>
              <a:rPr lang="en-GB" dirty="0" smtClean="0"/>
              <a:t>Marshall Aid kept Britain in business after World War Two</a:t>
            </a:r>
          </a:p>
          <a:p>
            <a:r>
              <a:rPr lang="en-GB" dirty="0" smtClean="0"/>
              <a:t>The British had 80,000 soldiers and a military base the size of Wales in Egypt in 1954. </a:t>
            </a:r>
          </a:p>
          <a:p>
            <a:r>
              <a:rPr lang="en-GB" dirty="0" smtClean="0"/>
              <a:t>The USA encouraged them to withdraw them all by 1956 and would not back them financially in the Suez crisis until they withdrew. </a:t>
            </a:r>
          </a:p>
          <a:p>
            <a:r>
              <a:rPr lang="en-GB" dirty="0" smtClean="0"/>
              <a:t>Eisenhower stated: ‘How could we possibly support Britain if we’d lose the whole Arab world’</a:t>
            </a:r>
            <a:endParaRPr lang="en-GB" dirty="0"/>
          </a:p>
        </p:txBody>
      </p:sp>
    </p:spTree>
    <p:extLst>
      <p:ext uri="{BB962C8B-B14F-4D97-AF65-F5344CB8AC3E}">
        <p14:creationId xmlns:p14="http://schemas.microsoft.com/office/powerpoint/2010/main" val="78347383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4000"/>
          </a:blip>
          <a:stretch>
            <a:fillRect/>
          </a:stretch>
        </p:blipFill>
        <p:spPr>
          <a:xfrm>
            <a:off x="1620248" y="1421806"/>
            <a:ext cx="5605182" cy="4369394"/>
          </a:xfrm>
          <a:prstGeom prst="rect">
            <a:avLst/>
          </a:prstGeom>
        </p:spPr>
      </p:pic>
      <p:sp>
        <p:nvSpPr>
          <p:cNvPr id="2" name="Title 1"/>
          <p:cNvSpPr>
            <a:spLocks noGrp="1"/>
          </p:cNvSpPr>
          <p:nvPr>
            <p:ph type="title"/>
          </p:nvPr>
        </p:nvSpPr>
        <p:spPr/>
        <p:txBody>
          <a:bodyPr/>
          <a:lstStyle/>
          <a:p>
            <a:r>
              <a:rPr lang="en-GB" dirty="0" smtClean="0"/>
              <a:t>The USA and British Empire</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Franklin D Roosevelt was very anti British Empire:  ‘The colonial system means war. Exploit the resources of an India, a Burma, a Java; take all the wealth out of those countries, but never put anything back … all you’re doing is </a:t>
            </a:r>
            <a:r>
              <a:rPr lang="en-GB" dirty="0"/>
              <a:t>s</a:t>
            </a:r>
            <a:r>
              <a:rPr lang="en-GB" dirty="0" smtClean="0"/>
              <a:t>toring up the kind of trouble that leads to war.’ </a:t>
            </a:r>
          </a:p>
          <a:p>
            <a:r>
              <a:rPr lang="en-GB" dirty="0" smtClean="0"/>
              <a:t>In 1943 he stopped in British run Gambia on his way to the Casablanca Conference. He described it conditions are follows:</a:t>
            </a:r>
          </a:p>
          <a:p>
            <a:r>
              <a:rPr lang="en-GB" dirty="0" smtClean="0"/>
              <a:t>“Dirt</a:t>
            </a:r>
            <a:r>
              <a:rPr lang="en-GB" dirty="0"/>
              <a:t>. Disease. Very high mortality </a:t>
            </a:r>
            <a:r>
              <a:rPr lang="en-GB" dirty="0" smtClean="0"/>
              <a:t>rate… </a:t>
            </a:r>
            <a:r>
              <a:rPr lang="en-GB" dirty="0"/>
              <a:t>. Those people are </a:t>
            </a:r>
            <a:r>
              <a:rPr lang="en-GB" dirty="0" smtClean="0"/>
              <a:t>treated </a:t>
            </a:r>
            <a:r>
              <a:rPr lang="en-GB" dirty="0"/>
              <a:t>worse </a:t>
            </a:r>
            <a:r>
              <a:rPr lang="en-GB" dirty="0" smtClean="0"/>
              <a:t>than livestock. Their cattle live longer … For every dollar that the British have put into the Gambia [he later asserted], they have taken out ten. It’s just plain exploitation. “</a:t>
            </a:r>
          </a:p>
          <a:p>
            <a:r>
              <a:rPr lang="en-GB" dirty="0" smtClean="0"/>
              <a:t>He ensured that the Atlantic Charter Article III stated: ‘the rights of all peoples to choose be form of government under which they will live’. </a:t>
            </a:r>
            <a:endParaRPr lang="en-GB" dirty="0"/>
          </a:p>
        </p:txBody>
      </p:sp>
    </p:spTree>
    <p:extLst>
      <p:ext uri="{BB962C8B-B14F-4D97-AF65-F5344CB8AC3E}">
        <p14:creationId xmlns:p14="http://schemas.microsoft.com/office/powerpoint/2010/main" val="151183962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13000"/>
          </a:blip>
          <a:stretch>
            <a:fillRect/>
          </a:stretch>
        </p:blipFill>
        <p:spPr>
          <a:xfrm>
            <a:off x="660400" y="0"/>
            <a:ext cx="7813477" cy="6858000"/>
          </a:xfrm>
          <a:prstGeom prst="rect">
            <a:avLst/>
          </a:prstGeom>
        </p:spPr>
      </p:pic>
      <p:sp>
        <p:nvSpPr>
          <p:cNvPr id="2" name="Title 1"/>
          <p:cNvSpPr>
            <a:spLocks noGrp="1"/>
          </p:cNvSpPr>
          <p:nvPr>
            <p:ph type="title"/>
          </p:nvPr>
        </p:nvSpPr>
        <p:spPr/>
        <p:txBody>
          <a:bodyPr/>
          <a:lstStyle/>
          <a:p>
            <a:r>
              <a:rPr lang="en-GB" dirty="0" smtClean="0"/>
              <a:t>Decolonising Africa</a:t>
            </a:r>
            <a:endParaRPr lang="en-GB" dirty="0"/>
          </a:p>
        </p:txBody>
      </p:sp>
      <p:sp>
        <p:nvSpPr>
          <p:cNvPr id="3" name="Content Placeholder 2"/>
          <p:cNvSpPr>
            <a:spLocks noGrp="1"/>
          </p:cNvSpPr>
          <p:nvPr>
            <p:ph idx="1"/>
          </p:nvPr>
        </p:nvSpPr>
        <p:spPr/>
        <p:txBody>
          <a:bodyPr>
            <a:normAutofit fontScale="92500" lnSpcReduction="20000"/>
          </a:bodyPr>
          <a:lstStyle/>
          <a:p>
            <a:r>
              <a:rPr lang="en-GB" dirty="0"/>
              <a:t>A.H. </a:t>
            </a:r>
            <a:r>
              <a:rPr lang="en-GB" dirty="0" err="1"/>
              <a:t>Poynton</a:t>
            </a:r>
            <a:r>
              <a:rPr lang="en-GB" dirty="0"/>
              <a:t> </a:t>
            </a:r>
            <a:r>
              <a:rPr lang="en-GB" dirty="0" smtClean="0"/>
              <a:t>of the Colonial Office told the United Nations in 1947: </a:t>
            </a:r>
          </a:p>
          <a:p>
            <a:pPr lvl="1"/>
            <a:r>
              <a:rPr lang="en-GB" dirty="0" smtClean="0"/>
              <a:t>“The </a:t>
            </a:r>
            <a:r>
              <a:rPr lang="en-GB" dirty="0"/>
              <a:t>fundamental objectives in Africa are to foster the emergence of </a:t>
            </a:r>
            <a:r>
              <a:rPr lang="en-GB" dirty="0" smtClean="0"/>
              <a:t>large scale societies, integrated for self-government by effective and democratic political and economic institutions both national and local, inspired by a common faith in progress and Western values and equipped with efficient techniques of production and betterment.” </a:t>
            </a:r>
          </a:p>
          <a:p>
            <a:r>
              <a:rPr lang="en-GB" dirty="0" smtClean="0"/>
              <a:t>To this extent a new Colonial Development Corporation and an Overseas Food Corporation were developed through the use of Crown Agents</a:t>
            </a:r>
          </a:p>
          <a:p>
            <a:r>
              <a:rPr lang="en-GB" dirty="0" smtClean="0"/>
              <a:t>But what was it like to be a colonial officer during this period?</a:t>
            </a:r>
            <a:endParaRPr lang="en-GB" dirty="0"/>
          </a:p>
          <a:p>
            <a:endParaRPr lang="en-GB" dirty="0"/>
          </a:p>
        </p:txBody>
      </p:sp>
    </p:spTree>
    <p:extLst>
      <p:ext uri="{BB962C8B-B14F-4D97-AF65-F5344CB8AC3E}">
        <p14:creationId xmlns:p14="http://schemas.microsoft.com/office/powerpoint/2010/main" val="370515645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was it like to be in the  </a:t>
            </a:r>
            <a:r>
              <a:rPr lang="en-GB" dirty="0" smtClean="0"/>
              <a:t>colonial service?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Read the article by the District Officer M. B. Dyson from Corona. This was the magazine of the British Colonial Service</a:t>
            </a:r>
          </a:p>
          <a:p>
            <a:r>
              <a:rPr lang="en-GB" dirty="0" smtClean="0"/>
              <a:t>Answer these questions:</a:t>
            </a:r>
          </a:p>
          <a:p>
            <a:pPr>
              <a:buFont typeface="+mj-lt"/>
              <a:buAutoNum type="arabicPeriod"/>
            </a:pPr>
            <a:r>
              <a:rPr lang="en-GB" dirty="0" smtClean="0"/>
              <a:t>How do you think M.B. Dyson saw his role?</a:t>
            </a:r>
          </a:p>
          <a:p>
            <a:pPr>
              <a:buFont typeface="+mj-lt"/>
              <a:buAutoNum type="arabicPeriod"/>
            </a:pPr>
            <a:r>
              <a:rPr lang="en-GB" dirty="0" smtClean="0"/>
              <a:t>What would you saw where the benefits of being a direct officer?</a:t>
            </a:r>
          </a:p>
          <a:p>
            <a:pPr>
              <a:buFont typeface="+mj-lt"/>
              <a:buAutoNum type="arabicPeriod"/>
            </a:pPr>
            <a:r>
              <a:rPr lang="en-GB" dirty="0"/>
              <a:t>What would you saw where the </a:t>
            </a:r>
            <a:r>
              <a:rPr lang="en-GB" dirty="0" smtClean="0"/>
              <a:t>drawbacks </a:t>
            </a:r>
            <a:r>
              <a:rPr lang="en-GB" dirty="0"/>
              <a:t>of being a direct officer?</a:t>
            </a:r>
          </a:p>
          <a:p>
            <a:endParaRPr lang="en-GB" dirty="0"/>
          </a:p>
        </p:txBody>
      </p:sp>
    </p:spTree>
    <p:extLst>
      <p:ext uri="{BB962C8B-B14F-4D97-AF65-F5344CB8AC3E}">
        <p14:creationId xmlns:p14="http://schemas.microsoft.com/office/powerpoint/2010/main" val="1047382376"/>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Decolonisation of Africa</a:t>
            </a:r>
            <a:endParaRPr lang="en-GB" dirty="0"/>
          </a:p>
        </p:txBody>
      </p:sp>
      <p:pic>
        <p:nvPicPr>
          <p:cNvPr id="6" name="Picture 5"/>
          <p:cNvPicPr>
            <a:picLocks noChangeAspect="1"/>
          </p:cNvPicPr>
          <p:nvPr/>
        </p:nvPicPr>
        <p:blipFill>
          <a:blip r:embed="rId2"/>
          <a:stretch>
            <a:fillRect/>
          </a:stretch>
        </p:blipFill>
        <p:spPr>
          <a:xfrm>
            <a:off x="1257300" y="0"/>
            <a:ext cx="6613383" cy="6858000"/>
          </a:xfrm>
          <a:prstGeom prst="rect">
            <a:avLst/>
          </a:prstGeom>
        </p:spPr>
      </p:pic>
    </p:spTree>
    <p:extLst>
      <p:ext uri="{BB962C8B-B14F-4D97-AF65-F5344CB8AC3E}">
        <p14:creationId xmlns:p14="http://schemas.microsoft.com/office/powerpoint/2010/main" val="409877954"/>
      </p:ext>
    </p:extLst>
  </p:cSld>
  <p:clrMapOvr>
    <a:masterClrMapping/>
  </p:clrMapOvr>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factors that ended Empire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Finance had built up the Empire but it also destroyed it, two World Wars and the cost of further wars in Malaya, Suez, Kenya and a number of other states bankrupted the UK</a:t>
            </a:r>
          </a:p>
          <a:p>
            <a:r>
              <a:rPr lang="en-GB" dirty="0" smtClean="0"/>
              <a:t>Britain could not bear the cost of defence that was needed to keep the Empire together</a:t>
            </a:r>
          </a:p>
          <a:p>
            <a:r>
              <a:rPr lang="en-GB" dirty="0" smtClean="0"/>
              <a:t>Nationalism pushed for the end of Empire across the world, this was encouraged by the USA and Soviet Union as they strove to become superpowers</a:t>
            </a:r>
          </a:p>
          <a:p>
            <a:r>
              <a:rPr lang="en-GB" dirty="0" smtClean="0"/>
              <a:t>The United States anti colonial played a key role, it was now the bankroller of the UK, through the Marshall Plan</a:t>
            </a:r>
          </a:p>
          <a:p>
            <a:r>
              <a:rPr lang="en-GB" dirty="0" smtClean="0"/>
              <a:t>Attitudes changed in the UK and there was a move to be closer to Europe</a:t>
            </a:r>
          </a:p>
          <a:p>
            <a:r>
              <a:rPr lang="en-GB" dirty="0" smtClean="0"/>
              <a:t>In around 20 years (1947-1967) most of the Empire was decolonised</a:t>
            </a:r>
            <a:endParaRPr lang="en-GB" dirty="0"/>
          </a:p>
        </p:txBody>
      </p:sp>
    </p:spTree>
    <p:extLst>
      <p:ext uri="{BB962C8B-B14F-4D97-AF65-F5344CB8AC3E}">
        <p14:creationId xmlns:p14="http://schemas.microsoft.com/office/powerpoint/2010/main" val="88339282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factors that ended Empire</a:t>
            </a:r>
            <a:endParaRPr lang="en-GB" dirty="0"/>
          </a:p>
        </p:txBody>
      </p:sp>
      <p:sp>
        <p:nvSpPr>
          <p:cNvPr id="3" name="Content Placeholder 2"/>
          <p:cNvSpPr>
            <a:spLocks noGrp="1"/>
          </p:cNvSpPr>
          <p:nvPr>
            <p:ph idx="1"/>
          </p:nvPr>
        </p:nvSpPr>
        <p:spPr>
          <a:xfrm>
            <a:off x="580224" y="1735137"/>
            <a:ext cx="8155977" cy="4899783"/>
          </a:xfrm>
        </p:spPr>
        <p:txBody>
          <a:bodyPr>
            <a:normAutofit fontScale="70000" lnSpcReduction="20000"/>
          </a:bodyPr>
          <a:lstStyle/>
          <a:p>
            <a:r>
              <a:rPr lang="en-GB" dirty="0" smtClean="0"/>
              <a:t>According to </a:t>
            </a:r>
            <a:r>
              <a:rPr lang="en-GB" dirty="0" err="1" smtClean="0"/>
              <a:t>Furgusion</a:t>
            </a:r>
            <a:r>
              <a:rPr lang="en-GB" dirty="0" smtClean="0"/>
              <a:t> In the end:</a:t>
            </a:r>
          </a:p>
          <a:p>
            <a:r>
              <a:rPr lang="en-GB" dirty="0" smtClean="0"/>
              <a:t> the British sacrificed her Empire to stop the Germans, Japanese and Italians from keeping theirs. Did not that sacrifice alone expunge all the Empire’s other sins? </a:t>
            </a:r>
          </a:p>
          <a:p>
            <a:r>
              <a:rPr lang="en-GB" dirty="0" smtClean="0"/>
              <a:t>Finance had built up the Empire but it also destroyed it, two World Wars and the cost of further wars in Malaya, Suez, Kenya and a number of other states bankrupted the UK</a:t>
            </a:r>
          </a:p>
          <a:p>
            <a:r>
              <a:rPr lang="en-GB" dirty="0" smtClean="0"/>
              <a:t>Britain could not bear the cost of defence that was needed to keep the Empire together</a:t>
            </a:r>
          </a:p>
          <a:p>
            <a:r>
              <a:rPr lang="en-GB" dirty="0" smtClean="0"/>
              <a:t>Nationalism pushed for the end of Empire across the world, this was encouraged by the USA and Soviet Union as they strove to become superpowers</a:t>
            </a:r>
          </a:p>
          <a:p>
            <a:r>
              <a:rPr lang="en-GB" dirty="0" smtClean="0"/>
              <a:t>The United States anti colonial played a key role, it was now the bankroller of the UK, through the Marshall Plan</a:t>
            </a:r>
          </a:p>
          <a:p>
            <a:r>
              <a:rPr lang="en-GB" dirty="0" smtClean="0"/>
              <a:t>Attitudes changed in the UK and there was a move to be closer to Europe</a:t>
            </a:r>
          </a:p>
          <a:p>
            <a:r>
              <a:rPr lang="en-GB" dirty="0" smtClean="0"/>
              <a:t>In around 20 years (1947-1967) most of the Empire was decolonised</a:t>
            </a:r>
            <a:endParaRPr lang="en-GB" dirty="0"/>
          </a:p>
        </p:txBody>
      </p:sp>
    </p:spTree>
    <p:extLst>
      <p:ext uri="{BB962C8B-B14F-4D97-AF65-F5344CB8AC3E}">
        <p14:creationId xmlns:p14="http://schemas.microsoft.com/office/powerpoint/2010/main" val="284112668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24000"/>
          </a:blip>
          <a:stretch>
            <a:fillRect/>
          </a:stretch>
        </p:blipFill>
        <p:spPr>
          <a:xfrm>
            <a:off x="1904885" y="153282"/>
            <a:ext cx="5276753" cy="6580176"/>
          </a:xfrm>
          <a:prstGeom prst="rect">
            <a:avLst/>
          </a:prstGeom>
        </p:spPr>
      </p:pic>
      <p:sp>
        <p:nvSpPr>
          <p:cNvPr id="2" name="Title 1"/>
          <p:cNvSpPr>
            <a:spLocks noGrp="1"/>
          </p:cNvSpPr>
          <p:nvPr>
            <p:ph type="title"/>
          </p:nvPr>
        </p:nvSpPr>
        <p:spPr/>
        <p:txBody>
          <a:bodyPr/>
          <a:lstStyle/>
          <a:p>
            <a:r>
              <a:rPr lang="en-GB" dirty="0" smtClean="0"/>
              <a:t>Writing Imperial History</a:t>
            </a:r>
            <a:endParaRPr lang="en-GB" dirty="0"/>
          </a:p>
        </p:txBody>
      </p:sp>
      <p:sp>
        <p:nvSpPr>
          <p:cNvPr id="3" name="Content Placeholder 2"/>
          <p:cNvSpPr>
            <a:spLocks noGrp="1"/>
          </p:cNvSpPr>
          <p:nvPr>
            <p:ph idx="1"/>
          </p:nvPr>
        </p:nvSpPr>
        <p:spPr/>
        <p:txBody>
          <a:bodyPr>
            <a:normAutofit fontScale="77500" lnSpcReduction="20000"/>
          </a:bodyPr>
          <a:lstStyle/>
          <a:p>
            <a:r>
              <a:rPr lang="en-GB" sz="2600" b="1" dirty="0"/>
              <a:t>Discussion – Writing imperial history</a:t>
            </a:r>
            <a:endParaRPr lang="en-GB" sz="2600" dirty="0"/>
          </a:p>
          <a:p>
            <a:r>
              <a:rPr lang="en-GB" sz="2600" b="1" dirty="0"/>
              <a:t> </a:t>
            </a:r>
            <a:endParaRPr lang="en-GB" sz="2600" dirty="0"/>
          </a:p>
          <a:p>
            <a:r>
              <a:rPr lang="en-GB" sz="2600" dirty="0"/>
              <a:t>Answer these questions:</a:t>
            </a:r>
          </a:p>
          <a:p>
            <a:r>
              <a:rPr lang="en-GB" sz="2600" b="1" dirty="0"/>
              <a:t> </a:t>
            </a:r>
            <a:endParaRPr lang="en-GB" sz="2600" dirty="0"/>
          </a:p>
          <a:p>
            <a:pPr lvl="0">
              <a:buFont typeface="+mj-lt"/>
              <a:buAutoNum type="arabicPeriod"/>
            </a:pPr>
            <a:r>
              <a:rPr lang="en-GB" sz="2600" dirty="0"/>
              <a:t>How relevant is history teaching to our attitudes to imperial history?</a:t>
            </a:r>
          </a:p>
          <a:p>
            <a:pPr lvl="0">
              <a:buFont typeface="+mj-lt"/>
              <a:buAutoNum type="arabicPeriod"/>
            </a:pPr>
            <a:r>
              <a:rPr lang="en-GB" sz="2600" dirty="0"/>
              <a:t>Were the Japanese right to ‘re-write their history?</a:t>
            </a:r>
          </a:p>
          <a:p>
            <a:pPr lvl="0">
              <a:buFont typeface="+mj-lt"/>
              <a:buAutoNum type="arabicPeriod"/>
            </a:pPr>
            <a:r>
              <a:rPr lang="en-GB" sz="2600" dirty="0"/>
              <a:t>How do the British fair in the writing of their imperial past?</a:t>
            </a:r>
          </a:p>
          <a:p>
            <a:r>
              <a:rPr lang="en-GB" dirty="0"/>
              <a:t> </a:t>
            </a:r>
          </a:p>
          <a:p>
            <a:endParaRPr lang="en-GB" dirty="0"/>
          </a:p>
        </p:txBody>
      </p:sp>
    </p:spTree>
    <p:extLst>
      <p:ext uri="{BB962C8B-B14F-4D97-AF65-F5344CB8AC3E}">
        <p14:creationId xmlns:p14="http://schemas.microsoft.com/office/powerpoint/2010/main" val="147832906"/>
      </p:ext>
    </p:extLst>
  </p:cSld>
  <p:clrMapOvr>
    <a:masterClrMapping/>
  </p:clrMapOvr>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28000"/>
          </a:blip>
          <a:stretch>
            <a:fillRect/>
          </a:stretch>
        </p:blipFill>
        <p:spPr>
          <a:xfrm>
            <a:off x="832019" y="677504"/>
            <a:ext cx="7586701" cy="5568638"/>
          </a:xfrm>
          <a:prstGeom prst="rect">
            <a:avLst/>
          </a:prstGeom>
        </p:spPr>
      </p:pic>
      <p:sp>
        <p:nvSpPr>
          <p:cNvPr id="2" name="Title 1"/>
          <p:cNvSpPr>
            <a:spLocks noGrp="1"/>
          </p:cNvSpPr>
          <p:nvPr>
            <p:ph type="title"/>
          </p:nvPr>
        </p:nvSpPr>
        <p:spPr/>
        <p:txBody>
          <a:bodyPr/>
          <a:lstStyle/>
          <a:p>
            <a:r>
              <a:rPr lang="en-GB" dirty="0" smtClean="0"/>
              <a:t>Legacy of the British Empire</a:t>
            </a:r>
            <a:endParaRPr lang="en-GB" dirty="0"/>
          </a:p>
        </p:txBody>
      </p:sp>
      <p:sp>
        <p:nvSpPr>
          <p:cNvPr id="3" name="Content Placeholder 2"/>
          <p:cNvSpPr>
            <a:spLocks noGrp="1"/>
          </p:cNvSpPr>
          <p:nvPr>
            <p:ph idx="1"/>
          </p:nvPr>
        </p:nvSpPr>
        <p:spPr/>
        <p:txBody>
          <a:bodyPr/>
          <a:lstStyle/>
          <a:p>
            <a:r>
              <a:rPr lang="en-GB" dirty="0" smtClean="0"/>
              <a:t>What were the final battles, events in the end of Empire?</a:t>
            </a:r>
          </a:p>
          <a:p>
            <a:r>
              <a:rPr lang="en-GB" dirty="0" smtClean="0"/>
              <a:t>What </a:t>
            </a:r>
            <a:r>
              <a:rPr lang="en-GB" dirty="0" smtClean="0"/>
              <a:t>are the legacies of Empire</a:t>
            </a:r>
            <a:r>
              <a:rPr lang="en-GB" dirty="0" smtClean="0"/>
              <a:t>?</a:t>
            </a:r>
          </a:p>
          <a:p>
            <a:r>
              <a:rPr lang="en-GB" dirty="0" smtClean="0"/>
              <a:t>Does the Empire live on the British Commonwealth?</a:t>
            </a:r>
            <a:endParaRPr lang="en-GB" dirty="0"/>
          </a:p>
        </p:txBody>
      </p:sp>
    </p:spTree>
    <p:extLst>
      <p:ext uri="{BB962C8B-B14F-4D97-AF65-F5344CB8AC3E}">
        <p14:creationId xmlns:p14="http://schemas.microsoft.com/office/powerpoint/2010/main" val="2412280750"/>
      </p:ext>
    </p:extLst>
  </p:cSld>
  <p:clrMapOvr>
    <a:masterClrMapping/>
  </p:clrMapOvr>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alphaModFix amt="24000"/>
          </a:blip>
          <a:stretch>
            <a:fillRect/>
          </a:stretch>
        </p:blipFill>
        <p:spPr>
          <a:xfrm>
            <a:off x="1488877" y="575230"/>
            <a:ext cx="6240144" cy="5509081"/>
          </a:xfrm>
          <a:prstGeom prst="rect">
            <a:avLst/>
          </a:prstGeom>
        </p:spPr>
      </p:pic>
      <p:sp>
        <p:nvSpPr>
          <p:cNvPr id="81922" name="Rectangle 2"/>
          <p:cNvSpPr>
            <a:spLocks noGrp="1" noChangeArrowheads="1"/>
          </p:cNvSpPr>
          <p:nvPr>
            <p:ph type="title"/>
          </p:nvPr>
        </p:nvSpPr>
        <p:spPr/>
        <p:txBody>
          <a:bodyPr/>
          <a:lstStyle/>
          <a:p>
            <a:r>
              <a:rPr lang="en-US" dirty="0"/>
              <a:t>Postcolonial Studies</a:t>
            </a:r>
          </a:p>
        </p:txBody>
      </p:sp>
      <p:sp>
        <p:nvSpPr>
          <p:cNvPr id="81923" name="Rectangle 3"/>
          <p:cNvSpPr>
            <a:spLocks noGrp="1" noChangeArrowheads="1"/>
          </p:cNvSpPr>
          <p:nvPr>
            <p:ph idx="1"/>
          </p:nvPr>
        </p:nvSpPr>
        <p:spPr/>
        <p:txBody>
          <a:bodyPr>
            <a:normAutofit fontScale="77500" lnSpcReduction="20000"/>
          </a:bodyPr>
          <a:lstStyle/>
          <a:p>
            <a:r>
              <a:rPr lang="en-US" dirty="0"/>
              <a:t>Postcolonial studies refers to research that targets the interactions between European nations and the societies they colonized.</a:t>
            </a:r>
          </a:p>
          <a:p>
            <a:pPr lvl="1"/>
            <a:r>
              <a:rPr lang="en-US" dirty="0"/>
              <a:t>The term has also been used to refer to the second half of the 20</a:t>
            </a:r>
            <a:r>
              <a:rPr lang="en-US" baseline="30000" dirty="0"/>
              <a:t>th</a:t>
            </a:r>
            <a:r>
              <a:rPr lang="en-US" dirty="0"/>
              <a:t> century.</a:t>
            </a:r>
          </a:p>
          <a:p>
            <a:pPr lvl="1"/>
            <a:r>
              <a:rPr lang="en-US" dirty="0"/>
              <a:t>The term may also be used to signify a position against imperialism and </a:t>
            </a:r>
            <a:r>
              <a:rPr lang="en-US" dirty="0" err="1"/>
              <a:t>Eurocentrism</a:t>
            </a:r>
            <a:r>
              <a:rPr lang="en-US" dirty="0"/>
              <a:t>.</a:t>
            </a:r>
          </a:p>
          <a:p>
            <a:r>
              <a:rPr lang="en-US" dirty="0"/>
              <a:t>The </a:t>
            </a:r>
            <a:r>
              <a:rPr lang="en-US" dirty="0" err="1"/>
              <a:t>postcolonies</a:t>
            </a:r>
            <a:r>
              <a:rPr lang="en-US" dirty="0"/>
              <a:t> can be divided into settler, </a:t>
            </a:r>
            <a:r>
              <a:rPr lang="en-US" dirty="0" err="1"/>
              <a:t>nonsettler</a:t>
            </a:r>
            <a:r>
              <a:rPr lang="en-US" dirty="0"/>
              <a:t>, and mixed.</a:t>
            </a:r>
          </a:p>
          <a:p>
            <a:pPr lvl="1"/>
            <a:r>
              <a:rPr lang="en-US" dirty="0"/>
              <a:t>Settler </a:t>
            </a:r>
            <a:r>
              <a:rPr lang="en-US" dirty="0" err="1"/>
              <a:t>postcolonies</a:t>
            </a:r>
            <a:r>
              <a:rPr lang="en-US" dirty="0"/>
              <a:t> include countries that are dominated by European settlers with only sparse native populations (e.g., Australia).</a:t>
            </a:r>
          </a:p>
          <a:p>
            <a:pPr lvl="1"/>
            <a:r>
              <a:rPr lang="en-US" dirty="0" err="1"/>
              <a:t>Nonsettler</a:t>
            </a:r>
            <a:r>
              <a:rPr lang="en-US" dirty="0"/>
              <a:t> </a:t>
            </a:r>
            <a:r>
              <a:rPr lang="en-US" dirty="0" err="1"/>
              <a:t>postcolonies</a:t>
            </a:r>
            <a:r>
              <a:rPr lang="en-US" dirty="0"/>
              <a:t> are characterized by large native populations and only a small number of Europeans (e.g., India).</a:t>
            </a:r>
          </a:p>
          <a:p>
            <a:pPr lvl="1"/>
            <a:r>
              <a:rPr lang="en-US" dirty="0"/>
              <a:t>Mixed </a:t>
            </a:r>
            <a:r>
              <a:rPr lang="en-US" dirty="0" err="1"/>
              <a:t>postcolonies</a:t>
            </a:r>
            <a:r>
              <a:rPr lang="en-US" dirty="0"/>
              <a:t> refer to countries with both sizable </a:t>
            </a:r>
            <a:r>
              <a:rPr lang="en-US" dirty="0" smtClean="0"/>
              <a:t>native, Asian </a:t>
            </a:r>
            <a:r>
              <a:rPr lang="en-US" dirty="0"/>
              <a:t>and European populations (e.g., South Africa and Kenya).</a:t>
            </a:r>
          </a:p>
        </p:txBody>
      </p:sp>
    </p:spTree>
    <p:extLst>
      <p:ext uri="{BB962C8B-B14F-4D97-AF65-F5344CB8AC3E}">
        <p14:creationId xmlns:p14="http://schemas.microsoft.com/office/powerpoint/2010/main" val="265311949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19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3000"/>
          </a:blip>
          <a:stretch>
            <a:fillRect/>
          </a:stretch>
        </p:blipFill>
        <p:spPr>
          <a:xfrm>
            <a:off x="914400" y="555392"/>
            <a:ext cx="6694196" cy="5105301"/>
          </a:xfrm>
          <a:prstGeom prst="rect">
            <a:avLst/>
          </a:prstGeom>
        </p:spPr>
      </p:pic>
      <p:sp>
        <p:nvSpPr>
          <p:cNvPr id="2" name="Title 1"/>
          <p:cNvSpPr>
            <a:spLocks noGrp="1"/>
          </p:cNvSpPr>
          <p:nvPr>
            <p:ph type="title"/>
          </p:nvPr>
        </p:nvSpPr>
        <p:spPr/>
        <p:txBody>
          <a:bodyPr/>
          <a:lstStyle/>
          <a:p>
            <a:r>
              <a:rPr lang="en-GB" dirty="0" smtClean="0"/>
              <a:t>End of Empire ‘the final chapter?’</a:t>
            </a:r>
            <a:endParaRPr lang="en-GB" dirty="0"/>
          </a:p>
        </p:txBody>
      </p:sp>
      <p:sp>
        <p:nvSpPr>
          <p:cNvPr id="3" name="Content Placeholder 2"/>
          <p:cNvSpPr>
            <a:spLocks noGrp="1"/>
          </p:cNvSpPr>
          <p:nvPr>
            <p:ph idx="1"/>
          </p:nvPr>
        </p:nvSpPr>
        <p:spPr/>
        <p:txBody>
          <a:bodyPr/>
          <a:lstStyle/>
          <a:p>
            <a:pPr marL="0" indent="0">
              <a:buNone/>
            </a:pPr>
            <a:r>
              <a:rPr lang="en-GB" dirty="0" smtClean="0"/>
              <a:t>There were two further events towards the end of Empire that signalled the final end of Empire</a:t>
            </a:r>
          </a:p>
          <a:p>
            <a:pPr marL="0" indent="0">
              <a:buNone/>
            </a:pPr>
            <a:r>
              <a:rPr lang="en-GB" dirty="0" smtClean="0"/>
              <a:t>These were:</a:t>
            </a:r>
          </a:p>
          <a:p>
            <a:pPr>
              <a:buFont typeface="+mj-lt"/>
              <a:buAutoNum type="arabicPeriod"/>
            </a:pPr>
            <a:r>
              <a:rPr lang="en-GB" dirty="0" smtClean="0"/>
              <a:t>The Falklands War 1982</a:t>
            </a:r>
          </a:p>
          <a:p>
            <a:pPr>
              <a:buFont typeface="+mj-lt"/>
              <a:buAutoNum type="arabicPeriod"/>
            </a:pPr>
            <a:r>
              <a:rPr lang="en-GB" dirty="0" smtClean="0"/>
              <a:t>The return of Hong Kong to the Chinese in 1999</a:t>
            </a:r>
          </a:p>
          <a:p>
            <a:pPr marL="0" indent="0">
              <a:buNone/>
            </a:pPr>
            <a:r>
              <a:rPr lang="en-GB" dirty="0" smtClean="0"/>
              <a:t>One concerned a colony that wished to remain British the other a colony that was reunited with its mother country regardless of the wishes of its population.</a:t>
            </a:r>
            <a:endParaRPr lang="en-GB" dirty="0"/>
          </a:p>
        </p:txBody>
      </p:sp>
    </p:spTree>
    <p:extLst>
      <p:ext uri="{BB962C8B-B14F-4D97-AF65-F5344CB8AC3E}">
        <p14:creationId xmlns:p14="http://schemas.microsoft.com/office/powerpoint/2010/main" val="218907967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42000"/>
          </a:blip>
          <a:stretch>
            <a:fillRect/>
          </a:stretch>
        </p:blipFill>
        <p:spPr>
          <a:xfrm>
            <a:off x="492643" y="363131"/>
            <a:ext cx="8243558" cy="6182669"/>
          </a:xfrm>
          <a:prstGeom prst="rect">
            <a:avLst/>
          </a:prstGeom>
        </p:spPr>
      </p:pic>
      <p:sp>
        <p:nvSpPr>
          <p:cNvPr id="2" name="Title 1"/>
          <p:cNvSpPr>
            <a:spLocks noGrp="1"/>
          </p:cNvSpPr>
          <p:nvPr>
            <p:ph type="title"/>
          </p:nvPr>
        </p:nvSpPr>
        <p:spPr/>
        <p:txBody>
          <a:bodyPr/>
          <a:lstStyle/>
          <a:p>
            <a:r>
              <a:rPr lang="en-GB" dirty="0" smtClean="0"/>
              <a:t>The Falklands War</a:t>
            </a:r>
            <a:endParaRPr lang="en-GB" dirty="0"/>
          </a:p>
        </p:txBody>
      </p:sp>
      <p:sp>
        <p:nvSpPr>
          <p:cNvPr id="3" name="Content Placeholder 2"/>
          <p:cNvSpPr>
            <a:spLocks noGrp="1"/>
          </p:cNvSpPr>
          <p:nvPr>
            <p:ph idx="1"/>
          </p:nvPr>
        </p:nvSpPr>
        <p:spPr/>
        <p:txBody>
          <a:bodyPr/>
          <a:lstStyle/>
          <a:p>
            <a:r>
              <a:rPr lang="en-GB" dirty="0" smtClean="0"/>
              <a:t>In April 1982 the Falklands War was seen as the last ‘Imperial War’ by some and others as a case of a democracy standing up to a Junta (Dictatorship)</a:t>
            </a:r>
          </a:p>
          <a:p>
            <a:r>
              <a:rPr lang="en-GB" dirty="0" smtClean="0"/>
              <a:t>Watching the following short documentary see if you can pick out the positives and negatives of the conflict from the British perspective</a:t>
            </a:r>
          </a:p>
          <a:p>
            <a:r>
              <a:rPr lang="en-GB" dirty="0" smtClean="0"/>
              <a:t>The issue of the Falklands, some three decades, later has not gone away. It still remains a contentious issues with Argentina and the UK</a:t>
            </a:r>
            <a:endParaRPr lang="en-GB" dirty="0"/>
          </a:p>
        </p:txBody>
      </p:sp>
    </p:spTree>
    <p:extLst>
      <p:ext uri="{BB962C8B-B14F-4D97-AF65-F5344CB8AC3E}">
        <p14:creationId xmlns:p14="http://schemas.microsoft.com/office/powerpoint/2010/main" val="174115977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Legacies of Empire</a:t>
            </a:r>
            <a:endParaRPr lang="en-GB" dirty="0"/>
          </a:p>
        </p:txBody>
      </p:sp>
      <p:sp>
        <p:nvSpPr>
          <p:cNvPr id="3" name="Content Placeholder 2"/>
          <p:cNvSpPr>
            <a:spLocks noGrp="1"/>
          </p:cNvSpPr>
          <p:nvPr>
            <p:ph idx="1"/>
          </p:nvPr>
        </p:nvSpPr>
        <p:spPr/>
        <p:txBody>
          <a:bodyPr/>
          <a:lstStyle/>
          <a:p>
            <a:r>
              <a:rPr lang="en-GB" dirty="0" smtClean="0"/>
              <a:t>In 1997 the 5.5 million inhabitants of Hong Kong were transferred into the Chinese Republic, living for 50 years in a </a:t>
            </a:r>
            <a:r>
              <a:rPr lang="en-GB" dirty="0" smtClean="0"/>
              <a:t>‘Special Area’</a:t>
            </a:r>
          </a:p>
          <a:p>
            <a:r>
              <a:rPr lang="en-GB" dirty="0" smtClean="0"/>
              <a:t>This was seen as the final event in the end of the British Empire</a:t>
            </a:r>
          </a:p>
          <a:p>
            <a:r>
              <a:rPr lang="en-GB" dirty="0" smtClean="0"/>
              <a:t>See if you can determine 5 positive and 5 negative legacies of the British Empire?</a:t>
            </a:r>
            <a:endParaRPr lang="en-GB" dirty="0"/>
          </a:p>
        </p:txBody>
      </p:sp>
    </p:spTree>
    <p:extLst>
      <p:ext uri="{BB962C8B-B14F-4D97-AF65-F5344CB8AC3E}">
        <p14:creationId xmlns:p14="http://schemas.microsoft.com/office/powerpoint/2010/main" val="116175786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7"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dirty="0">
                <a:solidFill>
                  <a:schemeClr val="accent1"/>
                </a:solidFill>
              </a:rPr>
              <a:t>The British Empire</a:t>
            </a:r>
          </a:p>
        </p:txBody>
      </p:sp>
      <p:sp>
        <p:nvSpPr>
          <p:cNvPr id="216068" name="Text Box 4"/>
          <p:cNvSpPr txBox="1">
            <a:spLocks noChangeArrowheads="1"/>
          </p:cNvSpPr>
          <p:nvPr/>
        </p:nvSpPr>
        <p:spPr bwMode="auto">
          <a:xfrm>
            <a:off x="539750" y="1268413"/>
            <a:ext cx="7993063" cy="45720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400" dirty="0" smtClean="0">
                <a:solidFill>
                  <a:schemeClr val="bg1"/>
                </a:solidFill>
              </a:rPr>
              <a:t>‘Positive’ Legacies </a:t>
            </a:r>
            <a:r>
              <a:rPr lang="en-GB" sz="2400" dirty="0">
                <a:solidFill>
                  <a:schemeClr val="bg1"/>
                </a:solidFill>
              </a:rPr>
              <a:t>of the British Empire include:</a:t>
            </a:r>
            <a:endParaRPr lang="en-GB" b="1" dirty="0">
              <a:solidFill>
                <a:schemeClr val="accent1"/>
              </a:solidFill>
            </a:endParaRPr>
          </a:p>
        </p:txBody>
      </p:sp>
      <p:sp>
        <p:nvSpPr>
          <p:cNvPr id="216069" name="Text Box 5"/>
          <p:cNvSpPr txBox="1">
            <a:spLocks noChangeArrowheads="1"/>
          </p:cNvSpPr>
          <p:nvPr/>
        </p:nvSpPr>
        <p:spPr bwMode="auto">
          <a:xfrm>
            <a:off x="539750" y="2060575"/>
            <a:ext cx="8163607" cy="3877985"/>
          </a:xfrm>
          <a:prstGeom prst="rect">
            <a:avLst/>
          </a:prstGeom>
          <a:solidFill>
            <a:schemeClr val="bg1"/>
          </a:solidFill>
          <a:ln>
            <a:noFill/>
          </a:ln>
          <a:effectLst/>
        </p:spPr>
        <p:txBody>
          <a:bodyPr wrap="square">
            <a:spAutoFit/>
          </a:bodyPr>
          <a:lstStyle/>
          <a:p>
            <a:pPr marL="342900" indent="-342900">
              <a:buFont typeface="Arial"/>
              <a:buChar char="•"/>
            </a:pPr>
            <a:r>
              <a:rPr lang="en-GB" sz="2400" dirty="0" smtClean="0">
                <a:solidFill>
                  <a:schemeClr val="accent1">
                    <a:lumMod val="60000"/>
                    <a:lumOff val="40000"/>
                  </a:schemeClr>
                </a:solidFill>
                <a:latin typeface="Arial"/>
                <a:cs typeface="Arial"/>
              </a:rPr>
              <a:t>Customs – driving on the left and Boxing Day</a:t>
            </a:r>
          </a:p>
          <a:p>
            <a:pPr marL="342900" indent="-342900">
              <a:buFont typeface="Arial"/>
              <a:buChar char="•"/>
            </a:pPr>
            <a:r>
              <a:rPr lang="en-GB" sz="2400" dirty="0" smtClean="0">
                <a:solidFill>
                  <a:schemeClr val="accent1">
                    <a:lumMod val="60000"/>
                    <a:lumOff val="40000"/>
                  </a:schemeClr>
                </a:solidFill>
                <a:latin typeface="Arial"/>
                <a:cs typeface="Arial"/>
              </a:rPr>
              <a:t>English is the universal language of trade but the colonies also added many words to the English language.</a:t>
            </a:r>
            <a:endParaRPr lang="en-GB" sz="2400" b="1" dirty="0" smtClean="0">
              <a:solidFill>
                <a:schemeClr val="accent1">
                  <a:lumMod val="60000"/>
                  <a:lumOff val="40000"/>
                </a:schemeClr>
              </a:solidFill>
              <a:latin typeface="Arial"/>
              <a:cs typeface="Arial"/>
            </a:endParaRPr>
          </a:p>
          <a:p>
            <a:pPr marL="342900" indent="-342900">
              <a:buFont typeface="Arial"/>
              <a:buChar char="•"/>
            </a:pPr>
            <a:r>
              <a:rPr lang="en-GB" sz="2400" dirty="0" smtClean="0">
                <a:solidFill>
                  <a:schemeClr val="accent1">
                    <a:lumMod val="60000"/>
                    <a:lumOff val="40000"/>
                  </a:schemeClr>
                </a:solidFill>
                <a:latin typeface="Arial"/>
                <a:cs typeface="Arial"/>
              </a:rPr>
              <a:t>Cricket, football and rugby are played the world over.</a:t>
            </a:r>
          </a:p>
          <a:p>
            <a:pPr marL="342900" indent="-342900">
              <a:buFont typeface="Arial"/>
              <a:buChar char="•"/>
            </a:pPr>
            <a:r>
              <a:rPr lang="en-GB" sz="2400" dirty="0" smtClean="0">
                <a:solidFill>
                  <a:schemeClr val="accent1">
                    <a:lumMod val="60000"/>
                    <a:lumOff val="40000"/>
                  </a:schemeClr>
                </a:solidFill>
                <a:latin typeface="Arial"/>
                <a:cs typeface="Arial"/>
              </a:rPr>
              <a:t>The belief that </a:t>
            </a:r>
            <a:r>
              <a:rPr lang="en-US" sz="2400" dirty="0" smtClean="0">
                <a:solidFill>
                  <a:schemeClr val="accent1">
                    <a:lumMod val="60000"/>
                    <a:lumOff val="40000"/>
                  </a:schemeClr>
                </a:solidFill>
                <a:latin typeface="Arial"/>
                <a:cs typeface="Arial"/>
              </a:rPr>
              <a:t>parliaments, </a:t>
            </a:r>
            <a:r>
              <a:rPr lang="en-GB" sz="2400" dirty="0" smtClean="0">
                <a:solidFill>
                  <a:schemeClr val="accent1">
                    <a:lumMod val="60000"/>
                    <a:lumOff val="40000"/>
                  </a:schemeClr>
                </a:solidFill>
                <a:latin typeface="Arial"/>
                <a:cs typeface="Arial"/>
              </a:rPr>
              <a:t>freedom, democracy and the rule of law are GOOD THINGS. Wigged judges</a:t>
            </a:r>
          </a:p>
          <a:p>
            <a:pPr marL="342900" indent="-342900">
              <a:buFont typeface="Arial"/>
              <a:buChar char="•"/>
            </a:pPr>
            <a:r>
              <a:rPr lang="en-GB" sz="2400" dirty="0" smtClean="0">
                <a:solidFill>
                  <a:schemeClr val="accent1">
                    <a:lumMod val="60000"/>
                    <a:lumOff val="40000"/>
                  </a:schemeClr>
                </a:solidFill>
                <a:latin typeface="Arial"/>
                <a:cs typeface="Arial"/>
              </a:rPr>
              <a:t>The Christian faith and the worldwide Anglican Church</a:t>
            </a:r>
            <a:endParaRPr lang="en-GB" sz="2400" b="1" dirty="0" smtClean="0">
              <a:solidFill>
                <a:schemeClr val="accent1">
                  <a:lumMod val="60000"/>
                  <a:lumOff val="40000"/>
                </a:schemeClr>
              </a:solidFill>
            </a:endParaRPr>
          </a:p>
          <a:p>
            <a:pPr>
              <a:buFontTx/>
              <a:buChar char="•"/>
            </a:pPr>
            <a:endParaRPr lang="en-GB" b="1" dirty="0" smtClean="0">
              <a:solidFill>
                <a:schemeClr val="accent1"/>
              </a:solidFill>
            </a:endParaRPr>
          </a:p>
          <a:p>
            <a:pPr>
              <a:buFontTx/>
              <a:buChar char="•"/>
            </a:pPr>
            <a:endParaRPr lang="en-GB" dirty="0" smtClean="0">
              <a:solidFill>
                <a:schemeClr val="bg1"/>
              </a:solidFill>
            </a:endParaRPr>
          </a:p>
          <a:p>
            <a:pPr>
              <a:buFontTx/>
              <a:buChar char="•"/>
            </a:pPr>
            <a:endParaRPr lang="en-GB" b="1" dirty="0">
              <a:solidFill>
                <a:schemeClr val="accent1"/>
              </a:solidFill>
            </a:endParaRPr>
          </a:p>
        </p:txBody>
      </p:sp>
    </p:spTree>
    <p:extLst>
      <p:ext uri="{BB962C8B-B14F-4D97-AF65-F5344CB8AC3E}">
        <p14:creationId xmlns:p14="http://schemas.microsoft.com/office/powerpoint/2010/main" val="144728032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60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60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606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606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606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7"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dirty="0">
                <a:solidFill>
                  <a:schemeClr val="accent1"/>
                </a:solidFill>
              </a:rPr>
              <a:t>The British Empire</a:t>
            </a:r>
          </a:p>
        </p:txBody>
      </p:sp>
      <p:sp>
        <p:nvSpPr>
          <p:cNvPr id="216068" name="Text Box 4"/>
          <p:cNvSpPr txBox="1">
            <a:spLocks noChangeArrowheads="1"/>
          </p:cNvSpPr>
          <p:nvPr/>
        </p:nvSpPr>
        <p:spPr bwMode="auto">
          <a:xfrm>
            <a:off x="539750" y="1268413"/>
            <a:ext cx="7993063" cy="45720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400" dirty="0" smtClean="0">
                <a:solidFill>
                  <a:schemeClr val="bg1"/>
                </a:solidFill>
              </a:rPr>
              <a:t>‘Positive’ Legacies </a:t>
            </a:r>
            <a:r>
              <a:rPr lang="en-GB" sz="2400" dirty="0">
                <a:solidFill>
                  <a:schemeClr val="bg1"/>
                </a:solidFill>
              </a:rPr>
              <a:t>of the British Empire include:</a:t>
            </a:r>
            <a:endParaRPr lang="en-GB" b="1" dirty="0">
              <a:solidFill>
                <a:schemeClr val="accent1"/>
              </a:solidFill>
            </a:endParaRPr>
          </a:p>
        </p:txBody>
      </p:sp>
      <p:sp>
        <p:nvSpPr>
          <p:cNvPr id="216069" name="Text Box 5"/>
          <p:cNvSpPr txBox="1">
            <a:spLocks noChangeArrowheads="1"/>
          </p:cNvSpPr>
          <p:nvPr/>
        </p:nvSpPr>
        <p:spPr bwMode="auto">
          <a:xfrm>
            <a:off x="539750" y="2060575"/>
            <a:ext cx="8163607" cy="4247317"/>
          </a:xfrm>
          <a:prstGeom prst="rect">
            <a:avLst/>
          </a:prstGeom>
          <a:solidFill>
            <a:schemeClr val="bg1"/>
          </a:solidFill>
          <a:ln>
            <a:noFill/>
          </a:ln>
          <a:effectLst/>
        </p:spPr>
        <p:txBody>
          <a:bodyPr wrap="square">
            <a:spAutoFit/>
          </a:bodyPr>
          <a:lstStyle/>
          <a:p>
            <a:pPr marL="342900" indent="-342900">
              <a:buFont typeface="Arial"/>
              <a:buChar char="•"/>
            </a:pPr>
            <a:r>
              <a:rPr lang="en-GB" sz="2800" dirty="0" smtClean="0">
                <a:solidFill>
                  <a:schemeClr val="accent1">
                    <a:lumMod val="60000"/>
                    <a:lumOff val="40000"/>
                  </a:schemeClr>
                </a:solidFill>
                <a:latin typeface="Arial"/>
                <a:cs typeface="Arial"/>
              </a:rPr>
              <a:t>World </a:t>
            </a:r>
            <a:r>
              <a:rPr lang="en-GB" sz="2800" dirty="0" smtClean="0">
                <a:solidFill>
                  <a:schemeClr val="accent1">
                    <a:lumMod val="60000"/>
                    <a:lumOff val="40000"/>
                  </a:schemeClr>
                </a:solidFill>
                <a:latin typeface="Arial"/>
                <a:cs typeface="Arial"/>
              </a:rPr>
              <a:t>trade, capitalism and globalisation.</a:t>
            </a:r>
            <a:endParaRPr lang="en-GB" sz="2800" b="1" dirty="0" smtClean="0">
              <a:solidFill>
                <a:schemeClr val="accent1">
                  <a:lumMod val="60000"/>
                  <a:lumOff val="40000"/>
                </a:schemeClr>
              </a:solidFill>
              <a:latin typeface="Arial"/>
              <a:cs typeface="Arial"/>
            </a:endParaRPr>
          </a:p>
          <a:p>
            <a:pPr marL="342900" indent="-342900">
              <a:buFont typeface="Arial"/>
              <a:buChar char="•"/>
            </a:pPr>
            <a:r>
              <a:rPr lang="en-GB" sz="2800" dirty="0" smtClean="0">
                <a:solidFill>
                  <a:schemeClr val="accent1">
                    <a:lumMod val="60000"/>
                    <a:lumOff val="40000"/>
                  </a:schemeClr>
                </a:solidFill>
                <a:latin typeface="Arial"/>
                <a:cs typeface="Arial"/>
              </a:rPr>
              <a:t>Bureaucracy and the railways</a:t>
            </a:r>
          </a:p>
          <a:p>
            <a:pPr marL="342900" indent="-342900">
              <a:buFont typeface="Arial"/>
              <a:buChar char="•"/>
            </a:pPr>
            <a:r>
              <a:rPr lang="en-GB" sz="2800" dirty="0" smtClean="0">
                <a:solidFill>
                  <a:schemeClr val="accent1">
                    <a:lumMod val="60000"/>
                    <a:lumOff val="40000"/>
                  </a:schemeClr>
                </a:solidFill>
                <a:latin typeface="Arial"/>
                <a:cs typeface="Arial"/>
              </a:rPr>
              <a:t>Food and drink</a:t>
            </a:r>
          </a:p>
          <a:p>
            <a:pPr marL="342900" indent="-342900">
              <a:buFont typeface="Arial"/>
              <a:buChar char="•"/>
            </a:pPr>
            <a:r>
              <a:rPr lang="en-GB" sz="2800" dirty="0" smtClean="0">
                <a:solidFill>
                  <a:schemeClr val="accent1">
                    <a:lumMod val="60000"/>
                    <a:lumOff val="40000"/>
                  </a:schemeClr>
                </a:solidFill>
                <a:latin typeface="Arial"/>
                <a:cs typeface="Arial"/>
              </a:rPr>
              <a:t>Britain’s multi-cultural society:</a:t>
            </a:r>
          </a:p>
          <a:p>
            <a:pPr marL="342900" indent="-342900">
              <a:buFont typeface="Arial"/>
              <a:buChar char="•"/>
            </a:pPr>
            <a:endParaRPr lang="en-GB" sz="2800" dirty="0" smtClean="0">
              <a:solidFill>
                <a:schemeClr val="accent1">
                  <a:lumMod val="60000"/>
                  <a:lumOff val="40000"/>
                </a:schemeClr>
              </a:solidFill>
              <a:latin typeface="Arial"/>
              <a:cs typeface="Arial"/>
            </a:endParaRPr>
          </a:p>
          <a:p>
            <a:pPr marL="800100" lvl="1" indent="-342900">
              <a:buFont typeface="Arial"/>
              <a:buChar char="•"/>
            </a:pPr>
            <a:r>
              <a:rPr lang="en-GB" sz="2800" dirty="0" smtClean="0">
                <a:solidFill>
                  <a:schemeClr val="accent1">
                    <a:lumMod val="60000"/>
                    <a:lumOff val="40000"/>
                  </a:schemeClr>
                </a:solidFill>
                <a:latin typeface="Arial"/>
                <a:cs typeface="Arial"/>
              </a:rPr>
              <a:t>Britain has more than 300 languages and at least 14 faiths, and the Empire has permanently affected our language, sport, food, dress and politics.</a:t>
            </a:r>
          </a:p>
          <a:p>
            <a:pPr>
              <a:buFontTx/>
              <a:buChar char="•"/>
            </a:pPr>
            <a:endParaRPr lang="en-GB" b="1" dirty="0">
              <a:solidFill>
                <a:schemeClr val="accent1"/>
              </a:solidFill>
            </a:endParaRPr>
          </a:p>
        </p:txBody>
      </p:sp>
    </p:spTree>
    <p:extLst>
      <p:ext uri="{BB962C8B-B14F-4D97-AF65-F5344CB8AC3E}">
        <p14:creationId xmlns:p14="http://schemas.microsoft.com/office/powerpoint/2010/main" val="190438454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60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60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606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606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606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US"/>
              <a:t>Colonialism and Identity</a:t>
            </a:r>
          </a:p>
        </p:txBody>
      </p:sp>
      <p:sp>
        <p:nvSpPr>
          <p:cNvPr id="80899" name="Rectangle 3"/>
          <p:cNvSpPr>
            <a:spLocks noGrp="1" noChangeArrowheads="1"/>
          </p:cNvSpPr>
          <p:nvPr>
            <p:ph idx="1"/>
          </p:nvPr>
        </p:nvSpPr>
        <p:spPr/>
        <p:txBody>
          <a:bodyPr/>
          <a:lstStyle/>
          <a:p>
            <a:r>
              <a:rPr lang="en-US" dirty="0"/>
              <a:t>Ethnic and political distinctions around the world were severely disrupted by colonialism.</a:t>
            </a:r>
          </a:p>
          <a:p>
            <a:r>
              <a:rPr lang="en-US" dirty="0"/>
              <a:t>For example, many of the modern political boundaries in west Africa are based on linguistic, political, and economic contrasts that are the result of European colonial policies in the region</a:t>
            </a:r>
            <a:r>
              <a:rPr lang="en-US" dirty="0" smtClean="0"/>
              <a:t>.</a:t>
            </a:r>
          </a:p>
          <a:p>
            <a:r>
              <a:rPr lang="en-US" dirty="0" smtClean="0"/>
              <a:t>National identities both in Africa and other states such as Iraq and Afghanistan have still not become more dominant than the tribe</a:t>
            </a:r>
            <a:endParaRPr lang="en-US" dirty="0"/>
          </a:p>
        </p:txBody>
      </p:sp>
    </p:spTree>
    <p:extLst>
      <p:ext uri="{BB962C8B-B14F-4D97-AF65-F5344CB8AC3E}">
        <p14:creationId xmlns:p14="http://schemas.microsoft.com/office/powerpoint/2010/main" val="255697555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08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08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Negative consequences of the British Empire</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Some ethnic groups were deliberately killed of event even annihilating some races</a:t>
            </a:r>
          </a:p>
          <a:p>
            <a:r>
              <a:rPr lang="en-GB" dirty="0" smtClean="0"/>
              <a:t>They exploited many countries for profit, extracting their resources without putting the profits back in</a:t>
            </a:r>
          </a:p>
          <a:p>
            <a:r>
              <a:rPr lang="en-GB" dirty="0" smtClean="0"/>
              <a:t>They invented new countries, which cut across racial and tribal boundaries resulting in endless wars and troubles</a:t>
            </a:r>
          </a:p>
          <a:p>
            <a:r>
              <a:rPr lang="en-GB" dirty="0" smtClean="0"/>
              <a:t>The ‘</a:t>
            </a:r>
            <a:r>
              <a:rPr lang="en-GB" dirty="0" smtClean="0"/>
              <a:t>Pax</a:t>
            </a:r>
            <a:r>
              <a:rPr lang="en-GB" dirty="0" smtClean="0"/>
              <a:t> Britannia’ was never peaceful, the nation was constantly at war. </a:t>
            </a:r>
          </a:p>
          <a:p>
            <a:r>
              <a:rPr lang="en-GB" dirty="0" smtClean="0"/>
              <a:t>Atrocities - ‘ The British Empire was not benign’, it committed many atrocities such as the Amritsar Massacre in India and invented concentration camps in South Africa</a:t>
            </a:r>
          </a:p>
          <a:p>
            <a:endParaRPr lang="en-GB" dirty="0"/>
          </a:p>
        </p:txBody>
      </p:sp>
    </p:spTree>
    <p:extLst>
      <p:ext uri="{BB962C8B-B14F-4D97-AF65-F5344CB8AC3E}">
        <p14:creationId xmlns:p14="http://schemas.microsoft.com/office/powerpoint/2010/main" val="141470125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Negative consequences of the British Empire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Racism, the British Empire was partly to blame for Apartheid in South Africa, and the invention of theories such as eugenics which were later put into practice by the Nazis</a:t>
            </a:r>
          </a:p>
          <a:p>
            <a:r>
              <a:rPr lang="en-GB" dirty="0" smtClean="0"/>
              <a:t>Political instability – many countries, after hasty </a:t>
            </a:r>
            <a:r>
              <a:rPr lang="en-GB" dirty="0" smtClean="0"/>
              <a:t>decolonialism</a:t>
            </a:r>
            <a:r>
              <a:rPr lang="en-GB" dirty="0" smtClean="0"/>
              <a:t> fell into chaos and dictatorship by despots</a:t>
            </a:r>
          </a:p>
          <a:p>
            <a:r>
              <a:rPr lang="en-GB" dirty="0" smtClean="0"/>
              <a:t>Not owning up to mistakes in colonial rule</a:t>
            </a:r>
          </a:p>
          <a:p>
            <a:r>
              <a:rPr lang="en-GB" dirty="0" smtClean="0"/>
              <a:t>Using colonies for dumping ‘unwanted’ adults and children into often slave like conditions</a:t>
            </a:r>
          </a:p>
          <a:p>
            <a:r>
              <a:rPr lang="en-GB" dirty="0" smtClean="0"/>
              <a:t>They made white mastery over peoples that did not ask for it, often destroying their own culture in the process.</a:t>
            </a:r>
          </a:p>
          <a:p>
            <a:endParaRPr lang="en-GB" dirty="0"/>
          </a:p>
        </p:txBody>
      </p:sp>
    </p:spTree>
    <p:extLst>
      <p:ext uri="{BB962C8B-B14F-4D97-AF65-F5344CB8AC3E}">
        <p14:creationId xmlns:p14="http://schemas.microsoft.com/office/powerpoint/2010/main" val="40234558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5" name="Text Box 3"/>
          <p:cNvSpPr txBox="1">
            <a:spLocks noChangeArrowheads="1"/>
          </p:cNvSpPr>
          <p:nvPr/>
        </p:nvSpPr>
        <p:spPr bwMode="auto">
          <a:xfrm>
            <a:off x="611188" y="260350"/>
            <a:ext cx="7993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3600" b="1" dirty="0">
                <a:solidFill>
                  <a:schemeClr val="accent1"/>
                </a:solidFill>
              </a:rPr>
              <a:t>The British Empire</a:t>
            </a:r>
          </a:p>
        </p:txBody>
      </p:sp>
      <p:sp>
        <p:nvSpPr>
          <p:cNvPr id="305157" name="Text Box 5"/>
          <p:cNvSpPr txBox="1">
            <a:spLocks noChangeArrowheads="1"/>
          </p:cNvSpPr>
          <p:nvPr/>
        </p:nvSpPr>
        <p:spPr bwMode="auto">
          <a:xfrm>
            <a:off x="539750" y="2060575"/>
            <a:ext cx="7993063" cy="3754874"/>
          </a:xfrm>
          <a:prstGeom prst="rect">
            <a:avLst/>
          </a:prstGeom>
          <a:ln/>
        </p:spPr>
        <p:style>
          <a:lnRef idx="1">
            <a:schemeClr val="accent4"/>
          </a:lnRef>
          <a:fillRef idx="2">
            <a:schemeClr val="accent4"/>
          </a:fillRef>
          <a:effectRef idx="1">
            <a:schemeClr val="accent4"/>
          </a:effectRef>
          <a:fontRef idx="minor">
            <a:schemeClr val="dk1"/>
          </a:fontRef>
        </p:style>
        <p:txBody>
          <a:bodyPr>
            <a:spAutoFit/>
          </a:bodyPr>
          <a:lstStyle/>
          <a:p>
            <a:pPr>
              <a:buFontTx/>
              <a:buChar char="•"/>
            </a:pPr>
            <a:r>
              <a:rPr lang="en-GB" sz="2400" dirty="0">
                <a:solidFill>
                  <a:schemeClr val="bg1"/>
                </a:solidFill>
              </a:rPr>
              <a:t>   The Commonwealth.   </a:t>
            </a:r>
          </a:p>
          <a:p>
            <a:endParaRPr lang="en-GB" sz="2400" dirty="0">
              <a:solidFill>
                <a:schemeClr val="bg1"/>
              </a:solidFill>
            </a:endParaRPr>
          </a:p>
          <a:p>
            <a:pPr lvl="1"/>
            <a:r>
              <a:rPr lang="en-GB" sz="2000" dirty="0">
                <a:solidFill>
                  <a:schemeClr val="bg2"/>
                </a:solidFill>
              </a:rPr>
              <a:t>Formed mainly from the former countries of the Empire, the Commonwealth is a voluntary association of 54 independent states.    It consists of 1.7 billion people - 30% of the world's population - and over a quarter of its land surface. </a:t>
            </a:r>
          </a:p>
          <a:p>
            <a:pPr lvl="1">
              <a:spcBef>
                <a:spcPct val="50000"/>
              </a:spcBef>
            </a:pPr>
            <a:r>
              <a:rPr lang="en-GB" sz="2000" dirty="0">
                <a:solidFill>
                  <a:schemeClr val="bg2"/>
                </a:solidFill>
              </a:rPr>
              <a:t>It includes Mozambique (a former Portuguese colony)</a:t>
            </a:r>
            <a:r>
              <a:rPr lang="en-GB" sz="2000" dirty="0" smtClean="0">
                <a:solidFill>
                  <a:schemeClr val="bg2"/>
                </a:solidFill>
              </a:rPr>
              <a:t>.</a:t>
            </a:r>
          </a:p>
          <a:p>
            <a:pPr lvl="1">
              <a:spcBef>
                <a:spcPct val="50000"/>
              </a:spcBef>
            </a:pPr>
            <a:r>
              <a:rPr lang="en-GB" sz="2000" dirty="0" smtClean="0">
                <a:solidFill>
                  <a:schemeClr val="bg2"/>
                </a:solidFill>
              </a:rPr>
              <a:t>It promotes democracy and good governance</a:t>
            </a:r>
          </a:p>
          <a:p>
            <a:pPr lvl="1">
              <a:spcBef>
                <a:spcPct val="50000"/>
              </a:spcBef>
            </a:pPr>
            <a:r>
              <a:rPr lang="en-GB" sz="2000" dirty="0" smtClean="0">
                <a:solidFill>
                  <a:schemeClr val="bg2"/>
                </a:solidFill>
              </a:rPr>
              <a:t>Promotes, sports, education and cultural ties (Commonwealth Games)</a:t>
            </a:r>
            <a:endParaRPr lang="en-GB" sz="2000" dirty="0">
              <a:solidFill>
                <a:schemeClr val="bg2"/>
              </a:solidFill>
            </a:endParaRPr>
          </a:p>
          <a:p>
            <a:pPr lvl="1"/>
            <a:r>
              <a:rPr lang="en-GB" sz="2000" dirty="0">
                <a:solidFill>
                  <a:schemeClr val="bg2"/>
                </a:solidFill>
              </a:rPr>
              <a:t>   </a:t>
            </a:r>
          </a:p>
        </p:txBody>
      </p:sp>
      <p:sp>
        <p:nvSpPr>
          <p:cNvPr id="305158" name="Text Box 6"/>
          <p:cNvSpPr txBox="1">
            <a:spLocks noChangeArrowheads="1"/>
          </p:cNvSpPr>
          <p:nvPr/>
        </p:nvSpPr>
        <p:spPr bwMode="auto">
          <a:xfrm>
            <a:off x="539750" y="1270000"/>
            <a:ext cx="7993063" cy="457200"/>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400" dirty="0">
                <a:solidFill>
                  <a:schemeClr val="bg1"/>
                </a:solidFill>
              </a:rPr>
              <a:t>Legacies</a:t>
            </a:r>
            <a:r>
              <a:rPr lang="en-GB" sz="2400" dirty="0"/>
              <a:t> </a:t>
            </a:r>
            <a:r>
              <a:rPr lang="en-GB" sz="2400" dirty="0">
                <a:solidFill>
                  <a:schemeClr val="bg1"/>
                </a:solidFill>
              </a:rPr>
              <a:t>of</a:t>
            </a:r>
            <a:r>
              <a:rPr lang="en-GB" sz="2400" dirty="0"/>
              <a:t> </a:t>
            </a:r>
            <a:r>
              <a:rPr lang="en-GB" sz="2400" dirty="0">
                <a:solidFill>
                  <a:schemeClr val="bg1"/>
                </a:solidFill>
              </a:rPr>
              <a:t>the British Empire include:</a:t>
            </a:r>
          </a:p>
        </p:txBody>
      </p:sp>
    </p:spTree>
    <p:extLst>
      <p:ext uri="{BB962C8B-B14F-4D97-AF65-F5344CB8AC3E}">
        <p14:creationId xmlns:p14="http://schemas.microsoft.com/office/powerpoint/2010/main" val="49447514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515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515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515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515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5" name="Picture 3" descr="Commonwealth Fla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0071" y="3952485"/>
            <a:ext cx="3321869" cy="213954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3558" name="Rectangle 6"/>
          <p:cNvSpPr>
            <a:spLocks noGrp="1" noChangeArrowheads="1"/>
          </p:cNvSpPr>
          <p:nvPr>
            <p:ph type="title"/>
          </p:nvPr>
        </p:nvSpPr>
        <p:spPr>
          <a:xfrm>
            <a:off x="0" y="152400"/>
            <a:ext cx="9144000" cy="1139825"/>
          </a:xfrm>
          <a:noFill/>
          <a:ln/>
        </p:spPr>
        <p:txBody>
          <a:bodyPr>
            <a:normAutofit fontScale="90000"/>
          </a:bodyPr>
          <a:lstStyle/>
          <a:p>
            <a:r>
              <a:rPr lang="en-US" sz="3600" b="1" dirty="0"/>
              <a:t>The </a:t>
            </a:r>
            <a:r>
              <a:rPr lang="en-US" sz="3600" b="1" dirty="0" smtClean="0"/>
              <a:t>fall of the British </a:t>
            </a:r>
            <a:r>
              <a:rPr lang="en-US" sz="3600" b="1" dirty="0"/>
              <a:t>Empire:</a:t>
            </a:r>
            <a:br>
              <a:rPr lang="en-US" sz="3600" b="1" dirty="0"/>
            </a:br>
            <a:r>
              <a:rPr lang="en-US" sz="3600" b="1" dirty="0"/>
              <a:t>Rise of Commonwealth</a:t>
            </a:r>
          </a:p>
        </p:txBody>
      </p:sp>
      <p:sp>
        <p:nvSpPr>
          <p:cNvPr id="23559" name="Rectangle 7"/>
          <p:cNvSpPr>
            <a:spLocks noGrp="1" noChangeArrowheads="1"/>
          </p:cNvSpPr>
          <p:nvPr>
            <p:ph idx="1"/>
          </p:nvPr>
        </p:nvSpPr>
        <p:spPr>
          <a:xfrm>
            <a:off x="762000" y="1447800"/>
            <a:ext cx="8382000" cy="2133600"/>
          </a:xfrm>
          <a:noFill/>
          <a:ln/>
        </p:spPr>
        <p:txBody>
          <a:bodyPr>
            <a:normAutofit fontScale="55000" lnSpcReduction="20000"/>
          </a:bodyPr>
          <a:lstStyle/>
          <a:p>
            <a:pPr marL="514350" indent="-514350">
              <a:buFont typeface="+mj-lt"/>
              <a:buAutoNum type="arabicPeriod"/>
            </a:pPr>
            <a:r>
              <a:rPr lang="en-US" sz="2800" dirty="0"/>
              <a:t>Succeeded the British </a:t>
            </a:r>
            <a:r>
              <a:rPr lang="en-US" sz="2800" dirty="0" smtClean="0"/>
              <a:t>Empire as an ex- Empire Club, with a few exceptions</a:t>
            </a:r>
            <a:endParaRPr lang="en-US" sz="2800" dirty="0"/>
          </a:p>
          <a:p>
            <a:pPr marL="514350" indent="-514350">
              <a:buFont typeface="+mj-lt"/>
              <a:buAutoNum type="arabicPeriod"/>
            </a:pPr>
            <a:r>
              <a:rPr lang="en-US" sz="2800" dirty="0"/>
              <a:t>Preserved economic and political </a:t>
            </a:r>
            <a:r>
              <a:rPr lang="en-US" sz="2800" dirty="0" smtClean="0"/>
              <a:t>links</a:t>
            </a:r>
          </a:p>
          <a:p>
            <a:pPr marL="514350" indent="-514350">
              <a:buFont typeface="+mj-lt"/>
              <a:buAutoNum type="arabicPeriod"/>
            </a:pPr>
            <a:r>
              <a:rPr lang="en-US" sz="2800" dirty="0" smtClean="0"/>
              <a:t>United through the English language and the largest organisation not to require interceptors </a:t>
            </a:r>
            <a:endParaRPr lang="en-US" sz="2800" dirty="0"/>
          </a:p>
          <a:p>
            <a:pPr marL="514350" indent="-514350">
              <a:buFont typeface="+mj-lt"/>
              <a:buAutoNum type="arabicPeriod"/>
            </a:pPr>
            <a:r>
              <a:rPr lang="en-US" sz="2800" dirty="0"/>
              <a:t>Formalized in 1931</a:t>
            </a:r>
          </a:p>
          <a:p>
            <a:pPr marL="514350" indent="-514350">
              <a:buFont typeface="+mj-lt"/>
              <a:buAutoNum type="arabicPeriod"/>
            </a:pPr>
            <a:r>
              <a:rPr lang="en-US" sz="2800" dirty="0"/>
              <a:t>Association of free and equal </a:t>
            </a:r>
            <a:r>
              <a:rPr lang="en-US" sz="2800" dirty="0" smtClean="0"/>
              <a:t>states but with limited international clout</a:t>
            </a:r>
          </a:p>
          <a:p>
            <a:pPr marL="514350" indent="-514350">
              <a:buFont typeface="+mj-lt"/>
              <a:buAutoNum type="arabicPeriod"/>
            </a:pPr>
            <a:endParaRPr lang="en-US" sz="2800" dirty="0"/>
          </a:p>
        </p:txBody>
      </p:sp>
      <p:pic>
        <p:nvPicPr>
          <p:cNvPr id="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0967" y="3661420"/>
            <a:ext cx="2423461" cy="2598369"/>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28102949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Inkwell">
  <a:themeElements>
    <a:clrScheme name="Inkwell">
      <a:dk1>
        <a:sysClr val="windowText" lastClr="000000"/>
      </a:dk1>
      <a:lt1>
        <a:sysClr val="window" lastClr="FFFFFF"/>
      </a:lt1>
      <a:dk2>
        <a:srgbClr val="584D2E"/>
      </a:dk2>
      <a:lt2>
        <a:srgbClr val="EFE7C3"/>
      </a:lt2>
      <a:accent1>
        <a:srgbClr val="860908"/>
      </a:accent1>
      <a:accent2>
        <a:srgbClr val="4A0505"/>
      </a:accent2>
      <a:accent3>
        <a:srgbClr val="7A500A"/>
      </a:accent3>
      <a:accent4>
        <a:srgbClr val="C47810"/>
      </a:accent4>
      <a:accent5>
        <a:srgbClr val="827752"/>
      </a:accent5>
      <a:accent6>
        <a:srgbClr val="B5BB83"/>
      </a:accent6>
      <a:hlink>
        <a:srgbClr val="C47810"/>
      </a:hlink>
      <a:folHlink>
        <a:srgbClr val="F0A43A"/>
      </a:folHlink>
    </a:clrScheme>
    <a:fontScheme name="Inkwell">
      <a:majorFont>
        <a:latin typeface="Goudy Old Style"/>
        <a:ea typeface=""/>
        <a:cs typeface=""/>
        <a:font script="Jpan" typeface="ＭＳ 明朝"/>
        <a:font script="Hans" typeface="宋体"/>
        <a:font script="Hant" typeface="新細明體"/>
      </a:majorFont>
      <a:minorFont>
        <a:latin typeface="Goudy Old Style"/>
        <a:ea typeface=""/>
        <a:cs typeface=""/>
        <a:font script="Jpan" typeface="ＭＳ 明朝"/>
        <a:font script="Hans" typeface="宋体"/>
        <a:font script="Hant" typeface="新細明體"/>
      </a:minorFont>
    </a:fontScheme>
    <a:fmtScheme name="Inkwell">
      <a:fillStyleLst>
        <a:solidFill>
          <a:schemeClr val="phClr"/>
        </a:solidFill>
        <a:blipFill rotWithShape="1">
          <a:blip xmlns:r="http://schemas.openxmlformats.org/officeDocument/2006/relationships" r:embed="rId1">
            <a:duotone>
              <a:schemeClr val="phClr">
                <a:shade val="30000"/>
              </a:schemeClr>
              <a:schemeClr val="phClr">
                <a:alpha val="10000"/>
                <a:satMod val="120000"/>
              </a:schemeClr>
            </a:duotone>
          </a:blip>
          <a:stretch/>
        </a:blipFill>
        <a:blipFill rotWithShape="1">
          <a:blip xmlns:r="http://schemas.openxmlformats.org/officeDocument/2006/relationships" r:embed="rId2">
            <a:duotone>
              <a:schemeClr val="phClr">
                <a:shade val="30000"/>
                <a:satMod val="150000"/>
              </a:schemeClr>
              <a:schemeClr val="phClr">
                <a:alpha val="10000"/>
                <a:satMod val="120000"/>
              </a:schemeClr>
            </a:duotone>
          </a:blip>
          <a:stretch/>
        </a:blipFill>
      </a:fillStyleLst>
      <a:lnStyleLst>
        <a:ln w="12700" cap="flat" cmpd="sng" algn="ctr">
          <a:solidFill>
            <a:schemeClr val="phClr">
              <a:shade val="95000"/>
              <a:satMod val="105000"/>
            </a:scheme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101600" dist="38100" dir="5400000" rotWithShape="0">
              <a:srgbClr val="000000">
                <a:alpha val="75000"/>
              </a:srgbClr>
            </a:outerShdw>
          </a:effectLst>
        </a:effectStyle>
        <a:effectStyle>
          <a:effectLst>
            <a:outerShdw blurRad="38100" dist="25400" dir="5400000" rotWithShape="0">
              <a:srgbClr val="000000">
                <a:alpha val="75000"/>
              </a:srgbClr>
            </a:outerShdw>
            <a:softEdge rad="25400"/>
          </a:effectLst>
        </a:effectStyle>
      </a:effectStyleLst>
      <a:bgFillStyleLst>
        <a:blipFill rotWithShape="1">
          <a:blip xmlns:r="http://schemas.openxmlformats.org/officeDocument/2006/relationships" r:embed="rId3"/>
          <a:stretch/>
        </a:blipFill>
        <a:blipFill rotWithShape="1">
          <a:blip xmlns:r="http://schemas.openxmlformats.org/officeDocument/2006/relationships" r:embed="rId4"/>
          <a:stretch/>
        </a:blipFill>
        <a:blipFill rotWithShape="1">
          <a:blip xmlns:r="http://schemas.openxmlformats.org/officeDocument/2006/relationships" r:embed="rId5"/>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Inkwell.thmx</Template>
  <TotalTime>691</TotalTime>
  <Words>5520</Words>
  <Application>Microsoft Macintosh PowerPoint</Application>
  <PresentationFormat>On-screen Show (4:3)</PresentationFormat>
  <Paragraphs>643</Paragraphs>
  <Slides>60</Slides>
  <Notes>20</Notes>
  <HiddenSlides>0</HiddenSlides>
  <MMClips>0</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Inkwell</vt:lpstr>
      <vt:lpstr>Modern Britain 1776-1997</vt:lpstr>
      <vt:lpstr>PowerPoint Presentation</vt:lpstr>
      <vt:lpstr>PowerPoint Presentation</vt:lpstr>
      <vt:lpstr>PowerPoint Presentation</vt:lpstr>
      <vt:lpstr>PowerPoint Presentation</vt:lpstr>
      <vt:lpstr>The Sudetenland</vt:lpstr>
      <vt:lpstr>PowerPoint Presentation</vt:lpstr>
      <vt:lpstr>PowerPoint Presentation</vt:lpstr>
      <vt:lpstr>Neville Chamberlain’s address to the House of Commons, 27th September 1938</vt:lpstr>
      <vt:lpstr>Neville Chamberlain’s address to the House of Commons, 27th September 1938</vt:lpstr>
      <vt:lpstr>What were the benefits of appeasement?</vt:lpstr>
      <vt:lpstr>What were the drawbacks of appeasement?</vt:lpstr>
      <vt:lpstr>British foreign policy in the interwar period </vt:lpstr>
      <vt:lpstr>The fall of the British Empire</vt:lpstr>
      <vt:lpstr>PowerPoint Presentation</vt:lpstr>
      <vt:lpstr>British Colonialism</vt:lpstr>
      <vt:lpstr>Development</vt:lpstr>
      <vt:lpstr>Imperialism</vt:lpstr>
      <vt:lpstr>How big was the British Empire in 1945?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British Empire: The Caribbean</vt:lpstr>
      <vt:lpstr>PowerPoint Presentation</vt:lpstr>
      <vt:lpstr>PowerPoint Presentation</vt:lpstr>
      <vt:lpstr>PowerPoint Presentation</vt:lpstr>
      <vt:lpstr>PowerPoint Presentation</vt:lpstr>
      <vt:lpstr>PowerPoint Presentation</vt:lpstr>
      <vt:lpstr>The Colonial Mindset</vt:lpstr>
      <vt:lpstr>The Colonial Mindset</vt:lpstr>
      <vt:lpstr>The Empire in World War II</vt:lpstr>
      <vt:lpstr>In the war’s aftermath</vt:lpstr>
      <vt:lpstr>PowerPoint Presentation</vt:lpstr>
      <vt:lpstr>Decolonisation</vt:lpstr>
      <vt:lpstr>The USA the British Empire</vt:lpstr>
      <vt:lpstr>The USA and British Empire</vt:lpstr>
      <vt:lpstr>Decolonising Africa</vt:lpstr>
      <vt:lpstr>What was it like to be in the  colonial service? </vt:lpstr>
      <vt:lpstr>Decolonisation of Africa</vt:lpstr>
      <vt:lpstr>The factors that ended Empire</vt:lpstr>
      <vt:lpstr>The factors that ended Empire</vt:lpstr>
      <vt:lpstr>Writing Imperial History</vt:lpstr>
      <vt:lpstr>Legacy of the British Empire</vt:lpstr>
      <vt:lpstr>Postcolonial Studies</vt:lpstr>
      <vt:lpstr>End of Empire ‘the final chapter?’</vt:lpstr>
      <vt:lpstr>The Falklands War</vt:lpstr>
      <vt:lpstr>Legacies of Empire</vt:lpstr>
      <vt:lpstr>PowerPoint Presentation</vt:lpstr>
      <vt:lpstr>PowerPoint Presentation</vt:lpstr>
      <vt:lpstr>Colonialism and Identity</vt:lpstr>
      <vt:lpstr>Negative consequences of the British Empire</vt:lpstr>
      <vt:lpstr>Negative consequences of the British Empire</vt:lpstr>
      <vt:lpstr>PowerPoint Presentation</vt:lpstr>
      <vt:lpstr>The fall of the British Empire: Rise of Commonwealth</vt:lpstr>
    </vt:vector>
  </TitlesOfParts>
  <Company>uwic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Russell Deacon</dc:creator>
  <cp:lastModifiedBy>Russell Deacon</cp:lastModifiedBy>
  <cp:revision>51</cp:revision>
  <dcterms:created xsi:type="dcterms:W3CDTF">2012-02-28T19:58:43Z</dcterms:created>
  <dcterms:modified xsi:type="dcterms:W3CDTF">2012-03-04T16:56:03Z</dcterms:modified>
</cp:coreProperties>
</file>