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6" r:id="rId2"/>
  </p:sldIdLst>
  <p:sldSz cx="15113000" cy="10693400"/>
  <p:notesSz cx="6858000" cy="9144000"/>
  <p:embeddedFontLst>
    <p:embeddedFont>
      <p:font typeface="Canva Sans" panose="020B0604020202020204" charset="0"/>
      <p:regular r:id="rId4"/>
    </p:embeddedFont>
    <p:embeddedFont>
      <p:font typeface="Times New Roman Bold" panose="02020803070505020304" pitchFamily="18" charset="0"/>
      <p:regular r:id="rId5"/>
      <p:bold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3595" autoAdjust="0"/>
  </p:normalViewPr>
  <p:slideViewPr>
    <p:cSldViewPr>
      <p:cViewPr varScale="1">
        <p:scale>
          <a:sx n="42" d="100"/>
          <a:sy n="42" d="100"/>
        </p:scale>
        <p:origin x="1410"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21415-51D0-4DD7-A601-79A732FD4DB4}" type="datetimeFigureOut">
              <a:rPr lang="en-IN" smtClean="0"/>
              <a:t>08-03-2026</a:t>
            </a:fld>
            <a:endParaRPr lang="en-IN"/>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1659A-64B0-4F97-A215-5B423D75A1A9}" type="slidenum">
              <a:rPr lang="en-IN" smtClean="0"/>
              <a:t>‹#›</a:t>
            </a:fld>
            <a:endParaRPr lang="en-IN"/>
          </a:p>
        </p:txBody>
      </p:sp>
    </p:spTree>
    <p:extLst>
      <p:ext uri="{BB962C8B-B14F-4D97-AF65-F5344CB8AC3E}">
        <p14:creationId xmlns:p14="http://schemas.microsoft.com/office/powerpoint/2010/main" val="3750569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451659A-64B0-4F97-A215-5B423D75A1A9}" type="slidenum">
              <a:rPr lang="en-IN" smtClean="0"/>
              <a:t>1</a:t>
            </a:fld>
            <a:endParaRPr lang="en-IN"/>
          </a:p>
        </p:txBody>
      </p:sp>
    </p:spTree>
    <p:extLst>
      <p:ext uri="{BB962C8B-B14F-4D97-AF65-F5344CB8AC3E}">
        <p14:creationId xmlns:p14="http://schemas.microsoft.com/office/powerpoint/2010/main" val="868043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ro.massey.ac.nz/bitstreams/810a0854-36bb-4775-90a6-36f73af602f1/download" TargetMode="External"/><Relationship Id="rId13" Type="http://schemas.openxmlformats.org/officeDocument/2006/relationships/image" Target="../media/image1.png"/><Relationship Id="rId3" Type="http://schemas.openxmlformats.org/officeDocument/2006/relationships/hyperlink" Target="mailto:2436884@student.uwtsd.ac.uk" TargetMode="External"/><Relationship Id="rId7" Type="http://schemas.openxmlformats.org/officeDocument/2006/relationships/hyperlink" Target="https://www.healthcareconferencesuk.co.uk/news/2024-3-15/childrens-mental-health-over-a-quarter-of-a-million-270-300-still-waiting-for-mental-health-support" TargetMode="External"/><Relationship Id="rId12" Type="http://schemas.openxmlformats.org/officeDocument/2006/relationships/hyperlink" Target="https://www.magonlinelibrary.com/doi/pdf/10.12968/chhe.2023.4.2.78"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007/s00787-025-02952-x" TargetMode="External"/><Relationship Id="rId11" Type="http://schemas.openxmlformats.org/officeDocument/2006/relationships/hyperlink" Target="https://cypmhc.org.uk/wp-content/uploads/2023/06/Review-of-CYP-Mental-Health-Policy-Final-Report.-2023.pdf" TargetMode="External"/><Relationship Id="rId5" Type="http://schemas.openxmlformats.org/officeDocument/2006/relationships/hyperlink" Target="https://doi.org/10.3390/ijerph21101318" TargetMode="External"/><Relationship Id="rId10" Type="http://schemas.openxmlformats.org/officeDocument/2006/relationships/hyperlink" Target="https://uk.sagepub.com/en-gb/journals-permissions" TargetMode="External"/><Relationship Id="rId4" Type="http://schemas.openxmlformats.org/officeDocument/2006/relationships/hyperlink" Target="https://www.bacp.co.uk/news/news-from-bacp/2024/15-march-crisis-in-children-and-young-people-s-mental-healthcare/" TargetMode="External"/><Relationship Id="rId9" Type="http://schemas.openxmlformats.org/officeDocument/2006/relationships/hyperlink" Target="https://doi.org/10.1186/s40814-023-0128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D9D9"/>
        </a:solidFill>
        <a:effectLst/>
      </p:bgPr>
    </p:bg>
    <p:spTree>
      <p:nvGrpSpPr>
        <p:cNvPr id="1" name=""/>
        <p:cNvGrpSpPr/>
        <p:nvPr/>
      </p:nvGrpSpPr>
      <p:grpSpPr>
        <a:xfrm>
          <a:off x="0" y="0"/>
          <a:ext cx="0" cy="0"/>
          <a:chOff x="0" y="0"/>
          <a:chExt cx="0" cy="0"/>
        </a:xfrm>
      </p:grpSpPr>
      <p:grpSp>
        <p:nvGrpSpPr>
          <p:cNvPr id="2" name="Group 2"/>
          <p:cNvGrpSpPr/>
          <p:nvPr/>
        </p:nvGrpSpPr>
        <p:grpSpPr>
          <a:xfrm>
            <a:off x="-39610" y="0"/>
            <a:ext cx="15159610" cy="1355098"/>
            <a:chOff x="-10037" y="0"/>
            <a:chExt cx="3841417" cy="343379"/>
          </a:xfrm>
        </p:grpSpPr>
        <p:sp>
          <p:nvSpPr>
            <p:cNvPr id="3" name="Freeform 3"/>
            <p:cNvSpPr/>
            <p:nvPr/>
          </p:nvSpPr>
          <p:spPr>
            <a:xfrm>
              <a:off x="0" y="0"/>
              <a:ext cx="3831380" cy="270933"/>
            </a:xfrm>
            <a:custGeom>
              <a:avLst/>
              <a:gdLst/>
              <a:ahLst/>
              <a:cxnLst/>
              <a:rect l="l" t="t" r="r" b="b"/>
              <a:pathLst>
                <a:path w="3831380" h="270933">
                  <a:moveTo>
                    <a:pt x="0" y="0"/>
                  </a:moveTo>
                  <a:lnTo>
                    <a:pt x="3831380" y="0"/>
                  </a:lnTo>
                  <a:lnTo>
                    <a:pt x="3831380" y="270933"/>
                  </a:lnTo>
                  <a:lnTo>
                    <a:pt x="0" y="270933"/>
                  </a:lnTo>
                  <a:close/>
                </a:path>
              </a:pathLst>
            </a:custGeom>
            <a:solidFill>
              <a:srgbClr val="919191"/>
            </a:solidFill>
          </p:spPr>
          <p:txBody>
            <a:bodyPr/>
            <a:lstStyle/>
            <a:p>
              <a:endParaRPr lang="en-IN"/>
            </a:p>
          </p:txBody>
        </p:sp>
        <p:sp>
          <p:nvSpPr>
            <p:cNvPr id="4" name="TextBox 4"/>
            <p:cNvSpPr txBox="1"/>
            <p:nvPr/>
          </p:nvSpPr>
          <p:spPr>
            <a:xfrm>
              <a:off x="-10037" y="15296"/>
              <a:ext cx="3831380" cy="328083"/>
            </a:xfrm>
            <a:prstGeom prst="rect">
              <a:avLst/>
            </a:prstGeom>
          </p:spPr>
          <p:txBody>
            <a:bodyPr lIns="50800" tIns="50800" rIns="50800" bIns="50800" rtlCol="0" anchor="ctr"/>
            <a:lstStyle/>
            <a:p>
              <a:pPr algn="ctr">
                <a:lnSpc>
                  <a:spcPts val="2800"/>
                </a:lnSpc>
                <a:spcBef>
                  <a:spcPct val="0"/>
                </a:spcBef>
              </a:pPr>
              <a:r>
                <a:rPr lang="en-US" sz="2000" b="1" dirty="0">
                  <a:solidFill>
                    <a:srgbClr val="FFFFFF"/>
                  </a:solidFill>
                  <a:latin typeface="Times New Roman" panose="02020603050405020304" pitchFamily="18" charset="0"/>
                  <a:ea typeface="Times New Roman Bold"/>
                  <a:cs typeface="Times New Roman" panose="02020603050405020304" pitchFamily="18" charset="0"/>
                  <a:sym typeface="Times New Roman Bold"/>
                </a:rPr>
                <a:t>An analysis of Barriers Causing Long Waiting Times in Child and Adolescent Mental Health Services (CAMHS) in England</a:t>
              </a:r>
            </a:p>
            <a:p>
              <a:pPr algn="ctr">
                <a:lnSpc>
                  <a:spcPts val="2800"/>
                </a:lnSpc>
                <a:spcBef>
                  <a:spcPct val="0"/>
                </a:spcBef>
              </a:pPr>
              <a:r>
                <a:rPr lang="en-US" sz="2000" dirty="0">
                  <a:solidFill>
                    <a:schemeClr val="bg1"/>
                  </a:solidFill>
                  <a:latin typeface="Times New Roman" panose="02020603050405020304" pitchFamily="18" charset="0"/>
                  <a:cs typeface="Times New Roman" panose="02020603050405020304" pitchFamily="18" charset="0"/>
                </a:rPr>
                <a:t>Name: Ronak Yusuf sheikh   Student id: 2436884 </a:t>
              </a:r>
              <a:r>
                <a:rPr lang="en-US" sz="2000" dirty="0">
                  <a:solidFill>
                    <a:srgbClr val="FFFFFF"/>
                  </a:solidFill>
                  <a:latin typeface="Canva Sans"/>
                  <a:ea typeface="Canva Sans"/>
                  <a:cs typeface="Canva Sans"/>
                  <a:sym typeface="Canva Sans"/>
                </a:rPr>
                <a:t>E-Mail: </a:t>
              </a:r>
              <a:r>
                <a:rPr lang="en-US" sz="2000" b="1" dirty="0">
                  <a:solidFill>
                    <a:schemeClr val="bg1"/>
                  </a:solidFill>
                  <a:latin typeface="Times New Roman Bold"/>
                  <a:ea typeface="Times New Roman Bold"/>
                  <a:cs typeface="Times New Roman Bold"/>
                  <a:sym typeface="Times New Roman Bold"/>
                  <a:hlinkClick r:id="rId3">
                    <a:extLst>
                      <a:ext uri="{A12FA001-AC4F-418D-AE19-62706E023703}">
                        <ahyp:hlinkClr xmlns:ahyp="http://schemas.microsoft.com/office/drawing/2018/hyperlinkcolor" val="tx"/>
                      </a:ext>
                    </a:extLst>
                  </a:hlinkClick>
                </a:rPr>
                <a:t>2436884@student.uwtsd.ac.uk</a:t>
              </a:r>
              <a:r>
                <a:rPr lang="en-US" sz="2000" b="1" dirty="0">
                  <a:solidFill>
                    <a:schemeClr val="bg1"/>
                  </a:solidFill>
                  <a:latin typeface="Times New Roman Bold"/>
                  <a:ea typeface="Times New Roman Bold"/>
                  <a:cs typeface="Times New Roman Bold"/>
                  <a:sym typeface="Times New Roman Bold"/>
                </a:rPr>
                <a:t> </a:t>
              </a:r>
              <a:r>
                <a:rPr lang="en-US" sz="2000" dirty="0">
                  <a:solidFill>
                    <a:schemeClr val="bg1"/>
                  </a:solidFill>
                  <a:latin typeface="Canva Sans"/>
                  <a:ea typeface="Canva Sans"/>
                  <a:cs typeface="Canva Sans"/>
                  <a:sym typeface="Canva Sans"/>
                </a:rPr>
                <a:t> </a:t>
              </a:r>
            </a:p>
            <a:p>
              <a:pPr algn="ctr">
                <a:lnSpc>
                  <a:spcPts val="2800"/>
                </a:lnSpc>
                <a:spcBef>
                  <a:spcPct val="0"/>
                </a:spcBef>
              </a:pPr>
              <a:r>
                <a:rPr lang="en-US" sz="2000" dirty="0">
                  <a:solidFill>
                    <a:srgbClr val="FFFFFF"/>
                  </a:solidFill>
                  <a:latin typeface="Canva Sans"/>
                  <a:ea typeface="Canva Sans"/>
                  <a:cs typeface="Canva Sans"/>
                  <a:sym typeface="Canva Sans"/>
                </a:rPr>
                <a:t>Department: </a:t>
              </a:r>
              <a:r>
                <a:rPr lang="en-US" sz="2000" b="1" dirty="0" err="1">
                  <a:solidFill>
                    <a:schemeClr val="bg1"/>
                  </a:solidFill>
                  <a:latin typeface="Times New Roman Bold"/>
                  <a:ea typeface="Times New Roman Bold"/>
                  <a:cs typeface="Times New Roman Bold"/>
                  <a:sym typeface="Times New Roman Bold"/>
                </a:rPr>
                <a:t>Msc</a:t>
              </a:r>
              <a:r>
                <a:rPr lang="en-US" sz="2000" b="1" dirty="0">
                  <a:solidFill>
                    <a:schemeClr val="bg1"/>
                  </a:solidFill>
                  <a:latin typeface="Times New Roman Bold"/>
                  <a:ea typeface="Times New Roman Bold"/>
                  <a:cs typeface="Times New Roman Bold"/>
                  <a:sym typeface="Times New Roman Bold"/>
                </a:rPr>
                <a:t> Public health and social care</a:t>
              </a:r>
              <a:r>
                <a:rPr lang="en-US" sz="2000" dirty="0">
                  <a:solidFill>
                    <a:schemeClr val="bg1"/>
                  </a:solidFill>
                  <a:latin typeface="Canva Sans"/>
                  <a:ea typeface="Canva Sans"/>
                  <a:cs typeface="Canva Sans"/>
                  <a:sym typeface="Canva Sans"/>
                </a:rPr>
                <a:t> </a:t>
              </a:r>
              <a:r>
                <a:rPr lang="en-US" sz="2000">
                  <a:solidFill>
                    <a:srgbClr val="FFFFFF"/>
                  </a:solidFill>
                  <a:latin typeface="Canva Sans"/>
                  <a:ea typeface="Canva Sans"/>
                  <a:cs typeface="Canva Sans"/>
                  <a:sym typeface="Canva Sans"/>
                </a:rPr>
                <a:t>Supervisor: Farah Wiita</a:t>
              </a:r>
              <a:endParaRPr lang="en-US" sz="2000" dirty="0">
                <a:solidFill>
                  <a:srgbClr val="FFFFFF"/>
                </a:solidFill>
                <a:latin typeface="Canva Sans"/>
                <a:ea typeface="Canva Sans"/>
                <a:cs typeface="Canva Sans"/>
                <a:sym typeface="Canva Sans"/>
              </a:endParaRPr>
            </a:p>
            <a:p>
              <a:pPr algn="ctr">
                <a:lnSpc>
                  <a:spcPts val="2800"/>
                </a:lnSpc>
                <a:spcBef>
                  <a:spcPct val="0"/>
                </a:spcBef>
              </a:pPr>
              <a:endParaRPr lang="en-US" sz="2000" b="1" dirty="0">
                <a:solidFill>
                  <a:schemeClr val="bg1"/>
                </a:solidFill>
                <a:latin typeface="Times New Roman" panose="02020603050405020304" pitchFamily="18" charset="0"/>
                <a:ea typeface="Times New Roman Bold"/>
                <a:cs typeface="Times New Roman" panose="02020603050405020304" pitchFamily="18" charset="0"/>
                <a:sym typeface="Times New Roman Bold"/>
              </a:endParaRPr>
            </a:p>
          </p:txBody>
        </p:sp>
      </p:grpSp>
      <p:grpSp>
        <p:nvGrpSpPr>
          <p:cNvPr id="5" name="Group 5"/>
          <p:cNvGrpSpPr/>
          <p:nvPr/>
        </p:nvGrpSpPr>
        <p:grpSpPr>
          <a:xfrm>
            <a:off x="0" y="1069200"/>
            <a:ext cx="5185607" cy="4714830"/>
            <a:chOff x="0" y="0"/>
            <a:chExt cx="1314023" cy="1194729"/>
          </a:xfrm>
        </p:grpSpPr>
        <p:sp>
          <p:nvSpPr>
            <p:cNvPr id="6" name="Freeform 6"/>
            <p:cNvSpPr/>
            <p:nvPr/>
          </p:nvSpPr>
          <p:spPr>
            <a:xfrm>
              <a:off x="0" y="0"/>
              <a:ext cx="1314023" cy="1194729"/>
            </a:xfrm>
            <a:custGeom>
              <a:avLst/>
              <a:gdLst/>
              <a:ahLst/>
              <a:cxnLst/>
              <a:rect l="l" t="t" r="r" b="b"/>
              <a:pathLst>
                <a:path w="1314023" h="1194729">
                  <a:moveTo>
                    <a:pt x="79127" y="0"/>
                  </a:moveTo>
                  <a:lnTo>
                    <a:pt x="1234896" y="0"/>
                  </a:lnTo>
                  <a:cubicBezTo>
                    <a:pt x="1255882" y="0"/>
                    <a:pt x="1276008" y="8337"/>
                    <a:pt x="1290847" y="23176"/>
                  </a:cubicBezTo>
                  <a:cubicBezTo>
                    <a:pt x="1305687" y="38015"/>
                    <a:pt x="1314023" y="58141"/>
                    <a:pt x="1314023" y="79127"/>
                  </a:cubicBezTo>
                  <a:lnTo>
                    <a:pt x="1314023" y="1115602"/>
                  </a:lnTo>
                  <a:cubicBezTo>
                    <a:pt x="1314023" y="1136588"/>
                    <a:pt x="1305687" y="1156714"/>
                    <a:pt x="1290847" y="1171554"/>
                  </a:cubicBezTo>
                  <a:cubicBezTo>
                    <a:pt x="1276008" y="1186393"/>
                    <a:pt x="1255882" y="1194729"/>
                    <a:pt x="1234896" y="1194729"/>
                  </a:cubicBezTo>
                  <a:lnTo>
                    <a:pt x="79127" y="1194729"/>
                  </a:lnTo>
                  <a:cubicBezTo>
                    <a:pt x="58141" y="1194729"/>
                    <a:pt x="38015" y="1186393"/>
                    <a:pt x="23176" y="1171554"/>
                  </a:cubicBezTo>
                  <a:cubicBezTo>
                    <a:pt x="8337" y="1156714"/>
                    <a:pt x="0" y="1136588"/>
                    <a:pt x="0" y="1115602"/>
                  </a:cubicBezTo>
                  <a:lnTo>
                    <a:pt x="0" y="79127"/>
                  </a:lnTo>
                  <a:cubicBezTo>
                    <a:pt x="0" y="58141"/>
                    <a:pt x="8337" y="38015"/>
                    <a:pt x="23176" y="23176"/>
                  </a:cubicBezTo>
                  <a:cubicBezTo>
                    <a:pt x="38015" y="8337"/>
                    <a:pt x="58141" y="0"/>
                    <a:pt x="79127" y="0"/>
                  </a:cubicBezTo>
                  <a:close/>
                </a:path>
              </a:pathLst>
            </a:custGeom>
            <a:solidFill>
              <a:srgbClr val="5CE1E6"/>
            </a:solidFill>
          </p:spPr>
          <p:txBody>
            <a:bodyPr/>
            <a:lstStyle/>
            <a:p>
              <a:endParaRPr lang="en-IN"/>
            </a:p>
          </p:txBody>
        </p:sp>
        <p:sp>
          <p:nvSpPr>
            <p:cNvPr id="7" name="TextBox 7"/>
            <p:cNvSpPr txBox="1"/>
            <p:nvPr/>
          </p:nvSpPr>
          <p:spPr>
            <a:xfrm>
              <a:off x="0" y="-38100"/>
              <a:ext cx="1314023" cy="1232829"/>
            </a:xfrm>
            <a:prstGeom prst="rect">
              <a:avLst/>
            </a:prstGeom>
          </p:spPr>
          <p:txBody>
            <a:bodyPr lIns="50800" tIns="50800" rIns="50800" bIns="50800" rtlCol="0" anchor="t"/>
            <a:lstStyle/>
            <a:p>
              <a:pPr algn="ctr">
                <a:lnSpc>
                  <a:spcPts val="1679"/>
                </a:lnSpc>
              </a:pPr>
              <a:endParaRPr lang="en-US" sz="12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algn="ctr">
                <a:lnSpc>
                  <a:spcPts val="1679"/>
                </a:lnSpc>
              </a:pPr>
              <a:r>
                <a:rPr lang="en-US" sz="12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Introduction and Rationale</a:t>
              </a:r>
            </a:p>
            <a:p>
              <a:pPr algn="just">
                <a:lnSpc>
                  <a:spcPts val="1679"/>
                </a:lnSpc>
              </a:pP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Child and Adolescent Mental Health Services (CAMHS) provide specialist mental health assessment and treatment for children. This issue has become a growing public health concern in recent years. Approximately one in six young people in England has a mental health disorder, and it is increasing year by year (Abel et al., 2025). Despite the rising demand, many referrals to CAMHs are not accepted for treatment. According to the report (Healthcareconferencesuk.co.uk, 2024), due to its limited accessibility, 270300 children were waiting for mental health support following referral.</a:t>
              </a:r>
            </a:p>
            <a:p>
              <a:pPr algn="just">
                <a:lnSpc>
                  <a:spcPts val="1679"/>
                </a:lnSpc>
              </a:pP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These figure highlights the significant pressure within CAMHS and the challenges many young people face while attempting to access mental health care. A number of research papers have indicated the problems of the CAMHS that contributes to the service delays (</a:t>
              </a:r>
              <a:r>
                <a:rPr lang="en-IN" sz="1200" dirty="0">
                  <a:latin typeface="Times New Roman" panose="02020603050405020304" pitchFamily="18" charset="0"/>
                  <a:cs typeface="Times New Roman" panose="02020603050405020304" pitchFamily="18" charset="0"/>
                </a:rPr>
                <a:t>Valentine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2023</a:t>
              </a: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 Some of the reasons consist of deficient funds, staffing, and complicated referral channels.</a:t>
              </a:r>
            </a:p>
            <a:p>
              <a:pPr algn="just">
                <a:lnSpc>
                  <a:spcPts val="1679"/>
                </a:lnSpc>
              </a:pP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Variations in service provision and referral criteria across different regions can create confusion among professionals (Han </a:t>
              </a:r>
              <a:r>
                <a:rPr lang="en-US" sz="1200" i="1" dirty="0">
                  <a:solidFill>
                    <a:srgbClr val="000000"/>
                  </a:solidFill>
                  <a:latin typeface="Times New Roman" panose="02020603050405020304" pitchFamily="18" charset="0"/>
                  <a:ea typeface="Times New Roman Italics"/>
                  <a:cs typeface="Times New Roman" panose="02020603050405020304" pitchFamily="18" charset="0"/>
                  <a:sym typeface="Times New Roman Italics"/>
                </a:rPr>
                <a:t>et al.</a:t>
              </a: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 2026). For these reasons, there is a requirement to critically explore the structural and </a:t>
              </a:r>
              <a:r>
                <a:rPr lang="en-US" sz="1200" dirty="0" err="1">
                  <a:solidFill>
                    <a:srgbClr val="000000"/>
                  </a:solidFill>
                  <a:latin typeface="Times New Roman" panose="02020603050405020304" pitchFamily="18" charset="0"/>
                  <a:ea typeface="Times New Roman"/>
                  <a:cs typeface="Times New Roman" panose="02020603050405020304" pitchFamily="18" charset="0"/>
                  <a:sym typeface="Times New Roman"/>
                </a:rPr>
                <a:t>organisational</a:t>
              </a: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 barriers that contribute to long waiting times within CAMHS (</a:t>
              </a:r>
              <a:r>
                <a:rPr lang="en-IN" sz="1200" dirty="0" err="1">
                  <a:latin typeface="Times New Roman" panose="02020603050405020304" pitchFamily="18" charset="0"/>
                  <a:cs typeface="Times New Roman" panose="02020603050405020304" pitchFamily="18" charset="0"/>
                </a:rPr>
                <a:t>Punton</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2022</a:t>
              </a: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 This research aims to examine these barriers and provide insights that may help to improve service accessibility and support timely mental health interventions</a:t>
              </a:r>
            </a:p>
            <a:p>
              <a:pPr algn="just">
                <a:lnSpc>
                  <a:spcPts val="1679"/>
                </a:lnSpc>
              </a:pPr>
              <a:endPar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algn="l">
                <a:lnSpc>
                  <a:spcPts val="1679"/>
                </a:lnSpc>
                <a:spcBef>
                  <a:spcPct val="0"/>
                </a:spcBef>
              </a:pPr>
              <a:endPar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grpSp>
      <p:grpSp>
        <p:nvGrpSpPr>
          <p:cNvPr id="8" name="Group 8"/>
          <p:cNvGrpSpPr/>
          <p:nvPr/>
        </p:nvGrpSpPr>
        <p:grpSpPr>
          <a:xfrm>
            <a:off x="5359168" y="1069200"/>
            <a:ext cx="4513067" cy="6767315"/>
            <a:chOff x="0" y="0"/>
            <a:chExt cx="1187583" cy="1624560"/>
          </a:xfrm>
        </p:grpSpPr>
        <p:sp>
          <p:nvSpPr>
            <p:cNvPr id="9" name="Freeform 9"/>
            <p:cNvSpPr/>
            <p:nvPr/>
          </p:nvSpPr>
          <p:spPr>
            <a:xfrm>
              <a:off x="0" y="0"/>
              <a:ext cx="1187583" cy="1566474"/>
            </a:xfrm>
            <a:custGeom>
              <a:avLst/>
              <a:gdLst/>
              <a:ahLst/>
              <a:cxnLst/>
              <a:rect l="l" t="t" r="r" b="b"/>
              <a:pathLst>
                <a:path w="1187583" h="1566474">
                  <a:moveTo>
                    <a:pt x="87552" y="0"/>
                  </a:moveTo>
                  <a:lnTo>
                    <a:pt x="1100031" y="0"/>
                  </a:lnTo>
                  <a:cubicBezTo>
                    <a:pt x="1148385" y="0"/>
                    <a:pt x="1187583" y="39198"/>
                    <a:pt x="1187583" y="87552"/>
                  </a:cubicBezTo>
                  <a:lnTo>
                    <a:pt x="1187583" y="1478923"/>
                  </a:lnTo>
                  <a:cubicBezTo>
                    <a:pt x="1187583" y="1527276"/>
                    <a:pt x="1148385" y="1566474"/>
                    <a:pt x="1100031" y="1566474"/>
                  </a:cubicBezTo>
                  <a:lnTo>
                    <a:pt x="87552" y="1566474"/>
                  </a:lnTo>
                  <a:cubicBezTo>
                    <a:pt x="39198" y="1566474"/>
                    <a:pt x="0" y="1527276"/>
                    <a:pt x="0" y="1478923"/>
                  </a:cubicBezTo>
                  <a:lnTo>
                    <a:pt x="0" y="87552"/>
                  </a:lnTo>
                  <a:cubicBezTo>
                    <a:pt x="0" y="39198"/>
                    <a:pt x="39198" y="0"/>
                    <a:pt x="87552" y="0"/>
                  </a:cubicBezTo>
                  <a:close/>
                </a:path>
              </a:pathLst>
            </a:custGeom>
            <a:solidFill>
              <a:srgbClr val="C1FF72"/>
            </a:solidFill>
          </p:spPr>
          <p:txBody>
            <a:bodyPr/>
            <a:lstStyle/>
            <a:p>
              <a:endParaRPr lang="en-IN"/>
            </a:p>
          </p:txBody>
        </p:sp>
        <p:sp>
          <p:nvSpPr>
            <p:cNvPr id="10" name="TextBox 10"/>
            <p:cNvSpPr txBox="1"/>
            <p:nvPr/>
          </p:nvSpPr>
          <p:spPr>
            <a:xfrm>
              <a:off x="0" y="0"/>
              <a:ext cx="1187583" cy="1624560"/>
            </a:xfrm>
            <a:prstGeom prst="rect">
              <a:avLst/>
            </a:prstGeom>
          </p:spPr>
          <p:txBody>
            <a:bodyPr lIns="50800" tIns="50800" rIns="50800" bIns="50800" rtlCol="0" anchor="t"/>
            <a:lstStyle/>
            <a:p>
              <a:pPr algn="ctr">
                <a:lnSpc>
                  <a:spcPts val="1679"/>
                </a:lnSpc>
              </a:pPr>
              <a:endParaRPr lang="en-US" sz="10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algn="ctr">
                <a:lnSpc>
                  <a:spcPts val="1679"/>
                </a:lnSpc>
              </a:pPr>
              <a:r>
                <a:rPr lang="en-US" sz="10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Prevalence of the Problem</a:t>
              </a:r>
            </a:p>
            <a:p>
              <a:pPr algn="just">
                <a:lnSpc>
                  <a:spcPts val="1679"/>
                </a:lnSpc>
              </a:pP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Mental health problems among children and young people have become a major public health concern in England. Recent national surveys indicate that approximately one in six children aged between 7 and 16 years has a probable mental health disorder. A few of the symptoms are depression, anxiety disorder, </a:t>
              </a:r>
              <a:r>
                <a:rPr lang="en-US" sz="1000" dirty="0" err="1">
                  <a:solidFill>
                    <a:srgbClr val="000000"/>
                  </a:solidFill>
                  <a:latin typeface="Times New Roman" panose="02020603050405020304" pitchFamily="18" charset="0"/>
                  <a:ea typeface="Times New Roman"/>
                  <a:cs typeface="Times New Roman" panose="02020603050405020304" pitchFamily="18" charset="0"/>
                  <a:sym typeface="Times New Roman"/>
                </a:rPr>
                <a:t>behavioural</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difficulties, and emotional problems that can effect wellbeing of the young people (Palmer </a:t>
              </a:r>
              <a:r>
                <a:rPr lang="en-US" sz="1000" i="1" dirty="0">
                  <a:solidFill>
                    <a:srgbClr val="000000"/>
                  </a:solidFill>
                  <a:latin typeface="Times New Roman" panose="02020603050405020304" pitchFamily="18" charset="0"/>
                  <a:ea typeface="Times New Roman"/>
                  <a:cs typeface="Times New Roman" panose="02020603050405020304" pitchFamily="18" charset="0"/>
                  <a:sym typeface="Times New Roman"/>
                </a:rPr>
                <a:t>et al.</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2023). CAMHS can play an important role in providing assessment, diagnosis, and treatment for young people who require support related to mental health across England (Evans </a:t>
              </a:r>
              <a:r>
                <a:rPr lang="en-US" sz="1000" i="1" dirty="0">
                  <a:solidFill>
                    <a:srgbClr val="000000"/>
                  </a:solidFill>
                  <a:latin typeface="Times New Roman" panose="02020603050405020304" pitchFamily="18" charset="0"/>
                  <a:ea typeface="Times New Roman"/>
                  <a:cs typeface="Times New Roman" panose="02020603050405020304" pitchFamily="18" charset="0"/>
                  <a:sym typeface="Times New Roman"/>
                </a:rPr>
                <a:t>et al., </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2023; </a:t>
              </a:r>
              <a:r>
                <a:rPr lang="en-IN" sz="1000" dirty="0">
                  <a:latin typeface="Times New Roman" panose="02020603050405020304" pitchFamily="18" charset="0"/>
                  <a:cs typeface="Times New Roman" panose="02020603050405020304" pitchFamily="18" charset="0"/>
                </a:rPr>
                <a:t>Mansoor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2023</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The increasing prevalence of mental health difficulties has resulted in a significant rise in referrals to CAMHS (</a:t>
              </a:r>
              <a:r>
                <a:rPr lang="en-IN" sz="1000" dirty="0">
                  <a:latin typeface="Times New Roman" panose="02020603050405020304" pitchFamily="18" charset="0"/>
                  <a:cs typeface="Times New Roman" panose="02020603050405020304" pitchFamily="18" charset="0"/>
                </a:rPr>
                <a:t>Ganga </a:t>
              </a:r>
              <a:r>
                <a:rPr lang="en-IN" sz="1000" i="1" dirty="0">
                  <a:latin typeface="Times New Roman" panose="02020603050405020304" pitchFamily="18" charset="0"/>
                  <a:cs typeface="Times New Roman" panose="02020603050405020304" pitchFamily="18" charset="0"/>
                </a:rPr>
                <a:t>et al., </a:t>
              </a:r>
              <a:r>
                <a:rPr lang="en-IN" sz="1000" dirty="0">
                  <a:latin typeface="Times New Roman" panose="02020603050405020304" pitchFamily="18" charset="0"/>
                  <a:cs typeface="Times New Roman" panose="02020603050405020304" pitchFamily="18" charset="0"/>
                </a:rPr>
                <a:t>2024</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a:t>
              </a:r>
            </a:p>
            <a:p>
              <a:pPr algn="just">
                <a:lnSpc>
                  <a:spcPts val="1679"/>
                </a:lnSpc>
              </a:pP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According to the data of NHS England, approximately 949200 children and young people were referred to CAMHS during the year 2022-2023 period (</a:t>
              </a:r>
              <a:r>
                <a:rPr lang="en-IN" sz="1000" dirty="0">
                  <a:latin typeface="Times New Roman" panose="02020603050405020304" pitchFamily="18" charset="0"/>
                  <a:cs typeface="Times New Roman" panose="02020603050405020304" pitchFamily="18" charset="0"/>
                </a:rPr>
                <a:t>Simpson, 2024</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This is around 8 per cent of the 11.9 million child population of England. Many children struggle to access timely support despite the substantial demand for mental health. As per the report, 270300 young people and children were still waiting to receive mental health assistance after being referred (BACP, 2024). These scenarios show the service demand and the capacity of CAMHS to provide treatment. Several national </a:t>
              </a:r>
              <a:r>
                <a:rPr lang="en-US" sz="1000" dirty="0" err="1">
                  <a:solidFill>
                    <a:srgbClr val="000000"/>
                  </a:solidFill>
                  <a:latin typeface="Times New Roman" panose="02020603050405020304" pitchFamily="18" charset="0"/>
                  <a:ea typeface="Times New Roman"/>
                  <a:cs typeface="Times New Roman" panose="02020603050405020304" pitchFamily="18" charset="0"/>
                  <a:sym typeface="Times New Roman"/>
                </a:rPr>
                <a:t>organisations</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have highlighted the scale of the issue and the pressure facing mental health services for children.</a:t>
              </a:r>
            </a:p>
            <a:p>
              <a:pPr algn="just">
                <a:lnSpc>
                  <a:spcPts val="1679"/>
                </a:lnSpc>
              </a:pP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A health report by NHS Digital, NHS England, and Children Commissioner of England focuses on the rising cases of young people in the country who have been seeking assistance in dealing with mental health problems (Edwards </a:t>
              </a:r>
              <a:r>
                <a:rPr lang="en-US" sz="1000" i="1" dirty="0">
                  <a:solidFill>
                    <a:srgbClr val="000000"/>
                  </a:solidFill>
                  <a:latin typeface="Times New Roman" panose="02020603050405020304" pitchFamily="18" charset="0"/>
                  <a:ea typeface="Times New Roman"/>
                  <a:cs typeface="Times New Roman" panose="02020603050405020304" pitchFamily="18" charset="0"/>
                  <a:sym typeface="Times New Roman"/>
                </a:rPr>
                <a:t>et al</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2024). A few charities such as </a:t>
              </a:r>
              <a:r>
                <a:rPr lang="en-US" sz="1000" dirty="0" err="1">
                  <a:solidFill>
                    <a:srgbClr val="000000"/>
                  </a:solidFill>
                  <a:latin typeface="Times New Roman" panose="02020603050405020304" pitchFamily="18" charset="0"/>
                  <a:ea typeface="Times New Roman"/>
                  <a:cs typeface="Times New Roman" panose="02020603050405020304" pitchFamily="18" charset="0"/>
                  <a:sym typeface="Times New Roman"/>
                </a:rPr>
                <a:t>YoungMinds</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also focus on improving the mental health of children in the UK (Clark et al., 2022; </a:t>
              </a:r>
              <a:r>
                <a:rPr lang="en-IN" sz="1000" dirty="0">
                  <a:latin typeface="Times New Roman" panose="02020603050405020304" pitchFamily="18" charset="0"/>
                  <a:cs typeface="Times New Roman" panose="02020603050405020304" pitchFamily="18" charset="0"/>
                </a:rPr>
                <a:t>Rainer and Abdinasir, 2023</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This </a:t>
              </a:r>
              <a:r>
                <a:rPr lang="en-US" sz="1000" dirty="0" err="1">
                  <a:solidFill>
                    <a:srgbClr val="000000"/>
                  </a:solidFill>
                  <a:latin typeface="Times New Roman" panose="02020603050405020304" pitchFamily="18" charset="0"/>
                  <a:ea typeface="Times New Roman"/>
                  <a:cs typeface="Times New Roman" panose="02020603050405020304" pitchFamily="18" charset="0"/>
                  <a:sym typeface="Times New Roman"/>
                </a:rPr>
                <a:t>organisation</a:t>
              </a:r>
              <a:r>
                <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rPr>
                <a:t> raises concerns about the long waiting time experienced by the patients.</a:t>
              </a:r>
            </a:p>
            <a:p>
              <a:pPr algn="ctr">
                <a:lnSpc>
                  <a:spcPts val="1679"/>
                </a:lnSpc>
                <a:spcBef>
                  <a:spcPct val="0"/>
                </a:spcBef>
              </a:pPr>
              <a:endPar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grpSp>
      <p:grpSp>
        <p:nvGrpSpPr>
          <p:cNvPr id="11" name="Group 11"/>
          <p:cNvGrpSpPr/>
          <p:nvPr/>
        </p:nvGrpSpPr>
        <p:grpSpPr>
          <a:xfrm>
            <a:off x="10007010" y="5933507"/>
            <a:ext cx="4978215" cy="4972219"/>
            <a:chOff x="0" y="0"/>
            <a:chExt cx="1261471" cy="1259951"/>
          </a:xfrm>
        </p:grpSpPr>
        <p:sp>
          <p:nvSpPr>
            <p:cNvPr id="12" name="Freeform 12"/>
            <p:cNvSpPr/>
            <p:nvPr/>
          </p:nvSpPr>
          <p:spPr>
            <a:xfrm>
              <a:off x="0" y="0"/>
              <a:ext cx="1261471" cy="1259951"/>
            </a:xfrm>
            <a:custGeom>
              <a:avLst/>
              <a:gdLst/>
              <a:ahLst/>
              <a:cxnLst/>
              <a:rect l="l" t="t" r="r" b="b"/>
              <a:pathLst>
                <a:path w="1261471" h="1259951">
                  <a:moveTo>
                    <a:pt x="82423" y="0"/>
                  </a:moveTo>
                  <a:lnTo>
                    <a:pt x="1179047" y="0"/>
                  </a:lnTo>
                  <a:cubicBezTo>
                    <a:pt x="1200907" y="0"/>
                    <a:pt x="1221872" y="8684"/>
                    <a:pt x="1237329" y="24141"/>
                  </a:cubicBezTo>
                  <a:cubicBezTo>
                    <a:pt x="1252787" y="39599"/>
                    <a:pt x="1261471" y="60563"/>
                    <a:pt x="1261471" y="82423"/>
                  </a:cubicBezTo>
                  <a:lnTo>
                    <a:pt x="1261471" y="1177528"/>
                  </a:lnTo>
                  <a:cubicBezTo>
                    <a:pt x="1261471" y="1223049"/>
                    <a:pt x="1224568" y="1259951"/>
                    <a:pt x="1179047" y="1259951"/>
                  </a:cubicBezTo>
                  <a:lnTo>
                    <a:pt x="82423" y="1259951"/>
                  </a:lnTo>
                  <a:cubicBezTo>
                    <a:pt x="60563" y="1259951"/>
                    <a:pt x="39599" y="1251268"/>
                    <a:pt x="24141" y="1235810"/>
                  </a:cubicBezTo>
                  <a:cubicBezTo>
                    <a:pt x="8684" y="1220353"/>
                    <a:pt x="0" y="1199388"/>
                    <a:pt x="0" y="1177528"/>
                  </a:cubicBezTo>
                  <a:lnTo>
                    <a:pt x="0" y="82423"/>
                  </a:lnTo>
                  <a:cubicBezTo>
                    <a:pt x="0" y="36902"/>
                    <a:pt x="36902" y="0"/>
                    <a:pt x="82423" y="0"/>
                  </a:cubicBezTo>
                  <a:close/>
                </a:path>
              </a:pathLst>
            </a:custGeom>
            <a:solidFill>
              <a:srgbClr val="B4B4B4"/>
            </a:solidFill>
          </p:spPr>
          <p:txBody>
            <a:bodyPr/>
            <a:lstStyle/>
            <a:p>
              <a:endParaRPr lang="en-IN"/>
            </a:p>
          </p:txBody>
        </p:sp>
        <p:sp>
          <p:nvSpPr>
            <p:cNvPr id="13" name="TextBox 13"/>
            <p:cNvSpPr txBox="1"/>
            <p:nvPr/>
          </p:nvSpPr>
          <p:spPr>
            <a:xfrm>
              <a:off x="0" y="-28575"/>
              <a:ext cx="1261471" cy="1288526"/>
            </a:xfrm>
            <a:prstGeom prst="rect">
              <a:avLst/>
            </a:prstGeom>
          </p:spPr>
          <p:txBody>
            <a:bodyPr lIns="50800" tIns="50800" rIns="50800" bIns="50800" rtlCol="0" anchor="t"/>
            <a:lstStyle/>
            <a:p>
              <a:pPr algn="ctr">
                <a:lnSpc>
                  <a:spcPts val="1260"/>
                </a:lnSpc>
              </a:pPr>
              <a:endParaRPr lang="en-US" sz="675" b="1"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algn="ctr">
                <a:lnSpc>
                  <a:spcPts val="1260"/>
                </a:lnSpc>
              </a:pPr>
              <a:r>
                <a:rPr lang="en-US" sz="675"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References</a:t>
              </a:r>
            </a:p>
            <a:p>
              <a:r>
                <a:rPr lang="en-IN" sz="675" dirty="0">
                  <a:latin typeface="Times New Roman" panose="02020603050405020304" pitchFamily="18" charset="0"/>
                  <a:cs typeface="Times New Roman" panose="02020603050405020304" pitchFamily="18" charset="0"/>
                </a:rPr>
                <a:t>Abel, K.M., Whelan, P., Carter, L.A., Tranter, H., Stockton-Powdrell, C., Gutridge, K., Hassan, L., Elvins, R. and </a:t>
              </a:r>
              <a:r>
                <a:rPr lang="en-IN" sz="675" dirty="0" err="1">
                  <a:latin typeface="Times New Roman" panose="02020603050405020304" pitchFamily="18" charset="0"/>
                  <a:cs typeface="Times New Roman" panose="02020603050405020304" pitchFamily="18" charset="0"/>
                </a:rPr>
                <a:t>Edbrooke</a:t>
              </a:r>
              <a:r>
                <a:rPr lang="en-IN" sz="675" dirty="0">
                  <a:latin typeface="Times New Roman" panose="02020603050405020304" pitchFamily="18" charset="0"/>
                  <a:cs typeface="Times New Roman" panose="02020603050405020304" pitchFamily="18" charset="0"/>
                </a:rPr>
                <a:t>-Childs, J., 2025. Enhancing referrals to Child and Adolescent Mental Health Services: the EN-CAMHS mixed-methods study. Health and Social Care Delivery Research, 13(21). DOI 10.3310/GYDW4507</a:t>
              </a:r>
            </a:p>
            <a:p>
              <a:r>
                <a:rPr lang="en-IN" sz="675" dirty="0">
                  <a:latin typeface="Times New Roman" panose="02020603050405020304" pitchFamily="18" charset="0"/>
                  <a:cs typeface="Times New Roman" panose="02020603050405020304" pitchFamily="18" charset="0"/>
                </a:rPr>
                <a:t>BACP., 2024. Crisis in children and young people’s mental healthcare. www.bacp.co.uk. Available at:</a:t>
              </a:r>
              <a:r>
                <a:rPr lang="en-IN" sz="675" dirty="0">
                  <a:latin typeface="Times New Roman" panose="02020603050405020304" pitchFamily="18" charset="0"/>
                  <a:cs typeface="Times New Roman" panose="02020603050405020304" pitchFamily="18" charset="0"/>
                  <a:hlinkClick r:id="rId4"/>
                </a:rPr>
                <a:t> https://www.bacp.co.uk/news/news-from-bacp/2024/15-march-crisis-in-children-and-young-people-s-mental-healthcare/</a:t>
              </a:r>
              <a:r>
                <a:rPr lang="en-IN" sz="675" dirty="0">
                  <a:latin typeface="Times New Roman" panose="02020603050405020304" pitchFamily="18" charset="0"/>
                  <a:cs typeface="Times New Roman" panose="02020603050405020304" pitchFamily="18" charset="0"/>
                </a:rPr>
                <a:t>.</a:t>
              </a:r>
            </a:p>
            <a:p>
              <a:r>
                <a:rPr lang="en-IN" sz="675" dirty="0">
                  <a:latin typeface="Times New Roman" panose="02020603050405020304" pitchFamily="18" charset="0"/>
                  <a:cs typeface="Times New Roman" panose="02020603050405020304" pitchFamily="18" charset="0"/>
                </a:rPr>
                <a:t>Clark, H., Day, K., Royal, P., Wright, P., Purvey, C., Norman, A., Lumsden, E., Peckham, K., Howells, K., Murray, P. and Randall, V., 2022. The mental health of children and young people. https://nectar.northampton.ac.uk/id/eprint/17045/1/Clark_etal_2022_The_Mental_Health_of_Children_and_Young_People.pdf</a:t>
              </a:r>
            </a:p>
            <a:p>
              <a:r>
                <a:rPr lang="en-IN" sz="675" dirty="0">
                  <a:latin typeface="Times New Roman" panose="02020603050405020304" pitchFamily="18" charset="0"/>
                  <a:cs typeface="Times New Roman" panose="02020603050405020304" pitchFamily="18" charset="0"/>
                </a:rPr>
                <a:t>Edwards, D., Carrier, J., Csontos, J., Evans, N., Elliott, M., Gillen, E., Hannigan, B., Lane, R. and Williams, L., 2024. Crisis responses for children and young people–a systematic review of effectiveness, experiences and service organisation (CAMH‐Crisis). Child and Adolescent Mental Health, 29(1), pp.70-83. Doi:10.1111/camh.12639</a:t>
              </a:r>
            </a:p>
            <a:p>
              <a:r>
                <a:rPr lang="en-IN" sz="675" dirty="0">
                  <a:latin typeface="Times New Roman" panose="02020603050405020304" pitchFamily="18" charset="0"/>
                  <a:cs typeface="Times New Roman" panose="02020603050405020304" pitchFamily="18" charset="0"/>
                </a:rPr>
                <a:t>Evans, N., Edwards, D., Carrier, J., Elliot, M., Gillen, E., Hannigan, M., Lane, R. and Williams, L., 2023. Mental health crisis care for children and young people aged 5 to 25 years: the CAMH-Crisis evidence synthesis. Health and social care delivery research, 11. DOI 10.3310/BPPT3407</a:t>
              </a:r>
            </a:p>
            <a:p>
              <a:r>
                <a:rPr lang="en-IN" sz="675" dirty="0">
                  <a:latin typeface="Times New Roman" panose="02020603050405020304" pitchFamily="18" charset="0"/>
                  <a:cs typeface="Times New Roman" panose="02020603050405020304" pitchFamily="18" charset="0"/>
                </a:rPr>
                <a:t>Ganga, R.N., Santa, K., Ali, M. and Smith, G., 2024. The impact of a digital referral platform to improve access to child and adolescent mental health services: a prospective observational study with real-world data. </a:t>
              </a:r>
              <a:r>
                <a:rPr lang="en-IN" sz="675" i="1" dirty="0">
                  <a:latin typeface="Times New Roman" panose="02020603050405020304" pitchFamily="18" charset="0"/>
                  <a:cs typeface="Times New Roman" panose="02020603050405020304" pitchFamily="18" charset="0"/>
                </a:rPr>
                <a:t>International Journal of Environmental Research and Public Health</a:t>
              </a:r>
              <a:r>
                <a:rPr lang="en-IN" sz="675" dirty="0">
                  <a:latin typeface="Times New Roman" panose="02020603050405020304" pitchFamily="18" charset="0"/>
                  <a:cs typeface="Times New Roman" panose="02020603050405020304" pitchFamily="18" charset="0"/>
                </a:rPr>
                <a:t>, </a:t>
              </a:r>
              <a:r>
                <a:rPr lang="en-IN" sz="675" i="1" dirty="0">
                  <a:latin typeface="Times New Roman" panose="02020603050405020304" pitchFamily="18" charset="0"/>
                  <a:cs typeface="Times New Roman" panose="02020603050405020304" pitchFamily="18" charset="0"/>
                </a:rPr>
                <a:t>21</a:t>
              </a:r>
              <a:r>
                <a:rPr lang="en-IN" sz="675" dirty="0">
                  <a:latin typeface="Times New Roman" panose="02020603050405020304" pitchFamily="18" charset="0"/>
                  <a:cs typeface="Times New Roman" panose="02020603050405020304" pitchFamily="18" charset="0"/>
                </a:rPr>
                <a:t>(10), p.1318. </a:t>
              </a:r>
              <a:r>
                <a:rPr lang="en-IN" sz="675" dirty="0">
                  <a:latin typeface="Times New Roman" panose="02020603050405020304" pitchFamily="18" charset="0"/>
                  <a:cs typeface="Times New Roman" panose="02020603050405020304" pitchFamily="18" charset="0"/>
                  <a:hlinkClick r:id="rId5"/>
                </a:rPr>
                <a:t>https://doi.org/10.3390/ijerph21101318</a:t>
              </a:r>
              <a:endParaRPr lang="en-IN" sz="675" dirty="0">
                <a:latin typeface="Times New Roman" panose="02020603050405020304" pitchFamily="18" charset="0"/>
                <a:cs typeface="Times New Roman" panose="02020603050405020304" pitchFamily="18" charset="0"/>
              </a:endParaRPr>
            </a:p>
            <a:p>
              <a:r>
                <a:rPr lang="en-IN" sz="675" dirty="0">
                  <a:latin typeface="Times New Roman" panose="02020603050405020304" pitchFamily="18" charset="0"/>
                  <a:cs typeface="Times New Roman" panose="02020603050405020304" pitchFamily="18" charset="0"/>
                </a:rPr>
                <a:t>Han, E., Burton, A., Bradbury, A., Hayes, D., Wright, J., </a:t>
              </a:r>
              <a:r>
                <a:rPr lang="en-IN" sz="675" dirty="0" err="1">
                  <a:latin typeface="Times New Roman" panose="02020603050405020304" pitchFamily="18" charset="0"/>
                  <a:cs typeface="Times New Roman" panose="02020603050405020304" pitchFamily="18" charset="0"/>
                </a:rPr>
                <a:t>Sticpewich</a:t>
              </a:r>
              <a:r>
                <a:rPr lang="en-IN" sz="675" dirty="0">
                  <a:latin typeface="Times New Roman" panose="02020603050405020304" pitchFamily="18" charset="0"/>
                  <a:cs typeface="Times New Roman" panose="02020603050405020304" pitchFamily="18" charset="0"/>
                </a:rPr>
                <a:t>, L., Page, J. and Fancourt, D., 2026. Experiences of youth and caregivers waiting for mental health services in the UK: a qualitative study to inform policy and practice. European Child &amp; Adolescent Psychiatry, pp.1-11.</a:t>
              </a:r>
              <a:r>
                <a:rPr lang="en-IN" sz="675" dirty="0">
                  <a:latin typeface="Times New Roman" panose="02020603050405020304" pitchFamily="18" charset="0"/>
                  <a:cs typeface="Times New Roman" panose="02020603050405020304" pitchFamily="18" charset="0"/>
                  <a:hlinkClick r:id="rId6"/>
                </a:rPr>
                <a:t> https://doi.org/10.1007/s00787-025-02952-x</a:t>
              </a:r>
              <a:endParaRPr lang="en-IN" sz="675" dirty="0">
                <a:latin typeface="Times New Roman" panose="02020603050405020304" pitchFamily="18" charset="0"/>
                <a:cs typeface="Times New Roman" panose="02020603050405020304" pitchFamily="18" charset="0"/>
              </a:endParaRPr>
            </a:p>
            <a:p>
              <a:r>
                <a:rPr lang="en-IN" sz="675" dirty="0">
                  <a:latin typeface="Times New Roman" panose="02020603050405020304" pitchFamily="18" charset="0"/>
                  <a:cs typeface="Times New Roman" panose="02020603050405020304" pitchFamily="18" charset="0"/>
                </a:rPr>
                <a:t>Healthcareconferencesuk.co.uk., 2024. Children’s Mental Health: Over a quarter of a million (270,300) still waiting for mental health support. Available at:</a:t>
              </a:r>
              <a:r>
                <a:rPr lang="en-IN" sz="675" dirty="0">
                  <a:latin typeface="Times New Roman" panose="02020603050405020304" pitchFamily="18" charset="0"/>
                  <a:cs typeface="Times New Roman" panose="02020603050405020304" pitchFamily="18" charset="0"/>
                  <a:hlinkClick r:id="rId7"/>
                </a:rPr>
                <a:t> https://www.healthcareconferencesuk.co.uk/news/2024-3-15/childrens-mental-health-over-a-quarter-of-a-million-270-300-still-waiting-for-mental-health-support</a:t>
              </a:r>
              <a:r>
                <a:rPr lang="en-IN" sz="675" dirty="0">
                  <a:latin typeface="Times New Roman" panose="02020603050405020304" pitchFamily="18" charset="0"/>
                  <a:cs typeface="Times New Roman" panose="02020603050405020304" pitchFamily="18" charset="0"/>
                </a:rPr>
                <a:t>.</a:t>
              </a:r>
            </a:p>
            <a:p>
              <a:r>
                <a:rPr lang="en-IN" sz="675" dirty="0">
                  <a:latin typeface="Times New Roman" panose="02020603050405020304" pitchFamily="18" charset="0"/>
                  <a:cs typeface="Times New Roman" panose="02020603050405020304" pitchFamily="18" charset="0"/>
                </a:rPr>
                <a:t>Holland, A., 2025. </a:t>
              </a:r>
              <a:r>
                <a:rPr lang="en-IN" sz="675" i="1" dirty="0">
                  <a:latin typeface="Times New Roman" panose="02020603050405020304" pitchFamily="18" charset="0"/>
                  <a:cs typeface="Times New Roman" panose="02020603050405020304" pitchFamily="18" charset="0"/>
                </a:rPr>
                <a:t>The CAMHS referral process: the perspectives of school counsellors on the front line of youth mental health in Aotearoa New Zealand: a thesis presented in partial fulfilment of the requirements for the degree of Master of Science in Psychology at Massey University, </a:t>
              </a:r>
              <a:r>
                <a:rPr lang="en-IN" sz="675" i="1" dirty="0" err="1">
                  <a:latin typeface="Times New Roman" panose="02020603050405020304" pitchFamily="18" charset="0"/>
                  <a:cs typeface="Times New Roman" panose="02020603050405020304" pitchFamily="18" charset="0"/>
                </a:rPr>
                <a:t>Manawatū</a:t>
              </a:r>
              <a:r>
                <a:rPr lang="en-IN" sz="675" i="1" dirty="0">
                  <a:latin typeface="Times New Roman" panose="02020603050405020304" pitchFamily="18" charset="0"/>
                  <a:cs typeface="Times New Roman" panose="02020603050405020304" pitchFamily="18" charset="0"/>
                </a:rPr>
                <a:t>, Aotearoa New Zealand</a:t>
              </a:r>
              <a:r>
                <a:rPr lang="en-IN" sz="675" dirty="0">
                  <a:latin typeface="Times New Roman" panose="02020603050405020304" pitchFamily="18" charset="0"/>
                  <a:cs typeface="Times New Roman" panose="02020603050405020304" pitchFamily="18" charset="0"/>
                </a:rPr>
                <a:t> (Doctoral dissertation, Massey University). </a:t>
              </a:r>
              <a:r>
                <a:rPr lang="en-IN" sz="675" dirty="0">
                  <a:latin typeface="Times New Roman" panose="02020603050405020304" pitchFamily="18" charset="0"/>
                  <a:cs typeface="Times New Roman" panose="02020603050405020304" pitchFamily="18" charset="0"/>
                  <a:hlinkClick r:id="rId8"/>
                </a:rPr>
                <a:t>https://mro.massey.ac.nz/bitstreams/810a0854-36bb-4775-90a6-36f73af602f1/download</a:t>
              </a:r>
              <a:endParaRPr lang="en-IN" sz="675" dirty="0">
                <a:latin typeface="Times New Roman" panose="02020603050405020304" pitchFamily="18" charset="0"/>
                <a:cs typeface="Times New Roman" panose="02020603050405020304" pitchFamily="18" charset="0"/>
              </a:endParaRPr>
            </a:p>
            <a:p>
              <a:r>
                <a:rPr lang="en-IN" sz="675" dirty="0">
                  <a:latin typeface="Times New Roman" panose="02020603050405020304" pitchFamily="18" charset="0"/>
                  <a:cs typeface="Times New Roman" panose="02020603050405020304" pitchFamily="18" charset="0"/>
                </a:rPr>
                <a:t>Mansoor, Z., Stanley, J., Fortune, S., Havighurst, S. and Bell, E., 2023. Evaluating an emotion coaching programme for parents of young adolescents attending Child Adolescent Mental Health Services (CAMHS) in New Zealand: protocol for a multi-site feasibility trial including co-design with service users. </a:t>
              </a:r>
              <a:r>
                <a:rPr lang="en-IN" sz="675" i="1" dirty="0">
                  <a:latin typeface="Times New Roman" panose="02020603050405020304" pitchFamily="18" charset="0"/>
                  <a:cs typeface="Times New Roman" panose="02020603050405020304" pitchFamily="18" charset="0"/>
                </a:rPr>
                <a:t>Pilot and feasibility studies</a:t>
              </a:r>
              <a:r>
                <a:rPr lang="en-IN" sz="675" dirty="0">
                  <a:latin typeface="Times New Roman" panose="02020603050405020304" pitchFamily="18" charset="0"/>
                  <a:cs typeface="Times New Roman" panose="02020603050405020304" pitchFamily="18" charset="0"/>
                </a:rPr>
                <a:t>, </a:t>
              </a:r>
              <a:r>
                <a:rPr lang="en-IN" sz="675" i="1" dirty="0">
                  <a:latin typeface="Times New Roman" panose="02020603050405020304" pitchFamily="18" charset="0"/>
                  <a:cs typeface="Times New Roman" panose="02020603050405020304" pitchFamily="18" charset="0"/>
                </a:rPr>
                <a:t>9</a:t>
              </a:r>
              <a:r>
                <a:rPr lang="en-IN" sz="675" dirty="0">
                  <a:latin typeface="Times New Roman" panose="02020603050405020304" pitchFamily="18" charset="0"/>
                  <a:cs typeface="Times New Roman" panose="02020603050405020304" pitchFamily="18" charset="0"/>
                </a:rPr>
                <a:t>(1), p.70.</a:t>
              </a:r>
              <a:r>
                <a:rPr lang="en-IN" sz="675" dirty="0">
                  <a:latin typeface="Times New Roman" panose="02020603050405020304" pitchFamily="18" charset="0"/>
                  <a:cs typeface="Times New Roman" panose="02020603050405020304" pitchFamily="18" charset="0"/>
                  <a:hlinkClick r:id="rId9"/>
                </a:rPr>
                <a:t>https://doi.org/10.1186/s40814-023-01282-6</a:t>
              </a:r>
              <a:endParaRPr lang="en-IN" sz="675" dirty="0">
                <a:latin typeface="Times New Roman" panose="02020603050405020304" pitchFamily="18" charset="0"/>
                <a:cs typeface="Times New Roman" panose="02020603050405020304" pitchFamily="18" charset="0"/>
              </a:endParaRPr>
            </a:p>
            <a:p>
              <a:r>
                <a:rPr lang="en-IN" sz="675" dirty="0">
                  <a:latin typeface="Times New Roman" panose="02020603050405020304" pitchFamily="18" charset="0"/>
                  <a:cs typeface="Times New Roman" panose="02020603050405020304" pitchFamily="18" charset="0"/>
                </a:rPr>
                <a:t>Palmer, M., Chandler, S., Carter Leno, V., </a:t>
              </a:r>
              <a:r>
                <a:rPr lang="en-IN" sz="675" dirty="0" err="1">
                  <a:latin typeface="Times New Roman" panose="02020603050405020304" pitchFamily="18" charset="0"/>
                  <a:cs typeface="Times New Roman" panose="02020603050405020304" pitchFamily="18" charset="0"/>
                </a:rPr>
                <a:t>Mgaieth</a:t>
              </a:r>
              <a:r>
                <a:rPr lang="en-IN" sz="675" dirty="0">
                  <a:latin typeface="Times New Roman" panose="02020603050405020304" pitchFamily="18" charset="0"/>
                  <a:cs typeface="Times New Roman" panose="02020603050405020304" pitchFamily="18" charset="0"/>
                </a:rPr>
                <a:t>, F., Yorke, I., </a:t>
              </a:r>
              <a:r>
                <a:rPr lang="en-IN" sz="675" dirty="0" err="1">
                  <a:latin typeface="Times New Roman" panose="02020603050405020304" pitchFamily="18" charset="0"/>
                  <a:cs typeface="Times New Roman" panose="02020603050405020304" pitchFamily="18" charset="0"/>
                </a:rPr>
                <a:t>Hollocks</a:t>
              </a:r>
              <a:r>
                <a:rPr lang="en-IN" sz="675" dirty="0">
                  <a:latin typeface="Times New Roman" panose="02020603050405020304" pitchFamily="18" charset="0"/>
                  <a:cs typeface="Times New Roman" panose="02020603050405020304" pitchFamily="18" charset="0"/>
                </a:rPr>
                <a:t>, M., Pickles, A., </a:t>
              </a:r>
              <a:r>
                <a:rPr lang="en-IN" sz="675" dirty="0" err="1">
                  <a:latin typeface="Times New Roman" panose="02020603050405020304" pitchFamily="18" charset="0"/>
                  <a:cs typeface="Times New Roman" panose="02020603050405020304" pitchFamily="18" charset="0"/>
                </a:rPr>
                <a:t>Slonims</a:t>
              </a:r>
              <a:r>
                <a:rPr lang="en-IN" sz="675" dirty="0">
                  <a:latin typeface="Times New Roman" panose="02020603050405020304" pitchFamily="18" charset="0"/>
                  <a:cs typeface="Times New Roman" panose="02020603050405020304" pitchFamily="18" charset="0"/>
                </a:rPr>
                <a:t>, V., Scott, S., Charman, T. and Simonoff, E., 2023. Factors associated with mental health symptoms among UK autistic children and young people and their parents during the COVID-19 pandemic. Autism, 27(7), pp.2098-2111.</a:t>
              </a:r>
              <a:r>
                <a:rPr lang="en-IN" sz="675" dirty="0">
                  <a:latin typeface="Times New Roman" panose="02020603050405020304" pitchFamily="18" charset="0"/>
                  <a:cs typeface="Times New Roman" panose="02020603050405020304" pitchFamily="18" charset="0"/>
                  <a:hlinkClick r:id="rId10"/>
                </a:rPr>
                <a:t> https://uk.sagepub.com/en-gb/journals-permissions</a:t>
              </a:r>
              <a:endParaRPr lang="en-IN" sz="675" dirty="0">
                <a:latin typeface="Times New Roman" panose="02020603050405020304" pitchFamily="18" charset="0"/>
                <a:cs typeface="Times New Roman" panose="02020603050405020304" pitchFamily="18" charset="0"/>
              </a:endParaRPr>
            </a:p>
            <a:p>
              <a:r>
                <a:rPr lang="en-IN" sz="675" dirty="0" err="1">
                  <a:latin typeface="Times New Roman" panose="02020603050405020304" pitchFamily="18" charset="0"/>
                  <a:cs typeface="Times New Roman" panose="02020603050405020304" pitchFamily="18" charset="0"/>
                </a:rPr>
                <a:t>Punton</a:t>
              </a:r>
              <a:r>
                <a:rPr lang="en-IN" sz="675" dirty="0">
                  <a:latin typeface="Times New Roman" panose="02020603050405020304" pitchFamily="18" charset="0"/>
                  <a:cs typeface="Times New Roman" panose="02020603050405020304" pitchFamily="18" charset="0"/>
                </a:rPr>
                <a:t>, G., Dodd, A.L. and McNeill, A., 2022. ‘You’re on the waiting list’: An interpretive phenomenological analysis of young adults’ experiences of waiting lists within mental health services in the UK. </a:t>
              </a:r>
              <a:r>
                <a:rPr lang="en-IN" sz="675" i="1" dirty="0" err="1">
                  <a:latin typeface="Times New Roman" panose="02020603050405020304" pitchFamily="18" charset="0"/>
                  <a:cs typeface="Times New Roman" panose="02020603050405020304" pitchFamily="18" charset="0"/>
                </a:rPr>
                <a:t>Plos</a:t>
              </a:r>
              <a:r>
                <a:rPr lang="en-IN" sz="675" i="1" dirty="0">
                  <a:latin typeface="Times New Roman" panose="02020603050405020304" pitchFamily="18" charset="0"/>
                  <a:cs typeface="Times New Roman" panose="02020603050405020304" pitchFamily="18" charset="0"/>
                </a:rPr>
                <a:t> one</a:t>
              </a:r>
              <a:r>
                <a:rPr lang="en-IN" sz="675" dirty="0">
                  <a:latin typeface="Times New Roman" panose="02020603050405020304" pitchFamily="18" charset="0"/>
                  <a:cs typeface="Times New Roman" panose="02020603050405020304" pitchFamily="18" charset="0"/>
                </a:rPr>
                <a:t>, </a:t>
              </a:r>
              <a:r>
                <a:rPr lang="en-IN" sz="675" i="1" dirty="0">
                  <a:latin typeface="Times New Roman" panose="02020603050405020304" pitchFamily="18" charset="0"/>
                  <a:cs typeface="Times New Roman" panose="02020603050405020304" pitchFamily="18" charset="0"/>
                </a:rPr>
                <a:t>17</a:t>
              </a:r>
              <a:r>
                <a:rPr lang="en-IN" sz="675" dirty="0">
                  <a:latin typeface="Times New Roman" panose="02020603050405020304" pitchFamily="18" charset="0"/>
                  <a:cs typeface="Times New Roman" panose="02020603050405020304" pitchFamily="18" charset="0"/>
                </a:rPr>
                <a:t>(3), p.e0265542. https://doi.org/10.1371/journal.pone.0265542</a:t>
              </a:r>
            </a:p>
            <a:p>
              <a:r>
                <a:rPr lang="en-IN" sz="675" dirty="0">
                  <a:latin typeface="Times New Roman" panose="02020603050405020304" pitchFamily="18" charset="0"/>
                  <a:cs typeface="Times New Roman" panose="02020603050405020304" pitchFamily="18" charset="0"/>
                </a:rPr>
                <a:t>Rainer, C. and Abdinasir, K., 2023. Children and young people’s mental health. </a:t>
              </a:r>
              <a:r>
                <a:rPr lang="en-IN" sz="675" i="1" dirty="0">
                  <a:latin typeface="Times New Roman" panose="02020603050405020304" pitchFamily="18" charset="0"/>
                  <a:cs typeface="Times New Roman" panose="02020603050405020304" pitchFamily="18" charset="0"/>
                </a:rPr>
                <a:t>An independent review into policy success and challenges over the last decade</a:t>
              </a:r>
              <a:r>
                <a:rPr lang="en-IN" sz="675" dirty="0">
                  <a:latin typeface="Times New Roman" panose="02020603050405020304" pitchFamily="18" charset="0"/>
                  <a:cs typeface="Times New Roman" panose="02020603050405020304" pitchFamily="18" charset="0"/>
                </a:rPr>
                <a:t>. </a:t>
              </a:r>
              <a:r>
                <a:rPr lang="en-IN" sz="675" dirty="0">
                  <a:latin typeface="Times New Roman" panose="02020603050405020304" pitchFamily="18" charset="0"/>
                  <a:cs typeface="Times New Roman" panose="02020603050405020304" pitchFamily="18" charset="0"/>
                  <a:hlinkClick r:id="rId11"/>
                </a:rPr>
                <a:t>https://cypmhc.org.uk/wp-content/uploads/2023/06/Review-of-CYP-Mental-Health-Policy-Final-Report.-2023.pdf</a:t>
              </a:r>
              <a:endParaRPr lang="en-IN" sz="675" dirty="0">
                <a:latin typeface="Times New Roman" panose="02020603050405020304" pitchFamily="18" charset="0"/>
                <a:cs typeface="Times New Roman" panose="02020603050405020304" pitchFamily="18" charset="0"/>
              </a:endParaRPr>
            </a:p>
            <a:p>
              <a:r>
                <a:rPr lang="en-IN" sz="675" dirty="0">
                  <a:latin typeface="Times New Roman" panose="02020603050405020304" pitchFamily="18" charset="0"/>
                  <a:cs typeface="Times New Roman" panose="02020603050405020304" pitchFamily="18" charset="0"/>
                </a:rPr>
                <a:t>Simpson, </a:t>
              </a:r>
              <a:r>
                <a:rPr lang="en-IN" sz="675">
                  <a:latin typeface="Times New Roman" panose="02020603050405020304" pitchFamily="18" charset="0"/>
                  <a:cs typeface="Times New Roman" panose="02020603050405020304" pitchFamily="18" charset="0"/>
                </a:rPr>
                <a:t>F., 2024. </a:t>
              </a:r>
              <a:r>
                <a:rPr lang="en-IN" sz="675" i="1" dirty="0">
                  <a:latin typeface="Times New Roman" panose="02020603050405020304" pitchFamily="18" charset="0"/>
                  <a:cs typeface="Times New Roman" panose="02020603050405020304" pitchFamily="18" charset="0"/>
                </a:rPr>
                <a:t>Thousands of children waiting years for mental health support, Children’s Commissioner warns - CYP Now</a:t>
              </a:r>
              <a:r>
                <a:rPr lang="en-IN" sz="675" dirty="0">
                  <a:latin typeface="Times New Roman" panose="02020603050405020304" pitchFamily="18" charset="0"/>
                  <a:cs typeface="Times New Roman" panose="02020603050405020304" pitchFamily="18" charset="0"/>
                </a:rPr>
                <a:t>. CYP Now. Available at: https://www.cypnow.co.uk/content/news/thousands-of-children-waiting-years-for-mental-health-support-children-s-commissioner-warns [Accessed 7 Mar. 2026].</a:t>
              </a:r>
            </a:p>
            <a:p>
              <a:r>
                <a:rPr lang="en-IN" sz="675" dirty="0">
                  <a:latin typeface="Times New Roman" panose="02020603050405020304" pitchFamily="18" charset="0"/>
                  <a:cs typeface="Times New Roman" panose="02020603050405020304" pitchFamily="18" charset="0"/>
                </a:rPr>
                <a:t>Valentine, A.Z., Sayal, K., Brown, B.J. and Hall, C.L., 2023. A national survey of current provision of waiting list initiatives offered by child and adolescent mental health services in England. </a:t>
              </a:r>
              <a:r>
                <a:rPr lang="en-IN" sz="675" i="1" dirty="0">
                  <a:latin typeface="Times New Roman" panose="02020603050405020304" pitchFamily="18" charset="0"/>
                  <a:cs typeface="Times New Roman" panose="02020603050405020304" pitchFamily="18" charset="0"/>
                </a:rPr>
                <a:t>British Journal of Child Health</a:t>
              </a:r>
              <a:r>
                <a:rPr lang="en-IN" sz="675" dirty="0">
                  <a:latin typeface="Times New Roman" panose="02020603050405020304" pitchFamily="18" charset="0"/>
                  <a:cs typeface="Times New Roman" panose="02020603050405020304" pitchFamily="18" charset="0"/>
                </a:rPr>
                <a:t>, </a:t>
              </a:r>
              <a:r>
                <a:rPr lang="en-IN" sz="675" i="1" dirty="0">
                  <a:latin typeface="Times New Roman" panose="02020603050405020304" pitchFamily="18" charset="0"/>
                  <a:cs typeface="Times New Roman" panose="02020603050405020304" pitchFamily="18" charset="0"/>
                </a:rPr>
                <a:t>4</a:t>
              </a:r>
              <a:r>
                <a:rPr lang="en-IN" sz="675" dirty="0">
                  <a:latin typeface="Times New Roman" panose="02020603050405020304" pitchFamily="18" charset="0"/>
                  <a:cs typeface="Times New Roman" panose="02020603050405020304" pitchFamily="18" charset="0"/>
                </a:rPr>
                <a:t>(2), pp.78-83. </a:t>
              </a:r>
              <a:r>
                <a:rPr lang="en-IN" sz="675" dirty="0">
                  <a:latin typeface="Times New Roman" panose="02020603050405020304" pitchFamily="18" charset="0"/>
                  <a:cs typeface="Times New Roman" panose="02020603050405020304" pitchFamily="18" charset="0"/>
                  <a:hlinkClick r:id="rId12"/>
                </a:rPr>
                <a:t>https://www.magonlinelibrary.com/doi/pdf/10.12968/chhe.2023.4.2.78</a:t>
              </a:r>
              <a:endParaRPr lang="en-IN" sz="675" dirty="0">
                <a:latin typeface="Times New Roman" panose="02020603050405020304" pitchFamily="18" charset="0"/>
                <a:cs typeface="Times New Roman" panose="02020603050405020304" pitchFamily="18" charset="0"/>
              </a:endParaRPr>
            </a:p>
            <a:p>
              <a:pPr algn="just">
                <a:lnSpc>
                  <a:spcPts val="1260"/>
                </a:lnSpc>
                <a:spcBef>
                  <a:spcPct val="0"/>
                </a:spcBef>
              </a:pPr>
              <a:endParaRPr lang="en-US" sz="675" u="sng" dirty="0">
                <a:solidFill>
                  <a:srgbClr val="000000"/>
                </a:solidFill>
                <a:latin typeface="Times New Roman" panose="02020603050405020304" pitchFamily="18" charset="0"/>
                <a:ea typeface="Times New Roman"/>
                <a:cs typeface="Times New Roman" panose="02020603050405020304" pitchFamily="18" charset="0"/>
                <a:sym typeface="Times New Roman"/>
                <a:hlinkClick r:id="rId10" tooltip="https://uk.sagepub.com/en-gb/journals-permissions"/>
              </a:endParaRPr>
            </a:p>
          </p:txBody>
        </p:sp>
      </p:grpSp>
      <p:grpSp>
        <p:nvGrpSpPr>
          <p:cNvPr id="14" name="Group 14"/>
          <p:cNvGrpSpPr/>
          <p:nvPr/>
        </p:nvGrpSpPr>
        <p:grpSpPr>
          <a:xfrm>
            <a:off x="10141785" y="1069200"/>
            <a:ext cx="4708665" cy="4864307"/>
            <a:chOff x="0" y="0"/>
            <a:chExt cx="1193167" cy="1232607"/>
          </a:xfrm>
        </p:grpSpPr>
        <p:sp>
          <p:nvSpPr>
            <p:cNvPr id="15" name="Freeform 15"/>
            <p:cNvSpPr/>
            <p:nvPr/>
          </p:nvSpPr>
          <p:spPr>
            <a:xfrm>
              <a:off x="0" y="0"/>
              <a:ext cx="1193167" cy="1232607"/>
            </a:xfrm>
            <a:custGeom>
              <a:avLst/>
              <a:gdLst/>
              <a:ahLst/>
              <a:cxnLst/>
              <a:rect l="l" t="t" r="r" b="b"/>
              <a:pathLst>
                <a:path w="1193167" h="1232607">
                  <a:moveTo>
                    <a:pt x="87142" y="0"/>
                  </a:moveTo>
                  <a:lnTo>
                    <a:pt x="1106025" y="0"/>
                  </a:lnTo>
                  <a:cubicBezTo>
                    <a:pt x="1154152" y="0"/>
                    <a:pt x="1193167" y="39015"/>
                    <a:pt x="1193167" y="87142"/>
                  </a:cubicBezTo>
                  <a:lnTo>
                    <a:pt x="1193167" y="1145465"/>
                  </a:lnTo>
                  <a:cubicBezTo>
                    <a:pt x="1193167" y="1168576"/>
                    <a:pt x="1183986" y="1190741"/>
                    <a:pt x="1167644" y="1207083"/>
                  </a:cubicBezTo>
                  <a:cubicBezTo>
                    <a:pt x="1151302" y="1223426"/>
                    <a:pt x="1129137" y="1232607"/>
                    <a:pt x="1106025" y="1232607"/>
                  </a:cubicBezTo>
                  <a:lnTo>
                    <a:pt x="87142" y="1232607"/>
                  </a:lnTo>
                  <a:cubicBezTo>
                    <a:pt x="64030" y="1232607"/>
                    <a:pt x="41866" y="1223426"/>
                    <a:pt x="25523" y="1207083"/>
                  </a:cubicBezTo>
                  <a:cubicBezTo>
                    <a:pt x="9181" y="1190741"/>
                    <a:pt x="0" y="1168576"/>
                    <a:pt x="0" y="1145465"/>
                  </a:cubicBezTo>
                  <a:lnTo>
                    <a:pt x="0" y="87142"/>
                  </a:lnTo>
                  <a:cubicBezTo>
                    <a:pt x="0" y="64030"/>
                    <a:pt x="9181" y="41866"/>
                    <a:pt x="25523" y="25523"/>
                  </a:cubicBezTo>
                  <a:cubicBezTo>
                    <a:pt x="41866" y="9181"/>
                    <a:pt x="64030" y="0"/>
                    <a:pt x="87142" y="0"/>
                  </a:cubicBezTo>
                  <a:close/>
                </a:path>
              </a:pathLst>
            </a:custGeom>
            <a:gradFill rotWithShape="1">
              <a:gsLst>
                <a:gs pos="0">
                  <a:srgbClr val="89D957">
                    <a:alpha val="100000"/>
                  </a:srgbClr>
                </a:gs>
                <a:gs pos="100000">
                  <a:srgbClr val="C9E265">
                    <a:alpha val="100000"/>
                  </a:srgbClr>
                </a:gs>
              </a:gsLst>
              <a:lin ang="0"/>
            </a:gradFill>
          </p:spPr>
          <p:txBody>
            <a:bodyPr/>
            <a:lstStyle/>
            <a:p>
              <a:endParaRPr lang="en-IN"/>
            </a:p>
          </p:txBody>
        </p:sp>
        <p:sp>
          <p:nvSpPr>
            <p:cNvPr id="16" name="TextBox 16"/>
            <p:cNvSpPr txBox="1"/>
            <p:nvPr/>
          </p:nvSpPr>
          <p:spPr>
            <a:xfrm>
              <a:off x="0" y="-38100"/>
              <a:ext cx="1193167" cy="1270707"/>
            </a:xfrm>
            <a:prstGeom prst="rect">
              <a:avLst/>
            </a:prstGeom>
          </p:spPr>
          <p:txBody>
            <a:bodyPr lIns="50800" tIns="50800" rIns="50800" bIns="50800" rtlCol="0" anchor="t"/>
            <a:lstStyle/>
            <a:p>
              <a:pPr algn="ctr">
                <a:lnSpc>
                  <a:spcPts val="1540"/>
                </a:lnSpc>
              </a:pPr>
              <a:endParaRPr lang="en-US" sz="1100" b="1" dirty="0">
                <a:solidFill>
                  <a:srgbClr val="000000"/>
                </a:solidFill>
                <a:latin typeface="Times New Roman Bold"/>
                <a:ea typeface="Times New Roman Bold"/>
                <a:cs typeface="Times New Roman Bold"/>
                <a:sym typeface="Times New Roman Bold"/>
              </a:endParaRPr>
            </a:p>
            <a:p>
              <a:pPr algn="ctr">
                <a:lnSpc>
                  <a:spcPts val="1540"/>
                </a:lnSpc>
              </a:pPr>
              <a:r>
                <a:rPr lang="en-US" sz="1100" b="1" dirty="0">
                  <a:solidFill>
                    <a:srgbClr val="000000"/>
                  </a:solidFill>
                  <a:latin typeface="Times New Roman Bold"/>
                  <a:ea typeface="Times New Roman Bold"/>
                  <a:cs typeface="Times New Roman Bold"/>
                  <a:sym typeface="Times New Roman Bold"/>
                </a:rPr>
                <a:t>Research question, aims and objectives</a:t>
              </a:r>
            </a:p>
            <a:p>
              <a:pPr algn="l">
                <a:lnSpc>
                  <a:spcPts val="1540"/>
                </a:lnSpc>
              </a:pPr>
              <a:r>
                <a:rPr lang="en-US" sz="1100" b="1" dirty="0">
                  <a:solidFill>
                    <a:srgbClr val="000000"/>
                  </a:solidFill>
                  <a:latin typeface="Times New Roman Bold"/>
                  <a:ea typeface="Times New Roman Bold"/>
                  <a:cs typeface="Times New Roman Bold"/>
                  <a:sym typeface="Times New Roman Bold"/>
                </a:rPr>
                <a:t>Question</a:t>
              </a:r>
            </a:p>
            <a:p>
              <a:pPr marL="237495" lvl="1" indent="-118748" algn="l">
                <a:lnSpc>
                  <a:spcPts val="1540"/>
                </a:lnSpc>
                <a:buAutoNum type="arabicPeriod"/>
              </a:pPr>
              <a:r>
                <a:rPr lang="en-US" sz="1100" dirty="0">
                  <a:solidFill>
                    <a:srgbClr val="000000"/>
                  </a:solidFill>
                  <a:latin typeface="Times New Roman"/>
                  <a:ea typeface="Times New Roman"/>
                  <a:cs typeface="Times New Roman"/>
                  <a:sym typeface="Times New Roman"/>
                </a:rPr>
                <a:t>How workforce deficits, referral process and funding limitations influence service delays at CAMHS?</a:t>
              </a:r>
            </a:p>
            <a:p>
              <a:pPr marL="237495" lvl="1" indent="-118748" algn="l">
                <a:lnSpc>
                  <a:spcPts val="1540"/>
                </a:lnSpc>
                <a:buAutoNum type="arabicPeriod"/>
              </a:pPr>
              <a:r>
                <a:rPr lang="en-US" sz="1100" dirty="0">
                  <a:solidFill>
                    <a:srgbClr val="000000"/>
                  </a:solidFill>
                  <a:latin typeface="Times New Roman"/>
                  <a:ea typeface="Times New Roman"/>
                  <a:cs typeface="Times New Roman"/>
                  <a:sym typeface="Times New Roman"/>
                </a:rPr>
                <a:t>What are the impediments that affect service provision and access to CAMHS delay access to CAMHS among children and adolescents in England?</a:t>
              </a:r>
            </a:p>
            <a:p>
              <a:pPr marL="237495" lvl="1" indent="-118748" algn="l">
                <a:lnSpc>
                  <a:spcPts val="1540"/>
                </a:lnSpc>
                <a:buAutoNum type="arabicPeriod"/>
              </a:pPr>
              <a:r>
                <a:rPr lang="en-US" sz="1100" dirty="0">
                  <a:solidFill>
                    <a:srgbClr val="000000"/>
                  </a:solidFill>
                  <a:latin typeface="Times New Roman"/>
                  <a:ea typeface="Times New Roman"/>
                  <a:cs typeface="Times New Roman"/>
                  <a:sym typeface="Times New Roman"/>
                </a:rPr>
                <a:t>Which solutions would aid in decreasing the waiting time and increasing the access to CAMHS services in England?</a:t>
              </a:r>
            </a:p>
            <a:p>
              <a:pPr marL="237495" lvl="1" indent="-118748" algn="l">
                <a:lnSpc>
                  <a:spcPts val="1540"/>
                </a:lnSpc>
                <a:buAutoNum type="arabicPeriod"/>
              </a:pPr>
              <a:r>
                <a:rPr lang="en-US" sz="1100" dirty="0">
                  <a:solidFill>
                    <a:srgbClr val="000000"/>
                  </a:solidFill>
                  <a:latin typeface="Times New Roman"/>
                  <a:ea typeface="Times New Roman"/>
                  <a:cs typeface="Times New Roman"/>
                  <a:sym typeface="Times New Roman"/>
                </a:rPr>
                <a:t>What strategies could help reduce waiting times and improve access to CAMHS services in England?</a:t>
              </a:r>
            </a:p>
            <a:p>
              <a:pPr algn="l">
                <a:lnSpc>
                  <a:spcPts val="1540"/>
                </a:lnSpc>
              </a:pPr>
              <a:r>
                <a:rPr lang="en-US" sz="1100" b="1" dirty="0">
                  <a:solidFill>
                    <a:srgbClr val="000000"/>
                  </a:solidFill>
                  <a:latin typeface="Times New Roman Bold"/>
                  <a:ea typeface="Times New Roman Bold"/>
                  <a:cs typeface="Times New Roman Bold"/>
                  <a:sym typeface="Times New Roman Bold"/>
                </a:rPr>
                <a:t>Aim</a:t>
              </a:r>
            </a:p>
            <a:p>
              <a:pPr algn="l">
                <a:lnSpc>
                  <a:spcPts val="1540"/>
                </a:lnSpc>
              </a:pPr>
              <a:r>
                <a:rPr lang="en-US" sz="1100" dirty="0">
                  <a:solidFill>
                    <a:srgbClr val="000000"/>
                  </a:solidFill>
                  <a:latin typeface="Times New Roman"/>
                  <a:ea typeface="Times New Roman"/>
                  <a:cs typeface="Times New Roman"/>
                  <a:sym typeface="Times New Roman"/>
                </a:rPr>
                <a:t>To critically explore and </a:t>
              </a:r>
              <a:r>
                <a:rPr lang="en-US" sz="1100" dirty="0" err="1">
                  <a:solidFill>
                    <a:srgbClr val="000000"/>
                  </a:solidFill>
                  <a:latin typeface="Times New Roman"/>
                  <a:ea typeface="Times New Roman"/>
                  <a:cs typeface="Times New Roman"/>
                  <a:sym typeface="Times New Roman"/>
                </a:rPr>
                <a:t>analyse</a:t>
              </a:r>
              <a:r>
                <a:rPr lang="en-US" sz="1100" dirty="0">
                  <a:solidFill>
                    <a:srgbClr val="000000"/>
                  </a:solidFill>
                  <a:latin typeface="Times New Roman"/>
                  <a:ea typeface="Times New Roman"/>
                  <a:cs typeface="Times New Roman"/>
                  <a:sym typeface="Times New Roman"/>
                </a:rPr>
                <a:t> the systemic, </a:t>
              </a:r>
              <a:r>
                <a:rPr lang="en-US" sz="1100" dirty="0" err="1">
                  <a:solidFill>
                    <a:srgbClr val="000000"/>
                  </a:solidFill>
                  <a:latin typeface="Times New Roman"/>
                  <a:ea typeface="Times New Roman"/>
                  <a:cs typeface="Times New Roman"/>
                  <a:sym typeface="Times New Roman"/>
                </a:rPr>
                <a:t>organisational</a:t>
              </a:r>
              <a:r>
                <a:rPr lang="en-US" sz="1100" dirty="0">
                  <a:solidFill>
                    <a:srgbClr val="000000"/>
                  </a:solidFill>
                  <a:latin typeface="Times New Roman"/>
                  <a:ea typeface="Times New Roman"/>
                  <a:cs typeface="Times New Roman"/>
                  <a:sym typeface="Times New Roman"/>
                </a:rPr>
                <a:t>, and policy-related barriers contributing to long waiting times in Child and Adolescent Mental Health Services (CAMHS) in England.</a:t>
              </a:r>
            </a:p>
            <a:p>
              <a:pPr algn="l">
                <a:lnSpc>
                  <a:spcPts val="1540"/>
                </a:lnSpc>
              </a:pPr>
              <a:r>
                <a:rPr lang="en-US" sz="1100" b="1" dirty="0">
                  <a:solidFill>
                    <a:srgbClr val="000000"/>
                  </a:solidFill>
                  <a:latin typeface="Times New Roman Bold"/>
                  <a:ea typeface="Times New Roman Bold"/>
                  <a:cs typeface="Times New Roman Bold"/>
                  <a:sym typeface="Times New Roman Bold"/>
                </a:rPr>
                <a:t>Objectives</a:t>
              </a:r>
            </a:p>
            <a:p>
              <a:pPr marL="237495" lvl="1" indent="-118748" algn="l">
                <a:lnSpc>
                  <a:spcPts val="1540"/>
                </a:lnSpc>
                <a:buFont typeface="Arial"/>
                <a:buChar char="•"/>
              </a:pPr>
              <a:r>
                <a:rPr lang="en-US" sz="1100" dirty="0">
                  <a:solidFill>
                    <a:srgbClr val="000000"/>
                  </a:solidFill>
                  <a:latin typeface="Times New Roman"/>
                  <a:ea typeface="Times New Roman"/>
                  <a:cs typeface="Times New Roman"/>
                  <a:sym typeface="Times New Roman"/>
                </a:rPr>
                <a:t>To identify key structural and service-level factors contributing to long waiting times in Child and Adolescent Mental Health Services (CAMHS) in England.</a:t>
              </a:r>
            </a:p>
            <a:p>
              <a:pPr marL="237495" lvl="1" indent="-118748" algn="l">
                <a:lnSpc>
                  <a:spcPts val="1540"/>
                </a:lnSpc>
                <a:buFont typeface="Arial"/>
                <a:buChar char="•"/>
              </a:pPr>
              <a:r>
                <a:rPr lang="en-US" sz="1100" dirty="0">
                  <a:solidFill>
                    <a:srgbClr val="000000"/>
                  </a:solidFill>
                  <a:latin typeface="Times New Roman"/>
                  <a:ea typeface="Times New Roman"/>
                  <a:cs typeface="Times New Roman"/>
                  <a:sym typeface="Times New Roman"/>
                </a:rPr>
                <a:t>To examine the impact of workforce shortages, referral processes, and funding constraints on service delays within England CAMHS.</a:t>
              </a:r>
            </a:p>
            <a:p>
              <a:pPr marL="237495" lvl="1" indent="-118748" algn="l">
                <a:lnSpc>
                  <a:spcPts val="1540"/>
                </a:lnSpc>
                <a:buFont typeface="Arial"/>
                <a:buChar char="•"/>
              </a:pPr>
              <a:r>
                <a:rPr lang="en-US" sz="1100" dirty="0">
                  <a:solidFill>
                    <a:srgbClr val="000000"/>
                  </a:solidFill>
                  <a:latin typeface="Times New Roman"/>
                  <a:ea typeface="Times New Roman"/>
                  <a:cs typeface="Times New Roman"/>
                  <a:sym typeface="Times New Roman"/>
                </a:rPr>
                <a:t>To understand how these barriers affect service delivery and contribute to delays in access to CAMHS in England.</a:t>
              </a:r>
            </a:p>
            <a:p>
              <a:pPr marL="237495" lvl="1" indent="-118748" algn="l">
                <a:lnSpc>
                  <a:spcPts val="1540"/>
                </a:lnSpc>
                <a:buFont typeface="Arial"/>
                <a:buChar char="•"/>
              </a:pPr>
              <a:r>
                <a:rPr lang="en-US" sz="1100" dirty="0">
                  <a:solidFill>
                    <a:srgbClr val="000000"/>
                  </a:solidFill>
                  <a:latin typeface="Times New Roman"/>
                  <a:ea typeface="Times New Roman"/>
                  <a:cs typeface="Times New Roman"/>
                  <a:sym typeface="Times New Roman"/>
                </a:rPr>
                <a:t>To recommend strategies that could help in reducing waiting times and improving access to CAMHS in England.</a:t>
              </a:r>
            </a:p>
            <a:p>
              <a:pPr algn="ctr">
                <a:lnSpc>
                  <a:spcPts val="1540"/>
                </a:lnSpc>
                <a:spcBef>
                  <a:spcPct val="0"/>
                </a:spcBef>
              </a:pPr>
              <a:endParaRPr lang="en-US" sz="1100" dirty="0">
                <a:solidFill>
                  <a:srgbClr val="000000"/>
                </a:solidFill>
                <a:latin typeface="Times New Roman"/>
                <a:ea typeface="Times New Roman"/>
                <a:cs typeface="Times New Roman"/>
                <a:sym typeface="Times New Roman"/>
              </a:endParaRPr>
            </a:p>
          </p:txBody>
        </p:sp>
      </p:grpSp>
      <p:grpSp>
        <p:nvGrpSpPr>
          <p:cNvPr id="17" name="Group 17"/>
          <p:cNvGrpSpPr/>
          <p:nvPr/>
        </p:nvGrpSpPr>
        <p:grpSpPr>
          <a:xfrm>
            <a:off x="5224393" y="6960940"/>
            <a:ext cx="4860189" cy="3491160"/>
            <a:chOff x="0" y="-48948"/>
            <a:chExt cx="1451446" cy="804818"/>
          </a:xfrm>
        </p:grpSpPr>
        <p:sp>
          <p:nvSpPr>
            <p:cNvPr id="18" name="Freeform 18"/>
            <p:cNvSpPr/>
            <p:nvPr/>
          </p:nvSpPr>
          <p:spPr>
            <a:xfrm>
              <a:off x="0" y="0"/>
              <a:ext cx="1439863" cy="755870"/>
            </a:xfrm>
            <a:custGeom>
              <a:avLst/>
              <a:gdLst/>
              <a:ahLst/>
              <a:cxnLst/>
              <a:rect l="l" t="t" r="r" b="b"/>
              <a:pathLst>
                <a:path w="1439863" h="755870">
                  <a:moveTo>
                    <a:pt x="72212" y="0"/>
                  </a:moveTo>
                  <a:lnTo>
                    <a:pt x="1367652" y="0"/>
                  </a:lnTo>
                  <a:cubicBezTo>
                    <a:pt x="1386803" y="0"/>
                    <a:pt x="1405171" y="7608"/>
                    <a:pt x="1418713" y="21150"/>
                  </a:cubicBezTo>
                  <a:cubicBezTo>
                    <a:pt x="1432255" y="34693"/>
                    <a:pt x="1439863" y="53060"/>
                    <a:pt x="1439863" y="72212"/>
                  </a:cubicBezTo>
                  <a:lnTo>
                    <a:pt x="1439863" y="683658"/>
                  </a:lnTo>
                  <a:cubicBezTo>
                    <a:pt x="1439863" y="702810"/>
                    <a:pt x="1432255" y="721177"/>
                    <a:pt x="1418713" y="734720"/>
                  </a:cubicBezTo>
                  <a:cubicBezTo>
                    <a:pt x="1405171" y="748262"/>
                    <a:pt x="1386803" y="755870"/>
                    <a:pt x="1367652" y="755870"/>
                  </a:cubicBezTo>
                  <a:lnTo>
                    <a:pt x="72212" y="755870"/>
                  </a:lnTo>
                  <a:cubicBezTo>
                    <a:pt x="53060" y="755870"/>
                    <a:pt x="34693" y="748262"/>
                    <a:pt x="21150" y="734720"/>
                  </a:cubicBezTo>
                  <a:cubicBezTo>
                    <a:pt x="7608" y="721177"/>
                    <a:pt x="0" y="702810"/>
                    <a:pt x="0" y="683658"/>
                  </a:cubicBezTo>
                  <a:lnTo>
                    <a:pt x="0" y="72212"/>
                  </a:lnTo>
                  <a:cubicBezTo>
                    <a:pt x="0" y="53060"/>
                    <a:pt x="7608" y="34693"/>
                    <a:pt x="21150" y="21150"/>
                  </a:cubicBezTo>
                  <a:cubicBezTo>
                    <a:pt x="34693" y="7608"/>
                    <a:pt x="53060" y="0"/>
                    <a:pt x="72212" y="0"/>
                  </a:cubicBezTo>
                  <a:close/>
                </a:path>
              </a:pathLst>
            </a:custGeom>
            <a:solidFill>
              <a:srgbClr val="38B6FF"/>
            </a:solidFill>
          </p:spPr>
          <p:txBody>
            <a:bodyPr/>
            <a:lstStyle/>
            <a:p>
              <a:endParaRPr lang="en-IN"/>
            </a:p>
          </p:txBody>
        </p:sp>
        <p:sp>
          <p:nvSpPr>
            <p:cNvPr id="19" name="TextBox 19"/>
            <p:cNvSpPr txBox="1"/>
            <p:nvPr/>
          </p:nvSpPr>
          <p:spPr>
            <a:xfrm>
              <a:off x="11583" y="-48948"/>
              <a:ext cx="1439863" cy="793970"/>
            </a:xfrm>
            <a:prstGeom prst="rect">
              <a:avLst/>
            </a:prstGeom>
          </p:spPr>
          <p:txBody>
            <a:bodyPr lIns="50800" tIns="50800" rIns="50800" bIns="50800" rtlCol="0" anchor="t"/>
            <a:lstStyle/>
            <a:p>
              <a:pPr algn="ctr">
                <a:lnSpc>
                  <a:spcPts val="1680"/>
                </a:lnSpc>
              </a:pPr>
              <a:endParaRPr lang="en-US" sz="12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algn="ctr">
                <a:lnSpc>
                  <a:spcPts val="1680"/>
                </a:lnSpc>
              </a:pPr>
              <a:r>
                <a:rPr lang="en-US" sz="12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Research Impact</a:t>
              </a:r>
            </a:p>
            <a:p>
              <a:pPr>
                <a:lnSpc>
                  <a:spcPts val="1680"/>
                </a:lnSpc>
              </a:pP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The study is useful in enhancing access to CAMHS in England, as it will be determined by addressing the obstacles that are the greatest cause of long queues of children in search of mental health services. The conclusions of the study have a direct impact on the target population children and the adolescent experiencing mental health challenges. Decreasing the waiting times within CAMHS can ensure that young people can receive appropriate mental health care at an earlier stage. This research can support public health and social care services by identifying ways to improve existing systems to meet the growing demand for mental health support. The findings may help policymakers to develop strategies to improve resource allocation, workforce capacity, and referral processes within CAMHS (</a:t>
              </a:r>
              <a:r>
                <a:rPr lang="en-IN" sz="1200" dirty="0">
                  <a:latin typeface="Times New Roman" panose="02020603050405020304" pitchFamily="18" charset="0"/>
                  <a:cs typeface="Times New Roman" panose="02020603050405020304" pitchFamily="18" charset="0"/>
                </a:rPr>
                <a:t>Holland, 2025</a:t>
              </a:r>
              <a:r>
                <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rPr>
                <a:t>). Additionally, healthcare and social care professionals may gain a better understanding of service barriers.</a:t>
              </a:r>
            </a:p>
            <a:p>
              <a:pPr algn="l">
                <a:lnSpc>
                  <a:spcPts val="1680"/>
                </a:lnSpc>
                <a:spcBef>
                  <a:spcPct val="0"/>
                </a:spcBef>
              </a:pPr>
              <a:endPar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grpSp>
      <p:pic>
        <p:nvPicPr>
          <p:cNvPr id="22" name="Picture 21" descr="A line graph of different colored lines&#10;&#10;AI-generated content may be incorrect.">
            <a:extLst>
              <a:ext uri="{FF2B5EF4-FFF2-40B4-BE49-F238E27FC236}">
                <a16:creationId xmlns:a16="http://schemas.microsoft.com/office/drawing/2014/main" id="{7FAD20D0-72B1-EA39-268B-A22B5867A326}"/>
              </a:ext>
            </a:extLst>
          </p:cNvPr>
          <p:cNvPicPr>
            <a:picLocks noChangeAspect="1"/>
          </p:cNvPicPr>
          <p:nvPr/>
        </p:nvPicPr>
        <p:blipFill>
          <a:blip r:embed="rId13"/>
          <a:stretch>
            <a:fillRect/>
          </a:stretch>
        </p:blipFill>
        <p:spPr>
          <a:xfrm>
            <a:off x="0" y="5995144"/>
            <a:ext cx="5224393" cy="445695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2035</Words>
  <Application>Microsoft Office PowerPoint</Application>
  <PresentationFormat>Custom</PresentationFormat>
  <Paragraphs>48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 Bold</vt:lpstr>
      <vt:lpstr>Times New Roman</vt:lpstr>
      <vt:lpstr>Calibri</vt:lpstr>
      <vt:lpstr>Arial</vt:lpstr>
      <vt:lpstr>Canva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2026-03-07T12:40:38Z</dcterms:created>
  <dcterms:modified xsi:type="dcterms:W3CDTF">2026-03-08T12:34:26Z</dcterms:modified>
  <dc:identifier/>
</cp:coreProperties>
</file>