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0" r:id="rId1"/>
  </p:sldMasterIdLst>
  <p:notesMasterIdLst>
    <p:notesMasterId r:id="rId20"/>
  </p:notesMasterIdLst>
  <p:sldIdLst>
    <p:sldId id="290" r:id="rId2"/>
    <p:sldId id="291" r:id="rId3"/>
    <p:sldId id="292" r:id="rId4"/>
    <p:sldId id="294" r:id="rId5"/>
    <p:sldId id="298" r:id="rId6"/>
    <p:sldId id="306" r:id="rId7"/>
    <p:sldId id="307" r:id="rId8"/>
    <p:sldId id="308" r:id="rId9"/>
    <p:sldId id="309" r:id="rId10"/>
    <p:sldId id="310" r:id="rId11"/>
    <p:sldId id="295" r:id="rId12"/>
    <p:sldId id="311" r:id="rId13"/>
    <p:sldId id="296" r:id="rId14"/>
    <p:sldId id="299" r:id="rId15"/>
    <p:sldId id="302" r:id="rId16"/>
    <p:sldId id="312" r:id="rId17"/>
    <p:sldId id="304" r:id="rId18"/>
    <p:sldId id="303" r:id="rId19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21"/>
      <p:bold r:id="rId22"/>
      <p:italic r:id="rId23"/>
      <p:boldItalic r:id="rId24"/>
    </p:embeddedFont>
    <p:embeddedFont>
      <p:font typeface="Fira Sans Extra Condensed Medium" panose="020B0604020202020204" charset="0"/>
      <p:regular r:id="rId25"/>
      <p:bold r:id="rId26"/>
      <p:italic r:id="rId27"/>
      <p:boldItalic r:id="rId28"/>
    </p:embeddedFont>
    <p:embeddedFont>
      <p:font typeface="Open Sans" panose="020B0606030504020204" pitchFamily="34" charset="0"/>
      <p:regular r:id="rId29"/>
      <p:bold r:id="rId30"/>
      <p:italic r:id="rId31"/>
      <p:boldItalic r:id="rId32"/>
    </p:embeddedFont>
    <p:embeddedFont>
      <p:font typeface="Roboto" panose="02000000000000000000" pitchFamily="2" charset="0"/>
      <p:regular r:id="rId33"/>
      <p:bold r:id="rId34"/>
      <p:italic r:id="rId35"/>
      <p:boldItalic r:id="rId3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9AA0A6"/>
          </p15:clr>
        </p15:guide>
        <p15:guide id="2" pos="288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690" y="6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9" Type="http://schemas.openxmlformats.org/officeDocument/2006/relationships/theme" Target="theme/theme1.xml"/><Relationship Id="rId21" Type="http://schemas.openxmlformats.org/officeDocument/2006/relationships/font" Target="fonts/font1.fntdata"/><Relationship Id="rId34" Type="http://schemas.openxmlformats.org/officeDocument/2006/relationships/font" Target="fonts/font14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font" Target="fonts/font12.fntdata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36" Type="http://schemas.openxmlformats.org/officeDocument/2006/relationships/font" Target="fonts/font1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font" Target="fonts/font10.fntdata"/><Relationship Id="rId35" Type="http://schemas.openxmlformats.org/officeDocument/2006/relationships/font" Target="fonts/font15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openxmlformats.org/officeDocument/2006/relationships/font" Target="fonts/font13.fntdata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ris Mondale Mugenzi (2118945)" userId="c3c4f674-0905-446f-93d2-8f8510f4ff24" providerId="ADAL" clId="{A5C28E2B-6C38-4913-AAE6-2C75C1372961}"/>
    <pc:docChg chg="delSld">
      <pc:chgData name="Harris Mondale Mugenzi (2118945)" userId="c3c4f674-0905-446f-93d2-8f8510f4ff24" providerId="ADAL" clId="{A5C28E2B-6C38-4913-AAE6-2C75C1372961}" dt="2022-07-16T22:10:41.402" v="0" actId="2696"/>
      <pc:docMkLst>
        <pc:docMk/>
      </pc:docMkLst>
      <pc:sldChg chg="del">
        <pc:chgData name="Harris Mondale Mugenzi (2118945)" userId="c3c4f674-0905-446f-93d2-8f8510f4ff24" providerId="ADAL" clId="{A5C28E2B-6C38-4913-AAE6-2C75C1372961}" dt="2022-07-16T22:10:41.402" v="0" actId="2696"/>
        <pc:sldMkLst>
          <pc:docMk/>
          <pc:sldMk cId="1826277089" sldId="297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10000" max="10000" units="dev"/>
          <inkml:channel name="Y" type="integer" min="-10000" max="10000" units="dev"/>
          <inkml:channel name="F" type="integer" max="255" units="dev"/>
          <inkml:channel name="T" type="integer" units="dev"/>
        </inkml:traceFormat>
        <inkml:channelProperties>
          <inkml:channelProperty channel="X" name="resolution" value="1" units="1/dev"/>
          <inkml:channelProperty channel="Y" name="resolution" value="1" units="1/dev"/>
          <inkml:channelProperty channel="F" name="resolution" value="1" units="1/dev"/>
          <inkml:channelProperty channel="T" name="resolution" value="0" units="1/dev"/>
        </inkml:channelProperties>
      </inkml:inkSource>
      <inkml:timestamp xml:id="ts0" timeString="2022-06-24T06:52:35.091"/>
    </inkml:context>
    <inkml:brush xml:id="br0">
      <inkml:brushProperty name="width" value="0.05292" units="cm"/>
      <inkml:brushProperty name="height" value="0.05292" units="cm"/>
      <inkml:brushProperty name="color" value="#FF0000"/>
      <inkml:brushProperty name="antiAliased" value="0"/>
    </inkml:brush>
  </inkml:definitions>
  <inkml:trace contextRef="#ctx0" brushRef="#br0">13992 8144 19 0,'0'0'30'0</inkml:trace>
  <inkml:trace contextRef="#ctx0" brushRef="#br0" timeOffset="1">14485 7745 19 0,'0'0'30'0</inkml:trace>
  <inkml:trace contextRef="#ctx0" brushRef="#br0" timeOffset="2">3997 10381 19 0,'0'0'30'0,"-45"116"25"0,-4 190-45 0,5 3-2 0,44-145-2 0</inkml:trace>
  <inkml:trace contextRef="#ctx0" brushRef="#br0" timeOffset="3">5457-943 19 0</inkml:trace>
  <inkml:trace contextRef="#ctx0" brushRef="#br0" timeOffset="4">21190 34250 19 0,'0'0'30'0</inkml:trace>
  <inkml:trace contextRef="#ctx0" brushRef="#br0" timeOffset="5">20813 34530 19 0,'0'0'30'0,"-280"-448"35"0,-404-447-57 0,27-22-2 0,-1-329-1 0,91-189-2 0,238 92-1 0,191 426 1 0,112 775-2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91856837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297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822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616500" y="1587287"/>
            <a:ext cx="3433200" cy="1416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52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616500" y="3203413"/>
            <a:ext cx="3433200" cy="35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6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3" name="Google Shape;13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0" name="Google Shape;40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0275" y="536650"/>
            <a:ext cx="7723500" cy="4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800"/>
              <a:buFont typeface="Fira Sans Extra Condensed Medium"/>
              <a:buNone/>
              <a:defRPr sz="2800">
                <a:solidFill>
                  <a:srgbClr val="434343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800"/>
              <a:buFont typeface="Fira Sans Extra Condensed Medium"/>
              <a:buNone/>
              <a:defRPr sz="2800">
                <a:solidFill>
                  <a:srgbClr val="434343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800"/>
              <a:buFont typeface="Fira Sans Extra Condensed Medium"/>
              <a:buNone/>
              <a:defRPr sz="2800">
                <a:solidFill>
                  <a:srgbClr val="434343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800"/>
              <a:buFont typeface="Fira Sans Extra Condensed Medium"/>
              <a:buNone/>
              <a:defRPr sz="2800">
                <a:solidFill>
                  <a:srgbClr val="434343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800"/>
              <a:buFont typeface="Fira Sans Extra Condensed Medium"/>
              <a:buNone/>
              <a:defRPr sz="2800">
                <a:solidFill>
                  <a:srgbClr val="434343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800"/>
              <a:buFont typeface="Fira Sans Extra Condensed Medium"/>
              <a:buNone/>
              <a:defRPr sz="2800">
                <a:solidFill>
                  <a:srgbClr val="434343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800"/>
              <a:buFont typeface="Fira Sans Extra Condensed Medium"/>
              <a:buNone/>
              <a:defRPr sz="2800">
                <a:solidFill>
                  <a:srgbClr val="434343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800"/>
              <a:buFont typeface="Fira Sans Extra Condensed Medium"/>
              <a:buNone/>
              <a:defRPr sz="2800">
                <a:solidFill>
                  <a:srgbClr val="434343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800"/>
              <a:buFont typeface="Fira Sans Extra Condensed Medium"/>
              <a:buNone/>
              <a:defRPr sz="2800">
                <a:solidFill>
                  <a:srgbClr val="434343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0275" y="1152475"/>
            <a:ext cx="7723500" cy="345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Font typeface="Roboto"/>
              <a:buChar char="●"/>
              <a:defRPr sz="1800"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Roboto"/>
              <a:buChar char="○"/>
              <a:defRPr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Roboto"/>
              <a:buChar char="■"/>
              <a:defRPr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Roboto"/>
              <a:buChar char="●"/>
              <a:defRPr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Roboto"/>
              <a:buChar char="○"/>
              <a:defRPr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Roboto"/>
              <a:buChar char="■"/>
              <a:defRPr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Roboto"/>
              <a:buChar char="●"/>
              <a:defRPr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400"/>
              <a:buFont typeface="Roboto"/>
              <a:buChar char="○"/>
              <a:defRPr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rgbClr val="434343"/>
              </a:buClr>
              <a:buSzPts val="1400"/>
              <a:buFont typeface="Roboto"/>
              <a:buChar char="■"/>
              <a:defRPr>
                <a:solidFill>
                  <a:srgbClr val="434343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6" r:id="rId3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8276" y="130626"/>
            <a:ext cx="7931599" cy="1416300"/>
          </a:xfrm>
        </p:spPr>
        <p:txBody>
          <a:bodyPr/>
          <a:lstStyle/>
          <a:p>
            <a:r>
              <a:rPr lang="en-US" sz="3600" dirty="0"/>
              <a:t>PROBLEM SOLVING AND DECISION MAKING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8518" y="1672324"/>
            <a:ext cx="7028309" cy="352800"/>
          </a:xfrm>
        </p:spPr>
        <p:txBody>
          <a:bodyPr/>
          <a:lstStyle/>
          <a:p>
            <a:r>
              <a:rPr lang="en-US" sz="1800" dirty="0"/>
              <a:t>USING PESTEL, FISHBONE  &amp; PMI </a:t>
            </a: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r>
              <a:rPr lang="en-US" sz="1800" dirty="0"/>
              <a:t>                                                            </a:t>
            </a: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r>
              <a:rPr lang="en-US" sz="1800" dirty="0"/>
              <a:t>                                                            By HARRIS MUGENZIE</a:t>
            </a:r>
          </a:p>
        </p:txBody>
      </p:sp>
    </p:spTree>
    <p:extLst>
      <p:ext uri="{BB962C8B-B14F-4D97-AF65-F5344CB8AC3E}">
        <p14:creationId xmlns:p14="http://schemas.microsoft.com/office/powerpoint/2010/main" val="208549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6499" y="277403"/>
            <a:ext cx="6688427" cy="359596"/>
          </a:xfrm>
        </p:spPr>
        <p:txBody>
          <a:bodyPr/>
          <a:lstStyle/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9321" y="934947"/>
            <a:ext cx="7962471" cy="4030457"/>
          </a:xfrm>
        </p:spPr>
        <p:txBody>
          <a:bodyPr/>
          <a:lstStyle/>
          <a:p>
            <a:pPr lvl="0" fontAlgn="base">
              <a:buFont typeface="Wingdings" panose="05000000000000000000" pitchFamily="2" charset="2"/>
              <a:buChar char="ü"/>
            </a:pPr>
            <a:r>
              <a:rPr lang="en-US" dirty="0"/>
              <a:t>Introduction to PESTEL, FISHBONE AND PMI</a:t>
            </a:r>
          </a:p>
          <a:p>
            <a:pPr lvl="0" fontAlgn="base">
              <a:buFont typeface="Wingdings" panose="05000000000000000000" pitchFamily="2" charset="2"/>
              <a:buChar char="ü"/>
            </a:pPr>
            <a:endParaRPr lang="en-US" dirty="0"/>
          </a:p>
          <a:p>
            <a:pPr lvl="0" fontAlgn="base">
              <a:buFont typeface="Wingdings" panose="05000000000000000000" pitchFamily="2" charset="2"/>
              <a:buChar char="ü"/>
            </a:pPr>
            <a:r>
              <a:rPr lang="en-US" dirty="0"/>
              <a:t>What is PESTEL?</a:t>
            </a:r>
          </a:p>
          <a:p>
            <a:pPr lvl="0" fontAlgn="base">
              <a:buFont typeface="Wingdings" panose="05000000000000000000" pitchFamily="2" charset="2"/>
              <a:buChar char="ü"/>
            </a:pPr>
            <a:endParaRPr lang="en-US" dirty="0"/>
          </a:p>
          <a:p>
            <a:pPr lvl="0" fontAlgn="base">
              <a:buFont typeface="Wingdings" panose="05000000000000000000" pitchFamily="2" charset="2"/>
              <a:buChar char="ü"/>
            </a:pPr>
            <a:r>
              <a:rPr lang="en-US" dirty="0"/>
              <a:t>What does PESTEL stand for</a:t>
            </a:r>
          </a:p>
          <a:p>
            <a:pPr lvl="0" fontAlgn="base">
              <a:buFont typeface="Wingdings" panose="05000000000000000000" pitchFamily="2" charset="2"/>
              <a:buChar char="ü"/>
            </a:pPr>
            <a:endParaRPr lang="en-US" dirty="0"/>
          </a:p>
          <a:p>
            <a:pPr lvl="0" fontAlgn="base">
              <a:buFont typeface="Wingdings" panose="05000000000000000000" pitchFamily="2" charset="2"/>
              <a:buChar char="ü"/>
            </a:pPr>
            <a:r>
              <a:rPr lang="en-US" dirty="0"/>
              <a:t>What is fishbone?</a:t>
            </a:r>
          </a:p>
          <a:p>
            <a:pPr lvl="0" fontAlgn="base">
              <a:buFont typeface="Wingdings" panose="05000000000000000000" pitchFamily="2" charset="2"/>
              <a:buChar char="ü"/>
            </a:pPr>
            <a:endParaRPr lang="en-US" dirty="0"/>
          </a:p>
          <a:p>
            <a:pPr lvl="0" fontAlgn="base">
              <a:buFont typeface="Wingdings" panose="05000000000000000000" pitchFamily="2" charset="2"/>
              <a:buChar char="ü"/>
            </a:pPr>
            <a:r>
              <a:rPr lang="en-US" dirty="0"/>
              <a:t>Explanation of fishbone.</a:t>
            </a:r>
          </a:p>
          <a:p>
            <a:pPr lvl="0" fontAlgn="base">
              <a:buFont typeface="Wingdings" panose="05000000000000000000" pitchFamily="2" charset="2"/>
              <a:buChar char="ü"/>
            </a:pPr>
            <a:endParaRPr lang="en-US" dirty="0"/>
          </a:p>
          <a:p>
            <a:pPr lvl="0" fontAlgn="base">
              <a:buFont typeface="Wingdings" panose="05000000000000000000" pitchFamily="2" charset="2"/>
              <a:buChar char="ü"/>
            </a:pPr>
            <a:r>
              <a:rPr lang="en-US" dirty="0"/>
              <a:t>PMI grid.</a:t>
            </a:r>
          </a:p>
          <a:p>
            <a:pPr lvl="0" fontAlgn="base">
              <a:buFont typeface="Wingdings" panose="05000000000000000000" pitchFamily="2" charset="2"/>
              <a:buChar char="ü"/>
            </a:pPr>
            <a:endParaRPr lang="en-US" dirty="0"/>
          </a:p>
          <a:p>
            <a:pPr lvl="0" fontAlgn="base">
              <a:buFont typeface="Wingdings" panose="05000000000000000000" pitchFamily="2" charset="2"/>
              <a:buChar char="ü"/>
            </a:pPr>
            <a:r>
              <a:rPr lang="en-US" dirty="0"/>
              <a:t>Conclusion Recommendation.</a:t>
            </a:r>
          </a:p>
          <a:p>
            <a:pPr lvl="0" fontAlgn="base">
              <a:buFont typeface="Wingdings" panose="05000000000000000000" pitchFamily="2" charset="2"/>
              <a:buChar char="ü"/>
            </a:pPr>
            <a:endParaRPr lang="en-US" dirty="0"/>
          </a:p>
          <a:p>
            <a:pPr lvl="0" fontAlgn="base">
              <a:buFont typeface="Wingdings" panose="05000000000000000000" pitchFamily="2" charset="2"/>
              <a:buChar char="ü"/>
            </a:pPr>
            <a:r>
              <a:rPr lang="en-US" dirty="0"/>
              <a:t>References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537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44608" y="0"/>
            <a:ext cx="3433200" cy="698643"/>
          </a:xfrm>
        </p:spPr>
        <p:txBody>
          <a:bodyPr/>
          <a:lstStyle/>
          <a:p>
            <a:r>
              <a:rPr lang="en-US" sz="4000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6500" y="945222"/>
            <a:ext cx="7847016" cy="4062713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b="1" dirty="0"/>
              <a:t>PROBLEM</a:t>
            </a:r>
            <a:endParaRPr lang="en-US" b="1"/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These are the issues or challenges facing the healthcare industry and causing adverse outcomes on patient management.</a:t>
            </a: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/>
              <a:t>FISHBONE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Holistic review of the problem, all the causes and all available solutions.</a:t>
            </a: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/>
              <a:t>PESTEL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The external factors affecting the performance of the healthcare industry.</a:t>
            </a: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/>
              <a:t>PMI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A brainstorming, decision-making and critical thinking tool used for analyzing the problem and reaching an evidence-based solution .</a:t>
            </a: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 marL="114300" indent="0"/>
            <a:endParaRPr lang="en-US" dirty="0"/>
          </a:p>
          <a:p>
            <a:pPr marL="114300" indent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8049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318" y="0"/>
            <a:ext cx="4979212" cy="552893"/>
          </a:xfrm>
        </p:spPr>
        <p:txBody>
          <a:bodyPr/>
          <a:lstStyle/>
          <a:p>
            <a:r>
              <a:rPr lang="en-US" dirty="0"/>
              <a:t>PESTEL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6499" y="552893"/>
            <a:ext cx="7767213" cy="400847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A framework used to analyze how external </a:t>
            </a:r>
            <a:r>
              <a:rPr lang="en-US" b="1" dirty="0"/>
              <a:t>P</a:t>
            </a:r>
            <a:r>
              <a:rPr lang="en-US" dirty="0"/>
              <a:t>olitical, </a:t>
            </a:r>
            <a:r>
              <a:rPr lang="en-US" b="1" dirty="0"/>
              <a:t>Ec</a:t>
            </a:r>
            <a:r>
              <a:rPr lang="en-US" dirty="0"/>
              <a:t>onomic, </a:t>
            </a:r>
            <a:r>
              <a:rPr lang="en-US" b="1" dirty="0"/>
              <a:t>S</a:t>
            </a:r>
            <a:r>
              <a:rPr lang="en-US" dirty="0"/>
              <a:t>ocial, </a:t>
            </a:r>
            <a:r>
              <a:rPr lang="en-US" b="1" dirty="0"/>
              <a:t>T</a:t>
            </a:r>
            <a:r>
              <a:rPr lang="en-US" dirty="0"/>
              <a:t>echnological, </a:t>
            </a:r>
            <a:r>
              <a:rPr lang="en-US" b="1" dirty="0"/>
              <a:t>E</a:t>
            </a:r>
            <a:r>
              <a:rPr lang="en-US" dirty="0"/>
              <a:t>nvironmental, and </a:t>
            </a:r>
            <a:r>
              <a:rPr lang="en-US" b="1" dirty="0"/>
              <a:t>L</a:t>
            </a:r>
            <a:r>
              <a:rPr lang="en-US" dirty="0"/>
              <a:t>egal factors affect the healthcare industry (Professional Academy, 2018; Fosher, 2018).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It is used by an analyst/manager to analyze the key drivers of change in the strategic work environment.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This looks at how these factors affect the healthcare industry  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Can impact on the overall performance of the healthcare industry.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 err="1"/>
              <a:t>E.g</a:t>
            </a:r>
            <a:r>
              <a:rPr lang="en-US" dirty="0"/>
              <a:t> government decision, natural disasters flood, covid-19 pandemic.</a:t>
            </a:r>
            <a:endParaRPr lang="en-US" dirty="0">
              <a:solidFill>
                <a:srgbClr val="00000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576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318" y="0"/>
            <a:ext cx="5308822" cy="1416300"/>
          </a:xfrm>
        </p:spPr>
        <p:txBody>
          <a:bodyPr/>
          <a:lstStyle/>
          <a:p>
            <a:r>
              <a:rPr lang="en-US" sz="4800" dirty="0"/>
              <a:t>PESTEL …</a:t>
            </a:r>
            <a:r>
              <a:rPr lang="en-US" sz="2800" dirty="0"/>
              <a:t>AN ACRONYM</a:t>
            </a:r>
            <a:endParaRPr lang="en-US" sz="4800" dirty="0"/>
          </a:p>
        </p:txBody>
      </p:sp>
      <p:sp>
        <p:nvSpPr>
          <p:cNvPr id="6" name="AutoShape 6" descr="https://www.slideegg.com/image/webp/preview/catalog/82149-PESTEL%20analysis%20powerpoint%20template%20free.webp"/>
          <p:cNvSpPr>
            <a:spLocks noGrp="1" noChangeAspect="1" noChangeArrowheads="1"/>
          </p:cNvSpPr>
          <p:nvPr>
            <p:ph type="subTitle" idx="1"/>
          </p:nvPr>
        </p:nvSpPr>
        <p:spPr bwMode="auto">
          <a:xfrm>
            <a:off x="924295" y="2025613"/>
            <a:ext cx="6766560" cy="2460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pic>
        <p:nvPicPr>
          <p:cNvPr id="3080" name="Picture 8" descr="The vector banner of Business tool or framework called PESTEL analysis. Creative flat design for web banner, business presentation, online articl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516" y="1416300"/>
            <a:ext cx="7560266" cy="3166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0226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318" y="0"/>
            <a:ext cx="5308822" cy="1416300"/>
          </a:xfrm>
        </p:spPr>
        <p:txBody>
          <a:bodyPr/>
          <a:lstStyle/>
          <a:p>
            <a:r>
              <a:rPr lang="en-US" sz="4800" dirty="0"/>
              <a:t>PESTEL …</a:t>
            </a:r>
            <a:r>
              <a:rPr lang="en-US" sz="2800" dirty="0"/>
              <a:t>AN ACRONYM</a:t>
            </a:r>
            <a:endParaRPr lang="en-US" sz="4800" dirty="0"/>
          </a:p>
        </p:txBody>
      </p:sp>
      <p:sp>
        <p:nvSpPr>
          <p:cNvPr id="6" name="AutoShape 6" descr="https://www.slideegg.com/image/webp/preview/catalog/82149-PESTEL%20analysis%20powerpoint%20template%20free.webp"/>
          <p:cNvSpPr>
            <a:spLocks noGrp="1" noChangeAspect="1" noChangeArrowheads="1"/>
          </p:cNvSpPr>
          <p:nvPr>
            <p:ph type="subTitle" idx="1"/>
          </p:nvPr>
        </p:nvSpPr>
        <p:spPr bwMode="auto">
          <a:xfrm>
            <a:off x="924295" y="1148316"/>
            <a:ext cx="6766560" cy="355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lvl="0" indent="0" fontAlgn="base"/>
            <a:r>
              <a:rPr lang="en-GB" sz="1400" b="1" dirty="0">
                <a:solidFill>
                  <a:srgbClr val="434343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  <a:cs typeface="Segoe UI" panose="020B0502040204020203" pitchFamily="34" charset="0"/>
              </a:rPr>
              <a:t>POLITICAL </a:t>
            </a:r>
            <a:r>
              <a:rPr lang="en-US" sz="1400" b="1" dirty="0">
                <a:effectLst/>
                <a:latin typeface="Roboto" panose="02000000000000000000" pitchFamily="2" charset="0"/>
                <a:ea typeface="Times New Roman" panose="02020603050405020304" pitchFamily="18" charset="0"/>
                <a:cs typeface="Segoe UI" panose="020B0502040204020203" pitchFamily="34" charset="0"/>
              </a:rPr>
              <a:t>​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pPr marL="0" lvl="0" indent="0" fontAlgn="base"/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buFont typeface="Wingdings" panose="05000000000000000000" pitchFamily="2" charset="2"/>
              <a:buChar char="Ø"/>
            </a:pPr>
            <a:r>
              <a:rPr lang="en-GB" sz="1400" dirty="0">
                <a:solidFill>
                  <a:srgbClr val="434343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  <a:cs typeface="Segoe UI" panose="020B0502040204020203" pitchFamily="34" charset="0"/>
              </a:rPr>
              <a:t>Considers how and what degree a government intervenes in the economy or a certain 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industry.</a:t>
            </a:r>
          </a:p>
          <a:p>
            <a:pPr marL="342900" lvl="0" indent="-342900" fontAlgn="base">
              <a:buFont typeface="Wingdings" panose="05000000000000000000" pitchFamily="2" charset="2"/>
              <a:buChar char="Ø"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buFont typeface="Wingdings" panose="05000000000000000000" pitchFamily="2" charset="2"/>
              <a:buChar char="Ø"/>
            </a:pPr>
            <a:r>
              <a:rPr lang="en-GB" sz="1400" dirty="0">
                <a:solidFill>
                  <a:srgbClr val="434343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  <a:cs typeface="Segoe UI" panose="020B0502040204020203" pitchFamily="34" charset="0"/>
              </a:rPr>
              <a:t>Influences of government on the healthcare industry.</a:t>
            </a:r>
            <a:r>
              <a:rPr lang="en-US" sz="1400" dirty="0">
                <a:effectLst/>
                <a:latin typeface="Roboto" panose="02000000000000000000" pitchFamily="2" charset="0"/>
                <a:ea typeface="Times New Roman" panose="02020603050405020304" pitchFamily="18" charset="0"/>
                <a:cs typeface="Segoe UI" panose="020B0502040204020203" pitchFamily="34" charset="0"/>
              </a:rPr>
              <a:t>​</a:t>
            </a:r>
          </a:p>
          <a:p>
            <a:pPr marL="342900" lvl="0" indent="-342900" fontAlgn="base">
              <a:buFont typeface="Wingdings" panose="05000000000000000000" pitchFamily="2" charset="2"/>
              <a:buChar char="Ø"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buFont typeface="Wingdings" panose="05000000000000000000" pitchFamily="2" charset="2"/>
              <a:buChar char="Ø"/>
            </a:pPr>
            <a:r>
              <a:rPr lang="en-GB" sz="1400" dirty="0">
                <a:solidFill>
                  <a:srgbClr val="434343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  <a:cs typeface="Segoe UI" panose="020B0502040204020203" pitchFamily="34" charset="0"/>
              </a:rPr>
              <a:t>Includes government policy, political stability or instability, corruption, foreign 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trade policy, tax policy, labour law, environmental law and trade restrictions. </a:t>
            </a:r>
          </a:p>
          <a:p>
            <a:pPr marL="342900" lvl="0" indent="-342900" fontAlgn="base">
              <a:buFont typeface="Wingdings" panose="05000000000000000000" pitchFamily="2" charset="2"/>
              <a:buChar char="Ø"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buFont typeface="Wingdings" panose="05000000000000000000" pitchFamily="2" charset="2"/>
              <a:buChar char="Ø"/>
            </a:pPr>
            <a:r>
              <a:rPr lang="en-GB" sz="1400" dirty="0">
                <a:solidFill>
                  <a:srgbClr val="434343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  <a:cs typeface="Segoe UI" panose="020B0502040204020203" pitchFamily="34" charset="0"/>
              </a:rPr>
              <a:t>May have a profound impact on a nation’s education system, infrastructure and 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health regulations. </a:t>
            </a:r>
            <a:r>
              <a:rPr lang="en-US" sz="1400" dirty="0">
                <a:effectLst/>
                <a:latin typeface="Roboto" panose="02000000000000000000" pitchFamily="2" charset="0"/>
                <a:ea typeface="Times New Roman" panose="02020603050405020304" pitchFamily="18" charset="0"/>
                <a:cs typeface="Segoe UI" panose="020B0502040204020203" pitchFamily="34" charset="0"/>
              </a:rPr>
              <a:t>​</a:t>
            </a:r>
          </a:p>
          <a:p>
            <a:pPr marL="342900" lvl="0" indent="-342900" fontAlgn="base">
              <a:buFont typeface="Wingdings" panose="05000000000000000000" pitchFamily="2" charset="2"/>
              <a:buChar char="Ø"/>
            </a:pPr>
            <a:endParaRPr lang="en-US" sz="1400" dirty="0">
              <a:effectLst/>
              <a:latin typeface="Roboto" panose="02000000000000000000" pitchFamily="2" charset="0"/>
              <a:ea typeface="Times New Roman" panose="02020603050405020304" pitchFamily="18" charset="0"/>
              <a:cs typeface="Segoe UI" panose="020B0502040204020203" pitchFamily="34" charset="0"/>
            </a:endParaRPr>
          </a:p>
          <a:p>
            <a:pPr marL="342900" lvl="0" indent="-342900" fontAlgn="base">
              <a:buFont typeface="Wingdings" panose="05000000000000000000" pitchFamily="2" charset="2"/>
              <a:buChar char="Ø"/>
            </a:pPr>
            <a:r>
              <a:rPr lang="en-GB" sz="1400" dirty="0">
                <a:solidFill>
                  <a:srgbClr val="434343"/>
                </a:solidFill>
                <a:effectLst/>
                <a:latin typeface="Roboto" panose="02000000000000000000" pitchFamily="2" charset="0"/>
                <a:ea typeface="Times New Roman" panose="02020603050405020304" pitchFamily="18" charset="0"/>
                <a:cs typeface="Segoe UI" panose="020B0502040204020203" pitchFamily="34" charset="0"/>
              </a:rPr>
              <a:t>Need to be considered when assessing the problem in  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healthcare.</a:t>
            </a:r>
            <a:r>
              <a:rPr lang="en-US" sz="1400" dirty="0">
                <a:effectLst/>
                <a:latin typeface="Roboto" panose="02000000000000000000" pitchFamily="2" charset="0"/>
                <a:ea typeface="Times New Roman" panose="02020603050405020304" pitchFamily="18" charset="0"/>
                <a:cs typeface="Segoe UI" panose="020B0502040204020203" pitchFamily="34" charset="0"/>
              </a:rPr>
              <a:t>​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fontAlgn="base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880106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318" y="0"/>
            <a:ext cx="5308822" cy="1416300"/>
          </a:xfrm>
        </p:spPr>
        <p:txBody>
          <a:bodyPr/>
          <a:lstStyle/>
          <a:p>
            <a:r>
              <a:rPr lang="en-US" sz="4800" dirty="0"/>
              <a:t>PESTEL …</a:t>
            </a:r>
            <a:r>
              <a:rPr lang="en-US" sz="2800" dirty="0"/>
              <a:t>AN ACRONYM</a:t>
            </a:r>
            <a:endParaRPr lang="en-US" sz="4800" dirty="0"/>
          </a:p>
        </p:txBody>
      </p:sp>
      <p:sp>
        <p:nvSpPr>
          <p:cNvPr id="6" name="AutoShape 6" descr="https://www.slideegg.com/image/webp/preview/catalog/82149-PESTEL%20analysis%20powerpoint%20template%20free.webp"/>
          <p:cNvSpPr>
            <a:spLocks noGrp="1" noChangeAspect="1" noChangeArrowheads="1"/>
          </p:cNvSpPr>
          <p:nvPr>
            <p:ph type="subTitle" idx="1"/>
          </p:nvPr>
        </p:nvSpPr>
        <p:spPr bwMode="auto">
          <a:xfrm>
            <a:off x="924295" y="1148316"/>
            <a:ext cx="6766560" cy="355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b="1" dirty="0"/>
              <a:t>ECONOMIC FACTORS</a:t>
            </a:r>
          </a:p>
          <a:p>
            <a:endParaRPr lang="en-US" sz="1100" b="1" dirty="0"/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These are determinants of an economy’s performance. 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</a:pPr>
            <a:r>
              <a:rPr lang="en-GB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Includes economic growth, exchange rates, inflation rates, interest rates, disposable income of consumers, etc.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</a:pPr>
            <a:r>
              <a:rPr lang="en-GB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Have a direct or indirect long-term impact on the healthcare </a:t>
            </a:r>
            <a:r>
              <a:rPr lang="en-GB" dirty="0" err="1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inddustry</a:t>
            </a:r>
            <a:r>
              <a:rPr lang="en-GB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</a:pPr>
            <a:r>
              <a:rPr lang="en-GB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Affects the way companies price their products and services.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100" b="1" dirty="0"/>
          </a:p>
        </p:txBody>
      </p:sp>
    </p:spTree>
    <p:extLst>
      <p:ext uri="{BB962C8B-B14F-4D97-AF65-F5344CB8AC3E}">
        <p14:creationId xmlns:p14="http://schemas.microsoft.com/office/powerpoint/2010/main" val="34561333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318" y="0"/>
            <a:ext cx="5308822" cy="1416300"/>
          </a:xfrm>
        </p:spPr>
        <p:txBody>
          <a:bodyPr/>
          <a:lstStyle/>
          <a:p>
            <a:r>
              <a:rPr lang="en-US" sz="4800" dirty="0"/>
              <a:t>PESTEL …</a:t>
            </a:r>
            <a:r>
              <a:rPr lang="en-US" sz="2800" dirty="0"/>
              <a:t>AN ACRONYM</a:t>
            </a:r>
            <a:endParaRPr lang="en-US" sz="4800" dirty="0"/>
          </a:p>
        </p:txBody>
      </p:sp>
      <p:sp>
        <p:nvSpPr>
          <p:cNvPr id="6" name="AutoShape 6" descr="https://www.slideegg.com/image/webp/preview/catalog/82149-PESTEL%20analysis%20powerpoint%20template%20free.webp"/>
          <p:cNvSpPr>
            <a:spLocks noGrp="1" noChangeAspect="1" noChangeArrowheads="1"/>
          </p:cNvSpPr>
          <p:nvPr>
            <p:ph type="subTitle" idx="1"/>
          </p:nvPr>
        </p:nvSpPr>
        <p:spPr bwMode="auto">
          <a:xfrm>
            <a:off x="924295" y="1148316"/>
            <a:ext cx="6766560" cy="355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base">
              <a:lnSpc>
                <a:spcPct val="107000"/>
              </a:lnSpc>
              <a:spcAft>
                <a:spcPts val="1125"/>
              </a:spcAft>
            </a:pPr>
            <a:r>
              <a:rPr lang="en-GB" sz="1200" b="1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TECHNOLOGICAL FACTORS</a:t>
            </a:r>
          </a:p>
          <a:p>
            <a:pPr fontAlgn="base">
              <a:lnSpc>
                <a:spcPct val="107000"/>
              </a:lnSpc>
              <a:spcAft>
                <a:spcPts val="1125"/>
              </a:spcAft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1125"/>
              </a:spcAft>
              <a:buFont typeface="Wingdings" panose="05000000000000000000" pitchFamily="2" charset="2"/>
              <a:buChar char=""/>
            </a:pPr>
            <a:r>
              <a:rPr lang="en-GB" sz="1200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These are innovations in technology that may affect the operations of the industry.</a:t>
            </a:r>
          </a:p>
          <a:p>
            <a:pPr marL="342900" lvl="0" indent="-342900" fontAlgn="base">
              <a:lnSpc>
                <a:spcPct val="107000"/>
              </a:lnSpc>
              <a:spcAft>
                <a:spcPts val="1125"/>
              </a:spcAft>
              <a:buFont typeface="Wingdings" panose="05000000000000000000" pitchFamily="2" charset="2"/>
              <a:buChar char=""/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1125"/>
              </a:spcAft>
              <a:buFont typeface="Wingdings" panose="05000000000000000000" pitchFamily="2" charset="2"/>
              <a:buChar char=""/>
            </a:pPr>
            <a:r>
              <a:rPr lang="en-GB" sz="1200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Includes level of innovation, automation, research and development (R&amp;D) activity, technological awareness that a business has.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</a:pPr>
            <a:r>
              <a:rPr lang="en-GB" sz="1200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1125"/>
              </a:spcAft>
              <a:buFont typeface="Wingdings" panose="05000000000000000000" pitchFamily="2" charset="2"/>
              <a:buChar char=""/>
            </a:pPr>
            <a:r>
              <a:rPr lang="en-GB" sz="1200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These influence decisions and the ease of carrying out the job roles.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</a:pPr>
            <a:r>
              <a:rPr lang="en-GB" sz="1200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1125"/>
              </a:spcAft>
              <a:buFont typeface="Wingdings" panose="05000000000000000000" pitchFamily="2" charset="2"/>
              <a:buChar char=""/>
            </a:pPr>
            <a:r>
              <a:rPr lang="en-GB" sz="1200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With good technical knowledge, one manages his company better </a:t>
            </a:r>
            <a:r>
              <a:rPr lang="en-GB" sz="1200" dirty="0" err="1">
                <a:solidFill>
                  <a:srgbClr val="444444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e.g</a:t>
            </a:r>
            <a:r>
              <a:rPr lang="en-GB" sz="1200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spending less on a technology that would become obsolete soon.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4614893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318" y="0"/>
            <a:ext cx="5308822" cy="1416300"/>
          </a:xfrm>
        </p:spPr>
        <p:txBody>
          <a:bodyPr/>
          <a:lstStyle/>
          <a:p>
            <a:r>
              <a:rPr lang="en-US" sz="4800" dirty="0"/>
              <a:t>PESTEL …</a:t>
            </a:r>
            <a:r>
              <a:rPr lang="en-US" sz="2800" dirty="0"/>
              <a:t>AN ACRONYM</a:t>
            </a:r>
            <a:endParaRPr lang="en-US" sz="4800" dirty="0"/>
          </a:p>
        </p:txBody>
      </p:sp>
      <p:sp>
        <p:nvSpPr>
          <p:cNvPr id="6" name="AutoShape 6" descr="https://www.slideegg.com/image/webp/preview/catalog/82149-PESTEL%20analysis%20powerpoint%20template%20free.webp"/>
          <p:cNvSpPr>
            <a:spLocks noGrp="1" noChangeAspect="1" noChangeArrowheads="1"/>
          </p:cNvSpPr>
          <p:nvPr>
            <p:ph type="subTitle" idx="1"/>
          </p:nvPr>
        </p:nvSpPr>
        <p:spPr bwMode="auto">
          <a:xfrm>
            <a:off x="924295" y="1148316"/>
            <a:ext cx="6766560" cy="355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base"/>
            <a:r>
              <a:rPr lang="en-GB" sz="2400" b="1" dirty="0">
                <a:solidFill>
                  <a:srgbClr val="333333"/>
                </a:solidFill>
                <a:effectLst/>
                <a:latin typeface="inherit"/>
                <a:ea typeface="Times New Roman" panose="02020603050405020304" pitchFamily="18" charset="0"/>
                <a:cs typeface="Open Sans" panose="020B0606030504020204" pitchFamily="34" charset="0"/>
              </a:rPr>
              <a:t>Environmental Factors</a:t>
            </a:r>
            <a:endParaRPr lang="en-GB" sz="24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/>
            <a:r>
              <a:rPr lang="en-GB" sz="1800" b="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 </a:t>
            </a:r>
            <a:endParaRPr lang="en-GB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l" fontAlgn="base">
              <a:spcAft>
                <a:spcPts val="1125"/>
              </a:spcAft>
              <a:buFont typeface="Wingdings" panose="05000000000000000000" pitchFamily="2" charset="2"/>
              <a:buChar char=""/>
            </a:pPr>
            <a:r>
              <a:rPr lang="en-GB" sz="1800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They are important due to scarcity of raw materials, pollution, etc.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spcAft>
                <a:spcPts val="1125"/>
              </a:spcAft>
              <a:buFont typeface="Wingdings" panose="05000000000000000000" pitchFamily="2" charset="2"/>
              <a:buChar char=""/>
            </a:pPr>
            <a:r>
              <a:rPr lang="en-GB" sz="1800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These factors include ecological and environmental aspects such as weather, climate, and environmental natural disasters </a:t>
            </a:r>
            <a:r>
              <a:rPr lang="en-GB" sz="1800" dirty="0" err="1">
                <a:solidFill>
                  <a:srgbClr val="444444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eg</a:t>
            </a:r>
            <a:r>
              <a:rPr lang="en-GB" sz="1800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 flood and tsunami and climate change.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fontAlgn="base">
              <a:spcAft>
                <a:spcPts val="1125"/>
              </a:spcAft>
              <a:buFont typeface="Wingdings" panose="05000000000000000000" pitchFamily="2" charset="2"/>
              <a:buChar char=""/>
            </a:pPr>
            <a:r>
              <a:rPr lang="en-GB" sz="1800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These are natural and have great influence on the healthcare industry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884566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318" y="0"/>
            <a:ext cx="5308822" cy="1416300"/>
          </a:xfrm>
        </p:spPr>
        <p:txBody>
          <a:bodyPr/>
          <a:lstStyle/>
          <a:p>
            <a:r>
              <a:rPr lang="en-US" sz="4800" dirty="0"/>
              <a:t>PESTEL …</a:t>
            </a:r>
            <a:r>
              <a:rPr lang="en-US" sz="2800" dirty="0"/>
              <a:t>AN ACRONYM</a:t>
            </a:r>
            <a:endParaRPr lang="en-US" sz="4800" dirty="0"/>
          </a:p>
        </p:txBody>
      </p:sp>
      <p:sp>
        <p:nvSpPr>
          <p:cNvPr id="6" name="AutoShape 6" descr="https://www.slideegg.com/image/webp/preview/catalog/82149-PESTEL%20analysis%20powerpoint%20template%20free.webp"/>
          <p:cNvSpPr>
            <a:spLocks noGrp="1" noChangeAspect="1" noChangeArrowheads="1"/>
          </p:cNvSpPr>
          <p:nvPr>
            <p:ph type="subTitle" idx="1"/>
          </p:nvPr>
        </p:nvSpPr>
        <p:spPr bwMode="auto">
          <a:xfrm>
            <a:off x="924295" y="1148316"/>
            <a:ext cx="6766560" cy="355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457200">
              <a:lnSpc>
                <a:spcPct val="107000"/>
              </a:lnSpc>
            </a:pPr>
            <a:r>
              <a:rPr lang="en-GB" sz="1800" b="1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LEGAL FACTORS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</a:pPr>
            <a:r>
              <a:rPr lang="en-GB" sz="1800" b="1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May overlap with the political factors.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</a:pPr>
            <a:r>
              <a:rPr lang="en-GB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Includes laws such as discrimination laws, antitrust laws, employment laws, consumer protection laws, etc.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</a:pPr>
            <a:r>
              <a:rPr lang="en-GB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Companies need to know the legal implications of what they do.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</a:pPr>
            <a:r>
              <a:rPr lang="en-GB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dirty="0">
                <a:solidFill>
                  <a:srgbClr val="444444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They need to be aware of any potential changes in legislation and the impact.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383423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318" y="-114852"/>
            <a:ext cx="5707442" cy="865809"/>
          </a:xfrm>
        </p:spPr>
        <p:txBody>
          <a:bodyPr/>
          <a:lstStyle/>
          <a:p>
            <a:r>
              <a:rPr lang="en-US" sz="4000" dirty="0"/>
              <a:t>FISHBONE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85897" y="750957"/>
            <a:ext cx="6956573" cy="4682434"/>
          </a:xfrm>
        </p:spPr>
        <p:txBody>
          <a:bodyPr/>
          <a:lstStyle/>
          <a:p>
            <a:pPr fontAlgn="base">
              <a:buFont typeface="Wingdings" panose="05000000000000000000" pitchFamily="2" charset="2"/>
              <a:buChar char="Ø"/>
            </a:pPr>
            <a:r>
              <a:rPr lang="en-US" dirty="0"/>
              <a:t>Diagrammatic fishbone-like representation of a problem (fish head), its causes (side bones) and effects (side bones) with the aim of providing effective solutions (tail).</a:t>
            </a:r>
          </a:p>
          <a:p>
            <a:pPr fontAlgn="base">
              <a:buFont typeface="Wingdings" panose="05000000000000000000" pitchFamily="2" charset="2"/>
              <a:buChar char="Ø"/>
            </a:pPr>
            <a:endParaRPr lang="en-US" dirty="0"/>
          </a:p>
          <a:p>
            <a:pPr fontAlgn="base">
              <a:buFont typeface="Wingdings" panose="05000000000000000000" pitchFamily="2" charset="2"/>
              <a:buChar char="Ø"/>
            </a:pPr>
            <a:r>
              <a:rPr lang="en-US" dirty="0"/>
              <a:t>Evaluates a problem, causes and sub-causes of a particular problem thus uncovers all the symptoms of problem in the healthcare industry and providing </a:t>
            </a:r>
            <a:r>
              <a:rPr lang="en-GB" dirty="0"/>
              <a:t>solutions</a:t>
            </a:r>
            <a:r>
              <a:rPr lang="en-US" dirty="0"/>
              <a:t>(American Society for Quality, 2005).</a:t>
            </a:r>
          </a:p>
          <a:p>
            <a:pPr fontAlgn="base">
              <a:buFont typeface="Wingdings" panose="05000000000000000000" pitchFamily="2" charset="2"/>
              <a:buChar char="Ø"/>
            </a:pPr>
            <a:endParaRPr lang="en-US" dirty="0"/>
          </a:p>
          <a:p>
            <a:pPr fontAlgn="base">
              <a:buFont typeface="Wingdings" panose="05000000000000000000" pitchFamily="2" charset="2"/>
              <a:buChar char="Ø"/>
            </a:pPr>
            <a:r>
              <a:rPr lang="en-US" dirty="0"/>
              <a:t>Commonly referred to as “Ishikawa Diagram” after its Japanese inventor (Ishikawa,1986</a:t>
            </a:r>
            <a:r>
              <a:rPr lang="en-GB" dirty="0"/>
              <a:t>).</a:t>
            </a:r>
            <a:endParaRPr lang="en-US" dirty="0"/>
          </a:p>
          <a:p>
            <a:pPr fontAlgn="base">
              <a:buFont typeface="Wingdings" panose="05000000000000000000" pitchFamily="2" charset="2"/>
              <a:buChar char="Ø"/>
            </a:pPr>
            <a:endParaRPr lang="en-US" dirty="0"/>
          </a:p>
          <a:p>
            <a:pPr fontAlgn="base">
              <a:buFont typeface="Wingdings" panose="05000000000000000000" pitchFamily="2" charset="2"/>
              <a:buChar char="Ø"/>
            </a:pPr>
            <a:r>
              <a:rPr lang="en-US" dirty="0"/>
              <a:t>Investigates the problems.</a:t>
            </a:r>
          </a:p>
          <a:p>
            <a:pPr fontAlgn="base">
              <a:buFont typeface="Wingdings" panose="05000000000000000000" pitchFamily="2" charset="2"/>
              <a:buChar char="Ø"/>
            </a:pPr>
            <a:r>
              <a:rPr lang="en-US" dirty="0"/>
              <a:t>Finds the causes.</a:t>
            </a:r>
          </a:p>
          <a:p>
            <a:pPr fontAlgn="base">
              <a:buFont typeface="Wingdings" panose="05000000000000000000" pitchFamily="2" charset="2"/>
              <a:buChar char="Ø"/>
            </a:pPr>
            <a:r>
              <a:rPr lang="en-US" dirty="0"/>
              <a:t>Analyses causes and effects.</a:t>
            </a:r>
          </a:p>
          <a:p>
            <a:pPr fontAlgn="base">
              <a:buFont typeface="Wingdings" panose="05000000000000000000" pitchFamily="2" charset="2"/>
              <a:buChar char="Ø"/>
            </a:pPr>
            <a:r>
              <a:rPr lang="en-US" dirty="0"/>
              <a:t>Provides practical solutions based on findings.</a:t>
            </a:r>
          </a:p>
          <a:p>
            <a:pPr fontAlgn="base">
              <a:buFont typeface="Wingdings" panose="05000000000000000000" pitchFamily="2" charset="2"/>
              <a:buChar char="Ø"/>
            </a:pPr>
            <a:endParaRPr lang="en-US" dirty="0"/>
          </a:p>
          <a:p>
            <a:pPr fontAlgn="base">
              <a:buFont typeface="Wingdings" panose="05000000000000000000" pitchFamily="2" charset="2"/>
              <a:buChar char="Ø"/>
            </a:pPr>
            <a:endParaRPr lang="en-US" dirty="0"/>
          </a:p>
          <a:p>
            <a:pPr marL="114300" indent="0" fontAlgn="base"/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1F418DA-1129-A0DC-1A59-90D16C743807}"/>
                  </a:ext>
                </a:extLst>
              </p14:cNvPr>
              <p14:cNvContentPartPr/>
              <p14:nvPr/>
            </p14:nvContentPartPr>
            <p14:xfrm>
              <a:off x="1389240" y="-339840"/>
              <a:ext cx="6239520" cy="127706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1F418DA-1129-A0DC-1A59-90D16C74380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379880" y="-349200"/>
                <a:ext cx="6258240" cy="12789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553076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9" name="Picture 201">
            <a:extLst>
              <a:ext uri="{FF2B5EF4-FFF2-40B4-BE49-F238E27FC236}">
                <a16:creationId xmlns:a16="http://schemas.microsoft.com/office/drawing/2014/main" id="{AA2FBF57-2440-D3B3-D10F-8082634167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470" y="2205115"/>
            <a:ext cx="8673677" cy="2913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61" name="Picture 113">
            <a:extLst>
              <a:ext uri="{FF2B5EF4-FFF2-40B4-BE49-F238E27FC236}">
                <a16:creationId xmlns:a16="http://schemas.microsoft.com/office/drawing/2014/main" id="{400B8653-5652-C426-A628-87C037ED14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475" y="969963"/>
            <a:ext cx="1733550" cy="31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62" name="Picture 254">
            <a:extLst>
              <a:ext uri="{FF2B5EF4-FFF2-40B4-BE49-F238E27FC236}">
                <a16:creationId xmlns:a16="http://schemas.microsoft.com/office/drawing/2014/main" id="{9223FF4F-650A-21FA-C3C3-6236AF47D1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575" y="989013"/>
            <a:ext cx="1733550" cy="31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63" name="Picture 255">
            <a:extLst>
              <a:ext uri="{FF2B5EF4-FFF2-40B4-BE49-F238E27FC236}">
                <a16:creationId xmlns:a16="http://schemas.microsoft.com/office/drawing/2014/main" id="{4DFCDB5E-EAE0-0079-17AA-DC9FC6D94C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1463" y="966788"/>
            <a:ext cx="1733551" cy="31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64" name="Picture 259">
            <a:extLst>
              <a:ext uri="{FF2B5EF4-FFF2-40B4-BE49-F238E27FC236}">
                <a16:creationId xmlns:a16="http://schemas.microsoft.com/office/drawing/2014/main" id="{50A9BB2C-AB28-16A2-4BF2-1F101D1047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125" y="4456113"/>
            <a:ext cx="1733550" cy="31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65" name="Picture 260">
            <a:extLst>
              <a:ext uri="{FF2B5EF4-FFF2-40B4-BE49-F238E27FC236}">
                <a16:creationId xmlns:a16="http://schemas.microsoft.com/office/drawing/2014/main" id="{12FF166D-1ED1-5A02-1CCE-279CE2AB7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575" y="4438650"/>
            <a:ext cx="1733550" cy="31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66" name="Picture 261">
            <a:extLst>
              <a:ext uri="{FF2B5EF4-FFF2-40B4-BE49-F238E27FC236}">
                <a16:creationId xmlns:a16="http://schemas.microsoft.com/office/drawing/2014/main" id="{BF6E587B-48FF-94A5-6C12-7C5B3DD30F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1463" y="4451350"/>
            <a:ext cx="1733551" cy="31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40" name="Text Box 2">
            <a:extLst>
              <a:ext uri="{FF2B5EF4-FFF2-40B4-BE49-F238E27FC236}">
                <a16:creationId xmlns:a16="http://schemas.microsoft.com/office/drawing/2014/main" id="{B7DC9BC2-0928-F846-8C93-85A3EA4731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85938" y="457200"/>
            <a:ext cx="5243512" cy="63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32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FISHBONE DIAGRAM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41" name="Text Box 112">
            <a:extLst>
              <a:ext uri="{FF2B5EF4-FFF2-40B4-BE49-F238E27FC236}">
                <a16:creationId xmlns:a16="http://schemas.microsoft.com/office/drawing/2014/main" id="{0DD59058-2FC5-4B66-5299-3457D55A48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87575" y="3152775"/>
            <a:ext cx="2170789" cy="8108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PROBLEMS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Staff shortages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And Poor 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performance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66F2F86B-F3FB-F436-1EB8-CC5F90FC312B}"/>
              </a:ext>
            </a:extLst>
          </p:cNvPr>
          <p:cNvGrpSpPr/>
          <p:nvPr/>
        </p:nvGrpSpPr>
        <p:grpSpPr>
          <a:xfrm>
            <a:off x="5287043" y="2091951"/>
            <a:ext cx="1727835" cy="274320"/>
            <a:chOff x="0" y="0"/>
            <a:chExt cx="1728375" cy="274848"/>
          </a:xfrm>
        </p:grpSpPr>
        <p:sp>
          <p:nvSpPr>
            <p:cNvPr id="109" name="Text Box 2">
              <a:extLst>
                <a:ext uri="{FF2B5EF4-FFF2-40B4-BE49-F238E27FC236}">
                  <a16:creationId xmlns:a16="http://schemas.microsoft.com/office/drawing/2014/main" id="{2CFA64F7-D418-B2A8-D6FC-22F2024FC05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0"/>
              <a:ext cx="1210310" cy="245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Shift pattern</a:t>
              </a:r>
              <a:endPara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10" name="Oval 109">
              <a:extLst>
                <a:ext uri="{FF2B5EF4-FFF2-40B4-BE49-F238E27FC236}">
                  <a16:creationId xmlns:a16="http://schemas.microsoft.com/office/drawing/2014/main" id="{E6F2AC2A-ED70-8310-D781-5DC3D98BD2FB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6D14BC36-B031-96F2-CCF3-83858CBE245C}"/>
                </a:ext>
              </a:extLst>
            </p:cNvPr>
            <p:cNvCxnSpPr/>
            <p:nvPr/>
          </p:nvCxnSpPr>
          <p:spPr>
            <a:xfrm flipH="1">
              <a:off x="84569" y="232564"/>
              <a:ext cx="1606807" cy="0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9B260751-AC7D-846E-E309-C0787B911ABD}"/>
              </a:ext>
            </a:extLst>
          </p:cNvPr>
          <p:cNvGrpSpPr/>
          <p:nvPr/>
        </p:nvGrpSpPr>
        <p:grpSpPr>
          <a:xfrm>
            <a:off x="6003880" y="2733761"/>
            <a:ext cx="1727835" cy="274320"/>
            <a:chOff x="0" y="0"/>
            <a:chExt cx="1728375" cy="274848"/>
          </a:xfrm>
        </p:grpSpPr>
        <p:sp>
          <p:nvSpPr>
            <p:cNvPr id="113" name="Text Box 2">
              <a:extLst>
                <a:ext uri="{FF2B5EF4-FFF2-40B4-BE49-F238E27FC236}">
                  <a16:creationId xmlns:a16="http://schemas.microsoft.com/office/drawing/2014/main" id="{D04545F4-F7DA-9C1B-3097-17775D297B8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0"/>
              <a:ext cx="1210310" cy="245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Long shifts</a:t>
              </a:r>
              <a:endPara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14" name="Oval 113">
              <a:extLst>
                <a:ext uri="{FF2B5EF4-FFF2-40B4-BE49-F238E27FC236}">
                  <a16:creationId xmlns:a16="http://schemas.microsoft.com/office/drawing/2014/main" id="{57A281D8-1FE6-62BC-902D-02021BE04396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15" name="Straight Connector 114">
              <a:extLst>
                <a:ext uri="{FF2B5EF4-FFF2-40B4-BE49-F238E27FC236}">
                  <a16:creationId xmlns:a16="http://schemas.microsoft.com/office/drawing/2014/main" id="{5B995A55-845F-FF00-D925-F20FE2A4C972}"/>
                </a:ext>
              </a:extLst>
            </p:cNvPr>
            <p:cNvCxnSpPr/>
            <p:nvPr/>
          </p:nvCxnSpPr>
          <p:spPr>
            <a:xfrm flipH="1">
              <a:off x="84569" y="232564"/>
              <a:ext cx="1606807" cy="0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6" name="Group 115">
            <a:extLst>
              <a:ext uri="{FF2B5EF4-FFF2-40B4-BE49-F238E27FC236}">
                <a16:creationId xmlns:a16="http://schemas.microsoft.com/office/drawing/2014/main" id="{FD9E9281-BA3E-63DD-1479-CA834C6913FA}"/>
              </a:ext>
            </a:extLst>
          </p:cNvPr>
          <p:cNvGrpSpPr/>
          <p:nvPr/>
        </p:nvGrpSpPr>
        <p:grpSpPr>
          <a:xfrm>
            <a:off x="5624797" y="2440199"/>
            <a:ext cx="2108835" cy="304800"/>
            <a:chOff x="-381000" y="0"/>
            <a:chExt cx="2109375" cy="304800"/>
          </a:xfrm>
        </p:grpSpPr>
        <p:sp>
          <p:nvSpPr>
            <p:cNvPr id="117" name="Text Box 2">
              <a:extLst>
                <a:ext uri="{FF2B5EF4-FFF2-40B4-BE49-F238E27FC236}">
                  <a16:creationId xmlns:a16="http://schemas.microsoft.com/office/drawing/2014/main" id="{EF852934-17C9-F8A3-1B26-77A1F32084F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381000" y="0"/>
              <a:ext cx="1591310" cy="304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Staff resignation</a:t>
              </a:r>
              <a:endPara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18" name="Oval 117">
              <a:extLst>
                <a:ext uri="{FF2B5EF4-FFF2-40B4-BE49-F238E27FC236}">
                  <a16:creationId xmlns:a16="http://schemas.microsoft.com/office/drawing/2014/main" id="{A30A830F-E34A-B41A-5342-07D22E797953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19" name="Straight Connector 118">
              <a:extLst>
                <a:ext uri="{FF2B5EF4-FFF2-40B4-BE49-F238E27FC236}">
                  <a16:creationId xmlns:a16="http://schemas.microsoft.com/office/drawing/2014/main" id="{AC65AFA3-1A12-F186-0A8F-F26E100345E9}"/>
                </a:ext>
              </a:extLst>
            </p:cNvPr>
            <p:cNvCxnSpPr/>
            <p:nvPr/>
          </p:nvCxnSpPr>
          <p:spPr>
            <a:xfrm flipH="1">
              <a:off x="84569" y="232564"/>
              <a:ext cx="1606807" cy="0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0" name="Group 119">
            <a:extLst>
              <a:ext uri="{FF2B5EF4-FFF2-40B4-BE49-F238E27FC236}">
                <a16:creationId xmlns:a16="http://schemas.microsoft.com/office/drawing/2014/main" id="{9A2215C7-CF69-2771-490D-5C4E65EAEB68}"/>
              </a:ext>
            </a:extLst>
          </p:cNvPr>
          <p:cNvGrpSpPr/>
          <p:nvPr/>
        </p:nvGrpSpPr>
        <p:grpSpPr>
          <a:xfrm>
            <a:off x="6232424" y="3852926"/>
            <a:ext cx="1727835" cy="274320"/>
            <a:chOff x="0" y="0"/>
            <a:chExt cx="1728375" cy="274848"/>
          </a:xfrm>
        </p:grpSpPr>
        <p:sp>
          <p:nvSpPr>
            <p:cNvPr id="121" name="Text Box 2">
              <a:extLst>
                <a:ext uri="{FF2B5EF4-FFF2-40B4-BE49-F238E27FC236}">
                  <a16:creationId xmlns:a16="http://schemas.microsoft.com/office/drawing/2014/main" id="{2F05DB3A-0F34-E3EA-238E-75BA74D0220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0"/>
              <a:ext cx="1210310" cy="245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Communication</a:t>
              </a:r>
              <a:endPara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22" name="Oval 121">
              <a:extLst>
                <a:ext uri="{FF2B5EF4-FFF2-40B4-BE49-F238E27FC236}">
                  <a16:creationId xmlns:a16="http://schemas.microsoft.com/office/drawing/2014/main" id="{3A6E85AD-8E26-164B-C6D4-B967EF24CC24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A1B3D9B7-D378-8EA2-CCE4-229416814315}"/>
                </a:ext>
              </a:extLst>
            </p:cNvPr>
            <p:cNvCxnSpPr/>
            <p:nvPr/>
          </p:nvCxnSpPr>
          <p:spPr>
            <a:xfrm flipH="1">
              <a:off x="84569" y="232564"/>
              <a:ext cx="1606807" cy="0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4" name="Group 123">
            <a:extLst>
              <a:ext uri="{FF2B5EF4-FFF2-40B4-BE49-F238E27FC236}">
                <a16:creationId xmlns:a16="http://schemas.microsoft.com/office/drawing/2014/main" id="{71D79EB0-CC03-D95A-C760-DFA596DE0BE8}"/>
              </a:ext>
            </a:extLst>
          </p:cNvPr>
          <p:cNvGrpSpPr/>
          <p:nvPr/>
        </p:nvGrpSpPr>
        <p:grpSpPr>
          <a:xfrm>
            <a:off x="5111080" y="4302899"/>
            <a:ext cx="2367605" cy="274320"/>
            <a:chOff x="-639970" y="0"/>
            <a:chExt cx="2368345" cy="274848"/>
          </a:xfrm>
        </p:grpSpPr>
        <p:sp>
          <p:nvSpPr>
            <p:cNvPr id="125" name="Text Box 2">
              <a:extLst>
                <a:ext uri="{FF2B5EF4-FFF2-40B4-BE49-F238E27FC236}">
                  <a16:creationId xmlns:a16="http://schemas.microsoft.com/office/drawing/2014/main" id="{EEF756FD-3760-77C3-BDC4-2F00801303C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0"/>
              <a:ext cx="1210310" cy="5015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 dirty="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Relationship </a:t>
              </a:r>
              <a:r>
                <a:rPr lang="en-US" sz="1100" dirty="0" err="1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amamong</a:t>
              </a:r>
              <a:r>
                <a:rPr lang="en-US" sz="1100" dirty="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r>
                <a:rPr lang="en-US" sz="1100" dirty="0" err="1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sta</a:t>
              </a:r>
              <a:endPara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26" name="Oval 125">
              <a:extLst>
                <a:ext uri="{FF2B5EF4-FFF2-40B4-BE49-F238E27FC236}">
                  <a16:creationId xmlns:a16="http://schemas.microsoft.com/office/drawing/2014/main" id="{93EAEDB3-0674-973F-3E62-472441BA1D27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3C07D56B-36FB-28FB-8E5C-FD736DEDDAED}"/>
                </a:ext>
              </a:extLst>
            </p:cNvPr>
            <p:cNvCxnSpPr/>
            <p:nvPr/>
          </p:nvCxnSpPr>
          <p:spPr>
            <a:xfrm flipH="1">
              <a:off x="-639970" y="135122"/>
              <a:ext cx="1606807" cy="0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8" name="Group 127">
            <a:extLst>
              <a:ext uri="{FF2B5EF4-FFF2-40B4-BE49-F238E27FC236}">
                <a16:creationId xmlns:a16="http://schemas.microsoft.com/office/drawing/2014/main" id="{ABE931F4-DF0F-B854-956C-02057565F9A5}"/>
              </a:ext>
            </a:extLst>
          </p:cNvPr>
          <p:cNvGrpSpPr/>
          <p:nvPr/>
        </p:nvGrpSpPr>
        <p:grpSpPr>
          <a:xfrm>
            <a:off x="5652135" y="4672331"/>
            <a:ext cx="1727835" cy="274320"/>
            <a:chOff x="0" y="0"/>
            <a:chExt cx="1728375" cy="274848"/>
          </a:xfrm>
        </p:grpSpPr>
        <p:sp>
          <p:nvSpPr>
            <p:cNvPr id="129" name="Text Box 2">
              <a:extLst>
                <a:ext uri="{FF2B5EF4-FFF2-40B4-BE49-F238E27FC236}">
                  <a16:creationId xmlns:a16="http://schemas.microsoft.com/office/drawing/2014/main" id="{62735782-580E-0D6A-C74F-F10F8EFB6B0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0"/>
              <a:ext cx="1210310" cy="245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Cold/Hot weather</a:t>
              </a:r>
              <a:endPara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30" name="Oval 129">
              <a:extLst>
                <a:ext uri="{FF2B5EF4-FFF2-40B4-BE49-F238E27FC236}">
                  <a16:creationId xmlns:a16="http://schemas.microsoft.com/office/drawing/2014/main" id="{2D8BF171-D88D-0417-73F2-86B23E5849C2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E79B8745-68D8-7BBD-BFC3-E9621FC8A733}"/>
                </a:ext>
              </a:extLst>
            </p:cNvPr>
            <p:cNvCxnSpPr/>
            <p:nvPr/>
          </p:nvCxnSpPr>
          <p:spPr>
            <a:xfrm flipH="1">
              <a:off x="84569" y="232564"/>
              <a:ext cx="1606807" cy="0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2" name="Group 131">
            <a:extLst>
              <a:ext uri="{FF2B5EF4-FFF2-40B4-BE49-F238E27FC236}">
                <a16:creationId xmlns:a16="http://schemas.microsoft.com/office/drawing/2014/main" id="{F202C687-54F0-8F31-2ACA-856B8FDDA38B}"/>
              </a:ext>
            </a:extLst>
          </p:cNvPr>
          <p:cNvGrpSpPr/>
          <p:nvPr/>
        </p:nvGrpSpPr>
        <p:grpSpPr>
          <a:xfrm>
            <a:off x="2770000" y="2170773"/>
            <a:ext cx="1727835" cy="295275"/>
            <a:chOff x="-1" y="0"/>
            <a:chExt cx="1728376" cy="295843"/>
          </a:xfrm>
        </p:grpSpPr>
        <p:sp>
          <p:nvSpPr>
            <p:cNvPr id="133" name="Text Box 2">
              <a:extLst>
                <a:ext uri="{FF2B5EF4-FFF2-40B4-BE49-F238E27FC236}">
                  <a16:creationId xmlns:a16="http://schemas.microsoft.com/office/drawing/2014/main" id="{E7AA2729-3C2C-F9B2-35D9-AAB0C1D7C58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1" y="0"/>
              <a:ext cx="1681848" cy="2958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Inexperience on usage</a:t>
              </a:r>
              <a:endPara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34" name="Oval 133">
              <a:extLst>
                <a:ext uri="{FF2B5EF4-FFF2-40B4-BE49-F238E27FC236}">
                  <a16:creationId xmlns:a16="http://schemas.microsoft.com/office/drawing/2014/main" id="{23CCC4FC-7097-7AB2-B7CA-D50A2011B034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D88E5600-1EBB-4AA8-8E03-86D8F4B3DE6E}"/>
                </a:ext>
              </a:extLst>
            </p:cNvPr>
            <p:cNvCxnSpPr/>
            <p:nvPr/>
          </p:nvCxnSpPr>
          <p:spPr>
            <a:xfrm flipH="1">
              <a:off x="84569" y="232564"/>
              <a:ext cx="1606807" cy="0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6" name="Group 135">
            <a:extLst>
              <a:ext uri="{FF2B5EF4-FFF2-40B4-BE49-F238E27FC236}">
                <a16:creationId xmlns:a16="http://schemas.microsoft.com/office/drawing/2014/main" id="{35F610C2-BCC3-F09F-05B6-FE555C8FC52C}"/>
              </a:ext>
            </a:extLst>
          </p:cNvPr>
          <p:cNvGrpSpPr/>
          <p:nvPr/>
        </p:nvGrpSpPr>
        <p:grpSpPr>
          <a:xfrm>
            <a:off x="3486150" y="2752725"/>
            <a:ext cx="2146935" cy="274320"/>
            <a:chOff x="-419231" y="0"/>
            <a:chExt cx="2147606" cy="274848"/>
          </a:xfrm>
        </p:grpSpPr>
        <p:sp>
          <p:nvSpPr>
            <p:cNvPr id="137" name="Text Box 2">
              <a:extLst>
                <a:ext uri="{FF2B5EF4-FFF2-40B4-BE49-F238E27FC236}">
                  <a16:creationId xmlns:a16="http://schemas.microsoft.com/office/drawing/2014/main" id="{B4B79609-C459-8AA1-2F63-5AAD2CF925A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419231" y="0"/>
              <a:ext cx="1629541" cy="2325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Poor performance</a:t>
              </a:r>
              <a:endPara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38" name="Oval 137">
              <a:extLst>
                <a:ext uri="{FF2B5EF4-FFF2-40B4-BE49-F238E27FC236}">
                  <a16:creationId xmlns:a16="http://schemas.microsoft.com/office/drawing/2014/main" id="{8D869139-132B-3AEB-CC46-BA72F4D0041F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5DACEEE6-AF28-20BD-6780-F6A13EEA3F94}"/>
                </a:ext>
              </a:extLst>
            </p:cNvPr>
            <p:cNvCxnSpPr/>
            <p:nvPr/>
          </p:nvCxnSpPr>
          <p:spPr>
            <a:xfrm flipH="1">
              <a:off x="84569" y="232564"/>
              <a:ext cx="1606807" cy="0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0" name="Group 139">
            <a:extLst>
              <a:ext uri="{FF2B5EF4-FFF2-40B4-BE49-F238E27FC236}">
                <a16:creationId xmlns:a16="http://schemas.microsoft.com/office/drawing/2014/main" id="{F4B0A7AE-B362-5DAC-6612-480F71B9C8E7}"/>
              </a:ext>
            </a:extLst>
          </p:cNvPr>
          <p:cNvGrpSpPr/>
          <p:nvPr/>
        </p:nvGrpSpPr>
        <p:grpSpPr>
          <a:xfrm>
            <a:off x="3946207" y="3092325"/>
            <a:ext cx="1727835" cy="274320"/>
            <a:chOff x="0" y="0"/>
            <a:chExt cx="1728375" cy="274848"/>
          </a:xfrm>
        </p:grpSpPr>
        <p:sp>
          <p:nvSpPr>
            <p:cNvPr id="141" name="Text Box 2">
              <a:extLst>
                <a:ext uri="{FF2B5EF4-FFF2-40B4-BE49-F238E27FC236}">
                  <a16:creationId xmlns:a16="http://schemas.microsoft.com/office/drawing/2014/main" id="{3BAF3331-7B4B-DF17-C71B-FE886D44BF1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0"/>
              <a:ext cx="1676924" cy="245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Machine out of date</a:t>
              </a:r>
              <a:endPara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42" name="Oval 141">
              <a:extLst>
                <a:ext uri="{FF2B5EF4-FFF2-40B4-BE49-F238E27FC236}">
                  <a16:creationId xmlns:a16="http://schemas.microsoft.com/office/drawing/2014/main" id="{DA443CA6-BCF9-2D88-326F-808890AB1471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E4DC15CC-9FE8-EBFA-E654-1D35B7FA25AB}"/>
                </a:ext>
              </a:extLst>
            </p:cNvPr>
            <p:cNvCxnSpPr/>
            <p:nvPr/>
          </p:nvCxnSpPr>
          <p:spPr>
            <a:xfrm flipH="1">
              <a:off x="84569" y="232564"/>
              <a:ext cx="1606807" cy="0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4" name="Group 143">
            <a:extLst>
              <a:ext uri="{FF2B5EF4-FFF2-40B4-BE49-F238E27FC236}">
                <a16:creationId xmlns:a16="http://schemas.microsoft.com/office/drawing/2014/main" id="{731CDF4F-F81C-2926-2D93-38233DE308D6}"/>
              </a:ext>
            </a:extLst>
          </p:cNvPr>
          <p:cNvGrpSpPr/>
          <p:nvPr/>
        </p:nvGrpSpPr>
        <p:grpSpPr>
          <a:xfrm>
            <a:off x="-506014" y="3216908"/>
            <a:ext cx="2165730" cy="1280724"/>
            <a:chOff x="47571" y="-79359"/>
            <a:chExt cx="2166407" cy="1221447"/>
          </a:xfrm>
        </p:grpSpPr>
        <p:sp>
          <p:nvSpPr>
            <p:cNvPr id="145" name="Text Box 2">
              <a:extLst>
                <a:ext uri="{FF2B5EF4-FFF2-40B4-BE49-F238E27FC236}">
                  <a16:creationId xmlns:a16="http://schemas.microsoft.com/office/drawing/2014/main" id="{4E46B9AA-5A31-01A3-F55D-93417525C8A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571" y="-79359"/>
              <a:ext cx="1210310" cy="12214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 dirty="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 </a:t>
              </a:r>
              <a:r>
                <a:rPr lang="en-US" sz="1100" dirty="0"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SOLUTIONS</a:t>
              </a:r>
            </a:p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 dirty="0"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Inc</a:t>
              </a:r>
              <a:r>
                <a:rPr lang="en-GB" sz="1100" dirty="0" err="1"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rease</a:t>
              </a:r>
              <a:r>
                <a:rPr lang="en-GB" sz="1100" dirty="0"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staff wages</a:t>
              </a:r>
            </a:p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1100" dirty="0"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Recruit more staff</a:t>
              </a:r>
            </a:p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1100" dirty="0">
                  <a:solidFill>
                    <a:schemeClr val="tx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Staff training</a:t>
              </a:r>
              <a:endParaRPr lang="en-GB" sz="1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>
                <a:lnSpc>
                  <a:spcPct val="107000"/>
                </a:lnSpc>
                <a:spcAft>
                  <a:spcPts val="800"/>
                </a:spcAft>
              </a:pPr>
              <a:endParaRPr lang="en-US" sz="11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46" name="Oval 145">
              <a:extLst>
                <a:ext uri="{FF2B5EF4-FFF2-40B4-BE49-F238E27FC236}">
                  <a16:creationId xmlns:a16="http://schemas.microsoft.com/office/drawing/2014/main" id="{F681F14E-4C43-0938-BD2E-3B0470E21485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B492615E-C307-5DDB-FBF5-986D56A1140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02768" y="235206"/>
              <a:ext cx="1311210" cy="39642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8" name="Group 147">
            <a:extLst>
              <a:ext uri="{FF2B5EF4-FFF2-40B4-BE49-F238E27FC236}">
                <a16:creationId xmlns:a16="http://schemas.microsoft.com/office/drawing/2014/main" id="{760E66D7-2102-9E33-3824-C76333ABE71E}"/>
              </a:ext>
            </a:extLst>
          </p:cNvPr>
          <p:cNvGrpSpPr/>
          <p:nvPr/>
        </p:nvGrpSpPr>
        <p:grpSpPr>
          <a:xfrm>
            <a:off x="3287903" y="4236210"/>
            <a:ext cx="1727835" cy="274320"/>
            <a:chOff x="0" y="0"/>
            <a:chExt cx="1728375" cy="274848"/>
          </a:xfrm>
        </p:grpSpPr>
        <p:sp>
          <p:nvSpPr>
            <p:cNvPr id="149" name="Text Box 2">
              <a:extLst>
                <a:ext uri="{FF2B5EF4-FFF2-40B4-BE49-F238E27FC236}">
                  <a16:creationId xmlns:a16="http://schemas.microsoft.com/office/drawing/2014/main" id="{DDFDF1FB-7E5E-60D8-0F67-D0181769DC8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0"/>
              <a:ext cx="1210310" cy="245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Insufficient PPE</a:t>
              </a:r>
              <a:endPara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50" name="Oval 149">
              <a:extLst>
                <a:ext uri="{FF2B5EF4-FFF2-40B4-BE49-F238E27FC236}">
                  <a16:creationId xmlns:a16="http://schemas.microsoft.com/office/drawing/2014/main" id="{2DB16F1F-C5A4-350A-D43C-47F7F4736BAD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51" name="Straight Connector 150">
              <a:extLst>
                <a:ext uri="{FF2B5EF4-FFF2-40B4-BE49-F238E27FC236}">
                  <a16:creationId xmlns:a16="http://schemas.microsoft.com/office/drawing/2014/main" id="{898D83B8-3F2E-5224-E86D-9E976DD6719C}"/>
                </a:ext>
              </a:extLst>
            </p:cNvPr>
            <p:cNvCxnSpPr/>
            <p:nvPr/>
          </p:nvCxnSpPr>
          <p:spPr>
            <a:xfrm flipH="1">
              <a:off x="84569" y="232564"/>
              <a:ext cx="1606807" cy="0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2" name="Group 151">
            <a:extLst>
              <a:ext uri="{FF2B5EF4-FFF2-40B4-BE49-F238E27FC236}">
                <a16:creationId xmlns:a16="http://schemas.microsoft.com/office/drawing/2014/main" id="{37BCD392-D3DB-E062-F7A0-8A973997668F}"/>
              </a:ext>
            </a:extLst>
          </p:cNvPr>
          <p:cNvGrpSpPr/>
          <p:nvPr/>
        </p:nvGrpSpPr>
        <p:grpSpPr>
          <a:xfrm>
            <a:off x="3051810" y="4772025"/>
            <a:ext cx="2257425" cy="274320"/>
            <a:chOff x="-529756" y="0"/>
            <a:chExt cx="2258131" cy="274848"/>
          </a:xfrm>
        </p:grpSpPr>
        <p:sp>
          <p:nvSpPr>
            <p:cNvPr id="153" name="Text Box 2">
              <a:extLst>
                <a:ext uri="{FF2B5EF4-FFF2-40B4-BE49-F238E27FC236}">
                  <a16:creationId xmlns:a16="http://schemas.microsoft.com/office/drawing/2014/main" id="{3AF021E7-035A-AD8A-BF80-4AEE06D6F0A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529756" y="0"/>
              <a:ext cx="1740066" cy="245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Equipment to work with</a:t>
              </a:r>
              <a:endPara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54" name="Oval 153">
              <a:extLst>
                <a:ext uri="{FF2B5EF4-FFF2-40B4-BE49-F238E27FC236}">
                  <a16:creationId xmlns:a16="http://schemas.microsoft.com/office/drawing/2014/main" id="{3D79E8FF-357F-5DCB-80E8-6B648B51E8C8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55" name="Straight Connector 154">
              <a:extLst>
                <a:ext uri="{FF2B5EF4-FFF2-40B4-BE49-F238E27FC236}">
                  <a16:creationId xmlns:a16="http://schemas.microsoft.com/office/drawing/2014/main" id="{E7C83347-277A-431A-8232-1E4D4CE894F2}"/>
                </a:ext>
              </a:extLst>
            </p:cNvPr>
            <p:cNvCxnSpPr/>
            <p:nvPr/>
          </p:nvCxnSpPr>
          <p:spPr>
            <a:xfrm flipH="1">
              <a:off x="84569" y="232564"/>
              <a:ext cx="1606807" cy="0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6" name="Group 155">
            <a:extLst>
              <a:ext uri="{FF2B5EF4-FFF2-40B4-BE49-F238E27FC236}">
                <a16:creationId xmlns:a16="http://schemas.microsoft.com/office/drawing/2014/main" id="{A6E6091F-A6BB-E325-D656-3D8F9517F9AF}"/>
              </a:ext>
            </a:extLst>
          </p:cNvPr>
          <p:cNvGrpSpPr/>
          <p:nvPr/>
        </p:nvGrpSpPr>
        <p:grpSpPr>
          <a:xfrm>
            <a:off x="514350" y="2314575"/>
            <a:ext cx="2232660" cy="274320"/>
            <a:chOff x="-504983" y="0"/>
            <a:chExt cx="2233358" cy="274848"/>
          </a:xfrm>
        </p:grpSpPr>
        <p:sp>
          <p:nvSpPr>
            <p:cNvPr id="157" name="Text Box 2">
              <a:extLst>
                <a:ext uri="{FF2B5EF4-FFF2-40B4-BE49-F238E27FC236}">
                  <a16:creationId xmlns:a16="http://schemas.microsoft.com/office/drawing/2014/main" id="{61CF4792-1BB1-B7C5-DB21-E76E763ACA9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504983" y="0"/>
              <a:ext cx="1715293" cy="2325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Insufficient training</a:t>
              </a:r>
              <a:endPara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58" name="Oval 157">
              <a:extLst>
                <a:ext uri="{FF2B5EF4-FFF2-40B4-BE49-F238E27FC236}">
                  <a16:creationId xmlns:a16="http://schemas.microsoft.com/office/drawing/2014/main" id="{712644E9-34EF-24C7-0BFE-560FBAFEE8FE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59" name="Straight Connector 158">
              <a:extLst>
                <a:ext uri="{FF2B5EF4-FFF2-40B4-BE49-F238E27FC236}">
                  <a16:creationId xmlns:a16="http://schemas.microsoft.com/office/drawing/2014/main" id="{39C958E4-F85D-1996-D382-F585BA5C5283}"/>
                </a:ext>
              </a:extLst>
            </p:cNvPr>
            <p:cNvCxnSpPr/>
            <p:nvPr/>
          </p:nvCxnSpPr>
          <p:spPr>
            <a:xfrm flipH="1">
              <a:off x="84569" y="232564"/>
              <a:ext cx="1606807" cy="0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0" name="Group 159">
            <a:extLst>
              <a:ext uri="{FF2B5EF4-FFF2-40B4-BE49-F238E27FC236}">
                <a16:creationId xmlns:a16="http://schemas.microsoft.com/office/drawing/2014/main" id="{44D6A476-1F57-A88C-C4E6-B4209A93940B}"/>
              </a:ext>
            </a:extLst>
          </p:cNvPr>
          <p:cNvGrpSpPr/>
          <p:nvPr/>
        </p:nvGrpSpPr>
        <p:grpSpPr>
          <a:xfrm>
            <a:off x="937561" y="2790850"/>
            <a:ext cx="1727835" cy="274320"/>
            <a:chOff x="0" y="0"/>
            <a:chExt cx="1728375" cy="274848"/>
          </a:xfrm>
        </p:grpSpPr>
        <p:sp>
          <p:nvSpPr>
            <p:cNvPr id="161" name="Text Box 2">
              <a:extLst>
                <a:ext uri="{FF2B5EF4-FFF2-40B4-BE49-F238E27FC236}">
                  <a16:creationId xmlns:a16="http://schemas.microsoft.com/office/drawing/2014/main" id="{F6AE72A2-B9DE-EA94-72F8-8F887F8069A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0"/>
              <a:ext cx="1210310" cy="245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 dirty="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Poor motivation</a:t>
              </a:r>
              <a:endPara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62" name="Oval 161">
              <a:extLst>
                <a:ext uri="{FF2B5EF4-FFF2-40B4-BE49-F238E27FC236}">
                  <a16:creationId xmlns:a16="http://schemas.microsoft.com/office/drawing/2014/main" id="{0EA19C7E-BBD1-3A5B-DDC2-D8DE923847AB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63" name="Straight Connector 162">
              <a:extLst>
                <a:ext uri="{FF2B5EF4-FFF2-40B4-BE49-F238E27FC236}">
                  <a16:creationId xmlns:a16="http://schemas.microsoft.com/office/drawing/2014/main" id="{31968B22-AFF2-64CE-9D90-0F9268A8FC27}"/>
                </a:ext>
              </a:extLst>
            </p:cNvPr>
            <p:cNvCxnSpPr/>
            <p:nvPr/>
          </p:nvCxnSpPr>
          <p:spPr>
            <a:xfrm flipH="1">
              <a:off x="84569" y="232564"/>
              <a:ext cx="1606807" cy="0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4" name="Group 163">
            <a:extLst>
              <a:ext uri="{FF2B5EF4-FFF2-40B4-BE49-F238E27FC236}">
                <a16:creationId xmlns:a16="http://schemas.microsoft.com/office/drawing/2014/main" id="{13521116-E7F3-F006-8FF5-928FFB69944A}"/>
              </a:ext>
            </a:extLst>
          </p:cNvPr>
          <p:cNvGrpSpPr/>
          <p:nvPr/>
        </p:nvGrpSpPr>
        <p:grpSpPr>
          <a:xfrm>
            <a:off x="1126709" y="3168943"/>
            <a:ext cx="1727835" cy="274320"/>
            <a:chOff x="0" y="0"/>
            <a:chExt cx="1728375" cy="274848"/>
          </a:xfrm>
        </p:grpSpPr>
        <p:sp>
          <p:nvSpPr>
            <p:cNvPr id="165" name="Text Box 2">
              <a:extLst>
                <a:ext uri="{FF2B5EF4-FFF2-40B4-BE49-F238E27FC236}">
                  <a16:creationId xmlns:a16="http://schemas.microsoft.com/office/drawing/2014/main" id="{55CC4AB4-877B-0FFF-9773-76AFBF54936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0"/>
              <a:ext cx="1210310" cy="245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Bad shift pattern</a:t>
              </a:r>
              <a:endPara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66" name="Oval 165">
              <a:extLst>
                <a:ext uri="{FF2B5EF4-FFF2-40B4-BE49-F238E27FC236}">
                  <a16:creationId xmlns:a16="http://schemas.microsoft.com/office/drawing/2014/main" id="{45DBB27A-FA82-C164-D964-6836254DDF5E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67" name="Straight Connector 166">
              <a:extLst>
                <a:ext uri="{FF2B5EF4-FFF2-40B4-BE49-F238E27FC236}">
                  <a16:creationId xmlns:a16="http://schemas.microsoft.com/office/drawing/2014/main" id="{1D9CE0B1-FA54-2903-1B9E-101FB8F9C1F2}"/>
                </a:ext>
              </a:extLst>
            </p:cNvPr>
            <p:cNvCxnSpPr/>
            <p:nvPr/>
          </p:nvCxnSpPr>
          <p:spPr>
            <a:xfrm flipH="1">
              <a:off x="84569" y="232564"/>
              <a:ext cx="1606807" cy="0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8" name="Group 167">
            <a:extLst>
              <a:ext uri="{FF2B5EF4-FFF2-40B4-BE49-F238E27FC236}">
                <a16:creationId xmlns:a16="http://schemas.microsoft.com/office/drawing/2014/main" id="{508C7E05-DF85-DF00-D871-7972C2CEF5DF}"/>
              </a:ext>
            </a:extLst>
          </p:cNvPr>
          <p:cNvGrpSpPr/>
          <p:nvPr/>
        </p:nvGrpSpPr>
        <p:grpSpPr>
          <a:xfrm>
            <a:off x="1087833" y="3901347"/>
            <a:ext cx="1971675" cy="323850"/>
            <a:chOff x="-200088" y="0"/>
            <a:chExt cx="1972292" cy="324473"/>
          </a:xfrm>
        </p:grpSpPr>
        <p:sp>
          <p:nvSpPr>
            <p:cNvPr id="169" name="Text Box 2">
              <a:extLst>
                <a:ext uri="{FF2B5EF4-FFF2-40B4-BE49-F238E27FC236}">
                  <a16:creationId xmlns:a16="http://schemas.microsoft.com/office/drawing/2014/main" id="{1089E106-928E-786D-E599-79C9D09A198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200088" y="0"/>
              <a:ext cx="1972292" cy="3244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Staff Accommodation</a:t>
              </a:r>
              <a:endPara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70" name="Oval 169">
              <a:extLst>
                <a:ext uri="{FF2B5EF4-FFF2-40B4-BE49-F238E27FC236}">
                  <a16:creationId xmlns:a16="http://schemas.microsoft.com/office/drawing/2014/main" id="{15DD2FBD-F0FB-7C45-AEFA-7A6AC09BBE26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71" name="Straight Connector 170">
              <a:extLst>
                <a:ext uri="{FF2B5EF4-FFF2-40B4-BE49-F238E27FC236}">
                  <a16:creationId xmlns:a16="http://schemas.microsoft.com/office/drawing/2014/main" id="{12FF57A0-015D-46E5-0C26-C2E628AF8854}"/>
                </a:ext>
              </a:extLst>
            </p:cNvPr>
            <p:cNvCxnSpPr/>
            <p:nvPr/>
          </p:nvCxnSpPr>
          <p:spPr>
            <a:xfrm flipH="1">
              <a:off x="84569" y="232564"/>
              <a:ext cx="1606807" cy="0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2" name="Group 171">
            <a:extLst>
              <a:ext uri="{FF2B5EF4-FFF2-40B4-BE49-F238E27FC236}">
                <a16:creationId xmlns:a16="http://schemas.microsoft.com/office/drawing/2014/main" id="{0E6A2B12-F1D7-79DE-EAE7-CF2071A50E24}"/>
              </a:ext>
            </a:extLst>
          </p:cNvPr>
          <p:cNvGrpSpPr/>
          <p:nvPr/>
        </p:nvGrpSpPr>
        <p:grpSpPr>
          <a:xfrm>
            <a:off x="856564" y="4302443"/>
            <a:ext cx="1727835" cy="274320"/>
            <a:chOff x="0" y="0"/>
            <a:chExt cx="1728375" cy="274848"/>
          </a:xfrm>
        </p:grpSpPr>
        <p:sp>
          <p:nvSpPr>
            <p:cNvPr id="173" name="Text Box 2">
              <a:extLst>
                <a:ext uri="{FF2B5EF4-FFF2-40B4-BE49-F238E27FC236}">
                  <a16:creationId xmlns:a16="http://schemas.microsoft.com/office/drawing/2014/main" id="{111391A6-7454-5D56-7B53-EC6267DE010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0"/>
              <a:ext cx="1210310" cy="245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Incentives</a:t>
              </a:r>
              <a:endPara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74" name="Oval 173">
              <a:extLst>
                <a:ext uri="{FF2B5EF4-FFF2-40B4-BE49-F238E27FC236}">
                  <a16:creationId xmlns:a16="http://schemas.microsoft.com/office/drawing/2014/main" id="{8B6B54EC-2620-BDE9-BB37-220A7D3F0D9D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75" name="Straight Connector 174">
              <a:extLst>
                <a:ext uri="{FF2B5EF4-FFF2-40B4-BE49-F238E27FC236}">
                  <a16:creationId xmlns:a16="http://schemas.microsoft.com/office/drawing/2014/main" id="{8F71B3AB-9ADF-6907-CE02-B2DFC40566F8}"/>
                </a:ext>
              </a:extLst>
            </p:cNvPr>
            <p:cNvCxnSpPr/>
            <p:nvPr/>
          </p:nvCxnSpPr>
          <p:spPr>
            <a:xfrm flipH="1">
              <a:off x="84569" y="232564"/>
              <a:ext cx="1606807" cy="0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6" name="Group 175">
            <a:extLst>
              <a:ext uri="{FF2B5EF4-FFF2-40B4-BE49-F238E27FC236}">
                <a16:creationId xmlns:a16="http://schemas.microsoft.com/office/drawing/2014/main" id="{683F781D-26C8-49A6-7CF8-691462FD7D67}"/>
              </a:ext>
            </a:extLst>
          </p:cNvPr>
          <p:cNvGrpSpPr/>
          <p:nvPr/>
        </p:nvGrpSpPr>
        <p:grpSpPr>
          <a:xfrm>
            <a:off x="531554" y="4695049"/>
            <a:ext cx="1727835" cy="274320"/>
            <a:chOff x="0" y="0"/>
            <a:chExt cx="1728375" cy="274848"/>
          </a:xfrm>
        </p:grpSpPr>
        <p:sp>
          <p:nvSpPr>
            <p:cNvPr id="177" name="Text Box 2">
              <a:extLst>
                <a:ext uri="{FF2B5EF4-FFF2-40B4-BE49-F238E27FC236}">
                  <a16:creationId xmlns:a16="http://schemas.microsoft.com/office/drawing/2014/main" id="{05AB1653-2661-80EC-6A13-41FAAF2E4C8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0"/>
              <a:ext cx="1210310" cy="2457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rot="0" vert="horz" wrap="square" lIns="91440" tIns="45720" rIns="91440" bIns="45720" anchor="t" anchorCtr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100">
                  <a:solidFill>
                    <a:srgbClr val="00BFF3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Staff wages</a:t>
              </a:r>
              <a:endParaRPr lang="en-GB" sz="1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78" name="Oval 177">
              <a:extLst>
                <a:ext uri="{FF2B5EF4-FFF2-40B4-BE49-F238E27FC236}">
                  <a16:creationId xmlns:a16="http://schemas.microsoft.com/office/drawing/2014/main" id="{9198FEC8-C991-BF80-D7E2-E9D639AFD61E}"/>
                </a:ext>
              </a:extLst>
            </p:cNvPr>
            <p:cNvSpPr/>
            <p:nvPr/>
          </p:nvSpPr>
          <p:spPr>
            <a:xfrm>
              <a:off x="1649092" y="195565"/>
              <a:ext cx="79283" cy="79283"/>
            </a:xfrm>
            <a:prstGeom prst="ellipse">
              <a:avLst/>
            </a:prstGeom>
            <a:solidFill>
              <a:srgbClr val="00BFF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cxnSp>
          <p:nvCxnSpPr>
            <p:cNvPr id="179" name="Straight Connector 178">
              <a:extLst>
                <a:ext uri="{FF2B5EF4-FFF2-40B4-BE49-F238E27FC236}">
                  <a16:creationId xmlns:a16="http://schemas.microsoft.com/office/drawing/2014/main" id="{2500DAA0-BCEC-7BC9-499D-D1FD83658DFF}"/>
                </a:ext>
              </a:extLst>
            </p:cNvPr>
            <p:cNvCxnSpPr/>
            <p:nvPr/>
          </p:nvCxnSpPr>
          <p:spPr>
            <a:xfrm flipH="1">
              <a:off x="84569" y="232564"/>
              <a:ext cx="1606807" cy="0"/>
            </a:xfrm>
            <a:prstGeom prst="line">
              <a:avLst/>
            </a:prstGeom>
            <a:ln w="12700">
              <a:solidFill>
                <a:srgbClr val="00BFF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42" name="Text Box 156">
            <a:extLst>
              <a:ext uri="{FF2B5EF4-FFF2-40B4-BE49-F238E27FC236}">
                <a16:creationId xmlns:a16="http://schemas.microsoft.com/office/drawing/2014/main" id="{549D7F30-6C21-D903-DC67-5C4CA57F55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93456" y="1811610"/>
            <a:ext cx="123666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solidFill>
                <a:srgbClr val="262626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26262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METHOD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43" name="Text Box 163">
            <a:extLst>
              <a:ext uri="{FF2B5EF4-FFF2-40B4-BE49-F238E27FC236}">
                <a16:creationId xmlns:a16="http://schemas.microsoft.com/office/drawing/2014/main" id="{FD85B028-3B11-FF03-4B44-697E03D42E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17855" y="1815888"/>
            <a:ext cx="1236662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rgbClr val="262626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26262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Machine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44" name="Text Box 157">
            <a:extLst>
              <a:ext uri="{FF2B5EF4-FFF2-40B4-BE49-F238E27FC236}">
                <a16:creationId xmlns:a16="http://schemas.microsoft.com/office/drawing/2014/main" id="{E0A10947-3B1B-33E6-8AD2-C58991524F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6505" y="1816418"/>
            <a:ext cx="1236663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rgbClr val="262626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26262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45" name="Text Box 162">
            <a:extLst>
              <a:ext uri="{FF2B5EF4-FFF2-40B4-BE49-F238E27FC236}">
                <a16:creationId xmlns:a16="http://schemas.microsoft.com/office/drawing/2014/main" id="{B1A9E229-DD4F-48C1-980D-0F01AACA68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6265" y="4748966"/>
            <a:ext cx="157956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solidFill>
                <a:srgbClr val="262626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26262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MEASUREMENT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46" name="Text Box 158">
            <a:extLst>
              <a:ext uri="{FF2B5EF4-FFF2-40B4-BE49-F238E27FC236}">
                <a16:creationId xmlns:a16="http://schemas.microsoft.com/office/drawing/2014/main" id="{2A95096A-99BC-4499-99FB-57D4E3E7E8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41737" y="4789847"/>
            <a:ext cx="1236662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rgbClr val="262626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26262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MATERIALS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47" name="Text Box 161">
            <a:extLst>
              <a:ext uri="{FF2B5EF4-FFF2-40B4-BE49-F238E27FC236}">
                <a16:creationId xmlns:a16="http://schemas.microsoft.com/office/drawing/2014/main" id="{A27756AD-79FD-9C14-951A-7E0998BEAD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72117" y="4800226"/>
            <a:ext cx="1236663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solidFill>
                <a:srgbClr val="262626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26262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ENVIRONMENT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C0418931-A2EB-5DCF-CDB5-AB7A983F784A}"/>
              </a:ext>
            </a:extLst>
          </p:cNvPr>
          <p:cNvSpPr/>
          <p:nvPr/>
        </p:nvSpPr>
        <p:spPr>
          <a:xfrm>
            <a:off x="0" y="0"/>
            <a:ext cx="10680700" cy="242570"/>
          </a:xfrm>
          <a:prstGeom prst="rect">
            <a:avLst/>
          </a:prstGeom>
          <a:solidFill>
            <a:srgbClr val="00BF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pic>
        <p:nvPicPr>
          <p:cNvPr id="2208" name="Picture 160">
            <a:extLst>
              <a:ext uri="{FF2B5EF4-FFF2-40B4-BE49-F238E27FC236}">
                <a16:creationId xmlns:a16="http://schemas.microsoft.com/office/drawing/2014/main" id="{1484174B-63A8-14D6-EF1D-35FF6673CE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1913" y="6353175"/>
            <a:ext cx="1641475" cy="46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48" name="Rectangle 202">
            <a:extLst>
              <a:ext uri="{FF2B5EF4-FFF2-40B4-BE49-F238E27FC236}">
                <a16:creationId xmlns:a16="http://schemas.microsoft.com/office/drawing/2014/main" id="{7D41C29F-7313-DBDE-7EE4-5F3B3720BF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4711"/>
            <a:ext cx="184731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2250" name="Rectangle 222">
            <a:extLst>
              <a:ext uri="{FF2B5EF4-FFF2-40B4-BE49-F238E27FC236}">
                <a16:creationId xmlns:a16="http://schemas.microsoft.com/office/drawing/2014/main" id="{1E88990C-CB47-D524-242F-E88DB98CF1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03312"/>
            <a:ext cx="184731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105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85705" y="0"/>
            <a:ext cx="3433200" cy="1416300"/>
          </a:xfrm>
        </p:spPr>
        <p:txBody>
          <a:bodyPr/>
          <a:lstStyle/>
          <a:p>
            <a:r>
              <a:rPr lang="en-US" dirty="0"/>
              <a:t>PMI GRID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6499" y="1416300"/>
            <a:ext cx="7582279" cy="3145426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en-US" b="1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 </a:t>
            </a:r>
            <a:r>
              <a:rPr lang="en-US" b="1" dirty="0"/>
              <a:t>P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Plus</a:t>
            </a: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/>
              <a:t>M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Minus</a:t>
            </a: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/>
              <a:t>I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Interesting</a:t>
            </a: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 marL="114300" indent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1269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85705" y="0"/>
            <a:ext cx="3433200" cy="1416300"/>
          </a:xfrm>
        </p:spPr>
        <p:txBody>
          <a:bodyPr/>
          <a:lstStyle/>
          <a:p>
            <a:r>
              <a:rPr lang="en-US" dirty="0"/>
              <a:t>PMI GRID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6499" y="1416300"/>
            <a:ext cx="7582279" cy="3145426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Developed by Dr. Edward de Bono for chart</a:t>
            </a:r>
            <a:r>
              <a:rPr lang="en-GB" dirty="0" err="1"/>
              <a:t>i</a:t>
            </a:r>
            <a:r>
              <a:rPr lang="en-US" dirty="0"/>
              <a:t>n</a:t>
            </a:r>
            <a:r>
              <a:rPr lang="en-GB" dirty="0"/>
              <a:t>g </a:t>
            </a:r>
            <a:r>
              <a:rPr lang="en-US" dirty="0"/>
              <a:t>discussion activities (De Bono 1985).  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Useful in a debate</a:t>
            </a:r>
            <a:r>
              <a:rPr lang="en-GB" dirty="0"/>
              <a:t>/discussion </a:t>
            </a:r>
            <a:r>
              <a:rPr lang="en-US" dirty="0"/>
              <a:t>over a difficult decision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Debates bring up plusses, minuses and interesting</a:t>
            </a:r>
            <a:r>
              <a:rPr lang="en-GB" dirty="0"/>
              <a:t>.</a:t>
            </a: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Making a Balanced Decision </a:t>
            </a:r>
          </a:p>
        </p:txBody>
      </p:sp>
    </p:spTree>
    <p:extLst>
      <p:ext uri="{BB962C8B-B14F-4D97-AF65-F5344CB8AC3E}">
        <p14:creationId xmlns:p14="http://schemas.microsoft.com/office/powerpoint/2010/main" val="38782729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817" y="442341"/>
            <a:ext cx="9525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7030" y="162524"/>
            <a:ext cx="7015370" cy="549857"/>
          </a:xfrm>
        </p:spPr>
        <p:txBody>
          <a:bodyPr/>
          <a:lstStyle/>
          <a:p>
            <a:r>
              <a:rPr lang="en-US" sz="2000" dirty="0"/>
              <a:t>PMI GRID INVESTIGATION OF STAFF SHORTAGE IN HEALTHCARE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6500" y="1382233"/>
            <a:ext cx="7326022" cy="3593804"/>
          </a:xfrm>
        </p:spPr>
        <p:txBody>
          <a:bodyPr/>
          <a:lstStyle/>
          <a:p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027425"/>
              </p:ext>
            </p:extLst>
          </p:nvPr>
        </p:nvGraphicFramePr>
        <p:xfrm>
          <a:off x="258792" y="1412575"/>
          <a:ext cx="8723552" cy="30175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072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08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08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2524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PLUS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MINUS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INTERESTING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9228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Increase staff salary.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endParaRPr lang="en-US" sz="1100" dirty="0">
                        <a:effectLst/>
                      </a:endParaRP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US" sz="1100" dirty="0">
                          <a:effectLst/>
                        </a:rPr>
                        <a:t>Recall retired staff.</a:t>
                      </a:r>
                      <a:endParaRPr lang="en-US" dirty="0"/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endParaRPr lang="en-US" sz="1100" dirty="0">
                        <a:effectLst/>
                      </a:endParaRP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US" sz="1100" dirty="0">
                          <a:effectLst/>
                        </a:rPr>
                        <a:t>Recruit more staff.</a:t>
                      </a:r>
                      <a:endParaRPr lang="en-US" dirty="0"/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endParaRPr lang="en-US" sz="1100" dirty="0">
                        <a:effectLst/>
                      </a:endParaRP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US" sz="1100" dirty="0">
                          <a:effectLst/>
                        </a:rPr>
                        <a:t>Recruit from overseas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endParaRPr lang="en-US" sz="1100" dirty="0">
                        <a:effectLst/>
                      </a:endParaRP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US" sz="1100" dirty="0">
                          <a:effectLst/>
                        </a:rPr>
                        <a:t>Provide houses and other incentives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endParaRPr lang="en-US" sz="1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100" dirty="0"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Increase tax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Reduce salary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US" sz="1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Increase working hours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Train staff to take up more responsibilities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endParaRPr lang="en-US" sz="1100" dirty="0">
                        <a:effectLst/>
                      </a:endParaRP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en-US" sz="1100" dirty="0">
                          <a:effectLst/>
                        </a:rPr>
                        <a:t>Send more people to study health-related courses.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  <a:buNone/>
                      </a:pPr>
                      <a:endParaRPr lang="en-US" sz="1100" dirty="0">
                        <a:effectLst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614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1925" y="422638"/>
            <a:ext cx="11906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8969" y="569827"/>
            <a:ext cx="895350" cy="89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16500" y="1784401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790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7030" y="162524"/>
            <a:ext cx="7015370" cy="549857"/>
          </a:xfrm>
        </p:spPr>
        <p:txBody>
          <a:bodyPr/>
          <a:lstStyle/>
          <a:p>
            <a:r>
              <a:rPr lang="en-US" sz="2000" dirty="0"/>
              <a:t>PROBLEM OF  CHOOSING A STAFF VEHICLE TO BUY FOR HEALTHCARE STAFF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16500" y="1784401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1B73300-C6C4-CD96-9FAE-32FC3FF254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3138527"/>
              </p:ext>
            </p:extLst>
          </p:nvPr>
        </p:nvGraphicFramePr>
        <p:xfrm>
          <a:off x="915771" y="1159709"/>
          <a:ext cx="7915408" cy="26302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4065">
                  <a:extLst>
                    <a:ext uri="{9D8B030D-6E8A-4147-A177-3AD203B41FA5}">
                      <a16:colId xmlns:a16="http://schemas.microsoft.com/office/drawing/2014/main" val="2452336998"/>
                    </a:ext>
                  </a:extLst>
                </a:gridCol>
                <a:gridCol w="1107320">
                  <a:extLst>
                    <a:ext uri="{9D8B030D-6E8A-4147-A177-3AD203B41FA5}">
                      <a16:colId xmlns:a16="http://schemas.microsoft.com/office/drawing/2014/main" val="1654765002"/>
                    </a:ext>
                  </a:extLst>
                </a:gridCol>
                <a:gridCol w="834056">
                  <a:extLst>
                    <a:ext uri="{9D8B030D-6E8A-4147-A177-3AD203B41FA5}">
                      <a16:colId xmlns:a16="http://schemas.microsoft.com/office/drawing/2014/main" val="253251280"/>
                    </a:ext>
                  </a:extLst>
                </a:gridCol>
                <a:gridCol w="1059119">
                  <a:extLst>
                    <a:ext uri="{9D8B030D-6E8A-4147-A177-3AD203B41FA5}">
                      <a16:colId xmlns:a16="http://schemas.microsoft.com/office/drawing/2014/main" val="442888524"/>
                    </a:ext>
                  </a:extLst>
                </a:gridCol>
                <a:gridCol w="1032641">
                  <a:extLst>
                    <a:ext uri="{9D8B030D-6E8A-4147-A177-3AD203B41FA5}">
                      <a16:colId xmlns:a16="http://schemas.microsoft.com/office/drawing/2014/main" val="31860092"/>
                    </a:ext>
                  </a:extLst>
                </a:gridCol>
                <a:gridCol w="807579">
                  <a:extLst>
                    <a:ext uri="{9D8B030D-6E8A-4147-A177-3AD203B41FA5}">
                      <a16:colId xmlns:a16="http://schemas.microsoft.com/office/drawing/2014/main" val="1189810716"/>
                    </a:ext>
                  </a:extLst>
                </a:gridCol>
                <a:gridCol w="913490">
                  <a:extLst>
                    <a:ext uri="{9D8B030D-6E8A-4147-A177-3AD203B41FA5}">
                      <a16:colId xmlns:a16="http://schemas.microsoft.com/office/drawing/2014/main" val="441195602"/>
                    </a:ext>
                  </a:extLst>
                </a:gridCol>
                <a:gridCol w="1337138">
                  <a:extLst>
                    <a:ext uri="{9D8B030D-6E8A-4147-A177-3AD203B41FA5}">
                      <a16:colId xmlns:a16="http://schemas.microsoft.com/office/drawing/2014/main" val="31099558"/>
                    </a:ext>
                  </a:extLst>
                </a:gridCol>
              </a:tblGrid>
              <a:tr h="44026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Fuel 5X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Size   5x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Space 4x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Gear box 3x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Cost 5x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Maintenance 2x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77456084"/>
                  </a:ext>
                </a:extLst>
              </a:tr>
              <a:tr h="44026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Toyota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        (15)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        (15)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3        (12)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     (9)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   (15)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     (6)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(72)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13152640"/>
                  </a:ext>
                </a:extLst>
              </a:tr>
              <a:tr h="44026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Benz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0         (0)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        (15)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        (12)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      (6)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0    (0)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0      (0)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(33)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14175168"/>
                  </a:ext>
                </a:extLst>
              </a:tr>
              <a:tr h="44026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Lexus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         (5)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          (5)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         (8)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       (6)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0   (0)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      (2)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(26)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35662317"/>
                  </a:ext>
                </a:extLst>
              </a:tr>
              <a:tr h="44026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Limo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0         (0)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0          (0)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         (4)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0       (0)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0    (0)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0       (0)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(4)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02403398"/>
                  </a:ext>
                </a:extLst>
              </a:tr>
              <a:tr h="21445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Tesla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        (15)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       (15)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          (8)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       (6)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    (5)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        (2)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(51)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94527511"/>
                  </a:ext>
                </a:extLst>
              </a:tr>
              <a:tr h="21445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50850448"/>
                  </a:ext>
                </a:extLst>
              </a:tr>
            </a:tbl>
          </a:graphicData>
        </a:graphic>
      </p:graphicFrame>
      <p:sp>
        <p:nvSpPr>
          <p:cNvPr id="7" name="Rectangle 1">
            <a:extLst>
              <a:ext uri="{FF2B5EF4-FFF2-40B4-BE49-F238E27FC236}">
                <a16:creationId xmlns:a16="http://schemas.microsoft.com/office/drawing/2014/main" id="{07AFED51-1916-BDCA-AE07-D6DCB9D11D1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-105944" y="1229191"/>
            <a:ext cx="9334165" cy="275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100" dirty="0">
              <a:solidFill>
                <a:schemeClr val="tx1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100" dirty="0">
              <a:solidFill>
                <a:schemeClr val="tx1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100" dirty="0">
              <a:solidFill>
                <a:schemeClr val="tx1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100" dirty="0">
              <a:solidFill>
                <a:schemeClr val="tx1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100" dirty="0">
              <a:solidFill>
                <a:schemeClr val="tx1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100" dirty="0">
              <a:solidFill>
                <a:schemeClr val="tx1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100" dirty="0">
              <a:solidFill>
                <a:schemeClr val="tx1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ALTERNATIVE (0-3)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81636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4669" y="0"/>
            <a:ext cx="8261497" cy="1416300"/>
          </a:xfrm>
        </p:spPr>
        <p:txBody>
          <a:bodyPr/>
          <a:lstStyle/>
          <a:p>
            <a:r>
              <a:rPr lang="en-US" sz="3600" dirty="0"/>
              <a:t>CONCLUSION AND RECOMMENDATION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1628" y="1297172"/>
            <a:ext cx="8144538" cy="3466214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Practical approaches to staff shortage.</a:t>
            </a: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Identifies problems.</a:t>
            </a: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Researches the causes.</a:t>
            </a: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Provides solution.</a:t>
            </a:r>
          </a:p>
          <a:p>
            <a:endParaRPr lang="en-US" dirty="0"/>
          </a:p>
          <a:p>
            <a:endParaRPr 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b="1" dirty="0"/>
              <a:t>Recommended for MANAGER.</a:t>
            </a:r>
          </a:p>
        </p:txBody>
      </p:sp>
    </p:spTree>
    <p:extLst>
      <p:ext uri="{BB962C8B-B14F-4D97-AF65-F5344CB8AC3E}">
        <p14:creationId xmlns:p14="http://schemas.microsoft.com/office/powerpoint/2010/main" val="6968293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2772" y="0"/>
            <a:ext cx="8548577" cy="1416300"/>
          </a:xfrm>
        </p:spPr>
        <p:txBody>
          <a:bodyPr/>
          <a:lstStyle/>
          <a:p>
            <a:r>
              <a:rPr lang="en-US" sz="3200" dirty="0"/>
              <a:t>REFERENCES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223" y="1127050"/>
            <a:ext cx="8718698" cy="3710763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American Society for Quality (2005), Fishbone diagram Accessed From: http://www.asq.org/learnabout-quality/cause-analysis-tools/overview/fishbone.html Accessed </a:t>
            </a:r>
            <a:r>
              <a:rPr lang="en-US" dirty="0" err="1"/>
              <a:t>by:June</a:t>
            </a:r>
            <a:r>
              <a:rPr lang="en-US" dirty="0"/>
              <a:t> 23, 2022. 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De Bono, E.(1985). </a:t>
            </a:r>
            <a:r>
              <a:rPr lang="en-US" i="1" dirty="0"/>
              <a:t>De Bono’s thinking Course</a:t>
            </a:r>
            <a:r>
              <a:rPr lang="en-US" dirty="0"/>
              <a:t>. Ariel Books: London.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Fosher</a:t>
            </a:r>
            <a:r>
              <a:rPr lang="en-US" dirty="0"/>
              <a:t>, H. (2018). </a:t>
            </a:r>
            <a:r>
              <a:rPr lang="en-US" i="1" dirty="0"/>
              <a:t>Understanding the Marketing and Management of trails using PESTEL Analysis</a:t>
            </a:r>
            <a:r>
              <a:rPr lang="en-US" dirty="0"/>
              <a:t> (Doctoral dissertation, University of New Hampshire).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Ishikawa, K (1986). </a:t>
            </a:r>
            <a:r>
              <a:rPr lang="en-US" i="1" dirty="0"/>
              <a:t>Guide to Quality Control</a:t>
            </a:r>
            <a:r>
              <a:rPr lang="en-US" dirty="0"/>
              <a:t>. Tokyo, Japan: Asian Productivity Organization.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846440"/>
      </p:ext>
    </p:extLst>
  </p:cSld>
  <p:clrMapOvr>
    <a:masterClrMapping/>
  </p:clrMapOvr>
</p:sld>
</file>

<file path=ppt/theme/theme1.xml><?xml version="1.0" encoding="utf-8"?>
<a:theme xmlns:a="http://schemas.openxmlformats.org/drawingml/2006/main" name="Fishbone Diagrams by Slidesgo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5EB2FC"/>
      </a:accent1>
      <a:accent2>
        <a:srgbClr val="69E781"/>
      </a:accent2>
      <a:accent3>
        <a:srgbClr val="869FB2"/>
      </a:accent3>
      <a:accent4>
        <a:srgbClr val="4949E7"/>
      </a:accent4>
      <a:accent5>
        <a:srgbClr val="FCBD24"/>
      </a:accent5>
      <a:accent6>
        <a:srgbClr val="EC3A3B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709</TotalTime>
  <Words>1139</Words>
  <Application>Microsoft Office PowerPoint</Application>
  <PresentationFormat>On-screen Show (16:9)</PresentationFormat>
  <Paragraphs>294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Times New Roman</vt:lpstr>
      <vt:lpstr>inherit</vt:lpstr>
      <vt:lpstr>Fira Sans Extra Condensed Medium</vt:lpstr>
      <vt:lpstr>Open Sans</vt:lpstr>
      <vt:lpstr>Arial</vt:lpstr>
      <vt:lpstr>Wingdings</vt:lpstr>
      <vt:lpstr>Roboto</vt:lpstr>
      <vt:lpstr>Calibri</vt:lpstr>
      <vt:lpstr>Fishbone Diagrams by Slidesgo</vt:lpstr>
      <vt:lpstr>PROBLEM SOLVING AND DECISION MAKING</vt:lpstr>
      <vt:lpstr>CONTENTS</vt:lpstr>
      <vt:lpstr>INTRODUCTION</vt:lpstr>
      <vt:lpstr>PESTEL</vt:lpstr>
      <vt:lpstr>PESTEL …AN ACRONYM</vt:lpstr>
      <vt:lpstr>PESTEL …AN ACRONYM</vt:lpstr>
      <vt:lpstr>PESTEL …AN ACRONYM</vt:lpstr>
      <vt:lpstr>PESTEL …AN ACRONYM</vt:lpstr>
      <vt:lpstr>PESTEL …AN ACRONYM</vt:lpstr>
      <vt:lpstr>PESTEL …AN ACRONYM</vt:lpstr>
      <vt:lpstr>FISHBONE</vt:lpstr>
      <vt:lpstr>PowerPoint Presentation</vt:lpstr>
      <vt:lpstr>PMI GRID</vt:lpstr>
      <vt:lpstr>PMI GRID</vt:lpstr>
      <vt:lpstr>PMI GRID INVESTIGATION OF STAFF SHORTAGE IN HEALTHCARE</vt:lpstr>
      <vt:lpstr>PROBLEM OF  CHOOSING A STAFF VEHICLE TO BUY FOR HEALTHCARE STAFF</vt:lpstr>
      <vt:lpstr>CONCLUSION AND RECOMMENDATION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PESTEL  &amp; FISHBONE</dc:title>
  <dc:creator>Linda Isife</dc:creator>
  <cp:lastModifiedBy>Harris Mondale Mugenzi (2118945)</cp:lastModifiedBy>
  <cp:revision>358</cp:revision>
  <dcterms:modified xsi:type="dcterms:W3CDTF">2022-07-16T22:11:00Z</dcterms:modified>
</cp:coreProperties>
</file>