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3"/>
  </p:notesMasterIdLst>
  <p:sldIdLst>
    <p:sldId id="256" r:id="rId2"/>
    <p:sldId id="257" r:id="rId3"/>
    <p:sldId id="258" r:id="rId4"/>
    <p:sldId id="260" r:id="rId5"/>
    <p:sldId id="261" r:id="rId6"/>
    <p:sldId id="262" r:id="rId7"/>
    <p:sldId id="263" r:id="rId8"/>
    <p:sldId id="265" r:id="rId9"/>
    <p:sldId id="266" r:id="rId10"/>
    <p:sldId id="268" r:id="rId11"/>
    <p:sldId id="26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417A7B-4BF4-4620-8CFF-3F7CE56362A8}" v="3" dt="2024-11-10T21:34:37.3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86" autoAdjust="0"/>
    <p:restoredTop sz="94660"/>
  </p:normalViewPr>
  <p:slideViewPr>
    <p:cSldViewPr snapToGrid="0">
      <p:cViewPr varScale="1">
        <p:scale>
          <a:sx n="59" d="100"/>
          <a:sy n="59" d="100"/>
        </p:scale>
        <p:origin x="8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12A97B-6FE1-475B-8783-1150AC0B5E0C}" type="datetimeFigureOut">
              <a:rPr lang="en-GB" smtClean="0"/>
              <a:t>08/11/2024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EEDF70-96BF-4057-9615-279D6E431EAE}" type="slidenum">
              <a:rPr lang="en-GB" smtClean="0"/>
              <a:t>‹#›</a:t>
            </a:fld>
            <a:endParaRPr lang="en-GB"/>
          </a:p>
        </p:txBody>
      </p:sp>
    </p:spTree>
    <p:extLst>
      <p:ext uri="{BB962C8B-B14F-4D97-AF65-F5344CB8AC3E}">
        <p14:creationId xmlns:p14="http://schemas.microsoft.com/office/powerpoint/2010/main" val="371621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7EEDF70-96BF-4057-9615-279D6E431EAE}" type="slidenum">
              <a:rPr lang="en-GB" smtClean="0"/>
              <a:t>4</a:t>
            </a:fld>
            <a:endParaRPr lang="en-GB"/>
          </a:p>
        </p:txBody>
      </p:sp>
    </p:spTree>
    <p:extLst>
      <p:ext uri="{BB962C8B-B14F-4D97-AF65-F5344CB8AC3E}">
        <p14:creationId xmlns:p14="http://schemas.microsoft.com/office/powerpoint/2010/main" val="351131628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03E2840-4FAF-4E29-88FC-015B168011C4}" type="datetimeFigureOut">
              <a:rPr lang="en-GB" smtClean="0"/>
              <a:t>08/11/2024</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C48A99DB-0615-4430-82CE-B03F6E887F71}"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64183672"/>
      </p:ext>
    </p:extLst>
  </p:cSld>
  <p:clrMapOvr>
    <a:masterClrMapping/>
  </p:clrMapOvr>
  <p:transition spd="med">
    <p:pull/>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3E2840-4FAF-4E29-88FC-015B168011C4}"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8A99DB-0615-4430-82CE-B03F6E887F71}" type="slidenum">
              <a:rPr lang="en-GB" smtClean="0"/>
              <a:t>‹#›</a:t>
            </a:fld>
            <a:endParaRPr lang="en-GB"/>
          </a:p>
        </p:txBody>
      </p:sp>
    </p:spTree>
    <p:extLst>
      <p:ext uri="{BB962C8B-B14F-4D97-AF65-F5344CB8AC3E}">
        <p14:creationId xmlns:p14="http://schemas.microsoft.com/office/powerpoint/2010/main" val="1608118424"/>
      </p:ext>
    </p:extLst>
  </p:cSld>
  <p:clrMapOvr>
    <a:masterClrMapping/>
  </p:clrMapOvr>
  <p:transition spd="med">
    <p:pull/>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3E2840-4FAF-4E29-88FC-015B168011C4}"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8A99DB-0615-4430-82CE-B03F6E887F71}"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3790808"/>
      </p:ext>
    </p:extLst>
  </p:cSld>
  <p:clrMapOvr>
    <a:masterClrMapping/>
  </p:clrMapOvr>
  <p:transition spd="med">
    <p:pull/>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3E2840-4FAF-4E29-88FC-015B168011C4}" type="datetimeFigureOut">
              <a:rPr lang="en-GB" smtClean="0"/>
              <a:t>08/11/2024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8A99DB-0615-4430-82CE-B03F6E887F71}" type="slidenum">
              <a:rPr lang="en-GB" smtClean="0"/>
              <a:t>‹#›</a:t>
            </a:fld>
            <a:endParaRPr lang="en-GB"/>
          </a:p>
        </p:txBody>
      </p:sp>
    </p:spTree>
    <p:extLst>
      <p:ext uri="{BB962C8B-B14F-4D97-AF65-F5344CB8AC3E}">
        <p14:creationId xmlns:p14="http://schemas.microsoft.com/office/powerpoint/2010/main" val="3374219032"/>
      </p:ext>
    </p:extLst>
  </p:cSld>
  <p:clrMapOvr>
    <a:masterClrMapping/>
  </p:clrMapOvr>
  <p:transition spd="med">
    <p:pull/>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3E2840-4FAF-4E29-88FC-015B168011C4}" type="datetimeFigureOut">
              <a:rPr lang="en-GB" smtClean="0"/>
              <a:t>08/11/2024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8A99DB-0615-4430-82CE-B03F6E887F71}"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39277139"/>
      </p:ext>
    </p:extLst>
  </p:cSld>
  <p:clrMapOvr>
    <a:masterClrMapping/>
  </p:clrMapOvr>
  <p:transition spd="med">
    <p:pull/>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3E2840-4FAF-4E29-88FC-015B168011C4}" type="datetimeFigureOut">
              <a:rPr lang="en-GB" smtClean="0"/>
              <a:t>08/11/2024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8A99DB-0615-4430-82CE-B03F6E887F7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64580786"/>
      </p:ext>
    </p:extLst>
  </p:cSld>
  <p:clrMapOvr>
    <a:masterClrMapping/>
  </p:clrMapOvr>
  <p:transition spd="med">
    <p:pull/>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3E2840-4FAF-4E29-88FC-015B168011C4}" type="datetimeFigureOut">
              <a:rPr lang="en-GB" smtClean="0"/>
              <a:t>08/11/2024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8A99DB-0615-4430-82CE-B03F6E887F71}" type="slidenum">
              <a:rPr lang="en-GB" smtClean="0"/>
              <a:t>‹#›</a:t>
            </a:fld>
            <a:endParaRPr lang="en-GB"/>
          </a:p>
        </p:txBody>
      </p:sp>
    </p:spTree>
    <p:extLst>
      <p:ext uri="{BB962C8B-B14F-4D97-AF65-F5344CB8AC3E}">
        <p14:creationId xmlns:p14="http://schemas.microsoft.com/office/powerpoint/2010/main" val="4230260179"/>
      </p:ext>
    </p:extLst>
  </p:cSld>
  <p:clrMapOvr>
    <a:masterClrMapping/>
  </p:clrMapOvr>
  <p:transition spd="med">
    <p:pull/>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3E2840-4FAF-4E29-88FC-015B168011C4}" type="datetimeFigureOut">
              <a:rPr lang="en-GB" smtClean="0"/>
              <a:t>08/11/2024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8A99DB-0615-4430-82CE-B03F6E887F71}"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39544351"/>
      </p:ext>
    </p:extLst>
  </p:cSld>
  <p:clrMapOvr>
    <a:masterClrMapping/>
  </p:clrMapOvr>
  <p:transition spd="med">
    <p:pull/>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3E2840-4FAF-4E29-88FC-015B168011C4}" type="datetimeFigureOut">
              <a:rPr lang="en-GB" smtClean="0"/>
              <a:t>08/11/2024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8A99DB-0615-4430-82CE-B03F6E887F71}" type="slidenum">
              <a:rPr lang="en-GB" smtClean="0"/>
              <a:t>‹#›</a:t>
            </a:fld>
            <a:endParaRPr lang="en-GB"/>
          </a:p>
        </p:txBody>
      </p:sp>
    </p:spTree>
    <p:extLst>
      <p:ext uri="{BB962C8B-B14F-4D97-AF65-F5344CB8AC3E}">
        <p14:creationId xmlns:p14="http://schemas.microsoft.com/office/powerpoint/2010/main" val="3581474867"/>
      </p:ext>
    </p:extLst>
  </p:cSld>
  <p:clrMapOvr>
    <a:masterClrMapping/>
  </p:clrMapOvr>
  <p:transition spd="med">
    <p:pull/>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3E2840-4FAF-4E29-88FC-015B168011C4}" type="datetimeFigureOut">
              <a:rPr lang="en-GB" smtClean="0"/>
              <a:t>08/11/2024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8A99DB-0615-4430-82CE-B03F6E887F71}" type="slidenum">
              <a:rPr lang="en-GB" smtClean="0"/>
              <a:t>‹#›</a:t>
            </a:fld>
            <a:endParaRPr lang="en-GB"/>
          </a:p>
        </p:txBody>
      </p:sp>
    </p:spTree>
    <p:extLst>
      <p:ext uri="{BB962C8B-B14F-4D97-AF65-F5344CB8AC3E}">
        <p14:creationId xmlns:p14="http://schemas.microsoft.com/office/powerpoint/2010/main" val="1592105028"/>
      </p:ext>
    </p:extLst>
  </p:cSld>
  <p:clrMapOvr>
    <a:masterClrMapping/>
  </p:clrMapOvr>
  <p:transition spd="med">
    <p:pull/>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3E2840-4FAF-4E29-88FC-015B168011C4}"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8A99DB-0615-4430-82CE-B03F6E887F71}"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76902177"/>
      </p:ext>
    </p:extLst>
  </p:cSld>
  <p:clrMapOvr>
    <a:masterClrMapping/>
  </p:clrMapOvr>
  <p:transition spd="med">
    <p:pull/>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3E2840-4FAF-4E29-88FC-015B168011C4}"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8A99DB-0615-4430-82CE-B03F6E887F71}"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12116419"/>
      </p:ext>
    </p:extLst>
  </p:cSld>
  <p:clrMapOvr>
    <a:masterClrMapping/>
  </p:clrMapOvr>
  <p:transition spd="med">
    <p:pull/>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3E2840-4FAF-4E29-88FC-015B168011C4}"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8A99DB-0615-4430-82CE-B03F6E887F71}" type="slidenum">
              <a:rPr lang="en-GB" smtClean="0"/>
              <a:t>‹#›</a:t>
            </a:fld>
            <a:endParaRPr lang="en-GB"/>
          </a:p>
        </p:txBody>
      </p:sp>
    </p:spTree>
    <p:extLst>
      <p:ext uri="{BB962C8B-B14F-4D97-AF65-F5344CB8AC3E}">
        <p14:creationId xmlns:p14="http://schemas.microsoft.com/office/powerpoint/2010/main" val="2324003868"/>
      </p:ext>
    </p:extLst>
  </p:cSld>
  <p:clrMapOvr>
    <a:masterClrMapping/>
  </p:clrMapOvr>
  <p:transition spd="med">
    <p:pull/>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3E2840-4FAF-4E29-88FC-015B168011C4}"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8A99DB-0615-4430-82CE-B03F6E887F71}"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84336938"/>
      </p:ext>
    </p:extLst>
  </p:cSld>
  <p:clrMapOvr>
    <a:masterClrMapping/>
  </p:clrMapOvr>
  <p:transition spd="med">
    <p:pull/>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3E2840-4FAF-4E29-88FC-015B168011C4}"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8A99DB-0615-4430-82CE-B03F6E887F71}"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37486160"/>
      </p:ext>
    </p:extLst>
  </p:cSld>
  <p:clrMapOvr>
    <a:masterClrMapping/>
  </p:clrMapOvr>
  <p:transition spd="med">
    <p:pull/>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3E2840-4FAF-4E29-88FC-015B168011C4}"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8A99DB-0615-4430-82CE-B03F6E887F7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4347173"/>
      </p:ext>
    </p:extLst>
  </p:cSld>
  <p:clrMapOvr>
    <a:masterClrMapping/>
  </p:clrMapOvr>
  <p:transition spd="med">
    <p:pull/>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3E2840-4FAF-4E29-88FC-015B168011C4}"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8A99DB-0615-4430-82CE-B03F6E887F71}"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10142760"/>
      </p:ext>
    </p:extLst>
  </p:cSld>
  <p:clrMapOvr>
    <a:masterClrMapping/>
  </p:clrMapOvr>
  <p:transition spd="med">
    <p:pull/>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03E2840-4FAF-4E29-88FC-015B168011C4}" type="datetimeFigureOut">
              <a:rPr lang="en-GB" smtClean="0"/>
              <a:t>08/11/2024</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48A99DB-0615-4430-82CE-B03F6E887F71}" type="slidenum">
              <a:rPr lang="en-GB" smtClean="0"/>
              <a:t>‹#›</a:t>
            </a:fld>
            <a:endParaRPr lang="en-GB"/>
          </a:p>
        </p:txBody>
      </p:sp>
    </p:spTree>
    <p:extLst>
      <p:ext uri="{BB962C8B-B14F-4D97-AF65-F5344CB8AC3E}">
        <p14:creationId xmlns:p14="http://schemas.microsoft.com/office/powerpoint/2010/main" val="333864858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ransition spd="med">
    <p:pull/>
  </p:transition>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hyperlink" Target="https://jstor.org/stable/community.18129981" TargetMode="External"/><Relationship Id="rId5" Type="http://schemas.openxmlformats.org/officeDocument/2006/relationships/image" Target="../media/image7.jp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8.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8.png"/><Relationship Id="rId5" Type="http://schemas.openxmlformats.org/officeDocument/2006/relationships/hyperlink" Target="https://jstor.org/stable/community.18149083" TargetMode="External"/><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9" name="Picture 38">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7" name="Picture 16">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40" name="Straight Connector 39">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41" name="Rectangle 40">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4" name="Picture 23">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5" name="Rectangle 24">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6" name="Picture 25">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7" name="Picture 26">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2EEBE84D-B2D9-325B-BA36-2E39B60F971C}"/>
              </a:ext>
            </a:extLst>
          </p:cNvPr>
          <p:cNvSpPr>
            <a:spLocks noGrp="1"/>
          </p:cNvSpPr>
          <p:nvPr>
            <p:ph type="ctrTitle"/>
          </p:nvPr>
        </p:nvSpPr>
        <p:spPr>
          <a:xfrm>
            <a:off x="7535825" y="982132"/>
            <a:ext cx="3360772" cy="1303867"/>
          </a:xfrm>
        </p:spPr>
        <p:txBody>
          <a:bodyPr vert="horz" lIns="91440" tIns="45720" rIns="91440" bIns="45720" rtlCol="0" anchor="ctr">
            <a:normAutofit/>
          </a:bodyPr>
          <a:lstStyle/>
          <a:p>
            <a:pPr>
              <a:lnSpc>
                <a:spcPct val="90000"/>
              </a:lnSpc>
            </a:pPr>
            <a:r>
              <a:rPr lang="en-US" sz="2800"/>
              <a:t>Ashurbanipal: The Last Great King of Assyria</a:t>
            </a:r>
          </a:p>
        </p:txBody>
      </p:sp>
      <p:sp>
        <p:nvSpPr>
          <p:cNvPr id="43" name="Rectangle 42">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up of a stone carving&#10;&#10;Description automatically generated">
            <a:extLst>
              <a:ext uri="{FF2B5EF4-FFF2-40B4-BE49-F238E27FC236}">
                <a16:creationId xmlns:a16="http://schemas.microsoft.com/office/drawing/2014/main" id="{7CF69DEF-56D2-010A-C3BE-B09FB6AE453E}"/>
              </a:ext>
            </a:extLst>
          </p:cNvPr>
          <p:cNvPicPr>
            <a:picLocks noChangeAspect="1"/>
          </p:cNvPicPr>
          <p:nvPr/>
        </p:nvPicPr>
        <p:blipFill>
          <a:blip r:embed="rId5">
            <a:extLst>
              <a:ext uri="{28A0092B-C50C-407E-A947-70E740481C1C}">
                <a14:useLocalDpi xmlns:a14="http://schemas.microsoft.com/office/drawing/2010/main" val="0"/>
              </a:ext>
            </a:extLst>
          </a:blip>
          <a:srcRect t="35415" r="1" b="15472"/>
          <a:stretch/>
        </p:blipFill>
        <p:spPr>
          <a:xfrm>
            <a:off x="1412683" y="1410208"/>
            <a:ext cx="5278777" cy="3858780"/>
          </a:xfrm>
          <a:prstGeom prst="rect">
            <a:avLst/>
          </a:prstGeom>
        </p:spPr>
      </p:pic>
      <p:cxnSp>
        <p:nvCxnSpPr>
          <p:cNvPr id="44" name="Straight Connector 43">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1AF1D7B8-2CD1-894C-0419-4E562CDEA370}"/>
              </a:ext>
            </a:extLst>
          </p:cNvPr>
          <p:cNvSpPr txBox="1"/>
          <p:nvPr/>
        </p:nvSpPr>
        <p:spPr>
          <a:xfrm>
            <a:off x="7535824" y="2556932"/>
            <a:ext cx="3360771" cy="3318936"/>
          </a:xfrm>
          <a:prstGeom prst="rect">
            <a:avLst/>
          </a:prstGeom>
        </p:spPr>
        <p:txBody>
          <a:bodyPr vert="horz" lIns="91440" tIns="45720" rIns="91440" bIns="45720" rtlCol="0" anchor="t">
            <a:normAutofit/>
          </a:bodyPr>
          <a:lstStyle/>
          <a:p>
            <a:pPr>
              <a:spcBef>
                <a:spcPct val="20000"/>
              </a:spcBef>
              <a:spcAft>
                <a:spcPts val="600"/>
              </a:spcAft>
              <a:buClr>
                <a:schemeClr val="accent1"/>
              </a:buClr>
              <a:buSzPct val="115000"/>
              <a:buFont typeface="Arial"/>
              <a:buChar char="•"/>
            </a:pPr>
            <a:r>
              <a:rPr lang="en-US" sz="1200" dirty="0">
                <a:solidFill>
                  <a:schemeClr val="tx1">
                    <a:lumMod val="85000"/>
                    <a:lumOff val="15000"/>
                  </a:schemeClr>
                </a:solidFill>
                <a:latin typeface="New times roman"/>
              </a:rPr>
              <a:t>Palace of Ashurbanipal at Nineveh (Kuyunjik): ‘Royal Chariot of Ashurbanipal.’ ca. 668-627 B.C. </a:t>
            </a:r>
            <a:r>
              <a:rPr lang="en-US" sz="1200" i="1" dirty="0">
                <a:solidFill>
                  <a:schemeClr val="tx1">
                    <a:lumMod val="85000"/>
                    <a:lumOff val="15000"/>
                  </a:schemeClr>
                </a:solidFill>
                <a:latin typeface="New times roman"/>
              </a:rPr>
              <a:t>JSTOR,</a:t>
            </a:r>
            <a:r>
              <a:rPr lang="en-US" sz="1200" dirty="0">
                <a:solidFill>
                  <a:schemeClr val="tx1">
                    <a:lumMod val="85000"/>
                    <a:lumOff val="15000"/>
                  </a:schemeClr>
                </a:solidFill>
                <a:latin typeface="New times roman"/>
              </a:rPr>
              <a:t> </a:t>
            </a:r>
            <a:r>
              <a:rPr lang="en-US" sz="1200" dirty="0">
                <a:solidFill>
                  <a:schemeClr val="tx1">
                    <a:lumMod val="85000"/>
                    <a:lumOff val="15000"/>
                  </a:schemeClr>
                </a:solidFill>
                <a:latin typeface="New times roman"/>
                <a:hlinkClick r:id="rId6"/>
              </a:rPr>
              <a:t>https://jstor.org/stable/community.18129981</a:t>
            </a:r>
            <a:r>
              <a:rPr lang="en-US" sz="1200" dirty="0">
                <a:solidFill>
                  <a:schemeClr val="tx1">
                    <a:lumMod val="85000"/>
                    <a:lumOff val="15000"/>
                  </a:schemeClr>
                </a:solidFill>
                <a:latin typeface="New times roman"/>
              </a:rPr>
              <a:t> </a:t>
            </a:r>
          </a:p>
        </p:txBody>
      </p:sp>
    </p:spTree>
    <p:extLst>
      <p:ext uri="{BB962C8B-B14F-4D97-AF65-F5344CB8AC3E}">
        <p14:creationId xmlns:p14="http://schemas.microsoft.com/office/powerpoint/2010/main" val="388883319"/>
      </p:ext>
    </p:extLst>
  </p:cSld>
  <p:clrMapOvr>
    <a:masterClrMapping/>
  </p:clrMapOvr>
  <p:transition spd="med">
    <p:pull/>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tar: 5 Points 3">
            <a:extLst>
              <a:ext uri="{FF2B5EF4-FFF2-40B4-BE49-F238E27FC236}">
                <a16:creationId xmlns:a16="http://schemas.microsoft.com/office/drawing/2014/main" id="{33F5957F-05FD-0BC2-C88E-8F697A4EE5C3}"/>
              </a:ext>
            </a:extLst>
          </p:cNvPr>
          <p:cNvSpPr/>
          <p:nvPr/>
        </p:nvSpPr>
        <p:spPr>
          <a:xfrm>
            <a:off x="87084" y="217715"/>
            <a:ext cx="4256315" cy="3416320"/>
          </a:xfrm>
          <a:prstGeom prst="star5">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1200" dirty="0">
                <a:latin typeface="New times roman"/>
              </a:rPr>
              <a:t>Last strong king of the Assyrian Empire (668-627 BCE)</a:t>
            </a:r>
          </a:p>
        </p:txBody>
      </p:sp>
      <p:sp>
        <p:nvSpPr>
          <p:cNvPr id="5" name="Oval 4">
            <a:extLst>
              <a:ext uri="{FF2B5EF4-FFF2-40B4-BE49-F238E27FC236}">
                <a16:creationId xmlns:a16="http://schemas.microsoft.com/office/drawing/2014/main" id="{209F9EFD-9757-434C-4BEB-ABDEC7D29F18}"/>
              </a:ext>
            </a:extLst>
          </p:cNvPr>
          <p:cNvSpPr/>
          <p:nvPr/>
        </p:nvSpPr>
        <p:spPr>
          <a:xfrm>
            <a:off x="3499754" y="1155218"/>
            <a:ext cx="2830287" cy="1747001"/>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1200" dirty="0">
                <a:latin typeface="New times roman "/>
              </a:rPr>
              <a:t>Reign marked by military conquests and cultural advancements</a:t>
            </a:r>
          </a:p>
        </p:txBody>
      </p:sp>
      <p:sp>
        <p:nvSpPr>
          <p:cNvPr id="6" name="Star: 5 Points 5">
            <a:extLst>
              <a:ext uri="{FF2B5EF4-FFF2-40B4-BE49-F238E27FC236}">
                <a16:creationId xmlns:a16="http://schemas.microsoft.com/office/drawing/2014/main" id="{7093A658-5CE1-DB1B-EBB9-2E2BCB10180D}"/>
              </a:ext>
            </a:extLst>
          </p:cNvPr>
          <p:cNvSpPr/>
          <p:nvPr/>
        </p:nvSpPr>
        <p:spPr>
          <a:xfrm>
            <a:off x="5290454" y="2489799"/>
            <a:ext cx="4669974" cy="3169926"/>
          </a:xfrm>
          <a:prstGeom prst="star5">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dirty="0">
                <a:latin typeface="New times roman "/>
              </a:rPr>
              <a:t>Expanded territory through campaigns against Elam and Babylon</a:t>
            </a:r>
          </a:p>
        </p:txBody>
      </p:sp>
      <p:sp>
        <p:nvSpPr>
          <p:cNvPr id="7" name="Oval 6">
            <a:extLst>
              <a:ext uri="{FF2B5EF4-FFF2-40B4-BE49-F238E27FC236}">
                <a16:creationId xmlns:a16="http://schemas.microsoft.com/office/drawing/2014/main" id="{D7F0F7E3-7F0C-0B7C-1F6E-1DBE9E458CFB}"/>
              </a:ext>
            </a:extLst>
          </p:cNvPr>
          <p:cNvSpPr/>
          <p:nvPr/>
        </p:nvSpPr>
        <p:spPr>
          <a:xfrm>
            <a:off x="4212770" y="2489799"/>
            <a:ext cx="3200400" cy="1676400"/>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dirty="0">
                <a:latin typeface="New times roman "/>
              </a:rPr>
              <a:t>Known for brutality in warfare, maintaining control through fear</a:t>
            </a:r>
          </a:p>
        </p:txBody>
      </p:sp>
      <p:sp>
        <p:nvSpPr>
          <p:cNvPr id="8" name="Star: 5 Points 7">
            <a:extLst>
              <a:ext uri="{FF2B5EF4-FFF2-40B4-BE49-F238E27FC236}">
                <a16:creationId xmlns:a16="http://schemas.microsoft.com/office/drawing/2014/main" id="{DFB06712-1239-403F-AD29-2C109EBB8D91}"/>
              </a:ext>
            </a:extLst>
          </p:cNvPr>
          <p:cNvSpPr/>
          <p:nvPr/>
        </p:nvSpPr>
        <p:spPr>
          <a:xfrm>
            <a:off x="1556657" y="2199672"/>
            <a:ext cx="3200401" cy="2743200"/>
          </a:xfrm>
          <a:prstGeom prst="star5">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dirty="0">
                <a:latin typeface="New times roman "/>
              </a:rPr>
              <a:t>Established one of the first libraries in Nineveh</a:t>
            </a:r>
          </a:p>
        </p:txBody>
      </p:sp>
      <p:sp>
        <p:nvSpPr>
          <p:cNvPr id="9" name="Oval 8">
            <a:extLst>
              <a:ext uri="{FF2B5EF4-FFF2-40B4-BE49-F238E27FC236}">
                <a16:creationId xmlns:a16="http://schemas.microsoft.com/office/drawing/2014/main" id="{5EC57460-25A6-32F2-05BB-C3C6E7A3189A}"/>
              </a:ext>
            </a:extLst>
          </p:cNvPr>
          <p:cNvSpPr/>
          <p:nvPr/>
        </p:nvSpPr>
        <p:spPr>
          <a:xfrm>
            <a:off x="3418115" y="3955781"/>
            <a:ext cx="3200400" cy="157842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1200" dirty="0">
                <a:latin typeface="New times roman "/>
              </a:rPr>
              <a:t>Preserved cuneiform tablets, offering insights into ancient cultures</a:t>
            </a:r>
          </a:p>
        </p:txBody>
      </p:sp>
      <p:sp>
        <p:nvSpPr>
          <p:cNvPr id="10" name="Star: 5 Points 9">
            <a:extLst>
              <a:ext uri="{FF2B5EF4-FFF2-40B4-BE49-F238E27FC236}">
                <a16:creationId xmlns:a16="http://schemas.microsoft.com/office/drawing/2014/main" id="{70133D06-456C-116C-2A50-2D720C3D219D}"/>
              </a:ext>
            </a:extLst>
          </p:cNvPr>
          <p:cNvSpPr/>
          <p:nvPr/>
        </p:nvSpPr>
        <p:spPr>
          <a:xfrm>
            <a:off x="6041567" y="767301"/>
            <a:ext cx="4332515" cy="3307461"/>
          </a:xfrm>
          <a:prstGeom prst="star5">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dirty="0">
                <a:latin typeface="New times roman "/>
              </a:rPr>
              <a:t>Significant for understanding political power and tyranny in ancient history</a:t>
            </a:r>
          </a:p>
        </p:txBody>
      </p:sp>
      <p:pic>
        <p:nvPicPr>
          <p:cNvPr id="13" name="Audio 12">
            <a:hlinkClick r:id="" action="ppaction://media"/>
            <a:extLst>
              <a:ext uri="{FF2B5EF4-FFF2-40B4-BE49-F238E27FC236}">
                <a16:creationId xmlns:a16="http://schemas.microsoft.com/office/drawing/2014/main" id="{58AF99C6-C8D4-7A40-4F11-CAF1982F58A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
        <p:nvSpPr>
          <p:cNvPr id="2" name="TextBox 1">
            <a:extLst>
              <a:ext uri="{FF2B5EF4-FFF2-40B4-BE49-F238E27FC236}">
                <a16:creationId xmlns:a16="http://schemas.microsoft.com/office/drawing/2014/main" id="{717C2BCE-2D4E-777C-A539-267E6F1EB333}"/>
              </a:ext>
            </a:extLst>
          </p:cNvPr>
          <p:cNvSpPr txBox="1"/>
          <p:nvPr/>
        </p:nvSpPr>
        <p:spPr>
          <a:xfrm>
            <a:off x="2748638" y="566057"/>
            <a:ext cx="3864432" cy="707886"/>
          </a:xfrm>
          <a:prstGeom prst="rect">
            <a:avLst/>
          </a:prstGeom>
          <a:noFill/>
        </p:spPr>
        <p:txBody>
          <a:bodyPr wrap="square" rtlCol="0">
            <a:spAutoFit/>
          </a:bodyPr>
          <a:lstStyle/>
          <a:p>
            <a:r>
              <a:rPr lang="en-GB" sz="2000" u="sng" dirty="0"/>
              <a:t>Introduction- Who was Ashurbanipal? </a:t>
            </a:r>
            <a:r>
              <a:rPr lang="en-GB" sz="2000" dirty="0"/>
              <a:t> </a:t>
            </a:r>
          </a:p>
        </p:txBody>
      </p:sp>
      <p:sp>
        <p:nvSpPr>
          <p:cNvPr id="3" name="TextBox 2">
            <a:extLst>
              <a:ext uri="{FF2B5EF4-FFF2-40B4-BE49-F238E27FC236}">
                <a16:creationId xmlns:a16="http://schemas.microsoft.com/office/drawing/2014/main" id="{A39C22A1-85E1-1D2F-517A-1E87D00801C4}"/>
              </a:ext>
            </a:extLst>
          </p:cNvPr>
          <p:cNvSpPr txBox="1"/>
          <p:nvPr/>
        </p:nvSpPr>
        <p:spPr>
          <a:xfrm>
            <a:off x="1055914" y="5659725"/>
            <a:ext cx="6063343" cy="253916"/>
          </a:xfrm>
          <a:prstGeom prst="rect">
            <a:avLst/>
          </a:prstGeom>
          <a:noFill/>
        </p:spPr>
        <p:txBody>
          <a:bodyPr wrap="square" rtlCol="0">
            <a:spAutoFit/>
          </a:bodyPr>
          <a:lstStyle/>
          <a:p>
            <a:r>
              <a:rPr lang="en-GB" sz="1050" dirty="0"/>
              <a:t>1. Joan Oates, ‘The Reign of Ashurbanipal,’ </a:t>
            </a:r>
            <a:r>
              <a:rPr lang="en-GB" sz="1050" i="1" dirty="0"/>
              <a:t>Iraq</a:t>
            </a:r>
            <a:r>
              <a:rPr lang="en-GB" sz="1050" dirty="0"/>
              <a:t>, 37.2 (1975): 157-171.</a:t>
            </a:r>
          </a:p>
        </p:txBody>
      </p:sp>
    </p:spTree>
    <p:extLst>
      <p:ext uri="{BB962C8B-B14F-4D97-AF65-F5344CB8AC3E}">
        <p14:creationId xmlns:p14="http://schemas.microsoft.com/office/powerpoint/2010/main" val="1049858018"/>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37D141DD-16AB-1188-2CC8-2E55D4885FB8}"/>
              </a:ext>
            </a:extLst>
          </p:cNvPr>
          <p:cNvSpPr/>
          <p:nvPr/>
        </p:nvSpPr>
        <p:spPr>
          <a:xfrm>
            <a:off x="0" y="919839"/>
            <a:ext cx="4876800" cy="4234543"/>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u="sng" dirty="0">
                <a:latin typeface="New times roman "/>
              </a:rPr>
              <a:t>Tyranny and Control</a:t>
            </a:r>
          </a:p>
          <a:p>
            <a:pPr algn="ctr"/>
            <a:r>
              <a:rPr lang="en-GB" dirty="0">
                <a:latin typeface="New times roman "/>
              </a:rPr>
              <a:t>- Ashurbanipal maintained power through fear and intimidation.</a:t>
            </a:r>
          </a:p>
          <a:p>
            <a:pPr algn="ctr"/>
            <a:r>
              <a:rPr lang="en-GB" dirty="0">
                <a:latin typeface="New times roman "/>
              </a:rPr>
              <a:t>- Utilized brutal military tactics against opponents.</a:t>
            </a:r>
          </a:p>
          <a:p>
            <a:pPr algn="ctr"/>
            <a:r>
              <a:rPr lang="en-GB" dirty="0">
                <a:latin typeface="New times roman "/>
              </a:rPr>
              <a:t>- Employed psychological warfare to deter rebellion</a:t>
            </a:r>
          </a:p>
        </p:txBody>
      </p:sp>
      <p:sp>
        <p:nvSpPr>
          <p:cNvPr id="3" name="Oval 2">
            <a:extLst>
              <a:ext uri="{FF2B5EF4-FFF2-40B4-BE49-F238E27FC236}">
                <a16:creationId xmlns:a16="http://schemas.microsoft.com/office/drawing/2014/main" id="{FA1993FE-208F-C530-59C8-E05FBF9682E8}"/>
              </a:ext>
            </a:extLst>
          </p:cNvPr>
          <p:cNvSpPr/>
          <p:nvPr/>
        </p:nvSpPr>
        <p:spPr>
          <a:xfrm>
            <a:off x="3995057" y="1055912"/>
            <a:ext cx="4201886" cy="4354286"/>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u="sng" dirty="0">
                <a:latin typeface="New times roman "/>
              </a:rPr>
              <a:t>Repression of Revolts</a:t>
            </a:r>
          </a:p>
          <a:p>
            <a:pPr algn="ctr"/>
            <a:r>
              <a:rPr lang="en-GB" dirty="0">
                <a:latin typeface="New times roman "/>
              </a:rPr>
              <a:t>- Crushed significant uprisings, notably in Babylon.</a:t>
            </a:r>
          </a:p>
          <a:p>
            <a:pPr algn="ctr"/>
            <a:r>
              <a:rPr lang="en-GB" dirty="0">
                <a:latin typeface="New times roman "/>
              </a:rPr>
              <a:t>- Implemented harsh punishments for dissenters.</a:t>
            </a:r>
          </a:p>
          <a:p>
            <a:pPr algn="ctr"/>
            <a:r>
              <a:rPr lang="en-GB" dirty="0">
                <a:latin typeface="New times roman "/>
              </a:rPr>
              <a:t>- Demonstrated ruthlessness in dealing with conquered regions.</a:t>
            </a:r>
          </a:p>
        </p:txBody>
      </p:sp>
      <p:sp>
        <p:nvSpPr>
          <p:cNvPr id="4" name="Oval 3">
            <a:extLst>
              <a:ext uri="{FF2B5EF4-FFF2-40B4-BE49-F238E27FC236}">
                <a16:creationId xmlns:a16="http://schemas.microsoft.com/office/drawing/2014/main" id="{03D77388-F497-FD36-9633-CEAE4BFECDDA}"/>
              </a:ext>
            </a:extLst>
          </p:cNvPr>
          <p:cNvSpPr/>
          <p:nvPr/>
        </p:nvSpPr>
        <p:spPr>
          <a:xfrm>
            <a:off x="7783284" y="1243690"/>
            <a:ext cx="4201885" cy="4234544"/>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u="sng" dirty="0">
                <a:latin typeface="New times roman "/>
              </a:rPr>
              <a:t>Legacy of Fear</a:t>
            </a:r>
          </a:p>
          <a:p>
            <a:pPr algn="ctr"/>
            <a:r>
              <a:rPr lang="en-GB" dirty="0">
                <a:latin typeface="New times roman "/>
              </a:rPr>
              <a:t>- His tyrannical methods shaped the perception of his rule.</a:t>
            </a:r>
          </a:p>
          <a:p>
            <a:pPr algn="ctr"/>
            <a:r>
              <a:rPr lang="en-GB" dirty="0">
                <a:latin typeface="New times roman "/>
              </a:rPr>
              <a:t>- Created an atmosphere of fear that suppressed dissent.</a:t>
            </a:r>
          </a:p>
          <a:p>
            <a:pPr algn="ctr"/>
            <a:r>
              <a:rPr lang="en-GB" dirty="0">
                <a:latin typeface="New times roman "/>
              </a:rPr>
              <a:t>- Contributed to the eventual decline of the Assyrian Empire post-reign.</a:t>
            </a:r>
          </a:p>
        </p:txBody>
      </p:sp>
      <p:sp>
        <p:nvSpPr>
          <p:cNvPr id="5" name="TextBox 4">
            <a:extLst>
              <a:ext uri="{FF2B5EF4-FFF2-40B4-BE49-F238E27FC236}">
                <a16:creationId xmlns:a16="http://schemas.microsoft.com/office/drawing/2014/main" id="{C7783763-0CAB-F9DD-FD1F-4AEB08811492}"/>
              </a:ext>
            </a:extLst>
          </p:cNvPr>
          <p:cNvSpPr txBox="1"/>
          <p:nvPr/>
        </p:nvSpPr>
        <p:spPr>
          <a:xfrm>
            <a:off x="174172" y="5478234"/>
            <a:ext cx="11212285" cy="954107"/>
          </a:xfrm>
          <a:prstGeom prst="rect">
            <a:avLst/>
          </a:prstGeom>
          <a:noFill/>
        </p:spPr>
        <p:txBody>
          <a:bodyPr wrap="square" rtlCol="0">
            <a:spAutoFit/>
          </a:bodyPr>
          <a:lstStyle/>
          <a:p>
            <a:pPr marL="228600" indent="-228600">
              <a:buAutoNum type="arabicPeriod"/>
            </a:pPr>
            <a:r>
              <a:rPr lang="en-GB" sz="1100" dirty="0">
                <a:latin typeface="New times roman"/>
              </a:rPr>
              <a:t>H. W. F. </a:t>
            </a:r>
            <a:r>
              <a:rPr lang="en-GB" sz="1100" dirty="0" err="1">
                <a:latin typeface="New times roman"/>
              </a:rPr>
              <a:t>Saggs</a:t>
            </a:r>
            <a:r>
              <a:rPr lang="en-GB" sz="1100" dirty="0">
                <a:latin typeface="New times roman"/>
              </a:rPr>
              <a:t>, </a:t>
            </a:r>
            <a:r>
              <a:rPr lang="en-GB" sz="1000" i="1" dirty="0">
                <a:latin typeface="New times roman"/>
              </a:rPr>
              <a:t>The Might That Was Assyria </a:t>
            </a:r>
            <a:r>
              <a:rPr lang="en-GB" sz="1100" dirty="0">
                <a:latin typeface="New times roman"/>
              </a:rPr>
              <a:t>(London: Sidgwick &amp; Jackson, 1984), p. 112</a:t>
            </a:r>
          </a:p>
          <a:p>
            <a:pPr marL="228600" indent="-228600">
              <a:buAutoNum type="arabicPeriod"/>
            </a:pPr>
            <a:r>
              <a:rPr lang="en-GB" sz="1100" dirty="0">
                <a:latin typeface="New times roman"/>
              </a:rPr>
              <a:t>A. R. George, </a:t>
            </a:r>
            <a:r>
              <a:rPr lang="en-GB" sz="1100" i="1" dirty="0">
                <a:latin typeface="New times roman"/>
              </a:rPr>
              <a:t>Babylonian and Assyrian Texts</a:t>
            </a:r>
            <a:r>
              <a:rPr lang="en-GB" sz="1100" dirty="0">
                <a:latin typeface="New times roman"/>
              </a:rPr>
              <a:t> (London: British Museum Press, 1999), p. 45.</a:t>
            </a:r>
          </a:p>
          <a:p>
            <a:pPr marL="228600" indent="-228600">
              <a:buAutoNum type="arabicPeriod"/>
            </a:pPr>
            <a:r>
              <a:rPr lang="en-GB" sz="1100" dirty="0">
                <a:latin typeface="New times roman"/>
              </a:rPr>
              <a:t>J. A. Brinkman, </a:t>
            </a:r>
            <a:r>
              <a:rPr lang="en-GB" sz="1100" i="1" dirty="0">
                <a:latin typeface="New times roman"/>
              </a:rPr>
              <a:t>Ancient Mesopotamia: Society and Culture </a:t>
            </a:r>
            <a:r>
              <a:rPr lang="en-GB" sz="1100" dirty="0">
                <a:latin typeface="New times roman"/>
              </a:rPr>
              <a:t>(Chicago: University of Chicago Press, 1991), p. 78.</a:t>
            </a:r>
          </a:p>
          <a:p>
            <a:pPr marL="228600" indent="-228600">
              <a:buAutoNum type="arabicPeriod"/>
            </a:pPr>
            <a:endParaRPr lang="en-GB" sz="1100" dirty="0">
              <a:latin typeface="New times roman"/>
            </a:endParaRPr>
          </a:p>
          <a:p>
            <a:pPr marL="228600" indent="-228600">
              <a:buAutoNum type="arabicPeriod"/>
            </a:pPr>
            <a:endParaRPr lang="en-GB" sz="1100" dirty="0">
              <a:latin typeface="New times roman"/>
            </a:endParaRPr>
          </a:p>
        </p:txBody>
      </p:sp>
      <p:pic>
        <p:nvPicPr>
          <p:cNvPr id="8" name="Audio 7">
            <a:hlinkClick r:id="" action="ppaction://media"/>
            <a:extLst>
              <a:ext uri="{FF2B5EF4-FFF2-40B4-BE49-F238E27FC236}">
                <a16:creationId xmlns:a16="http://schemas.microsoft.com/office/drawing/2014/main" id="{9AEAF70C-36A5-03B4-79CA-F8987903D94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8093549"/>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71B2173-3DB2-EE95-3539-04708B502960}"/>
              </a:ext>
            </a:extLst>
          </p:cNvPr>
          <p:cNvSpPr/>
          <p:nvPr/>
        </p:nvSpPr>
        <p:spPr>
          <a:xfrm>
            <a:off x="838201" y="598715"/>
            <a:ext cx="4963885" cy="389708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u="sng" dirty="0">
                <a:latin typeface="New times roman "/>
              </a:rPr>
              <a:t>The Impact of Tyranny on Culture  </a:t>
            </a:r>
          </a:p>
          <a:p>
            <a:pPr algn="ctr"/>
            <a:r>
              <a:rPr lang="en-GB" dirty="0">
                <a:latin typeface="New times roman "/>
              </a:rPr>
              <a:t>- Ashurbanipal (668-627 BCE) is known for cultural achievements like the Library of Ashurbanipal, containing thousands of clay tablets.  </a:t>
            </a:r>
          </a:p>
          <a:p>
            <a:pPr algn="ctr"/>
            <a:r>
              <a:rPr lang="en-GB" dirty="0">
                <a:latin typeface="New times roman "/>
              </a:rPr>
              <a:t>- His oppressive rule and military violence raise questions about whether his cultural contributions were overshadowed by tyranny.  </a:t>
            </a:r>
          </a:p>
          <a:p>
            <a:pPr algn="ctr"/>
            <a:r>
              <a:rPr lang="en-GB" dirty="0">
                <a:latin typeface="New times roman "/>
              </a:rPr>
              <a:t>- This reflects the principles of good governance, where culture thrives in freedom and justice.</a:t>
            </a:r>
          </a:p>
        </p:txBody>
      </p:sp>
      <p:sp>
        <p:nvSpPr>
          <p:cNvPr id="3" name="Rectangle 2">
            <a:extLst>
              <a:ext uri="{FF2B5EF4-FFF2-40B4-BE49-F238E27FC236}">
                <a16:creationId xmlns:a16="http://schemas.microsoft.com/office/drawing/2014/main" id="{9316150D-DB3A-3F76-2D12-8A15EE87E83C}"/>
              </a:ext>
            </a:extLst>
          </p:cNvPr>
          <p:cNvSpPr/>
          <p:nvPr/>
        </p:nvSpPr>
        <p:spPr>
          <a:xfrm>
            <a:off x="6193970" y="598714"/>
            <a:ext cx="5301343" cy="283028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u="sng" dirty="0">
                <a:latin typeface="New times roman "/>
              </a:rPr>
              <a:t>Criteria for Tyranny  </a:t>
            </a:r>
          </a:p>
          <a:p>
            <a:pPr algn="ctr"/>
            <a:r>
              <a:rPr lang="en-GB" dirty="0">
                <a:latin typeface="New times roman "/>
              </a:rPr>
              <a:t>- Tyranny can be defined by lack of justice, accountability, and human rights violations.  </a:t>
            </a:r>
          </a:p>
          <a:p>
            <a:pPr algn="ctr"/>
            <a:r>
              <a:rPr lang="en-GB" dirty="0">
                <a:latin typeface="New times roman "/>
              </a:rPr>
              <a:t>- Ashurbanipal’s violent suppression of dissent and brutal campaigns exemplify tyranny.  </a:t>
            </a:r>
          </a:p>
          <a:p>
            <a:pPr algn="ctr"/>
            <a:r>
              <a:rPr lang="en-GB" dirty="0">
                <a:latin typeface="New times roman "/>
              </a:rPr>
              <a:t>- His actions misalign with good governance principles, highlighting the conflict between power and justice.</a:t>
            </a:r>
          </a:p>
        </p:txBody>
      </p:sp>
      <p:sp>
        <p:nvSpPr>
          <p:cNvPr id="5" name="Rectangle 4">
            <a:extLst>
              <a:ext uri="{FF2B5EF4-FFF2-40B4-BE49-F238E27FC236}">
                <a16:creationId xmlns:a16="http://schemas.microsoft.com/office/drawing/2014/main" id="{46B00FC3-05C5-5392-BF95-41B40C927524}"/>
              </a:ext>
            </a:extLst>
          </p:cNvPr>
          <p:cNvSpPr/>
          <p:nvPr/>
        </p:nvSpPr>
        <p:spPr>
          <a:xfrm>
            <a:off x="6096000" y="3548742"/>
            <a:ext cx="5791200" cy="173082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u="sng" dirty="0">
                <a:latin typeface="New times roman "/>
              </a:rPr>
              <a:t>Comparative Analysis  </a:t>
            </a:r>
          </a:p>
          <a:p>
            <a:r>
              <a:rPr lang="en-GB" dirty="0">
                <a:latin typeface="New times roman "/>
              </a:rPr>
              <a:t>- Comparing Ashurbanipal to other tyrants like Julius Caesar and Stalin shows similar patterns in using fear to maintain control.  </a:t>
            </a:r>
          </a:p>
          <a:p>
            <a:r>
              <a:rPr lang="en-GB" dirty="0">
                <a:latin typeface="New times roman "/>
              </a:rPr>
              <a:t>- Cultural advancements cannot excuse oppressive methods.</a:t>
            </a:r>
          </a:p>
        </p:txBody>
      </p:sp>
      <p:sp>
        <p:nvSpPr>
          <p:cNvPr id="6" name="TextBox 5">
            <a:extLst>
              <a:ext uri="{FF2B5EF4-FFF2-40B4-BE49-F238E27FC236}">
                <a16:creationId xmlns:a16="http://schemas.microsoft.com/office/drawing/2014/main" id="{F6576662-DF83-8A3C-5360-CA6C609A62E3}"/>
              </a:ext>
            </a:extLst>
          </p:cNvPr>
          <p:cNvSpPr txBox="1"/>
          <p:nvPr/>
        </p:nvSpPr>
        <p:spPr>
          <a:xfrm>
            <a:off x="881743" y="5279571"/>
            <a:ext cx="9840686" cy="1546577"/>
          </a:xfrm>
          <a:prstGeom prst="rect">
            <a:avLst/>
          </a:prstGeom>
          <a:noFill/>
        </p:spPr>
        <p:txBody>
          <a:bodyPr wrap="square" rtlCol="0">
            <a:spAutoFit/>
          </a:bodyPr>
          <a:lstStyle/>
          <a:p>
            <a:r>
              <a:rPr lang="en-GB" sz="1050" dirty="0"/>
              <a:t>1.Samuel Noah Kramer, </a:t>
            </a:r>
            <a:r>
              <a:rPr lang="en-GB" sz="1050" i="1" dirty="0"/>
              <a:t>History Begins at Sumer: Thirty-nine Firsts in Man's Recorded History</a:t>
            </a:r>
            <a:r>
              <a:rPr lang="en-GB" sz="1050" dirty="0"/>
              <a:t> (University of Pennsylvania Press, 1963).</a:t>
            </a:r>
          </a:p>
          <a:p>
            <a:endParaRPr lang="en-GB" sz="1050" dirty="0"/>
          </a:p>
          <a:p>
            <a:r>
              <a:rPr lang="en-GB" sz="1050" dirty="0"/>
              <a:t>2. John Hawkins, </a:t>
            </a:r>
            <a:r>
              <a:rPr lang="en-GB" sz="1050" i="1" dirty="0"/>
              <a:t>The Assyrian Empire: A Historical Overview</a:t>
            </a:r>
            <a:r>
              <a:rPr lang="en-GB" sz="1050" dirty="0"/>
              <a:t>(Cambridge University Press, 2000).</a:t>
            </a:r>
          </a:p>
          <a:p>
            <a:endParaRPr lang="en-GB" sz="1050" dirty="0"/>
          </a:p>
          <a:p>
            <a:r>
              <a:rPr lang="en-GB" sz="1050" dirty="0"/>
              <a:t>3. Leonard Woolley, </a:t>
            </a:r>
            <a:r>
              <a:rPr lang="en-GB" sz="1050" i="1" dirty="0"/>
              <a:t>The Sumerians: Their History, Culture, and Character </a:t>
            </a:r>
            <a:r>
              <a:rPr lang="en-GB" sz="1050" dirty="0"/>
              <a:t>(1928).</a:t>
            </a:r>
          </a:p>
          <a:p>
            <a:endParaRPr lang="en-GB" sz="1050" dirty="0"/>
          </a:p>
          <a:p>
            <a:r>
              <a:rPr lang="en-GB" sz="1050" dirty="0"/>
              <a:t>4. Mark Harrison, </a:t>
            </a:r>
            <a:r>
              <a:rPr lang="en-GB" sz="1050" i="1" dirty="0"/>
              <a:t>Governance and the Good Society</a:t>
            </a:r>
            <a:r>
              <a:rPr lang="en-GB" sz="1050" dirty="0"/>
              <a:t> (Oxford University Press, 2006).</a:t>
            </a:r>
          </a:p>
          <a:p>
            <a:endParaRPr lang="en-GB" sz="1050" dirty="0"/>
          </a:p>
          <a:p>
            <a:r>
              <a:rPr lang="en-GB" sz="1050" dirty="0"/>
              <a:t>5. Daniel Bell, </a:t>
            </a:r>
            <a:r>
              <a:rPr lang="en-GB" sz="1050" i="1" dirty="0"/>
              <a:t>The Cultural Contradictions of Capitalism</a:t>
            </a:r>
            <a:r>
              <a:rPr lang="en-GB" sz="1050" dirty="0"/>
              <a:t> (Basic Books, 2011).</a:t>
            </a:r>
          </a:p>
        </p:txBody>
      </p:sp>
      <p:pic>
        <p:nvPicPr>
          <p:cNvPr id="26" name="Audio 25">
            <a:hlinkClick r:id="" action="ppaction://media"/>
            <a:extLst>
              <a:ext uri="{FF2B5EF4-FFF2-40B4-BE49-F238E27FC236}">
                <a16:creationId xmlns:a16="http://schemas.microsoft.com/office/drawing/2014/main" id="{ED94D1A9-A08E-0353-0A05-BDBEF0FEE54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43763032"/>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2356AFC-83C1-510E-480A-B4E14B835408}"/>
              </a:ext>
            </a:extLst>
          </p:cNvPr>
          <p:cNvSpPr txBox="1"/>
          <p:nvPr/>
        </p:nvSpPr>
        <p:spPr>
          <a:xfrm>
            <a:off x="768098" y="491261"/>
            <a:ext cx="6096000" cy="4524315"/>
          </a:xfrm>
          <a:prstGeom prst="rect">
            <a:avLst/>
          </a:prstGeom>
          <a:noFill/>
        </p:spPr>
        <p:txBody>
          <a:bodyPr wrap="square">
            <a:spAutoFit/>
          </a:bodyPr>
          <a:lstStyle/>
          <a:p>
            <a:r>
              <a:rPr lang="en-GB" u="sng" dirty="0">
                <a:latin typeface="New times roman "/>
              </a:rPr>
              <a:t>Military Achievements  </a:t>
            </a:r>
          </a:p>
          <a:p>
            <a:r>
              <a:rPr lang="en-GB" dirty="0">
                <a:latin typeface="New times roman "/>
              </a:rPr>
              <a:t>  - Reigned from 668–627 BCE, marked by extensive military campaigns.  </a:t>
            </a:r>
          </a:p>
          <a:p>
            <a:r>
              <a:rPr lang="en-GB" dirty="0">
                <a:latin typeface="New times roman "/>
              </a:rPr>
              <a:t>  - Expanded the Assyrian Empire to its greatest territorial extent, conquering regions like Egypt and Elam.  </a:t>
            </a:r>
          </a:p>
          <a:p>
            <a:r>
              <a:rPr lang="en-GB" dirty="0">
                <a:latin typeface="New times roman "/>
              </a:rPr>
              <a:t>  - Demonstrated prowess as a military strategist, securing resources and showcasing Assyrian dominance.  </a:t>
            </a:r>
          </a:p>
          <a:p>
            <a:endParaRPr lang="en-GB" dirty="0">
              <a:latin typeface="New times roman "/>
            </a:endParaRPr>
          </a:p>
          <a:p>
            <a:r>
              <a:rPr lang="en-GB" dirty="0">
                <a:latin typeface="New times roman "/>
              </a:rPr>
              <a:t>- </a:t>
            </a:r>
            <a:r>
              <a:rPr lang="en-GB" u="sng" dirty="0">
                <a:latin typeface="New times roman "/>
              </a:rPr>
              <a:t>Administrative Skills  </a:t>
            </a:r>
          </a:p>
          <a:p>
            <a:r>
              <a:rPr lang="en-GB" dirty="0">
                <a:latin typeface="New times roman "/>
              </a:rPr>
              <a:t>  - Implemented a centralized administration to manage diverse populations.  </a:t>
            </a:r>
          </a:p>
          <a:p>
            <a:r>
              <a:rPr lang="en-GB" dirty="0">
                <a:latin typeface="New times roman "/>
              </a:rPr>
              <a:t>  - Utilized local governors and advanced communication methods for effective governance.  </a:t>
            </a:r>
          </a:p>
          <a:p>
            <a:r>
              <a:rPr lang="en-GB" dirty="0">
                <a:latin typeface="New times roman "/>
              </a:rPr>
              <a:t>  - Maintained control and ensured loyalty among conquered peoples.  </a:t>
            </a:r>
          </a:p>
          <a:p>
            <a:endParaRPr lang="en-GB" dirty="0"/>
          </a:p>
        </p:txBody>
      </p:sp>
      <p:pic>
        <p:nvPicPr>
          <p:cNvPr id="6" name="Audio 5">
            <a:hlinkClick r:id="" action="ppaction://media"/>
            <a:extLst>
              <a:ext uri="{FF2B5EF4-FFF2-40B4-BE49-F238E27FC236}">
                <a16:creationId xmlns:a16="http://schemas.microsoft.com/office/drawing/2014/main" id="{3C27A585-1E84-4F2A-AF6B-25574970A5A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189030" y="4892476"/>
            <a:ext cx="2057400" cy="2057400"/>
          </a:xfrm>
          <a:prstGeom prst="ellipse">
            <a:avLst/>
          </a:prstGeom>
        </p:spPr>
      </p:pic>
      <p:sp>
        <p:nvSpPr>
          <p:cNvPr id="10" name="TextBox 9">
            <a:extLst>
              <a:ext uri="{FF2B5EF4-FFF2-40B4-BE49-F238E27FC236}">
                <a16:creationId xmlns:a16="http://schemas.microsoft.com/office/drawing/2014/main" id="{5E5F89BF-C87A-5E96-08C8-4B732E681A85}"/>
              </a:ext>
            </a:extLst>
          </p:cNvPr>
          <p:cNvSpPr txBox="1"/>
          <p:nvPr/>
        </p:nvSpPr>
        <p:spPr>
          <a:xfrm>
            <a:off x="6864098" y="501445"/>
            <a:ext cx="5568697" cy="2057400"/>
          </a:xfrm>
          <a:prstGeom prst="rect">
            <a:avLst/>
          </a:prstGeom>
          <a:noFill/>
        </p:spPr>
        <p:txBody>
          <a:bodyPr wrap="square">
            <a:spAutoFit/>
          </a:bodyPr>
          <a:lstStyle/>
          <a:p>
            <a:r>
              <a:rPr lang="en-GB" dirty="0"/>
              <a:t>- </a:t>
            </a:r>
            <a:r>
              <a:rPr lang="en-GB" u="sng" dirty="0">
                <a:latin typeface="New times roman "/>
              </a:rPr>
              <a:t>Legacy  </a:t>
            </a:r>
          </a:p>
          <a:p>
            <a:r>
              <a:rPr lang="en-GB" dirty="0">
                <a:latin typeface="New times roman "/>
              </a:rPr>
              <a:t>  - Influenced cultural and political developments in subsequent empires.  </a:t>
            </a:r>
          </a:p>
          <a:p>
            <a:r>
              <a:rPr lang="en-GB" dirty="0">
                <a:latin typeface="New times roman "/>
              </a:rPr>
              <a:t>  - His library remains a critical source for understanding ancient Mesopotamian civilization.  </a:t>
            </a:r>
          </a:p>
          <a:p>
            <a:r>
              <a:rPr lang="en-GB" dirty="0">
                <a:latin typeface="New times roman "/>
              </a:rPr>
              <a:t>  - Represents a culmination of Assyrian power and cultural achievement in the ancient Near East. </a:t>
            </a:r>
          </a:p>
        </p:txBody>
      </p:sp>
      <p:sp>
        <p:nvSpPr>
          <p:cNvPr id="11" name="TextBox 10">
            <a:extLst>
              <a:ext uri="{FF2B5EF4-FFF2-40B4-BE49-F238E27FC236}">
                <a16:creationId xmlns:a16="http://schemas.microsoft.com/office/drawing/2014/main" id="{60249C13-86E8-1A67-5C63-156CB5ECA12B}"/>
              </a:ext>
            </a:extLst>
          </p:cNvPr>
          <p:cNvSpPr txBox="1"/>
          <p:nvPr/>
        </p:nvSpPr>
        <p:spPr>
          <a:xfrm>
            <a:off x="631371" y="4626428"/>
            <a:ext cx="9420933" cy="1862048"/>
          </a:xfrm>
          <a:prstGeom prst="rect">
            <a:avLst/>
          </a:prstGeom>
          <a:noFill/>
        </p:spPr>
        <p:txBody>
          <a:bodyPr wrap="square" rtlCol="0">
            <a:spAutoFit/>
          </a:bodyPr>
          <a:lstStyle/>
          <a:p>
            <a:r>
              <a:rPr lang="en-GB" sz="1050" dirty="0"/>
              <a:t>1 .A. K. Grayson, </a:t>
            </a:r>
            <a:r>
              <a:rPr lang="en-GB" sz="1050" i="1" dirty="0"/>
              <a:t>Assyrian Royal Inscriptions</a:t>
            </a:r>
            <a:r>
              <a:rPr lang="en-GB" sz="1050" dirty="0"/>
              <a:t> (Winona Lake: </a:t>
            </a:r>
            <a:r>
              <a:rPr lang="en-GB" sz="1050" dirty="0" err="1"/>
              <a:t>Eisenbrauns</a:t>
            </a:r>
            <a:r>
              <a:rPr lang="en-GB" sz="1050" dirty="0"/>
              <a:t>, 1996), p. 231.  </a:t>
            </a:r>
          </a:p>
          <a:p>
            <a:r>
              <a:rPr lang="en-GB" sz="1050" dirty="0"/>
              <a:t> 2.  M. C. </a:t>
            </a:r>
            <a:r>
              <a:rPr lang="en-GB" sz="1050" dirty="0" err="1"/>
              <a:t>Astour</a:t>
            </a:r>
            <a:r>
              <a:rPr lang="en-GB" sz="1050" dirty="0"/>
              <a:t>, ‘The Military Organization of the Assyrian Empire,’ j</a:t>
            </a:r>
            <a:r>
              <a:rPr lang="en-GB" sz="1050" i="1" dirty="0"/>
              <a:t>ournal of Near Eastern Studies, </a:t>
            </a:r>
            <a:r>
              <a:rPr lang="en-GB" sz="1050" dirty="0"/>
              <a:t>38.2 (1979), 113-124.</a:t>
            </a:r>
          </a:p>
          <a:p>
            <a:r>
              <a:rPr lang="en-GB" sz="1050" dirty="0"/>
              <a:t> 3. Brinkman, J. A. </a:t>
            </a:r>
            <a:r>
              <a:rPr lang="en-GB" sz="1050" i="1" dirty="0"/>
              <a:t>Materials and Studies for the Study of the Ancient Near East</a:t>
            </a:r>
            <a:r>
              <a:rPr lang="en-GB" sz="1050" dirty="0"/>
              <a:t>. Chicago: University of Chicago Press, 1976.  </a:t>
            </a:r>
          </a:p>
          <a:p>
            <a:r>
              <a:rPr lang="en-GB" sz="1050" dirty="0"/>
              <a:t> 4. Holland, T. A. ‘The Administration of the Assyrian Empire.’  In </a:t>
            </a:r>
            <a:r>
              <a:rPr lang="en-GB" sz="1050" i="1" dirty="0"/>
              <a:t>The Cambridge Ancient History</a:t>
            </a:r>
            <a:r>
              <a:rPr lang="en-GB" sz="1050" dirty="0"/>
              <a:t>, vol. 3, edited by I. E. S. Edwards et al., Cambridge: Cambridge University Press, 1970, pp. 555-578.</a:t>
            </a:r>
          </a:p>
          <a:p>
            <a:r>
              <a:rPr lang="en-GB" sz="1050" dirty="0"/>
              <a:t> 5. Holland, T. A</a:t>
            </a:r>
            <a:r>
              <a:rPr lang="en-GB" sz="1050" i="1" dirty="0"/>
              <a:t>. ‘The Administration of the Assyrian Empire’</a:t>
            </a:r>
            <a:r>
              <a:rPr lang="en-GB" sz="1050" dirty="0"/>
              <a:t> In The Cambridge Ancient History, vol. 3, edited by I. E. S. Edwards et al., Cambridge: Cambridge University Press, 1970, pp. 555-578.</a:t>
            </a:r>
          </a:p>
          <a:p>
            <a:r>
              <a:rPr lang="en-GB" sz="1050" dirty="0"/>
              <a:t>6. Kramer, S. N. </a:t>
            </a:r>
            <a:r>
              <a:rPr lang="en-GB" sz="1050" i="1" dirty="0"/>
              <a:t>History Begins at Sumer: Thirty-Nine Firsts in Recorded History</a:t>
            </a:r>
            <a:r>
              <a:rPr lang="en-GB" sz="1050" dirty="0"/>
              <a:t>. Philadelphia: University of Pennsylvania Press, 1981</a:t>
            </a:r>
          </a:p>
          <a:p>
            <a:r>
              <a:rPr lang="en-GB" sz="1050" dirty="0"/>
              <a:t>7. Weidner, E. F. ‘The Library of Ashurbanipal</a:t>
            </a:r>
            <a:r>
              <a:rPr lang="en-GB" sz="1050" i="1" dirty="0"/>
              <a:t>.’ Journal of Near Eastern Studies </a:t>
            </a:r>
            <a:r>
              <a:rPr lang="en-GB" sz="1050" dirty="0"/>
              <a:t>3.1 (1944): 1-12.</a:t>
            </a:r>
          </a:p>
          <a:p>
            <a:endParaRPr lang="en-GB" sz="1050" dirty="0">
              <a:solidFill>
                <a:srgbClr val="FF0000"/>
              </a:solidFill>
            </a:endParaRPr>
          </a:p>
          <a:p>
            <a:endParaRPr lang="en-GB" sz="1000" dirty="0"/>
          </a:p>
        </p:txBody>
      </p:sp>
    </p:spTree>
    <p:extLst>
      <p:ext uri="{BB962C8B-B14F-4D97-AF65-F5344CB8AC3E}">
        <p14:creationId xmlns:p14="http://schemas.microsoft.com/office/powerpoint/2010/main" val="2306780148"/>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FD8B4DB-8517-62FF-A56D-CC97BF626F37}"/>
              </a:ext>
            </a:extLst>
          </p:cNvPr>
          <p:cNvSpPr/>
          <p:nvPr/>
        </p:nvSpPr>
        <p:spPr>
          <a:xfrm>
            <a:off x="6466115" y="168728"/>
            <a:ext cx="5431971" cy="34290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u="sng" dirty="0">
                <a:latin typeface="New times roman "/>
              </a:rPr>
              <a:t>Influence on Modern Leadership  </a:t>
            </a:r>
          </a:p>
          <a:p>
            <a:r>
              <a:rPr lang="en-GB" dirty="0">
                <a:latin typeface="New times roman "/>
              </a:rPr>
              <a:t> ‘I am Ashurbanipal, king of the world, king of Assyria; I am the one who has mastered the arts of war and peace.’  </a:t>
            </a:r>
          </a:p>
          <a:p>
            <a:endParaRPr lang="en-GB" dirty="0"/>
          </a:p>
        </p:txBody>
      </p:sp>
      <p:sp>
        <p:nvSpPr>
          <p:cNvPr id="5" name="Rectangle: Rounded Corners 4">
            <a:extLst>
              <a:ext uri="{FF2B5EF4-FFF2-40B4-BE49-F238E27FC236}">
                <a16:creationId xmlns:a16="http://schemas.microsoft.com/office/drawing/2014/main" id="{2835DD9C-D1A6-C460-C19F-154E2C990D8D}"/>
              </a:ext>
            </a:extLst>
          </p:cNvPr>
          <p:cNvSpPr/>
          <p:nvPr/>
        </p:nvSpPr>
        <p:spPr>
          <a:xfrm>
            <a:off x="195943" y="1061356"/>
            <a:ext cx="6128658" cy="2079171"/>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u="sng" dirty="0">
                <a:latin typeface="New times roman "/>
              </a:rPr>
              <a:t>Long-term Effects on Culture  </a:t>
            </a:r>
          </a:p>
          <a:p>
            <a:r>
              <a:rPr lang="en-GB" dirty="0">
                <a:latin typeface="New times roman "/>
              </a:rPr>
              <a:t>  Tyranny under rulers like Ashurbanipal often stifles creativity and cultural growth. Fear and oppression can lead to a decline in artistic expression and innovation. Societies may find themselves in a cultural stagnation, where the arts and ideas are suppressed, limiting progress and societal development.</a:t>
            </a:r>
          </a:p>
        </p:txBody>
      </p:sp>
      <p:sp>
        <p:nvSpPr>
          <p:cNvPr id="7" name="Rectangle: Rounded Corners 6">
            <a:extLst>
              <a:ext uri="{FF2B5EF4-FFF2-40B4-BE49-F238E27FC236}">
                <a16:creationId xmlns:a16="http://schemas.microsoft.com/office/drawing/2014/main" id="{52A43347-3202-AB5C-4D00-6D80B24F4BA6}"/>
              </a:ext>
            </a:extLst>
          </p:cNvPr>
          <p:cNvSpPr/>
          <p:nvPr/>
        </p:nvSpPr>
        <p:spPr>
          <a:xfrm>
            <a:off x="7304315" y="3429000"/>
            <a:ext cx="4452257" cy="342900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u="sng" dirty="0">
                <a:latin typeface="New times roman "/>
              </a:rPr>
              <a:t>Recovery and Resilience  </a:t>
            </a:r>
          </a:p>
          <a:p>
            <a:r>
              <a:rPr lang="en-GB" dirty="0">
                <a:latin typeface="New times roman "/>
              </a:rPr>
              <a:t>  Despite the oppressive legacies of tyrants, many cultures have demonstrated remarkable resilience. For instance, post-apartheid South Africa and Eastern European nations after the fall of communism have embraced justice and human rights, fostering cultural revival and societal healing. This highlights the human spirit's capacity to rebuild and thrive in the aftermath of tyranny.</a:t>
            </a:r>
          </a:p>
        </p:txBody>
      </p:sp>
      <p:pic>
        <p:nvPicPr>
          <p:cNvPr id="10" name="Audio 9">
            <a:hlinkClick r:id="" action="ppaction://media"/>
            <a:extLst>
              <a:ext uri="{FF2B5EF4-FFF2-40B4-BE49-F238E27FC236}">
                <a16:creationId xmlns:a16="http://schemas.microsoft.com/office/drawing/2014/main" id="{9209C3FF-467F-CC77-F9C2-5A0205D64C3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855361" y="2569028"/>
            <a:ext cx="2057400" cy="2057400"/>
          </a:xfrm>
          <a:prstGeom prst="ellipse">
            <a:avLst/>
          </a:prstGeom>
        </p:spPr>
      </p:pic>
      <p:sp>
        <p:nvSpPr>
          <p:cNvPr id="2" name="TextBox 1">
            <a:extLst>
              <a:ext uri="{FF2B5EF4-FFF2-40B4-BE49-F238E27FC236}">
                <a16:creationId xmlns:a16="http://schemas.microsoft.com/office/drawing/2014/main" id="{6CA91B63-8092-D7CF-887F-3C5EEE4E6775}"/>
              </a:ext>
            </a:extLst>
          </p:cNvPr>
          <p:cNvSpPr txBox="1"/>
          <p:nvPr/>
        </p:nvSpPr>
        <p:spPr>
          <a:xfrm>
            <a:off x="664029" y="4040164"/>
            <a:ext cx="5519057" cy="2031325"/>
          </a:xfrm>
          <a:prstGeom prst="rect">
            <a:avLst/>
          </a:prstGeom>
          <a:noFill/>
        </p:spPr>
        <p:txBody>
          <a:bodyPr wrap="square" rtlCol="0">
            <a:spAutoFit/>
          </a:bodyPr>
          <a:lstStyle/>
          <a:p>
            <a:r>
              <a:rPr lang="en-GB" sz="1050" dirty="0"/>
              <a:t>1.Hannah Arendt, </a:t>
            </a:r>
            <a:r>
              <a:rPr lang="en-GB" sz="1050" i="1" dirty="0"/>
              <a:t>The Origins of Totalitarianism </a:t>
            </a:r>
            <a:r>
              <a:rPr lang="en-GB" sz="1050" dirty="0"/>
              <a:t>(New York: Harcourt Brace, 1951).</a:t>
            </a:r>
          </a:p>
          <a:p>
            <a:endParaRPr lang="en-GB" sz="1050" dirty="0"/>
          </a:p>
          <a:p>
            <a:r>
              <a:rPr lang="en-GB" sz="1050" dirty="0"/>
              <a:t>2. Theodor W. Adorno and Max Horkheimer, ‘The Culture Industry: Enlightenment as Mass Deception,’ in </a:t>
            </a:r>
            <a:r>
              <a:rPr lang="en-GB" sz="1050" i="1" dirty="0"/>
              <a:t>Dialectic of Enlightenment </a:t>
            </a:r>
            <a:r>
              <a:rPr lang="en-GB" sz="1050" dirty="0"/>
              <a:t>(New York: Verso, 2002), pp. 94-136.</a:t>
            </a:r>
          </a:p>
          <a:p>
            <a:endParaRPr lang="en-GB" sz="1050" dirty="0"/>
          </a:p>
          <a:p>
            <a:r>
              <a:rPr lang="en-GB" sz="1050" dirty="0"/>
              <a:t>3. Michael Roaf, </a:t>
            </a:r>
            <a:r>
              <a:rPr lang="en-GB" sz="1050" i="1" dirty="0"/>
              <a:t>The Assyrian Empire: A Historical </a:t>
            </a:r>
            <a:r>
              <a:rPr lang="en-GB" sz="1050" i="1" dirty="0" err="1"/>
              <a:t>Encyclopedia</a:t>
            </a:r>
            <a:r>
              <a:rPr lang="en-GB" sz="1050" dirty="0"/>
              <a:t> (Santa Barbara: ABC-CLIO, 2004).</a:t>
            </a:r>
          </a:p>
          <a:p>
            <a:endParaRPr lang="en-GB" sz="1050" dirty="0"/>
          </a:p>
          <a:p>
            <a:r>
              <a:rPr lang="en-GB" sz="1050" dirty="0"/>
              <a:t>4. Desmond Tutu, </a:t>
            </a:r>
            <a:r>
              <a:rPr lang="en-GB" sz="1050" i="1" dirty="0"/>
              <a:t>No Future Without Forgiveness</a:t>
            </a:r>
            <a:r>
              <a:rPr lang="en-GB" sz="1050" dirty="0"/>
              <a:t> (New York: Doubleday, 1999).</a:t>
            </a:r>
          </a:p>
          <a:p>
            <a:r>
              <a:rPr lang="en-GB" sz="1050" dirty="0"/>
              <a:t>  </a:t>
            </a:r>
          </a:p>
          <a:p>
            <a:r>
              <a:rPr lang="en-GB" sz="1050" dirty="0"/>
              <a:t>5. Naomi Klein, </a:t>
            </a:r>
            <a:r>
              <a:rPr lang="en-GB" sz="1050" i="1" dirty="0"/>
              <a:t>The Shock Doctrine: The Rise of Disaster Capitalism</a:t>
            </a:r>
            <a:r>
              <a:rPr lang="en-GB" sz="1050" dirty="0"/>
              <a:t> (New York: Metropolitan Books, 2007).</a:t>
            </a:r>
          </a:p>
          <a:p>
            <a:endParaRPr lang="en-GB" sz="1050" dirty="0"/>
          </a:p>
        </p:txBody>
      </p:sp>
    </p:spTree>
    <p:extLst>
      <p:ext uri="{BB962C8B-B14F-4D97-AF65-F5344CB8AC3E}">
        <p14:creationId xmlns:p14="http://schemas.microsoft.com/office/powerpoint/2010/main" val="573942066"/>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9D17E3D-43BD-A00B-5B28-C1BDB3BE80B6}"/>
              </a:ext>
            </a:extLst>
          </p:cNvPr>
          <p:cNvSpPr txBox="1"/>
          <p:nvPr/>
        </p:nvSpPr>
        <p:spPr>
          <a:xfrm>
            <a:off x="1012372" y="1069605"/>
            <a:ext cx="6096000" cy="4031873"/>
          </a:xfrm>
          <a:prstGeom prst="rect">
            <a:avLst/>
          </a:prstGeom>
          <a:noFill/>
        </p:spPr>
        <p:txBody>
          <a:bodyPr wrap="square">
            <a:spAutoFit/>
          </a:bodyPr>
          <a:lstStyle/>
          <a:p>
            <a:r>
              <a:rPr lang="en-GB" sz="1400" u="sng" dirty="0">
                <a:latin typeface="New times roman "/>
              </a:rPr>
              <a:t>Definition of Good Governance: </a:t>
            </a:r>
          </a:p>
          <a:p>
            <a:r>
              <a:rPr lang="en-GB" sz="1400" dirty="0">
                <a:latin typeface="New times roman "/>
              </a:rPr>
              <a:t>  - Accountability, transparency, rule of law, participation, and responsiveness.</a:t>
            </a:r>
          </a:p>
          <a:p>
            <a:endParaRPr lang="en-GB" sz="1400" dirty="0">
              <a:latin typeface="New times roman "/>
            </a:endParaRPr>
          </a:p>
          <a:p>
            <a:r>
              <a:rPr lang="en-GB" sz="1400" dirty="0">
                <a:latin typeface="New times roman "/>
              </a:rPr>
              <a:t>- Ashurbanipal’s Governance Style:</a:t>
            </a:r>
          </a:p>
          <a:p>
            <a:r>
              <a:rPr lang="en-GB" sz="1400" dirty="0">
                <a:latin typeface="New times roman "/>
              </a:rPr>
              <a:t>  - Ruled over a vast and diverse empire.</a:t>
            </a:r>
          </a:p>
          <a:p>
            <a:r>
              <a:rPr lang="en-GB" sz="1400" dirty="0">
                <a:latin typeface="New times roman "/>
              </a:rPr>
              <a:t>  - Often viewed as a tyrant due to brutal military campaigns.</a:t>
            </a:r>
          </a:p>
          <a:p>
            <a:endParaRPr lang="en-GB" sz="1400" dirty="0">
              <a:latin typeface="New times roman "/>
            </a:endParaRPr>
          </a:p>
          <a:p>
            <a:r>
              <a:rPr lang="en-GB" sz="1400" dirty="0">
                <a:latin typeface="New times roman "/>
              </a:rPr>
              <a:t>- Use of Local Governors:</a:t>
            </a:r>
          </a:p>
          <a:p>
            <a:r>
              <a:rPr lang="en-GB" sz="1400" dirty="0">
                <a:latin typeface="New times roman "/>
              </a:rPr>
              <a:t>  - Appointed local governors to manage different regions.</a:t>
            </a:r>
          </a:p>
          <a:p>
            <a:r>
              <a:rPr lang="en-GB" sz="1400" dirty="0">
                <a:latin typeface="New times roman "/>
              </a:rPr>
              <a:t>  - Decentralization allowed local leaders to address regional needs.</a:t>
            </a:r>
          </a:p>
          <a:p>
            <a:endParaRPr lang="en-GB" sz="1400" dirty="0">
              <a:latin typeface="New times roman "/>
            </a:endParaRPr>
          </a:p>
          <a:p>
            <a:r>
              <a:rPr lang="en-GB" sz="1400" dirty="0">
                <a:latin typeface="New times roman "/>
              </a:rPr>
              <a:t>- Legal Reforms:</a:t>
            </a:r>
          </a:p>
          <a:p>
            <a:r>
              <a:rPr lang="en-GB" sz="1400" dirty="0">
                <a:latin typeface="New times roman "/>
              </a:rPr>
              <a:t>  - Implemented administrative practices to maintain order and justice.</a:t>
            </a:r>
          </a:p>
          <a:p>
            <a:r>
              <a:rPr lang="en-GB" sz="1400" dirty="0">
                <a:latin typeface="New times roman "/>
              </a:rPr>
              <a:t>  - Aimed to ensure stability within the empire.</a:t>
            </a:r>
          </a:p>
          <a:p>
            <a:endParaRPr lang="en-GB" sz="1400" dirty="0">
              <a:latin typeface="New times roman "/>
            </a:endParaRPr>
          </a:p>
          <a:p>
            <a:r>
              <a:rPr lang="en-GB" sz="1400" dirty="0">
                <a:latin typeface="New times roman "/>
              </a:rPr>
              <a:t>- Balancing Tyranny and Governance:</a:t>
            </a:r>
          </a:p>
          <a:p>
            <a:r>
              <a:rPr lang="en-GB" sz="1400" dirty="0">
                <a:latin typeface="New times roman "/>
              </a:rPr>
              <a:t>  - Tension between oppressive tactics and effective governance.</a:t>
            </a:r>
          </a:p>
          <a:p>
            <a:r>
              <a:rPr lang="en-GB" sz="1400" dirty="0">
                <a:latin typeface="New times roman "/>
              </a:rPr>
              <a:t>  - Short-term control vs. long-term resentment and rebellion.</a:t>
            </a:r>
          </a:p>
        </p:txBody>
      </p:sp>
      <p:sp>
        <p:nvSpPr>
          <p:cNvPr id="4" name="TextBox 3">
            <a:extLst>
              <a:ext uri="{FF2B5EF4-FFF2-40B4-BE49-F238E27FC236}">
                <a16:creationId xmlns:a16="http://schemas.microsoft.com/office/drawing/2014/main" id="{64EE0886-9406-A360-E96D-6AB920A469DE}"/>
              </a:ext>
            </a:extLst>
          </p:cNvPr>
          <p:cNvSpPr txBox="1"/>
          <p:nvPr/>
        </p:nvSpPr>
        <p:spPr>
          <a:xfrm>
            <a:off x="870857" y="5464629"/>
            <a:ext cx="10232571" cy="1061829"/>
          </a:xfrm>
          <a:prstGeom prst="rect">
            <a:avLst/>
          </a:prstGeom>
          <a:noFill/>
        </p:spPr>
        <p:txBody>
          <a:bodyPr wrap="square" rtlCol="0">
            <a:spAutoFit/>
          </a:bodyPr>
          <a:lstStyle/>
          <a:p>
            <a:pPr marL="228600" indent="-228600">
              <a:buAutoNum type="arabicPeriod"/>
            </a:pPr>
            <a:r>
              <a:rPr lang="en-GB" sz="1050" dirty="0"/>
              <a:t>Michael Roaf, </a:t>
            </a:r>
            <a:r>
              <a:rPr lang="en-GB" sz="1050" i="1" dirty="0"/>
              <a:t>The Assyrian Empire: A Historical </a:t>
            </a:r>
            <a:r>
              <a:rPr lang="en-GB" sz="1050" i="1" dirty="0" err="1"/>
              <a:t>Encyclopedia</a:t>
            </a:r>
            <a:r>
              <a:rPr lang="en-GB" sz="1050" i="1" dirty="0"/>
              <a:t> </a:t>
            </a:r>
            <a:r>
              <a:rPr lang="en-GB" sz="1050" dirty="0"/>
              <a:t>(Santa Barbara: ABC-CLIO, 2004).</a:t>
            </a:r>
          </a:p>
          <a:p>
            <a:pPr marL="228600" indent="-228600">
              <a:buAutoNum type="arabicPeriod"/>
            </a:pPr>
            <a:r>
              <a:rPr lang="en-GB" sz="1050" dirty="0"/>
              <a:t>Mario </a:t>
            </a:r>
            <a:r>
              <a:rPr lang="en-GB" sz="1050" dirty="0" err="1"/>
              <a:t>Liverani</a:t>
            </a:r>
            <a:r>
              <a:rPr lang="en-GB" sz="1050" dirty="0"/>
              <a:t>, </a:t>
            </a:r>
            <a:r>
              <a:rPr lang="en-GB" sz="1050" i="1" dirty="0"/>
              <a:t>The Ancient Near East: History, Society and Economy</a:t>
            </a:r>
            <a:r>
              <a:rPr lang="en-GB" sz="1050" dirty="0"/>
              <a:t> (London: Routledge, 2013).</a:t>
            </a:r>
          </a:p>
          <a:p>
            <a:pPr marL="228600" indent="-228600">
              <a:buAutoNum type="arabicPeriod"/>
            </a:pPr>
            <a:r>
              <a:rPr lang="en-GB" sz="1050" dirty="0"/>
              <a:t>Charles River Editors, </a:t>
            </a:r>
            <a:r>
              <a:rPr lang="en-GB" sz="1050" i="1" dirty="0"/>
              <a:t>The Assyrians: The History of the Most Notorious Empire of the Ancient World </a:t>
            </a:r>
            <a:r>
              <a:rPr lang="en-GB" sz="1050" dirty="0"/>
              <a:t>(Independence: CreateSpace Independent Publishing Platform, 2013).</a:t>
            </a:r>
          </a:p>
          <a:p>
            <a:pPr marL="228600" indent="-228600">
              <a:buAutoNum type="arabicPeriod"/>
            </a:pPr>
            <a:r>
              <a:rPr lang="en-GB" sz="1050" dirty="0"/>
              <a:t>Dominic Lieven, </a:t>
            </a:r>
            <a:r>
              <a:rPr lang="en-GB" sz="1050" i="1" dirty="0"/>
              <a:t>Empire: A Very Short Introduction </a:t>
            </a:r>
            <a:r>
              <a:rPr lang="en-GB" sz="1050" dirty="0"/>
              <a:t>(Oxford: Oxford University Press, 2000).</a:t>
            </a:r>
          </a:p>
          <a:p>
            <a:pPr marL="228600" indent="-228600">
              <a:buAutoNum type="arabicPeriod"/>
            </a:pPr>
            <a:endParaRPr lang="en-GB" sz="1050" dirty="0"/>
          </a:p>
          <a:p>
            <a:endParaRPr lang="en-GB" sz="1050" dirty="0"/>
          </a:p>
        </p:txBody>
      </p:sp>
      <p:pic>
        <p:nvPicPr>
          <p:cNvPr id="6" name="Picture 5" descr="A stone carving of a chariot&#10;&#10;Description automatically generated">
            <a:extLst>
              <a:ext uri="{FF2B5EF4-FFF2-40B4-BE49-F238E27FC236}">
                <a16:creationId xmlns:a16="http://schemas.microsoft.com/office/drawing/2014/main" id="{BE78EF51-444A-830B-4FBA-3C1E6AECE9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98228" y="1656669"/>
            <a:ext cx="3127364" cy="2479902"/>
          </a:xfrm>
          <a:prstGeom prst="rect">
            <a:avLst/>
          </a:prstGeom>
        </p:spPr>
      </p:pic>
      <p:sp>
        <p:nvSpPr>
          <p:cNvPr id="7" name="Rectangle 1">
            <a:extLst>
              <a:ext uri="{FF2B5EF4-FFF2-40B4-BE49-F238E27FC236}">
                <a16:creationId xmlns:a16="http://schemas.microsoft.com/office/drawing/2014/main" id="{718739E0-0105-0CBB-3D86-B17A8997FABB}"/>
              </a:ext>
            </a:extLst>
          </p:cNvPr>
          <p:cNvSpPr>
            <a:spLocks noChangeArrowheads="1"/>
          </p:cNvSpPr>
          <p:nvPr/>
        </p:nvSpPr>
        <p:spPr bwMode="auto">
          <a:xfrm>
            <a:off x="6477459" y="4222723"/>
            <a:ext cx="4702169"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1" u="none" strike="noStrike" cap="none" normalizeH="0" baseline="0" dirty="0">
                <a:ln>
                  <a:noFill/>
                </a:ln>
                <a:solidFill>
                  <a:schemeClr val="tx1"/>
                </a:solidFill>
                <a:effectLst/>
                <a:latin typeface="Arial" panose="020B0604020202020204" pitchFamily="34" charset="0"/>
              </a:rPr>
              <a:t>Ashurbanipal Inspecting the Booty of Babylon</a:t>
            </a:r>
            <a:r>
              <a:rPr kumimoji="0" lang="en-US" altLang="en-US" sz="1000" b="0" i="0" u="none" strike="noStrike" cap="none" normalizeH="0" baseline="0" dirty="0">
                <a:ln>
                  <a:noFill/>
                </a:ln>
                <a:solidFill>
                  <a:schemeClr val="tx1"/>
                </a:solidFill>
                <a:effectLst/>
                <a:latin typeface="Arial" panose="020B0604020202020204" pitchFamily="34" charset="0"/>
              </a:rPr>
              <a:t>. c. 645 BCE. British Museum, London, United Kingdom, </a:t>
            </a:r>
            <a:r>
              <a:rPr kumimoji="0" lang="en-US" altLang="en-US" sz="1000" b="0" i="1" u="none" strike="noStrike" cap="none" normalizeH="0" baseline="0" dirty="0">
                <a:ln>
                  <a:noFill/>
                </a:ln>
                <a:solidFill>
                  <a:schemeClr val="tx1"/>
                </a:solidFill>
                <a:effectLst/>
                <a:latin typeface="Arial" panose="020B0604020202020204" pitchFamily="34" charset="0"/>
              </a:rPr>
              <a:t>JSTOR</a:t>
            </a:r>
            <a:r>
              <a:rPr kumimoji="0" lang="en-US" altLang="en-US" sz="1000" b="0" i="0" u="none" strike="noStrike" cap="none" normalizeH="0" baseline="0" dirty="0">
                <a:ln>
                  <a:noFill/>
                </a:ln>
                <a:solidFill>
                  <a:schemeClr val="tx1"/>
                </a:solidFill>
                <a:effectLst/>
                <a:latin typeface="Arial" panose="020B0604020202020204" pitchFamily="34" charset="0"/>
              </a:rPr>
              <a:t>, </a:t>
            </a:r>
            <a:r>
              <a:rPr kumimoji="0" lang="en-US" altLang="en-US" sz="1000" b="0" i="0" u="none" strike="noStrike" cap="none" normalizeH="0" baseline="0" dirty="0">
                <a:ln>
                  <a:noFill/>
                </a:ln>
                <a:solidFill>
                  <a:schemeClr val="tx1"/>
                </a:solidFill>
                <a:effectLst/>
                <a:latin typeface="Arial" panose="020B0604020202020204" pitchFamily="34" charset="0"/>
                <a:hlinkClick r:id="rId5"/>
              </a:rPr>
              <a:t>https://jstor.org/stable/community.18149083</a:t>
            </a:r>
            <a:r>
              <a:rPr kumimoji="0" lang="en-US" altLang="en-US" sz="1000" b="0" i="0" u="none" strike="noStrike" cap="none" normalizeH="0" baseline="0" dirty="0">
                <a:ln>
                  <a:noFill/>
                </a:ln>
                <a:solidFill>
                  <a:schemeClr val="tx1"/>
                </a:solidFill>
                <a:effectLst/>
                <a:latin typeface="Arial" panose="020B0604020202020204" pitchFamily="34" charset="0"/>
              </a:rPr>
              <a:t>  Accessed 8 Nov. 2024.</a:t>
            </a:r>
          </a:p>
        </p:txBody>
      </p:sp>
      <p:pic>
        <p:nvPicPr>
          <p:cNvPr id="10" name="Audio 9">
            <a:hlinkClick r:id="" action="ppaction://media"/>
            <a:extLst>
              <a:ext uri="{FF2B5EF4-FFF2-40B4-BE49-F238E27FC236}">
                <a16:creationId xmlns:a16="http://schemas.microsoft.com/office/drawing/2014/main" id="{C672F21C-E8E2-CC2E-A81A-1130AA9E968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5831193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168CAC6-06E6-CF07-7C1F-7108C13889D8}"/>
              </a:ext>
            </a:extLst>
          </p:cNvPr>
          <p:cNvSpPr txBox="1"/>
          <p:nvPr/>
        </p:nvSpPr>
        <p:spPr>
          <a:xfrm>
            <a:off x="802821" y="620715"/>
            <a:ext cx="5195208" cy="5355312"/>
          </a:xfrm>
          <a:prstGeom prst="rect">
            <a:avLst/>
          </a:prstGeom>
          <a:noFill/>
        </p:spPr>
        <p:txBody>
          <a:bodyPr wrap="square">
            <a:spAutoFit/>
          </a:bodyPr>
          <a:lstStyle/>
          <a:p>
            <a:r>
              <a:rPr lang="en-GB" u="sng" dirty="0">
                <a:latin typeface="New times roman "/>
              </a:rPr>
              <a:t>Tyrannical Actions: </a:t>
            </a:r>
          </a:p>
          <a:p>
            <a:r>
              <a:rPr lang="en-GB" dirty="0">
                <a:latin typeface="New times roman "/>
              </a:rPr>
              <a:t>  - Brutal treatment of prisoners and destruction of rebellious cities.</a:t>
            </a:r>
          </a:p>
          <a:p>
            <a:r>
              <a:rPr lang="en-GB" dirty="0">
                <a:latin typeface="New times roman "/>
              </a:rPr>
              <a:t>  </a:t>
            </a:r>
          </a:p>
          <a:p>
            <a:r>
              <a:rPr lang="en-GB" dirty="0">
                <a:latin typeface="New times roman "/>
              </a:rPr>
              <a:t>- </a:t>
            </a:r>
            <a:r>
              <a:rPr lang="en-GB" u="sng" dirty="0">
                <a:latin typeface="New times roman "/>
              </a:rPr>
              <a:t>Impact on Society: </a:t>
            </a:r>
          </a:p>
          <a:p>
            <a:r>
              <a:rPr lang="en-GB" dirty="0">
                <a:latin typeface="New times roman "/>
              </a:rPr>
              <a:t>  - Decreased loyalty among subjects and lowered morale in Assyrian society.</a:t>
            </a:r>
          </a:p>
          <a:p>
            <a:endParaRPr lang="en-GB" dirty="0">
              <a:latin typeface="New times roman "/>
            </a:endParaRPr>
          </a:p>
          <a:p>
            <a:r>
              <a:rPr lang="en-GB" u="sng" dirty="0">
                <a:latin typeface="New times roman "/>
              </a:rPr>
              <a:t>- Key Figures: </a:t>
            </a:r>
          </a:p>
          <a:p>
            <a:r>
              <a:rPr lang="en-GB" dirty="0">
                <a:latin typeface="New times roman "/>
              </a:rPr>
              <a:t>  - Nabopolassar (Babylonian leader) and notable Elamite leaders who resisted.</a:t>
            </a:r>
          </a:p>
          <a:p>
            <a:endParaRPr lang="en-GB" dirty="0">
              <a:latin typeface="New times roman "/>
            </a:endParaRPr>
          </a:p>
          <a:p>
            <a:r>
              <a:rPr lang="en-GB" dirty="0">
                <a:latin typeface="New times roman "/>
              </a:rPr>
              <a:t>- </a:t>
            </a:r>
            <a:r>
              <a:rPr lang="en-GB" u="sng" dirty="0">
                <a:latin typeface="New times roman "/>
              </a:rPr>
              <a:t>Long-term Consequences: </a:t>
            </a:r>
          </a:p>
          <a:p>
            <a:r>
              <a:rPr lang="en-GB" dirty="0">
                <a:latin typeface="New times roman "/>
              </a:rPr>
              <a:t>  - Rebellions contributed to the eventual decline of the Assyrian Empire.</a:t>
            </a:r>
          </a:p>
          <a:p>
            <a:endParaRPr lang="en-GB" dirty="0">
              <a:latin typeface="New times roman "/>
            </a:endParaRPr>
          </a:p>
          <a:p>
            <a:r>
              <a:rPr lang="en-GB" u="sng" dirty="0">
                <a:latin typeface="New times roman "/>
              </a:rPr>
              <a:t>- Comparison with Other Rulers: </a:t>
            </a:r>
          </a:p>
          <a:p>
            <a:r>
              <a:rPr lang="en-GB" dirty="0">
                <a:latin typeface="New times roman "/>
              </a:rPr>
              <a:t>  - Contrast with other regional rulers to highlight Ashurbanipal’s unique approach.</a:t>
            </a:r>
          </a:p>
        </p:txBody>
      </p:sp>
      <p:sp>
        <p:nvSpPr>
          <p:cNvPr id="7" name="TextBox 6">
            <a:extLst>
              <a:ext uri="{FF2B5EF4-FFF2-40B4-BE49-F238E27FC236}">
                <a16:creationId xmlns:a16="http://schemas.microsoft.com/office/drawing/2014/main" id="{4C0717B6-C08D-C163-F868-9F9A750C131A}"/>
              </a:ext>
            </a:extLst>
          </p:cNvPr>
          <p:cNvSpPr txBox="1"/>
          <p:nvPr/>
        </p:nvSpPr>
        <p:spPr>
          <a:xfrm>
            <a:off x="6096000" y="1451712"/>
            <a:ext cx="5489118" cy="1908215"/>
          </a:xfrm>
          <a:prstGeom prst="rect">
            <a:avLst/>
          </a:prstGeom>
          <a:noFill/>
        </p:spPr>
        <p:txBody>
          <a:bodyPr wrap="square">
            <a:spAutoFit/>
          </a:bodyPr>
          <a:lstStyle/>
          <a:p>
            <a:r>
              <a:rPr lang="en-GB" sz="1050" dirty="0"/>
              <a:t>1. A. Kirk Grayson, </a:t>
            </a:r>
            <a:r>
              <a:rPr lang="en-GB" sz="1050" i="1" dirty="0"/>
              <a:t>Assyrian Royal Inscriptions</a:t>
            </a:r>
            <a:r>
              <a:rPr lang="en-GB" sz="1050" dirty="0"/>
              <a:t> (Toronto: University of Toronto Press, 1991).</a:t>
            </a:r>
          </a:p>
          <a:p>
            <a:endParaRPr lang="en-GB" sz="1050" dirty="0"/>
          </a:p>
          <a:p>
            <a:r>
              <a:rPr lang="en-GB" sz="1050" dirty="0"/>
              <a:t>2. Andrew R. George, </a:t>
            </a:r>
            <a:r>
              <a:rPr lang="en-GB" sz="1050" i="1" dirty="0"/>
              <a:t>The Babylonian Gilgamesh Epic: Introduction, Critical Edition and Cuneiform Texts</a:t>
            </a:r>
            <a:r>
              <a:rPr lang="en-GB" sz="1050" dirty="0"/>
              <a:t> (Oxford: Oxford University Press, 2003).</a:t>
            </a:r>
          </a:p>
          <a:p>
            <a:endParaRPr lang="en-GB" sz="1050" dirty="0"/>
          </a:p>
          <a:p>
            <a:r>
              <a:rPr lang="en-GB" sz="1050" dirty="0"/>
              <a:t>3. John A. Brinkman, </a:t>
            </a:r>
            <a:r>
              <a:rPr lang="en-GB" sz="1050" i="1" dirty="0"/>
              <a:t>A Political History of Post-Kassite Babylonia 1158-722 B.C. </a:t>
            </a:r>
            <a:r>
              <a:rPr lang="en-GB" sz="1050" dirty="0"/>
              <a:t>(Chicago: University of Chicago Press, 1984).</a:t>
            </a:r>
          </a:p>
          <a:p>
            <a:endParaRPr lang="en-GB" sz="1050" dirty="0"/>
          </a:p>
          <a:p>
            <a:r>
              <a:rPr lang="en-GB" sz="1050" dirty="0"/>
              <a:t>4. Susan W. Holloway, </a:t>
            </a:r>
            <a:r>
              <a:rPr lang="en-GB" sz="1050" i="1" dirty="0"/>
              <a:t>The Assyrian Empire: A Historical </a:t>
            </a:r>
            <a:r>
              <a:rPr lang="en-GB" sz="1050" i="1" dirty="0" err="1"/>
              <a:t>Encyclopedia</a:t>
            </a:r>
            <a:r>
              <a:rPr lang="en-GB" sz="1050" dirty="0"/>
              <a:t> (Santa Barbara: ABC-CLIO, 2003).</a:t>
            </a:r>
          </a:p>
          <a:p>
            <a:endParaRPr lang="en-GB" sz="1050" dirty="0"/>
          </a:p>
          <a:p>
            <a:r>
              <a:rPr lang="en-GB" sz="1050" dirty="0"/>
              <a:t>5. Mark J. Geller, </a:t>
            </a:r>
            <a:r>
              <a:rPr lang="en-GB" sz="1050" i="1" dirty="0"/>
              <a:t>Ancient Mesopotamia: A New History</a:t>
            </a:r>
            <a:r>
              <a:rPr lang="en-GB" sz="1050" dirty="0"/>
              <a:t> (London: British Museum Press, 2005).</a:t>
            </a:r>
          </a:p>
        </p:txBody>
      </p:sp>
      <p:pic>
        <p:nvPicPr>
          <p:cNvPr id="19" name="Audio 18">
            <a:hlinkClick r:id="" action="ppaction://media"/>
            <a:extLst>
              <a:ext uri="{FF2B5EF4-FFF2-40B4-BE49-F238E27FC236}">
                <a16:creationId xmlns:a16="http://schemas.microsoft.com/office/drawing/2014/main" id="{D2D4EB2E-B9F8-613A-840E-E0874994E89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7056046"/>
      </p:ext>
    </p:extLst>
  </p:cSld>
  <p:clrMapOvr>
    <a:masterClrMapping/>
  </p:clrMapOvr>
  <p:transition spd="med" advTm="100132">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1C7446-7C28-16B4-D230-21BF8FAEAFD4}"/>
              </a:ext>
            </a:extLst>
          </p:cNvPr>
          <p:cNvSpPr txBox="1"/>
          <p:nvPr/>
        </p:nvSpPr>
        <p:spPr>
          <a:xfrm>
            <a:off x="1223282" y="1290773"/>
            <a:ext cx="9745436" cy="3970318"/>
          </a:xfrm>
          <a:prstGeom prst="rect">
            <a:avLst/>
          </a:prstGeom>
          <a:noFill/>
        </p:spPr>
        <p:txBody>
          <a:bodyPr wrap="square">
            <a:spAutoFit/>
          </a:bodyPr>
          <a:lstStyle/>
          <a:p>
            <a:r>
              <a:rPr lang="en-GB" dirty="0">
                <a:latin typeface="New times roman "/>
              </a:rPr>
              <a:t>In conclusion, Ashurbanipal's reign serves as a powerful example of political rule that can be classified as a violation of the principles of good government. His tyrannical actions, characterized by brutality and oppression, led to significant opposition and unrest within his empire.</a:t>
            </a:r>
          </a:p>
          <a:p>
            <a:endParaRPr lang="en-GB" dirty="0">
              <a:latin typeface="New times roman "/>
            </a:endParaRPr>
          </a:p>
          <a:p>
            <a:r>
              <a:rPr lang="en-GB" dirty="0">
                <a:latin typeface="New times roman "/>
              </a:rPr>
              <a:t>When exploring the criteria for labelling a ruler as 'tyrannical' often include the use of violence against dissenters, the erosion of loyalty among subjects, and the overall impact on societal morale. Ashurbanipal's approach not only alienated his people but also weakened the very foundation of the Assyrian Empire, ultimately contributing to its decline.</a:t>
            </a:r>
          </a:p>
          <a:p>
            <a:endParaRPr lang="en-GB" dirty="0">
              <a:latin typeface="New times roman "/>
            </a:endParaRPr>
          </a:p>
          <a:p>
            <a:r>
              <a:rPr lang="en-GB" dirty="0">
                <a:latin typeface="New times roman "/>
              </a:rPr>
              <a:t>Reflecting on these standards, we can see that the classification of a political entity as 'tyrannical' is not merely a historical label but a reminder of the importance of just governance. It highlights the need for leaders to uphold the principles of fairness, respect for human rights, and the well-being of their subjects. As we study the past, we gain valuable insights into the lasting consequences of tyranny and the vital importance of good governance in shaping a stable and prosperous society.</a:t>
            </a:r>
          </a:p>
        </p:txBody>
      </p:sp>
      <p:pic>
        <p:nvPicPr>
          <p:cNvPr id="9" name="Audio 8">
            <a:hlinkClick r:id="" action="ppaction://media"/>
            <a:extLst>
              <a:ext uri="{FF2B5EF4-FFF2-40B4-BE49-F238E27FC236}">
                <a16:creationId xmlns:a16="http://schemas.microsoft.com/office/drawing/2014/main" id="{B5B90E96-62C1-6F81-469C-8909DB9FDD3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99145906"/>
      </p:ext>
    </p:extLst>
  </p:cSld>
  <p:clrMapOvr>
    <a:masterClrMapping/>
  </p:clrMapOvr>
  <p:transition spd="med" advTm="78714">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392A43-2E3D-16DD-5080-78DF7CE4BAA7}"/>
              </a:ext>
            </a:extLst>
          </p:cNvPr>
          <p:cNvSpPr txBox="1"/>
          <p:nvPr/>
        </p:nvSpPr>
        <p:spPr>
          <a:xfrm>
            <a:off x="1114425" y="1459230"/>
            <a:ext cx="9963150" cy="3939540"/>
          </a:xfrm>
          <a:prstGeom prst="rect">
            <a:avLst/>
          </a:prstGeom>
          <a:noFill/>
        </p:spPr>
        <p:txBody>
          <a:bodyPr wrap="square">
            <a:spAutoFit/>
          </a:bodyPr>
          <a:lstStyle/>
          <a:p>
            <a:endParaRPr lang="en-GB" sz="1000" dirty="0"/>
          </a:p>
          <a:p>
            <a:r>
              <a:rPr lang="en-GB" sz="1000" dirty="0"/>
              <a:t>Adorno, Theodor W., and Max Horkheimer. ‘The Culture Industry: Enlightenment as Mass Deception.’ In Dialectic of Enlightenment, 94-136. New York: Verso, 2002.</a:t>
            </a:r>
          </a:p>
          <a:p>
            <a:endParaRPr lang="en-GB" sz="1000" dirty="0"/>
          </a:p>
          <a:p>
            <a:r>
              <a:rPr lang="en-GB" sz="1000" dirty="0"/>
              <a:t>George, Andrew R., The Babylonian Gilgamesh Epic: Introduction, Critical Edition and Cuneiform Texts (Oxford: Oxford University Press, 2003).</a:t>
            </a:r>
          </a:p>
          <a:p>
            <a:endParaRPr lang="en-GB" sz="1000" dirty="0"/>
          </a:p>
          <a:p>
            <a:r>
              <a:rPr lang="en-GB" sz="1000" dirty="0"/>
              <a:t>Holloway, Susan W., The Assyrian Empire: A Historical </a:t>
            </a:r>
            <a:r>
              <a:rPr lang="en-GB" sz="1000" dirty="0" err="1"/>
              <a:t>Encyclopedia</a:t>
            </a:r>
            <a:r>
              <a:rPr lang="en-GB" sz="1000" dirty="0"/>
              <a:t> (Santa Barbara: ABC-CLIO, 2003).</a:t>
            </a:r>
          </a:p>
          <a:p>
            <a:endParaRPr lang="en-GB" sz="1000" dirty="0"/>
          </a:p>
          <a:p>
            <a:r>
              <a:rPr lang="en-GB" sz="1000" dirty="0"/>
              <a:t>Roaf, Michael, The Assyrian Empire: A Historical </a:t>
            </a:r>
            <a:r>
              <a:rPr lang="en-GB" sz="1000" dirty="0" err="1"/>
              <a:t>Encyclopedia</a:t>
            </a:r>
            <a:r>
              <a:rPr lang="en-GB" sz="1000" dirty="0"/>
              <a:t> (Santa Barbara: ABC-CLIO, 2004).</a:t>
            </a:r>
          </a:p>
          <a:p>
            <a:endParaRPr lang="en-GB" sz="1000" dirty="0"/>
          </a:p>
          <a:p>
            <a:r>
              <a:rPr lang="en-GB" sz="1000" dirty="0"/>
              <a:t>Geller, Mark J., Ancient Mesopotamia: A New History (London: British Museum Press, 2005).</a:t>
            </a:r>
          </a:p>
          <a:p>
            <a:endParaRPr lang="en-GB" sz="1000" dirty="0"/>
          </a:p>
          <a:p>
            <a:r>
              <a:rPr lang="en-GB" sz="1000" dirty="0"/>
              <a:t>Harrison, Mark. Governance and the Good Society. Oxford University Press, 2006.</a:t>
            </a:r>
          </a:p>
          <a:p>
            <a:endParaRPr lang="en-GB" sz="1000" dirty="0"/>
          </a:p>
          <a:p>
            <a:r>
              <a:rPr lang="en-GB" sz="1000" dirty="0"/>
              <a:t> 2007).</a:t>
            </a:r>
          </a:p>
          <a:p>
            <a:endParaRPr lang="en-GB" sz="1000" dirty="0"/>
          </a:p>
          <a:p>
            <a:r>
              <a:rPr lang="en-GB" sz="1000" dirty="0"/>
              <a:t>Bell, Daniel. The Cultural Contradictions of Capitalism ,Basic Books, 2011.</a:t>
            </a:r>
          </a:p>
          <a:p>
            <a:endParaRPr lang="en-GB" sz="1000" dirty="0"/>
          </a:p>
          <a:p>
            <a:r>
              <a:rPr lang="en-GB" sz="1000" dirty="0" err="1"/>
              <a:t>Liverani</a:t>
            </a:r>
            <a:r>
              <a:rPr lang="en-GB" sz="1000" dirty="0"/>
              <a:t>, Mario, The Ancient Near East: History, Society and Economy (London: Routledge, 2013).</a:t>
            </a:r>
          </a:p>
          <a:p>
            <a:endParaRPr lang="en-GB" sz="1000" dirty="0"/>
          </a:p>
          <a:p>
            <a:r>
              <a:rPr lang="en-GB" sz="1000" dirty="0"/>
              <a:t>Charles River Editors, The Assyrians: The History of the Most Notorious Empire of the Ancient World (Independence: CreateSpace Independent Publishing Platform, 2013).</a:t>
            </a:r>
          </a:p>
          <a:p>
            <a:endParaRPr lang="en-GB" sz="1000" dirty="0"/>
          </a:p>
          <a:p>
            <a:r>
              <a:rPr lang="en-GB" sz="1000" dirty="0"/>
              <a:t>Edwards et al. Cambridge: Cambridge University Press, 1970, pp. 555-578.</a:t>
            </a:r>
          </a:p>
          <a:p>
            <a:r>
              <a:rPr lang="en-GB" sz="1000" dirty="0"/>
              <a:t>Klein, Naomi, The Shock Doctrine: The Rise of Disaster Capitalism (New York: Metropolitan Books,</a:t>
            </a:r>
          </a:p>
          <a:p>
            <a:endParaRPr lang="en-GB" sz="1000" dirty="0"/>
          </a:p>
          <a:p>
            <a:r>
              <a:rPr lang="en-GB" sz="1000" dirty="0"/>
              <a:t> Holland, T. A. ‘The Administration of the Assyrian Empire.’ In The Cambridge Ancient History, vol. 3, edited by I. E. S. </a:t>
            </a:r>
          </a:p>
        </p:txBody>
      </p:sp>
      <p:sp>
        <p:nvSpPr>
          <p:cNvPr id="4" name="TextBox 3">
            <a:extLst>
              <a:ext uri="{FF2B5EF4-FFF2-40B4-BE49-F238E27FC236}">
                <a16:creationId xmlns:a16="http://schemas.microsoft.com/office/drawing/2014/main" id="{6F802B42-6D62-CBC8-8633-12328A92AD4F}"/>
              </a:ext>
            </a:extLst>
          </p:cNvPr>
          <p:cNvSpPr txBox="1"/>
          <p:nvPr/>
        </p:nvSpPr>
        <p:spPr>
          <a:xfrm>
            <a:off x="1491343" y="805543"/>
            <a:ext cx="4419600" cy="461665"/>
          </a:xfrm>
          <a:prstGeom prst="rect">
            <a:avLst/>
          </a:prstGeom>
          <a:noFill/>
        </p:spPr>
        <p:txBody>
          <a:bodyPr wrap="square" rtlCol="0">
            <a:spAutoFit/>
          </a:bodyPr>
          <a:lstStyle/>
          <a:p>
            <a:r>
              <a:rPr lang="en-GB" sz="1200" u="sng" dirty="0"/>
              <a:t>Bibliography</a:t>
            </a:r>
          </a:p>
          <a:p>
            <a:r>
              <a:rPr lang="en-GB" sz="1200" u="sng" dirty="0"/>
              <a:t>Sources Accessed 8</a:t>
            </a:r>
            <a:r>
              <a:rPr lang="en-GB" sz="1200" u="sng" baseline="30000" dirty="0"/>
              <a:t>th</a:t>
            </a:r>
            <a:r>
              <a:rPr lang="en-GB" sz="1200" u="sng" dirty="0"/>
              <a:t>/9</a:t>
            </a:r>
            <a:r>
              <a:rPr lang="en-GB" sz="1200" u="sng" baseline="30000" dirty="0"/>
              <a:t>th</a:t>
            </a:r>
            <a:r>
              <a:rPr lang="en-GB" sz="1200" u="sng" dirty="0"/>
              <a:t> November 2024</a:t>
            </a:r>
            <a:r>
              <a:rPr lang="en-GB" sz="1200" dirty="0"/>
              <a:t> </a:t>
            </a:r>
          </a:p>
        </p:txBody>
      </p:sp>
    </p:spTree>
    <p:extLst>
      <p:ext uri="{BB962C8B-B14F-4D97-AF65-F5344CB8AC3E}">
        <p14:creationId xmlns:p14="http://schemas.microsoft.com/office/powerpoint/2010/main" val="3054378634"/>
      </p:ext>
    </p:extLst>
  </p:cSld>
  <p:clrMapOvr>
    <a:masterClrMapping/>
  </p:clrMapOvr>
  <p:transition spd="med">
    <p:pull/>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BCF2FBB-C129-58D3-61D5-4383AD940656}"/>
              </a:ext>
            </a:extLst>
          </p:cNvPr>
          <p:cNvSpPr txBox="1"/>
          <p:nvPr/>
        </p:nvSpPr>
        <p:spPr>
          <a:xfrm>
            <a:off x="1162049" y="758385"/>
            <a:ext cx="6112328" cy="5101397"/>
          </a:xfrm>
          <a:prstGeom prst="rect">
            <a:avLst/>
          </a:prstGeom>
          <a:noFill/>
        </p:spPr>
        <p:txBody>
          <a:bodyPr wrap="square">
            <a:spAutoFit/>
          </a:bodyPr>
          <a:lstStyle/>
          <a:p>
            <a:r>
              <a:rPr lang="en-GB" sz="1050" dirty="0"/>
              <a:t>Weidner, E. F. ‘The Library of Ashurbanipal.’ Journal of Near Eastern Studies 3.1 (1944): 1-12.</a:t>
            </a:r>
          </a:p>
          <a:p>
            <a:endParaRPr lang="en-GB" sz="1050" dirty="0"/>
          </a:p>
          <a:p>
            <a:r>
              <a:rPr lang="en-GB" sz="1050" dirty="0"/>
              <a:t> </a:t>
            </a:r>
            <a:r>
              <a:rPr lang="en-GB" sz="1050" dirty="0" err="1"/>
              <a:t>Astour</a:t>
            </a:r>
            <a:r>
              <a:rPr lang="en-GB" sz="1050" dirty="0"/>
              <a:t>, M. C. ‘The Military Organization of the Assyrian Empire.’ Journal of Near Eastern Studies 38.2 (1979): 113-124.</a:t>
            </a:r>
          </a:p>
          <a:p>
            <a:endParaRPr lang="en-GB" sz="1050" dirty="0"/>
          </a:p>
          <a:p>
            <a:r>
              <a:rPr lang="en-GB" sz="1050" dirty="0"/>
              <a:t>Oates, Joan, ‘The Reign of Ashurbanipal,’ Iraq, 37.2 (1975): 157-171.</a:t>
            </a:r>
          </a:p>
          <a:p>
            <a:endParaRPr lang="en-GB" sz="1050" dirty="0"/>
          </a:p>
          <a:p>
            <a:r>
              <a:rPr lang="en-GB" sz="1050" dirty="0"/>
              <a:t>Woolley, Leonard. The Sumerians: Their History, Culture, and Character. 1928.</a:t>
            </a:r>
          </a:p>
          <a:p>
            <a:endParaRPr lang="en-GB" sz="1050" dirty="0"/>
          </a:p>
          <a:p>
            <a:r>
              <a:rPr lang="en-GB" sz="1050" dirty="0"/>
              <a:t>Arendt, Hannah. The Origins of Totalitarianism. New York: Harcourt Brace, 1951.</a:t>
            </a:r>
          </a:p>
          <a:p>
            <a:endParaRPr lang="en-GB" sz="1050" dirty="0"/>
          </a:p>
          <a:p>
            <a:r>
              <a:rPr lang="en-GB" sz="1050" dirty="0"/>
              <a:t> Brinkman, J. A. Materials and Studies for the Study of the Ancient Near East. Chicago: University of Chicago Press, 1976.</a:t>
            </a:r>
          </a:p>
          <a:p>
            <a:endParaRPr lang="en-GB" sz="1050" dirty="0"/>
          </a:p>
          <a:p>
            <a:r>
              <a:rPr lang="en-GB" sz="1050" dirty="0"/>
              <a:t> Kramer, S. N. History Begins at Sumer: Thirty-Nine Firsts in Recorded History. Philadelphia: University of Pennsylvania Press, 1981.</a:t>
            </a:r>
          </a:p>
          <a:p>
            <a:endParaRPr lang="en-GB" sz="1050" dirty="0"/>
          </a:p>
          <a:p>
            <a:r>
              <a:rPr lang="en-GB" sz="1050" dirty="0"/>
              <a:t>Brinkman, John A., A Political History of Post-Kassite Babylonia 1158-722 B.C. (Chicago: University of Chicago Press, 1984).</a:t>
            </a:r>
          </a:p>
          <a:p>
            <a:r>
              <a:rPr lang="en-GB" sz="1050" dirty="0"/>
              <a:t>Brinkman, J. A., Ancient Mesopotamia: Society and Culture (Chicago: University of Chicago Press, 1991).</a:t>
            </a:r>
          </a:p>
          <a:p>
            <a:r>
              <a:rPr lang="en-GB" sz="1050" dirty="0"/>
              <a:t>Grayson, A. Kirk, Assyrian Royal Inscriptions (Toronto: University of Toronto Press, 1991).</a:t>
            </a:r>
          </a:p>
          <a:p>
            <a:endParaRPr lang="en-GB" sz="1050" dirty="0"/>
          </a:p>
          <a:p>
            <a:r>
              <a:rPr lang="en-GB" sz="1050" dirty="0"/>
              <a:t>Grayson, A. K. Assyrian Royal Inscriptions. Winona Lake: </a:t>
            </a:r>
            <a:r>
              <a:rPr lang="en-GB" sz="1050" dirty="0" err="1"/>
              <a:t>Eisenbrauns</a:t>
            </a:r>
            <a:r>
              <a:rPr lang="en-GB" sz="1050" dirty="0"/>
              <a:t>, 1996.</a:t>
            </a:r>
          </a:p>
          <a:p>
            <a:endParaRPr lang="en-GB" sz="1050" dirty="0"/>
          </a:p>
          <a:p>
            <a:r>
              <a:rPr lang="en-GB" sz="1050" dirty="0"/>
              <a:t>George, A. R., Babylonian and Assyrian Texts (London: British Museum Press, 1999).</a:t>
            </a:r>
          </a:p>
          <a:p>
            <a:endParaRPr lang="en-GB" sz="1050" dirty="0"/>
          </a:p>
          <a:p>
            <a:r>
              <a:rPr lang="en-GB" sz="1050" dirty="0"/>
              <a:t>Tutu, Desmond, No Future Without Forgiveness (New York: Doubleday, 1999).</a:t>
            </a:r>
          </a:p>
          <a:p>
            <a:endParaRPr lang="en-GB" sz="1050" dirty="0"/>
          </a:p>
          <a:p>
            <a:r>
              <a:rPr lang="en-GB" sz="1050" dirty="0"/>
              <a:t>Hawkins, John. The Assyrian Empire: A Historical Overview. Cambridge University Press, 2000.</a:t>
            </a:r>
          </a:p>
          <a:p>
            <a:endParaRPr lang="en-GB" sz="1050" dirty="0"/>
          </a:p>
          <a:p>
            <a:r>
              <a:rPr lang="en-GB" sz="1050" dirty="0"/>
              <a:t>Lieven, Dominic, Empire: A Very Short Introduction (Oxford: Oxford University Press, 2000).</a:t>
            </a:r>
          </a:p>
        </p:txBody>
      </p:sp>
    </p:spTree>
    <p:extLst>
      <p:ext uri="{BB962C8B-B14F-4D97-AF65-F5344CB8AC3E}">
        <p14:creationId xmlns:p14="http://schemas.microsoft.com/office/powerpoint/2010/main" val="3461316926"/>
      </p:ext>
    </p:extLst>
  </p:cSld>
  <p:clrMapOvr>
    <a:masterClrMapping/>
  </p:clrMapOvr>
  <p:transition spd="med">
    <p:pull/>
  </p:transition>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3222</TotalTime>
  <Words>2415</Words>
  <Application>Microsoft Office PowerPoint</Application>
  <PresentationFormat>Widescreen</PresentationFormat>
  <Paragraphs>187</Paragraphs>
  <Slides>11</Slides>
  <Notes>1</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Garamond</vt:lpstr>
      <vt:lpstr>New times roman</vt:lpstr>
      <vt:lpstr>New times roman </vt:lpstr>
      <vt:lpstr>Organic</vt:lpstr>
      <vt:lpstr>Ashurbanipal: The Last Great King of Assyria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Charlotte Moore</dc:creator>
  <cp:lastModifiedBy>Charlotte Moore</cp:lastModifiedBy>
  <cp:revision>5</cp:revision>
  <dcterms:created xsi:type="dcterms:W3CDTF">2024-11-08T14:57:33Z</dcterms:created>
  <dcterms:modified xsi:type="dcterms:W3CDTF">2024-11-10T21:40:50Z</dcterms:modified>
</cp:coreProperties>
</file>