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71" d="100"/>
          <a:sy n="71" d="100"/>
        </p:scale>
        <p:origin x="1138" y="3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82684-64B4-41AC-AB9F-A80DC14F4511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D01-90F6-40FE-81BB-668738A66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693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82684-64B4-41AC-AB9F-A80DC14F4511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D01-90F6-40FE-81BB-668738A66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063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82684-64B4-41AC-AB9F-A80DC14F4511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D01-90F6-40FE-81BB-668738A66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451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82684-64B4-41AC-AB9F-A80DC14F4511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D01-90F6-40FE-81BB-668738A66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478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82684-64B4-41AC-AB9F-A80DC14F4511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D01-90F6-40FE-81BB-668738A66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414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82684-64B4-41AC-AB9F-A80DC14F4511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D01-90F6-40FE-81BB-668738A66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650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82684-64B4-41AC-AB9F-A80DC14F4511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D01-90F6-40FE-81BB-668738A66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427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82684-64B4-41AC-AB9F-A80DC14F4511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D01-90F6-40FE-81BB-668738A66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994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82684-64B4-41AC-AB9F-A80DC14F4511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D01-90F6-40FE-81BB-668738A66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698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82684-64B4-41AC-AB9F-A80DC14F4511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D01-90F6-40FE-81BB-668738A66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674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82684-64B4-41AC-AB9F-A80DC14F4511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0D01-90F6-40FE-81BB-668738A66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469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082684-64B4-41AC-AB9F-A80DC14F4511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090D01-90F6-40FE-81BB-668738A66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880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hyperlink" Target="https://mypurush.wordpress.com/2010/09/18/top-10-romantic-hotels-in-the-world/" TargetMode="External"/><Relationship Id="rId7" Type="http://schemas.openxmlformats.org/officeDocument/2006/relationships/hyperlink" Target="https://www.pcs.org/blog/ghanaian-drinks-inspired-school-girls-specialty-cocktails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g"/><Relationship Id="rId5" Type="http://schemas.openxmlformats.org/officeDocument/2006/relationships/hyperlink" Target="https://easterstockphotos.com/free_images/symbols/slides/easter_basket_on_red.htm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s://www.flickr.com/photos/internationaltransportforum/3486483961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FCAAD-162A-0A46-B5DA-3FA5E705BE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7865CD-9276-ED37-D696-D5EAACDC10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84094"/>
            <a:ext cx="9144000" cy="4773706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Hotel Event Advertisement</a:t>
            </a:r>
          </a:p>
          <a:p>
            <a:r>
              <a:rPr lang="en-GB" dirty="0"/>
              <a:t>Student Name :Andreea Boscornea</a:t>
            </a:r>
          </a:p>
          <a:p>
            <a:r>
              <a:rPr lang="en-GB" dirty="0"/>
              <a:t>Student ID:2122612</a:t>
            </a:r>
          </a:p>
          <a:p>
            <a:r>
              <a:rPr lang="en-GB" dirty="0" err="1"/>
              <a:t>Model:Spanish</a:t>
            </a:r>
            <a:r>
              <a:rPr lang="en-GB" dirty="0"/>
              <a:t> BMIH5003</a:t>
            </a:r>
          </a:p>
          <a:p>
            <a:r>
              <a:rPr lang="en-GB" dirty="0" err="1"/>
              <a:t>Lectures:Rodrigo</a:t>
            </a:r>
            <a:r>
              <a:rPr lang="en-GB" dirty="0"/>
              <a:t> Fernandes </a:t>
            </a:r>
            <a:r>
              <a:rPr lang="en-GB" dirty="0" err="1"/>
              <a:t>Aquilera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22476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6DB7ADBC-26DA-450D-A8BF-E1ACCB466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234" y="0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E3C0EDB-60D3-4CEF-8B80-C6D01E08D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00758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40C269CE-FB56-4D68-8CFB-1CFD5F350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3375" y="500244"/>
            <a:ext cx="6428625" cy="6357756"/>
          </a:xfrm>
          <a:custGeom>
            <a:avLst/>
            <a:gdLst>
              <a:gd name="connsiteX0" fmla="*/ 4279392 w 6428625"/>
              <a:gd name="connsiteY0" fmla="*/ 0 h 6357756"/>
              <a:gd name="connsiteX1" fmla="*/ 6319204 w 6428625"/>
              <a:gd name="connsiteY1" fmla="*/ 516500 h 6357756"/>
              <a:gd name="connsiteX2" fmla="*/ 6428625 w 6428625"/>
              <a:gd name="connsiteY2" fmla="*/ 579415 h 6357756"/>
              <a:gd name="connsiteX3" fmla="*/ 6428625 w 6428625"/>
              <a:gd name="connsiteY3" fmla="*/ 6357756 h 6357756"/>
              <a:gd name="connsiteX4" fmla="*/ 539921 w 6428625"/>
              <a:gd name="connsiteY4" fmla="*/ 6357756 h 6357756"/>
              <a:gd name="connsiteX5" fmla="*/ 516500 w 6428625"/>
              <a:gd name="connsiteY5" fmla="*/ 6319205 h 6357756"/>
              <a:gd name="connsiteX6" fmla="*/ 0 w 6428625"/>
              <a:gd name="connsiteY6" fmla="*/ 4279392 h 6357756"/>
              <a:gd name="connsiteX7" fmla="*/ 4279392 w 6428625"/>
              <a:gd name="connsiteY7" fmla="*/ 0 h 6357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28625" h="6357756">
                <a:moveTo>
                  <a:pt x="4279392" y="0"/>
                </a:moveTo>
                <a:cubicBezTo>
                  <a:pt x="5017968" y="0"/>
                  <a:pt x="5712843" y="187105"/>
                  <a:pt x="6319204" y="516500"/>
                </a:cubicBezTo>
                <a:lnTo>
                  <a:pt x="6428625" y="579415"/>
                </a:lnTo>
                <a:lnTo>
                  <a:pt x="6428625" y="6357756"/>
                </a:lnTo>
                <a:lnTo>
                  <a:pt x="539921" y="6357756"/>
                </a:lnTo>
                <a:lnTo>
                  <a:pt x="516500" y="6319205"/>
                </a:lnTo>
                <a:cubicBezTo>
                  <a:pt x="187105" y="5712844"/>
                  <a:pt x="0" y="5017968"/>
                  <a:pt x="0" y="4279392"/>
                </a:cubicBezTo>
                <a:cubicBezTo>
                  <a:pt x="0" y="1915949"/>
                  <a:pt x="1915949" y="0"/>
                  <a:pt x="4279392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A6ED7E7F-75F7-4581-A930-C4DEBC2A8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7967" y="664836"/>
            <a:ext cx="6264033" cy="6193164"/>
          </a:xfrm>
          <a:custGeom>
            <a:avLst/>
            <a:gdLst>
              <a:gd name="connsiteX0" fmla="*/ 4114800 w 6264033"/>
              <a:gd name="connsiteY0" fmla="*/ 0 h 6193164"/>
              <a:gd name="connsiteX1" fmla="*/ 6248473 w 6264033"/>
              <a:gd name="connsiteY1" fmla="*/ 595714 h 6193164"/>
              <a:gd name="connsiteX2" fmla="*/ 6264033 w 6264033"/>
              <a:gd name="connsiteY2" fmla="*/ 605689 h 6193164"/>
              <a:gd name="connsiteX3" fmla="*/ 6264033 w 6264033"/>
              <a:gd name="connsiteY3" fmla="*/ 6193164 h 6193164"/>
              <a:gd name="connsiteX4" fmla="*/ 567718 w 6264033"/>
              <a:gd name="connsiteY4" fmla="*/ 6193164 h 6193164"/>
              <a:gd name="connsiteX5" fmla="*/ 496635 w 6264033"/>
              <a:gd name="connsiteY5" fmla="*/ 6076158 h 6193164"/>
              <a:gd name="connsiteX6" fmla="*/ 0 w 6264033"/>
              <a:gd name="connsiteY6" fmla="*/ 4114800 h 6193164"/>
              <a:gd name="connsiteX7" fmla="*/ 4114800 w 6264033"/>
              <a:gd name="connsiteY7" fmla="*/ 0 h 619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64033" h="6193164">
                <a:moveTo>
                  <a:pt x="4114800" y="0"/>
                </a:moveTo>
                <a:cubicBezTo>
                  <a:pt x="4895986" y="0"/>
                  <a:pt x="5626328" y="217689"/>
                  <a:pt x="6248473" y="595714"/>
                </a:cubicBezTo>
                <a:lnTo>
                  <a:pt x="6264033" y="605689"/>
                </a:lnTo>
                <a:lnTo>
                  <a:pt x="6264033" y="6193164"/>
                </a:lnTo>
                <a:lnTo>
                  <a:pt x="567718" y="6193164"/>
                </a:lnTo>
                <a:lnTo>
                  <a:pt x="496635" y="6076158"/>
                </a:lnTo>
                <a:cubicBezTo>
                  <a:pt x="179909" y="5493119"/>
                  <a:pt x="0" y="4824969"/>
                  <a:pt x="0" y="4114800"/>
                </a:cubicBezTo>
                <a:cubicBezTo>
                  <a:pt x="0" y="1842259"/>
                  <a:pt x="1842259" y="0"/>
                  <a:pt x="4114800" y="0"/>
                </a:cubicBezTo>
                <a:close/>
              </a:path>
            </a:pathLst>
          </a:custGeom>
          <a:solidFill>
            <a:srgbClr val="8242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4DD4CC-2F5C-DA97-8FD5-A0323EFE8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5668" y="5314277"/>
            <a:ext cx="4996329" cy="29105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GB" sz="1200" dirty="0"/>
            </a:br>
            <a:br>
              <a:rPr lang="en-US" sz="1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1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A picture containing indoor, floor, bed, wall">
            <a:extLst>
              <a:ext uri="{FF2B5EF4-FFF2-40B4-BE49-F238E27FC236}">
                <a16:creationId xmlns:a16="http://schemas.microsoft.com/office/drawing/2014/main" id="{5B697BEB-CD2C-681E-37A1-D258CC09B2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338" b="2480"/>
          <a:stretch/>
        </p:blipFill>
        <p:spPr>
          <a:xfrm>
            <a:off x="979870" y="60985"/>
            <a:ext cx="6069184" cy="2839773"/>
          </a:xfrm>
          <a:custGeom>
            <a:avLst/>
            <a:gdLst/>
            <a:ahLst/>
            <a:cxnLst/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4" y="106160"/>
                </a:lnTo>
                <a:cubicBezTo>
                  <a:pt x="5907892" y="1641596"/>
                  <a:pt x="4611168" y="2839783"/>
                  <a:pt x="3034592" y="2839783"/>
                </a:cubicBezTo>
                <a:cubicBezTo>
                  <a:pt x="1458016" y="2839783"/>
                  <a:pt x="161293" y="1641596"/>
                  <a:pt x="5361" y="106160"/>
                </a:cubicBez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" name="Picture 8" descr="A basket of colorful eggs&#10;&#10;Description automatically generated with low confidence">
            <a:extLst>
              <a:ext uri="{FF2B5EF4-FFF2-40B4-BE49-F238E27FC236}">
                <a16:creationId xmlns:a16="http://schemas.microsoft.com/office/drawing/2014/main" id="{18E99E13-FB03-213F-8E1F-8F07F20A42F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476" r="4" b="4"/>
          <a:stretch/>
        </p:blipFill>
        <p:spPr>
          <a:xfrm>
            <a:off x="198427" y="3097696"/>
            <a:ext cx="4690331" cy="3526416"/>
          </a:xfrm>
          <a:custGeom>
            <a:avLst/>
            <a:gdLst/>
            <a:ahLst/>
            <a:cxnLst/>
            <a:rect l="l" t="t" r="r" b="b"/>
            <a:pathLst>
              <a:path w="5001415" h="3733214">
                <a:moveTo>
                  <a:pt x="1956463" y="0"/>
                </a:moveTo>
                <a:cubicBezTo>
                  <a:pt x="3638144" y="0"/>
                  <a:pt x="5001415" y="1363271"/>
                  <a:pt x="5001415" y="3044952"/>
                </a:cubicBezTo>
                <a:cubicBezTo>
                  <a:pt x="5001415" y="3255162"/>
                  <a:pt x="4980114" y="3460397"/>
                  <a:pt x="4939553" y="3658617"/>
                </a:cubicBezTo>
                <a:lnTo>
                  <a:pt x="4920372" y="3733214"/>
                </a:lnTo>
                <a:lnTo>
                  <a:pt x="0" y="3733214"/>
                </a:lnTo>
                <a:lnTo>
                  <a:pt x="0" y="713124"/>
                </a:lnTo>
                <a:lnTo>
                  <a:pt x="19591" y="695319"/>
                </a:lnTo>
                <a:cubicBezTo>
                  <a:pt x="545938" y="260939"/>
                  <a:pt x="1220728" y="0"/>
                  <a:pt x="1956463" y="0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16AC6EF-1C35-E829-6A4A-9FD5BA3CBD01}"/>
              </a:ext>
            </a:extLst>
          </p:cNvPr>
          <p:cNvSpPr txBox="1"/>
          <p:nvPr/>
        </p:nvSpPr>
        <p:spPr>
          <a:xfrm rot="11260733" flipV="1">
            <a:off x="86963" y="1491362"/>
            <a:ext cx="2991615" cy="109260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2400" dirty="0" err="1">
                <a:solidFill>
                  <a:srgbClr val="FFFFFF"/>
                </a:solidFill>
              </a:rPr>
              <a:t>Cama</a:t>
            </a:r>
            <a:r>
              <a:rPr lang="en-GB" sz="2400" dirty="0">
                <a:solidFill>
                  <a:srgbClr val="FFFFFF"/>
                </a:solidFill>
              </a:rPr>
              <a:t> </a:t>
            </a:r>
            <a:r>
              <a:rPr lang="en-GB" sz="2400" dirty="0" err="1">
                <a:solidFill>
                  <a:srgbClr val="FFFFFF"/>
                </a:solidFill>
              </a:rPr>
              <a:t>individuale</a:t>
            </a:r>
            <a:r>
              <a:rPr lang="en-GB" sz="2400" dirty="0">
                <a:solidFill>
                  <a:srgbClr val="FFFFFF"/>
                </a:solidFill>
              </a:rPr>
              <a:t> £220</a:t>
            </a:r>
          </a:p>
          <a:p>
            <a:pPr algn="r">
              <a:spcAft>
                <a:spcPts val="600"/>
              </a:spcAft>
            </a:pPr>
            <a:r>
              <a:rPr lang="en-GB" sz="2400" dirty="0" err="1">
                <a:solidFill>
                  <a:srgbClr val="FFFFFF"/>
                </a:solidFill>
              </a:rPr>
              <a:t>Cama</a:t>
            </a:r>
            <a:r>
              <a:rPr lang="en-GB" sz="2400" dirty="0">
                <a:solidFill>
                  <a:srgbClr val="FFFFFF"/>
                </a:solidFill>
              </a:rPr>
              <a:t> doble:£410</a:t>
            </a:r>
          </a:p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CB4F86D-9241-BBBE-97BF-80234F08A539}"/>
              </a:ext>
            </a:extLst>
          </p:cNvPr>
          <p:cNvSpPr txBox="1"/>
          <p:nvPr/>
        </p:nvSpPr>
        <p:spPr>
          <a:xfrm>
            <a:off x="4238513" y="3247023"/>
            <a:ext cx="211925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sz="4800" b="1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   </a:t>
            </a:r>
            <a:r>
              <a:rPr lang="en-US" sz="4800" b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Hotel      </a:t>
            </a:r>
            <a:r>
              <a:rPr lang="en-US" sz="48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Paloma  </a:t>
            </a:r>
            <a:endParaRPr lang="en-GB" sz="4800" dirty="0">
              <a:solidFill>
                <a:srgbClr val="FF000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A24565D-6391-3F69-2417-F138BC8D4786}"/>
              </a:ext>
            </a:extLst>
          </p:cNvPr>
          <p:cNvSpPr txBox="1"/>
          <p:nvPr/>
        </p:nvSpPr>
        <p:spPr>
          <a:xfrm flipH="1">
            <a:off x="8799755" y="948690"/>
            <a:ext cx="3364866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u="none" strike="noStrike" dirty="0">
                <a:effectLst/>
              </a:rPr>
              <a:t>   Menu de Pascua</a:t>
            </a:r>
            <a:br>
              <a:rPr lang="en-US" sz="2400" b="1" i="0" u="none" strike="noStrike" dirty="0">
                <a:solidFill>
                  <a:srgbClr val="FFFFFF"/>
                </a:solidFill>
                <a:effectLst/>
              </a:rPr>
            </a:br>
            <a:br>
              <a:rPr lang="en-US" sz="2400" b="1" i="0" u="none" strike="noStrike" dirty="0">
                <a:solidFill>
                  <a:srgbClr val="FFFFFF"/>
                </a:solidFill>
                <a:effectLst/>
              </a:rPr>
            </a:br>
            <a:r>
              <a:rPr lang="en-US" sz="2400" b="1" i="0" u="none" strike="noStrike" dirty="0">
                <a:solidFill>
                  <a:srgbClr val="FFFFFF"/>
                </a:solidFill>
                <a:effectLst/>
              </a:rPr>
              <a:t>      </a:t>
            </a:r>
            <a:r>
              <a:rPr lang="es-ES" sz="1800" b="1" i="0" u="none" strike="noStrike" dirty="0">
                <a:solidFill>
                  <a:srgbClr val="000000"/>
                </a:solidFill>
                <a:effectLst/>
                <a:latin typeface="YALBs0kBfmE 0"/>
              </a:rPr>
              <a:t>Entrantes</a:t>
            </a:r>
            <a:br>
              <a:rPr lang="es-ES" sz="1800" dirty="0">
                <a:solidFill>
                  <a:srgbClr val="000000"/>
                </a:solidFill>
                <a:effectLst/>
                <a:latin typeface="YALBs0kBfmE 0"/>
              </a:rPr>
            </a:br>
            <a:r>
              <a:rPr lang="es-ES" sz="1800" b="0" i="0" u="none" strike="noStrike" dirty="0">
                <a:effectLst/>
              </a:rPr>
              <a:t>Almejas frescas</a:t>
            </a:r>
            <a:br>
              <a:rPr lang="es-ES" sz="1800" dirty="0"/>
            </a:br>
            <a:r>
              <a:rPr lang="es-ES" sz="1800" b="0" i="0" u="none" strike="noStrike" dirty="0" err="1">
                <a:effectLst/>
              </a:rPr>
              <a:t>Melon</a:t>
            </a:r>
            <a:r>
              <a:rPr lang="es-ES" sz="1800" b="0" i="0" u="none" strike="noStrike" dirty="0">
                <a:effectLst/>
              </a:rPr>
              <a:t> con </a:t>
            </a:r>
            <a:r>
              <a:rPr lang="es-ES" sz="1800" b="0" i="0" u="none" strike="noStrike" dirty="0" err="1">
                <a:effectLst/>
              </a:rPr>
              <a:t>Jamon</a:t>
            </a:r>
            <a:br>
              <a:rPr lang="es-ES" sz="1800" dirty="0"/>
            </a:br>
            <a:r>
              <a:rPr lang="es-ES" sz="1800" b="0" i="0" u="none" strike="noStrike" dirty="0">
                <a:effectLst/>
              </a:rPr>
              <a:t>Aguacate con gambas</a:t>
            </a:r>
            <a:br>
              <a:rPr lang="es-ES" sz="1800" dirty="0"/>
            </a:br>
            <a:r>
              <a:rPr lang="es-ES" sz="1800" b="0" i="0" u="none" strike="noStrike" dirty="0">
                <a:effectLst/>
              </a:rPr>
              <a:t>Aceitunas</a:t>
            </a:r>
            <a:br>
              <a:rPr lang="es-ES" sz="1800" dirty="0"/>
            </a:br>
            <a:r>
              <a:rPr lang="es-ES" sz="1800" dirty="0"/>
              <a:t>       </a:t>
            </a:r>
            <a:r>
              <a:rPr lang="es-ES" sz="1800" b="1" i="0" u="none" strike="noStrike" dirty="0">
                <a:solidFill>
                  <a:srgbClr val="1B130C"/>
                </a:solidFill>
                <a:effectLst/>
                <a:latin typeface="YALBs0kBfmE 0"/>
              </a:rPr>
              <a:t>Tapas Calientes</a:t>
            </a:r>
            <a:br>
              <a:rPr lang="es-ES" sz="1800" dirty="0">
                <a:solidFill>
                  <a:srgbClr val="1B130C"/>
                </a:solidFill>
                <a:effectLst/>
                <a:latin typeface="YALBs0kBfmE 0"/>
              </a:rPr>
            </a:br>
            <a:r>
              <a:rPr lang="es-ES" sz="1800" b="0" i="0" u="none" strike="noStrike" dirty="0">
                <a:solidFill>
                  <a:srgbClr val="1B130C"/>
                </a:solidFill>
                <a:effectLst/>
              </a:rPr>
              <a:t>Calamares a la Romana</a:t>
            </a:r>
            <a:br>
              <a:rPr lang="es-ES" sz="1800" dirty="0"/>
            </a:br>
            <a:r>
              <a:rPr lang="es-ES" sz="1800" b="0" i="0" u="none" strike="noStrike" dirty="0">
                <a:solidFill>
                  <a:srgbClr val="1B130C"/>
                </a:solidFill>
                <a:effectLst/>
              </a:rPr>
              <a:t>Gambas Al Ajillo</a:t>
            </a:r>
            <a:br>
              <a:rPr lang="es-ES" sz="1800" dirty="0"/>
            </a:br>
            <a:r>
              <a:rPr lang="es-ES" sz="1800" b="0" i="0" u="none" strike="noStrike" dirty="0">
                <a:solidFill>
                  <a:srgbClr val="1B130C"/>
                </a:solidFill>
                <a:effectLst/>
              </a:rPr>
              <a:t>Chorizo frito</a:t>
            </a:r>
            <a:br>
              <a:rPr lang="es-ES" sz="1800" dirty="0"/>
            </a:br>
            <a:r>
              <a:rPr lang="es-ES" sz="1800" b="0" i="0" u="none" strike="noStrike" dirty="0" err="1">
                <a:solidFill>
                  <a:srgbClr val="1B130C"/>
                </a:solidFill>
                <a:effectLst/>
              </a:rPr>
              <a:t>Bacalo</a:t>
            </a:r>
            <a:br>
              <a:rPr lang="es-ES" sz="1800" dirty="0"/>
            </a:br>
            <a:r>
              <a:rPr lang="es-ES" sz="1800" b="0" i="0" u="none" strike="noStrike" dirty="0">
                <a:solidFill>
                  <a:srgbClr val="1B130C"/>
                </a:solidFill>
                <a:effectLst/>
              </a:rPr>
              <a:t>Costillas de </a:t>
            </a:r>
            <a:r>
              <a:rPr lang="es-ES" sz="1800" b="0" i="0" u="none" strike="noStrike" dirty="0" err="1">
                <a:solidFill>
                  <a:srgbClr val="1B130C"/>
                </a:solidFill>
                <a:effectLst/>
              </a:rPr>
              <a:t>condero</a:t>
            </a:r>
            <a:br>
              <a:rPr lang="es-ES" sz="1800" dirty="0"/>
            </a:br>
            <a:r>
              <a:rPr lang="es-ES" sz="1800" b="0" i="0" u="none" strike="noStrike" dirty="0" err="1">
                <a:solidFill>
                  <a:srgbClr val="1B130C"/>
                </a:solidFill>
                <a:effectLst/>
              </a:rPr>
              <a:t>Raxo</a:t>
            </a:r>
            <a:br>
              <a:rPr lang="es-ES" sz="1800" dirty="0"/>
            </a:br>
            <a:r>
              <a:rPr lang="es-ES" sz="1800" b="0" i="0" u="none" strike="noStrike" dirty="0">
                <a:solidFill>
                  <a:srgbClr val="1B130C"/>
                </a:solidFill>
                <a:effectLst/>
              </a:rPr>
              <a:t>Arroz con Pollo</a:t>
            </a:r>
            <a:br>
              <a:rPr lang="es-ES" sz="1800" dirty="0"/>
            </a:br>
            <a:r>
              <a:rPr lang="es-ES" sz="1800" b="0" i="0" u="none" strike="noStrike" dirty="0" err="1">
                <a:solidFill>
                  <a:srgbClr val="1B130C"/>
                </a:solidFill>
                <a:effectLst/>
              </a:rPr>
              <a:t>Patatos</a:t>
            </a:r>
            <a:r>
              <a:rPr lang="es-ES" sz="1800" b="0" i="0" u="none" strike="noStrike" dirty="0">
                <a:solidFill>
                  <a:srgbClr val="1B130C"/>
                </a:solidFill>
                <a:effectLst/>
              </a:rPr>
              <a:t> Bravas</a:t>
            </a:r>
            <a:br>
              <a:rPr lang="es-ES" sz="1800" dirty="0"/>
            </a:br>
            <a:r>
              <a:rPr lang="es-ES" sz="1800" dirty="0"/>
              <a:t>       </a:t>
            </a:r>
            <a:r>
              <a:rPr lang="en-GB" sz="1800" b="1" i="0" u="none" strike="noStrike" dirty="0" err="1">
                <a:solidFill>
                  <a:srgbClr val="000000"/>
                </a:solidFill>
                <a:effectLst/>
                <a:latin typeface="YALBs0kBfmE 0"/>
              </a:rPr>
              <a:t>Desierto</a:t>
            </a:r>
            <a:br>
              <a:rPr lang="en-GB" sz="1800" dirty="0">
                <a:solidFill>
                  <a:srgbClr val="1A5C84"/>
                </a:solidFill>
                <a:effectLst/>
                <a:latin typeface="YALBs0kBfmE 0"/>
              </a:rPr>
            </a:b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Mona De Pascua</a:t>
            </a:r>
            <a:br>
              <a:rPr lang="en-GB" sz="1800" dirty="0"/>
            </a:br>
            <a:r>
              <a:rPr lang="en-GB" sz="1800" b="0" i="0" u="none" strike="noStrike" dirty="0" err="1">
                <a:solidFill>
                  <a:srgbClr val="000000"/>
                </a:solidFill>
                <a:effectLst/>
              </a:rPr>
              <a:t>Pestinos</a:t>
            </a:r>
            <a:br>
              <a:rPr lang="en-GB" sz="1800" dirty="0"/>
            </a:br>
            <a:endParaRPr lang="en-GB" dirty="0"/>
          </a:p>
        </p:txBody>
      </p:sp>
      <p:pic>
        <p:nvPicPr>
          <p:cNvPr id="23" name="Picture 22" descr="A group of glasses with drinks in them">
            <a:extLst>
              <a:ext uri="{FF2B5EF4-FFF2-40B4-BE49-F238E27FC236}">
                <a16:creationId xmlns:a16="http://schemas.microsoft.com/office/drawing/2014/main" id="{8740DA70-0400-8F5C-E801-3168C47A3CE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465712" y="4799196"/>
            <a:ext cx="1968283" cy="139396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9C03A1B6-2E04-B5C4-002A-AC84FA11147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4976" r="4976"/>
          <a:stretch/>
        </p:blipFill>
        <p:spPr>
          <a:xfrm>
            <a:off x="6705373" y="1567775"/>
            <a:ext cx="1884746" cy="139396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DFC3F58B-D400-8269-17CB-C92B3BBD2D03}"/>
              </a:ext>
            </a:extLst>
          </p:cNvPr>
          <p:cNvSpPr txBox="1"/>
          <p:nvPr/>
        </p:nvSpPr>
        <p:spPr>
          <a:xfrm>
            <a:off x="6271708" y="2900757"/>
            <a:ext cx="2657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0" dirty="0">
                <a:solidFill>
                  <a:srgbClr val="000000"/>
                </a:solidFill>
                <a:effectLst/>
                <a:latin typeface="Cascadia Code" panose="020B0609020000020004" pitchFamily="49" charset="0"/>
                <a:ea typeface="Cascadia Code" panose="020B0609020000020004" pitchFamily="49" charset="0"/>
                <a:cs typeface="Cascadia Code" panose="020B0609020000020004" pitchFamily="49" charset="0"/>
              </a:rPr>
              <a:t>Mariachi Vargas de     </a:t>
            </a:r>
            <a:r>
              <a:rPr lang="en-GB" b="1" i="0" dirty="0" err="1">
                <a:solidFill>
                  <a:srgbClr val="000000"/>
                </a:solidFill>
                <a:effectLst/>
                <a:latin typeface="Cascadia Code" panose="020B0609020000020004" pitchFamily="49" charset="0"/>
                <a:ea typeface="Cascadia Code" panose="020B0609020000020004" pitchFamily="49" charset="0"/>
                <a:cs typeface="Cascadia Code" panose="020B0609020000020004" pitchFamily="49" charset="0"/>
              </a:rPr>
              <a:t>Tecalitlán</a:t>
            </a:r>
            <a:endParaRPr lang="en-GB" b="1" i="0" dirty="0">
              <a:solidFill>
                <a:srgbClr val="000000"/>
              </a:solidFill>
              <a:effectLst/>
              <a:latin typeface="Cascadia Code" panose="020B0609020000020004" pitchFamily="49" charset="0"/>
              <a:ea typeface="Cascadia Code" panose="020B0609020000020004" pitchFamily="49" charset="0"/>
              <a:cs typeface="Cascadia Code" panose="020B0609020000020004" pitchFamily="49" charset="0"/>
            </a:endParaRPr>
          </a:p>
          <a:p>
            <a:pPr algn="ctr"/>
            <a:r>
              <a:rPr lang="en-GB" b="1" dirty="0">
                <a:solidFill>
                  <a:srgbClr val="000000"/>
                </a:solidFill>
                <a:latin typeface="Cascadia Code" panose="020B0609020000020004" pitchFamily="49" charset="0"/>
                <a:ea typeface="Cascadia Code" panose="020B0609020000020004" pitchFamily="49" charset="0"/>
                <a:cs typeface="Cascadia Code" panose="020B0609020000020004" pitchFamily="49" charset="0"/>
              </a:rPr>
              <a:t>Banda de </a:t>
            </a:r>
            <a:r>
              <a:rPr lang="en-GB" b="1" dirty="0" err="1">
                <a:solidFill>
                  <a:srgbClr val="000000"/>
                </a:solidFill>
                <a:latin typeface="Cascadia Code" panose="020B0609020000020004" pitchFamily="49" charset="0"/>
                <a:ea typeface="Cascadia Code" panose="020B0609020000020004" pitchFamily="49" charset="0"/>
                <a:cs typeface="Cascadia Code" panose="020B0609020000020004" pitchFamily="49" charset="0"/>
              </a:rPr>
              <a:t>musica</a:t>
            </a:r>
            <a:endParaRPr lang="en-GB" b="1" i="0" dirty="0">
              <a:solidFill>
                <a:srgbClr val="000000"/>
              </a:solidFill>
              <a:effectLst/>
              <a:latin typeface="Cascadia Code" panose="020B0609020000020004" pitchFamily="49" charset="0"/>
              <a:ea typeface="Cascadia Code" panose="020B0609020000020004" pitchFamily="49" charset="0"/>
              <a:cs typeface="Cascadia Code" panose="020B0609020000020004" pitchFamily="49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ABFEF2C-99CB-0AB4-ADBB-CD1DC3C686D8}"/>
              </a:ext>
            </a:extLst>
          </p:cNvPr>
          <p:cNvSpPr txBox="1"/>
          <p:nvPr/>
        </p:nvSpPr>
        <p:spPr>
          <a:xfrm rot="10800000" flipV="1">
            <a:off x="7411672" y="0"/>
            <a:ext cx="642862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1600" b="1" dirty="0">
                <a:solidFill>
                  <a:schemeClr val="bg2">
                    <a:lumMod val="10000"/>
                  </a:schemeClr>
                </a:solidFill>
              </a:rPr>
              <a:t>Reserve hasta el 23 de Marzo llamando al 023114253.</a:t>
            </a:r>
          </a:p>
          <a:p>
            <a:r>
              <a:rPr lang="es-ES" sz="1600" b="1" dirty="0">
                <a:solidFill>
                  <a:schemeClr val="bg2">
                    <a:lumMod val="10000"/>
                  </a:schemeClr>
                </a:solidFill>
              </a:rPr>
              <a:t> El precio incluye habitación de hotel, pasta y menú de</a:t>
            </a:r>
          </a:p>
          <a:p>
            <a:r>
              <a:rPr lang="es-ES" sz="1600" b="1" dirty="0">
                <a:solidFill>
                  <a:schemeClr val="bg2">
                    <a:lumMod val="10000"/>
                  </a:schemeClr>
                </a:solidFill>
              </a:rPr>
              <a:t>bebidas</a:t>
            </a:r>
            <a:endParaRPr lang="en-GB" sz="1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8118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792</TotalTime>
  <Words>130</Words>
  <Application>Microsoft Office PowerPoint</Application>
  <PresentationFormat>Widescreen</PresentationFormat>
  <Paragraphs>19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Cascadia Code</vt:lpstr>
      <vt:lpstr>YALBs0kBfmE 0</vt:lpstr>
      <vt:lpstr>Office Theme</vt:lpstr>
      <vt:lpstr>   </vt:lpstr>
      <vt:lpstr>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</dc:title>
  <dc:creator>andreea boscornea</dc:creator>
  <cp:lastModifiedBy>andreea boscornea</cp:lastModifiedBy>
  <cp:revision>2</cp:revision>
  <dcterms:created xsi:type="dcterms:W3CDTF">2023-02-22T21:45:57Z</dcterms:created>
  <dcterms:modified xsi:type="dcterms:W3CDTF">2023-02-23T10:58:16Z</dcterms:modified>
</cp:coreProperties>
</file>