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8" r:id="rId4"/>
    <p:sldId id="259" r:id="rId5"/>
    <p:sldId id="260" r:id="rId6"/>
    <p:sldId id="261" r:id="rId7"/>
    <p:sldId id="264" r:id="rId8"/>
    <p:sldId id="262" r:id="rId9"/>
    <p:sldId id="263"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68C8309-87BE-40E4-B830-CF371184F3A9}" type="datetimeFigureOut">
              <a:rPr lang="en-US" smtClean="0"/>
              <a:pPr/>
              <a:t>8/30/2013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515A23-F7E0-412C-AD37-BBEB0313D4E0}" type="slidenum">
              <a:rPr lang="en-GB" smtClean="0"/>
              <a:pPr/>
              <a:t>‹#›</a:t>
            </a:fld>
            <a:endParaRPr lang="en-GB"/>
          </a:p>
        </p:txBody>
      </p:sp>
    </p:spTree>
    <p:extLst>
      <p:ext uri="{BB962C8B-B14F-4D97-AF65-F5344CB8AC3E}">
        <p14:creationId xmlns:p14="http://schemas.microsoft.com/office/powerpoint/2010/main" val="1160241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515A23-F7E0-412C-AD37-BBEB0313D4E0}"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9BC8E00-5E6B-498E-8DBE-0DA3C2F92ADE}"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9BC8E00-5E6B-498E-8DBE-0DA3C2F92ADE}"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9BC8E00-5E6B-498E-8DBE-0DA3C2F92ADE}"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9BC8E00-5E6B-498E-8DBE-0DA3C2F92ADE}" type="datetimeFigureOut">
              <a:rPr lang="en-US" smtClean="0"/>
              <a:pPr/>
              <a:t>8/30/2013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9BC8E00-5E6B-498E-8DBE-0DA3C2F92ADE}" type="datetimeFigureOut">
              <a:rPr lang="en-US" smtClean="0"/>
              <a:pPr/>
              <a:t>8/30/2013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741CDE-5B31-4A24-821C-B1BF4094D65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9BC8E00-5E6B-498E-8DBE-0DA3C2F92ADE}" type="datetimeFigureOut">
              <a:rPr lang="en-US" smtClean="0"/>
              <a:pPr/>
              <a:t>8/30/2013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BC8E00-5E6B-498E-8DBE-0DA3C2F92ADE}" type="datetimeFigureOut">
              <a:rPr lang="en-US" smtClean="0"/>
              <a:pPr/>
              <a:t>8/30/2013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BC8E00-5E6B-498E-8DBE-0DA3C2F92ADE}" type="datetimeFigureOut">
              <a:rPr lang="en-US" smtClean="0"/>
              <a:pPr/>
              <a:t>8/30/2013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741CDE-5B31-4A24-821C-B1BF4094D65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BC8E00-5E6B-498E-8DBE-0DA3C2F92ADE}" type="datetimeFigureOut">
              <a:rPr lang="en-US" smtClean="0"/>
              <a:pPr/>
              <a:t>8/30/2013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9BC8E00-5E6B-498E-8DBE-0DA3C2F92ADE}"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BC8E00-5E6B-498E-8DBE-0DA3C2F92ADE}"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741CDE-5B31-4A24-821C-B1BF4094D6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D9BC8E00-5E6B-498E-8DBE-0DA3C2F92ADE}" type="datetimeFigureOut">
              <a:rPr lang="en-US" smtClean="0"/>
              <a:pPr/>
              <a:t>8/30/2013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D4741CDE-5B31-4A24-821C-B1BF4094D65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Archers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Prehistory of Archery</a:t>
            </a:r>
            <a:endParaRPr lang="en-GB" dirty="0"/>
          </a:p>
        </p:txBody>
      </p:sp>
      <p:sp>
        <p:nvSpPr>
          <p:cNvPr id="3" name="Content Placeholder 2"/>
          <p:cNvSpPr>
            <a:spLocks noGrp="1"/>
          </p:cNvSpPr>
          <p:nvPr>
            <p:ph idx="1"/>
          </p:nvPr>
        </p:nvSpPr>
        <p:spPr/>
        <p:txBody>
          <a:bodyPr/>
          <a:lstStyle/>
          <a:p>
            <a:r>
              <a:rPr lang="en-GB" dirty="0" smtClean="0"/>
              <a:t>Archery was known in Greece and the Aegean at least since Minoan times.</a:t>
            </a:r>
          </a:p>
          <a:p>
            <a:r>
              <a:rPr lang="en-GB" dirty="0" smtClean="0"/>
              <a:t>Arrowheads have been found in most Minoan and </a:t>
            </a:r>
            <a:r>
              <a:rPr lang="en-GB" dirty="0" err="1" smtClean="0"/>
              <a:t>Mycenean</a:t>
            </a:r>
            <a:r>
              <a:rPr lang="en-GB" dirty="0" smtClean="0"/>
              <a:t> sites in Greece and the Aegean.</a:t>
            </a:r>
          </a:p>
          <a:p>
            <a:r>
              <a:rPr lang="en-GB" dirty="0" smtClean="0"/>
              <a:t>There were two types of bows known to the Greeks: the self and the composite.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self-bow</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self-bow is made of one piece of wood.</a:t>
            </a:r>
          </a:p>
          <a:p>
            <a:r>
              <a:rPr lang="en-GB" dirty="0" smtClean="0"/>
              <a:t>It is the earlier type of bow.</a:t>
            </a:r>
          </a:p>
          <a:p>
            <a:r>
              <a:rPr lang="en-GB" dirty="0" smtClean="0"/>
              <a:t>It’s strength lies in its length, which should be equal to the archer yielding it.</a:t>
            </a:r>
          </a:p>
          <a:p>
            <a:r>
              <a:rPr lang="en-GB" dirty="0" smtClean="0"/>
              <a:t>The most famous self-bow is the English long-bow.</a:t>
            </a:r>
          </a:p>
        </p:txBody>
      </p:sp>
      <p:pic>
        <p:nvPicPr>
          <p:cNvPr id="5" name="Content Placeholder 4" descr="800px-Longbow.jpg"/>
          <p:cNvPicPr>
            <a:picLocks noGrp="1" noChangeAspect="1"/>
          </p:cNvPicPr>
          <p:nvPr>
            <p:ph sz="half" idx="2"/>
          </p:nvPr>
        </p:nvPicPr>
        <p:blipFill>
          <a:blip r:embed="rId3" cstate="print"/>
          <a:stretch>
            <a:fillRect/>
          </a:stretch>
        </p:blipFill>
        <p:spPr>
          <a:xfrm>
            <a:off x="4648200" y="3502184"/>
            <a:ext cx="4038600" cy="1060132"/>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Composite bow</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composite bow is made of wood and horn mainly.</a:t>
            </a:r>
          </a:p>
          <a:p>
            <a:r>
              <a:rPr lang="en-GB" dirty="0" smtClean="0"/>
              <a:t>Most composite bows are </a:t>
            </a:r>
            <a:r>
              <a:rPr lang="en-GB" dirty="0" err="1" smtClean="0"/>
              <a:t>recurve</a:t>
            </a:r>
            <a:r>
              <a:rPr lang="en-GB" dirty="0" smtClean="0"/>
              <a:t> bows.</a:t>
            </a:r>
          </a:p>
          <a:p>
            <a:r>
              <a:rPr lang="en-GB" dirty="0" smtClean="0"/>
              <a:t>Composite bows as shorter than self-bows but pack more power.</a:t>
            </a:r>
          </a:p>
          <a:p>
            <a:r>
              <a:rPr lang="en-GB" dirty="0" smtClean="0"/>
              <a:t>Thus, they can be used from horseback and from chariots.</a:t>
            </a:r>
            <a:endParaRPr lang="en-GB" dirty="0"/>
          </a:p>
        </p:txBody>
      </p:sp>
      <p:pic>
        <p:nvPicPr>
          <p:cNvPr id="5" name="Content Placeholder 4" descr="displayImage.asp.bmp"/>
          <p:cNvPicPr>
            <a:picLocks noGrp="1" noChangeAspect="1"/>
          </p:cNvPicPr>
          <p:nvPr>
            <p:ph sz="half" idx="2"/>
          </p:nvPr>
        </p:nvPicPr>
        <p:blipFill>
          <a:blip r:embed="rId3" cstate="print"/>
          <a:stretch>
            <a:fillRect/>
          </a:stretch>
        </p:blipFill>
        <p:spPr>
          <a:xfrm>
            <a:off x="4786315" y="857232"/>
            <a:ext cx="3852300" cy="5874757"/>
          </a:xfrm>
        </p:spPr>
      </p:pic>
      <p:cxnSp>
        <p:nvCxnSpPr>
          <p:cNvPr id="8" name="Straight Arrow Connector 7"/>
          <p:cNvCxnSpPr/>
          <p:nvPr/>
        </p:nvCxnSpPr>
        <p:spPr>
          <a:xfrm rot="5400000">
            <a:off x="5429256" y="1928802"/>
            <a:ext cx="1928826" cy="357190"/>
          </a:xfrm>
          <a:prstGeom prst="straightConnector1">
            <a:avLst/>
          </a:prstGeom>
          <a:ln>
            <a:solidFill>
              <a:srgbClr val="FF0000"/>
            </a:solidFill>
            <a:tailEnd type="arrow"/>
          </a:ln>
        </p:spPr>
        <p:style>
          <a:lnRef idx="3">
            <a:schemeClr val="accent6"/>
          </a:lnRef>
          <a:fillRef idx="0">
            <a:schemeClr val="accent6"/>
          </a:fillRef>
          <a:effectRef idx="2">
            <a:schemeClr val="accent6"/>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Homeric Archery</a:t>
            </a:r>
            <a:endParaRPr lang="en-GB" dirty="0"/>
          </a:p>
        </p:txBody>
      </p:sp>
      <p:sp>
        <p:nvSpPr>
          <p:cNvPr id="5" name="Content Placeholder 4"/>
          <p:cNvSpPr>
            <a:spLocks noGrp="1"/>
          </p:cNvSpPr>
          <p:nvPr>
            <p:ph idx="1"/>
          </p:nvPr>
        </p:nvSpPr>
        <p:spPr>
          <a:xfrm>
            <a:off x="457200" y="1600200"/>
            <a:ext cx="8229600" cy="5043510"/>
          </a:xfrm>
        </p:spPr>
        <p:txBody>
          <a:bodyPr>
            <a:normAutofit/>
          </a:bodyPr>
          <a:lstStyle/>
          <a:p>
            <a:r>
              <a:rPr lang="en-GB" dirty="0" smtClean="0"/>
              <a:t>Straightway he uncovered his polished bow </a:t>
            </a:r>
            <a:r>
              <a:rPr lang="en-GB" dirty="0" smtClean="0">
                <a:solidFill>
                  <a:srgbClr val="0070C0"/>
                </a:solidFill>
              </a:rPr>
              <a:t>of the horn of a wild ibex</a:t>
            </a:r>
            <a:r>
              <a:rPr lang="en-GB" dirty="0" smtClean="0"/>
              <a:t>, that himself on a time had smitten beneath the breast as it came forth from a rock, he lying in wait the while in a place of ambush, and had struck it in the chest, so that it fell backward in a cleft of the rock. From its head the horns grew to a length of sixteen palms; [110</a:t>
            </a:r>
            <a:r>
              <a:rPr lang="en-GB" dirty="0" smtClean="0">
                <a:solidFill>
                  <a:srgbClr val="0070C0"/>
                </a:solidFill>
              </a:rPr>
              <a:t>] these the worker in horn had wrought and fitted together, and smoothed all with care, and set thereon a tip of gold</a:t>
            </a:r>
            <a:r>
              <a:rPr lang="en-GB" dirty="0" smtClean="0"/>
              <a:t>. This </a:t>
            </a:r>
            <a:r>
              <a:rPr lang="en-GB" dirty="0" smtClean="0">
                <a:solidFill>
                  <a:srgbClr val="0070C0"/>
                </a:solidFill>
              </a:rPr>
              <a:t>bow he bent</a:t>
            </a:r>
            <a:r>
              <a:rPr lang="en-GB" dirty="0" smtClean="0"/>
              <a:t>, leaning it against the ground, and laid it carefully down; and his goodly comrades held their shields before him, lest the warrior sons of the Achaeans should leap to their feet [115] or ever Menelaus, the warlike son of </a:t>
            </a:r>
            <a:r>
              <a:rPr lang="en-GB" dirty="0" err="1" smtClean="0"/>
              <a:t>Atreus</a:t>
            </a:r>
            <a:r>
              <a:rPr lang="en-GB" dirty="0" smtClean="0"/>
              <a:t>, was smitten. Homer </a:t>
            </a:r>
            <a:r>
              <a:rPr lang="en-GB" i="1" dirty="0" smtClean="0"/>
              <a:t>Iliad</a:t>
            </a:r>
            <a:r>
              <a:rPr lang="en-GB" dirty="0" smtClean="0"/>
              <a:t> 4.105-15</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Views of Archers in Homer</a:t>
            </a:r>
            <a:endParaRPr lang="en-GB" dirty="0"/>
          </a:p>
        </p:txBody>
      </p:sp>
      <p:sp>
        <p:nvSpPr>
          <p:cNvPr id="3" name="Content Placeholder 2"/>
          <p:cNvSpPr>
            <a:spLocks noGrp="1"/>
          </p:cNvSpPr>
          <p:nvPr>
            <p:ph idx="1"/>
          </p:nvPr>
        </p:nvSpPr>
        <p:spPr>
          <a:xfrm>
            <a:off x="457200" y="1600200"/>
            <a:ext cx="8229600" cy="5257800"/>
          </a:xfrm>
        </p:spPr>
        <p:txBody>
          <a:bodyPr>
            <a:normAutofit lnSpcReduction="10000"/>
          </a:bodyPr>
          <a:lstStyle/>
          <a:p>
            <a:r>
              <a:rPr lang="en-GB" dirty="0" smtClean="0"/>
              <a:t>But with no touch of fear mighty </a:t>
            </a:r>
            <a:r>
              <a:rPr lang="en-GB" dirty="0" err="1" smtClean="0"/>
              <a:t>Diomedes</a:t>
            </a:r>
            <a:r>
              <a:rPr lang="en-GB" dirty="0" smtClean="0"/>
              <a:t> </a:t>
            </a:r>
            <a:r>
              <a:rPr lang="en-GB" dirty="0" err="1" smtClean="0"/>
              <a:t>spake</a:t>
            </a:r>
            <a:r>
              <a:rPr lang="en-GB" dirty="0" smtClean="0"/>
              <a:t> to him: [385] </a:t>
            </a:r>
            <a:r>
              <a:rPr lang="en-GB" dirty="0" smtClean="0">
                <a:solidFill>
                  <a:srgbClr val="0070C0"/>
                </a:solidFill>
              </a:rPr>
              <a:t>“Bowman, </a:t>
            </a:r>
            <a:r>
              <a:rPr lang="en-GB" dirty="0" err="1" smtClean="0">
                <a:solidFill>
                  <a:srgbClr val="0070C0"/>
                </a:solidFill>
              </a:rPr>
              <a:t>reviler</a:t>
            </a:r>
            <a:r>
              <a:rPr lang="en-GB" dirty="0" smtClean="0">
                <a:solidFill>
                  <a:srgbClr val="0070C0"/>
                </a:solidFill>
              </a:rPr>
              <a:t>, proud of thy curling locks, thou </a:t>
            </a:r>
            <a:r>
              <a:rPr lang="en-GB" dirty="0" err="1" smtClean="0">
                <a:solidFill>
                  <a:srgbClr val="0070C0"/>
                </a:solidFill>
              </a:rPr>
              <a:t>ogler</a:t>
            </a:r>
            <a:r>
              <a:rPr lang="en-GB" dirty="0" smtClean="0">
                <a:solidFill>
                  <a:srgbClr val="0070C0"/>
                </a:solidFill>
              </a:rPr>
              <a:t> of girls</a:t>
            </a:r>
            <a:r>
              <a:rPr lang="en-GB" dirty="0" smtClean="0"/>
              <a:t>! O that thou wouldst make trial of me man to man in armour, </a:t>
            </a:r>
            <a:r>
              <a:rPr lang="en-GB" dirty="0" smtClean="0">
                <a:solidFill>
                  <a:srgbClr val="0070C0"/>
                </a:solidFill>
              </a:rPr>
              <a:t>then would thy bow and thy swift-falling arrows help thee not</a:t>
            </a:r>
            <a:r>
              <a:rPr lang="en-GB" dirty="0" smtClean="0"/>
              <a:t>; whereas now having but grazed the flat of my foot thou </a:t>
            </a:r>
            <a:r>
              <a:rPr lang="en-GB" dirty="0" err="1" smtClean="0"/>
              <a:t>boastest</a:t>
            </a:r>
            <a:r>
              <a:rPr lang="en-GB" dirty="0" smtClean="0"/>
              <a:t> vainly. I </a:t>
            </a:r>
            <a:r>
              <a:rPr lang="en-GB" dirty="0" err="1" smtClean="0"/>
              <a:t>reck</a:t>
            </a:r>
            <a:r>
              <a:rPr lang="en-GB" dirty="0" smtClean="0"/>
              <a:t> not thereof, </a:t>
            </a:r>
            <a:r>
              <a:rPr lang="en-GB" dirty="0" smtClean="0">
                <a:solidFill>
                  <a:srgbClr val="0070C0"/>
                </a:solidFill>
              </a:rPr>
              <a:t>any more than if a woman had struck me or a witless child, </a:t>
            </a:r>
            <a:r>
              <a:rPr lang="en-GB" dirty="0" smtClean="0"/>
              <a:t>[390] for blunt is the dart of one that is a weakling and a man of naught. Verily in other wise when sped by my hand, even though it do but touch, </a:t>
            </a:r>
            <a:r>
              <a:rPr lang="en-GB" dirty="0" smtClean="0">
                <a:solidFill>
                  <a:srgbClr val="0070C0"/>
                </a:solidFill>
              </a:rPr>
              <a:t>does the spear prove its edge, and forthwith </a:t>
            </a:r>
            <a:r>
              <a:rPr lang="en-GB" dirty="0" err="1" smtClean="0">
                <a:solidFill>
                  <a:srgbClr val="0070C0"/>
                </a:solidFill>
              </a:rPr>
              <a:t>layeth</a:t>
            </a:r>
            <a:r>
              <a:rPr lang="en-GB" dirty="0" smtClean="0">
                <a:solidFill>
                  <a:srgbClr val="0070C0"/>
                </a:solidFill>
              </a:rPr>
              <a:t> low its man</a:t>
            </a:r>
            <a:r>
              <a:rPr lang="en-GB" dirty="0" smtClean="0"/>
              <a:t>; torn then with wailing are the two cheeks of his wife, and his children fatherless, while he, reddening the earth with his blood, [395] </a:t>
            </a:r>
            <a:r>
              <a:rPr lang="en-GB" dirty="0" err="1" smtClean="0"/>
              <a:t>rotteth</a:t>
            </a:r>
            <a:r>
              <a:rPr lang="en-GB" dirty="0" smtClean="0"/>
              <a:t> away, more birds than women around him.” Homer </a:t>
            </a:r>
            <a:r>
              <a:rPr lang="en-GB" i="1" dirty="0" smtClean="0"/>
              <a:t>Iliad</a:t>
            </a:r>
            <a:r>
              <a:rPr lang="en-GB" dirty="0" smtClean="0"/>
              <a:t> 11.384-95</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Scythian Archers</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The Scythians were bowmen of note in the Greek world.</a:t>
            </a:r>
          </a:p>
          <a:p>
            <a:r>
              <a:rPr lang="en-GB" dirty="0" smtClean="0"/>
              <a:t>The Athenian ‘police’ force was made up of Scythian archers. </a:t>
            </a:r>
          </a:p>
          <a:p>
            <a:r>
              <a:rPr lang="en-GB" dirty="0" smtClean="0"/>
              <a:t>It is probable that Scythians first introduced the composite bow to the Greeks</a:t>
            </a:r>
            <a:endParaRPr lang="en-GB" dirty="0"/>
          </a:p>
        </p:txBody>
      </p:sp>
      <p:pic>
        <p:nvPicPr>
          <p:cNvPr id="6" name="Content Placeholder 5" descr="2185893_f6db078019_m.jpg"/>
          <p:cNvPicPr>
            <a:picLocks noGrp="1" noChangeAspect="1"/>
          </p:cNvPicPr>
          <p:nvPr>
            <p:ph sz="half" idx="2"/>
          </p:nvPr>
        </p:nvPicPr>
        <p:blipFill>
          <a:blip r:embed="rId3" cstate="print"/>
          <a:stretch>
            <a:fillRect/>
          </a:stretch>
        </p:blipFill>
        <p:spPr>
          <a:xfrm>
            <a:off x="4737100" y="2127250"/>
            <a:ext cx="3860800" cy="38100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Bow as Persian Weapon</a:t>
            </a:r>
            <a:endParaRPr lang="en-GB" dirty="0"/>
          </a:p>
        </p:txBody>
      </p:sp>
      <p:sp>
        <p:nvSpPr>
          <p:cNvPr id="3" name="Content Placeholder 2"/>
          <p:cNvSpPr>
            <a:spLocks noGrp="1"/>
          </p:cNvSpPr>
          <p:nvPr>
            <p:ph sz="half" idx="1"/>
          </p:nvPr>
        </p:nvSpPr>
        <p:spPr>
          <a:xfrm>
            <a:off x="457200" y="1600200"/>
            <a:ext cx="4038600" cy="5114948"/>
          </a:xfrm>
        </p:spPr>
        <p:txBody>
          <a:bodyPr>
            <a:normAutofit fontScale="85000" lnSpcReduction="20000"/>
          </a:bodyPr>
          <a:lstStyle/>
          <a:p>
            <a:r>
              <a:rPr lang="en-GB" dirty="0" smtClean="0"/>
              <a:t>But come, Persians, let us take our place on the steps of this ancient palace and devise some wise and deeply-pondered counsel—for need of this has come upon us—as to how Xerxes our King, [145] Darius' son, scion of our own race as his forefather's name declares, is faring. </a:t>
            </a:r>
            <a:r>
              <a:rPr lang="en-GB" dirty="0" smtClean="0">
                <a:solidFill>
                  <a:srgbClr val="0070C0"/>
                </a:solidFill>
              </a:rPr>
              <a:t>Is it the drawing of the bow that has triumphed, or is it the might of the sharp spear-head which has prevailed? </a:t>
            </a:r>
            <a:r>
              <a:rPr lang="en-GB" dirty="0" err="1" smtClean="0"/>
              <a:t>Aischylos</a:t>
            </a:r>
            <a:r>
              <a:rPr lang="en-GB" dirty="0" smtClean="0"/>
              <a:t> </a:t>
            </a:r>
            <a:r>
              <a:rPr lang="en-GB" i="1" dirty="0" smtClean="0"/>
              <a:t>Persians</a:t>
            </a:r>
            <a:r>
              <a:rPr lang="en-GB" dirty="0" smtClean="0"/>
              <a:t> 140-8</a:t>
            </a:r>
            <a:endParaRPr lang="en-GB" dirty="0"/>
          </a:p>
        </p:txBody>
      </p:sp>
      <p:pic>
        <p:nvPicPr>
          <p:cNvPr id="5" name="Content Placeholder 4" descr="Dareike375-332BC.jpg"/>
          <p:cNvPicPr>
            <a:picLocks noGrp="1" noChangeAspect="1"/>
          </p:cNvPicPr>
          <p:nvPr>
            <p:ph sz="half" idx="2"/>
          </p:nvPr>
        </p:nvPicPr>
        <p:blipFill>
          <a:blip r:embed="rId3" cstate="print"/>
          <a:stretch>
            <a:fillRect/>
          </a:stretch>
        </p:blipFill>
        <p:spPr>
          <a:xfrm>
            <a:off x="4648200" y="2739898"/>
            <a:ext cx="4038600" cy="2584704"/>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and Tyrants</a:t>
            </a:r>
            <a:endParaRPr lang="en-GB" dirty="0"/>
          </a:p>
        </p:txBody>
      </p:sp>
      <p:sp>
        <p:nvSpPr>
          <p:cNvPr id="3" name="Content Placeholder 2"/>
          <p:cNvSpPr>
            <a:spLocks noGrp="1"/>
          </p:cNvSpPr>
          <p:nvPr>
            <p:ph sz="half" idx="1"/>
          </p:nvPr>
        </p:nvSpPr>
        <p:spPr>
          <a:xfrm>
            <a:off x="457200" y="1600200"/>
            <a:ext cx="4038600" cy="4972072"/>
          </a:xfrm>
        </p:spPr>
        <p:txBody>
          <a:bodyPr>
            <a:normAutofit fontScale="77500" lnSpcReduction="20000"/>
          </a:bodyPr>
          <a:lstStyle/>
          <a:p>
            <a:r>
              <a:rPr lang="en-GB" dirty="0" smtClean="0"/>
              <a:t>There </a:t>
            </a:r>
            <a:r>
              <a:rPr lang="en-GB" dirty="0" smtClean="0"/>
              <a:t>are those who say that the </a:t>
            </a:r>
            <a:r>
              <a:rPr lang="en-GB" dirty="0" err="1" smtClean="0"/>
              <a:t>Samians</a:t>
            </a:r>
            <a:r>
              <a:rPr lang="en-GB" dirty="0" smtClean="0"/>
              <a:t> from Egypt defeated </a:t>
            </a:r>
            <a:r>
              <a:rPr lang="en-GB" dirty="0" err="1" smtClean="0"/>
              <a:t>Polycrates</a:t>
            </a:r>
            <a:r>
              <a:rPr lang="en-GB" dirty="0" smtClean="0"/>
              <a:t>; but to my thinking this is untrue; for they need not have invited the </a:t>
            </a:r>
            <a:r>
              <a:rPr lang="en-GB" dirty="0" err="1" smtClean="0"/>
              <a:t>Lacedaemonians</a:t>
            </a:r>
            <a:r>
              <a:rPr lang="en-GB" dirty="0" smtClean="0"/>
              <a:t> if in fact they had been able to master </a:t>
            </a:r>
            <a:r>
              <a:rPr lang="en-GB" dirty="0" err="1" smtClean="0"/>
              <a:t>Polycrates</a:t>
            </a:r>
            <a:r>
              <a:rPr lang="en-GB" dirty="0" smtClean="0"/>
              <a:t> by themselves. Besides, it is not even reasonable to suppose that he, </a:t>
            </a:r>
            <a:r>
              <a:rPr lang="en-GB" dirty="0" smtClean="0">
                <a:solidFill>
                  <a:srgbClr val="0070C0"/>
                </a:solidFill>
              </a:rPr>
              <a:t>who had a great army of hired soldiers and bowmen of his own, </a:t>
            </a:r>
            <a:r>
              <a:rPr lang="en-GB" dirty="0" smtClean="0"/>
              <a:t>was beaten by a few men like the returning </a:t>
            </a:r>
            <a:r>
              <a:rPr lang="en-GB" dirty="0" err="1" smtClean="0"/>
              <a:t>Samians</a:t>
            </a:r>
            <a:r>
              <a:rPr lang="en-GB" dirty="0" smtClean="0"/>
              <a:t>. </a:t>
            </a:r>
            <a:r>
              <a:rPr lang="en-GB" dirty="0" err="1" smtClean="0"/>
              <a:t>Herodotos</a:t>
            </a:r>
            <a:r>
              <a:rPr lang="en-GB" dirty="0" smtClean="0"/>
              <a:t> 3.45</a:t>
            </a:r>
            <a:endParaRPr lang="en-GB" dirty="0"/>
          </a:p>
        </p:txBody>
      </p:sp>
      <p:sp>
        <p:nvSpPr>
          <p:cNvPr id="4" name="Content Placeholder 3"/>
          <p:cNvSpPr>
            <a:spLocks noGrp="1"/>
          </p:cNvSpPr>
          <p:nvPr>
            <p:ph sz="half" idx="2"/>
          </p:nvPr>
        </p:nvSpPr>
        <p:spPr>
          <a:xfrm>
            <a:off x="4648200" y="1600200"/>
            <a:ext cx="4038600" cy="5043510"/>
          </a:xfrm>
        </p:spPr>
        <p:txBody>
          <a:bodyPr>
            <a:normAutofit fontScale="77500" lnSpcReduction="20000"/>
          </a:bodyPr>
          <a:lstStyle/>
          <a:p>
            <a:r>
              <a:rPr lang="en-GB" dirty="0" smtClean="0"/>
              <a:t>But now that the war has come round to you in your turn, it is time for remembering </a:t>
            </a:r>
            <a:r>
              <a:rPr lang="en-GB" dirty="0" err="1" smtClean="0"/>
              <a:t>Gelon</a:t>
            </a:r>
            <a:r>
              <a:rPr lang="en-GB" dirty="0" smtClean="0"/>
              <a:t>! [4] Despite the fact that you slighted me, I will not make an example of you; I am ready to send to your aid two hundred triremes, twenty thousand men-at-arms, two thousand horsemen, </a:t>
            </a:r>
            <a:r>
              <a:rPr lang="en-GB" dirty="0" smtClean="0">
                <a:solidFill>
                  <a:srgbClr val="0070C0"/>
                </a:solidFill>
              </a:rPr>
              <a:t>two thousand archers</a:t>
            </a:r>
            <a:r>
              <a:rPr lang="en-GB" dirty="0" smtClean="0"/>
              <a:t>, two thousand slingers, and two thousand light-armed men to run with horsemen </a:t>
            </a:r>
            <a:r>
              <a:rPr lang="en-GB" dirty="0" err="1" smtClean="0"/>
              <a:t>Herodotos</a:t>
            </a:r>
            <a:r>
              <a:rPr lang="en-GB" dirty="0" smtClean="0"/>
              <a:t> 7.158</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 and Archers</a:t>
            </a:r>
            <a:endParaRPr lang="en-GB" dirty="0"/>
          </a:p>
        </p:txBody>
      </p:sp>
      <p:sp>
        <p:nvSpPr>
          <p:cNvPr id="3" name="Content Placeholder 2"/>
          <p:cNvSpPr>
            <a:spLocks noGrp="1"/>
          </p:cNvSpPr>
          <p:nvPr>
            <p:ph sz="half" idx="1"/>
          </p:nvPr>
        </p:nvSpPr>
        <p:spPr>
          <a:xfrm>
            <a:off x="457200" y="1600200"/>
            <a:ext cx="4038600" cy="5257800"/>
          </a:xfrm>
        </p:spPr>
        <p:txBody>
          <a:bodyPr>
            <a:normAutofit fontScale="70000" lnSpcReduction="20000"/>
          </a:bodyPr>
          <a:lstStyle/>
          <a:p>
            <a:r>
              <a:rPr lang="en-GB" dirty="0" smtClean="0"/>
              <a:t>If the cavalry had attacked you first, it would have been the duty of both ourselves and the </a:t>
            </a:r>
            <a:r>
              <a:rPr lang="en-GB" dirty="0" err="1" smtClean="0"/>
              <a:t>Tegeans</a:t>
            </a:r>
            <a:r>
              <a:rPr lang="en-GB" dirty="0" smtClean="0"/>
              <a:t>, who are faithful to Hellas, to aid you; but now, seeing that the whole brunt of their assault falls on us, it is right that you should come to the aid of that division which is hardest pressed. [3] But if, as may be, anything has befallen you which makes it impossible for you to aid us, </a:t>
            </a:r>
            <a:r>
              <a:rPr lang="en-GB" dirty="0" smtClean="0">
                <a:solidFill>
                  <a:srgbClr val="0070C0"/>
                </a:solidFill>
              </a:rPr>
              <a:t>do us the service of sending us your archers. </a:t>
            </a:r>
            <a:r>
              <a:rPr lang="en-GB" dirty="0" smtClean="0"/>
              <a:t>We are sure that you will obey us, as knowing that you have been by far more zealous than all others in this present war.” </a:t>
            </a:r>
            <a:r>
              <a:rPr lang="en-GB" dirty="0" err="1" smtClean="0"/>
              <a:t>Herodotos</a:t>
            </a:r>
            <a:r>
              <a:rPr lang="en-GB" dirty="0" smtClean="0"/>
              <a:t> 9.60</a:t>
            </a:r>
            <a:endParaRPr lang="en-GB" dirty="0"/>
          </a:p>
        </p:txBody>
      </p:sp>
      <p:sp>
        <p:nvSpPr>
          <p:cNvPr id="4" name="Content Placeholder 3"/>
          <p:cNvSpPr>
            <a:spLocks noGrp="1"/>
          </p:cNvSpPr>
          <p:nvPr>
            <p:ph sz="half" idx="2"/>
          </p:nvPr>
        </p:nvSpPr>
        <p:spPr>
          <a:xfrm>
            <a:off x="4648200" y="1600200"/>
            <a:ext cx="4038600" cy="5043510"/>
          </a:xfrm>
        </p:spPr>
        <p:txBody>
          <a:bodyPr>
            <a:normAutofit fontScale="70000" lnSpcReduction="20000"/>
          </a:bodyPr>
          <a:lstStyle/>
          <a:p>
            <a:r>
              <a:rPr lang="en-GB" dirty="0" smtClean="0"/>
              <a:t>Pericles also showed them that </a:t>
            </a:r>
            <a:r>
              <a:rPr lang="en-GB" b="1" dirty="0" smtClean="0">
                <a:solidFill>
                  <a:srgbClr val="0070C0"/>
                </a:solidFill>
              </a:rPr>
              <a:t>they had twelve hundred horse including mounted archers</a:t>
            </a:r>
            <a:r>
              <a:rPr lang="en-GB" dirty="0" smtClean="0">
                <a:solidFill>
                  <a:srgbClr val="0070C0"/>
                </a:solidFill>
              </a:rPr>
              <a:t>, </a:t>
            </a:r>
            <a:r>
              <a:rPr lang="en-GB" b="1" dirty="0" smtClean="0">
                <a:solidFill>
                  <a:srgbClr val="0070C0"/>
                </a:solidFill>
              </a:rPr>
              <a:t>with sixteen hundred archers </a:t>
            </a:r>
            <a:r>
              <a:rPr lang="en-GB" b="1" dirty="0" err="1" smtClean="0">
                <a:solidFill>
                  <a:srgbClr val="0070C0"/>
                </a:solidFill>
              </a:rPr>
              <a:t>unmounted</a:t>
            </a:r>
            <a:r>
              <a:rPr lang="en-GB" dirty="0" smtClean="0"/>
              <a:t>, and three hundred galleys fit for service. Such were the resources of Athens in the different departments when the Peloponnesian invasion was impending and hostilities were being commenced. Pericles also urged his usual arguments for expecting a favourable issue to the war. Thucydides 2.13</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Increased importance in the classical period</a:t>
            </a:r>
            <a:endParaRPr lang="en-GB" dirty="0"/>
          </a:p>
        </p:txBody>
      </p:sp>
      <p:sp>
        <p:nvSpPr>
          <p:cNvPr id="5" name="Content Placeholder 4"/>
          <p:cNvSpPr>
            <a:spLocks noGrp="1"/>
          </p:cNvSpPr>
          <p:nvPr>
            <p:ph idx="1"/>
          </p:nvPr>
        </p:nvSpPr>
        <p:spPr/>
        <p:txBody>
          <a:bodyPr>
            <a:normAutofit/>
          </a:bodyPr>
          <a:lstStyle/>
          <a:p>
            <a:r>
              <a:rPr lang="en-GB" dirty="0" smtClean="0"/>
              <a:t>After the severe and unexpected blow that had befallen them in the island, the occupation of </a:t>
            </a:r>
            <a:r>
              <a:rPr lang="en-GB" dirty="0" err="1" smtClean="0"/>
              <a:t>Pylos</a:t>
            </a:r>
            <a:r>
              <a:rPr lang="en-GB" dirty="0" smtClean="0"/>
              <a:t> and Cythera, and the apparition on every side of a war whose rapidity defied precaution, they lived in constant fear of internal revolution, [2] and </a:t>
            </a:r>
            <a:r>
              <a:rPr lang="en-GB" dirty="0" smtClean="0">
                <a:solidFill>
                  <a:srgbClr val="0070C0"/>
                </a:solidFill>
              </a:rPr>
              <a:t>now took the unusual step of raising four hundred horse and a force of archers</a:t>
            </a:r>
            <a:r>
              <a:rPr lang="en-GB" dirty="0" smtClean="0"/>
              <a:t>, and became more timid than ever in military matters, finding themselves involved in a maritime struggle, which their organisation had never contemplated, and that against Athenians, with whom an enterprise </a:t>
            </a:r>
            <a:r>
              <a:rPr lang="en-GB" dirty="0" err="1" smtClean="0"/>
              <a:t>unattempted</a:t>
            </a:r>
            <a:r>
              <a:rPr lang="en-GB" dirty="0" smtClean="0"/>
              <a:t> was always looked upon as a success sacrificed. Thucydides 4.55</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in Naval Warfare</a:t>
            </a:r>
            <a:endParaRPr lang="en-GB" dirty="0"/>
          </a:p>
        </p:txBody>
      </p:sp>
      <p:sp>
        <p:nvSpPr>
          <p:cNvPr id="3" name="Content Placeholder 2"/>
          <p:cNvSpPr>
            <a:spLocks noGrp="1"/>
          </p:cNvSpPr>
          <p:nvPr>
            <p:ph idx="1"/>
          </p:nvPr>
        </p:nvSpPr>
        <p:spPr/>
        <p:txBody>
          <a:bodyPr/>
          <a:lstStyle/>
          <a:p>
            <a:r>
              <a:rPr lang="en-GB" dirty="0" smtClean="0"/>
              <a:t>Archers were part of the complement of a trireme in the Athenian navy.</a:t>
            </a:r>
          </a:p>
          <a:p>
            <a:r>
              <a:rPr lang="en-GB" dirty="0" smtClean="0"/>
              <a:t>Each trireme carried four archers as part of its marine complement.</a:t>
            </a:r>
          </a:p>
          <a:p>
            <a:r>
              <a:rPr lang="en-GB" dirty="0" smtClean="0"/>
              <a:t>Each trireme also carried screens (</a:t>
            </a:r>
            <a:r>
              <a:rPr lang="en-GB" dirty="0" err="1" smtClean="0"/>
              <a:t>pararhymata</a:t>
            </a:r>
            <a:r>
              <a:rPr lang="en-GB" dirty="0" smtClean="0"/>
              <a:t>) to protect the rowers from enemy fire.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and hoplites</a:t>
            </a:r>
            <a:endParaRPr lang="en-GB" dirty="0"/>
          </a:p>
        </p:txBody>
      </p:sp>
      <p:sp>
        <p:nvSpPr>
          <p:cNvPr id="3" name="Content Placeholder 2"/>
          <p:cNvSpPr>
            <a:spLocks noGrp="1"/>
          </p:cNvSpPr>
          <p:nvPr>
            <p:ph idx="1"/>
          </p:nvPr>
        </p:nvSpPr>
        <p:spPr/>
        <p:txBody>
          <a:bodyPr/>
          <a:lstStyle/>
          <a:p>
            <a:r>
              <a:rPr lang="en-GB" dirty="0" smtClean="0"/>
              <a:t>The hoplite armour made archers less important in Greek warfare than in other cultures.</a:t>
            </a:r>
          </a:p>
          <a:p>
            <a:r>
              <a:rPr lang="en-GB" dirty="0" smtClean="0"/>
              <a:t>The heavy armour and large shield protected the hoplite. </a:t>
            </a:r>
          </a:p>
          <a:p>
            <a:r>
              <a:rPr lang="en-GB" dirty="0" smtClean="0"/>
              <a:t>Still by the numbers of archers and archer-</a:t>
            </a:r>
            <a:r>
              <a:rPr lang="en-GB" dirty="0" err="1" smtClean="0"/>
              <a:t>contigents</a:t>
            </a:r>
            <a:r>
              <a:rPr lang="en-GB" dirty="0" smtClean="0"/>
              <a:t> mentioned in the historical sources, it is clear that archers were considered useful in Greek warfare.</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Archers in Sieges</a:t>
            </a:r>
            <a:endParaRPr lang="en-GB" dirty="0"/>
          </a:p>
        </p:txBody>
      </p:sp>
      <p:sp>
        <p:nvSpPr>
          <p:cNvPr id="3" name="Content Placeholder 2"/>
          <p:cNvSpPr>
            <a:spLocks noGrp="1"/>
          </p:cNvSpPr>
          <p:nvPr>
            <p:ph idx="1"/>
          </p:nvPr>
        </p:nvSpPr>
        <p:spPr/>
        <p:txBody>
          <a:bodyPr/>
          <a:lstStyle/>
          <a:p>
            <a:r>
              <a:rPr lang="en-GB" dirty="0" smtClean="0"/>
              <a:t>Archers were also of particular importance in defending (as well as assaulting) fortified positions.</a:t>
            </a:r>
          </a:p>
          <a:p>
            <a:r>
              <a:rPr lang="en-GB" dirty="0" smtClean="0"/>
              <a:t>The height of the walls meant that the archer had the advantage over the ground troops assaulting the wall.</a:t>
            </a:r>
          </a:p>
          <a:p>
            <a:r>
              <a:rPr lang="en-GB" dirty="0" smtClean="0"/>
              <a:t>As Aeneas </a:t>
            </a:r>
            <a:r>
              <a:rPr lang="en-GB" dirty="0" err="1" smtClean="0"/>
              <a:t>Tacticus</a:t>
            </a:r>
            <a:r>
              <a:rPr lang="en-GB" dirty="0" smtClean="0"/>
              <a:t> informs us, archers were also used to defend against siege engines.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84</TotalTime>
  <Words>1277</Words>
  <Application>Microsoft Office PowerPoint</Application>
  <PresentationFormat>On-screen Show (4:3)</PresentationFormat>
  <Paragraphs>62</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Clarity</vt:lpstr>
      <vt:lpstr>Armies and navies</vt:lpstr>
      <vt:lpstr>Prehistory of Archery</vt:lpstr>
      <vt:lpstr>The self-bow</vt:lpstr>
      <vt:lpstr>The Composite bow</vt:lpstr>
      <vt:lpstr>Homeric Archery</vt:lpstr>
      <vt:lpstr>Views of Archers in Homer</vt:lpstr>
      <vt:lpstr>Scythian Archers</vt:lpstr>
      <vt:lpstr>The Bow as Persian Weapon</vt:lpstr>
      <vt:lpstr>Archers and Tyrants</vt:lpstr>
      <vt:lpstr>Athens and Archers</vt:lpstr>
      <vt:lpstr>Increased importance in the classical period</vt:lpstr>
      <vt:lpstr>Archers in Naval Warfare</vt:lpstr>
      <vt:lpstr>Archers and hoplites</vt:lpstr>
      <vt:lpstr>Archers in Sieges</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25</cp:revision>
  <dcterms:created xsi:type="dcterms:W3CDTF">2009-02-16T11:08:14Z</dcterms:created>
  <dcterms:modified xsi:type="dcterms:W3CDTF">2013-08-30T10:27:37Z</dcterms:modified>
</cp:coreProperties>
</file>