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9"/>
  </p:notesMasterIdLst>
  <p:handoutMasterIdLst>
    <p:handoutMasterId r:id="rId20"/>
  </p:handoutMasterIdLst>
  <p:sldIdLst>
    <p:sldId id="256" r:id="rId4"/>
    <p:sldId id="257" r:id="rId5"/>
    <p:sldId id="295" r:id="rId6"/>
    <p:sldId id="296" r:id="rId7"/>
    <p:sldId id="297" r:id="rId8"/>
    <p:sldId id="294" r:id="rId9"/>
    <p:sldId id="298" r:id="rId10"/>
    <p:sldId id="299" r:id="rId11"/>
    <p:sldId id="293" r:id="rId12"/>
    <p:sldId id="300" r:id="rId13"/>
    <p:sldId id="301" r:id="rId14"/>
    <p:sldId id="292" r:id="rId15"/>
    <p:sldId id="302" r:id="rId16"/>
    <p:sldId id="303" r:id="rId17"/>
    <p:sldId id="291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105" d="100"/>
          <a:sy n="105" d="100"/>
        </p:scale>
        <p:origin x="17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https://developer.android.com/guide/components/fragments.html [accessed:</a:t>
            </a:r>
            <a:r>
              <a:rPr lang="en-GB" baseline="0" dirty="0"/>
              <a:t> 08-Jul-2016]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14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Head First pg. 301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29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topic/libraries/support-library/index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android/app/FragmentManager.html#beginTransaction()" TargetMode="External"/><Relationship Id="rId2" Type="http://schemas.openxmlformats.org/officeDocument/2006/relationships/hyperlink" Target="https://developer.android.com/reference/android/app/Activity.html#getFragmentManager()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Android UI Fragments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UI </a:t>
            </a:r>
            <a:r>
              <a:rPr lang="en-GB" dirty="0" smtClean="0"/>
              <a:t>Fragments</a:t>
            </a:r>
          </a:p>
          <a:p>
            <a:r>
              <a:rPr lang="en-GB" dirty="0" smtClean="0"/>
              <a:t>Fragment </a:t>
            </a:r>
            <a:r>
              <a:rPr lang="en-GB" dirty="0" smtClean="0"/>
              <a:t>Transactions</a:t>
            </a:r>
          </a:p>
          <a:p>
            <a:r>
              <a:rPr lang="en-GB" dirty="0" smtClean="0"/>
              <a:t>The Singleton </a:t>
            </a:r>
            <a:r>
              <a:rPr lang="en-GB" smtClean="0"/>
              <a:t>Design Pattern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Put simply, fragments allow you to reuse code. This could be in the form of:</a:t>
            </a:r>
          </a:p>
          <a:p>
            <a:pPr lvl="1"/>
            <a:r>
              <a:rPr lang="en-GB" dirty="0"/>
              <a:t>Reusable behaviour</a:t>
            </a:r>
          </a:p>
          <a:p>
            <a:pPr lvl="1"/>
            <a:r>
              <a:rPr lang="en-GB" dirty="0"/>
              <a:t>Reusable user interface portions for an Activity</a:t>
            </a:r>
          </a:p>
          <a:p>
            <a:r>
              <a:rPr lang="en-GB" dirty="0"/>
              <a:t>They provide a way of creating modular code components that can be reused by different activities.</a:t>
            </a:r>
          </a:p>
          <a:p>
            <a:r>
              <a:rPr lang="en-GB" dirty="0"/>
              <a:t>Think of a fragment as a modular section of an activity that has its own lifecycle and receives its own input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56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A fragment has its own associated layout.</a:t>
            </a:r>
            <a:r>
              <a:rPr lang="en-GB" dirty="0">
                <a:solidFill>
                  <a:srgbClr val="FF0000"/>
                </a:solidFill>
              </a:rPr>
              <a:t> </a:t>
            </a:r>
            <a:endParaRPr lang="en-GB" dirty="0"/>
          </a:p>
          <a:p>
            <a:r>
              <a:rPr lang="en-GB" dirty="0"/>
              <a:t>Making them very useful for creating multi-platform/device UI interfaces e.g. layouts for tablets and phones. For example:</a:t>
            </a:r>
          </a:p>
        </p:txBody>
      </p:sp>
      <p:pic>
        <p:nvPicPr>
          <p:cNvPr id="9" name="Picture 2" descr="https://developer.android.com/images/fundamentals/fragment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5334000" cy="307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34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Fragments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Luckily, Android Studio does the initial hard work creating a base structure to work with when you add a fragment to your project.</a:t>
            </a:r>
          </a:p>
          <a:p>
            <a:r>
              <a:rPr lang="en-GB" dirty="0"/>
              <a:t>You make the fragment’s code a </a:t>
            </a:r>
            <a:r>
              <a:rPr lang="en-GB" b="1" i="1" dirty="0"/>
              <a:t>subclass</a:t>
            </a:r>
            <a:r>
              <a:rPr lang="en-GB" dirty="0"/>
              <a:t> of the Android </a:t>
            </a:r>
            <a:r>
              <a:rPr lang="en-GB" b="1" dirty="0"/>
              <a:t>Fragment</a:t>
            </a:r>
            <a:r>
              <a:rPr lang="en-GB" dirty="0"/>
              <a:t> class (</a:t>
            </a:r>
            <a:r>
              <a:rPr lang="en-GB" dirty="0" err="1"/>
              <a:t>android.app.Fragment</a:t>
            </a:r>
            <a:r>
              <a:rPr lang="en-GB" dirty="0"/>
              <a:t>).</a:t>
            </a:r>
          </a:p>
          <a:p>
            <a:pPr lvl="1"/>
            <a:r>
              <a:rPr lang="en-GB" dirty="0"/>
              <a:t>Your fragment inherits (all the properties events &amp; methods) from the Android Fragment class.</a:t>
            </a:r>
          </a:p>
          <a:p>
            <a:pPr lvl="1"/>
            <a:r>
              <a:rPr lang="en-GB" dirty="0"/>
              <a:t>But, you can override the default implementation of </a:t>
            </a:r>
            <a:r>
              <a:rPr lang="en-GB" dirty="0" smtClean="0"/>
              <a:t>the inherited methods</a:t>
            </a:r>
            <a:r>
              <a:rPr lang="en-GB" dirty="0"/>
              <a:t>.</a:t>
            </a:r>
          </a:p>
          <a:p>
            <a:r>
              <a:rPr lang="en-GB" dirty="0"/>
              <a:t>Note we will be using the support version of the Fragment class and will be inheriting from: </a:t>
            </a:r>
            <a:r>
              <a:rPr lang="en-GB" b="1" dirty="0"/>
              <a:t>android.support.v4.app.Fragment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06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Superiority of Support Fragments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Android OS has its own inbuilt Fragment Library, but you will be using the Support Library version.</a:t>
            </a:r>
          </a:p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support library</a:t>
            </a:r>
            <a:r>
              <a:rPr lang="en-GB" dirty="0"/>
              <a:t> </a:t>
            </a:r>
            <a:r>
              <a:rPr lang="en-GB" dirty="0" smtClean="0"/>
              <a:t>version </a:t>
            </a:r>
            <a:r>
              <a:rPr lang="en-GB" dirty="0"/>
              <a:t>is better to use because they:</a:t>
            </a:r>
          </a:p>
          <a:p>
            <a:pPr lvl="1"/>
            <a:r>
              <a:rPr lang="en-GB" dirty="0"/>
              <a:t>Offer backward-compatibility of new features</a:t>
            </a:r>
          </a:p>
          <a:p>
            <a:pPr lvl="1"/>
            <a:r>
              <a:rPr lang="en-GB" dirty="0"/>
              <a:t>Provide useful UI elements that are not included in the framework</a:t>
            </a:r>
          </a:p>
          <a:p>
            <a:pPr lvl="1"/>
            <a:r>
              <a:rPr lang="en-GB" dirty="0"/>
              <a:t>Provide a range of utilities that apps can draw on.</a:t>
            </a:r>
          </a:p>
        </p:txBody>
      </p:sp>
    </p:spTree>
    <p:extLst>
      <p:ext uri="{BB962C8B-B14F-4D97-AF65-F5344CB8AC3E}">
        <p14:creationId xmlns:p14="http://schemas.microsoft.com/office/powerpoint/2010/main" val="253414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Fragments - Lifecycle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r>
              <a:rPr lang="en-GB" dirty="0"/>
              <a:t>A fragment also has its own lifecycle and corresponding lifecycle methods.</a:t>
            </a:r>
          </a:p>
          <a:p>
            <a:r>
              <a:rPr lang="en-GB" dirty="0"/>
              <a:t>Usually, you will implement:</a:t>
            </a:r>
          </a:p>
          <a:p>
            <a:pPr lvl="1"/>
            <a:r>
              <a:rPr lang="en-GB" b="1" dirty="0" err="1"/>
              <a:t>onCreate</a:t>
            </a:r>
            <a:r>
              <a:rPr lang="en-GB" dirty="0"/>
              <a:t>: called when creating the </a:t>
            </a:r>
            <a:r>
              <a:rPr lang="en-GB" dirty="0" smtClean="0"/>
              <a:t>fragment – use to initialise essential elements whose state needs to be preserved.</a:t>
            </a:r>
            <a:endParaRPr lang="en-GB" dirty="0"/>
          </a:p>
          <a:p>
            <a:pPr lvl="1"/>
            <a:r>
              <a:rPr lang="en-GB" b="1" dirty="0" err="1"/>
              <a:t>onCreateView</a:t>
            </a:r>
            <a:r>
              <a:rPr lang="en-GB" dirty="0"/>
              <a:t>: called when its time to draw/create the fragment’s UI</a:t>
            </a:r>
            <a:r>
              <a:rPr lang="en-GB" dirty="0" smtClean="0"/>
              <a:t>. You return a View representing the root of your fragment or null if it doesn’t have a UI.</a:t>
            </a:r>
            <a:endParaRPr lang="en-GB" dirty="0"/>
          </a:p>
          <a:p>
            <a:pPr lvl="1"/>
            <a:r>
              <a:rPr lang="en-GB" b="1" dirty="0" err="1"/>
              <a:t>onPause</a:t>
            </a:r>
            <a:r>
              <a:rPr lang="en-GB" dirty="0"/>
              <a:t>: called when the user is leaving the fragment</a:t>
            </a:r>
            <a:r>
              <a:rPr lang="en-GB" dirty="0" smtClean="0"/>
              <a:t>. Use it to persist state that needs to be preserved.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25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Fragment Lifecycle Events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5344"/>
          <a:ext cx="8153400" cy="5400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944216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4482207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Activity 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Fragment 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Activity Created</a:t>
                      </a:r>
                    </a:p>
                    <a:p>
                      <a:r>
                        <a:rPr lang="en-GB" sz="1400" dirty="0" err="1"/>
                        <a:t>onCreate</a:t>
                      </a:r>
                      <a:r>
                        <a:rPr lang="en-GB" sz="1400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/>
                        <a:t>onAttach</a:t>
                      </a:r>
                      <a:r>
                        <a:rPr lang="en-GB" sz="1400" dirty="0"/>
                        <a:t>()</a:t>
                      </a:r>
                    </a:p>
                    <a:p>
                      <a:pPr algn="ctr"/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  <a:p>
                      <a:pPr algn="ctr"/>
                      <a:r>
                        <a:rPr lang="en-GB" sz="1400" b="1" dirty="0" err="1">
                          <a:sym typeface="Wingdings 3" panose="05040102010807070707" pitchFamily="18" charset="2"/>
                        </a:rPr>
                        <a:t>onCreate</a:t>
                      </a:r>
                      <a:r>
                        <a:rPr lang="en-GB" sz="1400" dirty="0">
                          <a:sym typeface="Wingdings 3" panose="05040102010807070707" pitchFamily="18" charset="2"/>
                        </a:rPr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  <a:p>
                      <a:pPr algn="ctr"/>
                      <a:r>
                        <a:rPr lang="en-GB" sz="1400" b="1" dirty="0" err="1"/>
                        <a:t>onCreateView</a:t>
                      </a:r>
                      <a:r>
                        <a:rPr lang="en-GB" sz="1400" dirty="0"/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  <a:p>
                      <a:pPr algn="ctr"/>
                      <a:r>
                        <a:rPr lang="en-GB" sz="1400" dirty="0" err="1"/>
                        <a:t>onActivityCreated</a:t>
                      </a:r>
                      <a:r>
                        <a:rPr lang="en-GB" sz="1400" dirty="0"/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When the fragment is associated</a:t>
                      </a:r>
                      <a:r>
                        <a:rPr lang="en-GB" sz="1400" baseline="0" dirty="0"/>
                        <a:t> with an activity.</a:t>
                      </a:r>
                    </a:p>
                    <a:p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Use</a:t>
                      </a:r>
                      <a:r>
                        <a:rPr lang="en-GB" sz="1400" baseline="0" dirty="0"/>
                        <a:t> this for initial setup of the fragment</a:t>
                      </a:r>
                    </a:p>
                    <a:p>
                      <a:endParaRPr lang="en-GB" sz="1400" baseline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aseline="0" dirty="0"/>
                        <a:t>Fragments use a layout </a:t>
                      </a:r>
                      <a:r>
                        <a:rPr lang="en-GB" sz="1400" baseline="0" dirty="0" err="1"/>
                        <a:t>inflater</a:t>
                      </a:r>
                      <a:r>
                        <a:rPr lang="en-GB" sz="1400" baseline="0" dirty="0"/>
                        <a:t> to create their view at this stage.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aseline="0" dirty="0"/>
                        <a:t>Called when the </a:t>
                      </a:r>
                      <a:r>
                        <a:rPr lang="en-GB" sz="1400" baseline="0" dirty="0" err="1"/>
                        <a:t>onCreate</a:t>
                      </a:r>
                      <a:r>
                        <a:rPr lang="en-GB" sz="1400" baseline="0" dirty="0"/>
                        <a:t>() method of the Activity the fragment is attached to completes.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Activity</a:t>
                      </a:r>
                      <a:r>
                        <a:rPr lang="en-GB" sz="1400" b="1" baseline="0" dirty="0"/>
                        <a:t> Started</a:t>
                      </a:r>
                    </a:p>
                    <a:p>
                      <a:r>
                        <a:rPr lang="en-GB" sz="1400" baseline="0" dirty="0" err="1"/>
                        <a:t>onStart</a:t>
                      </a:r>
                      <a:r>
                        <a:rPr lang="en-GB" sz="1400" baseline="0" dirty="0"/>
                        <a:t>()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/>
                        <a:t>onStart</a:t>
                      </a:r>
                      <a:r>
                        <a:rPr lang="en-GB" sz="1400" dirty="0"/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Called</a:t>
                      </a:r>
                      <a:r>
                        <a:rPr lang="en-GB" sz="1400" baseline="0" dirty="0"/>
                        <a:t> when the fragment is about to become visible.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Activity Resumed</a:t>
                      </a:r>
                    </a:p>
                    <a:p>
                      <a:r>
                        <a:rPr lang="en-GB" sz="1400" dirty="0" err="1"/>
                        <a:t>onResume</a:t>
                      </a:r>
                      <a:r>
                        <a:rPr lang="en-GB" sz="1400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/>
                        <a:t>onResume</a:t>
                      </a:r>
                      <a:r>
                        <a:rPr lang="en-GB" sz="1400" dirty="0"/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Called when the fragment is visible</a:t>
                      </a:r>
                      <a:r>
                        <a:rPr lang="en-GB" sz="1400" baseline="0" dirty="0"/>
                        <a:t> and active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Activity Paused</a:t>
                      </a:r>
                    </a:p>
                    <a:p>
                      <a:r>
                        <a:rPr lang="en-GB" sz="1400" dirty="0" err="1"/>
                        <a:t>onPause</a:t>
                      </a:r>
                      <a:r>
                        <a:rPr lang="en-GB" sz="1400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onPause</a:t>
                      </a:r>
                      <a:r>
                        <a:rPr lang="en-GB" sz="1400" dirty="0"/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Called</a:t>
                      </a:r>
                      <a:r>
                        <a:rPr lang="en-GB" sz="1400" baseline="0" dirty="0"/>
                        <a:t> when the fragment is no longer interacting with the user as its activity is paused.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Activity Stopped</a:t>
                      </a:r>
                    </a:p>
                    <a:p>
                      <a:r>
                        <a:rPr lang="en-GB" sz="1400" dirty="0" err="1"/>
                        <a:t>onStop</a:t>
                      </a:r>
                      <a:r>
                        <a:rPr lang="en-GB" sz="1400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/>
                        <a:t>onStop</a:t>
                      </a:r>
                      <a:r>
                        <a:rPr lang="en-GB" sz="1400" dirty="0"/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Called when the fragment</a:t>
                      </a:r>
                      <a:r>
                        <a:rPr lang="en-GB" sz="1400" baseline="0" dirty="0"/>
                        <a:t> is no longer visible to the user.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Activity Destroyed</a:t>
                      </a:r>
                    </a:p>
                    <a:p>
                      <a:r>
                        <a:rPr lang="en-GB" sz="1400" dirty="0" err="1"/>
                        <a:t>onDestroy</a:t>
                      </a:r>
                      <a:r>
                        <a:rPr lang="en-GB" sz="1400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>
                          <a:sym typeface="Wingdings 3" panose="05040102010807070707" pitchFamily="18" charset="2"/>
                        </a:rPr>
                        <a:t>onDestroyView</a:t>
                      </a:r>
                      <a:r>
                        <a:rPr lang="en-GB" sz="1400" dirty="0">
                          <a:sym typeface="Wingdings 3" panose="05040102010807070707" pitchFamily="18" charset="2"/>
                        </a:rPr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>
                          <a:sym typeface="Wingdings 3" panose="05040102010807070707" pitchFamily="18" charset="2"/>
                        </a:rPr>
                        <a:t>onDestroy</a:t>
                      </a:r>
                      <a:r>
                        <a:rPr lang="en-GB" sz="1400" dirty="0">
                          <a:sym typeface="Wingdings 3" panose="05040102010807070707" pitchFamily="18" charset="2"/>
                        </a:rPr>
                        <a:t>()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ym typeface="Wingdings 3" panose="05040102010807070707" pitchFamily="18" charset="2"/>
                        </a:rPr>
                        <a:t>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>
                          <a:sym typeface="Wingdings 3" panose="05040102010807070707" pitchFamily="18" charset="2"/>
                        </a:rPr>
                        <a:t>onDetach</a:t>
                      </a:r>
                      <a:r>
                        <a:rPr lang="en-GB" sz="1400" dirty="0">
                          <a:sym typeface="Wingdings 3" panose="05040102010807070707" pitchFamily="18" charset="2"/>
                        </a:rPr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Gives fragment</a:t>
                      </a:r>
                      <a:r>
                        <a:rPr lang="en-GB" sz="1400" baseline="0" dirty="0"/>
                        <a:t> chance to destroy any resources associated with its view.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aseline="0" dirty="0"/>
                        <a:t>Called to do final clean-up of any other resources it created.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When the fragment loses contact with the</a:t>
                      </a:r>
                      <a:r>
                        <a:rPr lang="en-GB" sz="1400" baseline="0" dirty="0"/>
                        <a:t> activity.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989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Fragment to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add fragments to an activity in two ways:</a:t>
            </a:r>
          </a:p>
          <a:p>
            <a:r>
              <a:rPr lang="en-GB" dirty="0"/>
              <a:t>Adding directly to the activity layout XML using the &lt;fragment&gt; component.</a:t>
            </a:r>
          </a:p>
          <a:p>
            <a:r>
              <a:rPr lang="en-GB" dirty="0"/>
              <a:t>Adding programmatically – provides greater flexibility.</a:t>
            </a:r>
          </a:p>
          <a:p>
            <a:pPr lvl="1"/>
            <a:r>
              <a:rPr lang="en-GB" dirty="0"/>
              <a:t>When you add fragments dynamically, it means the fragment will change and needs to be recreated as the user navigates back and forth or makes selections.</a:t>
            </a:r>
          </a:p>
          <a:p>
            <a:pPr lvl="1"/>
            <a:r>
              <a:rPr lang="en-GB" dirty="0"/>
              <a:t>To manage this change, you use </a:t>
            </a:r>
            <a:r>
              <a:rPr lang="en-GB" b="1" dirty="0"/>
              <a:t>Fragment Transactions</a:t>
            </a:r>
            <a:r>
              <a:rPr lang="en-GB" dirty="0"/>
              <a:t>.</a:t>
            </a:r>
          </a:p>
          <a:p>
            <a:r>
              <a:rPr lang="en-GB" dirty="0"/>
              <a:t>You use the </a:t>
            </a:r>
            <a:r>
              <a:rPr lang="en-GB" dirty="0" err="1"/>
              <a:t>FragmentManager</a:t>
            </a:r>
            <a:r>
              <a:rPr lang="en-GB" dirty="0"/>
              <a:t> to manage fragments in your activity.</a:t>
            </a:r>
          </a:p>
        </p:txBody>
      </p:sp>
    </p:spTree>
    <p:extLst>
      <p:ext uri="{BB962C8B-B14F-4D97-AF65-F5344CB8AC3E}">
        <p14:creationId xmlns:p14="http://schemas.microsoft.com/office/powerpoint/2010/main" val="82256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Fragment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Declare the new fragment to add as a transaction</a:t>
            </a:r>
          </a:p>
          <a:p>
            <a:r>
              <a:rPr lang="en-GB" dirty="0"/>
              <a:t>Begin a new Transaction</a:t>
            </a:r>
          </a:p>
          <a:p>
            <a:r>
              <a:rPr lang="en-GB" dirty="0"/>
              <a:t>Add/replace what is in the fragment view container with the new fragment</a:t>
            </a:r>
          </a:p>
          <a:p>
            <a:r>
              <a:rPr lang="en-GB" dirty="0"/>
              <a:t>If you need to keep track of changing fragments for user </a:t>
            </a:r>
            <a:r>
              <a:rPr lang="en-GB" dirty="0" smtClean="0"/>
              <a:t>interaction (e.g. allowing user to navigate back and forth using back button), </a:t>
            </a:r>
            <a:r>
              <a:rPr lang="en-GB" dirty="0"/>
              <a:t>add the transaction to the Back </a:t>
            </a:r>
            <a:r>
              <a:rPr lang="en-GB" dirty="0" smtClean="0"/>
              <a:t>Stack (</a:t>
            </a:r>
            <a:r>
              <a:rPr lang="en-GB" dirty="0" err="1" smtClean="0"/>
              <a:t>addToBackStack</a:t>
            </a:r>
            <a:r>
              <a:rPr lang="en-GB" dirty="0" smtClean="0"/>
              <a:t> method).</a:t>
            </a:r>
            <a:endParaRPr lang="en-GB" dirty="0"/>
          </a:p>
          <a:p>
            <a:r>
              <a:rPr lang="en-GB" dirty="0"/>
              <a:t>Commit the transaction (save the changes)</a:t>
            </a:r>
          </a:p>
        </p:txBody>
      </p:sp>
    </p:spTree>
    <p:extLst>
      <p:ext uri="{BB962C8B-B14F-4D97-AF65-F5344CB8AC3E}">
        <p14:creationId xmlns:p14="http://schemas.microsoft.com/office/powerpoint/2010/main" val="124293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Fragment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sz="2000" dirty="0" err="1">
                <a:solidFill>
                  <a:srgbClr val="660066"/>
                </a:solidFill>
                <a:latin typeface="Consolas" panose="020B0609020204030204" pitchFamily="49" charset="0"/>
              </a:rPr>
              <a:t>FragmentManager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fragmentManager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=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  <a:hlinkClick r:id="rId2"/>
              </a:rPr>
              <a:t>getFragmentManager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  <a:hlinkClick r:id="rId2"/>
              </a:rPr>
              <a:t>()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endParaRPr lang="en-US" altLang="en-US" sz="2000" dirty="0">
              <a:solidFill>
                <a:srgbClr val="0066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US" altLang="en-US" sz="2000" dirty="0">
                <a:solidFill>
                  <a:srgbClr val="006600"/>
                </a:solidFill>
                <a:latin typeface="Consolas" panose="020B0609020204030204" pitchFamily="49" charset="0"/>
              </a:rPr>
              <a:t>// Create new fragment and transaction</a:t>
            </a:r>
            <a:r>
              <a:rPr lang="en-US" altLang="en-US" sz="800" dirty="0"/>
              <a:t> </a:t>
            </a:r>
            <a:endParaRPr lang="en-US" altLang="en-US" sz="4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2000" dirty="0" err="1">
                <a:solidFill>
                  <a:srgbClr val="660066"/>
                </a:solidFill>
                <a:latin typeface="Consolas" panose="020B0609020204030204" pitchFamily="49" charset="0"/>
              </a:rPr>
              <a:t>FragmentTransaction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fragmentTransaction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=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fragmentManager</a:t>
            </a:r>
            <a:r>
              <a:rPr lang="en-US" altLang="en-US" sz="20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  <a:hlinkClick r:id="rId3"/>
              </a:rPr>
              <a:t>beginTransaction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  <a:hlinkClick r:id="rId3"/>
              </a:rPr>
              <a:t>()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;</a:t>
            </a:r>
            <a:r>
              <a:rPr lang="en-US" altLang="en-US" sz="300" dirty="0"/>
              <a:t> </a:t>
            </a:r>
          </a:p>
          <a:p>
            <a:pPr marL="0" indent="0">
              <a:buNone/>
            </a:pPr>
            <a:endParaRPr lang="en-US" altLang="en-US" sz="2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2000" dirty="0">
                <a:solidFill>
                  <a:srgbClr val="006600"/>
                </a:solidFill>
                <a:latin typeface="Consolas" panose="020B0609020204030204" pitchFamily="49" charset="0"/>
              </a:rPr>
              <a:t>// Add the fragment to the </a:t>
            </a:r>
            <a:r>
              <a:rPr lang="en-US" altLang="en-US" sz="2000" dirty="0" err="1">
                <a:solidFill>
                  <a:srgbClr val="006600"/>
                </a:solidFill>
                <a:latin typeface="Consolas" panose="020B0609020204030204" pitchFamily="49" charset="0"/>
              </a:rPr>
              <a:t>fragment_container</a:t>
            </a:r>
            <a:r>
              <a:rPr lang="en-US" altLang="en-US" sz="2000" dirty="0">
                <a:solidFill>
                  <a:srgbClr val="006600"/>
                </a:solidFill>
                <a:latin typeface="Consolas" panose="020B0609020204030204" pitchFamily="49" charset="0"/>
              </a:rPr>
              <a:t> view</a:t>
            </a:r>
          </a:p>
          <a:p>
            <a:pPr marL="0" indent="0">
              <a:buNone/>
            </a:pPr>
            <a:r>
              <a:rPr lang="en-US" altLang="en-US" sz="2000" dirty="0" err="1">
                <a:solidFill>
                  <a:srgbClr val="660066"/>
                </a:solidFill>
                <a:latin typeface="Consolas" panose="020B0609020204030204" pitchFamily="49" charset="0"/>
              </a:rPr>
              <a:t>ExampleFragment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fragment 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=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>
                <a:solidFill>
                  <a:srgbClr val="000088"/>
                </a:solidFill>
                <a:latin typeface="Consolas" panose="020B0609020204030204" pitchFamily="49" charset="0"/>
              </a:rPr>
              <a:t>new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sz="2000" dirty="0" err="1">
                <a:solidFill>
                  <a:srgbClr val="660066"/>
                </a:solidFill>
                <a:latin typeface="Consolas" panose="020B0609020204030204" pitchFamily="49" charset="0"/>
              </a:rPr>
              <a:t>ExampleFragment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();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fragmentTransaction</a:t>
            </a:r>
            <a:r>
              <a:rPr lang="en-US" altLang="en-US" sz="20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add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</a:t>
            </a:r>
            <a:r>
              <a:rPr lang="en-US" altLang="en-US" sz="20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US" altLang="en-US" sz="20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fragment_container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,</a:t>
            </a: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> fragment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sz="20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sz="2000" dirty="0">
                <a:solidFill>
                  <a:srgbClr val="006600"/>
                </a:solidFill>
                <a:latin typeface="Consolas" panose="020B0609020204030204" pitchFamily="49" charset="0"/>
              </a:rPr>
              <a:t>// Commit the transaction</a:t>
            </a:r>
            <a:r>
              <a:rPr lang="en-US" altLang="en-US" sz="800" dirty="0"/>
              <a:t> </a:t>
            </a:r>
            <a:endParaRPr lang="en-US" altLang="en-US" sz="4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fragmentTransaction</a:t>
            </a:r>
            <a:r>
              <a:rPr lang="en-US" altLang="en-US" sz="2000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commit</a:t>
            </a:r>
            <a:r>
              <a:rPr lang="en-US" altLang="en-US" sz="2000" dirty="0">
                <a:solidFill>
                  <a:srgbClr val="666600"/>
                </a:solidFill>
                <a:latin typeface="Consolas" panose="020B0609020204030204" pitchFamily="49" charset="0"/>
              </a:rPr>
              <a:t>();</a:t>
            </a:r>
            <a:r>
              <a:rPr lang="en-US" altLang="en-US" sz="300" dirty="0"/>
              <a:t> </a:t>
            </a:r>
            <a:endParaRPr lang="en-US" altLang="en-US" sz="4800" dirty="0"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25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Fragments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fragments responsibly.</a:t>
            </a:r>
          </a:p>
          <a:p>
            <a:r>
              <a:rPr lang="en-GB" dirty="0"/>
              <a:t>A good rule of thumb is to have no more than two or three fragments on the screen at a time.</a:t>
            </a:r>
          </a:p>
          <a:p>
            <a:r>
              <a:rPr lang="en-GB" dirty="0"/>
              <a:t>Consider creating a custom view instead for creating reusable, smaller, view components.</a:t>
            </a:r>
          </a:p>
          <a:p>
            <a:r>
              <a:rPr lang="en-GB" dirty="0"/>
              <a:t>Additional Point:</a:t>
            </a:r>
          </a:p>
          <a:p>
            <a:pPr lvl="1"/>
            <a:r>
              <a:rPr lang="en-GB" dirty="0"/>
              <a:t>It is far easier to write your app to use fragments from the beginning than trying to rework it later.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11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the Singleton Pattern?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55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Singleton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create a class with:</a:t>
            </a:r>
          </a:p>
          <a:p>
            <a:pPr lvl="1"/>
            <a:r>
              <a:rPr lang="en-GB" dirty="0" smtClean="0"/>
              <a:t>A private static instance of itself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private</a:t>
            </a:r>
            <a:r>
              <a:rPr lang="en-GB" dirty="0" smtClean="0"/>
              <a:t> constructor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public</a:t>
            </a:r>
            <a:r>
              <a:rPr lang="en-GB" dirty="0" smtClean="0"/>
              <a:t> </a:t>
            </a:r>
            <a:r>
              <a:rPr lang="en-GB" b="1" dirty="0" smtClean="0"/>
              <a:t>get</a:t>
            </a:r>
            <a:r>
              <a:rPr lang="en-GB" dirty="0" smtClean="0"/>
              <a:t>() method – this is what provides the access to the singleton class in the rest of the app.</a:t>
            </a:r>
          </a:p>
          <a:p>
            <a:r>
              <a:rPr lang="en-GB" dirty="0" smtClean="0"/>
              <a:t>In the get() method:</a:t>
            </a:r>
          </a:p>
          <a:p>
            <a:pPr lvl="1"/>
            <a:r>
              <a:rPr lang="en-GB" dirty="0" smtClean="0"/>
              <a:t>It returns the private instance of itself</a:t>
            </a:r>
          </a:p>
          <a:p>
            <a:pPr lvl="1"/>
            <a:r>
              <a:rPr lang="en-GB" dirty="0" smtClean="0"/>
              <a:t>But first it checks if the instance exists (has been initialised), if not it calls its private constructor to initialise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294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11384</TotalTime>
  <Words>937</Words>
  <Application>Microsoft Office PowerPoint</Application>
  <PresentationFormat>On-screen Show (4:3)</PresentationFormat>
  <Paragraphs>131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Cambria</vt:lpstr>
      <vt:lpstr>Consolas</vt:lpstr>
      <vt:lpstr>Wingdings</vt:lpstr>
      <vt:lpstr>Wingdings 2</vt:lpstr>
      <vt:lpstr>Wingdings 3</vt:lpstr>
      <vt:lpstr>Median</vt:lpstr>
      <vt:lpstr>Android UI Fragments</vt:lpstr>
      <vt:lpstr>Today’s Lecture</vt:lpstr>
      <vt:lpstr>Fragments</vt:lpstr>
      <vt:lpstr>Fragments</vt:lpstr>
      <vt:lpstr>Creating Fragments</vt:lpstr>
      <vt:lpstr>The Superiority of Support Fragments</vt:lpstr>
      <vt:lpstr>Creating Fragments - Lifecycle</vt:lpstr>
      <vt:lpstr>The Fragment Lifecycle Events</vt:lpstr>
      <vt:lpstr>Adding a Fragment to an Activity</vt:lpstr>
      <vt:lpstr>Using Fragment Transactions</vt:lpstr>
      <vt:lpstr>Using Fragment Transactions</vt:lpstr>
      <vt:lpstr>Using Fragments</vt:lpstr>
      <vt:lpstr>Question</vt:lpstr>
      <vt:lpstr>Creating a Singleton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1636</cp:revision>
  <cp:lastPrinted>2014-09-29T16:21:25Z</cp:lastPrinted>
  <dcterms:created xsi:type="dcterms:W3CDTF">2013-09-18T07:00:31Z</dcterms:created>
  <dcterms:modified xsi:type="dcterms:W3CDTF">2016-11-21T08:33:03Z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