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87" r:id="rId4"/>
    <p:sldId id="260" r:id="rId5"/>
    <p:sldId id="268" r:id="rId6"/>
    <p:sldId id="261" r:id="rId7"/>
    <p:sldId id="269" r:id="rId8"/>
    <p:sldId id="273" r:id="rId9"/>
    <p:sldId id="265" r:id="rId10"/>
    <p:sldId id="289" r:id="rId11"/>
    <p:sldId id="277" r:id="rId12"/>
    <p:sldId id="258" r:id="rId13"/>
    <p:sldId id="263" r:id="rId14"/>
    <p:sldId id="280" r:id="rId15"/>
    <p:sldId id="264" r:id="rId16"/>
    <p:sldId id="270" r:id="rId17"/>
    <p:sldId id="271" r:id="rId18"/>
    <p:sldId id="279" r:id="rId19"/>
    <p:sldId id="285" r:id="rId20"/>
    <p:sldId id="283" r:id="rId21"/>
    <p:sldId id="288" r:id="rId22"/>
    <p:sldId id="28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80"/>
    <p:restoredTop sz="94582"/>
  </p:normalViewPr>
  <p:slideViewPr>
    <p:cSldViewPr snapToGrid="0">
      <p:cViewPr>
        <p:scale>
          <a:sx n="100" d="100"/>
          <a:sy n="100" d="100"/>
        </p:scale>
        <p:origin x="1128"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72C91B-37BB-4D7C-A5DC-403997276CE3}" type="doc">
      <dgm:prSet loTypeId="urn:microsoft.com/office/officeart/2016/7/layout/RepeatingBendingProcessNew" loCatId="process" qsTypeId="urn:microsoft.com/office/officeart/2005/8/quickstyle/simple4" qsCatId="simple" csTypeId="urn:microsoft.com/office/officeart/2005/8/colors/accent1_2" csCatId="accent1" phldr="1"/>
      <dgm:spPr/>
      <dgm:t>
        <a:bodyPr/>
        <a:lstStyle/>
        <a:p>
          <a:endParaRPr lang="en-US"/>
        </a:p>
      </dgm:t>
    </dgm:pt>
    <dgm:pt modelId="{F8689060-1C1A-4BA6-84F6-D7BD8470F349}">
      <dgm:prSet/>
      <dgm:spPr/>
      <dgm:t>
        <a:bodyPr/>
        <a:lstStyle/>
        <a:p>
          <a:r>
            <a:rPr lang="en-GB"/>
            <a:t>Why is AFL important?</a:t>
          </a:r>
          <a:endParaRPr lang="en-US"/>
        </a:p>
      </dgm:t>
    </dgm:pt>
    <dgm:pt modelId="{9697F04E-A3FC-42FC-B3FB-B2804E45DC4F}" type="parTrans" cxnId="{34D59B15-318A-4D64-A30C-2EB760F41AFB}">
      <dgm:prSet/>
      <dgm:spPr/>
      <dgm:t>
        <a:bodyPr/>
        <a:lstStyle/>
        <a:p>
          <a:endParaRPr lang="en-US"/>
        </a:p>
      </dgm:t>
    </dgm:pt>
    <dgm:pt modelId="{2242F62C-6732-4F93-9982-CA64C3B4ED98}" type="sibTrans" cxnId="{34D59B15-318A-4D64-A30C-2EB760F41AFB}">
      <dgm:prSet/>
      <dgm:spPr/>
      <dgm:t>
        <a:bodyPr/>
        <a:lstStyle/>
        <a:p>
          <a:endParaRPr lang="en-US"/>
        </a:p>
      </dgm:t>
    </dgm:pt>
    <dgm:pt modelId="{79D7E541-5BB0-459B-A302-DE92D704C8CB}">
      <dgm:prSet/>
      <dgm:spPr/>
      <dgm:t>
        <a:bodyPr/>
        <a:lstStyle/>
        <a:p>
          <a:r>
            <a:rPr lang="en-GB"/>
            <a:t>What is the importance of applying AFL in the classroom?</a:t>
          </a:r>
          <a:endParaRPr lang="en-US"/>
        </a:p>
      </dgm:t>
    </dgm:pt>
    <dgm:pt modelId="{CF75C1AF-E00E-4213-9094-7948241EEC56}" type="parTrans" cxnId="{E37AA894-9757-4B4E-B5D2-F42A2D7C1966}">
      <dgm:prSet/>
      <dgm:spPr/>
      <dgm:t>
        <a:bodyPr/>
        <a:lstStyle/>
        <a:p>
          <a:endParaRPr lang="en-US"/>
        </a:p>
      </dgm:t>
    </dgm:pt>
    <dgm:pt modelId="{7A7F683F-483D-4442-858E-ACBD18FD0804}" type="sibTrans" cxnId="{E37AA894-9757-4B4E-B5D2-F42A2D7C1966}">
      <dgm:prSet/>
      <dgm:spPr/>
      <dgm:t>
        <a:bodyPr/>
        <a:lstStyle/>
        <a:p>
          <a:endParaRPr lang="en-US"/>
        </a:p>
      </dgm:t>
    </dgm:pt>
    <dgm:pt modelId="{FAD9069D-9409-497B-BEEE-A972100E3E2F}">
      <dgm:prSet/>
      <dgm:spPr/>
      <dgm:t>
        <a:bodyPr/>
        <a:lstStyle/>
        <a:p>
          <a:r>
            <a:rPr lang="en-GB" dirty="0"/>
            <a:t>Strengths and weaknesses of AFL</a:t>
          </a:r>
          <a:endParaRPr lang="en-US" dirty="0"/>
        </a:p>
      </dgm:t>
    </dgm:pt>
    <dgm:pt modelId="{0F5246B7-D607-4C6B-B2B3-E641FE249A55}" type="parTrans" cxnId="{57992D21-EF28-4E06-8515-4D4EC37CE54C}">
      <dgm:prSet/>
      <dgm:spPr/>
      <dgm:t>
        <a:bodyPr/>
        <a:lstStyle/>
        <a:p>
          <a:endParaRPr lang="en-US"/>
        </a:p>
      </dgm:t>
    </dgm:pt>
    <dgm:pt modelId="{DF10AF2A-5CE1-4AF3-9DBC-983B89844BE3}" type="sibTrans" cxnId="{57992D21-EF28-4E06-8515-4D4EC37CE54C}">
      <dgm:prSet/>
      <dgm:spPr/>
      <dgm:t>
        <a:bodyPr/>
        <a:lstStyle/>
        <a:p>
          <a:endParaRPr lang="en-US"/>
        </a:p>
      </dgm:t>
    </dgm:pt>
    <dgm:pt modelId="{BCB3B028-2C36-486E-9EE6-3DF46708F543}">
      <dgm:prSet/>
      <dgm:spPr/>
      <dgm:t>
        <a:bodyPr/>
        <a:lstStyle/>
        <a:p>
          <a:r>
            <a:rPr lang="en-GB"/>
            <a:t>Who agrees with the importance of AFL?</a:t>
          </a:r>
          <a:endParaRPr lang="en-US"/>
        </a:p>
      </dgm:t>
    </dgm:pt>
    <dgm:pt modelId="{2E081676-10C6-43DB-85FA-19E6EE78DA23}" type="parTrans" cxnId="{C3F1116C-D8C1-405B-A490-31F3857E5C2F}">
      <dgm:prSet/>
      <dgm:spPr/>
      <dgm:t>
        <a:bodyPr/>
        <a:lstStyle/>
        <a:p>
          <a:endParaRPr lang="en-US"/>
        </a:p>
      </dgm:t>
    </dgm:pt>
    <dgm:pt modelId="{451711D7-39F4-4904-BD50-D9AB39FA4C01}" type="sibTrans" cxnId="{C3F1116C-D8C1-405B-A490-31F3857E5C2F}">
      <dgm:prSet/>
      <dgm:spPr/>
      <dgm:t>
        <a:bodyPr/>
        <a:lstStyle/>
        <a:p>
          <a:endParaRPr lang="en-US"/>
        </a:p>
      </dgm:t>
    </dgm:pt>
    <dgm:pt modelId="{04389C94-FEEB-4AF7-AC43-41F88997C294}">
      <dgm:prSet/>
      <dgm:spPr/>
      <dgm:t>
        <a:bodyPr/>
        <a:lstStyle/>
        <a:p>
          <a:r>
            <a:rPr lang="en-GB"/>
            <a:t>Who disagrees with the importance of Afl?</a:t>
          </a:r>
          <a:endParaRPr lang="en-US"/>
        </a:p>
      </dgm:t>
    </dgm:pt>
    <dgm:pt modelId="{6336C7B1-A6E1-49DF-AA6A-16DB1D5AF94D}" type="parTrans" cxnId="{7AAEC174-65F3-4314-A8EE-EFD9A2125567}">
      <dgm:prSet/>
      <dgm:spPr/>
      <dgm:t>
        <a:bodyPr/>
        <a:lstStyle/>
        <a:p>
          <a:endParaRPr lang="en-US"/>
        </a:p>
      </dgm:t>
    </dgm:pt>
    <dgm:pt modelId="{3CDAE79A-1A57-4702-8168-EEB477DB87B2}" type="sibTrans" cxnId="{7AAEC174-65F3-4314-A8EE-EFD9A2125567}">
      <dgm:prSet/>
      <dgm:spPr/>
      <dgm:t>
        <a:bodyPr/>
        <a:lstStyle/>
        <a:p>
          <a:endParaRPr lang="en-US"/>
        </a:p>
      </dgm:t>
    </dgm:pt>
    <dgm:pt modelId="{AFF2F874-B01A-4271-B332-19514D100838}">
      <dgm:prSet/>
      <dgm:spPr/>
      <dgm:t>
        <a:bodyPr/>
        <a:lstStyle/>
        <a:p>
          <a:r>
            <a:rPr lang="en-GB" dirty="0"/>
            <a:t>Key principles of AFL</a:t>
          </a:r>
          <a:endParaRPr lang="en-US" dirty="0"/>
        </a:p>
      </dgm:t>
    </dgm:pt>
    <dgm:pt modelId="{63867403-337B-46BC-97FE-CDF59E3A4C1B}" type="parTrans" cxnId="{9BE96860-5CC5-414C-8D18-85667D89A7CA}">
      <dgm:prSet/>
      <dgm:spPr/>
      <dgm:t>
        <a:bodyPr/>
        <a:lstStyle/>
        <a:p>
          <a:endParaRPr lang="en-US"/>
        </a:p>
      </dgm:t>
    </dgm:pt>
    <dgm:pt modelId="{10E1E5F5-F7A5-431F-9437-379DB372A884}" type="sibTrans" cxnId="{9BE96860-5CC5-414C-8D18-85667D89A7CA}">
      <dgm:prSet/>
      <dgm:spPr/>
      <dgm:t>
        <a:bodyPr/>
        <a:lstStyle/>
        <a:p>
          <a:endParaRPr lang="en-US"/>
        </a:p>
      </dgm:t>
    </dgm:pt>
    <dgm:pt modelId="{2F01C3E3-8769-4432-ACB5-407337A3EE2F}">
      <dgm:prSet/>
      <dgm:spPr/>
      <dgm:t>
        <a:bodyPr/>
        <a:lstStyle/>
        <a:p>
          <a:r>
            <a:rPr lang="en-GB"/>
            <a:t>My class</a:t>
          </a:r>
          <a:endParaRPr lang="en-US"/>
        </a:p>
      </dgm:t>
    </dgm:pt>
    <dgm:pt modelId="{C3A097E9-06F9-4CE9-B459-B9D41675F5A9}" type="parTrans" cxnId="{86E14A88-9AC8-47FD-BBD9-5A4B3EE35291}">
      <dgm:prSet/>
      <dgm:spPr/>
      <dgm:t>
        <a:bodyPr/>
        <a:lstStyle/>
        <a:p>
          <a:endParaRPr lang="en-US"/>
        </a:p>
      </dgm:t>
    </dgm:pt>
    <dgm:pt modelId="{52F26166-E91B-4119-A03F-9AC569731594}" type="sibTrans" cxnId="{86E14A88-9AC8-47FD-BBD9-5A4B3EE35291}">
      <dgm:prSet/>
      <dgm:spPr/>
      <dgm:t>
        <a:bodyPr/>
        <a:lstStyle/>
        <a:p>
          <a:endParaRPr lang="en-US"/>
        </a:p>
      </dgm:t>
    </dgm:pt>
    <dgm:pt modelId="{C918F9E5-6309-4187-AD1D-DFE3E79C22C0}">
      <dgm:prSet/>
      <dgm:spPr/>
      <dgm:t>
        <a:bodyPr/>
        <a:lstStyle/>
        <a:p>
          <a:r>
            <a:rPr lang="en-GB"/>
            <a:t>My Lesson</a:t>
          </a:r>
          <a:endParaRPr lang="en-US"/>
        </a:p>
      </dgm:t>
    </dgm:pt>
    <dgm:pt modelId="{B6F25A53-3C1C-40A4-A23D-676D3B87EDB0}" type="parTrans" cxnId="{DACFA50C-55FA-4E91-AF48-33CF2A1D08A6}">
      <dgm:prSet/>
      <dgm:spPr/>
      <dgm:t>
        <a:bodyPr/>
        <a:lstStyle/>
        <a:p>
          <a:endParaRPr lang="en-US"/>
        </a:p>
      </dgm:t>
    </dgm:pt>
    <dgm:pt modelId="{4EFFE766-7052-40D1-B331-8E97286D39EC}" type="sibTrans" cxnId="{DACFA50C-55FA-4E91-AF48-33CF2A1D08A6}">
      <dgm:prSet/>
      <dgm:spPr/>
      <dgm:t>
        <a:bodyPr/>
        <a:lstStyle/>
        <a:p>
          <a:endParaRPr lang="en-US"/>
        </a:p>
      </dgm:t>
    </dgm:pt>
    <dgm:pt modelId="{F4EC2376-45A3-4C94-829A-009266C3A258}">
      <dgm:prSet/>
      <dgm:spPr/>
      <dgm:t>
        <a:bodyPr/>
        <a:lstStyle/>
        <a:p>
          <a:r>
            <a:rPr lang="en-GB"/>
            <a:t>My AFL strategies </a:t>
          </a:r>
          <a:endParaRPr lang="en-US"/>
        </a:p>
      </dgm:t>
    </dgm:pt>
    <dgm:pt modelId="{748306C9-A8D7-4155-87A1-F26D34047915}" type="parTrans" cxnId="{9B1297C8-0171-4F26-A356-991EF374FE86}">
      <dgm:prSet/>
      <dgm:spPr/>
      <dgm:t>
        <a:bodyPr/>
        <a:lstStyle/>
        <a:p>
          <a:endParaRPr lang="en-US"/>
        </a:p>
      </dgm:t>
    </dgm:pt>
    <dgm:pt modelId="{976BF24D-919F-46F2-A43D-1AEA7F6689CC}" type="sibTrans" cxnId="{9B1297C8-0171-4F26-A356-991EF374FE86}">
      <dgm:prSet/>
      <dgm:spPr/>
      <dgm:t>
        <a:bodyPr/>
        <a:lstStyle/>
        <a:p>
          <a:endParaRPr lang="en-US"/>
        </a:p>
      </dgm:t>
    </dgm:pt>
    <dgm:pt modelId="{35A88D17-985F-4701-96E8-99ED0E65622E}">
      <dgm:prSet/>
      <dgm:spPr/>
      <dgm:t>
        <a:bodyPr/>
        <a:lstStyle/>
        <a:p>
          <a:r>
            <a:rPr lang="en-GB"/>
            <a:t>Conclusion </a:t>
          </a:r>
          <a:endParaRPr lang="en-US"/>
        </a:p>
      </dgm:t>
    </dgm:pt>
    <dgm:pt modelId="{BA0F150E-5B3E-4EC5-B4F0-287392BE8B6C}" type="parTrans" cxnId="{8F319866-A78C-490E-AA0A-28516ABBBC48}">
      <dgm:prSet/>
      <dgm:spPr/>
      <dgm:t>
        <a:bodyPr/>
        <a:lstStyle/>
        <a:p>
          <a:endParaRPr lang="en-US"/>
        </a:p>
      </dgm:t>
    </dgm:pt>
    <dgm:pt modelId="{A09959A6-93BB-4C96-8346-31DD58F7155A}" type="sibTrans" cxnId="{8F319866-A78C-490E-AA0A-28516ABBBC48}">
      <dgm:prSet/>
      <dgm:spPr/>
      <dgm:t>
        <a:bodyPr/>
        <a:lstStyle/>
        <a:p>
          <a:endParaRPr lang="en-US"/>
        </a:p>
      </dgm:t>
    </dgm:pt>
    <dgm:pt modelId="{70E7AACE-E167-C94D-9F29-1C3C8D8C513A}">
      <dgm:prSet/>
      <dgm:spPr/>
      <dgm:t>
        <a:bodyPr/>
        <a:lstStyle/>
        <a:p>
          <a:r>
            <a:rPr lang="en-GB" dirty="0"/>
            <a:t>What is AFL?</a:t>
          </a:r>
        </a:p>
      </dgm:t>
    </dgm:pt>
    <dgm:pt modelId="{3CE00A7C-F207-2646-84A9-BFBA830F5AC2}" type="parTrans" cxnId="{4949FC83-2981-F148-A8F8-A2A62195A318}">
      <dgm:prSet/>
      <dgm:spPr/>
      <dgm:t>
        <a:bodyPr/>
        <a:lstStyle/>
        <a:p>
          <a:endParaRPr lang="en-GB"/>
        </a:p>
      </dgm:t>
    </dgm:pt>
    <dgm:pt modelId="{410A2321-1D8B-3F44-8ED7-F548C489EDD2}" type="sibTrans" cxnId="{4949FC83-2981-F148-A8F8-A2A62195A318}">
      <dgm:prSet/>
      <dgm:spPr/>
      <dgm:t>
        <a:bodyPr/>
        <a:lstStyle/>
        <a:p>
          <a:endParaRPr lang="en-GB"/>
        </a:p>
      </dgm:t>
    </dgm:pt>
    <dgm:pt modelId="{49D6FE5A-4578-A344-871C-3AC1184B2D90}">
      <dgm:prSet/>
      <dgm:spPr/>
      <dgm:t>
        <a:bodyPr/>
        <a:lstStyle/>
        <a:p>
          <a:r>
            <a:rPr lang="en-GB"/>
            <a:t>2 types of assessment</a:t>
          </a:r>
          <a:endParaRPr lang="en-GB" dirty="0"/>
        </a:p>
      </dgm:t>
    </dgm:pt>
    <dgm:pt modelId="{5434C95B-722E-CC4B-8E2E-6631BC08123D}" type="parTrans" cxnId="{D69952C3-E0A5-4345-8BC9-A2057BF826F3}">
      <dgm:prSet/>
      <dgm:spPr/>
      <dgm:t>
        <a:bodyPr/>
        <a:lstStyle/>
        <a:p>
          <a:endParaRPr lang="en-GB"/>
        </a:p>
      </dgm:t>
    </dgm:pt>
    <dgm:pt modelId="{23EF7920-321D-BF4C-BE90-9675C46D6391}" type="sibTrans" cxnId="{D69952C3-E0A5-4345-8BC9-A2057BF826F3}">
      <dgm:prSet/>
      <dgm:spPr/>
      <dgm:t>
        <a:bodyPr/>
        <a:lstStyle/>
        <a:p>
          <a:endParaRPr lang="en-GB"/>
        </a:p>
      </dgm:t>
    </dgm:pt>
    <dgm:pt modelId="{441360DD-5A23-AF44-8B77-BE16D5903BEF}">
      <dgm:prSet/>
      <dgm:spPr/>
      <dgm:t>
        <a:bodyPr/>
        <a:lstStyle/>
        <a:p>
          <a:r>
            <a:rPr lang="en-GB">
              <a:latin typeface="+mj-lt"/>
            </a:rPr>
            <a:t>Assessment within the Welsh Curriculum and how it aids pupil progression.</a:t>
          </a:r>
          <a:endParaRPr lang="en-GB" dirty="0">
            <a:latin typeface="+mj-lt"/>
          </a:endParaRPr>
        </a:p>
      </dgm:t>
    </dgm:pt>
    <dgm:pt modelId="{1A494AFA-29E8-9F4F-BC4D-FB5D18405F00}" type="parTrans" cxnId="{1B1EE10B-3CD9-1D4A-8063-76F187E9585D}">
      <dgm:prSet/>
      <dgm:spPr/>
      <dgm:t>
        <a:bodyPr/>
        <a:lstStyle/>
        <a:p>
          <a:endParaRPr lang="en-GB"/>
        </a:p>
      </dgm:t>
    </dgm:pt>
    <dgm:pt modelId="{3E9FF1D4-8BA3-B648-9B15-E75B02D7FA29}" type="sibTrans" cxnId="{1B1EE10B-3CD9-1D4A-8063-76F187E9585D}">
      <dgm:prSet/>
      <dgm:spPr/>
      <dgm:t>
        <a:bodyPr/>
        <a:lstStyle/>
        <a:p>
          <a:endParaRPr lang="en-GB"/>
        </a:p>
      </dgm:t>
    </dgm:pt>
    <dgm:pt modelId="{CF58FD15-3523-304A-B0C5-AEF39C75DBB0}" type="pres">
      <dgm:prSet presAssocID="{2172C91B-37BB-4D7C-A5DC-403997276CE3}" presName="Name0" presStyleCnt="0">
        <dgm:presLayoutVars>
          <dgm:dir/>
          <dgm:resizeHandles val="exact"/>
        </dgm:presLayoutVars>
      </dgm:prSet>
      <dgm:spPr/>
    </dgm:pt>
    <dgm:pt modelId="{780C6637-2E40-CD41-8245-B8DD13069DD6}" type="pres">
      <dgm:prSet presAssocID="{49D6FE5A-4578-A344-871C-3AC1184B2D90}" presName="node" presStyleLbl="node1" presStyleIdx="0" presStyleCnt="13">
        <dgm:presLayoutVars>
          <dgm:bulletEnabled val="1"/>
        </dgm:presLayoutVars>
      </dgm:prSet>
      <dgm:spPr/>
    </dgm:pt>
    <dgm:pt modelId="{53EAA053-0D26-5746-B4A2-EA26DCBABAEB}" type="pres">
      <dgm:prSet presAssocID="{23EF7920-321D-BF4C-BE90-9675C46D6391}" presName="sibTrans" presStyleLbl="sibTrans1D1" presStyleIdx="0" presStyleCnt="12"/>
      <dgm:spPr/>
    </dgm:pt>
    <dgm:pt modelId="{47CF2273-6D92-7740-B2C4-2FE78F63EF21}" type="pres">
      <dgm:prSet presAssocID="{23EF7920-321D-BF4C-BE90-9675C46D6391}" presName="connectorText" presStyleLbl="sibTrans1D1" presStyleIdx="0" presStyleCnt="12"/>
      <dgm:spPr/>
    </dgm:pt>
    <dgm:pt modelId="{B750F97D-3F10-C441-ABB6-C4630203E6BA}" type="pres">
      <dgm:prSet presAssocID="{70E7AACE-E167-C94D-9F29-1C3C8D8C513A}" presName="node" presStyleLbl="node1" presStyleIdx="1" presStyleCnt="13">
        <dgm:presLayoutVars>
          <dgm:bulletEnabled val="1"/>
        </dgm:presLayoutVars>
      </dgm:prSet>
      <dgm:spPr/>
    </dgm:pt>
    <dgm:pt modelId="{65BC2D67-7A67-D84C-B457-8E813E0258FC}" type="pres">
      <dgm:prSet presAssocID="{410A2321-1D8B-3F44-8ED7-F548C489EDD2}" presName="sibTrans" presStyleLbl="sibTrans1D1" presStyleIdx="1" presStyleCnt="12"/>
      <dgm:spPr/>
    </dgm:pt>
    <dgm:pt modelId="{F44B87E3-E16A-1E41-A637-E76921987819}" type="pres">
      <dgm:prSet presAssocID="{410A2321-1D8B-3F44-8ED7-F548C489EDD2}" presName="connectorText" presStyleLbl="sibTrans1D1" presStyleIdx="1" presStyleCnt="12"/>
      <dgm:spPr/>
    </dgm:pt>
    <dgm:pt modelId="{1E9A7528-BE3F-ED41-98FA-2A6EC3DA8FE4}" type="pres">
      <dgm:prSet presAssocID="{F8689060-1C1A-4BA6-84F6-D7BD8470F349}" presName="node" presStyleLbl="node1" presStyleIdx="2" presStyleCnt="13">
        <dgm:presLayoutVars>
          <dgm:bulletEnabled val="1"/>
        </dgm:presLayoutVars>
      </dgm:prSet>
      <dgm:spPr/>
    </dgm:pt>
    <dgm:pt modelId="{2C16F2FC-F97F-A64D-BAA8-0C73800ECB63}" type="pres">
      <dgm:prSet presAssocID="{2242F62C-6732-4F93-9982-CA64C3B4ED98}" presName="sibTrans" presStyleLbl="sibTrans1D1" presStyleIdx="2" presStyleCnt="12"/>
      <dgm:spPr/>
    </dgm:pt>
    <dgm:pt modelId="{515C3043-6C66-0942-8E71-DD7C99482419}" type="pres">
      <dgm:prSet presAssocID="{2242F62C-6732-4F93-9982-CA64C3B4ED98}" presName="connectorText" presStyleLbl="sibTrans1D1" presStyleIdx="2" presStyleCnt="12"/>
      <dgm:spPr/>
    </dgm:pt>
    <dgm:pt modelId="{E5CC39A2-E38C-C64A-9BA5-D6833FC58318}" type="pres">
      <dgm:prSet presAssocID="{79D7E541-5BB0-459B-A302-DE92D704C8CB}" presName="node" presStyleLbl="node1" presStyleIdx="3" presStyleCnt="13">
        <dgm:presLayoutVars>
          <dgm:bulletEnabled val="1"/>
        </dgm:presLayoutVars>
      </dgm:prSet>
      <dgm:spPr/>
    </dgm:pt>
    <dgm:pt modelId="{F3A1E398-CE0F-9740-B6D2-6C2C408BAB6A}" type="pres">
      <dgm:prSet presAssocID="{7A7F683F-483D-4442-858E-ACBD18FD0804}" presName="sibTrans" presStyleLbl="sibTrans1D1" presStyleIdx="3" presStyleCnt="12"/>
      <dgm:spPr/>
    </dgm:pt>
    <dgm:pt modelId="{4A20BBE0-CBC0-CD4D-B2BE-96EADD8995E0}" type="pres">
      <dgm:prSet presAssocID="{7A7F683F-483D-4442-858E-ACBD18FD0804}" presName="connectorText" presStyleLbl="sibTrans1D1" presStyleIdx="3" presStyleCnt="12"/>
      <dgm:spPr/>
    </dgm:pt>
    <dgm:pt modelId="{2E836C8B-948D-1540-9ECA-9D599DD1F417}" type="pres">
      <dgm:prSet presAssocID="{FAD9069D-9409-497B-BEEE-A972100E3E2F}" presName="node" presStyleLbl="node1" presStyleIdx="4" presStyleCnt="13">
        <dgm:presLayoutVars>
          <dgm:bulletEnabled val="1"/>
        </dgm:presLayoutVars>
      </dgm:prSet>
      <dgm:spPr/>
    </dgm:pt>
    <dgm:pt modelId="{0DFA7EF3-6428-F94B-8722-26B2C6E44E04}" type="pres">
      <dgm:prSet presAssocID="{DF10AF2A-5CE1-4AF3-9DBC-983B89844BE3}" presName="sibTrans" presStyleLbl="sibTrans1D1" presStyleIdx="4" presStyleCnt="12"/>
      <dgm:spPr/>
    </dgm:pt>
    <dgm:pt modelId="{3E5A78CD-0E99-2241-87DF-203C15E5B3DA}" type="pres">
      <dgm:prSet presAssocID="{DF10AF2A-5CE1-4AF3-9DBC-983B89844BE3}" presName="connectorText" presStyleLbl="sibTrans1D1" presStyleIdx="4" presStyleCnt="12"/>
      <dgm:spPr/>
    </dgm:pt>
    <dgm:pt modelId="{3DB3C667-7B3C-3F48-AAE9-119571B1A1C9}" type="pres">
      <dgm:prSet presAssocID="{BCB3B028-2C36-486E-9EE6-3DF46708F543}" presName="node" presStyleLbl="node1" presStyleIdx="5" presStyleCnt="13">
        <dgm:presLayoutVars>
          <dgm:bulletEnabled val="1"/>
        </dgm:presLayoutVars>
      </dgm:prSet>
      <dgm:spPr/>
    </dgm:pt>
    <dgm:pt modelId="{C196395F-5EDF-A64A-BBE4-B5168F083874}" type="pres">
      <dgm:prSet presAssocID="{451711D7-39F4-4904-BD50-D9AB39FA4C01}" presName="sibTrans" presStyleLbl="sibTrans1D1" presStyleIdx="5" presStyleCnt="12"/>
      <dgm:spPr/>
    </dgm:pt>
    <dgm:pt modelId="{D19541E3-153D-2848-8FAF-79B2B2DB62E8}" type="pres">
      <dgm:prSet presAssocID="{451711D7-39F4-4904-BD50-D9AB39FA4C01}" presName="connectorText" presStyleLbl="sibTrans1D1" presStyleIdx="5" presStyleCnt="12"/>
      <dgm:spPr/>
    </dgm:pt>
    <dgm:pt modelId="{EDBA60BA-4616-2940-8827-7817A1EC7846}" type="pres">
      <dgm:prSet presAssocID="{04389C94-FEEB-4AF7-AC43-41F88997C294}" presName="node" presStyleLbl="node1" presStyleIdx="6" presStyleCnt="13">
        <dgm:presLayoutVars>
          <dgm:bulletEnabled val="1"/>
        </dgm:presLayoutVars>
      </dgm:prSet>
      <dgm:spPr/>
    </dgm:pt>
    <dgm:pt modelId="{E63B9ABD-9915-DD47-8BB2-B95CE709A3B2}" type="pres">
      <dgm:prSet presAssocID="{3CDAE79A-1A57-4702-8168-EEB477DB87B2}" presName="sibTrans" presStyleLbl="sibTrans1D1" presStyleIdx="6" presStyleCnt="12"/>
      <dgm:spPr/>
    </dgm:pt>
    <dgm:pt modelId="{786ED1CF-F35F-0D4B-B00F-75C5150E8942}" type="pres">
      <dgm:prSet presAssocID="{3CDAE79A-1A57-4702-8168-EEB477DB87B2}" presName="connectorText" presStyleLbl="sibTrans1D1" presStyleIdx="6" presStyleCnt="12"/>
      <dgm:spPr/>
    </dgm:pt>
    <dgm:pt modelId="{3D8C2C81-31CB-824C-AED4-B04BD10D2F8E}" type="pres">
      <dgm:prSet presAssocID="{AFF2F874-B01A-4271-B332-19514D100838}" presName="node" presStyleLbl="node1" presStyleIdx="7" presStyleCnt="13">
        <dgm:presLayoutVars>
          <dgm:bulletEnabled val="1"/>
        </dgm:presLayoutVars>
      </dgm:prSet>
      <dgm:spPr/>
    </dgm:pt>
    <dgm:pt modelId="{ADD9E12E-0760-D34D-8B0D-BA3EA01E0C82}" type="pres">
      <dgm:prSet presAssocID="{10E1E5F5-F7A5-431F-9437-379DB372A884}" presName="sibTrans" presStyleLbl="sibTrans1D1" presStyleIdx="7" presStyleCnt="12"/>
      <dgm:spPr/>
    </dgm:pt>
    <dgm:pt modelId="{55253811-1989-7A49-9465-43ECA176C6CC}" type="pres">
      <dgm:prSet presAssocID="{10E1E5F5-F7A5-431F-9437-379DB372A884}" presName="connectorText" presStyleLbl="sibTrans1D1" presStyleIdx="7" presStyleCnt="12"/>
      <dgm:spPr/>
    </dgm:pt>
    <dgm:pt modelId="{F2799F38-EFDB-B349-A3BE-95807F50C914}" type="pres">
      <dgm:prSet presAssocID="{441360DD-5A23-AF44-8B77-BE16D5903BEF}" presName="node" presStyleLbl="node1" presStyleIdx="8" presStyleCnt="13">
        <dgm:presLayoutVars>
          <dgm:bulletEnabled val="1"/>
        </dgm:presLayoutVars>
      </dgm:prSet>
      <dgm:spPr/>
    </dgm:pt>
    <dgm:pt modelId="{C20D0D60-FF8B-D64A-B07C-B4FBB9488D0B}" type="pres">
      <dgm:prSet presAssocID="{3E9FF1D4-8BA3-B648-9B15-E75B02D7FA29}" presName="sibTrans" presStyleLbl="sibTrans1D1" presStyleIdx="8" presStyleCnt="12"/>
      <dgm:spPr/>
    </dgm:pt>
    <dgm:pt modelId="{E621EC7E-D3DA-8F4E-B22C-CED8FD921C12}" type="pres">
      <dgm:prSet presAssocID="{3E9FF1D4-8BA3-B648-9B15-E75B02D7FA29}" presName="connectorText" presStyleLbl="sibTrans1D1" presStyleIdx="8" presStyleCnt="12"/>
      <dgm:spPr/>
    </dgm:pt>
    <dgm:pt modelId="{DC12E11C-CEC0-FF4F-8D19-F9D4E8B22675}" type="pres">
      <dgm:prSet presAssocID="{2F01C3E3-8769-4432-ACB5-407337A3EE2F}" presName="node" presStyleLbl="node1" presStyleIdx="9" presStyleCnt="13">
        <dgm:presLayoutVars>
          <dgm:bulletEnabled val="1"/>
        </dgm:presLayoutVars>
      </dgm:prSet>
      <dgm:spPr/>
    </dgm:pt>
    <dgm:pt modelId="{8429D7D2-6480-3F49-9194-3E5E184D6733}" type="pres">
      <dgm:prSet presAssocID="{52F26166-E91B-4119-A03F-9AC569731594}" presName="sibTrans" presStyleLbl="sibTrans1D1" presStyleIdx="9" presStyleCnt="12"/>
      <dgm:spPr/>
    </dgm:pt>
    <dgm:pt modelId="{B889B292-E48A-FB49-AB89-0CBC52330E9F}" type="pres">
      <dgm:prSet presAssocID="{52F26166-E91B-4119-A03F-9AC569731594}" presName="connectorText" presStyleLbl="sibTrans1D1" presStyleIdx="9" presStyleCnt="12"/>
      <dgm:spPr/>
    </dgm:pt>
    <dgm:pt modelId="{A546D5EA-04F3-4A4A-B211-C0EB3B5E5FFF}" type="pres">
      <dgm:prSet presAssocID="{C918F9E5-6309-4187-AD1D-DFE3E79C22C0}" presName="node" presStyleLbl="node1" presStyleIdx="10" presStyleCnt="13">
        <dgm:presLayoutVars>
          <dgm:bulletEnabled val="1"/>
        </dgm:presLayoutVars>
      </dgm:prSet>
      <dgm:spPr/>
    </dgm:pt>
    <dgm:pt modelId="{1ED42BC4-DB44-9C4E-8D87-487CADF4154F}" type="pres">
      <dgm:prSet presAssocID="{4EFFE766-7052-40D1-B331-8E97286D39EC}" presName="sibTrans" presStyleLbl="sibTrans1D1" presStyleIdx="10" presStyleCnt="12"/>
      <dgm:spPr/>
    </dgm:pt>
    <dgm:pt modelId="{FDBD7830-8F82-954C-95FD-167DD2B9CD7A}" type="pres">
      <dgm:prSet presAssocID="{4EFFE766-7052-40D1-B331-8E97286D39EC}" presName="connectorText" presStyleLbl="sibTrans1D1" presStyleIdx="10" presStyleCnt="12"/>
      <dgm:spPr/>
    </dgm:pt>
    <dgm:pt modelId="{A2A51665-C2A7-7148-8729-A13596B289D2}" type="pres">
      <dgm:prSet presAssocID="{F4EC2376-45A3-4C94-829A-009266C3A258}" presName="node" presStyleLbl="node1" presStyleIdx="11" presStyleCnt="13">
        <dgm:presLayoutVars>
          <dgm:bulletEnabled val="1"/>
        </dgm:presLayoutVars>
      </dgm:prSet>
      <dgm:spPr/>
    </dgm:pt>
    <dgm:pt modelId="{B514BD6D-A5C0-764F-B935-E22C389AB31B}" type="pres">
      <dgm:prSet presAssocID="{976BF24D-919F-46F2-A43D-1AEA7F6689CC}" presName="sibTrans" presStyleLbl="sibTrans1D1" presStyleIdx="11" presStyleCnt="12"/>
      <dgm:spPr/>
    </dgm:pt>
    <dgm:pt modelId="{205F0729-E67F-3940-8A54-F9D8E7CE1514}" type="pres">
      <dgm:prSet presAssocID="{976BF24D-919F-46F2-A43D-1AEA7F6689CC}" presName="connectorText" presStyleLbl="sibTrans1D1" presStyleIdx="11" presStyleCnt="12"/>
      <dgm:spPr/>
    </dgm:pt>
    <dgm:pt modelId="{12E85162-6EE5-D74E-A5E3-356EA932FBAF}" type="pres">
      <dgm:prSet presAssocID="{35A88D17-985F-4701-96E8-99ED0E65622E}" presName="node" presStyleLbl="node1" presStyleIdx="12" presStyleCnt="13">
        <dgm:presLayoutVars>
          <dgm:bulletEnabled val="1"/>
        </dgm:presLayoutVars>
      </dgm:prSet>
      <dgm:spPr/>
    </dgm:pt>
  </dgm:ptLst>
  <dgm:cxnLst>
    <dgm:cxn modelId="{CBAE9C00-4420-A846-8F96-91D53036B24A}" type="presOf" srcId="{F8689060-1C1A-4BA6-84F6-D7BD8470F349}" destId="{1E9A7528-BE3F-ED41-98FA-2A6EC3DA8FE4}" srcOrd="0" destOrd="0" presId="urn:microsoft.com/office/officeart/2016/7/layout/RepeatingBendingProcessNew"/>
    <dgm:cxn modelId="{63C70B08-D2AB-484C-A02D-CBA14157E0FE}" type="presOf" srcId="{3E9FF1D4-8BA3-B648-9B15-E75B02D7FA29}" destId="{C20D0D60-FF8B-D64A-B07C-B4FBB9488D0B}" srcOrd="0" destOrd="0" presId="urn:microsoft.com/office/officeart/2016/7/layout/RepeatingBendingProcessNew"/>
    <dgm:cxn modelId="{1B1EE10B-3CD9-1D4A-8063-76F187E9585D}" srcId="{2172C91B-37BB-4D7C-A5DC-403997276CE3}" destId="{441360DD-5A23-AF44-8B77-BE16D5903BEF}" srcOrd="8" destOrd="0" parTransId="{1A494AFA-29E8-9F4F-BC4D-FB5D18405F00}" sibTransId="{3E9FF1D4-8BA3-B648-9B15-E75B02D7FA29}"/>
    <dgm:cxn modelId="{DACFA50C-55FA-4E91-AF48-33CF2A1D08A6}" srcId="{2172C91B-37BB-4D7C-A5DC-403997276CE3}" destId="{C918F9E5-6309-4187-AD1D-DFE3E79C22C0}" srcOrd="10" destOrd="0" parTransId="{B6F25A53-3C1C-40A4-A23D-676D3B87EDB0}" sibTransId="{4EFFE766-7052-40D1-B331-8E97286D39EC}"/>
    <dgm:cxn modelId="{34D59B15-318A-4D64-A30C-2EB760F41AFB}" srcId="{2172C91B-37BB-4D7C-A5DC-403997276CE3}" destId="{F8689060-1C1A-4BA6-84F6-D7BD8470F349}" srcOrd="2" destOrd="0" parTransId="{9697F04E-A3FC-42FC-B3FB-B2804E45DC4F}" sibTransId="{2242F62C-6732-4F93-9982-CA64C3B4ED98}"/>
    <dgm:cxn modelId="{02AAD01B-1D96-A74F-A8BF-E95822A6056D}" type="presOf" srcId="{10E1E5F5-F7A5-431F-9437-379DB372A884}" destId="{ADD9E12E-0760-D34D-8B0D-BA3EA01E0C82}" srcOrd="0" destOrd="0" presId="urn:microsoft.com/office/officeart/2016/7/layout/RepeatingBendingProcessNew"/>
    <dgm:cxn modelId="{57992D21-EF28-4E06-8515-4D4EC37CE54C}" srcId="{2172C91B-37BB-4D7C-A5DC-403997276CE3}" destId="{FAD9069D-9409-497B-BEEE-A972100E3E2F}" srcOrd="4" destOrd="0" parTransId="{0F5246B7-D607-4C6B-B2B3-E641FE249A55}" sibTransId="{DF10AF2A-5CE1-4AF3-9DBC-983B89844BE3}"/>
    <dgm:cxn modelId="{DAC87E23-F542-1546-B723-B8019925A0B2}" type="presOf" srcId="{451711D7-39F4-4904-BD50-D9AB39FA4C01}" destId="{D19541E3-153D-2848-8FAF-79B2B2DB62E8}" srcOrd="1" destOrd="0" presId="urn:microsoft.com/office/officeart/2016/7/layout/RepeatingBendingProcessNew"/>
    <dgm:cxn modelId="{F5C12926-CFE6-2D4B-8EC8-596087EE635B}" type="presOf" srcId="{FAD9069D-9409-497B-BEEE-A972100E3E2F}" destId="{2E836C8B-948D-1540-9ECA-9D599DD1F417}" srcOrd="0" destOrd="0" presId="urn:microsoft.com/office/officeart/2016/7/layout/RepeatingBendingProcessNew"/>
    <dgm:cxn modelId="{B1B8FC29-599A-384F-B5CB-CB6CE456D62D}" type="presOf" srcId="{23EF7920-321D-BF4C-BE90-9675C46D6391}" destId="{47CF2273-6D92-7740-B2C4-2FE78F63EF21}" srcOrd="1" destOrd="0" presId="urn:microsoft.com/office/officeart/2016/7/layout/RepeatingBendingProcessNew"/>
    <dgm:cxn modelId="{1179A02C-422A-634D-AF3F-C5FF06A715C9}" type="presOf" srcId="{451711D7-39F4-4904-BD50-D9AB39FA4C01}" destId="{C196395F-5EDF-A64A-BBE4-B5168F083874}" srcOrd="0" destOrd="0" presId="urn:microsoft.com/office/officeart/2016/7/layout/RepeatingBendingProcessNew"/>
    <dgm:cxn modelId="{BF7CFB35-1A78-BB45-A440-64DA6C492615}" type="presOf" srcId="{BCB3B028-2C36-486E-9EE6-3DF46708F543}" destId="{3DB3C667-7B3C-3F48-AAE9-119571B1A1C9}" srcOrd="0" destOrd="0" presId="urn:microsoft.com/office/officeart/2016/7/layout/RepeatingBendingProcessNew"/>
    <dgm:cxn modelId="{75191237-596B-534A-9778-E69E5D6F9FEF}" type="presOf" srcId="{4EFFE766-7052-40D1-B331-8E97286D39EC}" destId="{FDBD7830-8F82-954C-95FD-167DD2B9CD7A}" srcOrd="1" destOrd="0" presId="urn:microsoft.com/office/officeart/2016/7/layout/RepeatingBendingProcessNew"/>
    <dgm:cxn modelId="{8C36084A-75A2-6843-80A2-B450DEE40F64}" type="presOf" srcId="{7A7F683F-483D-4442-858E-ACBD18FD0804}" destId="{F3A1E398-CE0F-9740-B6D2-6C2C408BAB6A}" srcOrd="0" destOrd="0" presId="urn:microsoft.com/office/officeart/2016/7/layout/RepeatingBendingProcessNew"/>
    <dgm:cxn modelId="{5025EF4B-45B2-9944-B5CD-83CFC9DEC6EF}" type="presOf" srcId="{2F01C3E3-8769-4432-ACB5-407337A3EE2F}" destId="{DC12E11C-CEC0-FF4F-8D19-F9D4E8B22675}" srcOrd="0" destOrd="0" presId="urn:microsoft.com/office/officeart/2016/7/layout/RepeatingBendingProcessNew"/>
    <dgm:cxn modelId="{F844B74E-A236-894C-A786-9531650575BE}" type="presOf" srcId="{3CDAE79A-1A57-4702-8168-EEB477DB87B2}" destId="{E63B9ABD-9915-DD47-8BB2-B95CE709A3B2}" srcOrd="0" destOrd="0" presId="urn:microsoft.com/office/officeart/2016/7/layout/RepeatingBendingProcessNew"/>
    <dgm:cxn modelId="{8BB46D5A-1243-C145-8FD3-BD20B504BD4A}" type="presOf" srcId="{35A88D17-985F-4701-96E8-99ED0E65622E}" destId="{12E85162-6EE5-D74E-A5E3-356EA932FBAF}" srcOrd="0" destOrd="0" presId="urn:microsoft.com/office/officeart/2016/7/layout/RepeatingBendingProcessNew"/>
    <dgm:cxn modelId="{9BE96860-5CC5-414C-8D18-85667D89A7CA}" srcId="{2172C91B-37BB-4D7C-A5DC-403997276CE3}" destId="{AFF2F874-B01A-4271-B332-19514D100838}" srcOrd="7" destOrd="0" parTransId="{63867403-337B-46BC-97FE-CDF59E3A4C1B}" sibTransId="{10E1E5F5-F7A5-431F-9437-379DB372A884}"/>
    <dgm:cxn modelId="{8F319866-A78C-490E-AA0A-28516ABBBC48}" srcId="{2172C91B-37BB-4D7C-A5DC-403997276CE3}" destId="{35A88D17-985F-4701-96E8-99ED0E65622E}" srcOrd="12" destOrd="0" parTransId="{BA0F150E-5B3E-4EC5-B4F0-287392BE8B6C}" sibTransId="{A09959A6-93BB-4C96-8346-31DD58F7155A}"/>
    <dgm:cxn modelId="{8A843E67-A097-CE40-A95F-BDE4A65A3C00}" type="presOf" srcId="{2242F62C-6732-4F93-9982-CA64C3B4ED98}" destId="{2C16F2FC-F97F-A64D-BAA8-0C73800ECB63}" srcOrd="0" destOrd="0" presId="urn:microsoft.com/office/officeart/2016/7/layout/RepeatingBendingProcessNew"/>
    <dgm:cxn modelId="{C3F1116C-D8C1-405B-A490-31F3857E5C2F}" srcId="{2172C91B-37BB-4D7C-A5DC-403997276CE3}" destId="{BCB3B028-2C36-486E-9EE6-3DF46708F543}" srcOrd="5" destOrd="0" parTransId="{2E081676-10C6-43DB-85FA-19E6EE78DA23}" sibTransId="{451711D7-39F4-4904-BD50-D9AB39FA4C01}"/>
    <dgm:cxn modelId="{7AAEC174-65F3-4314-A8EE-EFD9A2125567}" srcId="{2172C91B-37BB-4D7C-A5DC-403997276CE3}" destId="{04389C94-FEEB-4AF7-AC43-41F88997C294}" srcOrd="6" destOrd="0" parTransId="{6336C7B1-A6E1-49DF-AA6A-16DB1D5AF94D}" sibTransId="{3CDAE79A-1A57-4702-8168-EEB477DB87B2}"/>
    <dgm:cxn modelId="{D9456876-9146-EF48-B2C0-B8E7A1850676}" type="presOf" srcId="{441360DD-5A23-AF44-8B77-BE16D5903BEF}" destId="{F2799F38-EFDB-B349-A3BE-95807F50C914}" srcOrd="0" destOrd="0" presId="urn:microsoft.com/office/officeart/2016/7/layout/RepeatingBendingProcessNew"/>
    <dgm:cxn modelId="{DBAF027B-6BBA-674E-89AE-4BD5F077DB8D}" type="presOf" srcId="{DF10AF2A-5CE1-4AF3-9DBC-983B89844BE3}" destId="{0DFA7EF3-6428-F94B-8722-26B2C6E44E04}" srcOrd="0" destOrd="0" presId="urn:microsoft.com/office/officeart/2016/7/layout/RepeatingBendingProcessNew"/>
    <dgm:cxn modelId="{0061DB82-8286-3D46-881F-886F9DECE10E}" type="presOf" srcId="{52F26166-E91B-4119-A03F-9AC569731594}" destId="{8429D7D2-6480-3F49-9194-3E5E184D6733}" srcOrd="0" destOrd="0" presId="urn:microsoft.com/office/officeart/2016/7/layout/RepeatingBendingProcessNew"/>
    <dgm:cxn modelId="{4949FC83-2981-F148-A8F8-A2A62195A318}" srcId="{2172C91B-37BB-4D7C-A5DC-403997276CE3}" destId="{70E7AACE-E167-C94D-9F29-1C3C8D8C513A}" srcOrd="1" destOrd="0" parTransId="{3CE00A7C-F207-2646-84A9-BFBA830F5AC2}" sibTransId="{410A2321-1D8B-3F44-8ED7-F548C489EDD2}"/>
    <dgm:cxn modelId="{86E14A88-9AC8-47FD-BBD9-5A4B3EE35291}" srcId="{2172C91B-37BB-4D7C-A5DC-403997276CE3}" destId="{2F01C3E3-8769-4432-ACB5-407337A3EE2F}" srcOrd="9" destOrd="0" parTransId="{C3A097E9-06F9-4CE9-B459-B9D41675F5A9}" sibTransId="{52F26166-E91B-4119-A03F-9AC569731594}"/>
    <dgm:cxn modelId="{5B55FD8B-057F-A44B-B732-F671AEE463C8}" type="presOf" srcId="{4EFFE766-7052-40D1-B331-8E97286D39EC}" destId="{1ED42BC4-DB44-9C4E-8D87-487CADF4154F}" srcOrd="0" destOrd="0" presId="urn:microsoft.com/office/officeart/2016/7/layout/RepeatingBendingProcessNew"/>
    <dgm:cxn modelId="{05A3E193-01E6-2B41-AB0B-CA8B5A705A0F}" type="presOf" srcId="{2172C91B-37BB-4D7C-A5DC-403997276CE3}" destId="{CF58FD15-3523-304A-B0C5-AEF39C75DBB0}" srcOrd="0" destOrd="0" presId="urn:microsoft.com/office/officeart/2016/7/layout/RepeatingBendingProcessNew"/>
    <dgm:cxn modelId="{E37AA894-9757-4B4E-B5D2-F42A2D7C1966}" srcId="{2172C91B-37BB-4D7C-A5DC-403997276CE3}" destId="{79D7E541-5BB0-459B-A302-DE92D704C8CB}" srcOrd="3" destOrd="0" parTransId="{CF75C1AF-E00E-4213-9094-7948241EEC56}" sibTransId="{7A7F683F-483D-4442-858E-ACBD18FD0804}"/>
    <dgm:cxn modelId="{DF93CB9E-7B1E-CE4B-A523-E139AE7F5C3F}" type="presOf" srcId="{52F26166-E91B-4119-A03F-9AC569731594}" destId="{B889B292-E48A-FB49-AB89-0CBC52330E9F}" srcOrd="1" destOrd="0" presId="urn:microsoft.com/office/officeart/2016/7/layout/RepeatingBendingProcessNew"/>
    <dgm:cxn modelId="{75EBCF9E-0C30-124B-8353-2B335D8229DD}" type="presOf" srcId="{70E7AACE-E167-C94D-9F29-1C3C8D8C513A}" destId="{B750F97D-3F10-C441-ABB6-C4630203E6BA}" srcOrd="0" destOrd="0" presId="urn:microsoft.com/office/officeart/2016/7/layout/RepeatingBendingProcessNew"/>
    <dgm:cxn modelId="{6A3590A7-7558-C742-98F3-9E8CD13F73ED}" type="presOf" srcId="{2242F62C-6732-4F93-9982-CA64C3B4ED98}" destId="{515C3043-6C66-0942-8E71-DD7C99482419}" srcOrd="1" destOrd="0" presId="urn:microsoft.com/office/officeart/2016/7/layout/RepeatingBendingProcessNew"/>
    <dgm:cxn modelId="{34013EB2-4998-DD45-B023-FA348CEEA842}" type="presOf" srcId="{3E9FF1D4-8BA3-B648-9B15-E75B02D7FA29}" destId="{E621EC7E-D3DA-8F4E-B22C-CED8FD921C12}" srcOrd="1" destOrd="0" presId="urn:microsoft.com/office/officeart/2016/7/layout/RepeatingBendingProcessNew"/>
    <dgm:cxn modelId="{8D8C06BA-EC55-B640-9E90-2C8169143C60}" type="presOf" srcId="{10E1E5F5-F7A5-431F-9437-379DB372A884}" destId="{55253811-1989-7A49-9465-43ECA176C6CC}" srcOrd="1" destOrd="0" presId="urn:microsoft.com/office/officeart/2016/7/layout/RepeatingBendingProcessNew"/>
    <dgm:cxn modelId="{F39469BC-FB84-8E45-A75D-A2FE188A9C0E}" type="presOf" srcId="{49D6FE5A-4578-A344-871C-3AC1184B2D90}" destId="{780C6637-2E40-CD41-8245-B8DD13069DD6}" srcOrd="0" destOrd="0" presId="urn:microsoft.com/office/officeart/2016/7/layout/RepeatingBendingProcessNew"/>
    <dgm:cxn modelId="{680944C1-2205-554C-BE2E-1EAFE07C5F9F}" type="presOf" srcId="{976BF24D-919F-46F2-A43D-1AEA7F6689CC}" destId="{205F0729-E67F-3940-8A54-F9D8E7CE1514}" srcOrd="1" destOrd="0" presId="urn:microsoft.com/office/officeart/2016/7/layout/RepeatingBendingProcessNew"/>
    <dgm:cxn modelId="{D69952C3-E0A5-4345-8BC9-A2057BF826F3}" srcId="{2172C91B-37BB-4D7C-A5DC-403997276CE3}" destId="{49D6FE5A-4578-A344-871C-3AC1184B2D90}" srcOrd="0" destOrd="0" parTransId="{5434C95B-722E-CC4B-8E2E-6631BC08123D}" sibTransId="{23EF7920-321D-BF4C-BE90-9675C46D6391}"/>
    <dgm:cxn modelId="{36A45CC7-7F8B-9349-B2DA-423C19E05F36}" type="presOf" srcId="{410A2321-1D8B-3F44-8ED7-F548C489EDD2}" destId="{65BC2D67-7A67-D84C-B457-8E813E0258FC}" srcOrd="0" destOrd="0" presId="urn:microsoft.com/office/officeart/2016/7/layout/RepeatingBendingProcessNew"/>
    <dgm:cxn modelId="{9B1297C8-0171-4F26-A356-991EF374FE86}" srcId="{2172C91B-37BB-4D7C-A5DC-403997276CE3}" destId="{F4EC2376-45A3-4C94-829A-009266C3A258}" srcOrd="11" destOrd="0" parTransId="{748306C9-A8D7-4155-87A1-F26D34047915}" sibTransId="{976BF24D-919F-46F2-A43D-1AEA7F6689CC}"/>
    <dgm:cxn modelId="{76FE6ACD-B84C-FF46-BD21-FCFE028DFD3A}" type="presOf" srcId="{79D7E541-5BB0-459B-A302-DE92D704C8CB}" destId="{E5CC39A2-E38C-C64A-9BA5-D6833FC58318}" srcOrd="0" destOrd="0" presId="urn:microsoft.com/office/officeart/2016/7/layout/RepeatingBendingProcessNew"/>
    <dgm:cxn modelId="{77E2A4CE-51C7-ED42-A5D8-4BD3D34D4450}" type="presOf" srcId="{DF10AF2A-5CE1-4AF3-9DBC-983B89844BE3}" destId="{3E5A78CD-0E99-2241-87DF-203C15E5B3DA}" srcOrd="1" destOrd="0" presId="urn:microsoft.com/office/officeart/2016/7/layout/RepeatingBendingProcessNew"/>
    <dgm:cxn modelId="{24B5D2D2-4082-E942-928D-A1CF73B2936A}" type="presOf" srcId="{3CDAE79A-1A57-4702-8168-EEB477DB87B2}" destId="{786ED1CF-F35F-0D4B-B00F-75C5150E8942}" srcOrd="1" destOrd="0" presId="urn:microsoft.com/office/officeart/2016/7/layout/RepeatingBendingProcessNew"/>
    <dgm:cxn modelId="{CE231FD3-1894-8342-BD21-6BCA26A8E77B}" type="presOf" srcId="{AFF2F874-B01A-4271-B332-19514D100838}" destId="{3D8C2C81-31CB-824C-AED4-B04BD10D2F8E}" srcOrd="0" destOrd="0" presId="urn:microsoft.com/office/officeart/2016/7/layout/RepeatingBendingProcessNew"/>
    <dgm:cxn modelId="{F14BA3D3-E5A0-4F4C-A69C-94E8B6F2B00B}" type="presOf" srcId="{410A2321-1D8B-3F44-8ED7-F548C489EDD2}" destId="{F44B87E3-E16A-1E41-A637-E76921987819}" srcOrd="1" destOrd="0" presId="urn:microsoft.com/office/officeart/2016/7/layout/RepeatingBendingProcessNew"/>
    <dgm:cxn modelId="{8F5E2ED5-3B94-4A4F-9642-80E9E6C19B8F}" type="presOf" srcId="{04389C94-FEEB-4AF7-AC43-41F88997C294}" destId="{EDBA60BA-4616-2940-8827-7817A1EC7846}" srcOrd="0" destOrd="0" presId="urn:microsoft.com/office/officeart/2016/7/layout/RepeatingBendingProcessNew"/>
    <dgm:cxn modelId="{E12CA3E0-77CD-9848-88B3-5CFF19224D92}" type="presOf" srcId="{976BF24D-919F-46F2-A43D-1AEA7F6689CC}" destId="{B514BD6D-A5C0-764F-B935-E22C389AB31B}" srcOrd="0" destOrd="0" presId="urn:microsoft.com/office/officeart/2016/7/layout/RepeatingBendingProcessNew"/>
    <dgm:cxn modelId="{33B740E5-ADD2-3C45-94AE-FE4E6ACC03C3}" type="presOf" srcId="{F4EC2376-45A3-4C94-829A-009266C3A258}" destId="{A2A51665-C2A7-7148-8729-A13596B289D2}" srcOrd="0" destOrd="0" presId="urn:microsoft.com/office/officeart/2016/7/layout/RepeatingBendingProcessNew"/>
    <dgm:cxn modelId="{7EF5C6F0-127B-ED49-82DB-6E41C4224479}" type="presOf" srcId="{C918F9E5-6309-4187-AD1D-DFE3E79C22C0}" destId="{A546D5EA-04F3-4A4A-B211-C0EB3B5E5FFF}" srcOrd="0" destOrd="0" presId="urn:microsoft.com/office/officeart/2016/7/layout/RepeatingBendingProcessNew"/>
    <dgm:cxn modelId="{9C607CF1-63B5-394C-BC2A-6F49B622872C}" type="presOf" srcId="{23EF7920-321D-BF4C-BE90-9675C46D6391}" destId="{53EAA053-0D26-5746-B4A2-EA26DCBABAEB}" srcOrd="0" destOrd="0" presId="urn:microsoft.com/office/officeart/2016/7/layout/RepeatingBendingProcessNew"/>
    <dgm:cxn modelId="{81B908FB-7A94-1546-8A67-7F55EFB94C30}" type="presOf" srcId="{7A7F683F-483D-4442-858E-ACBD18FD0804}" destId="{4A20BBE0-CBC0-CD4D-B2BE-96EADD8995E0}" srcOrd="1" destOrd="0" presId="urn:microsoft.com/office/officeart/2016/7/layout/RepeatingBendingProcessNew"/>
    <dgm:cxn modelId="{C6350530-9119-4F42-A9E6-0519E87EE522}" type="presParOf" srcId="{CF58FD15-3523-304A-B0C5-AEF39C75DBB0}" destId="{780C6637-2E40-CD41-8245-B8DD13069DD6}" srcOrd="0" destOrd="0" presId="urn:microsoft.com/office/officeart/2016/7/layout/RepeatingBendingProcessNew"/>
    <dgm:cxn modelId="{090C786E-A5FB-9E4C-9946-ED6E0B76110F}" type="presParOf" srcId="{CF58FD15-3523-304A-B0C5-AEF39C75DBB0}" destId="{53EAA053-0D26-5746-B4A2-EA26DCBABAEB}" srcOrd="1" destOrd="0" presId="urn:microsoft.com/office/officeart/2016/7/layout/RepeatingBendingProcessNew"/>
    <dgm:cxn modelId="{CA358E2C-ABE6-664D-80B8-0D284B0A776C}" type="presParOf" srcId="{53EAA053-0D26-5746-B4A2-EA26DCBABAEB}" destId="{47CF2273-6D92-7740-B2C4-2FE78F63EF21}" srcOrd="0" destOrd="0" presId="urn:microsoft.com/office/officeart/2016/7/layout/RepeatingBendingProcessNew"/>
    <dgm:cxn modelId="{EDDD5936-96DF-4345-AE70-C0090F6B1F0E}" type="presParOf" srcId="{CF58FD15-3523-304A-B0C5-AEF39C75DBB0}" destId="{B750F97D-3F10-C441-ABB6-C4630203E6BA}" srcOrd="2" destOrd="0" presId="urn:microsoft.com/office/officeart/2016/7/layout/RepeatingBendingProcessNew"/>
    <dgm:cxn modelId="{CB4BAFCE-4A9D-4040-9945-C2BA20107088}" type="presParOf" srcId="{CF58FD15-3523-304A-B0C5-AEF39C75DBB0}" destId="{65BC2D67-7A67-D84C-B457-8E813E0258FC}" srcOrd="3" destOrd="0" presId="urn:microsoft.com/office/officeart/2016/7/layout/RepeatingBendingProcessNew"/>
    <dgm:cxn modelId="{F6C57DC4-0E4A-A64A-9E2C-094DFC536BA1}" type="presParOf" srcId="{65BC2D67-7A67-D84C-B457-8E813E0258FC}" destId="{F44B87E3-E16A-1E41-A637-E76921987819}" srcOrd="0" destOrd="0" presId="urn:microsoft.com/office/officeart/2016/7/layout/RepeatingBendingProcessNew"/>
    <dgm:cxn modelId="{4F5C9024-59A8-884F-93A1-557435EE3430}" type="presParOf" srcId="{CF58FD15-3523-304A-B0C5-AEF39C75DBB0}" destId="{1E9A7528-BE3F-ED41-98FA-2A6EC3DA8FE4}" srcOrd="4" destOrd="0" presId="urn:microsoft.com/office/officeart/2016/7/layout/RepeatingBendingProcessNew"/>
    <dgm:cxn modelId="{B5D91A60-07CB-5543-8C72-057E9D5349F6}" type="presParOf" srcId="{CF58FD15-3523-304A-B0C5-AEF39C75DBB0}" destId="{2C16F2FC-F97F-A64D-BAA8-0C73800ECB63}" srcOrd="5" destOrd="0" presId="urn:microsoft.com/office/officeart/2016/7/layout/RepeatingBendingProcessNew"/>
    <dgm:cxn modelId="{816C08CA-09E1-F245-A1FC-12AD081B44DC}" type="presParOf" srcId="{2C16F2FC-F97F-A64D-BAA8-0C73800ECB63}" destId="{515C3043-6C66-0942-8E71-DD7C99482419}" srcOrd="0" destOrd="0" presId="urn:microsoft.com/office/officeart/2016/7/layout/RepeatingBendingProcessNew"/>
    <dgm:cxn modelId="{62131D53-328E-1E48-A28D-EA37E8A1A162}" type="presParOf" srcId="{CF58FD15-3523-304A-B0C5-AEF39C75DBB0}" destId="{E5CC39A2-E38C-C64A-9BA5-D6833FC58318}" srcOrd="6" destOrd="0" presId="urn:microsoft.com/office/officeart/2016/7/layout/RepeatingBendingProcessNew"/>
    <dgm:cxn modelId="{A33096C1-B0B5-A04C-AA7B-0C6D450DF47B}" type="presParOf" srcId="{CF58FD15-3523-304A-B0C5-AEF39C75DBB0}" destId="{F3A1E398-CE0F-9740-B6D2-6C2C408BAB6A}" srcOrd="7" destOrd="0" presId="urn:microsoft.com/office/officeart/2016/7/layout/RepeatingBendingProcessNew"/>
    <dgm:cxn modelId="{D1DE8BB1-24C5-3549-8A3D-11885B993DD3}" type="presParOf" srcId="{F3A1E398-CE0F-9740-B6D2-6C2C408BAB6A}" destId="{4A20BBE0-CBC0-CD4D-B2BE-96EADD8995E0}" srcOrd="0" destOrd="0" presId="urn:microsoft.com/office/officeart/2016/7/layout/RepeatingBendingProcessNew"/>
    <dgm:cxn modelId="{CB949D0A-C3CE-E34F-85F6-7D2C90D82C61}" type="presParOf" srcId="{CF58FD15-3523-304A-B0C5-AEF39C75DBB0}" destId="{2E836C8B-948D-1540-9ECA-9D599DD1F417}" srcOrd="8" destOrd="0" presId="urn:microsoft.com/office/officeart/2016/7/layout/RepeatingBendingProcessNew"/>
    <dgm:cxn modelId="{63B39347-1986-A942-A298-5A50F100B872}" type="presParOf" srcId="{CF58FD15-3523-304A-B0C5-AEF39C75DBB0}" destId="{0DFA7EF3-6428-F94B-8722-26B2C6E44E04}" srcOrd="9" destOrd="0" presId="urn:microsoft.com/office/officeart/2016/7/layout/RepeatingBendingProcessNew"/>
    <dgm:cxn modelId="{85A9B24B-86DE-3345-962D-4572A0AEF6D0}" type="presParOf" srcId="{0DFA7EF3-6428-F94B-8722-26B2C6E44E04}" destId="{3E5A78CD-0E99-2241-87DF-203C15E5B3DA}" srcOrd="0" destOrd="0" presId="urn:microsoft.com/office/officeart/2016/7/layout/RepeatingBendingProcessNew"/>
    <dgm:cxn modelId="{9701D3F8-1E6C-E445-A6C5-EB0356A1F55E}" type="presParOf" srcId="{CF58FD15-3523-304A-B0C5-AEF39C75DBB0}" destId="{3DB3C667-7B3C-3F48-AAE9-119571B1A1C9}" srcOrd="10" destOrd="0" presId="urn:microsoft.com/office/officeart/2016/7/layout/RepeatingBendingProcessNew"/>
    <dgm:cxn modelId="{0FC9C410-B546-4246-9EF4-225AEFA67808}" type="presParOf" srcId="{CF58FD15-3523-304A-B0C5-AEF39C75DBB0}" destId="{C196395F-5EDF-A64A-BBE4-B5168F083874}" srcOrd="11" destOrd="0" presId="urn:microsoft.com/office/officeart/2016/7/layout/RepeatingBendingProcessNew"/>
    <dgm:cxn modelId="{C2156194-B2BD-234F-B272-74A8DB1DA6EC}" type="presParOf" srcId="{C196395F-5EDF-A64A-BBE4-B5168F083874}" destId="{D19541E3-153D-2848-8FAF-79B2B2DB62E8}" srcOrd="0" destOrd="0" presId="urn:microsoft.com/office/officeart/2016/7/layout/RepeatingBendingProcessNew"/>
    <dgm:cxn modelId="{777B25A2-FB6A-BE4E-93C0-B62BE2ECB32F}" type="presParOf" srcId="{CF58FD15-3523-304A-B0C5-AEF39C75DBB0}" destId="{EDBA60BA-4616-2940-8827-7817A1EC7846}" srcOrd="12" destOrd="0" presId="urn:microsoft.com/office/officeart/2016/7/layout/RepeatingBendingProcessNew"/>
    <dgm:cxn modelId="{B6105717-742E-5847-BCDA-3E8DEF2BE1BC}" type="presParOf" srcId="{CF58FD15-3523-304A-B0C5-AEF39C75DBB0}" destId="{E63B9ABD-9915-DD47-8BB2-B95CE709A3B2}" srcOrd="13" destOrd="0" presId="urn:microsoft.com/office/officeart/2016/7/layout/RepeatingBendingProcessNew"/>
    <dgm:cxn modelId="{5D67BB4F-8054-444E-BA5F-7C7A9B0D02E1}" type="presParOf" srcId="{E63B9ABD-9915-DD47-8BB2-B95CE709A3B2}" destId="{786ED1CF-F35F-0D4B-B00F-75C5150E8942}" srcOrd="0" destOrd="0" presId="urn:microsoft.com/office/officeart/2016/7/layout/RepeatingBendingProcessNew"/>
    <dgm:cxn modelId="{3AB72B75-B2AA-BA4B-8B1B-63AF2D9760B5}" type="presParOf" srcId="{CF58FD15-3523-304A-B0C5-AEF39C75DBB0}" destId="{3D8C2C81-31CB-824C-AED4-B04BD10D2F8E}" srcOrd="14" destOrd="0" presId="urn:microsoft.com/office/officeart/2016/7/layout/RepeatingBendingProcessNew"/>
    <dgm:cxn modelId="{4DC78820-CB81-9543-9918-D6B006560122}" type="presParOf" srcId="{CF58FD15-3523-304A-B0C5-AEF39C75DBB0}" destId="{ADD9E12E-0760-D34D-8B0D-BA3EA01E0C82}" srcOrd="15" destOrd="0" presId="urn:microsoft.com/office/officeart/2016/7/layout/RepeatingBendingProcessNew"/>
    <dgm:cxn modelId="{C8EF59C8-D89C-7444-AAA7-C92DA7D4F057}" type="presParOf" srcId="{ADD9E12E-0760-D34D-8B0D-BA3EA01E0C82}" destId="{55253811-1989-7A49-9465-43ECA176C6CC}" srcOrd="0" destOrd="0" presId="urn:microsoft.com/office/officeart/2016/7/layout/RepeatingBendingProcessNew"/>
    <dgm:cxn modelId="{E8F97643-2CC4-8F49-A9DB-684EB14158F0}" type="presParOf" srcId="{CF58FD15-3523-304A-B0C5-AEF39C75DBB0}" destId="{F2799F38-EFDB-B349-A3BE-95807F50C914}" srcOrd="16" destOrd="0" presId="urn:microsoft.com/office/officeart/2016/7/layout/RepeatingBendingProcessNew"/>
    <dgm:cxn modelId="{A6043B9A-4C6F-9541-82CF-6594868E00CA}" type="presParOf" srcId="{CF58FD15-3523-304A-B0C5-AEF39C75DBB0}" destId="{C20D0D60-FF8B-D64A-B07C-B4FBB9488D0B}" srcOrd="17" destOrd="0" presId="urn:microsoft.com/office/officeart/2016/7/layout/RepeatingBendingProcessNew"/>
    <dgm:cxn modelId="{13D6CBFC-AB94-F140-92C8-5BBA9D0432D7}" type="presParOf" srcId="{C20D0D60-FF8B-D64A-B07C-B4FBB9488D0B}" destId="{E621EC7E-D3DA-8F4E-B22C-CED8FD921C12}" srcOrd="0" destOrd="0" presId="urn:microsoft.com/office/officeart/2016/7/layout/RepeatingBendingProcessNew"/>
    <dgm:cxn modelId="{766FA1FD-A906-5F49-9387-3D7EF20685E9}" type="presParOf" srcId="{CF58FD15-3523-304A-B0C5-AEF39C75DBB0}" destId="{DC12E11C-CEC0-FF4F-8D19-F9D4E8B22675}" srcOrd="18" destOrd="0" presId="urn:microsoft.com/office/officeart/2016/7/layout/RepeatingBendingProcessNew"/>
    <dgm:cxn modelId="{C2CA0BA6-ADF7-6E48-BB96-B3040C5336C2}" type="presParOf" srcId="{CF58FD15-3523-304A-B0C5-AEF39C75DBB0}" destId="{8429D7D2-6480-3F49-9194-3E5E184D6733}" srcOrd="19" destOrd="0" presId="urn:microsoft.com/office/officeart/2016/7/layout/RepeatingBendingProcessNew"/>
    <dgm:cxn modelId="{6D669238-3B3F-FC4E-8812-9904EFA7344E}" type="presParOf" srcId="{8429D7D2-6480-3F49-9194-3E5E184D6733}" destId="{B889B292-E48A-FB49-AB89-0CBC52330E9F}" srcOrd="0" destOrd="0" presId="urn:microsoft.com/office/officeart/2016/7/layout/RepeatingBendingProcessNew"/>
    <dgm:cxn modelId="{D9440513-8757-664A-A6A4-555DF0B6D771}" type="presParOf" srcId="{CF58FD15-3523-304A-B0C5-AEF39C75DBB0}" destId="{A546D5EA-04F3-4A4A-B211-C0EB3B5E5FFF}" srcOrd="20" destOrd="0" presId="urn:microsoft.com/office/officeart/2016/7/layout/RepeatingBendingProcessNew"/>
    <dgm:cxn modelId="{6CC91D87-3635-2244-B6B1-9CAA68ADECE3}" type="presParOf" srcId="{CF58FD15-3523-304A-B0C5-AEF39C75DBB0}" destId="{1ED42BC4-DB44-9C4E-8D87-487CADF4154F}" srcOrd="21" destOrd="0" presId="urn:microsoft.com/office/officeart/2016/7/layout/RepeatingBendingProcessNew"/>
    <dgm:cxn modelId="{528DAA0A-3182-024C-BE3C-D7935387C658}" type="presParOf" srcId="{1ED42BC4-DB44-9C4E-8D87-487CADF4154F}" destId="{FDBD7830-8F82-954C-95FD-167DD2B9CD7A}" srcOrd="0" destOrd="0" presId="urn:microsoft.com/office/officeart/2016/7/layout/RepeatingBendingProcessNew"/>
    <dgm:cxn modelId="{A2ACAFD2-8C82-D94F-AE1D-9FDD709C6CFD}" type="presParOf" srcId="{CF58FD15-3523-304A-B0C5-AEF39C75DBB0}" destId="{A2A51665-C2A7-7148-8729-A13596B289D2}" srcOrd="22" destOrd="0" presId="urn:microsoft.com/office/officeart/2016/7/layout/RepeatingBendingProcessNew"/>
    <dgm:cxn modelId="{72C6FBCD-3CED-3041-9BB2-C49AD836EF99}" type="presParOf" srcId="{CF58FD15-3523-304A-B0C5-AEF39C75DBB0}" destId="{B514BD6D-A5C0-764F-B935-E22C389AB31B}" srcOrd="23" destOrd="0" presId="urn:microsoft.com/office/officeart/2016/7/layout/RepeatingBendingProcessNew"/>
    <dgm:cxn modelId="{5A93831E-81F0-7644-8940-14026588D9CB}" type="presParOf" srcId="{B514BD6D-A5C0-764F-B935-E22C389AB31B}" destId="{205F0729-E67F-3940-8A54-F9D8E7CE1514}" srcOrd="0" destOrd="0" presId="urn:microsoft.com/office/officeart/2016/7/layout/RepeatingBendingProcessNew"/>
    <dgm:cxn modelId="{A9C1A7B8-EAA5-C642-A87C-596FB034A311}" type="presParOf" srcId="{CF58FD15-3523-304A-B0C5-AEF39C75DBB0}" destId="{12E85162-6EE5-D74E-A5E3-356EA932FBAF}" srcOrd="2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AA053-0D26-5746-B4A2-EA26DCBABAEB}">
      <dsp:nvSpPr>
        <dsp:cNvPr id="0" name=""/>
        <dsp:cNvSpPr/>
      </dsp:nvSpPr>
      <dsp:spPr>
        <a:xfrm>
          <a:off x="1261391" y="705209"/>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3650" y="749479"/>
        <a:ext cx="14479" cy="2898"/>
      </dsp:txXfrm>
    </dsp:sp>
    <dsp:sp modelId="{780C6637-2E40-CD41-8245-B8DD13069DD6}">
      <dsp:nvSpPr>
        <dsp:cNvPr id="0" name=""/>
        <dsp:cNvSpPr/>
      </dsp:nvSpPr>
      <dsp:spPr>
        <a:xfrm>
          <a:off x="4062" y="373190"/>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2 types of assessment</a:t>
          </a:r>
          <a:endParaRPr lang="en-GB" sz="1200" kern="1200" dirty="0"/>
        </a:p>
      </dsp:txBody>
      <dsp:txXfrm>
        <a:off x="4062" y="373190"/>
        <a:ext cx="1259128" cy="755476"/>
      </dsp:txXfrm>
    </dsp:sp>
    <dsp:sp modelId="{65BC2D67-7A67-D84C-B457-8E813E0258FC}">
      <dsp:nvSpPr>
        <dsp:cNvPr id="0" name=""/>
        <dsp:cNvSpPr/>
      </dsp:nvSpPr>
      <dsp:spPr>
        <a:xfrm>
          <a:off x="2810118" y="705209"/>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32378" y="749479"/>
        <a:ext cx="14479" cy="2898"/>
      </dsp:txXfrm>
    </dsp:sp>
    <dsp:sp modelId="{B750F97D-3F10-C441-ABB6-C4630203E6BA}">
      <dsp:nvSpPr>
        <dsp:cNvPr id="0" name=""/>
        <dsp:cNvSpPr/>
      </dsp:nvSpPr>
      <dsp:spPr>
        <a:xfrm>
          <a:off x="1552790" y="373190"/>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dirty="0"/>
            <a:t>What is AFL?</a:t>
          </a:r>
        </a:p>
      </dsp:txBody>
      <dsp:txXfrm>
        <a:off x="1552790" y="373190"/>
        <a:ext cx="1259128" cy="755476"/>
      </dsp:txXfrm>
    </dsp:sp>
    <dsp:sp modelId="{2C16F2FC-F97F-A64D-BAA8-0C73800ECB63}">
      <dsp:nvSpPr>
        <dsp:cNvPr id="0" name=""/>
        <dsp:cNvSpPr/>
      </dsp:nvSpPr>
      <dsp:spPr>
        <a:xfrm>
          <a:off x="4358846" y="705209"/>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1106" y="749479"/>
        <a:ext cx="14479" cy="2898"/>
      </dsp:txXfrm>
    </dsp:sp>
    <dsp:sp modelId="{1E9A7528-BE3F-ED41-98FA-2A6EC3DA8FE4}">
      <dsp:nvSpPr>
        <dsp:cNvPr id="0" name=""/>
        <dsp:cNvSpPr/>
      </dsp:nvSpPr>
      <dsp:spPr>
        <a:xfrm>
          <a:off x="3101518" y="373190"/>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Why is AFL important?</a:t>
          </a:r>
          <a:endParaRPr lang="en-US" sz="1200" kern="1200"/>
        </a:p>
      </dsp:txBody>
      <dsp:txXfrm>
        <a:off x="3101518" y="373190"/>
        <a:ext cx="1259128" cy="755476"/>
      </dsp:txXfrm>
    </dsp:sp>
    <dsp:sp modelId="{F3A1E398-CE0F-9740-B6D2-6C2C408BAB6A}">
      <dsp:nvSpPr>
        <dsp:cNvPr id="0" name=""/>
        <dsp:cNvSpPr/>
      </dsp:nvSpPr>
      <dsp:spPr>
        <a:xfrm>
          <a:off x="633626" y="1126867"/>
          <a:ext cx="4646183" cy="258999"/>
        </a:xfrm>
        <a:custGeom>
          <a:avLst/>
          <a:gdLst/>
          <a:ahLst/>
          <a:cxnLst/>
          <a:rect l="0" t="0" r="0" b="0"/>
          <a:pathLst>
            <a:path>
              <a:moveTo>
                <a:pt x="4646183" y="0"/>
              </a:moveTo>
              <a:lnTo>
                <a:pt x="4646183" y="146599"/>
              </a:lnTo>
              <a:lnTo>
                <a:pt x="0" y="146599"/>
              </a:lnTo>
              <a:lnTo>
                <a:pt x="0" y="25899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0338" y="1254918"/>
        <a:ext cx="232759" cy="2898"/>
      </dsp:txXfrm>
    </dsp:sp>
    <dsp:sp modelId="{E5CC39A2-E38C-C64A-9BA5-D6833FC58318}">
      <dsp:nvSpPr>
        <dsp:cNvPr id="0" name=""/>
        <dsp:cNvSpPr/>
      </dsp:nvSpPr>
      <dsp:spPr>
        <a:xfrm>
          <a:off x="4650245" y="373190"/>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What is the importance of applying AFL in the classroom?</a:t>
          </a:r>
          <a:endParaRPr lang="en-US" sz="1200" kern="1200"/>
        </a:p>
      </dsp:txBody>
      <dsp:txXfrm>
        <a:off x="4650245" y="373190"/>
        <a:ext cx="1259128" cy="755476"/>
      </dsp:txXfrm>
    </dsp:sp>
    <dsp:sp modelId="{0DFA7EF3-6428-F94B-8722-26B2C6E44E04}">
      <dsp:nvSpPr>
        <dsp:cNvPr id="0" name=""/>
        <dsp:cNvSpPr/>
      </dsp:nvSpPr>
      <dsp:spPr>
        <a:xfrm>
          <a:off x="1261391" y="1750285"/>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383650" y="1794556"/>
        <a:ext cx="14479" cy="2898"/>
      </dsp:txXfrm>
    </dsp:sp>
    <dsp:sp modelId="{2E836C8B-948D-1540-9ECA-9D599DD1F417}">
      <dsp:nvSpPr>
        <dsp:cNvPr id="0" name=""/>
        <dsp:cNvSpPr/>
      </dsp:nvSpPr>
      <dsp:spPr>
        <a:xfrm>
          <a:off x="4062" y="1418267"/>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dirty="0"/>
            <a:t>Strengths and weaknesses of AFL</a:t>
          </a:r>
          <a:endParaRPr lang="en-US" sz="1200" kern="1200" dirty="0"/>
        </a:p>
      </dsp:txBody>
      <dsp:txXfrm>
        <a:off x="4062" y="1418267"/>
        <a:ext cx="1259128" cy="755476"/>
      </dsp:txXfrm>
    </dsp:sp>
    <dsp:sp modelId="{C196395F-5EDF-A64A-BBE4-B5168F083874}">
      <dsp:nvSpPr>
        <dsp:cNvPr id="0" name=""/>
        <dsp:cNvSpPr/>
      </dsp:nvSpPr>
      <dsp:spPr>
        <a:xfrm>
          <a:off x="2810118" y="1750285"/>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32378" y="1794556"/>
        <a:ext cx="14479" cy="2898"/>
      </dsp:txXfrm>
    </dsp:sp>
    <dsp:sp modelId="{3DB3C667-7B3C-3F48-AAE9-119571B1A1C9}">
      <dsp:nvSpPr>
        <dsp:cNvPr id="0" name=""/>
        <dsp:cNvSpPr/>
      </dsp:nvSpPr>
      <dsp:spPr>
        <a:xfrm>
          <a:off x="1552790" y="1418267"/>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Who agrees with the importance of AFL?</a:t>
          </a:r>
          <a:endParaRPr lang="en-US" sz="1200" kern="1200"/>
        </a:p>
      </dsp:txBody>
      <dsp:txXfrm>
        <a:off x="1552790" y="1418267"/>
        <a:ext cx="1259128" cy="755476"/>
      </dsp:txXfrm>
    </dsp:sp>
    <dsp:sp modelId="{E63B9ABD-9915-DD47-8BB2-B95CE709A3B2}">
      <dsp:nvSpPr>
        <dsp:cNvPr id="0" name=""/>
        <dsp:cNvSpPr/>
      </dsp:nvSpPr>
      <dsp:spPr>
        <a:xfrm>
          <a:off x="4358846" y="1750285"/>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1106" y="1794556"/>
        <a:ext cx="14479" cy="2898"/>
      </dsp:txXfrm>
    </dsp:sp>
    <dsp:sp modelId="{EDBA60BA-4616-2940-8827-7817A1EC7846}">
      <dsp:nvSpPr>
        <dsp:cNvPr id="0" name=""/>
        <dsp:cNvSpPr/>
      </dsp:nvSpPr>
      <dsp:spPr>
        <a:xfrm>
          <a:off x="3101518" y="1418267"/>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Who disagrees with the importance of Afl?</a:t>
          </a:r>
          <a:endParaRPr lang="en-US" sz="1200" kern="1200"/>
        </a:p>
      </dsp:txBody>
      <dsp:txXfrm>
        <a:off x="3101518" y="1418267"/>
        <a:ext cx="1259128" cy="755476"/>
      </dsp:txXfrm>
    </dsp:sp>
    <dsp:sp modelId="{ADD9E12E-0760-D34D-8B0D-BA3EA01E0C82}">
      <dsp:nvSpPr>
        <dsp:cNvPr id="0" name=""/>
        <dsp:cNvSpPr/>
      </dsp:nvSpPr>
      <dsp:spPr>
        <a:xfrm>
          <a:off x="633626" y="2171944"/>
          <a:ext cx="4646183" cy="258999"/>
        </a:xfrm>
        <a:custGeom>
          <a:avLst/>
          <a:gdLst/>
          <a:ahLst/>
          <a:cxnLst/>
          <a:rect l="0" t="0" r="0" b="0"/>
          <a:pathLst>
            <a:path>
              <a:moveTo>
                <a:pt x="4646183" y="0"/>
              </a:moveTo>
              <a:lnTo>
                <a:pt x="4646183" y="146599"/>
              </a:lnTo>
              <a:lnTo>
                <a:pt x="0" y="146599"/>
              </a:lnTo>
              <a:lnTo>
                <a:pt x="0" y="25899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0338" y="2299994"/>
        <a:ext cx="232759" cy="2898"/>
      </dsp:txXfrm>
    </dsp:sp>
    <dsp:sp modelId="{3D8C2C81-31CB-824C-AED4-B04BD10D2F8E}">
      <dsp:nvSpPr>
        <dsp:cNvPr id="0" name=""/>
        <dsp:cNvSpPr/>
      </dsp:nvSpPr>
      <dsp:spPr>
        <a:xfrm>
          <a:off x="4650245" y="1418267"/>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dirty="0"/>
            <a:t>Key principles of AFL</a:t>
          </a:r>
          <a:endParaRPr lang="en-US" sz="1200" kern="1200" dirty="0"/>
        </a:p>
      </dsp:txBody>
      <dsp:txXfrm>
        <a:off x="4650245" y="1418267"/>
        <a:ext cx="1259128" cy="755476"/>
      </dsp:txXfrm>
    </dsp:sp>
    <dsp:sp modelId="{C20D0D60-FF8B-D64A-B07C-B4FBB9488D0B}">
      <dsp:nvSpPr>
        <dsp:cNvPr id="0" name=""/>
        <dsp:cNvSpPr/>
      </dsp:nvSpPr>
      <dsp:spPr>
        <a:xfrm>
          <a:off x="1261391" y="2795362"/>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383650" y="2839632"/>
        <a:ext cx="14479" cy="2898"/>
      </dsp:txXfrm>
    </dsp:sp>
    <dsp:sp modelId="{F2799F38-EFDB-B349-A3BE-95807F50C914}">
      <dsp:nvSpPr>
        <dsp:cNvPr id="0" name=""/>
        <dsp:cNvSpPr/>
      </dsp:nvSpPr>
      <dsp:spPr>
        <a:xfrm>
          <a:off x="4062" y="2463343"/>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latin typeface="+mj-lt"/>
            </a:rPr>
            <a:t>Assessment within the Welsh Curriculum and how it aids pupil progression.</a:t>
          </a:r>
          <a:endParaRPr lang="en-GB" sz="1200" kern="1200" dirty="0">
            <a:latin typeface="+mj-lt"/>
          </a:endParaRPr>
        </a:p>
      </dsp:txBody>
      <dsp:txXfrm>
        <a:off x="4062" y="2463343"/>
        <a:ext cx="1259128" cy="755476"/>
      </dsp:txXfrm>
    </dsp:sp>
    <dsp:sp modelId="{8429D7D2-6480-3F49-9194-3E5E184D6733}">
      <dsp:nvSpPr>
        <dsp:cNvPr id="0" name=""/>
        <dsp:cNvSpPr/>
      </dsp:nvSpPr>
      <dsp:spPr>
        <a:xfrm>
          <a:off x="2810118" y="2795362"/>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32378" y="2839632"/>
        <a:ext cx="14479" cy="2898"/>
      </dsp:txXfrm>
    </dsp:sp>
    <dsp:sp modelId="{DC12E11C-CEC0-FF4F-8D19-F9D4E8B22675}">
      <dsp:nvSpPr>
        <dsp:cNvPr id="0" name=""/>
        <dsp:cNvSpPr/>
      </dsp:nvSpPr>
      <dsp:spPr>
        <a:xfrm>
          <a:off x="1552790" y="2463343"/>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My class</a:t>
          </a:r>
          <a:endParaRPr lang="en-US" sz="1200" kern="1200"/>
        </a:p>
      </dsp:txBody>
      <dsp:txXfrm>
        <a:off x="1552790" y="2463343"/>
        <a:ext cx="1259128" cy="755476"/>
      </dsp:txXfrm>
    </dsp:sp>
    <dsp:sp modelId="{1ED42BC4-DB44-9C4E-8D87-487CADF4154F}">
      <dsp:nvSpPr>
        <dsp:cNvPr id="0" name=""/>
        <dsp:cNvSpPr/>
      </dsp:nvSpPr>
      <dsp:spPr>
        <a:xfrm>
          <a:off x="4358846" y="2795362"/>
          <a:ext cx="258999" cy="91440"/>
        </a:xfrm>
        <a:custGeom>
          <a:avLst/>
          <a:gdLst/>
          <a:ahLst/>
          <a:cxnLst/>
          <a:rect l="0" t="0" r="0" b="0"/>
          <a:pathLst>
            <a:path>
              <a:moveTo>
                <a:pt x="0" y="45720"/>
              </a:moveTo>
              <a:lnTo>
                <a:pt x="25899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1106" y="2839632"/>
        <a:ext cx="14479" cy="2898"/>
      </dsp:txXfrm>
    </dsp:sp>
    <dsp:sp modelId="{A546D5EA-04F3-4A4A-B211-C0EB3B5E5FFF}">
      <dsp:nvSpPr>
        <dsp:cNvPr id="0" name=""/>
        <dsp:cNvSpPr/>
      </dsp:nvSpPr>
      <dsp:spPr>
        <a:xfrm>
          <a:off x="3101518" y="2463343"/>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My Lesson</a:t>
          </a:r>
          <a:endParaRPr lang="en-US" sz="1200" kern="1200"/>
        </a:p>
      </dsp:txBody>
      <dsp:txXfrm>
        <a:off x="3101518" y="2463343"/>
        <a:ext cx="1259128" cy="755476"/>
      </dsp:txXfrm>
    </dsp:sp>
    <dsp:sp modelId="{B514BD6D-A5C0-764F-B935-E22C389AB31B}">
      <dsp:nvSpPr>
        <dsp:cNvPr id="0" name=""/>
        <dsp:cNvSpPr/>
      </dsp:nvSpPr>
      <dsp:spPr>
        <a:xfrm>
          <a:off x="633626" y="3217020"/>
          <a:ext cx="4646183" cy="258999"/>
        </a:xfrm>
        <a:custGeom>
          <a:avLst/>
          <a:gdLst/>
          <a:ahLst/>
          <a:cxnLst/>
          <a:rect l="0" t="0" r="0" b="0"/>
          <a:pathLst>
            <a:path>
              <a:moveTo>
                <a:pt x="4646183" y="0"/>
              </a:moveTo>
              <a:lnTo>
                <a:pt x="4646183" y="146599"/>
              </a:lnTo>
              <a:lnTo>
                <a:pt x="0" y="146599"/>
              </a:lnTo>
              <a:lnTo>
                <a:pt x="0" y="25899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0338" y="3345070"/>
        <a:ext cx="232759" cy="2898"/>
      </dsp:txXfrm>
    </dsp:sp>
    <dsp:sp modelId="{A2A51665-C2A7-7148-8729-A13596B289D2}">
      <dsp:nvSpPr>
        <dsp:cNvPr id="0" name=""/>
        <dsp:cNvSpPr/>
      </dsp:nvSpPr>
      <dsp:spPr>
        <a:xfrm>
          <a:off x="4650245" y="2463343"/>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My AFL strategies </a:t>
          </a:r>
          <a:endParaRPr lang="en-US" sz="1200" kern="1200"/>
        </a:p>
      </dsp:txBody>
      <dsp:txXfrm>
        <a:off x="4650245" y="2463343"/>
        <a:ext cx="1259128" cy="755476"/>
      </dsp:txXfrm>
    </dsp:sp>
    <dsp:sp modelId="{12E85162-6EE5-D74E-A5E3-356EA932FBAF}">
      <dsp:nvSpPr>
        <dsp:cNvPr id="0" name=""/>
        <dsp:cNvSpPr/>
      </dsp:nvSpPr>
      <dsp:spPr>
        <a:xfrm>
          <a:off x="4062" y="3508420"/>
          <a:ext cx="1259128" cy="755476"/>
        </a:xfrm>
        <a:prstGeom prst="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1698" tIns="64763" rIns="61698" bIns="64763" numCol="1" spcCol="1270" anchor="ctr" anchorCtr="0">
          <a:noAutofit/>
        </a:bodyPr>
        <a:lstStyle/>
        <a:p>
          <a:pPr marL="0" lvl="0" indent="0" algn="ctr" defTabSz="533400">
            <a:lnSpc>
              <a:spcPct val="90000"/>
            </a:lnSpc>
            <a:spcBef>
              <a:spcPct val="0"/>
            </a:spcBef>
            <a:spcAft>
              <a:spcPct val="35000"/>
            </a:spcAft>
            <a:buNone/>
          </a:pPr>
          <a:r>
            <a:rPr lang="en-GB" sz="1200" kern="1200"/>
            <a:t>Conclusion </a:t>
          </a:r>
          <a:endParaRPr lang="en-US" sz="1200" kern="1200"/>
        </a:p>
      </dsp:txBody>
      <dsp:txXfrm>
        <a:off x="4062" y="3508420"/>
        <a:ext cx="1259128" cy="75547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1/14/25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NUL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1/14/25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cambridge-community.org.uk/professional-development/gswafl/index.html" TargetMode="External"/><Relationship Id="rId2" Type="http://schemas.openxmlformats.org/officeDocument/2006/relationships/hyperlink" Target="https://www.teachingenglish.org.uk/professional-development/teachers/assessing-learning/articles/assessment-learnin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thirdspacelearning.com/blog/what-is-assessment-for-learning/" TargetMode="External"/><Relationship Id="rId2" Type="http://schemas.openxmlformats.org/officeDocument/2006/relationships/hyperlink" Target="https://visible-learning.org/" TargetMode="External"/><Relationship Id="rId1" Type="http://schemas.openxmlformats.org/officeDocument/2006/relationships/slideLayout" Target="../slideLayouts/slideLayout7.xml"/><Relationship Id="rId6" Type="http://schemas.openxmlformats.org/officeDocument/2006/relationships/hyperlink" Target="https://hwb.gov.wales/curriculum-for-wales/assessment-arrangements/supporting-learner-progression-assessment-guidance" TargetMode="External"/><Relationship Id="rId5" Type="http://schemas.openxmlformats.org/officeDocument/2006/relationships/hyperlink" Target="https://www.gov.wales/qualified-teacher-status-qts-teaching-wales" TargetMode="External"/><Relationship Id="rId4" Type="http://schemas.openxmlformats.org/officeDocument/2006/relationships/hyperlink" Target="https://www.niu.edu/citl/resources/guides/instructional-guide/formative-and-summative-assessment.s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eachwire.net/news/wagoll-what-a-good-one-looks-like-ks1-ks2/" TargetMode="External"/><Relationship Id="rId2" Type="http://schemas.openxmlformats.org/officeDocument/2006/relationships/hyperlink" Target="https://www.suttontrust.com/our-research/great-teaching/" TargetMode="External"/><Relationship Id="rId1" Type="http://schemas.openxmlformats.org/officeDocument/2006/relationships/slideLayout" Target="../slideLayouts/slideLayout7.xml"/><Relationship Id="rId4" Type="http://schemas.openxmlformats.org/officeDocument/2006/relationships/hyperlink" Target="https://uob2014grp5.wordpress.com/formative-assessment/"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freepik.com/vectors/classroom-clip-artm" TargetMode="External"/><Relationship Id="rId7" Type="http://schemas.openxmlformats.org/officeDocument/2006/relationships/hyperlink" Target="https://hwb.gov.wales/curriculum-for-wales/languages-literacy-and-communication/" TargetMode="External"/><Relationship Id="rId2" Type="http://schemas.openxmlformats.org/officeDocument/2006/relationships/hyperlink" Target="https://clipart-library.com/clipart/animated-key-cliparts-25" TargetMode="External"/><Relationship Id="rId1" Type="http://schemas.openxmlformats.org/officeDocument/2006/relationships/slideLayout" Target="../slideLayouts/slideLayout7.xml"/><Relationship Id="rId6" Type="http://schemas.openxmlformats.org/officeDocument/2006/relationships/hyperlink" Target="https://www.dreamstime.com/illustration/school-supplies-clipart" TargetMode="External"/><Relationship Id="rId5" Type="http://schemas.openxmlformats.org/officeDocument/2006/relationships/hyperlink" Target="https://www.istockphoto.com/photos/thumbs-up-thumbs-down" TargetMode="External"/><Relationship Id="rId4" Type="http://schemas.openxmlformats.org/officeDocument/2006/relationships/hyperlink" Target="https://www.shutterstock.com/search/stop-sign-symbol?consentChanged=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410E6F4-4324-4A21-EB9A-FF43779A2C5D}"/>
              </a:ext>
            </a:extLst>
          </p:cNvPr>
          <p:cNvSpPr txBox="1"/>
          <p:nvPr/>
        </p:nvSpPr>
        <p:spPr>
          <a:xfrm>
            <a:off x="2394857" y="2365915"/>
            <a:ext cx="9518507" cy="1200329"/>
          </a:xfrm>
          <a:prstGeom prst="rect">
            <a:avLst/>
          </a:prstGeom>
          <a:noFill/>
        </p:spPr>
        <p:txBody>
          <a:bodyPr wrap="square" rtlCol="0">
            <a:spAutoFit/>
          </a:bodyPr>
          <a:lstStyle/>
          <a:p>
            <a:r>
              <a:rPr lang="en-GB" sz="2400" dirty="0">
                <a:latin typeface="+mj-lt"/>
                <a:cs typeface="Calibri" panose="020F0502020204030204" pitchFamily="34" charset="0"/>
              </a:rPr>
              <a:t>ECAD5012 – A presentation of the critical evaluation of how Assessment For Learning (AFL) can be utilised in a learning episode to aid progression across a chosen area of learning and experience </a:t>
            </a:r>
          </a:p>
        </p:txBody>
      </p:sp>
      <p:sp>
        <p:nvSpPr>
          <p:cNvPr id="9" name="TextBox 8">
            <a:extLst>
              <a:ext uri="{FF2B5EF4-FFF2-40B4-BE49-F238E27FC236}">
                <a16:creationId xmlns:a16="http://schemas.microsoft.com/office/drawing/2014/main" id="{B0FD0485-FC80-990E-014A-4A32F08B405B}"/>
              </a:ext>
            </a:extLst>
          </p:cNvPr>
          <p:cNvSpPr txBox="1"/>
          <p:nvPr/>
        </p:nvSpPr>
        <p:spPr>
          <a:xfrm>
            <a:off x="2394857" y="3618614"/>
            <a:ext cx="7402285" cy="707886"/>
          </a:xfrm>
          <a:prstGeom prst="rect">
            <a:avLst/>
          </a:prstGeom>
          <a:noFill/>
        </p:spPr>
        <p:txBody>
          <a:bodyPr wrap="square" rtlCol="0">
            <a:spAutoFit/>
          </a:bodyPr>
          <a:lstStyle/>
          <a:p>
            <a:pPr algn="ctr"/>
            <a:r>
              <a:rPr lang="en-GB" sz="2000" dirty="0">
                <a:latin typeface="Calibri" panose="020F0502020204030204" pitchFamily="34" charset="0"/>
                <a:cs typeface="Calibri" panose="020F0502020204030204" pitchFamily="34" charset="0"/>
              </a:rPr>
              <a:t>Sophie Rockey</a:t>
            </a:r>
          </a:p>
          <a:p>
            <a:pPr algn="ctr"/>
            <a:r>
              <a:rPr lang="en-GB" sz="2000" dirty="0">
                <a:latin typeface="Calibri" panose="020F0502020204030204" pitchFamily="34" charset="0"/>
                <a:cs typeface="Calibri" panose="020F0502020204030204" pitchFamily="34" charset="0"/>
              </a:rPr>
              <a:t>Student number : 2208704</a:t>
            </a:r>
          </a:p>
        </p:txBody>
      </p:sp>
      <p:pic>
        <p:nvPicPr>
          <p:cNvPr id="7176" name="Picture 8" descr="School Supplies Clipart Stock Illustrations – 5,706 School Supplies Clipart  Stock Illustrations, Vectors &amp; Clipart - Dreamstime">
            <a:extLst>
              <a:ext uri="{FF2B5EF4-FFF2-40B4-BE49-F238E27FC236}">
                <a16:creationId xmlns:a16="http://schemas.microsoft.com/office/drawing/2014/main" id="{1B0A74E4-E6E7-7A94-8A64-32B936C1BF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44" y="3935576"/>
            <a:ext cx="3874247" cy="17918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A938413-7876-0F05-6110-264125C069A0}"/>
              </a:ext>
            </a:extLst>
          </p:cNvPr>
          <p:cNvSpPr txBox="1"/>
          <p:nvPr/>
        </p:nvSpPr>
        <p:spPr>
          <a:xfrm>
            <a:off x="103944" y="5727415"/>
            <a:ext cx="1869142"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(School,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859666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67CEBB31-11A8-EC16-D511-10D70D44F0E0}"/>
              </a:ext>
            </a:extLst>
          </p:cNvPr>
          <p:cNvSpPr txBox="1"/>
          <p:nvPr/>
        </p:nvSpPr>
        <p:spPr>
          <a:xfrm>
            <a:off x="1451579" y="2303047"/>
            <a:ext cx="3272093" cy="2674198"/>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Focuses of my presentations</a:t>
            </a:r>
          </a:p>
        </p:txBody>
      </p:sp>
      <p:cxnSp>
        <p:nvCxnSpPr>
          <p:cNvPr id="23" name="Straight Connector 2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7" name="Picture 2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79073960-E0CD-8B53-9343-6FB2C7AAC209}"/>
              </a:ext>
            </a:extLst>
          </p:cNvPr>
          <p:cNvGraphicFramePr/>
          <p:nvPr>
            <p:extLst>
              <p:ext uri="{D42A27DB-BD31-4B8C-83A1-F6EECF244321}">
                <p14:modId xmlns:p14="http://schemas.microsoft.com/office/powerpoint/2010/main" val="117725195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6804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E2695FC-0DA6-3942-50C2-5B28858E67B0}"/>
              </a:ext>
            </a:extLst>
          </p:cNvPr>
          <p:cNvSpPr txBox="1"/>
          <p:nvPr/>
        </p:nvSpPr>
        <p:spPr>
          <a:xfrm>
            <a:off x="3086100" y="1924903"/>
            <a:ext cx="6019800" cy="1200329"/>
          </a:xfrm>
          <a:prstGeom prst="rect">
            <a:avLst/>
          </a:prstGeom>
          <a:noFill/>
        </p:spPr>
        <p:txBody>
          <a:bodyPr wrap="square" rtlCol="0">
            <a:spAutoFit/>
          </a:bodyPr>
          <a:lstStyle/>
          <a:p>
            <a:pPr algn="ctr"/>
            <a:r>
              <a:rPr lang="en-GB" sz="2400" dirty="0">
                <a:latin typeface="+mj-lt"/>
              </a:rPr>
              <a:t>There are two types of assessment:</a:t>
            </a:r>
          </a:p>
          <a:p>
            <a:pPr marL="342900" indent="-342900" algn="ctr">
              <a:buFont typeface="Wingdings" pitchFamily="2" charset="2"/>
              <a:buChar char="q"/>
            </a:pPr>
            <a:r>
              <a:rPr lang="en-GB" sz="2400" dirty="0">
                <a:latin typeface="+mj-lt"/>
              </a:rPr>
              <a:t> Formative assessment </a:t>
            </a:r>
          </a:p>
          <a:p>
            <a:pPr marL="342900" indent="-342900" algn="ctr">
              <a:buFont typeface="Wingdings" pitchFamily="2" charset="2"/>
              <a:buChar char="q"/>
            </a:pPr>
            <a:r>
              <a:rPr lang="en-GB" sz="2400" dirty="0">
                <a:latin typeface="+mj-lt"/>
              </a:rPr>
              <a:t>Summative assessment</a:t>
            </a:r>
            <a:r>
              <a:rPr lang="en-GB" sz="2000" dirty="0"/>
              <a:t>.</a:t>
            </a:r>
          </a:p>
        </p:txBody>
      </p:sp>
    </p:spTree>
    <p:extLst>
      <p:ext uri="{BB962C8B-B14F-4D97-AF65-F5344CB8AC3E}">
        <p14:creationId xmlns:p14="http://schemas.microsoft.com/office/powerpoint/2010/main" val="20477877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A5C4E4-EE31-2948-AE87-E26585850920}"/>
              </a:ext>
            </a:extLst>
          </p:cNvPr>
          <p:cNvSpPr>
            <a:spLocks noGrp="1"/>
          </p:cNvSpPr>
          <p:nvPr>
            <p:ph sz="half" idx="1"/>
          </p:nvPr>
        </p:nvSpPr>
        <p:spPr/>
        <p:txBody>
          <a:bodyPr>
            <a:normAutofit/>
          </a:bodyPr>
          <a:lstStyle/>
          <a:p>
            <a:r>
              <a:rPr lang="en-GB" sz="1800" dirty="0">
                <a:latin typeface="Calibri" panose="020F0502020204030204" pitchFamily="34" charset="0"/>
                <a:cs typeface="Calibri" panose="020F0502020204030204" pitchFamily="34" charset="0"/>
              </a:rPr>
              <a:t>The Assessment for learning approach (AFL) provides feedback and guidance that is then applied to enhance pupil progression. Children gain confidence in what they are expected to learn and at what standard also becoming more involved in the learning process </a:t>
            </a:r>
            <a:r>
              <a:rPr lang="en-GB" sz="1800" b="0" i="0" u="none" strike="noStrike" dirty="0">
                <a:effectLst/>
                <a:latin typeface="Calibri" panose="020F0502020204030204" pitchFamily="34" charset="0"/>
                <a:cs typeface="Calibri" panose="020F0502020204030204" pitchFamily="34" charset="0"/>
              </a:rPr>
              <a:t>(Cambridge Assessment International Education, 2011).</a:t>
            </a:r>
            <a:endParaRPr lang="en-GB" sz="18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2745E3FF-DE6D-E5D7-67EE-2C74865179B9}"/>
              </a:ext>
            </a:extLst>
          </p:cNvPr>
          <p:cNvSpPr>
            <a:spLocks noGrp="1"/>
          </p:cNvSpPr>
          <p:nvPr>
            <p:ph sz="half" idx="2"/>
          </p:nvPr>
        </p:nvSpPr>
        <p:spPr/>
        <p:txBody>
          <a:bodyPr>
            <a:normAutofit/>
          </a:bodyPr>
          <a:lstStyle/>
          <a:p>
            <a:r>
              <a:rPr lang="en-GB" sz="1800" i="0" u="none" strike="noStrike" dirty="0">
                <a:solidFill>
                  <a:srgbClr val="000000"/>
                </a:solidFill>
                <a:effectLst/>
                <a:latin typeface="Calibri" panose="020F0502020204030204" pitchFamily="34" charset="0"/>
                <a:cs typeface="Calibri" panose="020F0502020204030204" pitchFamily="34" charset="0"/>
              </a:rPr>
              <a:t>Assessment for Learning (AFL) is important because it directly influences and improves pupils learning by providing continuous feedback that guides the students on improving their understanding, skills, and performance.</a:t>
            </a:r>
          </a:p>
          <a:p>
            <a:r>
              <a:rPr lang="en-GB" sz="1800" i="0" u="none" strike="noStrike" dirty="0">
                <a:solidFill>
                  <a:srgbClr val="000000"/>
                </a:solidFill>
                <a:effectLst/>
                <a:latin typeface="Calibri" panose="020F0502020204030204" pitchFamily="34" charset="0"/>
                <a:cs typeface="Calibri" panose="020F0502020204030204" pitchFamily="34" charset="0"/>
              </a:rPr>
              <a:t>AFL is essential for identifying gaps in learning</a:t>
            </a:r>
            <a:r>
              <a:rPr lang="en-GB" sz="1800" dirty="0">
                <a:solidFill>
                  <a:srgbClr val="000000"/>
                </a:solidFill>
                <a:latin typeface="Calibri" panose="020F0502020204030204" pitchFamily="34" charset="0"/>
                <a:cs typeface="Calibri" panose="020F0502020204030204" pitchFamily="34" charset="0"/>
              </a:rPr>
              <a:t> and </a:t>
            </a:r>
            <a:r>
              <a:rPr lang="en-GB" sz="1800" i="0" u="none" strike="noStrike" dirty="0">
                <a:solidFill>
                  <a:srgbClr val="000000"/>
                </a:solidFill>
                <a:effectLst/>
                <a:latin typeface="Calibri" panose="020F0502020204030204" pitchFamily="34" charset="0"/>
                <a:cs typeface="Calibri" panose="020F0502020204030204" pitchFamily="34" charset="0"/>
              </a:rPr>
              <a:t>adapting teaching to meet pupils needs (Johnson, 2023).</a:t>
            </a:r>
          </a:p>
        </p:txBody>
      </p:sp>
      <p:sp>
        <p:nvSpPr>
          <p:cNvPr id="5" name="TextBox 4">
            <a:extLst>
              <a:ext uri="{FF2B5EF4-FFF2-40B4-BE49-F238E27FC236}">
                <a16:creationId xmlns:a16="http://schemas.microsoft.com/office/drawing/2014/main" id="{0C35CB4D-002D-155D-CD06-D87BDA0107B0}"/>
              </a:ext>
            </a:extLst>
          </p:cNvPr>
          <p:cNvSpPr txBox="1"/>
          <p:nvPr/>
        </p:nvSpPr>
        <p:spPr>
          <a:xfrm>
            <a:off x="1447330" y="1395742"/>
            <a:ext cx="2699367" cy="461665"/>
          </a:xfrm>
          <a:prstGeom prst="rect">
            <a:avLst/>
          </a:prstGeom>
          <a:noFill/>
        </p:spPr>
        <p:txBody>
          <a:bodyPr wrap="square" rtlCol="0">
            <a:spAutoFit/>
          </a:bodyPr>
          <a:lstStyle/>
          <a:p>
            <a:r>
              <a:rPr lang="en-GB" sz="2400" dirty="0">
                <a:latin typeface="+mj-lt"/>
                <a:cs typeface="Calibri" panose="020F0502020204030204" pitchFamily="34" charset="0"/>
              </a:rPr>
              <a:t>What is AFL?</a:t>
            </a:r>
          </a:p>
        </p:txBody>
      </p:sp>
      <p:sp>
        <p:nvSpPr>
          <p:cNvPr id="6" name="TextBox 5">
            <a:extLst>
              <a:ext uri="{FF2B5EF4-FFF2-40B4-BE49-F238E27FC236}">
                <a16:creationId xmlns:a16="http://schemas.microsoft.com/office/drawing/2014/main" id="{317B0A78-8E38-E6CF-0677-21B5CA5222B0}"/>
              </a:ext>
            </a:extLst>
          </p:cNvPr>
          <p:cNvSpPr txBox="1"/>
          <p:nvPr/>
        </p:nvSpPr>
        <p:spPr>
          <a:xfrm>
            <a:off x="6413771" y="1395742"/>
            <a:ext cx="3304387" cy="461665"/>
          </a:xfrm>
          <a:prstGeom prst="rect">
            <a:avLst/>
          </a:prstGeom>
          <a:noFill/>
        </p:spPr>
        <p:txBody>
          <a:bodyPr wrap="square" rtlCol="0">
            <a:spAutoFit/>
          </a:bodyPr>
          <a:lstStyle/>
          <a:p>
            <a:r>
              <a:rPr lang="en-GB" sz="2400" dirty="0">
                <a:latin typeface="+mj-lt"/>
                <a:cs typeface="Calibri" panose="020F0502020204030204" pitchFamily="34" charset="0"/>
              </a:rPr>
              <a:t>Why is AFL important?</a:t>
            </a:r>
          </a:p>
        </p:txBody>
      </p:sp>
    </p:spTree>
    <p:extLst>
      <p:ext uri="{BB962C8B-B14F-4D97-AF65-F5344CB8AC3E}">
        <p14:creationId xmlns:p14="http://schemas.microsoft.com/office/powerpoint/2010/main" val="11814606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225" name="Picture 922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227" name="Straight Connector 922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9229" name="Straight Connector 9228">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0EDBBBE8-EA5C-0F43-BA5D-58FFD4C5980B}"/>
              </a:ext>
            </a:extLst>
          </p:cNvPr>
          <p:cNvSpPr txBox="1"/>
          <p:nvPr/>
        </p:nvSpPr>
        <p:spPr>
          <a:xfrm>
            <a:off x="1451579" y="1467296"/>
            <a:ext cx="9603275" cy="386458"/>
          </a:xfrm>
          <a:prstGeom prst="rect">
            <a:avLst/>
          </a:prstGeom>
        </p:spPr>
        <p:txBody>
          <a:bodyPr vert="horz" lIns="91440" tIns="45720" rIns="91440" bIns="45720" rtlCol="0" anchor="t">
            <a:normAutofit lnSpcReduction="10000"/>
          </a:bodyPr>
          <a:lstStyle/>
          <a:p>
            <a:pPr defTabSz="914400">
              <a:lnSpc>
                <a:spcPct val="90000"/>
              </a:lnSpc>
              <a:spcBef>
                <a:spcPct val="0"/>
              </a:spcBef>
              <a:spcAft>
                <a:spcPts val="600"/>
              </a:spcAft>
            </a:pPr>
            <a:r>
              <a:rPr lang="en-US" sz="2400" cap="all" dirty="0">
                <a:latin typeface="+mj-lt"/>
                <a:ea typeface="+mj-ea"/>
                <a:cs typeface="+mj-cs"/>
              </a:rPr>
              <a:t>What is the importance of applying AFL in the classroom?</a:t>
            </a:r>
          </a:p>
        </p:txBody>
      </p:sp>
      <p:sp>
        <p:nvSpPr>
          <p:cNvPr id="9" name="TextBox 8">
            <a:extLst>
              <a:ext uri="{FF2B5EF4-FFF2-40B4-BE49-F238E27FC236}">
                <a16:creationId xmlns:a16="http://schemas.microsoft.com/office/drawing/2014/main" id="{1C2D53B5-37E0-C0BA-56C2-874A6A6B1730}"/>
              </a:ext>
            </a:extLst>
          </p:cNvPr>
          <p:cNvSpPr txBox="1"/>
          <p:nvPr/>
        </p:nvSpPr>
        <p:spPr>
          <a:xfrm>
            <a:off x="1430903" y="2073942"/>
            <a:ext cx="5172505" cy="3450613"/>
          </a:xfrm>
          <a:prstGeom prst="rect">
            <a:avLst/>
          </a:prstGeom>
        </p:spPr>
        <p:txBody>
          <a:bodyPr vert="horz" lIns="91440" tIns="45720" rIns="91440" bIns="45720" rtlCol="0" anchor="t">
            <a:normAutofit/>
          </a:bodyPr>
          <a:lstStyle/>
          <a:p>
            <a:pPr defTabSz="914400">
              <a:lnSpc>
                <a:spcPct val="110000"/>
              </a:lnSpc>
              <a:spcAft>
                <a:spcPts val="600"/>
              </a:spcAft>
              <a:buClr>
                <a:schemeClr val="accent1"/>
              </a:buClr>
              <a:buSzPct val="100000"/>
            </a:pPr>
            <a:r>
              <a:rPr lang="en-US" i="0" u="none" strike="noStrike" dirty="0">
                <a:latin typeface="Calibri" panose="020F0502020204030204" pitchFamily="34" charset="0"/>
                <a:cs typeface="Calibri" panose="020F0502020204030204" pitchFamily="34" charset="0"/>
              </a:rPr>
              <a:t>Assessment for Learning (AFL) is critical in the classroom because …</a:t>
            </a:r>
            <a:endParaRPr lang="en-US" dirty="0">
              <a:latin typeface="Calibri" panose="020F0502020204030204" pitchFamily="34" charset="0"/>
              <a:cs typeface="Calibri" panose="020F0502020204030204" pitchFamily="34" charset="0"/>
            </a:endParaRPr>
          </a:p>
          <a:p>
            <a:pPr marL="342900" indent="-285750" defTabSz="914400">
              <a:lnSpc>
                <a:spcPct val="110000"/>
              </a:lnSpc>
              <a:spcAft>
                <a:spcPts val="600"/>
              </a:spcAft>
              <a:buClr>
                <a:schemeClr val="accent1"/>
              </a:buClr>
              <a:buSzPct val="100000"/>
              <a:buFont typeface="Wingdings" pitchFamily="2" charset="2"/>
              <a:buChar char="q"/>
            </a:pPr>
            <a:r>
              <a:rPr lang="en-US" i="0" u="none" strike="noStrike" dirty="0">
                <a:latin typeface="Calibri" panose="020F0502020204030204" pitchFamily="34" charset="0"/>
                <a:cs typeface="Calibri" panose="020F0502020204030204" pitchFamily="34" charset="0"/>
              </a:rPr>
              <a:t>Enhances student </a:t>
            </a:r>
            <a:r>
              <a:rPr lang="en-US" dirty="0">
                <a:latin typeface="Calibri" panose="020F0502020204030204" pitchFamily="34" charset="0"/>
                <a:cs typeface="Calibri" panose="020F0502020204030204" pitchFamily="34" charset="0"/>
              </a:rPr>
              <a:t>l</a:t>
            </a:r>
            <a:r>
              <a:rPr lang="en-US" i="0" u="none" strike="noStrike" dirty="0">
                <a:latin typeface="Calibri" panose="020F0502020204030204" pitchFamily="34" charset="0"/>
                <a:cs typeface="Calibri" panose="020F0502020204030204" pitchFamily="34" charset="0"/>
              </a:rPr>
              <a:t>earning </a:t>
            </a:r>
            <a:r>
              <a:rPr lang="en-US" dirty="0">
                <a:latin typeface="Calibri" panose="020F0502020204030204" pitchFamily="34" charset="0"/>
                <a:cs typeface="Calibri" panose="020F0502020204030204" pitchFamily="34" charset="0"/>
              </a:rPr>
              <a:t>t</a:t>
            </a:r>
            <a:r>
              <a:rPr lang="en-US" i="0" u="none" strike="noStrike" dirty="0">
                <a:latin typeface="Calibri" panose="020F0502020204030204" pitchFamily="34" charset="0"/>
                <a:cs typeface="Calibri" panose="020F0502020204030204" pitchFamily="34" charset="0"/>
              </a:rPr>
              <a:t>hrough </a:t>
            </a:r>
            <a:r>
              <a:rPr lang="en-US" dirty="0">
                <a:latin typeface="Calibri" panose="020F0502020204030204" pitchFamily="34" charset="0"/>
                <a:cs typeface="Calibri" panose="020F0502020204030204" pitchFamily="34" charset="0"/>
              </a:rPr>
              <a:t>f</a:t>
            </a:r>
            <a:r>
              <a:rPr lang="en-US" i="0" u="none" strike="noStrike" dirty="0">
                <a:latin typeface="Calibri" panose="020F0502020204030204" pitchFamily="34" charset="0"/>
                <a:cs typeface="Calibri" panose="020F0502020204030204" pitchFamily="34" charset="0"/>
              </a:rPr>
              <a:t>eedback</a:t>
            </a:r>
          </a:p>
          <a:p>
            <a:pPr marL="342900" indent="-285750" defTabSz="914400">
              <a:lnSpc>
                <a:spcPct val="110000"/>
              </a:lnSpc>
              <a:spcAft>
                <a:spcPts val="600"/>
              </a:spcAft>
              <a:buClr>
                <a:schemeClr val="accent1"/>
              </a:buClr>
              <a:buSzPct val="100000"/>
              <a:buFont typeface="Wingdings" pitchFamily="2" charset="2"/>
              <a:buChar char="q"/>
            </a:pPr>
            <a:r>
              <a:rPr lang="en-US" i="0" u="none" strike="noStrike" dirty="0">
                <a:latin typeface="Calibri" panose="020F0502020204030204" pitchFamily="34" charset="0"/>
                <a:cs typeface="Calibri" panose="020F0502020204030204" pitchFamily="34" charset="0"/>
              </a:rPr>
              <a:t>Promotes active </a:t>
            </a:r>
            <a:r>
              <a:rPr lang="en-US" dirty="0">
                <a:latin typeface="Calibri" panose="020F0502020204030204" pitchFamily="34" charset="0"/>
                <a:cs typeface="Calibri" panose="020F0502020204030204" pitchFamily="34" charset="0"/>
              </a:rPr>
              <a:t>l</a:t>
            </a:r>
            <a:r>
              <a:rPr lang="en-US" i="0" u="none" strike="noStrike" dirty="0">
                <a:latin typeface="Calibri" panose="020F0502020204030204" pitchFamily="34" charset="0"/>
                <a:cs typeface="Calibri" panose="020F0502020204030204" pitchFamily="34" charset="0"/>
              </a:rPr>
              <a:t>earning and </a:t>
            </a:r>
            <a:r>
              <a:rPr lang="en-US" dirty="0">
                <a:latin typeface="Calibri" panose="020F0502020204030204" pitchFamily="34" charset="0"/>
                <a:cs typeface="Calibri" panose="020F0502020204030204" pitchFamily="34" charset="0"/>
              </a:rPr>
              <a:t>pupil</a:t>
            </a:r>
            <a:r>
              <a:rPr lang="en-US" i="0" u="none" strike="noStrike"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e</a:t>
            </a:r>
            <a:r>
              <a:rPr lang="en-US" i="0" u="none" strike="noStrike" dirty="0">
                <a:latin typeface="Calibri" panose="020F0502020204030204" pitchFamily="34" charset="0"/>
                <a:cs typeface="Calibri" panose="020F0502020204030204" pitchFamily="34" charset="0"/>
              </a:rPr>
              <a:t>ngagement</a:t>
            </a:r>
            <a:endParaRPr lang="en-US" dirty="0">
              <a:latin typeface="Calibri" panose="020F0502020204030204" pitchFamily="34" charset="0"/>
              <a:cs typeface="Calibri" panose="020F0502020204030204" pitchFamily="34" charset="0"/>
            </a:endParaRPr>
          </a:p>
          <a:p>
            <a:pPr marL="342900" indent="-285750" defTabSz="914400">
              <a:lnSpc>
                <a:spcPct val="110000"/>
              </a:lnSpc>
              <a:spcAft>
                <a:spcPts val="600"/>
              </a:spcAft>
              <a:buClr>
                <a:schemeClr val="accent1"/>
              </a:buClr>
              <a:buSzPct val="100000"/>
              <a:buFont typeface="Wingdings" pitchFamily="2" charset="2"/>
              <a:buChar char="q"/>
            </a:pPr>
            <a:r>
              <a:rPr lang="en-US" i="0" u="none" strike="noStrike" dirty="0">
                <a:latin typeface="Calibri" panose="020F0502020204030204" pitchFamily="34" charset="0"/>
                <a:cs typeface="Calibri" panose="020F0502020204030204" pitchFamily="34" charset="0"/>
              </a:rPr>
              <a:t>Helps Teachers adjust lesson </a:t>
            </a:r>
            <a:r>
              <a:rPr lang="en-US" dirty="0">
                <a:latin typeface="Calibri" panose="020F0502020204030204" pitchFamily="34" charset="0"/>
                <a:cs typeface="Calibri" panose="020F0502020204030204" pitchFamily="34" charset="0"/>
              </a:rPr>
              <a:t>b</a:t>
            </a:r>
            <a:r>
              <a:rPr lang="en-US" i="0" u="none" strike="noStrike" dirty="0">
                <a:latin typeface="Calibri" panose="020F0502020204030204" pitchFamily="34" charset="0"/>
                <a:cs typeface="Calibri" panose="020F0502020204030204" pitchFamily="34" charset="0"/>
              </a:rPr>
              <a:t>ased on pupils needs</a:t>
            </a:r>
          </a:p>
          <a:p>
            <a:pPr marL="342900" indent="-285750" defTabSz="914400">
              <a:lnSpc>
                <a:spcPct val="110000"/>
              </a:lnSpc>
              <a:spcAft>
                <a:spcPts val="600"/>
              </a:spcAft>
              <a:buClr>
                <a:schemeClr val="accent1"/>
              </a:buClr>
              <a:buSzPct val="100000"/>
              <a:buFont typeface="Wingdings" pitchFamily="2" charset="2"/>
              <a:buChar char="q"/>
            </a:pPr>
            <a:r>
              <a:rPr lang="en-US" i="0" u="none" strike="noStrike" dirty="0">
                <a:latin typeface="Calibri" panose="020F0502020204030204" pitchFamily="34" charset="0"/>
                <a:cs typeface="Calibri" panose="020F0502020204030204" pitchFamily="34" charset="0"/>
              </a:rPr>
              <a:t>Supports differentiation and personalization</a:t>
            </a:r>
          </a:p>
          <a:p>
            <a:pPr marL="57150" defTabSz="914400">
              <a:lnSpc>
                <a:spcPct val="110000"/>
              </a:lnSpc>
              <a:spcAft>
                <a:spcPts val="600"/>
              </a:spcAft>
              <a:buClr>
                <a:schemeClr val="accent1"/>
              </a:buClr>
              <a:buSzPct val="100000"/>
            </a:pPr>
            <a:endParaRPr lang="en-US" i="0" u="none" strike="noStrike" dirty="0">
              <a:latin typeface="Calibri" panose="020F0502020204030204" pitchFamily="34" charset="0"/>
              <a:cs typeface="Calibri" panose="020F0502020204030204" pitchFamily="34" charset="0"/>
            </a:endParaRPr>
          </a:p>
          <a:p>
            <a:pPr indent="-228600" defTabSz="914400">
              <a:lnSpc>
                <a:spcPct val="110000"/>
              </a:lnSpc>
              <a:spcAft>
                <a:spcPts val="600"/>
              </a:spcAft>
              <a:buClr>
                <a:schemeClr val="accent1"/>
              </a:buClr>
              <a:buSzPct val="100000"/>
              <a:buFont typeface="Arial" panose="020B0604020202020204" pitchFamily="34" charset="0"/>
              <a:buChar char="•"/>
            </a:pPr>
            <a:endParaRPr lang="en-US" sz="1500" dirty="0"/>
          </a:p>
        </p:txBody>
      </p:sp>
      <p:pic>
        <p:nvPicPr>
          <p:cNvPr id="9218" name="Picture 2" descr="Getting started with Assessment for Learning">
            <a:extLst>
              <a:ext uri="{FF2B5EF4-FFF2-40B4-BE49-F238E27FC236}">
                <a16:creationId xmlns:a16="http://schemas.microsoft.com/office/drawing/2014/main" id="{304AB9A9-F95D-7FAC-A590-B4A04C7169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2719923"/>
            <a:ext cx="4960443" cy="204223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76E2D01-D3BD-5529-592B-71AF6DEA7647}"/>
              </a:ext>
            </a:extLst>
          </p:cNvPr>
          <p:cNvSpPr txBox="1"/>
          <p:nvPr/>
        </p:nvSpPr>
        <p:spPr>
          <a:xfrm>
            <a:off x="340832" y="5640320"/>
            <a:ext cx="1892006"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(Bullock, n.d.)</a:t>
            </a: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E14A89D2-D5FE-1ED9-4E97-CC96C578122C}"/>
              </a:ext>
            </a:extLst>
          </p:cNvPr>
          <p:cNvSpPr txBox="1"/>
          <p:nvPr/>
        </p:nvSpPr>
        <p:spPr>
          <a:xfrm>
            <a:off x="6830074" y="5201389"/>
            <a:ext cx="3931023" cy="646331"/>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(Cambridge Assessment International Education, 2011)</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885668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74D283-4A6F-761F-496F-A9C7969621A6}"/>
              </a:ext>
            </a:extLst>
          </p:cNvPr>
          <p:cNvSpPr>
            <a:spLocks noGrp="1"/>
          </p:cNvSpPr>
          <p:nvPr>
            <p:ph sz="half" idx="1"/>
          </p:nvPr>
        </p:nvSpPr>
        <p:spPr>
          <a:xfrm>
            <a:off x="1447331" y="2017343"/>
            <a:ext cx="4211053" cy="3448595"/>
          </a:xfrm>
        </p:spPr>
        <p:txBody>
          <a:bodyPr>
            <a:normAutofit/>
          </a:bodyPr>
          <a:lstStyle/>
          <a:p>
            <a:pPr>
              <a:buFont typeface="Wingdings" pitchFamily="2" charset="2"/>
              <a:buChar char="q"/>
            </a:pPr>
            <a:r>
              <a:rPr lang="en-GB" sz="1800" b="0" i="0" u="none" strike="noStrike" dirty="0">
                <a:solidFill>
                  <a:srgbClr val="000000"/>
                </a:solidFill>
                <a:effectLst/>
                <a:latin typeface="Calibri" panose="020F0502020204030204" pitchFamily="34" charset="0"/>
                <a:cs typeface="Calibri" panose="020F0502020204030204" pitchFamily="34" charset="0"/>
              </a:rPr>
              <a:t>Improves pupil achievement</a:t>
            </a:r>
          </a:p>
          <a:p>
            <a:pPr>
              <a:buFont typeface="Wingdings" pitchFamily="2" charset="2"/>
              <a:buChar char="q"/>
            </a:pPr>
            <a:r>
              <a:rPr lang="en-GB" sz="1800" dirty="0">
                <a:solidFill>
                  <a:srgbClr val="000000"/>
                </a:solidFill>
                <a:latin typeface="Calibri" panose="020F0502020204030204" pitchFamily="34" charset="0"/>
                <a:cs typeface="Calibri" panose="020F0502020204030204" pitchFamily="34" charset="0"/>
              </a:rPr>
              <a:t>Improves pupil confidence</a:t>
            </a:r>
            <a:endParaRPr lang="en-GB" sz="1800" b="0" i="0" u="none" strike="noStrike" dirty="0">
              <a:solidFill>
                <a:srgbClr val="000000"/>
              </a:solidFill>
              <a:effectLst/>
              <a:latin typeface="Calibri" panose="020F0502020204030204" pitchFamily="34" charset="0"/>
              <a:cs typeface="Calibri" panose="020F0502020204030204" pitchFamily="34" charset="0"/>
            </a:endParaRPr>
          </a:p>
          <a:p>
            <a:pPr>
              <a:buFont typeface="Wingdings" pitchFamily="2" charset="2"/>
              <a:buChar char="q"/>
            </a:pPr>
            <a:r>
              <a:rPr lang="en-GB" sz="1800" b="0" i="0" u="none" strike="noStrike" dirty="0">
                <a:solidFill>
                  <a:srgbClr val="000000"/>
                </a:solidFill>
                <a:effectLst/>
                <a:latin typeface="Calibri" panose="020F0502020204030204" pitchFamily="34" charset="0"/>
                <a:cs typeface="Calibri" panose="020F0502020204030204" pitchFamily="34" charset="0"/>
              </a:rPr>
              <a:t>Promotes a Growth Mindset</a:t>
            </a:r>
            <a:endParaRPr lang="en-GB" sz="1800" dirty="0">
              <a:solidFill>
                <a:srgbClr val="000000"/>
              </a:solidFill>
              <a:latin typeface="Calibri" panose="020F0502020204030204" pitchFamily="34" charset="0"/>
              <a:cs typeface="Calibri" panose="020F0502020204030204" pitchFamily="34" charset="0"/>
            </a:endParaRPr>
          </a:p>
          <a:p>
            <a:pPr>
              <a:buFont typeface="Wingdings" pitchFamily="2" charset="2"/>
              <a:buChar char="q"/>
            </a:pPr>
            <a:r>
              <a:rPr lang="en-GB" sz="1800" b="0" i="0" u="none" strike="noStrike" dirty="0">
                <a:solidFill>
                  <a:srgbClr val="000000"/>
                </a:solidFill>
                <a:effectLst/>
                <a:latin typeface="Calibri" panose="020F0502020204030204" pitchFamily="34" charset="0"/>
                <a:cs typeface="Calibri" panose="020F0502020204030204" pitchFamily="34" charset="0"/>
              </a:rPr>
              <a:t>Encourages pupil centred teaching </a:t>
            </a:r>
            <a:endParaRPr lang="en-GB" sz="18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C146AC6-5DF3-2D0A-749D-C9E543404592}"/>
              </a:ext>
            </a:extLst>
          </p:cNvPr>
          <p:cNvSpPr>
            <a:spLocks noGrp="1"/>
          </p:cNvSpPr>
          <p:nvPr>
            <p:ph sz="half" idx="2"/>
          </p:nvPr>
        </p:nvSpPr>
        <p:spPr>
          <a:xfrm>
            <a:off x="6533618" y="1999302"/>
            <a:ext cx="3982922" cy="3441520"/>
          </a:xfrm>
        </p:spPr>
        <p:txBody>
          <a:bodyPr>
            <a:normAutofit/>
          </a:bodyPr>
          <a:lstStyle/>
          <a:p>
            <a:pPr>
              <a:buFont typeface="Wingdings" pitchFamily="2" charset="2"/>
              <a:buChar char="q"/>
            </a:pPr>
            <a:r>
              <a:rPr lang="en-GB" sz="1800" dirty="0">
                <a:latin typeface="Calibri" panose="020F0502020204030204" pitchFamily="34" charset="0"/>
                <a:cs typeface="Calibri" panose="020F0502020204030204" pitchFamily="34" charset="0"/>
              </a:rPr>
              <a:t>Time consuming </a:t>
            </a:r>
          </a:p>
          <a:p>
            <a:pPr>
              <a:buFont typeface="Wingdings" pitchFamily="2" charset="2"/>
              <a:buChar char="q"/>
            </a:pPr>
            <a:r>
              <a:rPr lang="en-GB" sz="1800" dirty="0">
                <a:latin typeface="Calibri" panose="020F0502020204030204" pitchFamily="34" charset="0"/>
                <a:cs typeface="Calibri" panose="020F0502020204030204" pitchFamily="34" charset="0"/>
              </a:rPr>
              <a:t>Lack of funding </a:t>
            </a:r>
          </a:p>
        </p:txBody>
      </p:sp>
      <p:sp>
        <p:nvSpPr>
          <p:cNvPr id="5" name="TextBox 4">
            <a:extLst>
              <a:ext uri="{FF2B5EF4-FFF2-40B4-BE49-F238E27FC236}">
                <a16:creationId xmlns:a16="http://schemas.microsoft.com/office/drawing/2014/main" id="{79F81162-287F-6669-D3B1-E2DA17E5549D}"/>
              </a:ext>
            </a:extLst>
          </p:cNvPr>
          <p:cNvSpPr txBox="1"/>
          <p:nvPr/>
        </p:nvSpPr>
        <p:spPr>
          <a:xfrm>
            <a:off x="1447331" y="1398527"/>
            <a:ext cx="4412048" cy="461665"/>
          </a:xfrm>
          <a:prstGeom prst="rect">
            <a:avLst/>
          </a:prstGeom>
          <a:noFill/>
        </p:spPr>
        <p:txBody>
          <a:bodyPr wrap="square" rtlCol="0">
            <a:spAutoFit/>
          </a:bodyPr>
          <a:lstStyle/>
          <a:p>
            <a:r>
              <a:rPr lang="en-GB" sz="2400" dirty="0">
                <a:latin typeface="+mj-lt"/>
                <a:cs typeface="Calibri" panose="020F0502020204030204" pitchFamily="34" charset="0"/>
              </a:rPr>
              <a:t>Strengths of AFL in the classroom</a:t>
            </a:r>
          </a:p>
        </p:txBody>
      </p:sp>
      <p:sp>
        <p:nvSpPr>
          <p:cNvPr id="6" name="TextBox 5">
            <a:extLst>
              <a:ext uri="{FF2B5EF4-FFF2-40B4-BE49-F238E27FC236}">
                <a16:creationId xmlns:a16="http://schemas.microsoft.com/office/drawing/2014/main" id="{B5A76F30-2B21-563A-F6F3-18A382BA5917}"/>
              </a:ext>
            </a:extLst>
          </p:cNvPr>
          <p:cNvSpPr txBox="1"/>
          <p:nvPr/>
        </p:nvSpPr>
        <p:spPr>
          <a:xfrm>
            <a:off x="6448711" y="1417178"/>
            <a:ext cx="5250229" cy="461665"/>
          </a:xfrm>
          <a:prstGeom prst="rect">
            <a:avLst/>
          </a:prstGeom>
          <a:noFill/>
        </p:spPr>
        <p:txBody>
          <a:bodyPr wrap="square" rtlCol="0">
            <a:spAutoFit/>
          </a:bodyPr>
          <a:lstStyle/>
          <a:p>
            <a:r>
              <a:rPr lang="en-GB" sz="2400" dirty="0">
                <a:latin typeface="+mj-lt"/>
                <a:cs typeface="Calibri" panose="020F0502020204030204" pitchFamily="34" charset="0"/>
              </a:rPr>
              <a:t>Weaknesses of AFL in the classroom</a:t>
            </a:r>
          </a:p>
        </p:txBody>
      </p:sp>
      <p:sp>
        <p:nvSpPr>
          <p:cNvPr id="8" name="TextBox 7">
            <a:extLst>
              <a:ext uri="{FF2B5EF4-FFF2-40B4-BE49-F238E27FC236}">
                <a16:creationId xmlns:a16="http://schemas.microsoft.com/office/drawing/2014/main" id="{02F9E4B7-E8D4-E432-2B41-F63F16BAD7DE}"/>
              </a:ext>
            </a:extLst>
          </p:cNvPr>
          <p:cNvSpPr txBox="1"/>
          <p:nvPr/>
        </p:nvSpPr>
        <p:spPr>
          <a:xfrm>
            <a:off x="150395" y="5622033"/>
            <a:ext cx="2400300"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 (Dweck, 2006)</a:t>
            </a:r>
            <a:endParaRPr lang="en-GB" dirty="0">
              <a:latin typeface="Calibri" panose="020F0502020204030204" pitchFamily="34" charset="0"/>
              <a:cs typeface="Calibri" panose="020F0502020204030204" pitchFamily="34" charset="0"/>
            </a:endParaRPr>
          </a:p>
        </p:txBody>
      </p:sp>
      <p:pic>
        <p:nvPicPr>
          <p:cNvPr id="5124" name="Picture 4" descr="4,600+ Thumbs Up Thumbs Down Stock Photos, Pictures &amp; Royalty-Free Images -  iStock | Thumbs up thumbs down icon, Thumbs up thumbs down concept,  Elephant thumbs up thumbs down">
            <a:extLst>
              <a:ext uri="{FF2B5EF4-FFF2-40B4-BE49-F238E27FC236}">
                <a16:creationId xmlns:a16="http://schemas.microsoft.com/office/drawing/2014/main" id="{6414614D-37E8-1137-9B81-A3C03F5D1C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0975" y="3608834"/>
            <a:ext cx="2819400" cy="20131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3516951-680C-09BF-8FA9-29202030A365}"/>
              </a:ext>
            </a:extLst>
          </p:cNvPr>
          <p:cNvSpPr txBox="1"/>
          <p:nvPr/>
        </p:nvSpPr>
        <p:spPr>
          <a:xfrm>
            <a:off x="8320975" y="5622033"/>
            <a:ext cx="2731047"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Istockphoto.com</a:t>
            </a:r>
            <a:r>
              <a:rPr lang="en-GB" b="0" i="0" u="none" strike="noStrike" dirty="0">
                <a:effectLst/>
                <a:latin typeface="Calibri" panose="020F0502020204030204" pitchFamily="34" charset="0"/>
                <a:cs typeface="Calibri" panose="020F0502020204030204" pitchFamily="34" charset="0"/>
              </a:rPr>
              <a:t>, 2025)</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212152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B262BA-6E63-52F2-DBD9-7AE8D18CC987}"/>
              </a:ext>
            </a:extLst>
          </p:cNvPr>
          <p:cNvSpPr txBox="1"/>
          <p:nvPr/>
        </p:nvSpPr>
        <p:spPr>
          <a:xfrm>
            <a:off x="1418328" y="1456661"/>
            <a:ext cx="5678905" cy="461665"/>
          </a:xfrm>
          <a:prstGeom prst="rect">
            <a:avLst/>
          </a:prstGeom>
          <a:noFill/>
        </p:spPr>
        <p:txBody>
          <a:bodyPr wrap="square" rtlCol="0">
            <a:spAutoFit/>
          </a:bodyPr>
          <a:lstStyle/>
          <a:p>
            <a:r>
              <a:rPr lang="en-GB" sz="2400" dirty="0">
                <a:latin typeface="+mj-lt"/>
                <a:cs typeface="Calibri" panose="020F0502020204030204" pitchFamily="34" charset="0"/>
              </a:rPr>
              <a:t>Who agrees with the importance of AFL?</a:t>
            </a:r>
          </a:p>
        </p:txBody>
      </p:sp>
      <p:sp>
        <p:nvSpPr>
          <p:cNvPr id="5" name="TextBox 4">
            <a:extLst>
              <a:ext uri="{FF2B5EF4-FFF2-40B4-BE49-F238E27FC236}">
                <a16:creationId xmlns:a16="http://schemas.microsoft.com/office/drawing/2014/main" id="{91A03FFD-AD4C-6AF0-2791-DD831A9C73E9}"/>
              </a:ext>
            </a:extLst>
          </p:cNvPr>
          <p:cNvSpPr txBox="1"/>
          <p:nvPr/>
        </p:nvSpPr>
        <p:spPr>
          <a:xfrm>
            <a:off x="925032" y="2661761"/>
            <a:ext cx="4339766" cy="2585323"/>
          </a:xfrm>
          <a:prstGeom prst="rect">
            <a:avLst/>
          </a:prstGeom>
          <a:noFill/>
        </p:spPr>
        <p:txBody>
          <a:bodyPr wrap="square" rtlCol="0">
            <a:spAutoFit/>
          </a:bodyPr>
          <a:lstStyle/>
          <a:p>
            <a:r>
              <a:rPr lang="en-GB" i="0" u="none" strike="noStrike" dirty="0">
                <a:solidFill>
                  <a:srgbClr val="000000"/>
                </a:solidFill>
                <a:effectLst/>
                <a:latin typeface="Calibri" panose="020F0502020204030204" pitchFamily="34" charset="0"/>
                <a:cs typeface="Calibri" panose="020F0502020204030204" pitchFamily="34" charset="0"/>
              </a:rPr>
              <a:t>Black and Wiliam found in their research that Assessment for Learning improves student achievement. They argue that AFL provides timely feedback, helps students manage their own learning, and allows teachers to adjust their teaching to meet individual needs. This ongoing feedback helps close learning gaps and unlocks students' potential </a:t>
            </a:r>
            <a:r>
              <a:rPr lang="en-GB" i="0" u="none" strike="noStrike" dirty="0">
                <a:effectLst/>
                <a:latin typeface="Calibri" panose="020F0502020204030204" pitchFamily="34" charset="0"/>
                <a:cs typeface="Calibri" panose="020F0502020204030204" pitchFamily="34" charset="0"/>
              </a:rPr>
              <a:t>(Johnson, 2023).</a:t>
            </a:r>
            <a:endParaRPr lang="en-GB"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DDBB6CF3-D224-9400-E84E-36CEEB918E1F}"/>
              </a:ext>
            </a:extLst>
          </p:cNvPr>
          <p:cNvSpPr txBox="1"/>
          <p:nvPr/>
        </p:nvSpPr>
        <p:spPr>
          <a:xfrm>
            <a:off x="6629401" y="2661760"/>
            <a:ext cx="4917558" cy="2308324"/>
          </a:xfrm>
          <a:prstGeom prst="rect">
            <a:avLst/>
          </a:prstGeom>
          <a:noFill/>
        </p:spPr>
        <p:txBody>
          <a:bodyPr wrap="square">
            <a:spAutoFit/>
          </a:bodyPr>
          <a:lstStyle/>
          <a:p>
            <a:r>
              <a:rPr lang="en-GB" u="none" strike="noStrike" dirty="0">
                <a:solidFill>
                  <a:srgbClr val="000000"/>
                </a:solidFill>
                <a:effectLst/>
                <a:latin typeface="Calibri" panose="020F0502020204030204" pitchFamily="34" charset="0"/>
                <a:cs typeface="Calibri" panose="020F0502020204030204" pitchFamily="34" charset="0"/>
              </a:rPr>
              <a:t>John Hattie’s also stresses that feedback is crucial for student success. He argues that AFL, as a form of feedback, helps guide progress by clarifying goals, identifying problems, and offering improvement strategies. Hattie highlights that AFL is most effective when students engage with feedback and teachers adjust their teaching based on ongoing assessments</a:t>
            </a:r>
            <a:r>
              <a:rPr lang="en-GB" u="none" strike="noStrike" dirty="0">
                <a:effectLst/>
                <a:latin typeface="Calibri" panose="020F0502020204030204" pitchFamily="34" charset="0"/>
                <a:cs typeface="Calibri" panose="020F0502020204030204" pitchFamily="34" charset="0"/>
              </a:rPr>
              <a:t>(VISIBLE LEARNING, n.d.).</a:t>
            </a:r>
            <a:endParaRPr lang="en-GB"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64DC3FA7-C4B5-387F-829E-CDA188B85ECC}"/>
              </a:ext>
            </a:extLst>
          </p:cNvPr>
          <p:cNvSpPr txBox="1"/>
          <p:nvPr/>
        </p:nvSpPr>
        <p:spPr>
          <a:xfrm>
            <a:off x="925032" y="2105507"/>
            <a:ext cx="3912781" cy="369332"/>
          </a:xfrm>
          <a:prstGeom prst="rect">
            <a:avLst/>
          </a:prstGeom>
          <a:noFill/>
        </p:spPr>
        <p:txBody>
          <a:bodyPr wrap="square" rtlCol="0">
            <a:spAutoFit/>
          </a:bodyPr>
          <a:lstStyle/>
          <a:p>
            <a:r>
              <a:rPr lang="en-GB" u="sng" dirty="0">
                <a:latin typeface="Calibri" panose="020F0502020204030204" pitchFamily="34" charset="0"/>
                <a:cs typeface="Calibri" panose="020F0502020204030204" pitchFamily="34" charset="0"/>
              </a:rPr>
              <a:t>Black and William</a:t>
            </a:r>
          </a:p>
        </p:txBody>
      </p:sp>
      <p:sp>
        <p:nvSpPr>
          <p:cNvPr id="4" name="TextBox 3">
            <a:extLst>
              <a:ext uri="{FF2B5EF4-FFF2-40B4-BE49-F238E27FC236}">
                <a16:creationId xmlns:a16="http://schemas.microsoft.com/office/drawing/2014/main" id="{8ADE691B-126E-EB7B-34D5-9968FDC3F244}"/>
              </a:ext>
            </a:extLst>
          </p:cNvPr>
          <p:cNvSpPr txBox="1"/>
          <p:nvPr/>
        </p:nvSpPr>
        <p:spPr>
          <a:xfrm>
            <a:off x="6629401" y="2105377"/>
            <a:ext cx="3657600" cy="369332"/>
          </a:xfrm>
          <a:prstGeom prst="rect">
            <a:avLst/>
          </a:prstGeom>
          <a:noFill/>
        </p:spPr>
        <p:txBody>
          <a:bodyPr wrap="square" rtlCol="0">
            <a:spAutoFit/>
          </a:bodyPr>
          <a:lstStyle/>
          <a:p>
            <a:r>
              <a:rPr lang="en-GB" u="sng" dirty="0">
                <a:latin typeface="Calibri" panose="020F0502020204030204" pitchFamily="34" charset="0"/>
                <a:cs typeface="Calibri" panose="020F0502020204030204" pitchFamily="34" charset="0"/>
              </a:rPr>
              <a:t>John Hattie</a:t>
            </a:r>
          </a:p>
        </p:txBody>
      </p:sp>
    </p:spTree>
    <p:extLst>
      <p:ext uri="{BB962C8B-B14F-4D97-AF65-F5344CB8AC3E}">
        <p14:creationId xmlns:p14="http://schemas.microsoft.com/office/powerpoint/2010/main" val="37370615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9D68E0-9D4E-59FD-4ADD-E9861B025438}"/>
              </a:ext>
            </a:extLst>
          </p:cNvPr>
          <p:cNvSpPr txBox="1"/>
          <p:nvPr/>
        </p:nvSpPr>
        <p:spPr>
          <a:xfrm>
            <a:off x="1264156" y="2934056"/>
            <a:ext cx="4271210" cy="2585323"/>
          </a:xfrm>
          <a:prstGeom prst="rect">
            <a:avLst/>
          </a:prstGeom>
          <a:noFill/>
        </p:spPr>
        <p:txBody>
          <a:bodyPr wrap="square" rtlCol="0">
            <a:spAutoFit/>
          </a:bodyPr>
          <a:lstStyle/>
          <a:p>
            <a:r>
              <a:rPr lang="en-GB" i="0" u="none" strike="noStrike" dirty="0">
                <a:effectLst/>
                <a:latin typeface="Calibri" panose="020F0502020204030204" pitchFamily="34" charset="0"/>
                <a:cs typeface="Calibri" panose="020F0502020204030204" pitchFamily="34" charset="0"/>
              </a:rPr>
              <a:t>Robert Coe argues that while AFL has some benefits, its impact may be overstated. He suggests that excessive focus on feedback can lead to feedback overload, particularly if students don’t act on it. Coe also cautions that AFL may not be effective if teachers lack the time, resources, or training to implement it consistently. (Sutton Trust, 2014).</a:t>
            </a: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4D07148-9BFF-8126-16ED-016F1796DEC8}"/>
              </a:ext>
            </a:extLst>
          </p:cNvPr>
          <p:cNvSpPr txBox="1"/>
          <p:nvPr/>
        </p:nvSpPr>
        <p:spPr>
          <a:xfrm>
            <a:off x="1385776" y="1435395"/>
            <a:ext cx="6269666" cy="461665"/>
          </a:xfrm>
          <a:prstGeom prst="rect">
            <a:avLst/>
          </a:prstGeom>
          <a:noFill/>
        </p:spPr>
        <p:txBody>
          <a:bodyPr wrap="square" rtlCol="0">
            <a:spAutoFit/>
          </a:bodyPr>
          <a:lstStyle/>
          <a:p>
            <a:r>
              <a:rPr lang="en-GB" sz="2400" dirty="0">
                <a:latin typeface="+mj-lt"/>
                <a:cs typeface="Calibri" panose="020F0502020204030204" pitchFamily="34" charset="0"/>
              </a:rPr>
              <a:t>Who disagrees with the importance of </a:t>
            </a:r>
            <a:r>
              <a:rPr lang="en-GB" sz="2400" dirty="0" err="1">
                <a:latin typeface="+mj-lt"/>
                <a:cs typeface="Calibri" panose="020F0502020204030204" pitchFamily="34" charset="0"/>
              </a:rPr>
              <a:t>Afl</a:t>
            </a:r>
            <a:r>
              <a:rPr lang="en-GB" sz="2400" dirty="0">
                <a:latin typeface="+mj-lt"/>
                <a:cs typeface="Calibri" panose="020F0502020204030204" pitchFamily="34" charset="0"/>
              </a:rPr>
              <a:t>?</a:t>
            </a:r>
          </a:p>
        </p:txBody>
      </p:sp>
      <p:sp>
        <p:nvSpPr>
          <p:cNvPr id="2" name="TextBox 1">
            <a:extLst>
              <a:ext uri="{FF2B5EF4-FFF2-40B4-BE49-F238E27FC236}">
                <a16:creationId xmlns:a16="http://schemas.microsoft.com/office/drawing/2014/main" id="{0192510C-B951-CCFF-1D12-0ADCA472853F}"/>
              </a:ext>
            </a:extLst>
          </p:cNvPr>
          <p:cNvSpPr txBox="1"/>
          <p:nvPr/>
        </p:nvSpPr>
        <p:spPr>
          <a:xfrm>
            <a:off x="1264156" y="2379247"/>
            <a:ext cx="1929385" cy="372139"/>
          </a:xfrm>
          <a:prstGeom prst="rect">
            <a:avLst/>
          </a:prstGeom>
          <a:noFill/>
        </p:spPr>
        <p:txBody>
          <a:bodyPr wrap="square" rtlCol="0">
            <a:spAutoFit/>
          </a:bodyPr>
          <a:lstStyle/>
          <a:p>
            <a:r>
              <a:rPr lang="en-GB" u="sng" dirty="0">
                <a:latin typeface="Calibri" panose="020F0502020204030204" pitchFamily="34" charset="0"/>
                <a:cs typeface="Calibri" panose="020F0502020204030204" pitchFamily="34" charset="0"/>
              </a:rPr>
              <a:t>Robert Coe</a:t>
            </a:r>
          </a:p>
        </p:txBody>
      </p:sp>
      <p:sp>
        <p:nvSpPr>
          <p:cNvPr id="6" name="TextBox 5">
            <a:extLst>
              <a:ext uri="{FF2B5EF4-FFF2-40B4-BE49-F238E27FC236}">
                <a16:creationId xmlns:a16="http://schemas.microsoft.com/office/drawing/2014/main" id="{7EDAEA6A-79C6-A8E1-3AF5-C6F227B36B60}"/>
              </a:ext>
            </a:extLst>
          </p:cNvPr>
          <p:cNvSpPr txBox="1"/>
          <p:nvPr/>
        </p:nvSpPr>
        <p:spPr>
          <a:xfrm>
            <a:off x="6300216" y="2934056"/>
            <a:ext cx="4766310" cy="2308324"/>
          </a:xfrm>
          <a:prstGeom prst="rect">
            <a:avLst/>
          </a:prstGeom>
          <a:noFill/>
        </p:spPr>
        <p:txBody>
          <a:bodyPr wrap="square">
            <a:spAutoFit/>
          </a:bodyPr>
          <a:lstStyle/>
          <a:p>
            <a:r>
              <a:rPr lang="en-GB" b="0" i="0" u="none" strike="noStrike" dirty="0">
                <a:solidFill>
                  <a:srgbClr val="000000"/>
                </a:solidFill>
                <a:effectLst/>
                <a:latin typeface="Calibri" panose="020F0502020204030204" pitchFamily="34" charset="0"/>
                <a:cs typeface="Calibri" panose="020F0502020204030204" pitchFamily="34" charset="0"/>
              </a:rPr>
              <a:t>David Hopkins has also questioned whether Assessment for Learning is always the best way to improve student results. He believes its impact may be exaggerated and that it may not be enough on its own to close gaps in learning. Hopkins argues that AFL can only be effective if teachers are properly trained and supported </a:t>
            </a:r>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www.edt.org</a:t>
            </a:r>
            <a:r>
              <a:rPr lang="en-GB" b="0" i="0" u="none" strike="noStrike" dirty="0">
                <a:effectLst/>
                <a:latin typeface="Calibri" panose="020F0502020204030204" pitchFamily="34" charset="0"/>
                <a:cs typeface="Calibri" panose="020F0502020204030204" pitchFamily="34" charset="0"/>
              </a:rPr>
              <a:t>, n.d.).</a:t>
            </a:r>
            <a:endParaRPr lang="en-GB"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180FC076-C053-2745-0F81-6A990A0E9432}"/>
              </a:ext>
            </a:extLst>
          </p:cNvPr>
          <p:cNvSpPr txBox="1"/>
          <p:nvPr/>
        </p:nvSpPr>
        <p:spPr>
          <a:xfrm>
            <a:off x="6300216" y="2379247"/>
            <a:ext cx="1929384" cy="372139"/>
          </a:xfrm>
          <a:prstGeom prst="rect">
            <a:avLst/>
          </a:prstGeom>
          <a:noFill/>
        </p:spPr>
        <p:txBody>
          <a:bodyPr wrap="square" rtlCol="0">
            <a:spAutoFit/>
          </a:bodyPr>
          <a:lstStyle/>
          <a:p>
            <a:r>
              <a:rPr lang="en-GB" u="sng" dirty="0">
                <a:latin typeface="Calibri" panose="020F0502020204030204" pitchFamily="34" charset="0"/>
                <a:cs typeface="Calibri" panose="020F0502020204030204" pitchFamily="34" charset="0"/>
              </a:rPr>
              <a:t>David Hopkins</a:t>
            </a:r>
          </a:p>
        </p:txBody>
      </p:sp>
    </p:spTree>
    <p:extLst>
      <p:ext uri="{BB962C8B-B14F-4D97-AF65-F5344CB8AC3E}">
        <p14:creationId xmlns:p14="http://schemas.microsoft.com/office/powerpoint/2010/main" val="24442711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153" name="Picture 615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55" name="Straight Connector 615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157" name="Straight Connector 615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159" name="Rectangle 6158">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Key Clipart File Transparent Free For Download - Clip Art Key - Clip Art  Library">
            <a:extLst>
              <a:ext uri="{FF2B5EF4-FFF2-40B4-BE49-F238E27FC236}">
                <a16:creationId xmlns:a16="http://schemas.microsoft.com/office/drawing/2014/main" id="{156A4D49-D19F-BF6A-909E-7B59976C915C}"/>
              </a:ext>
            </a:extLst>
          </p:cNvPr>
          <p:cNvPicPr>
            <a:picLocks noChangeAspect="1" noChangeArrowheads="1"/>
          </p:cNvPicPr>
          <p:nvPr/>
        </p:nvPicPr>
        <p:blipFill>
          <a:blip r:embed="rId3">
            <a:duotone>
              <a:schemeClr val="bg2">
                <a:shade val="45000"/>
                <a:satMod val="135000"/>
              </a:schemeClr>
              <a:prstClr val="white"/>
            </a:duotone>
            <a:alphaModFix amt="50000"/>
            <a:extLst>
              <a:ext uri="{28A0092B-C50C-407E-A947-70E740481C1C}">
                <a14:useLocalDpi xmlns:a14="http://schemas.microsoft.com/office/drawing/2010/main" val="0"/>
              </a:ext>
            </a:extLst>
          </a:blip>
          <a:srcRect t="7153" b="19736"/>
          <a:stretch/>
        </p:blipFill>
        <p:spPr bwMode="auto">
          <a:xfrm>
            <a:off x="121328" y="-374203"/>
            <a:ext cx="12191695"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6161" name="Straight Connector 6160">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B2103EE0-5C2B-EABC-86A1-1A6F4936B8F6}"/>
              </a:ext>
            </a:extLst>
          </p:cNvPr>
          <p:cNvSpPr txBox="1"/>
          <p:nvPr/>
        </p:nvSpPr>
        <p:spPr>
          <a:xfrm>
            <a:off x="1451579" y="1391655"/>
            <a:ext cx="9603275" cy="462099"/>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400" cap="all" dirty="0">
                <a:latin typeface="+mj-lt"/>
                <a:ea typeface="+mj-ea"/>
                <a:cs typeface="+mj-cs"/>
              </a:rPr>
              <a:t>Key principles of Assessment For Learning</a:t>
            </a:r>
          </a:p>
        </p:txBody>
      </p:sp>
      <p:sp>
        <p:nvSpPr>
          <p:cNvPr id="6163" name="Rectangle 6162">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B6D3AD8-1542-84E8-F576-3FAAEEC83178}"/>
              </a:ext>
            </a:extLst>
          </p:cNvPr>
          <p:cNvSpPr txBox="1"/>
          <p:nvPr/>
        </p:nvSpPr>
        <p:spPr>
          <a:xfrm>
            <a:off x="1451579" y="2015732"/>
            <a:ext cx="4864161" cy="2152231"/>
          </a:xfrm>
          <a:prstGeom prst="rect">
            <a:avLst/>
          </a:prstGeom>
        </p:spPr>
        <p:txBody>
          <a:bodyPr vert="horz" lIns="91440" tIns="45720" rIns="91440" bIns="45720" rtlCol="0" anchor="t">
            <a:normAutofit/>
          </a:bodyPr>
          <a:lstStyle/>
          <a:p>
            <a:pPr marL="342900" indent="-285750" defTabSz="914400">
              <a:lnSpc>
                <a:spcPct val="120000"/>
              </a:lnSpc>
              <a:spcAft>
                <a:spcPts val="600"/>
              </a:spcAft>
              <a:buClr>
                <a:schemeClr val="accent1"/>
              </a:buClr>
              <a:buSzPct val="100000"/>
              <a:buFont typeface="Wingdings" pitchFamily="2" charset="2"/>
              <a:buChar char="q"/>
            </a:pPr>
            <a:r>
              <a:rPr lang="en-US" dirty="0">
                <a:latin typeface="Calibri" panose="020F0502020204030204" pitchFamily="34" charset="0"/>
                <a:cs typeface="Calibri" panose="020F0502020204030204" pitchFamily="34" charset="0"/>
              </a:rPr>
              <a:t>Clarifying learning Goals</a:t>
            </a:r>
          </a:p>
          <a:p>
            <a:pPr marL="342900" indent="-285750" defTabSz="914400">
              <a:lnSpc>
                <a:spcPct val="120000"/>
              </a:lnSpc>
              <a:spcAft>
                <a:spcPts val="600"/>
              </a:spcAft>
              <a:buClr>
                <a:schemeClr val="accent1"/>
              </a:buClr>
              <a:buSzPct val="100000"/>
              <a:buFont typeface="Wingdings" pitchFamily="2" charset="2"/>
              <a:buChar char="q"/>
            </a:pPr>
            <a:r>
              <a:rPr lang="en-US" dirty="0">
                <a:latin typeface="Calibri" panose="020F0502020204030204" pitchFamily="34" charset="0"/>
                <a:cs typeface="Calibri" panose="020F0502020204030204" pitchFamily="34" charset="0"/>
              </a:rPr>
              <a:t>Involving Students in the Process</a:t>
            </a:r>
          </a:p>
          <a:p>
            <a:pPr marL="342900" indent="-285750" defTabSz="914400">
              <a:lnSpc>
                <a:spcPct val="120000"/>
              </a:lnSpc>
              <a:spcAft>
                <a:spcPts val="600"/>
              </a:spcAft>
              <a:buClr>
                <a:schemeClr val="accent1"/>
              </a:buClr>
              <a:buSzPct val="100000"/>
              <a:buFont typeface="Wingdings" pitchFamily="2" charset="2"/>
              <a:buChar char="q"/>
            </a:pPr>
            <a:r>
              <a:rPr lang="en-US" dirty="0">
                <a:latin typeface="Calibri" panose="020F0502020204030204" pitchFamily="34" charset="0"/>
                <a:cs typeface="Calibri" panose="020F0502020204030204" pitchFamily="34" charset="0"/>
              </a:rPr>
              <a:t>Adjusting Teaching Strategies</a:t>
            </a:r>
          </a:p>
          <a:p>
            <a:pPr marL="342900" indent="-285750" defTabSz="914400">
              <a:lnSpc>
                <a:spcPct val="120000"/>
              </a:lnSpc>
              <a:spcAft>
                <a:spcPts val="600"/>
              </a:spcAft>
              <a:buClr>
                <a:schemeClr val="accent1"/>
              </a:buClr>
              <a:buSzPct val="100000"/>
              <a:buFont typeface="Wingdings" pitchFamily="2" charset="2"/>
              <a:buChar char="q"/>
            </a:pPr>
            <a:r>
              <a:rPr lang="en-US" dirty="0">
                <a:latin typeface="Calibri" panose="020F0502020204030204" pitchFamily="34" charset="0"/>
                <a:cs typeface="Calibri" panose="020F0502020204030204" pitchFamily="34" charset="0"/>
              </a:rPr>
              <a:t>Promoting a Growth Mindset</a:t>
            </a:r>
            <a:br>
              <a:rPr lang="en-US" dirty="0"/>
            </a:br>
            <a:endParaRPr lang="en-US" dirty="0"/>
          </a:p>
        </p:txBody>
      </p:sp>
      <p:pic>
        <p:nvPicPr>
          <p:cNvPr id="6165" name="Picture 6164">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67" name="Straight Connector 6166">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4C0F96F-A9F0-9F21-6D2D-609F275E9106}"/>
              </a:ext>
            </a:extLst>
          </p:cNvPr>
          <p:cNvSpPr txBox="1"/>
          <p:nvPr/>
        </p:nvSpPr>
        <p:spPr>
          <a:xfrm>
            <a:off x="228601" y="5586441"/>
            <a:ext cx="2891117"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(Clipart-</a:t>
            </a:r>
            <a:r>
              <a:rPr lang="en-GB" b="0" i="0" u="none" strike="noStrike" dirty="0" err="1">
                <a:effectLst/>
                <a:latin typeface="Calibri" panose="020F0502020204030204" pitchFamily="34" charset="0"/>
                <a:cs typeface="Calibri" panose="020F0502020204030204" pitchFamily="34" charset="0"/>
              </a:rPr>
              <a:t>library.com</a:t>
            </a:r>
            <a:r>
              <a:rPr lang="en-GB" b="0" i="0" u="none" strike="noStrike" dirty="0">
                <a:effectLst/>
                <a:latin typeface="Calibri" panose="020F0502020204030204" pitchFamily="34" charset="0"/>
                <a:cs typeface="Calibri" panose="020F0502020204030204" pitchFamily="34" charset="0"/>
              </a:rPr>
              <a:t>, 2016)</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198456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F8836B-D871-F5BB-D199-6B76E93AD086}"/>
              </a:ext>
            </a:extLst>
          </p:cNvPr>
          <p:cNvSpPr txBox="1"/>
          <p:nvPr/>
        </p:nvSpPr>
        <p:spPr>
          <a:xfrm>
            <a:off x="1397000" y="1447800"/>
            <a:ext cx="9817100" cy="461665"/>
          </a:xfrm>
          <a:prstGeom prst="rect">
            <a:avLst/>
          </a:prstGeom>
          <a:noFill/>
        </p:spPr>
        <p:txBody>
          <a:bodyPr wrap="square" rtlCol="0">
            <a:spAutoFit/>
          </a:bodyPr>
          <a:lstStyle/>
          <a:p>
            <a:r>
              <a:rPr lang="en-GB" sz="2400" dirty="0">
                <a:latin typeface="+mj-lt"/>
              </a:rPr>
              <a:t>Assessment within the Welsh Curriculum and how it aids pupil progression.</a:t>
            </a:r>
          </a:p>
        </p:txBody>
      </p:sp>
      <p:sp>
        <p:nvSpPr>
          <p:cNvPr id="5" name="TextBox 4">
            <a:extLst>
              <a:ext uri="{FF2B5EF4-FFF2-40B4-BE49-F238E27FC236}">
                <a16:creationId xmlns:a16="http://schemas.microsoft.com/office/drawing/2014/main" id="{44BDC555-8BD3-7C19-126E-31F768404CE1}"/>
              </a:ext>
            </a:extLst>
          </p:cNvPr>
          <p:cNvSpPr txBox="1"/>
          <p:nvPr/>
        </p:nvSpPr>
        <p:spPr>
          <a:xfrm>
            <a:off x="1397000" y="2151787"/>
            <a:ext cx="9118600" cy="3416320"/>
          </a:xfrm>
          <a:prstGeom prst="rect">
            <a:avLst/>
          </a:prstGeom>
          <a:noFill/>
        </p:spPr>
        <p:txBody>
          <a:bodyPr wrap="square">
            <a:spAutoFit/>
          </a:bodyPr>
          <a:lstStyle/>
          <a:p>
            <a:r>
              <a:rPr lang="en-GB" b="0" i="0" u="none" strike="noStrike" dirty="0">
                <a:solidFill>
                  <a:srgbClr val="000000"/>
                </a:solidFill>
                <a:effectLst/>
                <a:latin typeface="-webkit-standard"/>
              </a:rPr>
              <a:t>The QTS Standards set by the Welsh Government require teachers to "promote good progress and outcomes for pupils." This aligns with Assessment for Learning and the Curriculum for Wales, as it allows teachers to design and adapt assessment methods based on their understanding of their students and the support they need to progress </a:t>
            </a:r>
            <a:r>
              <a:rPr lang="en-GB" b="0" i="0" u="none" strike="noStrike" dirty="0">
                <a:solidFill>
                  <a:srgbClr val="000000"/>
                </a:solidFill>
                <a:effectLst/>
                <a:latin typeface="Calibri" panose="020F0502020204030204" pitchFamily="34" charset="0"/>
                <a:cs typeface="Calibri" panose="020F0502020204030204" pitchFamily="34" charset="0"/>
              </a:rPr>
              <a:t>(</a:t>
            </a:r>
            <a:r>
              <a:rPr lang="en-GB" b="0" i="0" u="none" strike="noStrike" dirty="0" err="1">
                <a:solidFill>
                  <a:srgbClr val="000000"/>
                </a:solidFill>
                <a:effectLst/>
                <a:latin typeface="Calibri" panose="020F0502020204030204" pitchFamily="34" charset="0"/>
                <a:cs typeface="Calibri" panose="020F0502020204030204" pitchFamily="34" charset="0"/>
              </a:rPr>
              <a:t>www.gov.wales</a:t>
            </a:r>
            <a:r>
              <a:rPr lang="en-GB" b="0" i="0" u="none" strike="noStrike" dirty="0">
                <a:solidFill>
                  <a:srgbClr val="000000"/>
                </a:solidFill>
                <a:effectLst/>
                <a:latin typeface="Calibri" panose="020F0502020204030204" pitchFamily="34" charset="0"/>
                <a:cs typeface="Calibri" panose="020F0502020204030204" pitchFamily="34" charset="0"/>
              </a:rPr>
              <a:t>, 2024).</a:t>
            </a:r>
          </a:p>
          <a:p>
            <a:endParaRPr lang="en-GB" dirty="0">
              <a:solidFill>
                <a:srgbClr val="000000"/>
              </a:solidFill>
              <a:latin typeface="Calibri" panose="020F0502020204030204" pitchFamily="34" charset="0"/>
              <a:cs typeface="Calibri" panose="020F0502020204030204" pitchFamily="34" charset="0"/>
            </a:endParaRPr>
          </a:p>
          <a:p>
            <a:endParaRPr lang="en-GB" dirty="0">
              <a:solidFill>
                <a:srgbClr val="000000"/>
              </a:solidFill>
              <a:latin typeface="Calibri" panose="020F0502020204030204" pitchFamily="34" charset="0"/>
              <a:cs typeface="Calibri" panose="020F0502020204030204" pitchFamily="34" charset="0"/>
            </a:endParaRPr>
          </a:p>
          <a:p>
            <a:r>
              <a:rPr lang="en-GB" b="0" i="0" u="none" strike="noStrike" dirty="0">
                <a:solidFill>
                  <a:srgbClr val="000000"/>
                </a:solidFill>
                <a:effectLst/>
                <a:latin typeface="-webkit-standard"/>
              </a:rPr>
              <a:t>In the New Curriculum for Wales, Assessment for Learning (AFL) is a key element in supporting student development and aligns with the curriculum’s core principles. The curriculum focuses on personalized learning, student ownership, and continuous growth, which are all goals that AFL seeks to achieve. By implementing AFL strategies, teachers can provide ongoing feedback that helps students progress, recognize their strengths, and identify areas for improvement, all within the context of the curriculum’s four main </a:t>
            </a:r>
            <a:r>
              <a:rPr lang="en-GB" b="0" i="0" u="none" strike="noStrike" dirty="0">
                <a:effectLst/>
                <a:latin typeface="Calibri" panose="020F0502020204030204" pitchFamily="34" charset="0"/>
                <a:cs typeface="Calibri" panose="020F0502020204030204" pitchFamily="34" charset="0"/>
              </a:rPr>
              <a:t>purposes (Welsh Government, 2024).</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03541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100" name="Rectangle 309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102" name="Picture 310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04" name="Straight Connector 310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06" name="Straight Connector 310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08" name="Rectangle 310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0" name="Rectangle 310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1ED95BD2-0B10-AF14-3608-02BCF9091D2F}"/>
              </a:ext>
            </a:extLst>
          </p:cNvPr>
          <p:cNvSpPr txBox="1"/>
          <p:nvPr/>
        </p:nvSpPr>
        <p:spPr>
          <a:xfrm>
            <a:off x="1452617" y="2298487"/>
            <a:ext cx="4176384" cy="1157917"/>
          </a:xfrm>
          <a:prstGeom prst="rect">
            <a:avLst/>
          </a:prstGeom>
        </p:spPr>
        <p:txBody>
          <a:bodyPr vert="horz" lIns="91440" tIns="45720" rIns="91440" bIns="0" rtlCol="0" anchor="b">
            <a:normAutofit/>
          </a:bodyPr>
          <a:lstStyle/>
          <a:p>
            <a:pPr defTabSz="914400">
              <a:lnSpc>
                <a:spcPct val="90000"/>
              </a:lnSpc>
              <a:spcBef>
                <a:spcPct val="0"/>
              </a:spcBef>
              <a:spcAft>
                <a:spcPts val="600"/>
              </a:spcAft>
            </a:pPr>
            <a:r>
              <a:rPr lang="en-US" sz="2400" cap="all" dirty="0">
                <a:latin typeface="+mj-lt"/>
                <a:ea typeface="+mj-ea"/>
                <a:cs typeface="+mj-cs"/>
              </a:rPr>
              <a:t>My chosen AOLE is Language, literacy and communication</a:t>
            </a:r>
          </a:p>
        </p:txBody>
      </p:sp>
      <p:cxnSp>
        <p:nvCxnSpPr>
          <p:cNvPr id="3112" name="Straight Connector 311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076" name="Picture 4" descr="Languages, Literacy and Communication: Introduction - Hwb">
            <a:extLst>
              <a:ext uri="{FF2B5EF4-FFF2-40B4-BE49-F238E27FC236}">
                <a16:creationId xmlns:a16="http://schemas.microsoft.com/office/drawing/2014/main" id="{DE95DCEA-8507-A7A6-38D6-87D28E3F79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1" y="1400656"/>
            <a:ext cx="4960442" cy="3470616"/>
          </a:xfrm>
          <a:prstGeom prst="rect">
            <a:avLst/>
          </a:prstGeom>
          <a:noFill/>
          <a:extLst>
            <a:ext uri="{909E8E84-426E-40DD-AFC4-6F175D3DCCD1}">
              <a14:hiddenFill xmlns:a14="http://schemas.microsoft.com/office/drawing/2010/main">
                <a:solidFill>
                  <a:srgbClr val="FFFFFF"/>
                </a:solidFill>
              </a14:hiddenFill>
            </a:ext>
          </a:extLst>
        </p:spPr>
      </p:pic>
      <p:pic>
        <p:nvPicPr>
          <p:cNvPr id="3114" name="Picture 311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16" name="Straight Connector 311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C0A97F5-57F3-52B8-52D0-78C877A6D32D}"/>
              </a:ext>
            </a:extLst>
          </p:cNvPr>
          <p:cNvSpPr txBox="1"/>
          <p:nvPr/>
        </p:nvSpPr>
        <p:spPr>
          <a:xfrm>
            <a:off x="7589861" y="4925439"/>
            <a:ext cx="2958018"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(Welsh Government, 2019)</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419424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122" name="Rectangle 4121">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124" name="Picture 412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25" name="Straight Connector 412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126" name="Straight Connector 412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127" name="Rectangle 4126">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28" name="Straight Connector 4127">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EF579B4D-96B7-4956-C3F8-E60F096D64CA}"/>
              </a:ext>
            </a:extLst>
          </p:cNvPr>
          <p:cNvSpPr txBox="1"/>
          <p:nvPr/>
        </p:nvSpPr>
        <p:spPr>
          <a:xfrm>
            <a:off x="7218029" y="1454240"/>
            <a:ext cx="3520367" cy="49709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2400" cap="all" dirty="0">
                <a:latin typeface="+mj-lt"/>
                <a:ea typeface="+mj-ea"/>
                <a:cs typeface="Calibri" panose="020F0502020204030204" pitchFamily="34" charset="0"/>
              </a:rPr>
              <a:t>My Class</a:t>
            </a:r>
          </a:p>
        </p:txBody>
      </p:sp>
      <p:sp>
        <p:nvSpPr>
          <p:cNvPr id="4129" name="Rectangle 4128">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4130" name="Group 4129">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4131" name="Rectangle 4130">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132" name="Rectangle 4131">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098" name="Picture 2" descr="Classroom Clip Art Vectors &amp; Illustrations for Free Download | Freepik">
            <a:extLst>
              <a:ext uri="{FF2B5EF4-FFF2-40B4-BE49-F238E27FC236}">
                <a16:creationId xmlns:a16="http://schemas.microsoft.com/office/drawing/2014/main" id="{65A63942-DB93-3F21-EDA8-3BA600DE0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81" r="10022" b="-3"/>
          <a:stretch/>
        </p:blipFill>
        <p:spPr bwMode="auto">
          <a:xfrm>
            <a:off x="1262602" y="1059274"/>
            <a:ext cx="4825148" cy="38661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572F4C-94F9-8F65-11C8-DE602152893A}"/>
              </a:ext>
            </a:extLst>
          </p:cNvPr>
          <p:cNvSpPr txBox="1"/>
          <p:nvPr/>
        </p:nvSpPr>
        <p:spPr>
          <a:xfrm>
            <a:off x="7218029" y="2015732"/>
            <a:ext cx="4341734" cy="3450613"/>
          </a:xfrm>
          <a:prstGeom prst="rect">
            <a:avLst/>
          </a:prstGeom>
        </p:spPr>
        <p:txBody>
          <a:bodyPr vert="horz" lIns="91440" tIns="45720" rIns="91440" bIns="45720" rtlCol="0" anchor="t">
            <a:normAutofit/>
          </a:bodyPr>
          <a:lstStyle/>
          <a:p>
            <a:pPr marL="285750" indent="-228600" defTabSz="914400">
              <a:lnSpc>
                <a:spcPct val="120000"/>
              </a:lnSpc>
              <a:spcAft>
                <a:spcPts val="600"/>
              </a:spcAft>
              <a:buClr>
                <a:schemeClr val="accent1"/>
              </a:buClr>
              <a:buSzPct val="100000"/>
              <a:buFont typeface="Arial" panose="020B0604020202020204" pitchFamily="34" charset="0"/>
              <a:buChar char="•"/>
            </a:pPr>
            <a:r>
              <a:rPr lang="en-US" dirty="0">
                <a:latin typeface="Calibri" panose="020F0502020204030204" pitchFamily="34" charset="0"/>
                <a:cs typeface="Calibri" panose="020F0502020204030204" pitchFamily="34" charset="0"/>
              </a:rPr>
              <a:t>Year 4/5</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dirty="0">
                <a:latin typeface="Calibri" panose="020F0502020204030204" pitchFamily="34" charset="0"/>
                <a:cs typeface="Calibri" panose="020F0502020204030204" pitchFamily="34" charset="0"/>
              </a:rPr>
              <a:t>29 Pupils</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dirty="0">
                <a:latin typeface="Calibri" panose="020F0502020204030204" pitchFamily="34" charset="0"/>
                <a:cs typeface="Calibri" panose="020F0502020204030204" pitchFamily="34" charset="0"/>
              </a:rPr>
              <a:t>3 ability groups </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dirty="0" err="1">
                <a:latin typeface="Calibri" panose="020F0502020204030204" pitchFamily="34" charset="0"/>
                <a:cs typeface="Calibri" panose="020F0502020204030204" pitchFamily="34" charset="0"/>
              </a:rPr>
              <a:t>Gwyrdd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melyn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coch</a:t>
            </a:r>
            <a:endParaRPr lang="en-US" dirty="0">
              <a:latin typeface="Calibri" panose="020F0502020204030204" pitchFamily="34" charset="0"/>
              <a:cs typeface="Calibri" panose="020F0502020204030204" pitchFamily="34" charset="0"/>
            </a:endParaRPr>
          </a:p>
        </p:txBody>
      </p:sp>
      <p:pic>
        <p:nvPicPr>
          <p:cNvPr id="4121" name="Picture 4120">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23" name="Straight Connector 4122">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047DFD4-7396-DDAD-6F21-6C983D927263}"/>
              </a:ext>
            </a:extLst>
          </p:cNvPr>
          <p:cNvSpPr txBox="1"/>
          <p:nvPr/>
        </p:nvSpPr>
        <p:spPr>
          <a:xfrm>
            <a:off x="201706" y="5697441"/>
            <a:ext cx="1842247"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Freepik</a:t>
            </a:r>
            <a:r>
              <a:rPr lang="en-GB" b="0" i="0" u="none" strike="noStrike" dirty="0">
                <a:effectLst/>
                <a:latin typeface="Calibri" panose="020F0502020204030204" pitchFamily="34" charset="0"/>
                <a:cs typeface="Calibri" panose="020F0502020204030204" pitchFamily="34" charset="0"/>
              </a:rPr>
              <a:t>, 2021)</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150857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51CDFD-EB73-45F9-F0AE-33F34AC2C69B}"/>
              </a:ext>
            </a:extLst>
          </p:cNvPr>
          <p:cNvSpPr txBox="1"/>
          <p:nvPr/>
        </p:nvSpPr>
        <p:spPr>
          <a:xfrm>
            <a:off x="1480444" y="1492755"/>
            <a:ext cx="2393719" cy="461665"/>
          </a:xfrm>
          <a:prstGeom prst="rect">
            <a:avLst/>
          </a:prstGeom>
          <a:noFill/>
        </p:spPr>
        <p:txBody>
          <a:bodyPr wrap="square" rtlCol="0">
            <a:spAutoFit/>
          </a:bodyPr>
          <a:lstStyle/>
          <a:p>
            <a:r>
              <a:rPr lang="en-GB" sz="2400" dirty="0">
                <a:latin typeface="+mj-lt"/>
                <a:cs typeface="Calibri" panose="020F0502020204030204" pitchFamily="34" charset="0"/>
              </a:rPr>
              <a:t>My Lesson Plan </a:t>
            </a:r>
          </a:p>
        </p:txBody>
      </p:sp>
      <p:sp>
        <p:nvSpPr>
          <p:cNvPr id="2" name="TextBox 1">
            <a:extLst>
              <a:ext uri="{FF2B5EF4-FFF2-40B4-BE49-F238E27FC236}">
                <a16:creationId xmlns:a16="http://schemas.microsoft.com/office/drawing/2014/main" id="{63C8DA0F-746D-7FFE-E0EE-77B56C50C492}"/>
              </a:ext>
            </a:extLst>
          </p:cNvPr>
          <p:cNvSpPr txBox="1"/>
          <p:nvPr/>
        </p:nvSpPr>
        <p:spPr>
          <a:xfrm>
            <a:off x="574823" y="2244253"/>
            <a:ext cx="3083442" cy="1477328"/>
          </a:xfrm>
          <a:prstGeom prst="rect">
            <a:avLst/>
          </a:prstGeom>
          <a:noFill/>
        </p:spPr>
        <p:txBody>
          <a:bodyPr wrap="square" rtlCol="0">
            <a:spAutoFit/>
          </a:bodyPr>
          <a:lstStyle/>
          <a:p>
            <a:pPr marL="285750" indent="-285750">
              <a:buFont typeface="Wingdings" pitchFamily="2" charset="2"/>
              <a:buChar char="q"/>
            </a:pPr>
            <a:r>
              <a:rPr lang="en-GB" dirty="0">
                <a:latin typeface="Calibri" panose="020F0502020204030204" pitchFamily="34" charset="0"/>
                <a:cs typeface="Calibri" panose="020F0502020204030204" pitchFamily="34" charset="0"/>
              </a:rPr>
              <a:t>AOLE</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What matters statement </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Progression steps</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Learning intention</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Success criteria</a:t>
            </a:r>
          </a:p>
        </p:txBody>
      </p:sp>
      <p:pic>
        <p:nvPicPr>
          <p:cNvPr id="11" name="Picture 10" descr="A screenshot of a computer&#10;&#10;Description automatically generated">
            <a:extLst>
              <a:ext uri="{FF2B5EF4-FFF2-40B4-BE49-F238E27FC236}">
                <a16:creationId xmlns:a16="http://schemas.microsoft.com/office/drawing/2014/main" id="{F545C32E-E198-3646-6455-0AFFBD87E999}"/>
              </a:ext>
            </a:extLst>
          </p:cNvPr>
          <p:cNvPicPr>
            <a:picLocks noChangeAspect="1"/>
          </p:cNvPicPr>
          <p:nvPr/>
        </p:nvPicPr>
        <p:blipFill>
          <a:blip r:embed="rId2"/>
          <a:srcRect l="13848" t="16176" r="17219" b="3530"/>
          <a:stretch/>
        </p:blipFill>
        <p:spPr>
          <a:xfrm>
            <a:off x="4139977" y="0"/>
            <a:ext cx="5397063" cy="3929063"/>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7AFACC4B-9197-4931-6012-A2B4ABF4A296}"/>
              </a:ext>
            </a:extLst>
          </p:cNvPr>
          <p:cNvPicPr>
            <a:picLocks noChangeAspect="1"/>
          </p:cNvPicPr>
          <p:nvPr/>
        </p:nvPicPr>
        <p:blipFill>
          <a:blip r:embed="rId3"/>
          <a:srcRect l="13664" t="20294" r="17403" b="23389"/>
          <a:stretch/>
        </p:blipFill>
        <p:spPr>
          <a:xfrm>
            <a:off x="5717639" y="3929063"/>
            <a:ext cx="5736173" cy="2928937"/>
          </a:xfrm>
          <a:prstGeom prst="rect">
            <a:avLst/>
          </a:prstGeom>
        </p:spPr>
      </p:pic>
      <p:sp>
        <p:nvSpPr>
          <p:cNvPr id="14" name="TextBox 13">
            <a:extLst>
              <a:ext uri="{FF2B5EF4-FFF2-40B4-BE49-F238E27FC236}">
                <a16:creationId xmlns:a16="http://schemas.microsoft.com/office/drawing/2014/main" id="{7AC8165C-A27B-83E1-BDD2-49BC71B56FC1}"/>
              </a:ext>
            </a:extLst>
          </p:cNvPr>
          <p:cNvSpPr txBox="1"/>
          <p:nvPr/>
        </p:nvSpPr>
        <p:spPr>
          <a:xfrm>
            <a:off x="152464" y="4623996"/>
            <a:ext cx="4643437"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 have chosen this lesson because …</a:t>
            </a:r>
          </a:p>
          <a:p>
            <a:endParaRPr lang="en-GB" dirty="0"/>
          </a:p>
        </p:txBody>
      </p:sp>
    </p:spTree>
    <p:extLst>
      <p:ext uri="{BB962C8B-B14F-4D97-AF65-F5344CB8AC3E}">
        <p14:creationId xmlns:p14="http://schemas.microsoft.com/office/powerpoint/2010/main" val="14483715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743724D3-1F19-D967-C3D5-C4F504A1AFDC}"/>
              </a:ext>
            </a:extLst>
          </p:cNvPr>
          <p:cNvPicPr>
            <a:picLocks noChangeAspect="1"/>
          </p:cNvPicPr>
          <p:nvPr/>
        </p:nvPicPr>
        <p:blipFill>
          <a:blip r:embed="rId2"/>
          <a:srcRect l="14032" t="20000" r="13358" b="10588"/>
          <a:stretch/>
        </p:blipFill>
        <p:spPr>
          <a:xfrm>
            <a:off x="928689" y="865715"/>
            <a:ext cx="6729412" cy="4020610"/>
          </a:xfrm>
          <a:prstGeom prst="rect">
            <a:avLst/>
          </a:prstGeom>
        </p:spPr>
      </p:pic>
    </p:spTree>
    <p:extLst>
      <p:ext uri="{BB962C8B-B14F-4D97-AF65-F5344CB8AC3E}">
        <p14:creationId xmlns:p14="http://schemas.microsoft.com/office/powerpoint/2010/main" val="5132483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9963CD-0D65-6EE2-B901-EED6BB0847AF}"/>
              </a:ext>
            </a:extLst>
          </p:cNvPr>
          <p:cNvSpPr txBox="1"/>
          <p:nvPr/>
        </p:nvSpPr>
        <p:spPr>
          <a:xfrm>
            <a:off x="1515978" y="1443789"/>
            <a:ext cx="4776537" cy="461665"/>
          </a:xfrm>
          <a:prstGeom prst="rect">
            <a:avLst/>
          </a:prstGeom>
          <a:noFill/>
        </p:spPr>
        <p:txBody>
          <a:bodyPr wrap="square" rtlCol="0">
            <a:spAutoFit/>
          </a:bodyPr>
          <a:lstStyle/>
          <a:p>
            <a:r>
              <a:rPr lang="en-GB" sz="2400" dirty="0">
                <a:latin typeface="+mj-lt"/>
                <a:cs typeface="Calibri" panose="020F0502020204030204" pitchFamily="34" charset="0"/>
              </a:rPr>
              <a:t>What AFL strategies I used :</a:t>
            </a:r>
          </a:p>
        </p:txBody>
      </p:sp>
      <p:sp>
        <p:nvSpPr>
          <p:cNvPr id="5" name="TextBox 4">
            <a:extLst>
              <a:ext uri="{FF2B5EF4-FFF2-40B4-BE49-F238E27FC236}">
                <a16:creationId xmlns:a16="http://schemas.microsoft.com/office/drawing/2014/main" id="{5B67345D-D480-F19F-5DF8-AB408C25A04F}"/>
              </a:ext>
            </a:extLst>
          </p:cNvPr>
          <p:cNvSpPr txBox="1"/>
          <p:nvPr/>
        </p:nvSpPr>
        <p:spPr>
          <a:xfrm>
            <a:off x="1691941" y="2266125"/>
            <a:ext cx="399448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Pitstops</a:t>
            </a:r>
          </a:p>
        </p:txBody>
      </p:sp>
      <p:sp>
        <p:nvSpPr>
          <p:cNvPr id="6" name="TextBox 5">
            <a:extLst>
              <a:ext uri="{FF2B5EF4-FFF2-40B4-BE49-F238E27FC236}">
                <a16:creationId xmlns:a16="http://schemas.microsoft.com/office/drawing/2014/main" id="{F257BFEF-18AF-76B9-36E3-BE232DF80F98}"/>
              </a:ext>
            </a:extLst>
          </p:cNvPr>
          <p:cNvSpPr txBox="1"/>
          <p:nvPr/>
        </p:nvSpPr>
        <p:spPr>
          <a:xfrm>
            <a:off x="6292515" y="2047055"/>
            <a:ext cx="3994484" cy="646331"/>
          </a:xfrm>
          <a:prstGeom prst="rect">
            <a:avLst/>
          </a:prstGeom>
          <a:noFill/>
        </p:spPr>
        <p:txBody>
          <a:bodyPr wrap="square" rtlCol="0">
            <a:spAutoFit/>
          </a:bodyPr>
          <a:lstStyle/>
          <a:p>
            <a:pPr algn="ctr"/>
            <a:r>
              <a:rPr lang="en-GB" dirty="0">
                <a:latin typeface="Calibri" panose="020F0502020204030204" pitchFamily="34" charset="0"/>
                <a:cs typeface="Calibri" panose="020F0502020204030204" pitchFamily="34" charset="0"/>
              </a:rPr>
              <a:t>WAGOLL</a:t>
            </a:r>
          </a:p>
          <a:p>
            <a:pPr algn="ctr"/>
            <a:r>
              <a:rPr lang="en-GB" dirty="0">
                <a:latin typeface="Calibri" panose="020F0502020204030204" pitchFamily="34" charset="0"/>
                <a:cs typeface="Calibri" panose="020F0502020204030204" pitchFamily="34" charset="0"/>
              </a:rPr>
              <a:t>What A Good One Looks Like</a:t>
            </a:r>
          </a:p>
        </p:txBody>
      </p:sp>
      <p:pic>
        <p:nvPicPr>
          <p:cNvPr id="3" name="Picture 2" descr="A screenshot of a computer&#10;&#10;Description automatically generated">
            <a:extLst>
              <a:ext uri="{FF2B5EF4-FFF2-40B4-BE49-F238E27FC236}">
                <a16:creationId xmlns:a16="http://schemas.microsoft.com/office/drawing/2014/main" id="{571D7A56-81AF-BA2B-2582-F7166BDA17FD}"/>
              </a:ext>
            </a:extLst>
          </p:cNvPr>
          <p:cNvPicPr>
            <a:picLocks noChangeAspect="1"/>
          </p:cNvPicPr>
          <p:nvPr/>
        </p:nvPicPr>
        <p:blipFill>
          <a:blip r:embed="rId2"/>
          <a:srcRect l="19915" t="33529" r="3247" b="38824"/>
          <a:stretch/>
        </p:blipFill>
        <p:spPr>
          <a:xfrm>
            <a:off x="5486400" y="2921296"/>
            <a:ext cx="5972175" cy="1343026"/>
          </a:xfrm>
          <a:prstGeom prst="rect">
            <a:avLst/>
          </a:prstGeom>
        </p:spPr>
      </p:pic>
      <p:pic>
        <p:nvPicPr>
          <p:cNvPr id="7" name="Picture 2" descr="Stop Sign Symbol Royalty-Free Images, Stock Photos &amp; Pictures | Shutterstock">
            <a:extLst>
              <a:ext uri="{FF2B5EF4-FFF2-40B4-BE49-F238E27FC236}">
                <a16:creationId xmlns:a16="http://schemas.microsoft.com/office/drawing/2014/main" id="{4EE0975E-1B15-BFE5-122D-69C12C291A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577"/>
          <a:stretch/>
        </p:blipFill>
        <p:spPr bwMode="auto">
          <a:xfrm>
            <a:off x="1515978" y="2921296"/>
            <a:ext cx="2048651" cy="20196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90DFE21-CB87-B5F0-259B-13955255CBEE}"/>
              </a:ext>
            </a:extLst>
          </p:cNvPr>
          <p:cNvSpPr txBox="1"/>
          <p:nvPr/>
        </p:nvSpPr>
        <p:spPr>
          <a:xfrm>
            <a:off x="1403183" y="4998712"/>
            <a:ext cx="2722249"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(Shutterstock, 2020)</a:t>
            </a:r>
            <a:endParaRPr lang="en-GB"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61E01D6-5904-0156-9154-E2275818E0A3}"/>
              </a:ext>
            </a:extLst>
          </p:cNvPr>
          <p:cNvSpPr txBox="1"/>
          <p:nvPr/>
        </p:nvSpPr>
        <p:spPr>
          <a:xfrm>
            <a:off x="7425894" y="4307566"/>
            <a:ext cx="2402958"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(Sophie Rockey, 2024)</a:t>
            </a:r>
          </a:p>
        </p:txBody>
      </p:sp>
    </p:spTree>
    <p:extLst>
      <p:ext uri="{BB962C8B-B14F-4D97-AF65-F5344CB8AC3E}">
        <p14:creationId xmlns:p14="http://schemas.microsoft.com/office/powerpoint/2010/main" val="3260906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B66E82-634F-6AB0-426A-47D13A070DCB}"/>
              </a:ext>
            </a:extLst>
          </p:cNvPr>
          <p:cNvSpPr txBox="1"/>
          <p:nvPr/>
        </p:nvSpPr>
        <p:spPr>
          <a:xfrm>
            <a:off x="1326071" y="1409362"/>
            <a:ext cx="1247682" cy="461665"/>
          </a:xfrm>
          <a:prstGeom prst="rect">
            <a:avLst/>
          </a:prstGeom>
          <a:noFill/>
        </p:spPr>
        <p:txBody>
          <a:bodyPr wrap="square" rtlCol="0">
            <a:spAutoFit/>
          </a:bodyPr>
          <a:lstStyle/>
          <a:p>
            <a:r>
              <a:rPr lang="en-GB" sz="2400" dirty="0">
                <a:latin typeface="+mj-lt"/>
              </a:rPr>
              <a:t>Pitstops</a:t>
            </a:r>
          </a:p>
        </p:txBody>
      </p:sp>
      <p:sp>
        <p:nvSpPr>
          <p:cNvPr id="5" name="TextBox 4">
            <a:extLst>
              <a:ext uri="{FF2B5EF4-FFF2-40B4-BE49-F238E27FC236}">
                <a16:creationId xmlns:a16="http://schemas.microsoft.com/office/drawing/2014/main" id="{11799186-957D-E9D4-FFBC-3BC4D814DFF5}"/>
              </a:ext>
            </a:extLst>
          </p:cNvPr>
          <p:cNvSpPr txBox="1"/>
          <p:nvPr/>
        </p:nvSpPr>
        <p:spPr>
          <a:xfrm>
            <a:off x="182886" y="2060152"/>
            <a:ext cx="6100010" cy="1477328"/>
          </a:xfrm>
          <a:prstGeom prst="rect">
            <a:avLst/>
          </a:prstGeom>
          <a:noFill/>
        </p:spPr>
        <p:txBody>
          <a:bodyPr wrap="square">
            <a:spAutoFit/>
          </a:bodyPr>
          <a:lstStyle/>
          <a:p>
            <a:r>
              <a:rPr lang="en-GB" b="0" i="0" u="none" strike="noStrike" dirty="0">
                <a:solidFill>
                  <a:srgbClr val="000000"/>
                </a:solidFill>
                <a:effectLst/>
                <a:latin typeface="-webkit-standard"/>
              </a:rPr>
              <a:t>Pitstops in Assessment for Learning (AFL) are breaks during a lesson where teachers will check pupil progress, understandings, and provide targeted support. They help assess learning at key moments and allow teachers to adjust based on student needs. </a:t>
            </a:r>
            <a:r>
              <a:rPr lang="en-GB" b="0" i="0" u="none" strike="noStrike" dirty="0">
                <a:solidFill>
                  <a:srgbClr val="000000"/>
                </a:solidFill>
                <a:effectLst/>
                <a:latin typeface="Calibri" panose="020F0502020204030204" pitchFamily="34" charset="0"/>
                <a:cs typeface="Calibri" panose="020F0502020204030204" pitchFamily="34" charset="0"/>
              </a:rPr>
              <a:t>(Richards, 2024)</a:t>
            </a:r>
            <a:endParaRPr lang="en-GB"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C597FF72-23A0-E3C6-B960-D3FAED940003}"/>
              </a:ext>
            </a:extLst>
          </p:cNvPr>
          <p:cNvSpPr txBox="1"/>
          <p:nvPr/>
        </p:nvSpPr>
        <p:spPr>
          <a:xfrm>
            <a:off x="7509020" y="2630588"/>
            <a:ext cx="3838073" cy="286232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Strengths</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Timely Identification of Gaps</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Increases Student Accountability</a:t>
            </a:r>
            <a:endParaRPr lang="en-GB" dirty="0">
              <a:solidFill>
                <a:srgbClr val="000000"/>
              </a:solidFill>
              <a:latin typeface="Calibri" panose="020F0502020204030204" pitchFamily="34" charset="0"/>
              <a:cs typeface="Calibri" panose="020F0502020204030204" pitchFamily="34" charset="0"/>
            </a:endParaRP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Encourages Active Learning</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 Provides Real-Time Feedback</a:t>
            </a:r>
          </a:p>
          <a:p>
            <a:pPr marL="285750" indent="-285750">
              <a:buFont typeface="Wingdings" pitchFamily="2" charset="2"/>
              <a:buChar char="q"/>
            </a:pPr>
            <a:endParaRPr lang="en-GB" dirty="0">
              <a:solidFill>
                <a:srgbClr val="000000"/>
              </a:solidFill>
              <a:latin typeface="Calibri" panose="020F0502020204030204" pitchFamily="34" charset="0"/>
              <a:cs typeface="Calibri" panose="020F0502020204030204" pitchFamily="34" charset="0"/>
            </a:endParaRPr>
          </a:p>
          <a:p>
            <a:r>
              <a:rPr lang="en-GB" dirty="0">
                <a:solidFill>
                  <a:srgbClr val="000000"/>
                </a:solidFill>
                <a:latin typeface="Calibri" panose="020F0502020204030204" pitchFamily="34" charset="0"/>
                <a:cs typeface="Calibri" panose="020F0502020204030204" pitchFamily="34" charset="0"/>
              </a:rPr>
              <a:t>Weaknesses</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Time-Consuming</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Potential for Overload</a:t>
            </a:r>
          </a:p>
          <a:p>
            <a:pPr marL="285750" indent="-285750">
              <a:buFont typeface="Wingdings" pitchFamily="2" charset="2"/>
              <a:buChar char="q"/>
            </a:pPr>
            <a:r>
              <a:rPr lang="en-GB" b="0" i="0" u="none" strike="noStrike" dirty="0">
                <a:solidFill>
                  <a:srgbClr val="000000"/>
                </a:solidFill>
                <a:effectLst/>
                <a:latin typeface="Calibri" panose="020F0502020204030204" pitchFamily="34" charset="0"/>
                <a:cs typeface="Calibri" panose="020F0502020204030204" pitchFamily="34" charset="0"/>
              </a:rPr>
              <a:t>Inconsistent Implementation</a:t>
            </a:r>
            <a:endParaRPr lang="en-GB" dirty="0">
              <a:solidFill>
                <a:srgbClr val="000000"/>
              </a:solidFill>
              <a:latin typeface="Calibri" panose="020F0502020204030204" pitchFamily="34" charset="0"/>
              <a:cs typeface="Calibri" panose="020F0502020204030204" pitchFamily="34" charset="0"/>
            </a:endParaRPr>
          </a:p>
        </p:txBody>
      </p:sp>
      <p:pic>
        <p:nvPicPr>
          <p:cNvPr id="2050" name="Picture 2" descr="Stop Sign Symbol Royalty-Free Images, Stock Photos &amp; Pictures | Shutterstock">
            <a:extLst>
              <a:ext uri="{FF2B5EF4-FFF2-40B4-BE49-F238E27FC236}">
                <a16:creationId xmlns:a16="http://schemas.microsoft.com/office/drawing/2014/main" id="{B7CE86D7-5B75-C4E0-0825-56A76CC382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577"/>
          <a:stretch/>
        </p:blipFill>
        <p:spPr bwMode="auto">
          <a:xfrm>
            <a:off x="9179769" y="298565"/>
            <a:ext cx="2048651" cy="201964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EBE8953-2C3E-F521-2246-2DA77DBCA972}"/>
              </a:ext>
            </a:extLst>
          </p:cNvPr>
          <p:cNvSpPr txBox="1"/>
          <p:nvPr/>
        </p:nvSpPr>
        <p:spPr>
          <a:xfrm>
            <a:off x="182886" y="3971310"/>
            <a:ext cx="6760382" cy="923330"/>
          </a:xfrm>
          <a:prstGeom prst="rect">
            <a:avLst/>
          </a:prstGeom>
          <a:noFill/>
        </p:spPr>
        <p:txBody>
          <a:bodyPr wrap="square" rtlCol="0">
            <a:spAutoFit/>
          </a:bodyPr>
          <a:lstStyle/>
          <a:p>
            <a:r>
              <a:rPr lang="en-GB" b="0" i="0" u="none" strike="noStrike" dirty="0">
                <a:solidFill>
                  <a:srgbClr val="000000"/>
                </a:solidFill>
                <a:effectLst/>
                <a:latin typeface="Calibri" panose="020F0502020204030204" pitchFamily="34" charset="0"/>
                <a:cs typeface="Calibri" panose="020F0502020204030204" pitchFamily="34" charset="0"/>
              </a:rPr>
              <a:t>Supporting theorists – Black and William </a:t>
            </a:r>
            <a:r>
              <a:rPr lang="en-GB" b="0" i="0" u="none" strike="noStrike" dirty="0">
                <a:solidFill>
                  <a:srgbClr val="000000"/>
                </a:solidFill>
                <a:effectLst/>
                <a:latin typeface="-webkit-standard"/>
              </a:rPr>
              <a:t>(Black et al., 2004)</a:t>
            </a:r>
            <a:endParaRPr lang="en-GB" dirty="0"/>
          </a:p>
          <a:p>
            <a:r>
              <a:rPr lang="en-GB" b="0" i="0" u="none" strike="noStrike" dirty="0">
                <a:solidFill>
                  <a:srgbClr val="000000"/>
                </a:solidFill>
                <a:effectLst/>
                <a:latin typeface="Calibri" panose="020F0502020204030204" pitchFamily="34" charset="0"/>
                <a:cs typeface="Calibri" panose="020F0502020204030204" pitchFamily="34" charset="0"/>
              </a:rPr>
              <a:t>Against theorist –Robert Marzano </a:t>
            </a:r>
            <a:r>
              <a:rPr lang="en-GB" b="0" i="0" u="none" strike="noStrike" dirty="0">
                <a:solidFill>
                  <a:srgbClr val="000000"/>
                </a:solidFill>
                <a:effectLst/>
                <a:latin typeface="-webkit-standard"/>
              </a:rPr>
              <a:t>(Marzano Research, 2020)</a:t>
            </a:r>
            <a:endParaRPr lang="en-GB" b="0" i="0" u="none" strike="noStrike" dirty="0">
              <a:solidFill>
                <a:srgbClr val="000000"/>
              </a:solidFill>
              <a:effectLst/>
              <a:latin typeface="Calibri" panose="020F0502020204030204" pitchFamily="34" charset="0"/>
              <a:cs typeface="Calibri" panose="020F0502020204030204" pitchFamily="34" charset="0"/>
            </a:endParaRPr>
          </a:p>
          <a:p>
            <a:endParaRPr lang="en-GB" dirty="0"/>
          </a:p>
        </p:txBody>
      </p:sp>
      <p:sp>
        <p:nvSpPr>
          <p:cNvPr id="4" name="TextBox 3">
            <a:extLst>
              <a:ext uri="{FF2B5EF4-FFF2-40B4-BE49-F238E27FC236}">
                <a16:creationId xmlns:a16="http://schemas.microsoft.com/office/drawing/2014/main" id="{B705AF4A-3481-BAA9-0318-F31F9F47D2D5}"/>
              </a:ext>
            </a:extLst>
          </p:cNvPr>
          <p:cNvSpPr txBox="1"/>
          <p:nvPr/>
        </p:nvSpPr>
        <p:spPr>
          <a:xfrm>
            <a:off x="182886" y="5079719"/>
            <a:ext cx="5768429"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 have chosen to use pitstops because …</a:t>
            </a:r>
          </a:p>
          <a:p>
            <a:r>
              <a:rPr lang="en-GB" dirty="0">
                <a:latin typeface="Calibri" panose="020F0502020204030204" pitchFamily="34" charset="0"/>
                <a:cs typeface="Calibri" panose="020F0502020204030204" pitchFamily="34" charset="0"/>
              </a:rPr>
              <a:t>However, ...</a:t>
            </a:r>
          </a:p>
        </p:txBody>
      </p:sp>
      <p:sp>
        <p:nvSpPr>
          <p:cNvPr id="8" name="TextBox 7">
            <a:extLst>
              <a:ext uri="{FF2B5EF4-FFF2-40B4-BE49-F238E27FC236}">
                <a16:creationId xmlns:a16="http://schemas.microsoft.com/office/drawing/2014/main" id="{91609441-9976-FC03-8D67-0BE593764040}"/>
              </a:ext>
            </a:extLst>
          </p:cNvPr>
          <p:cNvSpPr txBox="1"/>
          <p:nvPr/>
        </p:nvSpPr>
        <p:spPr>
          <a:xfrm>
            <a:off x="7142057" y="56032"/>
            <a:ext cx="2286000" cy="369332"/>
          </a:xfrm>
          <a:prstGeom prst="rect">
            <a:avLst/>
          </a:prstGeom>
          <a:noFill/>
        </p:spPr>
        <p:txBody>
          <a:bodyPr wrap="square">
            <a:spAutoFit/>
          </a:bodyPr>
          <a:lstStyle/>
          <a:p>
            <a:r>
              <a:rPr lang="en-GB" b="0" i="0" u="none" strike="noStrike" dirty="0">
                <a:effectLst/>
                <a:latin typeface="Calibri" panose="020F0502020204030204" pitchFamily="34" charset="0"/>
                <a:cs typeface="Calibri" panose="020F0502020204030204" pitchFamily="34" charset="0"/>
              </a:rPr>
              <a:t>(Shutterstock, 2020)</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07564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1EBEAC-6532-558F-751E-4C62BA187D40}"/>
              </a:ext>
            </a:extLst>
          </p:cNvPr>
          <p:cNvSpPr txBox="1"/>
          <p:nvPr/>
        </p:nvSpPr>
        <p:spPr>
          <a:xfrm>
            <a:off x="1395245" y="1463949"/>
            <a:ext cx="2317898" cy="461665"/>
          </a:xfrm>
          <a:prstGeom prst="rect">
            <a:avLst/>
          </a:prstGeom>
          <a:noFill/>
        </p:spPr>
        <p:txBody>
          <a:bodyPr wrap="square" rtlCol="0">
            <a:spAutoFit/>
          </a:bodyPr>
          <a:lstStyle/>
          <a:p>
            <a:r>
              <a:rPr lang="en-GB" sz="2400" dirty="0">
                <a:latin typeface="+mj-lt"/>
              </a:rPr>
              <a:t>WAGOLL</a:t>
            </a:r>
            <a:endParaRPr lang="en-GB" dirty="0">
              <a:latin typeface="+mj-lt"/>
            </a:endParaRPr>
          </a:p>
        </p:txBody>
      </p:sp>
      <p:sp>
        <p:nvSpPr>
          <p:cNvPr id="4" name="TextBox 3">
            <a:extLst>
              <a:ext uri="{FF2B5EF4-FFF2-40B4-BE49-F238E27FC236}">
                <a16:creationId xmlns:a16="http://schemas.microsoft.com/office/drawing/2014/main" id="{47B517C6-D7E9-743E-72D4-5DF0AA7F730E}"/>
              </a:ext>
            </a:extLst>
          </p:cNvPr>
          <p:cNvSpPr txBox="1"/>
          <p:nvPr/>
        </p:nvSpPr>
        <p:spPr>
          <a:xfrm>
            <a:off x="275295" y="1932180"/>
            <a:ext cx="7268505" cy="1200329"/>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WAGOLL stands for what a good one looks like. </a:t>
            </a:r>
          </a:p>
          <a:p>
            <a:r>
              <a:rPr lang="en-GB" dirty="0">
                <a:latin typeface="Calibri" panose="020F0502020204030204" pitchFamily="34" charset="0"/>
                <a:cs typeface="Calibri" panose="020F0502020204030204" pitchFamily="34" charset="0"/>
              </a:rPr>
              <a:t>This is when you model for the pupils an example of a piece of work that you want them to complete by setting them a good example for them to achieve a high standard of work </a:t>
            </a:r>
            <a:r>
              <a:rPr lang="en-GB" b="0" i="0" u="none" strike="noStrike" dirty="0">
                <a:effectLst/>
                <a:latin typeface="Calibri" panose="020F0502020204030204" pitchFamily="34" charset="0"/>
                <a:cs typeface="Calibri" panose="020F0502020204030204" pitchFamily="34" charset="0"/>
              </a:rPr>
              <a:t>(</a:t>
            </a:r>
            <a:r>
              <a:rPr lang="en-GB" b="0" i="0" u="none" strike="noStrike" dirty="0" err="1">
                <a:effectLst/>
                <a:latin typeface="Calibri" panose="020F0502020204030204" pitchFamily="34" charset="0"/>
                <a:cs typeface="Calibri" panose="020F0502020204030204" pitchFamily="34" charset="0"/>
              </a:rPr>
              <a:t>Teachwire</a:t>
            </a:r>
            <a:r>
              <a:rPr lang="en-GB" b="0" i="0" u="none" strike="noStrike" dirty="0">
                <a:effectLst/>
                <a:latin typeface="Calibri" panose="020F0502020204030204" pitchFamily="34" charset="0"/>
                <a:cs typeface="Calibri" panose="020F0502020204030204" pitchFamily="34" charset="0"/>
              </a:rPr>
              <a:t>, 2020).</a:t>
            </a: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7F86585D-D4A5-D38F-952D-76ED0D15DBD6}"/>
              </a:ext>
            </a:extLst>
          </p:cNvPr>
          <p:cNvSpPr txBox="1"/>
          <p:nvPr/>
        </p:nvSpPr>
        <p:spPr>
          <a:xfrm>
            <a:off x="7956369" y="2042185"/>
            <a:ext cx="3960336" cy="3693319"/>
          </a:xfrm>
          <a:prstGeom prst="rect">
            <a:avLst/>
          </a:prstGeom>
          <a:noFill/>
          <a:ln>
            <a:noFill/>
          </a:ln>
        </p:spPr>
        <p:txBody>
          <a:bodyPr wrap="square" rtlCol="0">
            <a:spAutoFit/>
          </a:bodyPr>
          <a:lstStyle/>
          <a:p>
            <a:r>
              <a:rPr lang="en-GB" dirty="0">
                <a:latin typeface="Calibri" panose="020F0502020204030204" pitchFamily="34" charset="0"/>
                <a:cs typeface="Calibri" panose="020F0502020204030204" pitchFamily="34" charset="0"/>
              </a:rPr>
              <a:t>Strengths</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Clear expectations</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Clear understanding of success criteria and learning intention  </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Enables peer learning</a:t>
            </a:r>
          </a:p>
          <a:p>
            <a:pPr marL="285750" indent="-285750">
              <a:buFont typeface="Wingdings" pitchFamily="2" charset="2"/>
              <a:buChar char="q"/>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Weaknesses</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Example may not be appropriate for lower ability pupils – will need to be differentiated </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Time consuming </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Focuses on perfection</a:t>
            </a:r>
          </a:p>
          <a:p>
            <a:endParaRPr lang="en-GB" dirty="0"/>
          </a:p>
        </p:txBody>
      </p:sp>
      <p:pic>
        <p:nvPicPr>
          <p:cNvPr id="6" name="Picture 5" descr="A screenshot of a computer&#10;&#10;Description automatically generated">
            <a:extLst>
              <a:ext uri="{FF2B5EF4-FFF2-40B4-BE49-F238E27FC236}">
                <a16:creationId xmlns:a16="http://schemas.microsoft.com/office/drawing/2014/main" id="{0BFCDC49-7823-090B-B48E-10FFCB913585}"/>
              </a:ext>
            </a:extLst>
          </p:cNvPr>
          <p:cNvPicPr>
            <a:picLocks noChangeAspect="1"/>
          </p:cNvPicPr>
          <p:nvPr/>
        </p:nvPicPr>
        <p:blipFill>
          <a:blip r:embed="rId2"/>
          <a:srcRect l="19915" t="33529" r="3247" b="38824"/>
          <a:stretch/>
        </p:blipFill>
        <p:spPr>
          <a:xfrm>
            <a:off x="5148926" y="338861"/>
            <a:ext cx="5478537" cy="1232016"/>
          </a:xfrm>
          <a:prstGeom prst="rect">
            <a:avLst/>
          </a:prstGeom>
        </p:spPr>
      </p:pic>
      <p:sp>
        <p:nvSpPr>
          <p:cNvPr id="8" name="TextBox 7">
            <a:extLst>
              <a:ext uri="{FF2B5EF4-FFF2-40B4-BE49-F238E27FC236}">
                <a16:creationId xmlns:a16="http://schemas.microsoft.com/office/drawing/2014/main" id="{A57A2121-552F-E166-04F9-274CA3C9D919}"/>
              </a:ext>
            </a:extLst>
          </p:cNvPr>
          <p:cNvSpPr txBox="1"/>
          <p:nvPr/>
        </p:nvSpPr>
        <p:spPr>
          <a:xfrm>
            <a:off x="275295" y="5174696"/>
            <a:ext cx="5935354" cy="646331"/>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I have chosen to use WAGOLL because …</a:t>
            </a:r>
          </a:p>
          <a:p>
            <a:r>
              <a:rPr lang="en-GB" dirty="0">
                <a:latin typeface="Calibri" panose="020F0502020204030204" pitchFamily="34" charset="0"/>
                <a:cs typeface="Calibri" panose="020F0502020204030204" pitchFamily="34" charset="0"/>
              </a:rPr>
              <a:t>However, ...</a:t>
            </a:r>
          </a:p>
        </p:txBody>
      </p:sp>
      <p:sp>
        <p:nvSpPr>
          <p:cNvPr id="10" name="TextBox 9">
            <a:extLst>
              <a:ext uri="{FF2B5EF4-FFF2-40B4-BE49-F238E27FC236}">
                <a16:creationId xmlns:a16="http://schemas.microsoft.com/office/drawing/2014/main" id="{536E99CE-DF3B-2F63-866D-7F29A76E845F}"/>
              </a:ext>
            </a:extLst>
          </p:cNvPr>
          <p:cNvSpPr txBox="1"/>
          <p:nvPr/>
        </p:nvSpPr>
        <p:spPr>
          <a:xfrm>
            <a:off x="630714" y="3276439"/>
            <a:ext cx="4518212" cy="1754326"/>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Supported theorists</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Lev Vygotsky  (Vygotsky, 1978)</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Jerome Bruner </a:t>
            </a:r>
            <a:r>
              <a:rPr lang="en-GB" b="0" i="0" u="none" strike="noStrike" dirty="0">
                <a:effectLst/>
                <a:latin typeface="Calibri" panose="020F0502020204030204" pitchFamily="34" charset="0"/>
                <a:cs typeface="Calibri" panose="020F0502020204030204" pitchFamily="34" charset="0"/>
              </a:rPr>
              <a:t>  (</a:t>
            </a:r>
            <a:r>
              <a:rPr lang="en-GB" b="0" i="0" u="none" strike="noStrike" dirty="0" err="1">
                <a:effectLst/>
                <a:latin typeface="Calibri" panose="020F0502020204030204" pitchFamily="34" charset="0"/>
                <a:cs typeface="Calibri" panose="020F0502020204030204" pitchFamily="34" charset="0"/>
              </a:rPr>
              <a:t>Currell</a:t>
            </a:r>
            <a:r>
              <a:rPr lang="en-GB" b="0" i="0" u="none" strike="noStrike" dirty="0">
                <a:effectLst/>
                <a:latin typeface="Calibri" panose="020F0502020204030204" pitchFamily="34" charset="0"/>
                <a:cs typeface="Calibri" panose="020F0502020204030204" pitchFamily="34" charset="0"/>
              </a:rPr>
              <a:t>, 2022)</a:t>
            </a:r>
          </a:p>
          <a:p>
            <a:r>
              <a:rPr lang="en-GB" b="0" i="0" u="none" strike="noStrike" dirty="0">
                <a:effectLst/>
                <a:latin typeface="Calibri" panose="020F0502020204030204" pitchFamily="34" charset="0"/>
                <a:cs typeface="Calibri" panose="020F0502020204030204" pitchFamily="34" charset="0"/>
              </a:rPr>
              <a:t>Against theorists </a:t>
            </a:r>
          </a:p>
          <a:p>
            <a:pPr marL="285750" indent="-285750">
              <a:buFont typeface="Wingdings" pitchFamily="2" charset="2"/>
              <a:buChar char="q"/>
            </a:pPr>
            <a:r>
              <a:rPr lang="en-GB" dirty="0">
                <a:latin typeface="Calibri" panose="020F0502020204030204" pitchFamily="34" charset="0"/>
                <a:cs typeface="Calibri" panose="020F0502020204030204" pitchFamily="34" charset="0"/>
              </a:rPr>
              <a:t>Jean Piaget </a:t>
            </a:r>
            <a:r>
              <a:rPr lang="en-GB" b="0" i="0" u="none" strike="noStrike" dirty="0">
                <a:solidFill>
                  <a:srgbClr val="2C3E50"/>
                </a:solidFill>
                <a:effectLst/>
                <a:latin typeface="Roboto" panose="02000000000000000000" pitchFamily="2" charset="0"/>
              </a:rPr>
              <a:t>(Piaget, 2013)</a:t>
            </a:r>
            <a:endParaRPr lang="en-GB" dirty="0">
              <a:latin typeface="Calibri" panose="020F0502020204030204" pitchFamily="34" charset="0"/>
              <a:cs typeface="Calibri" panose="020F0502020204030204" pitchFamily="34" charset="0"/>
            </a:endParaRPr>
          </a:p>
          <a:p>
            <a:pPr marL="285750" indent="-285750">
              <a:buFont typeface="Wingdings" pitchFamily="2" charset="2"/>
              <a:buChar char="q"/>
            </a:pPr>
            <a:r>
              <a:rPr lang="en-GB" b="0" i="0" u="none" strike="noStrike" dirty="0">
                <a:effectLst/>
                <a:latin typeface="Calibri" panose="020F0502020204030204" pitchFamily="34" charset="0"/>
                <a:cs typeface="Calibri" panose="020F0502020204030204" pitchFamily="34" charset="0"/>
              </a:rPr>
              <a:t>John Dew</a:t>
            </a:r>
            <a:r>
              <a:rPr lang="en-GB" dirty="0">
                <a:latin typeface="Calibri" panose="020F0502020204030204" pitchFamily="34" charset="0"/>
                <a:cs typeface="Calibri" panose="020F0502020204030204" pitchFamily="34" charset="0"/>
              </a:rPr>
              <a:t>ey (Dewey, 2007)</a:t>
            </a:r>
            <a:endParaRPr lang="en-GB" b="0" i="0" u="none" strike="noStrike"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871409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658DDF-5A33-B3AA-C366-C595C1D5E3D6}"/>
              </a:ext>
            </a:extLst>
          </p:cNvPr>
          <p:cNvSpPr txBox="1"/>
          <p:nvPr/>
        </p:nvSpPr>
        <p:spPr>
          <a:xfrm>
            <a:off x="1380461" y="1403497"/>
            <a:ext cx="3817088" cy="461665"/>
          </a:xfrm>
          <a:prstGeom prst="rect">
            <a:avLst/>
          </a:prstGeom>
          <a:noFill/>
        </p:spPr>
        <p:txBody>
          <a:bodyPr wrap="square" rtlCol="0">
            <a:spAutoFit/>
          </a:bodyPr>
          <a:lstStyle/>
          <a:p>
            <a:r>
              <a:rPr lang="en-GB" sz="2400" dirty="0">
                <a:latin typeface="+mj-lt"/>
                <a:cs typeface="Calibri" panose="020F0502020204030204" pitchFamily="34" charset="0"/>
              </a:rPr>
              <a:t>Conclusion</a:t>
            </a:r>
            <a:endParaRPr lang="en-GB" sz="2000" dirty="0">
              <a:latin typeface="+mj-lt"/>
              <a:cs typeface="Calibri" panose="020F0502020204030204" pitchFamily="34" charset="0"/>
            </a:endParaRPr>
          </a:p>
        </p:txBody>
      </p:sp>
      <p:sp>
        <p:nvSpPr>
          <p:cNvPr id="4" name="TextBox 3">
            <a:extLst>
              <a:ext uri="{FF2B5EF4-FFF2-40B4-BE49-F238E27FC236}">
                <a16:creationId xmlns:a16="http://schemas.microsoft.com/office/drawing/2014/main" id="{D2AF1B45-5DC3-7825-FE50-9F0EFB6D36BE}"/>
              </a:ext>
            </a:extLst>
          </p:cNvPr>
          <p:cNvSpPr txBox="1"/>
          <p:nvPr/>
        </p:nvSpPr>
        <p:spPr>
          <a:xfrm>
            <a:off x="0" y="1865162"/>
            <a:ext cx="12192000" cy="3693319"/>
          </a:xfrm>
          <a:prstGeom prst="rect">
            <a:avLst/>
          </a:prstGeom>
          <a:noFill/>
        </p:spPr>
        <p:txBody>
          <a:bodyPr wrap="square" rtlCol="0">
            <a:spAutoFit/>
          </a:bodyPr>
          <a:lstStyle/>
          <a:p>
            <a:r>
              <a:rPr lang="en-GB" b="0" i="0" u="none" strike="noStrike" dirty="0">
                <a:solidFill>
                  <a:srgbClr val="000000"/>
                </a:solidFill>
                <a:effectLst/>
                <a:latin typeface="Calibri" panose="020F0502020204030204" pitchFamily="34" charset="0"/>
                <a:cs typeface="Calibri" panose="020F0502020204030204" pitchFamily="34" charset="0"/>
              </a:rPr>
              <a:t>Overall, I believe that Assessment for Learning (AFL) is essential to children's development and plays a significant role in their future success.</a:t>
            </a:r>
          </a:p>
          <a:p>
            <a:endParaRPr lang="en-GB" dirty="0">
              <a:solidFill>
                <a:srgbClr val="000000"/>
              </a:solidFill>
              <a:latin typeface="Calibri" panose="020F0502020204030204" pitchFamily="34" charset="0"/>
              <a:cs typeface="Calibri" panose="020F0502020204030204" pitchFamily="34" charset="0"/>
            </a:endParaRPr>
          </a:p>
          <a:p>
            <a:r>
              <a:rPr lang="en-GB" b="0" i="0" u="none" strike="noStrike" dirty="0">
                <a:solidFill>
                  <a:srgbClr val="000000"/>
                </a:solidFill>
                <a:effectLst/>
                <a:latin typeface="Calibri" panose="020F0502020204030204" pitchFamily="34" charset="0"/>
                <a:cs typeface="Calibri" panose="020F0502020204030204" pitchFamily="34" charset="0"/>
              </a:rPr>
              <a:t>To improve my use of Assessment for learning strategies moving forward, I plan to continue exploring a variety of approaches and identify which ones work best for both myself and my students. This will help create a classroom environment that is supportive, calm, and focused on understanding, where everyone works towards achieving their best.</a:t>
            </a:r>
          </a:p>
          <a:p>
            <a:endParaRPr lang="en-GB" dirty="0">
              <a:solidFill>
                <a:srgbClr val="000000"/>
              </a:solidFill>
              <a:latin typeface="Calibri" panose="020F0502020204030204" pitchFamily="34" charset="0"/>
              <a:cs typeface="Calibri" panose="020F0502020204030204" pitchFamily="34" charset="0"/>
            </a:endParaRPr>
          </a:p>
          <a:p>
            <a:r>
              <a:rPr lang="en-GB" b="0" i="0" u="none" strike="noStrike" dirty="0">
                <a:solidFill>
                  <a:srgbClr val="000000"/>
                </a:solidFill>
                <a:effectLst/>
                <a:latin typeface="Calibri" panose="020F0502020204030204" pitchFamily="34" charset="0"/>
                <a:cs typeface="Calibri" panose="020F0502020204030204" pitchFamily="34" charset="0"/>
              </a:rPr>
              <a:t>From my research, I think Assessment for learning is especially valuable for students who struggle with tests and the pressure of exams. It provides a way to assess their abilities, without the added stress of exams, helping to reduce unnecessary pressure.</a:t>
            </a:r>
          </a:p>
          <a:p>
            <a:endParaRPr lang="en-GB" dirty="0">
              <a:solidFill>
                <a:srgbClr val="000000"/>
              </a:solidFill>
              <a:latin typeface="Calibri" panose="020F0502020204030204" pitchFamily="34" charset="0"/>
              <a:cs typeface="Calibri" panose="020F0502020204030204" pitchFamily="34" charset="0"/>
            </a:endParaRPr>
          </a:p>
          <a:p>
            <a:r>
              <a:rPr lang="en-GB" dirty="0">
                <a:solidFill>
                  <a:srgbClr val="000000"/>
                </a:solidFill>
                <a:latin typeface="Calibri" panose="020F0502020204030204" pitchFamily="34" charset="0"/>
                <a:cs typeface="Calibri" panose="020F0502020204030204" pitchFamily="34" charset="0"/>
              </a:rPr>
              <a:t>This assignment was beneficial to me because it allowed me to research and gain deeper knowledge of my Assessment for learning strategies and allowed me to research different opinions. Further research of an  Assessment for Learning strategy I would like to look into for future practise is think, pair, share.</a:t>
            </a:r>
            <a:endParaRPr lang="en-GB"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BC436F04-D677-C890-C7C5-DEE08B1F5BD1}"/>
              </a:ext>
            </a:extLst>
          </p:cNvPr>
          <p:cNvSpPr txBox="1"/>
          <p:nvPr/>
        </p:nvSpPr>
        <p:spPr>
          <a:xfrm>
            <a:off x="5507770" y="5635425"/>
            <a:ext cx="6104964" cy="400110"/>
          </a:xfrm>
          <a:prstGeom prst="rect">
            <a:avLst/>
          </a:prstGeom>
          <a:noFill/>
        </p:spPr>
        <p:txBody>
          <a:bodyPr wrap="square">
            <a:spAutoFit/>
          </a:bodyPr>
          <a:lstStyle/>
          <a:p>
            <a:r>
              <a:rPr lang="en-GB" sz="2000" dirty="0">
                <a:latin typeface="+mj-lt"/>
              </a:rPr>
              <a:t>Thank you for listening, what are your questions?</a:t>
            </a:r>
          </a:p>
        </p:txBody>
      </p:sp>
    </p:spTree>
    <p:extLst>
      <p:ext uri="{BB962C8B-B14F-4D97-AF65-F5344CB8AC3E}">
        <p14:creationId xmlns:p14="http://schemas.microsoft.com/office/powerpoint/2010/main" val="27916319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E686F6-6B96-8BB5-1D8D-590FF658C466}"/>
              </a:ext>
            </a:extLst>
          </p:cNvPr>
          <p:cNvSpPr txBox="1"/>
          <p:nvPr/>
        </p:nvSpPr>
        <p:spPr>
          <a:xfrm>
            <a:off x="0" y="1582340"/>
            <a:ext cx="12192000" cy="3693319"/>
          </a:xfrm>
          <a:prstGeom prst="rect">
            <a:avLst/>
          </a:prstGeom>
          <a:noFill/>
        </p:spPr>
        <p:txBody>
          <a:bodyPr wrap="square">
            <a:spAutoFit/>
          </a:bodyPr>
          <a:lstStyle/>
          <a:p>
            <a:pPr lvl="0"/>
            <a:r>
              <a:rPr lang="en-GB" sz="1800" dirty="0">
                <a:effectLst/>
                <a:latin typeface="Aptos" panose="020B0004020202020204" pitchFamily="34" charset="0"/>
                <a:ea typeface="Aptos" panose="020B0004020202020204" pitchFamily="34" charset="0"/>
                <a:cs typeface="Times New Roman" panose="02020603050405020304" pitchFamily="18" charset="0"/>
              </a:rPr>
              <a:t>Bandura, A. and General Learning Corporation (1973). </a:t>
            </a:r>
            <a:r>
              <a:rPr lang="en-GB" sz="1800" i="1" dirty="0">
                <a:effectLst/>
                <a:latin typeface="Aptos" panose="020B0004020202020204" pitchFamily="34" charset="0"/>
                <a:ea typeface="Aptos" panose="020B0004020202020204" pitchFamily="34" charset="0"/>
                <a:cs typeface="Times New Roman" panose="02020603050405020304" pitchFamily="18" charset="0"/>
              </a:rPr>
              <a:t>Social Learning Theory</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lvl="0"/>
            <a:r>
              <a:rPr lang="en-GB" sz="1800" dirty="0">
                <a:effectLst/>
                <a:latin typeface="Aptos" panose="020B0004020202020204" pitchFamily="34" charset="0"/>
                <a:ea typeface="Aptos" panose="020B0004020202020204" pitchFamily="34" charset="0"/>
                <a:cs typeface="Times New Roman" panose="02020603050405020304" pitchFamily="18" charset="0"/>
              </a:rPr>
              <a:t>Black, P., &amp; Wiliam, D. (1998). </a:t>
            </a:r>
            <a:r>
              <a:rPr lang="en-GB" sz="1800" i="1" dirty="0">
                <a:effectLst/>
                <a:latin typeface="Aptos" panose="020B0004020202020204" pitchFamily="34" charset="0"/>
                <a:ea typeface="Aptos" panose="020B0004020202020204" pitchFamily="34" charset="0"/>
                <a:cs typeface="Times New Roman" panose="02020603050405020304" pitchFamily="18" charset="0"/>
              </a:rPr>
              <a:t>Inside the Black Box: Raising Standards Through Classroom Assessment</a:t>
            </a:r>
            <a:r>
              <a:rPr lang="en-GB" sz="1800" dirty="0">
                <a:effectLst/>
                <a:latin typeface="Aptos" panose="020B0004020202020204" pitchFamily="34" charset="0"/>
                <a:ea typeface="Aptos" panose="020B0004020202020204" pitchFamily="34" charset="0"/>
                <a:cs typeface="Times New Roman" panose="02020603050405020304" pitchFamily="18" charset="0"/>
              </a:rPr>
              <a:t>. Phi Delta </a:t>
            </a:r>
            <a:r>
              <a:rPr lang="en-GB" sz="1800" dirty="0" err="1">
                <a:effectLst/>
                <a:latin typeface="Aptos" panose="020B0004020202020204" pitchFamily="34" charset="0"/>
                <a:ea typeface="Aptos" panose="020B0004020202020204" pitchFamily="34" charset="0"/>
                <a:cs typeface="Times New Roman" panose="02020603050405020304" pitchFamily="18" charset="0"/>
              </a:rPr>
              <a:t>Kappan</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lvl="0"/>
            <a:r>
              <a:rPr lang="en-GB" sz="1800" dirty="0">
                <a:effectLst/>
                <a:latin typeface="Aptos" panose="020B0004020202020204" pitchFamily="34" charset="0"/>
                <a:ea typeface="Aptos" panose="020B0004020202020204" pitchFamily="34" charset="0"/>
                <a:cs typeface="Times New Roman" panose="02020603050405020304" pitchFamily="18" charset="0"/>
              </a:rPr>
              <a:t>Black, P., Lee, C., Marshall, B., Williams, D. and Harrison, C. (2004). </a:t>
            </a:r>
            <a:r>
              <a:rPr lang="en-GB" sz="1800" i="1" dirty="0">
                <a:effectLst/>
                <a:latin typeface="Aptos" panose="020B0004020202020204" pitchFamily="34" charset="0"/>
                <a:ea typeface="Aptos" panose="020B0004020202020204" pitchFamily="34" charset="0"/>
                <a:cs typeface="Times New Roman" panose="02020603050405020304" pitchFamily="18" charset="0"/>
              </a:rPr>
              <a:t>Working Inside the Black Box. Assessment for learning in the classroom.</a:t>
            </a:r>
            <a:r>
              <a:rPr lang="en-GB" sz="1800" dirty="0">
                <a:effectLst/>
                <a:latin typeface="Aptos" panose="020B0004020202020204" pitchFamily="34" charset="0"/>
                <a:ea typeface="Aptos" panose="020B0004020202020204" pitchFamily="34" charset="0"/>
                <a:cs typeface="Times New Roman" panose="02020603050405020304" pitchFamily="18" charset="0"/>
              </a:rPr>
              <a:t> London: </a:t>
            </a:r>
            <a:r>
              <a:rPr lang="en-GB" sz="1800" dirty="0" err="1">
                <a:effectLst/>
                <a:latin typeface="Aptos" panose="020B0004020202020204" pitchFamily="34" charset="0"/>
                <a:ea typeface="Aptos" panose="020B0004020202020204" pitchFamily="34" charset="0"/>
                <a:cs typeface="Times New Roman" panose="02020603050405020304" pitchFamily="18" charset="0"/>
              </a:rPr>
              <a:t>Nfernelson</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Bullock, D. (n.d.). </a:t>
            </a:r>
            <a:r>
              <a:rPr lang="en-GB" sz="1800" i="1" dirty="0">
                <a:effectLst/>
                <a:latin typeface="Aptos" panose="020B0004020202020204" pitchFamily="34" charset="0"/>
                <a:ea typeface="Aptos" panose="020B0004020202020204" pitchFamily="34" charset="0"/>
                <a:cs typeface="Times New Roman" panose="02020603050405020304" pitchFamily="18" charset="0"/>
              </a:rPr>
              <a:t>Assessment for Learning</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t>
            </a:r>
            <a:r>
              <a:rPr lang="en-GB" sz="1800" dirty="0" err="1">
                <a:effectLst/>
                <a:latin typeface="Aptos" panose="020B0004020202020204" pitchFamily="34" charset="0"/>
                <a:ea typeface="Aptos" panose="020B0004020202020204" pitchFamily="34" charset="0"/>
                <a:cs typeface="Times New Roman" panose="02020603050405020304" pitchFamily="18" charset="0"/>
              </a:rPr>
              <a:t>TeachingEnglish</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https://www.teachingenglish.org.uk/professional-development/teachers/assessing-learning/articles/assessment-learning</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lvl="0"/>
            <a:r>
              <a:rPr lang="en-GB" sz="1800" dirty="0">
                <a:effectLst/>
                <a:latin typeface="Aptos" panose="020B0004020202020204" pitchFamily="34" charset="0"/>
                <a:ea typeface="Aptos" panose="020B0004020202020204" pitchFamily="34" charset="0"/>
                <a:cs typeface="Times New Roman" panose="02020603050405020304" pitchFamily="18" charset="0"/>
              </a:rPr>
              <a:t>Cambridge Assessment International Education (2011). </a:t>
            </a:r>
            <a:r>
              <a:rPr lang="en-GB" sz="1800" i="1" dirty="0">
                <a:effectLst/>
                <a:latin typeface="Aptos" panose="020B0004020202020204" pitchFamily="34" charset="0"/>
                <a:ea typeface="Aptos" panose="020B0004020202020204" pitchFamily="34" charset="0"/>
                <a:cs typeface="Times New Roman" panose="02020603050405020304" pitchFamily="18" charset="0"/>
              </a:rPr>
              <a:t>Getting Started with Assessment for Learning</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Cambridge-</a:t>
            </a:r>
            <a:r>
              <a:rPr lang="en-GB" sz="1800" dirty="0" err="1">
                <a:effectLst/>
                <a:latin typeface="Aptos" panose="020B0004020202020204" pitchFamily="34" charset="0"/>
                <a:ea typeface="Aptos" panose="020B0004020202020204" pitchFamily="34" charset="0"/>
                <a:cs typeface="Times New Roman" panose="02020603050405020304" pitchFamily="18" charset="0"/>
              </a:rPr>
              <a:t>community.org.uk</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https://cambridge-community.org.uk/professional-development/gswafl/index.html</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4" name="TextBox 3">
            <a:extLst>
              <a:ext uri="{FF2B5EF4-FFF2-40B4-BE49-F238E27FC236}">
                <a16:creationId xmlns:a16="http://schemas.microsoft.com/office/drawing/2014/main" id="{F687340B-AEB3-048C-A1BA-77F5AD01191E}"/>
              </a:ext>
            </a:extLst>
          </p:cNvPr>
          <p:cNvSpPr txBox="1"/>
          <p:nvPr/>
        </p:nvSpPr>
        <p:spPr>
          <a:xfrm>
            <a:off x="0" y="759846"/>
            <a:ext cx="1734671" cy="461665"/>
          </a:xfrm>
          <a:prstGeom prst="rect">
            <a:avLst/>
          </a:prstGeom>
          <a:noFill/>
        </p:spPr>
        <p:txBody>
          <a:bodyPr wrap="square" rtlCol="0">
            <a:spAutoFit/>
          </a:bodyPr>
          <a:lstStyle/>
          <a:p>
            <a:r>
              <a:rPr lang="en-GB" sz="2400" u="sng" dirty="0">
                <a:latin typeface="+mj-lt"/>
              </a:rPr>
              <a:t>References</a:t>
            </a:r>
          </a:p>
        </p:txBody>
      </p:sp>
    </p:spTree>
    <p:extLst>
      <p:ext uri="{BB962C8B-B14F-4D97-AF65-F5344CB8AC3E}">
        <p14:creationId xmlns:p14="http://schemas.microsoft.com/office/powerpoint/2010/main" val="20020281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F3625A3-99CC-EC72-2344-02E50E90F8A9}"/>
              </a:ext>
            </a:extLst>
          </p:cNvPr>
          <p:cNvSpPr txBox="1"/>
          <p:nvPr/>
        </p:nvSpPr>
        <p:spPr>
          <a:xfrm>
            <a:off x="0" y="141168"/>
            <a:ext cx="12192000" cy="7755969"/>
          </a:xfrm>
          <a:prstGeom prst="rect">
            <a:avLst/>
          </a:prstGeom>
          <a:noFill/>
        </p:spPr>
        <p:txBody>
          <a:bodyPr wrap="square">
            <a:spAutoFit/>
          </a:bodyPr>
          <a:lstStyle/>
          <a:p>
            <a:pPr lvl="0"/>
            <a:r>
              <a:rPr lang="en-GB" sz="1600" dirty="0">
                <a:effectLst/>
                <a:latin typeface="Calibri" panose="020F0502020204030204" pitchFamily="34" charset="0"/>
                <a:ea typeface="Aptos" panose="020B0004020202020204" pitchFamily="34" charset="0"/>
                <a:cs typeface="Calibri" panose="020F0502020204030204" pitchFamily="34" charset="0"/>
              </a:rPr>
              <a:t>Dewey, J. (2007). </a:t>
            </a:r>
            <a:r>
              <a:rPr lang="en-GB" sz="1600" i="1" dirty="0">
                <a:effectLst/>
                <a:latin typeface="Calibri" panose="020F0502020204030204" pitchFamily="34" charset="0"/>
                <a:ea typeface="Aptos" panose="020B0004020202020204" pitchFamily="34" charset="0"/>
                <a:cs typeface="Calibri" panose="020F0502020204030204" pitchFamily="34" charset="0"/>
              </a:rPr>
              <a:t>Experience and Education.</a:t>
            </a:r>
            <a:r>
              <a:rPr lang="en-GB" sz="1600" dirty="0">
                <a:effectLst/>
                <a:latin typeface="Calibri" panose="020F0502020204030204" pitchFamily="34" charset="0"/>
                <a:ea typeface="Aptos" panose="020B0004020202020204" pitchFamily="34" charset="0"/>
                <a:cs typeface="Calibri" panose="020F0502020204030204" pitchFamily="34" charset="0"/>
              </a:rPr>
              <a:t> Riverside: Free Press.</a:t>
            </a:r>
          </a:p>
          <a:p>
            <a:r>
              <a:rPr lang="en-GB" sz="1600" dirty="0">
                <a:effectLst/>
                <a:latin typeface="Calibri" panose="020F0502020204030204" pitchFamily="34" charset="0"/>
                <a:ea typeface="Aptos" panose="020B0004020202020204" pitchFamily="34" charset="0"/>
                <a:cs typeface="Calibri" panose="020F0502020204030204" pitchFamily="34" charset="0"/>
              </a:rPr>
              <a:t> </a:t>
            </a:r>
          </a:p>
          <a:p>
            <a:pPr lvl="0"/>
            <a:r>
              <a:rPr lang="en-GB" sz="1600" dirty="0">
                <a:effectLst/>
                <a:latin typeface="Calibri" panose="020F0502020204030204" pitchFamily="34" charset="0"/>
                <a:ea typeface="Aptos" panose="020B0004020202020204" pitchFamily="34" charset="0"/>
                <a:cs typeface="Calibri" panose="020F0502020204030204" pitchFamily="34" charset="0"/>
              </a:rPr>
              <a:t>Dweck, C.S. (2006). Mindset: The new psychology of success. Random House.</a:t>
            </a:r>
          </a:p>
          <a:p>
            <a:pPr lvl="0"/>
            <a:endParaRPr lang="en-GB" sz="1600" dirty="0">
              <a:latin typeface="Calibri" panose="020F0502020204030204" pitchFamily="34" charset="0"/>
              <a:ea typeface="Aptos" panose="020B0004020202020204" pitchFamily="34" charset="0"/>
              <a:cs typeface="Calibri" panose="020F0502020204030204" pitchFamily="34" charset="0"/>
            </a:endParaRPr>
          </a:p>
          <a:p>
            <a:pPr lvl="0"/>
            <a:r>
              <a:rPr lang="en-GB" sz="1600" dirty="0" err="1">
                <a:effectLst/>
                <a:latin typeface="Calibri" panose="020F0502020204030204" pitchFamily="34" charset="0"/>
                <a:ea typeface="Aptos" panose="020B0004020202020204" pitchFamily="34" charset="0"/>
                <a:cs typeface="Calibri" panose="020F0502020204030204" pitchFamily="34" charset="0"/>
              </a:rPr>
              <a:t>www.edt.org</a:t>
            </a:r>
            <a:r>
              <a:rPr lang="en-GB" sz="1600" dirty="0">
                <a:effectLst/>
                <a:latin typeface="Calibri" panose="020F0502020204030204" pitchFamily="34" charset="0"/>
                <a:ea typeface="Aptos" panose="020B0004020202020204" pitchFamily="34" charset="0"/>
                <a:cs typeface="Calibri" panose="020F0502020204030204" pitchFamily="34" charset="0"/>
              </a:rPr>
              <a:t>. (n.d.). Education Development Trust. [online] Available at: https://</a:t>
            </a:r>
            <a:r>
              <a:rPr lang="en-GB" sz="1600" dirty="0" err="1">
                <a:effectLst/>
                <a:latin typeface="Calibri" panose="020F0502020204030204" pitchFamily="34" charset="0"/>
                <a:ea typeface="Aptos" panose="020B0004020202020204" pitchFamily="34" charset="0"/>
                <a:cs typeface="Calibri" panose="020F0502020204030204" pitchFamily="34" charset="0"/>
              </a:rPr>
              <a:t>www.edt.org</a:t>
            </a:r>
            <a:r>
              <a:rPr lang="en-GB" sz="1600" dirty="0">
                <a:effectLst/>
                <a:latin typeface="Calibri" panose="020F0502020204030204" pitchFamily="34" charset="0"/>
                <a:ea typeface="Aptos" panose="020B0004020202020204" pitchFamily="34" charset="0"/>
                <a:cs typeface="Calibri" panose="020F0502020204030204" pitchFamily="34" charset="0"/>
              </a:rPr>
              <a:t>. </a:t>
            </a:r>
          </a:p>
          <a:p>
            <a:pPr lvl="0"/>
            <a:endParaRPr lang="en-GB" sz="1600" dirty="0">
              <a:effectLst/>
              <a:latin typeface="Calibri" panose="020F0502020204030204" pitchFamily="34" charset="0"/>
              <a:ea typeface="Aptos" panose="020B0004020202020204" pitchFamily="34" charset="0"/>
              <a:cs typeface="Calibri" panose="020F0502020204030204" pitchFamily="34" charset="0"/>
            </a:endParaRPr>
          </a:p>
          <a:p>
            <a:r>
              <a:rPr lang="en-GB" sz="1600" dirty="0">
                <a:effectLst/>
                <a:latin typeface="Calibri" panose="020F0502020204030204" pitchFamily="34" charset="0"/>
                <a:ea typeface="Aptos" panose="020B0004020202020204" pitchFamily="34" charset="0"/>
                <a:cs typeface="Calibri" panose="020F0502020204030204" pitchFamily="34" charset="0"/>
              </a:rPr>
              <a:t> ISIBLE LEARNING. (n.d.). </a:t>
            </a:r>
            <a:r>
              <a:rPr lang="en-GB" sz="1600" i="1" dirty="0">
                <a:effectLst/>
                <a:latin typeface="Calibri" panose="020F0502020204030204" pitchFamily="34" charset="0"/>
                <a:ea typeface="Aptos" panose="020B0004020202020204" pitchFamily="34" charset="0"/>
                <a:cs typeface="Calibri" panose="020F0502020204030204" pitchFamily="34" charset="0"/>
              </a:rPr>
              <a:t>Visible Learning</a:t>
            </a:r>
            <a:r>
              <a:rPr lang="en-GB" sz="1600" dirty="0">
                <a:effectLst/>
                <a:latin typeface="Calibri" panose="020F0502020204030204" pitchFamily="34" charset="0"/>
                <a:ea typeface="Aptos" panose="020B0004020202020204" pitchFamily="34" charset="0"/>
                <a:cs typeface="Calibri" panose="020F0502020204030204" pitchFamily="34" charset="0"/>
              </a:rPr>
              <a:t>. [online] Available at: </a:t>
            </a:r>
            <a:r>
              <a:rPr lang="en-GB" sz="16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https://visible-learning.org</a:t>
            </a:r>
            <a:r>
              <a:rPr lang="en-GB" sz="1600" dirty="0">
                <a:effectLst/>
                <a:latin typeface="Calibri" panose="020F0502020204030204" pitchFamily="34" charset="0"/>
                <a:ea typeface="Aptos" panose="020B0004020202020204" pitchFamily="34" charset="0"/>
                <a:cs typeface="Calibri" panose="020F0502020204030204" pitchFamily="34" charset="0"/>
              </a:rPr>
              <a:t>.‌</a:t>
            </a:r>
          </a:p>
          <a:p>
            <a:r>
              <a:rPr lang="en-GB" sz="1600" dirty="0">
                <a:effectLst/>
                <a:latin typeface="Calibri" panose="020F0502020204030204" pitchFamily="34" charset="0"/>
                <a:ea typeface="Aptos" panose="020B0004020202020204" pitchFamily="34" charset="0"/>
                <a:cs typeface="Calibri" panose="020F0502020204030204" pitchFamily="34" charset="0"/>
              </a:rPr>
              <a:t> </a:t>
            </a:r>
          </a:p>
          <a:p>
            <a:pPr lvl="0"/>
            <a:r>
              <a:rPr lang="en-GB" sz="1600" dirty="0">
                <a:effectLst/>
                <a:latin typeface="Calibri" panose="020F0502020204030204" pitchFamily="34" charset="0"/>
                <a:ea typeface="Aptos" panose="020B0004020202020204" pitchFamily="34" charset="0"/>
                <a:cs typeface="Calibri" panose="020F0502020204030204" pitchFamily="34" charset="0"/>
              </a:rPr>
              <a:t>Johnson, E. (2023). </a:t>
            </a:r>
            <a:r>
              <a:rPr lang="en-GB" sz="1600" i="1" dirty="0">
                <a:effectLst/>
                <a:latin typeface="Calibri" panose="020F0502020204030204" pitchFamily="34" charset="0"/>
                <a:ea typeface="Aptos" panose="020B0004020202020204" pitchFamily="34" charset="0"/>
                <a:cs typeface="Calibri" panose="020F0502020204030204" pitchFamily="34" charset="0"/>
              </a:rPr>
              <a:t>What Is Assessment For Learning And Why Is It Still Important For Your Teaching?</a:t>
            </a:r>
            <a:r>
              <a:rPr lang="en-GB" sz="1600" dirty="0">
                <a:effectLst/>
                <a:latin typeface="Calibri" panose="020F0502020204030204" pitchFamily="34" charset="0"/>
                <a:ea typeface="Aptos" panose="020B0004020202020204" pitchFamily="34" charset="0"/>
                <a:cs typeface="Calibri" panose="020F0502020204030204" pitchFamily="34" charset="0"/>
              </a:rPr>
              <a:t>  Available at: </a:t>
            </a:r>
            <a:r>
              <a:rPr lang="en-GB" sz="16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https://thirdspacelearning.com/blog/what-is-assessment-for-learning/</a:t>
            </a:r>
            <a:r>
              <a:rPr lang="en-GB" sz="1600" dirty="0">
                <a:effectLst/>
                <a:latin typeface="Calibri" panose="020F0502020204030204" pitchFamily="34" charset="0"/>
                <a:ea typeface="Aptos" panose="020B0004020202020204" pitchFamily="34" charset="0"/>
                <a:cs typeface="Calibri" panose="020F0502020204030204" pitchFamily="34" charset="0"/>
              </a:rPr>
              <a:t>. </a:t>
            </a:r>
          </a:p>
          <a:p>
            <a:r>
              <a:rPr lang="en-GB" sz="1600" dirty="0">
                <a:effectLst/>
                <a:latin typeface="Calibri" panose="020F0502020204030204" pitchFamily="34" charset="0"/>
                <a:ea typeface="Aptos" panose="020B0004020202020204" pitchFamily="34" charset="0"/>
                <a:cs typeface="Calibri" panose="020F0502020204030204" pitchFamily="34" charset="0"/>
              </a:rPr>
              <a:t> </a:t>
            </a:r>
          </a:p>
          <a:p>
            <a:pPr lvl="0"/>
            <a:r>
              <a:rPr lang="en-GB" sz="1600" dirty="0">
                <a:effectLst/>
                <a:latin typeface="Calibri" panose="020F0502020204030204" pitchFamily="34" charset="0"/>
                <a:ea typeface="Aptos" panose="020B0004020202020204" pitchFamily="34" charset="0"/>
                <a:cs typeface="Calibri" panose="020F0502020204030204" pitchFamily="34" charset="0"/>
              </a:rPr>
              <a:t>Johnson, E. (2023). </a:t>
            </a:r>
            <a:r>
              <a:rPr lang="en-GB" sz="1600" i="1" dirty="0">
                <a:effectLst/>
                <a:latin typeface="Calibri" panose="020F0502020204030204" pitchFamily="34" charset="0"/>
                <a:ea typeface="Aptos" panose="020B0004020202020204" pitchFamily="34" charset="0"/>
                <a:cs typeface="Calibri" panose="020F0502020204030204" pitchFamily="34" charset="0"/>
              </a:rPr>
              <a:t>What Is Assessment For Learning And Why Is It Still Important For Your Teaching?</a:t>
            </a:r>
            <a:r>
              <a:rPr lang="en-GB" sz="1600" dirty="0">
                <a:effectLst/>
                <a:latin typeface="Calibri" panose="020F0502020204030204" pitchFamily="34" charset="0"/>
                <a:ea typeface="Aptos" panose="020B0004020202020204" pitchFamily="34" charset="0"/>
                <a:cs typeface="Calibri" panose="020F0502020204030204" pitchFamily="34" charset="0"/>
              </a:rPr>
              <a:t> [online] Third Space Learning. Available at: </a:t>
            </a:r>
            <a:r>
              <a:rPr lang="en-GB" sz="16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https://thirdspacelearning.com/blog/what-is-assessment-for-learning/</a:t>
            </a:r>
            <a:r>
              <a:rPr lang="en-GB" sz="1600" dirty="0">
                <a:effectLst/>
                <a:latin typeface="Calibri" panose="020F0502020204030204" pitchFamily="34" charset="0"/>
                <a:ea typeface="Aptos" panose="020B0004020202020204" pitchFamily="34" charset="0"/>
                <a:cs typeface="Calibri" panose="020F0502020204030204" pitchFamily="34" charset="0"/>
              </a:rPr>
              <a:t>.</a:t>
            </a:r>
          </a:p>
          <a:p>
            <a:pPr lvl="0"/>
            <a:endParaRPr lang="en-GB" sz="1600" dirty="0">
              <a:latin typeface="Calibri" panose="020F0502020204030204" pitchFamily="34" charset="0"/>
              <a:ea typeface="Aptos" panose="020B0004020202020204" pitchFamily="34" charset="0"/>
              <a:cs typeface="Calibri" panose="020F0502020204030204" pitchFamily="34" charset="0"/>
            </a:endParaRPr>
          </a:p>
          <a:p>
            <a:pPr algn="l"/>
            <a:r>
              <a:rPr lang="en-GB" sz="1600" b="0" i="0" u="none" strike="noStrike" dirty="0">
                <a:solidFill>
                  <a:srgbClr val="000000"/>
                </a:solidFill>
                <a:effectLst/>
                <a:latin typeface="Calibri" panose="020F0502020204030204" pitchFamily="34" charset="0"/>
              </a:rPr>
              <a:t>Northern Illinois University </a:t>
            </a:r>
            <a:r>
              <a:rPr lang="en-GB" sz="1600" b="0" i="0" u="none" strike="noStrike" dirty="0" err="1">
                <a:solidFill>
                  <a:srgbClr val="000000"/>
                </a:solidFill>
                <a:effectLst/>
                <a:latin typeface="Calibri" panose="020F0502020204030204" pitchFamily="34" charset="0"/>
              </a:rPr>
              <a:t>Center</a:t>
            </a:r>
            <a:r>
              <a:rPr lang="en-GB" sz="1600" b="0" i="0" u="none" strike="noStrike" dirty="0">
                <a:solidFill>
                  <a:srgbClr val="000000"/>
                </a:solidFill>
                <a:effectLst/>
                <a:latin typeface="Calibri" panose="020F0502020204030204" pitchFamily="34" charset="0"/>
              </a:rPr>
              <a:t> for Innovative Teaching and Learning (2012). </a:t>
            </a:r>
            <a:r>
              <a:rPr lang="en-GB" sz="1600" b="0" i="1" u="none" strike="noStrike" dirty="0">
                <a:solidFill>
                  <a:srgbClr val="000000"/>
                </a:solidFill>
                <a:effectLst/>
                <a:latin typeface="Calibri" panose="020F0502020204030204" pitchFamily="34" charset="0"/>
              </a:rPr>
              <a:t>Formative and Summative Assessment</a:t>
            </a:r>
            <a:r>
              <a:rPr lang="en-GB" sz="1600" b="0" i="0" u="none" strike="noStrike" dirty="0">
                <a:solidFill>
                  <a:srgbClr val="000000"/>
                </a:solidFill>
                <a:effectLst/>
                <a:latin typeface="Calibri" panose="020F0502020204030204" pitchFamily="34" charset="0"/>
              </a:rPr>
              <a:t>. [online] Northern Illinois University. Available at: </a:t>
            </a:r>
            <a:r>
              <a:rPr lang="en-GB" sz="1600" b="0" i="0" u="none" strike="noStrike" dirty="0">
                <a:solidFill>
                  <a:srgbClr val="000000"/>
                </a:solidFill>
                <a:effectLst/>
                <a:latin typeface="Calibri" panose="020F0502020204030204" pitchFamily="34" charset="0"/>
                <a:hlinkClick r:id="rId4"/>
              </a:rPr>
              <a:t>https://www.niu.edu/citl/resources/guides/instructional-guide/formative-and-summative-assessment.shtml</a:t>
            </a:r>
            <a:r>
              <a:rPr lang="en-GB" sz="1600" b="0" i="0" u="none" strike="noStrike" dirty="0">
                <a:solidFill>
                  <a:srgbClr val="000000"/>
                </a:solidFill>
                <a:effectLst/>
                <a:latin typeface="Calibri" panose="020F0502020204030204" pitchFamily="34" charset="0"/>
              </a:rPr>
              <a:t>. </a:t>
            </a:r>
          </a:p>
          <a:p>
            <a:pPr algn="l"/>
            <a:r>
              <a:rPr lang="en-GB" sz="1600" b="0" i="0" u="none" strike="noStrike" dirty="0">
                <a:solidFill>
                  <a:srgbClr val="000000"/>
                </a:solidFill>
                <a:effectLst/>
                <a:latin typeface="Calibri" panose="020F0502020204030204" pitchFamily="34" charset="0"/>
              </a:rPr>
              <a:t>‌</a:t>
            </a:r>
          </a:p>
          <a:p>
            <a:r>
              <a:rPr lang="en-GB" sz="1600" dirty="0">
                <a:effectLst/>
                <a:latin typeface="Calibri" panose="020F0502020204030204" pitchFamily="34" charset="0"/>
                <a:ea typeface="Aptos" panose="020B0004020202020204" pitchFamily="34" charset="0"/>
                <a:cs typeface="Calibri" panose="020F0502020204030204" pitchFamily="34" charset="0"/>
              </a:rPr>
              <a:t>Piaget, J. (2013). </a:t>
            </a:r>
            <a:r>
              <a:rPr lang="en-GB" sz="1600" i="1" dirty="0">
                <a:effectLst/>
                <a:latin typeface="Calibri" panose="020F0502020204030204" pitchFamily="34" charset="0"/>
                <a:ea typeface="Aptos" panose="020B0004020202020204" pitchFamily="34" charset="0"/>
                <a:cs typeface="Calibri" panose="020F0502020204030204" pitchFamily="34" charset="0"/>
              </a:rPr>
              <a:t>Play, Dreams and Imitation In Childhood</a:t>
            </a:r>
            <a:r>
              <a:rPr lang="en-GB" sz="1600" dirty="0">
                <a:effectLst/>
                <a:latin typeface="Calibri" panose="020F0502020204030204" pitchFamily="34" charset="0"/>
                <a:ea typeface="Aptos" panose="020B0004020202020204" pitchFamily="34" charset="0"/>
                <a:cs typeface="Calibri" panose="020F0502020204030204" pitchFamily="34" charset="0"/>
              </a:rPr>
              <a:t>. Routledge</a:t>
            </a:r>
          </a:p>
          <a:p>
            <a:endParaRPr lang="en-GB" sz="1600" dirty="0">
              <a:latin typeface="Calibri" panose="020F0502020204030204" pitchFamily="34" charset="0"/>
              <a:ea typeface="Aptos" panose="020B0004020202020204" pitchFamily="34" charset="0"/>
              <a:cs typeface="Calibri" panose="020F0502020204030204" pitchFamily="34" charset="0"/>
            </a:endParaRPr>
          </a:p>
          <a:p>
            <a:r>
              <a:rPr lang="en-GB" sz="1600" dirty="0" err="1">
                <a:effectLst/>
                <a:latin typeface="Calibri" panose="020F0502020204030204" pitchFamily="34" charset="0"/>
                <a:ea typeface="Aptos" panose="020B0004020202020204" pitchFamily="34" charset="0"/>
                <a:cs typeface="Calibri" panose="020F0502020204030204" pitchFamily="34" charset="0"/>
              </a:rPr>
              <a:t>www.gov.wales</a:t>
            </a:r>
            <a:r>
              <a:rPr lang="en-GB" sz="1600" dirty="0">
                <a:effectLst/>
                <a:latin typeface="Calibri" panose="020F0502020204030204" pitchFamily="34" charset="0"/>
                <a:ea typeface="Aptos" panose="020B0004020202020204" pitchFamily="34" charset="0"/>
                <a:cs typeface="Calibri" panose="020F0502020204030204" pitchFamily="34" charset="0"/>
              </a:rPr>
              <a:t>. (2024). Qualified Teacher Status (QTS): teaching in Wales | GOV.WALES. [online] Available at: </a:t>
            </a:r>
            <a:r>
              <a:rPr lang="en-GB" sz="1600" dirty="0">
                <a:effectLst/>
                <a:latin typeface="Calibri" panose="020F0502020204030204" pitchFamily="34" charset="0"/>
                <a:ea typeface="Aptos" panose="020B0004020202020204" pitchFamily="34" charset="0"/>
                <a:cs typeface="Calibri" panose="020F0502020204030204" pitchFamily="34" charset="0"/>
                <a:hlinkClick r:id="rId5"/>
              </a:rPr>
              <a:t>https://www.gov.wales/qualified-teacher-status-qts-teaching-wales</a:t>
            </a:r>
            <a:r>
              <a:rPr lang="en-GB" sz="1600" dirty="0">
                <a:effectLst/>
                <a:latin typeface="Calibri" panose="020F0502020204030204" pitchFamily="34" charset="0"/>
                <a:ea typeface="Aptos" panose="020B0004020202020204" pitchFamily="34" charset="0"/>
                <a:cs typeface="Calibri" panose="020F0502020204030204" pitchFamily="34" charset="0"/>
              </a:rPr>
              <a:t>. </a:t>
            </a:r>
          </a:p>
          <a:p>
            <a:endParaRPr lang="en-GB" sz="1600" dirty="0">
              <a:latin typeface="Calibri" panose="020F0502020204030204" pitchFamily="34" charset="0"/>
              <a:ea typeface="Aptos" panose="020B0004020202020204" pitchFamily="34" charset="0"/>
              <a:cs typeface="Calibri" panose="020F0502020204030204" pitchFamily="34" charset="0"/>
            </a:endParaRPr>
          </a:p>
          <a:p>
            <a:pPr algn="l"/>
            <a:r>
              <a:rPr lang="en-GB" sz="1600" b="0" i="0" u="none" strike="noStrike" dirty="0">
                <a:solidFill>
                  <a:srgbClr val="000000"/>
                </a:solidFill>
                <a:effectLst/>
                <a:latin typeface="Calibri" panose="020F0502020204030204" pitchFamily="34" charset="0"/>
              </a:rPr>
              <a:t>Welsh Government (2022). </a:t>
            </a:r>
            <a:r>
              <a:rPr lang="en-GB" sz="1600" b="0" i="1" u="none" strike="noStrike" dirty="0">
                <a:solidFill>
                  <a:srgbClr val="000000"/>
                </a:solidFill>
                <a:effectLst/>
                <a:latin typeface="Calibri" panose="020F0502020204030204" pitchFamily="34" charset="0"/>
              </a:rPr>
              <a:t>Supporting learner progression assessment guidance - Hwb</a:t>
            </a:r>
            <a:r>
              <a:rPr lang="en-GB" sz="1600" b="0" i="0" u="none" strike="noStrike" dirty="0">
                <a:solidFill>
                  <a:srgbClr val="000000"/>
                </a:solidFill>
                <a:effectLst/>
                <a:latin typeface="Calibri" panose="020F0502020204030204" pitchFamily="34" charset="0"/>
              </a:rPr>
              <a:t>. [online] </a:t>
            </a:r>
            <a:r>
              <a:rPr lang="en-GB" sz="1600" b="0" i="0" u="none" strike="noStrike" dirty="0" err="1">
                <a:solidFill>
                  <a:srgbClr val="000000"/>
                </a:solidFill>
                <a:effectLst/>
                <a:latin typeface="Calibri" panose="020F0502020204030204" pitchFamily="34" charset="0"/>
              </a:rPr>
              <a:t>hwb.gov.wales</a:t>
            </a:r>
            <a:r>
              <a:rPr lang="en-GB" sz="1600" b="0" i="0" u="none" strike="noStrike" dirty="0">
                <a:solidFill>
                  <a:srgbClr val="000000"/>
                </a:solidFill>
                <a:effectLst/>
                <a:latin typeface="Calibri" panose="020F0502020204030204" pitchFamily="34" charset="0"/>
              </a:rPr>
              <a:t>. Available at: </a:t>
            </a:r>
            <a:r>
              <a:rPr lang="en-GB" sz="1600" b="0" i="0" u="none" strike="noStrike" dirty="0">
                <a:solidFill>
                  <a:srgbClr val="000000"/>
                </a:solidFill>
                <a:effectLst/>
                <a:latin typeface="Calibri" panose="020F0502020204030204" pitchFamily="34" charset="0"/>
                <a:hlinkClick r:id="rId6"/>
              </a:rPr>
              <a:t>https://hwb.gov.wales/curriculum-for-wales/assessment-arrangements/supporting-learner-progression-assessment-guidance</a:t>
            </a:r>
            <a:r>
              <a:rPr lang="en-GB" sz="1600" b="0" i="0" u="none" strike="noStrike" dirty="0">
                <a:solidFill>
                  <a:srgbClr val="000000"/>
                </a:solidFill>
                <a:effectLst/>
                <a:latin typeface="Calibri" panose="020F0502020204030204" pitchFamily="34" charset="0"/>
              </a:rPr>
              <a:t>. </a:t>
            </a:r>
          </a:p>
          <a:p>
            <a:pPr algn="l"/>
            <a:r>
              <a:rPr lang="en-GB" sz="1600" b="0" i="0" u="none" strike="noStrike" dirty="0">
                <a:solidFill>
                  <a:srgbClr val="000000"/>
                </a:solidFill>
                <a:effectLst/>
                <a:latin typeface="Calibri" panose="020F0502020204030204" pitchFamily="34" charset="0"/>
              </a:rPr>
              <a:t>‌</a:t>
            </a:r>
          </a:p>
          <a:p>
            <a:endParaRPr lang="en-GB" sz="1600" dirty="0">
              <a:effectLst/>
              <a:latin typeface="Calibri" panose="020F0502020204030204" pitchFamily="34" charset="0"/>
              <a:ea typeface="Aptos" panose="020B0004020202020204" pitchFamily="34" charset="0"/>
              <a:cs typeface="Calibri" panose="020F0502020204030204" pitchFamily="34" charset="0"/>
            </a:endParaRPr>
          </a:p>
          <a:p>
            <a:r>
              <a:rPr lang="en-GB" sz="1600" dirty="0">
                <a:effectLst/>
                <a:latin typeface="Calibri" panose="020F0502020204030204" pitchFamily="34" charset="0"/>
                <a:ea typeface="Aptos" panose="020B0004020202020204" pitchFamily="34" charset="0"/>
                <a:cs typeface="Calibri" panose="020F0502020204030204" pitchFamily="34" charset="0"/>
              </a:rPr>
              <a:t>‌</a:t>
            </a:r>
          </a:p>
          <a:p>
            <a:pPr lvl="0"/>
            <a:r>
              <a:rPr lang="en-GB" sz="1600" dirty="0">
                <a:latin typeface="Calibri" panose="020F0502020204030204" pitchFamily="34" charset="0"/>
                <a:ea typeface="Aptos" panose="020B0004020202020204" pitchFamily="34" charset="0"/>
                <a:cs typeface="Calibri" panose="020F0502020204030204" pitchFamily="34" charset="0"/>
              </a:rPr>
              <a:t> </a:t>
            </a:r>
          </a:p>
          <a:p>
            <a:pPr lvl="0"/>
            <a:endParaRPr lang="en-GB" sz="1600" dirty="0">
              <a:latin typeface="Calibri" panose="020F0502020204030204" pitchFamily="34" charset="0"/>
              <a:ea typeface="Aptos" panose="020B0004020202020204" pitchFamily="34" charset="0"/>
              <a:cs typeface="Calibri" panose="020F0502020204030204" pitchFamily="34" charset="0"/>
            </a:endParaRPr>
          </a:p>
          <a:p>
            <a:pPr algn="l"/>
            <a:r>
              <a:rPr lang="en-GB" sz="1600" b="0" i="0" u="none" strike="noStrike" dirty="0">
                <a:solidFill>
                  <a:srgbClr val="000000"/>
                </a:solidFill>
                <a:effectLst/>
                <a:latin typeface="Calibri" panose="020F0502020204030204" pitchFamily="34" charset="0"/>
                <a:cs typeface="Calibri" panose="020F0502020204030204" pitchFamily="34" charset="0"/>
              </a:rPr>
              <a:t>‌</a:t>
            </a:r>
          </a:p>
          <a:p>
            <a:pPr lvl="0"/>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510596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4276CD-78FC-DB3C-5EF4-58C5617697B5}"/>
              </a:ext>
            </a:extLst>
          </p:cNvPr>
          <p:cNvSpPr txBox="1"/>
          <p:nvPr/>
        </p:nvSpPr>
        <p:spPr>
          <a:xfrm>
            <a:off x="0" y="203696"/>
            <a:ext cx="12192000" cy="3693319"/>
          </a:xfrm>
          <a:prstGeom prst="rect">
            <a:avLst/>
          </a:prstGeom>
          <a:noFill/>
        </p:spPr>
        <p:txBody>
          <a:bodyPr wrap="square">
            <a:spAutoFit/>
          </a:bodyPr>
          <a:lstStyle/>
          <a:p>
            <a:r>
              <a:rPr lang="en-GB" sz="1800" dirty="0">
                <a:effectLst/>
                <a:latin typeface="Calibri" panose="020F0502020204030204" pitchFamily="34" charset="0"/>
                <a:ea typeface="Aptos" panose="020B0004020202020204" pitchFamily="34" charset="0"/>
                <a:cs typeface="Calibri" panose="020F0502020204030204" pitchFamily="34" charset="0"/>
              </a:rPr>
              <a:t>Sutton Trust. (2014). </a:t>
            </a:r>
            <a:r>
              <a:rPr lang="en-GB" sz="1800" i="1" dirty="0">
                <a:effectLst/>
                <a:latin typeface="Calibri" panose="020F0502020204030204" pitchFamily="34" charset="0"/>
                <a:ea typeface="Aptos" panose="020B0004020202020204" pitchFamily="34" charset="0"/>
                <a:cs typeface="Calibri" panose="020F0502020204030204" pitchFamily="34" charset="0"/>
              </a:rPr>
              <a:t>What makes great teaching?</a:t>
            </a:r>
            <a:r>
              <a:rPr lang="en-GB" sz="1800" dirty="0">
                <a:effectLst/>
                <a:latin typeface="Calibri" panose="020F0502020204030204" pitchFamily="34" charset="0"/>
                <a:ea typeface="Aptos" panose="020B0004020202020204" pitchFamily="34" charset="0"/>
                <a:cs typeface="Calibri" panose="020F0502020204030204" pitchFamily="34" charset="0"/>
              </a:rPr>
              <a:t> [online] Available at: </a:t>
            </a:r>
            <a:r>
              <a:rPr lang="en-GB" sz="18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https://www.suttontrust.com/our-research/great-teaching/</a:t>
            </a:r>
            <a:r>
              <a:rPr lang="en-GB" sz="1800" dirty="0">
                <a:effectLst/>
                <a:latin typeface="Calibri" panose="020F0502020204030204" pitchFamily="34" charset="0"/>
                <a:ea typeface="Aptos" panose="020B0004020202020204" pitchFamily="34" charset="0"/>
                <a:cs typeface="Calibri" panose="020F0502020204030204" pitchFamily="34" charset="0"/>
              </a:rPr>
              <a:t>. </a:t>
            </a:r>
          </a:p>
          <a:p>
            <a:endParaRPr lang="en-GB" sz="1800" dirty="0">
              <a:latin typeface="Calibri" panose="020F0502020204030204" pitchFamily="34" charset="0"/>
              <a:ea typeface="Aptos" panose="020B0004020202020204" pitchFamily="34" charset="0"/>
              <a:cs typeface="Calibri" panose="020F0502020204030204" pitchFamily="34" charset="0"/>
            </a:endParaRPr>
          </a:p>
          <a:p>
            <a:r>
              <a:rPr lang="en-GB" sz="1800" dirty="0" err="1">
                <a:effectLst/>
                <a:latin typeface="Calibri" panose="020F0502020204030204" pitchFamily="34" charset="0"/>
                <a:ea typeface="Aptos" panose="020B0004020202020204" pitchFamily="34" charset="0"/>
                <a:cs typeface="Calibri" panose="020F0502020204030204" pitchFamily="34" charset="0"/>
              </a:rPr>
              <a:t>Teachwire</a:t>
            </a:r>
            <a:r>
              <a:rPr lang="en-GB" sz="1800" dirty="0">
                <a:effectLst/>
                <a:latin typeface="Calibri" panose="020F0502020204030204" pitchFamily="34" charset="0"/>
                <a:ea typeface="Aptos" panose="020B0004020202020204" pitchFamily="34" charset="0"/>
                <a:cs typeface="Calibri" panose="020F0502020204030204" pitchFamily="34" charset="0"/>
              </a:rPr>
              <a:t>. (2020). </a:t>
            </a:r>
            <a:r>
              <a:rPr lang="en-GB" sz="1800" i="1" dirty="0">
                <a:effectLst/>
                <a:latin typeface="Calibri" panose="020F0502020204030204" pitchFamily="34" charset="0"/>
                <a:ea typeface="Aptos" panose="020B0004020202020204" pitchFamily="34" charset="0"/>
                <a:cs typeface="Calibri" panose="020F0502020204030204" pitchFamily="34" charset="0"/>
              </a:rPr>
              <a:t>WAGOLL – How to teach ‘What a Good One Looks Like’ </a:t>
            </a:r>
            <a:r>
              <a:rPr lang="en-GB" sz="1800" dirty="0">
                <a:effectLst/>
                <a:latin typeface="Calibri" panose="020F0502020204030204" pitchFamily="34" charset="0"/>
                <a:ea typeface="Aptos" panose="020B0004020202020204" pitchFamily="34" charset="0"/>
                <a:cs typeface="Calibri" panose="020F0502020204030204" pitchFamily="34" charset="0"/>
              </a:rPr>
              <a:t>Available at: </a:t>
            </a:r>
            <a:r>
              <a:rPr lang="en-GB" sz="1800"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https://www.teachwire.net/news/wagoll-what-a-good-one-looks-like-ks1-ks2/</a:t>
            </a:r>
            <a:r>
              <a:rPr lang="en-GB" sz="1800" dirty="0">
                <a:effectLst/>
                <a:latin typeface="Calibri" panose="020F0502020204030204" pitchFamily="34" charset="0"/>
                <a:ea typeface="Aptos" panose="020B0004020202020204" pitchFamily="34" charset="0"/>
                <a:cs typeface="Calibri" panose="020F0502020204030204" pitchFamily="34" charset="0"/>
              </a:rPr>
              <a:t>. </a:t>
            </a:r>
          </a:p>
          <a:p>
            <a:endParaRPr lang="en-GB" dirty="0">
              <a:latin typeface="Calibri" panose="020F0502020204030204" pitchFamily="34" charset="0"/>
              <a:ea typeface="Aptos" panose="020B0004020202020204" pitchFamily="34" charset="0"/>
              <a:cs typeface="Calibri" panose="020F0502020204030204" pitchFamily="34" charset="0"/>
            </a:endParaRPr>
          </a:p>
          <a:p>
            <a:r>
              <a:rPr lang="en-GB" sz="1800" dirty="0">
                <a:effectLst/>
                <a:latin typeface="Calibri" panose="020F0502020204030204" pitchFamily="34" charset="0"/>
                <a:ea typeface="Aptos" panose="020B0004020202020204" pitchFamily="34" charset="0"/>
                <a:cs typeface="Calibri" panose="020F0502020204030204" pitchFamily="34" charset="0"/>
              </a:rPr>
              <a:t>Understanding the Contemporary Issues in Learning &amp; Teaching. (2014). The 4 basic elements of </a:t>
            </a:r>
            <a:r>
              <a:rPr lang="en-GB" sz="1800" dirty="0" err="1">
                <a:effectLst/>
                <a:latin typeface="Calibri" panose="020F0502020204030204" pitchFamily="34" charset="0"/>
                <a:ea typeface="Aptos" panose="020B0004020202020204" pitchFamily="34" charset="0"/>
                <a:cs typeface="Calibri" panose="020F0502020204030204" pitchFamily="34" charset="0"/>
              </a:rPr>
              <a:t>AfL</a:t>
            </a:r>
            <a:r>
              <a:rPr lang="en-GB" sz="1800" dirty="0">
                <a:effectLst/>
                <a:latin typeface="Calibri" panose="020F0502020204030204" pitchFamily="34" charset="0"/>
                <a:ea typeface="Aptos" panose="020B0004020202020204" pitchFamily="34" charset="0"/>
                <a:cs typeface="Calibri" panose="020F0502020204030204" pitchFamily="34" charset="0"/>
              </a:rPr>
              <a:t>. [online] Available at: </a:t>
            </a:r>
            <a:r>
              <a:rPr lang="en-GB" sz="1800" dirty="0">
                <a:effectLst/>
                <a:latin typeface="Calibri" panose="020F0502020204030204" pitchFamily="34" charset="0"/>
                <a:ea typeface="Aptos" panose="020B0004020202020204" pitchFamily="34" charset="0"/>
                <a:cs typeface="Calibri" panose="020F0502020204030204" pitchFamily="34" charset="0"/>
                <a:hlinkClick r:id="rId4"/>
              </a:rPr>
              <a:t>https://uob2014grp5.wordpress.com/formative-assessment/</a:t>
            </a:r>
            <a:r>
              <a:rPr lang="en-GB" sz="1800" dirty="0">
                <a:effectLst/>
                <a:latin typeface="Calibri" panose="020F0502020204030204" pitchFamily="34" charset="0"/>
                <a:ea typeface="Aptos" panose="020B0004020202020204" pitchFamily="34" charset="0"/>
                <a:cs typeface="Calibri" panose="020F0502020204030204" pitchFamily="34" charset="0"/>
              </a:rPr>
              <a:t> </a:t>
            </a:r>
          </a:p>
          <a:p>
            <a:r>
              <a:rPr lang="en-GB" sz="1800" dirty="0">
                <a:effectLst/>
                <a:latin typeface="Calibri" panose="020F0502020204030204" pitchFamily="34" charset="0"/>
                <a:ea typeface="Aptos" panose="020B0004020202020204" pitchFamily="34" charset="0"/>
                <a:cs typeface="Calibri" panose="020F0502020204030204" pitchFamily="34" charset="0"/>
              </a:rPr>
              <a:t>‌</a:t>
            </a:r>
          </a:p>
          <a:p>
            <a:r>
              <a:rPr lang="en-GB" sz="1800" dirty="0">
                <a:effectLst/>
                <a:latin typeface="Calibri" panose="020F0502020204030204" pitchFamily="34" charset="0"/>
                <a:ea typeface="Aptos" panose="020B0004020202020204" pitchFamily="34" charset="0"/>
                <a:cs typeface="Calibri" panose="020F0502020204030204" pitchFamily="34" charset="0"/>
              </a:rPr>
              <a:t>Vygotsky, L. (1978). </a:t>
            </a:r>
            <a:r>
              <a:rPr lang="en-GB" sz="1800" i="1" dirty="0">
                <a:effectLst/>
                <a:latin typeface="Calibri" panose="020F0502020204030204" pitchFamily="34" charset="0"/>
                <a:ea typeface="Aptos" panose="020B0004020202020204" pitchFamily="34" charset="0"/>
                <a:cs typeface="Calibri" panose="020F0502020204030204" pitchFamily="34" charset="0"/>
              </a:rPr>
              <a:t>Mind in Society: The development of higher psychological processes</a:t>
            </a:r>
            <a:r>
              <a:rPr lang="en-GB" sz="1800" dirty="0">
                <a:effectLst/>
                <a:latin typeface="Calibri" panose="020F0502020204030204" pitchFamily="34" charset="0"/>
                <a:ea typeface="Aptos" panose="020B0004020202020204" pitchFamily="34" charset="0"/>
                <a:cs typeface="Calibri" panose="020F0502020204030204" pitchFamily="34" charset="0"/>
              </a:rPr>
              <a:t>. Cambridge: Harvard University Press. </a:t>
            </a:r>
          </a:p>
          <a:p>
            <a:endParaRPr lang="en-GB" dirty="0">
              <a:latin typeface="Calibri" panose="020F0502020204030204" pitchFamily="34" charset="0"/>
              <a:ea typeface="Aptos" panose="020B0004020202020204" pitchFamily="34" charset="0"/>
              <a:cs typeface="Calibri" panose="020F0502020204030204" pitchFamily="34" charset="0"/>
            </a:endParaRPr>
          </a:p>
          <a:p>
            <a:pPr algn="l"/>
            <a:r>
              <a:rPr lang="en-GB" b="0" i="0" u="none" strike="noStrike" dirty="0">
                <a:solidFill>
                  <a:srgbClr val="000000"/>
                </a:solidFill>
                <a:effectLst/>
                <a:latin typeface="Calibri" panose="020F0502020204030204" pitchFamily="34" charset="0"/>
              </a:rPr>
              <a:t>‌</a:t>
            </a:r>
          </a:p>
          <a:p>
            <a:endParaRPr lang="en-GB" sz="1800" dirty="0">
              <a:effectLst/>
              <a:latin typeface="Calibri" panose="020F0502020204030204" pitchFamily="34" charset="0"/>
              <a:ea typeface="Aptos" panose="020B000402020202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F6C1ED5D-A0B4-3B14-D778-186757417D0E}"/>
              </a:ext>
            </a:extLst>
          </p:cNvPr>
          <p:cNvSpPr txBox="1"/>
          <p:nvPr/>
        </p:nvSpPr>
        <p:spPr>
          <a:xfrm>
            <a:off x="-101600" y="2696686"/>
            <a:ext cx="9242425" cy="369332"/>
          </a:xfrm>
          <a:prstGeom prst="rect">
            <a:avLst/>
          </a:prstGeom>
          <a:noFill/>
        </p:spPr>
        <p:txBody>
          <a:bodyPr wrap="square">
            <a:spAutoFit/>
          </a:bodyPr>
          <a:lstStyle/>
          <a:p>
            <a:pPr algn="l"/>
            <a:r>
              <a:rPr lang="en-GB" b="0" i="0" u="none" strike="noStrike" dirty="0">
                <a:solidFill>
                  <a:srgbClr val="000000"/>
                </a:solidFill>
                <a:effectLst/>
                <a:latin typeface="Calibri" panose="020F0502020204030204" pitchFamily="34" charset="0"/>
              </a:rPr>
              <a:t>‌</a:t>
            </a:r>
          </a:p>
        </p:txBody>
      </p:sp>
    </p:spTree>
    <p:extLst>
      <p:ext uri="{BB962C8B-B14F-4D97-AF65-F5344CB8AC3E}">
        <p14:creationId xmlns:p14="http://schemas.microsoft.com/office/powerpoint/2010/main" val="17762550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886D4-C92A-AB96-0FDF-E22AC10C9AC5}"/>
              </a:ext>
            </a:extLst>
          </p:cNvPr>
          <p:cNvSpPr txBox="1"/>
          <p:nvPr/>
        </p:nvSpPr>
        <p:spPr>
          <a:xfrm>
            <a:off x="0" y="1305341"/>
            <a:ext cx="12192000" cy="4524315"/>
          </a:xfrm>
          <a:prstGeom prst="rect">
            <a:avLst/>
          </a:prstGeom>
          <a:noFill/>
        </p:spPr>
        <p:txBody>
          <a:bodyPr wrap="square">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Clipart-</a:t>
            </a:r>
            <a:r>
              <a:rPr lang="en-GB" sz="1800" dirty="0" err="1">
                <a:effectLst/>
                <a:latin typeface="Aptos" panose="020B0004020202020204" pitchFamily="34" charset="0"/>
                <a:ea typeface="Aptos" panose="020B0004020202020204" pitchFamily="34" charset="0"/>
                <a:cs typeface="Times New Roman" panose="02020603050405020304" pitchFamily="18" charset="0"/>
              </a:rPr>
              <a:t>library.com</a:t>
            </a:r>
            <a:r>
              <a:rPr lang="en-GB" sz="1800" dirty="0">
                <a:effectLst/>
                <a:latin typeface="Aptos" panose="020B0004020202020204" pitchFamily="34" charset="0"/>
                <a:ea typeface="Aptos" panose="020B0004020202020204" pitchFamily="34" charset="0"/>
                <a:cs typeface="Times New Roman" panose="02020603050405020304" pitchFamily="18" charset="0"/>
              </a:rPr>
              <a:t>. (2016). Key Clipart File Transparent Free For Download - Clip Art Key - Clip Art Library.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https://clipart-library.com/clipart/animated-key-cliparts-25</a:t>
            </a:r>
            <a:r>
              <a:rPr lang="en-GB" sz="1800" dirty="0">
                <a:effectLst/>
                <a:latin typeface="Aptos" panose="020B0004020202020204" pitchFamily="34" charset="0"/>
                <a:ea typeface="Aptos" panose="020B0004020202020204" pitchFamily="34" charset="0"/>
                <a:cs typeface="Times New Roman" panose="02020603050405020304" pitchFamily="18" charset="0"/>
              </a:rPr>
              <a:t>.</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err="1">
                <a:effectLst/>
                <a:latin typeface="Aptos" panose="020B0004020202020204" pitchFamily="34" charset="0"/>
                <a:ea typeface="Aptos" panose="020B0004020202020204" pitchFamily="34" charset="0"/>
                <a:cs typeface="Times New Roman" panose="02020603050405020304" pitchFamily="18" charset="0"/>
              </a:rPr>
              <a:t>Freepik</a:t>
            </a:r>
            <a:r>
              <a:rPr lang="en-GB" sz="1800" dirty="0">
                <a:effectLst/>
                <a:latin typeface="Aptos" panose="020B0004020202020204" pitchFamily="34" charset="0"/>
                <a:ea typeface="Aptos" panose="020B0004020202020204" pitchFamily="34" charset="0"/>
                <a:cs typeface="Times New Roman" panose="02020603050405020304" pitchFamily="18" charset="0"/>
              </a:rPr>
              <a:t>. (2021). Classroom Clip Art Vectors &amp; Illustrations for Free Download | </a:t>
            </a:r>
            <a:r>
              <a:rPr lang="en-GB" sz="1800" dirty="0" err="1">
                <a:effectLst/>
                <a:latin typeface="Aptos" panose="020B0004020202020204" pitchFamily="34" charset="0"/>
                <a:ea typeface="Aptos" panose="020B0004020202020204" pitchFamily="34" charset="0"/>
                <a:cs typeface="Times New Roman" panose="02020603050405020304" pitchFamily="18" charset="0"/>
              </a:rPr>
              <a:t>Freepik</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https://www.freepik.com/vectors/classroom-clip-artm</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https://www.shutterstock.com/search/stop-sign-symbol?consentChanged=true</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err="1">
                <a:effectLst/>
                <a:latin typeface="Aptos" panose="020B0004020202020204" pitchFamily="34" charset="0"/>
                <a:ea typeface="Aptos" panose="020B0004020202020204" pitchFamily="34" charset="0"/>
                <a:cs typeface="Times New Roman" panose="02020603050405020304" pitchFamily="18" charset="0"/>
              </a:rPr>
              <a:t>Istockphoto.com</a:t>
            </a:r>
            <a:r>
              <a:rPr lang="en-GB" sz="1800" dirty="0">
                <a:effectLst/>
                <a:latin typeface="Aptos" panose="020B0004020202020204" pitchFamily="34" charset="0"/>
                <a:ea typeface="Aptos" panose="020B0004020202020204" pitchFamily="34" charset="0"/>
                <a:cs typeface="Times New Roman" panose="02020603050405020304" pitchFamily="18" charset="0"/>
              </a:rPr>
              <a:t>. (2025).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https://www.istockphoto.com/photos/thumbs-up-thumbs-down</a:t>
            </a:r>
            <a:r>
              <a:rPr lang="en-GB" sz="1800" dirty="0">
                <a:effectLst/>
                <a:latin typeface="Aptos" panose="020B0004020202020204" pitchFamily="34" charset="0"/>
                <a:ea typeface="Aptos" panose="020B0004020202020204" pitchFamily="34" charset="0"/>
                <a:cs typeface="Times New Roman" panose="02020603050405020304" pitchFamily="18" charset="0"/>
              </a:rPr>
              <a:t> .  </a:t>
            </a: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School (2025). School Supplies Clipart Stock Illustrations – 5,706 School Supplies Clipart Stock Illustrations, Vectors &amp; Clipart - </a:t>
            </a:r>
            <a:r>
              <a:rPr lang="en-GB" sz="1800" dirty="0" err="1">
                <a:effectLst/>
                <a:latin typeface="Aptos" panose="020B0004020202020204" pitchFamily="34" charset="0"/>
                <a:ea typeface="Aptos" panose="020B0004020202020204" pitchFamily="34" charset="0"/>
                <a:cs typeface="Times New Roman" panose="02020603050405020304" pitchFamily="18" charset="0"/>
              </a:rPr>
              <a:t>Dreamstime</a:t>
            </a:r>
            <a:r>
              <a:rPr lang="en-GB" sz="1800" dirty="0">
                <a:effectLst/>
                <a:latin typeface="Aptos" panose="020B0004020202020204" pitchFamily="34" charset="0"/>
                <a:ea typeface="Aptos" panose="020B0004020202020204" pitchFamily="34" charset="0"/>
                <a:cs typeface="Times New Roman" panose="02020603050405020304" pitchFamily="18" charset="0"/>
              </a:rPr>
              <a:t>. [online] </a:t>
            </a:r>
            <a:r>
              <a:rPr lang="en-GB" sz="1800" dirty="0" err="1">
                <a:effectLst/>
                <a:latin typeface="Aptos" panose="020B0004020202020204" pitchFamily="34" charset="0"/>
                <a:ea typeface="Aptos" panose="020B0004020202020204" pitchFamily="34" charset="0"/>
                <a:cs typeface="Times New Roman" panose="02020603050405020304" pitchFamily="18" charset="0"/>
              </a:rPr>
              <a:t>Dreamstime</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https://www.dreamstime.com/illustration/school-supplies-clipart</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Welsh Government (2019). Languages, Literacy and Communication: Introduction - Hwb. [online] </a:t>
            </a:r>
            <a:r>
              <a:rPr lang="en-GB" sz="1800" dirty="0" err="1">
                <a:effectLst/>
                <a:latin typeface="Aptos" panose="020B0004020202020204" pitchFamily="34" charset="0"/>
                <a:ea typeface="Aptos" panose="020B0004020202020204" pitchFamily="34" charset="0"/>
                <a:cs typeface="Times New Roman" panose="02020603050405020304" pitchFamily="18" charset="0"/>
              </a:rPr>
              <a:t>hwb.gov.wales</a:t>
            </a:r>
            <a:r>
              <a:rPr lang="en-GB" sz="18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https://hwb.gov.wales/curriculum-for-wales/languages-literacy-and-communication/</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08AEFCA1-3F53-5C1A-129A-1CA69BCC5D4F}"/>
              </a:ext>
            </a:extLst>
          </p:cNvPr>
          <p:cNvSpPr txBox="1"/>
          <p:nvPr/>
        </p:nvSpPr>
        <p:spPr>
          <a:xfrm>
            <a:off x="94130" y="551329"/>
            <a:ext cx="4155141" cy="461665"/>
          </a:xfrm>
          <a:prstGeom prst="rect">
            <a:avLst/>
          </a:prstGeom>
          <a:noFill/>
        </p:spPr>
        <p:txBody>
          <a:bodyPr wrap="square" rtlCol="0">
            <a:spAutoFit/>
          </a:bodyPr>
          <a:lstStyle/>
          <a:p>
            <a:r>
              <a:rPr lang="en-GB" sz="2400" u="sng" dirty="0">
                <a:latin typeface="+mj-lt"/>
              </a:rPr>
              <a:t>Image reference list</a:t>
            </a:r>
          </a:p>
        </p:txBody>
      </p:sp>
    </p:spTree>
    <p:extLst>
      <p:ext uri="{BB962C8B-B14F-4D97-AF65-F5344CB8AC3E}">
        <p14:creationId xmlns:p14="http://schemas.microsoft.com/office/powerpoint/2010/main" val="28200689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5303</TotalTime>
  <Words>2166</Words>
  <Application>Microsoft Macintosh PowerPoint</Application>
  <PresentationFormat>Widescreen</PresentationFormat>
  <Paragraphs>189</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-webkit-standard</vt:lpstr>
      <vt:lpstr>Aptos</vt:lpstr>
      <vt:lpstr>Arial</vt:lpstr>
      <vt:lpstr>Calibri</vt:lpstr>
      <vt:lpstr>Gill Sans MT</vt:lpstr>
      <vt:lpstr>Roboto</vt:lpstr>
      <vt:lpstr>Wingdings</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Rockey (2208704)</dc:creator>
  <cp:lastModifiedBy>Sophie Rockey (2208704)</cp:lastModifiedBy>
  <cp:revision>3</cp:revision>
  <dcterms:created xsi:type="dcterms:W3CDTF">2025-01-12T17:24:12Z</dcterms:created>
  <dcterms:modified xsi:type="dcterms:W3CDTF">2025-01-16T19:53:57Z</dcterms:modified>
</cp:coreProperties>
</file>