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4"/>
  </p:sldMasterIdLst>
  <p:notesMasterIdLst>
    <p:notesMasterId r:id="rId19"/>
  </p:notesMasterIdLst>
  <p:sldIdLst>
    <p:sldId id="256" r:id="rId5"/>
    <p:sldId id="257" r:id="rId6"/>
    <p:sldId id="259" r:id="rId7"/>
    <p:sldId id="261" r:id="rId8"/>
    <p:sldId id="258" r:id="rId9"/>
    <p:sldId id="260" r:id="rId10"/>
    <p:sldId id="262" r:id="rId11"/>
    <p:sldId id="263" r:id="rId12"/>
    <p:sldId id="269" r:id="rId13"/>
    <p:sldId id="265" r:id="rId14"/>
    <p:sldId id="264" r:id="rId15"/>
    <p:sldId id="266" r:id="rId16"/>
    <p:sldId id="268" r:id="rId17"/>
    <p:sldId id="26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3D4FEE-39F3-4C70-9F99-3EABFBBA016D}" v="20" dt="2020-05-16T15:20:08.0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D4998-85DC-4CC5-A491-DBDE8D670CC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2DFDFB-8C7D-4878-868C-942A2D7A37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754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CC9-46A7-426E-8F59-A1E49C8AD5B0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61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8F1D4-0EFE-4E0B-AD3C-AB004655AC9C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459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EC668-C097-4DF7-8A07-F824CA82CD20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852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16D92-002D-4F49-AA87-3C9B817CF968}" type="datetime1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838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BCF8B-2C97-4F21-822D-30340AE67F1D}" type="datetime1">
              <a:rPr lang="en-US" smtClean="0"/>
              <a:t>5/17/2020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351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1BD44-0010-4C69-8F70-3D1097A62034}" type="datetime1">
              <a:rPr lang="en-US" smtClean="0"/>
              <a:t>5/17/2020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32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42E2-790C-41C8-8019-A7CD17DDE530}" type="datetime1">
              <a:rPr lang="en-US" smtClean="0"/>
              <a:t>5/17/2020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04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6FCE4-920F-427A-83E8-B25F22EE27BF}" type="datetime1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30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D6CE-2FCC-449B-AFC0-2052EDD21E2F}" type="datetime1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590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3631-0904-4AE9-A4F8-377CA9D81A4B}" type="datetime1">
              <a:rPr lang="en-US" smtClean="0"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332506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3631-0904-4AE9-A4F8-377CA9D81A4B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743457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3631-0904-4AE9-A4F8-377CA9D81A4B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010933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3631-0904-4AE9-A4F8-377CA9D81A4B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370654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3631-0904-4AE9-A4F8-377CA9D81A4B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168431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3631-0904-4AE9-A4F8-377CA9D81A4B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013041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80082-8D55-4F7C-A984-754CFCDA4D00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175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B4B2-EBFC-4679-98B2-8D07856472A4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13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5573631-0904-4AE9-A4F8-377CA9D81A4B}" type="datetime1">
              <a:rPr lang="en-US" smtClean="0"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/>
              <a:t>Gareth Williams 1302811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677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72C98C7-E966-4B0B-924D-995001893B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-245698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80510B-4353-4E3E-A6E7-1277C9B1D8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9149" y="4073430"/>
            <a:ext cx="4574851" cy="1390218"/>
          </a:xfrm>
        </p:spPr>
        <p:txBody>
          <a:bodyPr anchor="b">
            <a:normAutofit fontScale="90000"/>
          </a:bodyPr>
          <a:lstStyle/>
          <a:p>
            <a:r>
              <a:rPr lang="en-US" sz="6000" dirty="0"/>
              <a:t>Group project</a:t>
            </a:r>
            <a:r>
              <a:rPr lang="en-GB" sz="6000" dirty="0"/>
              <a:t/>
            </a:r>
            <a:br>
              <a:rPr lang="en-GB" sz="6000" dirty="0"/>
            </a:br>
            <a:r>
              <a:rPr lang="en-GB" sz="6000" dirty="0"/>
              <a:t>M5X00400</a:t>
            </a:r>
            <a:br>
              <a:rPr lang="en-GB" sz="6000" dirty="0"/>
            </a:br>
            <a:r>
              <a:rPr lang="en-GB" sz="6000" dirty="0"/>
              <a:t>15/05/2020</a:t>
            </a:r>
            <a:r>
              <a:rPr lang="en-GB" dirty="0"/>
              <a:t/>
            </a:r>
            <a:br>
              <a:rPr lang="en-GB" dirty="0"/>
            </a:br>
            <a:endParaRPr lang="en-GB" sz="52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D59698D8-AC92-49CF-B31B-4EA714FFB8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10481" y="5586497"/>
            <a:ext cx="4569248" cy="555608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Gareth Williams 1302811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BDA8759-846D-476E-80E1-F41250A3A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296140" y="624716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Gareth Williams 1302811</a:t>
            </a:r>
          </a:p>
        </p:txBody>
      </p:sp>
      <p:pic>
        <p:nvPicPr>
          <p:cNvPr id="10" name="Picture 9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1027557D-E8FE-4062-8427-FA5966F8BD0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81" y="0"/>
            <a:ext cx="381000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83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C8643778-7F6C-4E8D-84D1-D5CDB992819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="" xmlns:a16="http://schemas.microsoft.com/office/drawing/2014/main" id="{1D22F88D-6907-48AF-B024-346E855E0D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22E6782-915F-4700-8E79-9D3021D78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112" y="685801"/>
            <a:ext cx="2743200" cy="5105400"/>
          </a:xfrm>
        </p:spPr>
        <p:txBody>
          <a:bodyPr>
            <a:normAutofit/>
          </a:bodyPr>
          <a:lstStyle/>
          <a:p>
            <a:pPr algn="l"/>
            <a:r>
              <a:rPr lang="en-GB" sz="3200" i="1" u="sng">
                <a:solidFill>
                  <a:srgbClr val="FFFFFF"/>
                </a:solidFill>
              </a:rPr>
              <a:t>Introduction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F3842748-48B5-4DD0-A06A-A31C74024A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4" name="Freeform 6">
              <a:extLst>
                <a:ext uri="{FF2B5EF4-FFF2-40B4-BE49-F238E27FC236}">
                  <a16:creationId xmlns="" xmlns:a16="http://schemas.microsoft.com/office/drawing/2014/main" id="{548E99BE-1071-4690-9B9C-07926CEE55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>
              <a:extLst>
                <a:ext uri="{FF2B5EF4-FFF2-40B4-BE49-F238E27FC236}">
                  <a16:creationId xmlns="" xmlns:a16="http://schemas.microsoft.com/office/drawing/2014/main" id="{9301F039-B467-413A-B25C-770E51069D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>
              <a:extLst>
                <a:ext uri="{FF2B5EF4-FFF2-40B4-BE49-F238E27FC236}">
                  <a16:creationId xmlns="" xmlns:a16="http://schemas.microsoft.com/office/drawing/2014/main" id="{9F06AEC1-5558-49E8-8CAC-FEBD00DF00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7" name="Freeform 9">
              <a:extLst>
                <a:ext uri="{FF2B5EF4-FFF2-40B4-BE49-F238E27FC236}">
                  <a16:creationId xmlns="" xmlns:a16="http://schemas.microsoft.com/office/drawing/2014/main" id="{D10B76B9-BA68-471E-B58C-ED91198A9FA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8" name="Freeform 10">
              <a:extLst>
                <a:ext uri="{FF2B5EF4-FFF2-40B4-BE49-F238E27FC236}">
                  <a16:creationId xmlns="" xmlns:a16="http://schemas.microsoft.com/office/drawing/2014/main" id="{FEB3913B-54A3-490E-BA4B-5D0330990FC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9" name="Freeform 11">
              <a:extLst>
                <a:ext uri="{FF2B5EF4-FFF2-40B4-BE49-F238E27FC236}">
                  <a16:creationId xmlns="" xmlns:a16="http://schemas.microsoft.com/office/drawing/2014/main" id="{F75DC961-08A4-46F8-8A80-2E1FB977E1F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7CD763-64F3-496B-8143-D5A05D7BA9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106" y="685801"/>
            <a:ext cx="6385918" cy="5105400"/>
          </a:xfrm>
        </p:spPr>
        <p:txBody>
          <a:bodyPr>
            <a:normAutofit/>
          </a:bodyPr>
          <a:lstStyle/>
          <a:p>
            <a:r>
              <a:rPr lang="en-GB" sz="2000"/>
              <a:t>Logic One Automation is a small company based in Cross Hands, employing 7 staff in total.</a:t>
            </a:r>
          </a:p>
          <a:p>
            <a:r>
              <a:rPr lang="en-GB" sz="2000"/>
              <a:t>Logic One Automation Ltd specialise in the design &amp; manufacture of special purpose machinery mainly for the automotive industry.</a:t>
            </a:r>
          </a:p>
          <a:p>
            <a:r>
              <a:rPr lang="en-GB" sz="2000"/>
              <a:t>Logic One Automation are an appealing option for our customers as we are able to take a project from a concept idea, through design &amp; manufacture and right through to commissioning, all in house. </a:t>
            </a:r>
          </a:p>
          <a:p>
            <a:r>
              <a:rPr lang="en-GB" sz="2000"/>
              <a:t>This presentation looks back at a project Logic One carried out for a local customer Marelli Automotive, and shows how the team was put together.</a:t>
            </a:r>
          </a:p>
          <a:p>
            <a:endParaRPr lang="en-GB" sz="2000"/>
          </a:p>
          <a:p>
            <a:endParaRPr lang="en-GB" sz="200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0758066-A0F7-4EB4-9D2C-085321823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17105" y="5883275"/>
            <a:ext cx="453935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Gareth Williams 1302811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51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8AE476C-7492-4FC5-A862-214171B00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0585" y="358841"/>
            <a:ext cx="10018713" cy="718846"/>
          </a:xfrm>
        </p:spPr>
        <p:txBody>
          <a:bodyPr/>
          <a:lstStyle/>
          <a:p>
            <a:r>
              <a:rPr lang="en-GB" i="1" u="sng" dirty="0" smtClean="0"/>
              <a:t>Initial Problem</a:t>
            </a:r>
            <a:endParaRPr lang="en-GB" i="1" u="sng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CDAB50B-961B-4EEB-B744-B2E441E6C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Gareth Williams 1302811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113" y="1604571"/>
            <a:ext cx="2757872" cy="106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20585" y="1170606"/>
            <a:ext cx="2530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Main Customer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57323" y="2726871"/>
            <a:ext cx="2457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Media.jaguarlandrover.com </a:t>
            </a:r>
            <a:r>
              <a:rPr lang="en-GB" sz="900" dirty="0"/>
              <a:t>(Mahwah, 2020)</a:t>
            </a:r>
          </a:p>
          <a:p>
            <a:endParaRPr lang="en-GB" sz="9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469" y="1539938"/>
            <a:ext cx="14859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82316" y="1170606"/>
            <a:ext cx="1004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OEM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41470" y="2726871"/>
            <a:ext cx="14859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(Automotive, 2019)</a:t>
            </a:r>
          </a:p>
          <a:p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209" y="1539938"/>
            <a:ext cx="2295525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445273" y="1170606"/>
            <a:ext cx="2295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Tier 1 Supplier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8626928" y="2654363"/>
            <a:ext cx="199208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(Automation, 2020)</a:t>
            </a:r>
          </a:p>
          <a:p>
            <a:endParaRPr lang="en-GB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78" y="3319031"/>
            <a:ext cx="3593342" cy="137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390" y="3046216"/>
            <a:ext cx="1386060" cy="215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F:\Uni\Group Project\PICTURES\955 Built\20191211_11312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231" y="2980786"/>
            <a:ext cx="1713480" cy="228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248533"/>
              </p:ext>
            </p:extLst>
          </p:nvPr>
        </p:nvGraphicFramePr>
        <p:xfrm>
          <a:off x="5045574" y="5432316"/>
          <a:ext cx="5725160" cy="10445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7880"/>
                <a:gridCol w="817880"/>
                <a:gridCol w="817880"/>
                <a:gridCol w="817880"/>
                <a:gridCol w="817880"/>
                <a:gridCol w="817880"/>
                <a:gridCol w="81788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Daily Target – 800 Units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Day 4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TOTAL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PASS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752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769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758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753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746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3778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FAIL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48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31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42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47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54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222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% FAILED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6.38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4.031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5.54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6.24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7.24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5.88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Left Arrow 10"/>
          <p:cNvSpPr/>
          <p:nvPr/>
        </p:nvSpPr>
        <p:spPr>
          <a:xfrm>
            <a:off x="10842171" y="615848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48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7790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Tuckman’s Theory </a:t>
            </a:r>
            <a:endParaRPr lang="en-GB" i="1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577" y="1581150"/>
            <a:ext cx="5448512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74429" y="4727121"/>
            <a:ext cx="15512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rgbClr val="4472C4"/>
                </a:solidFill>
                <a:latin typeface="Calibri Light"/>
                <a:ea typeface="Calibri"/>
                <a:cs typeface="Calibri Light"/>
              </a:rPr>
              <a:t>(Carter, 2014)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30606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C616B3DC-C165-433D-9187-62DCC0E317D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1" name="Freeform 6">
              <a:extLst>
                <a:ext uri="{FF2B5EF4-FFF2-40B4-BE49-F238E27FC236}">
                  <a16:creationId xmlns="" xmlns:a16="http://schemas.microsoft.com/office/drawing/2014/main" id="{97E1BF84-9824-4B0E-98DF-F0F7181DD06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2" name="Freeform 7">
              <a:extLst>
                <a:ext uri="{FF2B5EF4-FFF2-40B4-BE49-F238E27FC236}">
                  <a16:creationId xmlns="" xmlns:a16="http://schemas.microsoft.com/office/drawing/2014/main" id="{A85FA340-7392-4303-9707-A12F45A46F9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="" xmlns:a16="http://schemas.microsoft.com/office/drawing/2014/main" id="{758A9051-2BD9-4868-8B84-344752FA2F6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="" xmlns:a16="http://schemas.microsoft.com/office/drawing/2014/main" id="{58264C49-3539-4CBD-8F11-1106C8B878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="" xmlns:a16="http://schemas.microsoft.com/office/drawing/2014/main" id="{DE862133-5C7E-4B32-9786-0B33BC51A75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6" name="Freeform 12">
              <a:extLst>
                <a:ext uri="{FF2B5EF4-FFF2-40B4-BE49-F238E27FC236}">
                  <a16:creationId xmlns="" xmlns:a16="http://schemas.microsoft.com/office/drawing/2014/main" id="{90925F6C-DF03-4707-9176-6049F049B5A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18" name="Rectangle 17">
            <a:extLst>
              <a:ext uri="{FF2B5EF4-FFF2-40B4-BE49-F238E27FC236}">
                <a16:creationId xmlns="" xmlns:a16="http://schemas.microsoft.com/office/drawing/2014/main" id="{A6073935-E043-4801-AF06-06093A9145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93055116-2EE2-431A-9FB9-2D10E1336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742" y="648930"/>
            <a:ext cx="3461281" cy="334733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800" i="1" u="sng" dirty="0"/>
              <a:t>Setting up the team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8AC26FF4-D6F9-4A94-A837-D051A101EDD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886714" y="-4763"/>
            <a:ext cx="5014912" cy="6862763"/>
            <a:chOff x="2928938" y="-4763"/>
            <a:chExt cx="5014912" cy="6862763"/>
          </a:xfrm>
        </p:grpSpPr>
        <p:sp>
          <p:nvSpPr>
            <p:cNvPr id="21" name="Freeform 6">
              <a:extLst>
                <a:ext uri="{FF2B5EF4-FFF2-40B4-BE49-F238E27FC236}">
                  <a16:creationId xmlns="" xmlns:a16="http://schemas.microsoft.com/office/drawing/2014/main" id="{EFFE501B-F9EC-4229-99D6-F39E38A71B5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2" name="Freeform 7">
              <a:extLst>
                <a:ext uri="{FF2B5EF4-FFF2-40B4-BE49-F238E27FC236}">
                  <a16:creationId xmlns="" xmlns:a16="http://schemas.microsoft.com/office/drawing/2014/main" id="{B064C6A0-3DE4-4F4A-B650-78A628163E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3" name="Freeform 25">
              <a:extLst>
                <a:ext uri="{FF2B5EF4-FFF2-40B4-BE49-F238E27FC236}">
                  <a16:creationId xmlns="" xmlns:a16="http://schemas.microsoft.com/office/drawing/2014/main" id="{43CD3E83-3D0D-40EE-B1A2-9C989EBF28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4" name="Freeform 26">
              <a:extLst>
                <a:ext uri="{FF2B5EF4-FFF2-40B4-BE49-F238E27FC236}">
                  <a16:creationId xmlns="" xmlns:a16="http://schemas.microsoft.com/office/drawing/2014/main" id="{71553909-760D-4B98-96A4-F9F48339AF6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5" name="Freeform 27">
              <a:extLst>
                <a:ext uri="{FF2B5EF4-FFF2-40B4-BE49-F238E27FC236}">
                  <a16:creationId xmlns="" xmlns:a16="http://schemas.microsoft.com/office/drawing/2014/main" id="{1F006A6C-F843-49BC-AC84-89BD2AF5863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6" name="Freeform 28">
              <a:extLst>
                <a:ext uri="{FF2B5EF4-FFF2-40B4-BE49-F238E27FC236}">
                  <a16:creationId xmlns="" xmlns:a16="http://schemas.microsoft.com/office/drawing/2014/main" id="{62AEE6F3-16F4-4944-8459-4D5EEA341D0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9D77F28-A712-4FAC-802C-F0CEB1100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63625" y="5997575"/>
            <a:ext cx="432404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r>
              <a:rPr lang="en-US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Gareth Williams 1302811</a:t>
            </a:r>
          </a:p>
        </p:txBody>
      </p:sp>
      <p:sp>
        <p:nvSpPr>
          <p:cNvPr id="28" name="Rounded Rectangle 16">
            <a:extLst>
              <a:ext uri="{FF2B5EF4-FFF2-40B4-BE49-F238E27FC236}">
                <a16:creationId xmlns="" xmlns:a16="http://schemas.microsoft.com/office/drawing/2014/main" id="{8D6B9972-4A81-4223-9901-0E559A1D5E5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56693" y="648931"/>
            <a:ext cx="6854433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4CF36B87-7FCB-4BF9-8B8E-254C1D5CA62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85940" y="1011765"/>
            <a:ext cx="6185997" cy="45467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23114" y="5864063"/>
            <a:ext cx="21880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rgbClr val="4472C4"/>
                </a:solidFill>
                <a:latin typeface="Calibri Light"/>
                <a:ea typeface="Calibri"/>
                <a:cs typeface="Calibri Light"/>
              </a:rPr>
              <a:t>(Management, </a:t>
            </a:r>
            <a:r>
              <a:rPr lang="en-GB" sz="900" dirty="0" smtClean="0">
                <a:solidFill>
                  <a:srgbClr val="4472C4"/>
                </a:solidFill>
                <a:latin typeface="Calibri Light"/>
                <a:ea typeface="Calibri"/>
                <a:cs typeface="Calibri Light"/>
              </a:rPr>
              <a:t>2017)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212" y="798739"/>
            <a:ext cx="26574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333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6340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Self Perception Inventory</a:t>
            </a:r>
            <a:endParaRPr lang="en-GB" i="1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014" y="1853982"/>
            <a:ext cx="5730737" cy="1713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58388"/>
              </p:ext>
            </p:extLst>
          </p:nvPr>
        </p:nvGraphicFramePr>
        <p:xfrm>
          <a:off x="5665720" y="4156867"/>
          <a:ext cx="5868670" cy="20891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2830"/>
                <a:gridCol w="1896110"/>
                <a:gridCol w="1260475"/>
                <a:gridCol w="165925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Individual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Position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Project Role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Belbin Role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Person A – LM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NPI Engineer – Marelli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Project Leader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Coordinator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Person B – NG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Electrical Engineer – Marelli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Electrical Process &amp; Safety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Plant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Person C – SJ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Quality Engineer – </a:t>
                      </a:r>
                      <a:r>
                        <a:rPr lang="en-GB" sz="1100" dirty="0" err="1">
                          <a:effectLst/>
                        </a:rPr>
                        <a:t>Marelli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Test &amp; Operation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Monitor Evaluator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Person D – SH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Director – Logic One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Project Manager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Implementer/Shaper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Person E – GW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Design Engineer – Logic One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Design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Team Worker/Resource Investigator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Person F – JF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Software Engineer – Logic One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Software Instillation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Specialist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Person G – JW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Automation Technician – Logic One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Manufacturing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Completer Finisher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ight Arrow 2"/>
          <p:cNvSpPr/>
          <p:nvPr/>
        </p:nvSpPr>
        <p:spPr>
          <a:xfrm>
            <a:off x="4661807" y="511900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55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639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SMART Objectives</a:t>
            </a:r>
            <a:endParaRPr lang="en-GB" i="1" u="sn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2628163"/>
              </p:ext>
            </p:extLst>
          </p:nvPr>
        </p:nvGraphicFramePr>
        <p:xfrm>
          <a:off x="3583827" y="2426202"/>
          <a:ext cx="5868670" cy="2026285"/>
        </p:xfrm>
        <a:graphic>
          <a:graphicData uri="http://schemas.openxmlformats.org/drawingml/2006/table">
            <a:tbl>
              <a:tblPr firstRow="1" firstCol="1" bandRow="1"/>
              <a:tblGrid>
                <a:gridCol w="1955800"/>
                <a:gridCol w="1956435"/>
                <a:gridCol w="195643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FF0000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S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ED7D31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SPECIFIC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 Light"/>
                          <a:ea typeface="Calibri"/>
                          <a:cs typeface="Calibri Light"/>
                        </a:rPr>
                        <a:t>To reduce % of failed parts from 5.88% to under 2%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rgbClr val="FF0000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M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rgbClr val="ED7D31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MEASUREABLE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 Light"/>
                          <a:ea typeface="Calibri"/>
                          <a:cs typeface="Calibri Light"/>
                        </a:rPr>
                        <a:t>Daily shift test reports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rgbClr val="FF0000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A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rgbClr val="ED7D31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ACHIEVABLE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 Light"/>
                          <a:ea typeface="Calibri"/>
                          <a:cs typeface="Calibri Light"/>
                        </a:rPr>
                        <a:t>Marelli &amp; Logic One have agreed this to be achievable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rgbClr val="FF0000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rgbClr val="ED7D31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RELEVANT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 Light"/>
                          <a:ea typeface="Calibri"/>
                          <a:cs typeface="Calibri Light"/>
                        </a:rPr>
                        <a:t>The current problem needs rectifying as too many parts are failing pressure test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rgbClr val="FF0000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rgbClr val="ED7D31"/>
                          </a:solidFill>
                          <a:effectLst/>
                          <a:latin typeface="Calibri Light"/>
                          <a:ea typeface="Calibri"/>
                          <a:cs typeface="Calibri Light"/>
                        </a:rPr>
                        <a:t>TIME BOUND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 Light"/>
                          <a:ea typeface="Calibri"/>
                          <a:cs typeface="Calibri Light"/>
                        </a:rPr>
                        <a:t>New end capping machine to be completed by May 2020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73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89" y="0"/>
            <a:ext cx="10018713" cy="1167493"/>
          </a:xfrm>
        </p:spPr>
        <p:txBody>
          <a:bodyPr/>
          <a:lstStyle/>
          <a:p>
            <a:r>
              <a:rPr lang="en-GB" i="1" u="sng" dirty="0" smtClean="0"/>
              <a:t>Timing Plan</a:t>
            </a:r>
            <a:endParaRPr lang="en-GB" i="1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506" y="1281794"/>
            <a:ext cx="7121744" cy="4909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3" y="2703060"/>
            <a:ext cx="269557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3781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Leadership Styles</a:t>
            </a:r>
            <a:endParaRPr lang="en-GB" i="1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996723"/>
            <a:ext cx="273367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181" y="2667000"/>
            <a:ext cx="3998976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58050" y="5783651"/>
            <a:ext cx="1273627" cy="251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900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(Management, 2020)</a:t>
            </a:r>
            <a:endParaRPr lang="en-GB" sz="900" dirty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43484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3297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Maslow’s Hierarchy of Needs</a:t>
            </a:r>
            <a:endParaRPr lang="en-GB" i="1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346" y="2013856"/>
            <a:ext cx="4553097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98921" y="5225144"/>
            <a:ext cx="10695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rgbClr val="4472C4"/>
                </a:solidFill>
                <a:latin typeface="Calibri Light"/>
                <a:ea typeface="Calibri"/>
                <a:cs typeface="Calibri Light"/>
              </a:rPr>
              <a:t>(Hopper, 2020)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25773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7983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Time Management</a:t>
            </a:r>
            <a:endParaRPr lang="en-GB" i="1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861" y="2115858"/>
            <a:ext cx="3286029" cy="2462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09014" y="4596493"/>
            <a:ext cx="115116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rgbClr val="4472C4"/>
                </a:solidFill>
                <a:latin typeface="Calibri Light"/>
                <a:ea typeface="Calibri"/>
                <a:cs typeface="Calibri Light"/>
              </a:rPr>
              <a:t>(Need, 2020)</a:t>
            </a:r>
            <a:endParaRPr lang="en-GB" sz="9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899" y="976993"/>
            <a:ext cx="261937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429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Conclusion</a:t>
            </a:r>
            <a:endParaRPr lang="en-GB" i="1" u="sn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16011"/>
              </p:ext>
            </p:extLst>
          </p:nvPr>
        </p:nvGraphicFramePr>
        <p:xfrm>
          <a:off x="3337175" y="2270238"/>
          <a:ext cx="5725160" cy="10445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7880"/>
                <a:gridCol w="817880"/>
                <a:gridCol w="817880"/>
                <a:gridCol w="817880"/>
                <a:gridCol w="817880"/>
                <a:gridCol w="817880"/>
                <a:gridCol w="81788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Daily Target – 800 Units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Day 1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Day 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TOTAL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PASS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782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785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789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786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783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3925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FAIL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17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% FAILED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2.30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1.91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1.39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1.78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2.17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1.45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773918" y="1440027"/>
            <a:ext cx="43220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/>
              <a:t>Test Result from new end capping machine.</a:t>
            </a:r>
            <a:endParaRPr lang="en-GB" dirty="0"/>
          </a:p>
        </p:txBody>
      </p:sp>
      <p:sp>
        <p:nvSpPr>
          <p:cNvPr id="7" name="Up Arrow 6"/>
          <p:cNvSpPr/>
          <p:nvPr/>
        </p:nvSpPr>
        <p:spPr>
          <a:xfrm>
            <a:off x="8419991" y="3404507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92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7161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References</a:t>
            </a:r>
            <a:endParaRPr lang="en-GB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087335"/>
            <a:ext cx="10018713" cy="3124201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4000" dirty="0" smtClean="0">
              <a:latin typeface="Calibri"/>
              <a:ea typeface="Calibri"/>
              <a:cs typeface="Times New Roman"/>
            </a:endParaRPr>
          </a:p>
          <a:p>
            <a:r>
              <a:rPr lang="en-US" sz="4000" dirty="0"/>
              <a:t>Automation, L. O., 2020. </a:t>
            </a:r>
            <a:r>
              <a:rPr lang="en-US" sz="4000" i="1" dirty="0"/>
              <a:t>Logic1. </a:t>
            </a:r>
            <a:r>
              <a:rPr lang="en-US" sz="4000" dirty="0"/>
              <a:t>[Online] </a:t>
            </a:r>
            <a:br>
              <a:rPr lang="en-US" sz="4000" dirty="0"/>
            </a:br>
            <a:r>
              <a:rPr lang="en-US" sz="4000" dirty="0"/>
              <a:t>Available at: </a:t>
            </a:r>
            <a:r>
              <a:rPr lang="en-US" sz="4000" u="sng" dirty="0"/>
              <a:t>http://www.logic1.co.uk/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[Accessed 03 05 2020].</a:t>
            </a:r>
            <a:endParaRPr lang="en-GB" sz="4000" dirty="0"/>
          </a:p>
          <a:p>
            <a:r>
              <a:rPr lang="en-US" sz="4000" dirty="0"/>
              <a:t>Automotive, M., 2019. </a:t>
            </a:r>
            <a:r>
              <a:rPr lang="en-US" sz="4000" i="1" dirty="0" err="1"/>
              <a:t>Marelli</a:t>
            </a:r>
            <a:r>
              <a:rPr lang="en-US" sz="4000" i="1" dirty="0"/>
              <a:t>-corporation. </a:t>
            </a:r>
            <a:r>
              <a:rPr lang="en-US" sz="4000" dirty="0"/>
              <a:t>[Online] </a:t>
            </a:r>
            <a:br>
              <a:rPr lang="en-US" sz="4000" dirty="0"/>
            </a:br>
            <a:r>
              <a:rPr lang="en-US" sz="4000" dirty="0"/>
              <a:t>Available at: </a:t>
            </a:r>
            <a:r>
              <a:rPr lang="en-US" sz="4000" u="sng" dirty="0"/>
              <a:t>https://www.marelli-corporation.com/en/global-network/group-companies/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[Accessed 03 05 2020].</a:t>
            </a:r>
            <a:endParaRPr lang="en-GB" sz="4000" dirty="0"/>
          </a:p>
          <a:p>
            <a:r>
              <a:rPr lang="en-US" sz="4000" dirty="0"/>
              <a:t>Mahwah, N., 2020. </a:t>
            </a:r>
            <a:r>
              <a:rPr lang="en-US" sz="4000" i="1" dirty="0"/>
              <a:t>Jaguar Land Rover. </a:t>
            </a:r>
            <a:r>
              <a:rPr lang="en-US" sz="4000" dirty="0"/>
              <a:t>[Online] </a:t>
            </a:r>
            <a:br>
              <a:rPr lang="en-US" sz="4000" dirty="0"/>
            </a:br>
            <a:r>
              <a:rPr lang="en-US" sz="4000" dirty="0"/>
              <a:t>Available at: </a:t>
            </a:r>
            <a:r>
              <a:rPr lang="en-US" sz="4000" u="sng" dirty="0"/>
              <a:t>https://media.jaguarlandrover.com/en-us/news/2020/04/jaguar-land-rover-announces-steps-support-customers-response-covid-19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[Accessed 03 05 2020].</a:t>
            </a:r>
            <a:endParaRPr lang="en-GB" sz="4000" dirty="0"/>
          </a:p>
          <a:p>
            <a:r>
              <a:rPr lang="en-US" sz="4000" dirty="0"/>
              <a:t>Management, E. P., 2020. </a:t>
            </a:r>
            <a:r>
              <a:rPr lang="en-US" sz="4000" i="1" dirty="0"/>
              <a:t>EPM. </a:t>
            </a:r>
            <a:r>
              <a:rPr lang="en-US" sz="4000" dirty="0"/>
              <a:t>[Online] </a:t>
            </a:r>
            <a:br>
              <a:rPr lang="en-US" sz="4000" dirty="0"/>
            </a:br>
            <a:r>
              <a:rPr lang="en-US" sz="4000" dirty="0"/>
              <a:t>Available at: </a:t>
            </a:r>
            <a:r>
              <a:rPr lang="en-US" sz="4000" u="sng" dirty="0"/>
              <a:t>https://expertprogrammanagement.com/2017/02/leadership-styles/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[Accessed 03 05 2020].</a:t>
            </a:r>
            <a:endParaRPr lang="en-GB" sz="4000" dirty="0"/>
          </a:p>
          <a:p>
            <a:r>
              <a:rPr lang="en-US" sz="4000" dirty="0"/>
              <a:t>Carter, J., 2014. </a:t>
            </a:r>
            <a:r>
              <a:rPr lang="en-US" sz="4000" i="1" dirty="0"/>
              <a:t>Team Building Activity. </a:t>
            </a:r>
            <a:r>
              <a:rPr lang="en-US" sz="4000" dirty="0"/>
              <a:t>[Online] </a:t>
            </a:r>
            <a:br>
              <a:rPr lang="en-US" sz="4000" dirty="0"/>
            </a:br>
            <a:r>
              <a:rPr lang="en-US" sz="4000" dirty="0"/>
              <a:t>Available at: </a:t>
            </a:r>
            <a:r>
              <a:rPr lang="en-US" sz="4000" u="sng" dirty="0"/>
              <a:t>https://www.teambuildingactivity.com/tuckmans-model/</a:t>
            </a:r>
            <a:endParaRPr lang="en-GB" sz="4000" dirty="0"/>
          </a:p>
          <a:p>
            <a:r>
              <a:rPr lang="en-US" sz="4000" dirty="0" err="1"/>
              <a:t>ManagementCentre</a:t>
            </a:r>
            <a:r>
              <a:rPr lang="en-US" sz="4000" dirty="0"/>
              <a:t>, 2010. [Online] </a:t>
            </a:r>
            <a:br>
              <a:rPr lang="en-US" sz="4000" dirty="0"/>
            </a:br>
            <a:r>
              <a:rPr lang="en-US" sz="4000" dirty="0"/>
              <a:t>Available at: </a:t>
            </a:r>
            <a:r>
              <a:rPr lang="en-US" sz="4000" u="sng" dirty="0"/>
              <a:t>https://www.managementcentre.co.uk/high-performing-teams-belbins-team-roles/</a:t>
            </a:r>
            <a:endParaRPr lang="en-GB" sz="4000" dirty="0"/>
          </a:p>
          <a:p>
            <a:r>
              <a:rPr lang="en-US" sz="4000" dirty="0"/>
              <a:t>Need, S. Y., 2020. </a:t>
            </a:r>
            <a:r>
              <a:rPr lang="en-US" sz="4000" i="1" dirty="0"/>
              <a:t>Skills You Need. </a:t>
            </a:r>
            <a:r>
              <a:rPr lang="en-US" sz="4000" dirty="0"/>
              <a:t>[Online] </a:t>
            </a:r>
            <a:br>
              <a:rPr lang="en-US" sz="4000" dirty="0"/>
            </a:br>
            <a:r>
              <a:rPr lang="en-US" sz="4000" dirty="0"/>
              <a:t>Available at: </a:t>
            </a:r>
            <a:r>
              <a:rPr lang="en-US" sz="4000" u="sng" dirty="0"/>
              <a:t>https://www.skillsyouneed.com/ps/time-management.html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[Accessed 19 04 2020].</a:t>
            </a:r>
            <a:endParaRPr lang="en-GB" sz="4000" dirty="0"/>
          </a:p>
          <a:p>
            <a:r>
              <a:rPr lang="en-US" sz="4000" dirty="0"/>
              <a:t>Hopper, E., 2020. </a:t>
            </a:r>
            <a:r>
              <a:rPr lang="en-US" sz="4000" i="1" dirty="0"/>
              <a:t>Maslow's Hierarchy of Needs, </a:t>
            </a:r>
            <a:r>
              <a:rPr lang="en-US" sz="4000" dirty="0" err="1"/>
              <a:t>s.l.</a:t>
            </a:r>
            <a:r>
              <a:rPr lang="en-US" sz="4000" dirty="0"/>
              <a:t>: Getty Images</a:t>
            </a:r>
            <a:r>
              <a:rPr lang="en-US" sz="4000" dirty="0" smtClean="0"/>
              <a:t>.</a:t>
            </a:r>
            <a:endParaRPr lang="en-GB" sz="400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4000" dirty="0" smtClean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40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en-GB" sz="4000" dirty="0">
              <a:latin typeface="Calibri"/>
              <a:ea typeface="Calibri"/>
              <a:cs typeface="Times New Roman"/>
            </a:endParaRP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57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7161" y="0"/>
            <a:ext cx="10018713" cy="1752599"/>
          </a:xfrm>
        </p:spPr>
        <p:txBody>
          <a:bodyPr/>
          <a:lstStyle/>
          <a:p>
            <a:r>
              <a:rPr lang="en-GB" i="1" u="sng" dirty="0" smtClean="0"/>
              <a:t>Q&amp;A</a:t>
            </a:r>
            <a:endParaRPr lang="en-GB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Gareth Williams 1302811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63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8BD5CFAA29A6429953344E4CFC2BF3" ma:contentTypeVersion="2" ma:contentTypeDescription="Create a new document." ma:contentTypeScope="" ma:versionID="edc580aeac091cac13898721a04642c5">
  <xsd:schema xmlns:xsd="http://www.w3.org/2001/XMLSchema" xmlns:xs="http://www.w3.org/2001/XMLSchema" xmlns:p="http://schemas.microsoft.com/office/2006/metadata/properties" xmlns:ns3="758ab0f7-1e98-4b85-89a1-1ceb1331e939" targetNamespace="http://schemas.microsoft.com/office/2006/metadata/properties" ma:root="true" ma:fieldsID="94da8928c5edd54dcfb9c76e7e6e5434" ns3:_="">
    <xsd:import namespace="758ab0f7-1e98-4b85-89a1-1ceb1331e93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8ab0f7-1e98-4b85-89a1-1ceb1331e9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909EDE8-98E6-4563-B26B-BA494646D7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58ab0f7-1e98-4b85-89a1-1ceb1331e93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FF307E5-F286-45ED-BD24-1900F7764C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C5FFE2-C072-452D-B491-406AE8721769}">
  <ds:schemaRefs>
    <ds:schemaRef ds:uri="http://purl.org/dc/dcmitype/"/>
    <ds:schemaRef ds:uri="758ab0f7-1e98-4b85-89a1-1ceb1331e939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1628</TotalTime>
  <Words>472</Words>
  <Application>Microsoft Office PowerPoint</Application>
  <PresentationFormat>Custom</PresentationFormat>
  <Paragraphs>159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Parallax</vt:lpstr>
      <vt:lpstr>Group project M5X00400 15/05/2020 </vt:lpstr>
      <vt:lpstr>Introduction</vt:lpstr>
      <vt:lpstr>Initial Problem</vt:lpstr>
      <vt:lpstr>Tuckman’s Theory </vt:lpstr>
      <vt:lpstr>Setting up the team</vt:lpstr>
      <vt:lpstr>Self Perception Inventory</vt:lpstr>
      <vt:lpstr>SMART Objectives</vt:lpstr>
      <vt:lpstr>Timing Plan</vt:lpstr>
      <vt:lpstr>Leadership Styles</vt:lpstr>
      <vt:lpstr>Maslow’s Hierarchy of Needs</vt:lpstr>
      <vt:lpstr>Time Management</vt:lpstr>
      <vt:lpstr>Conclusion</vt:lpstr>
      <vt:lpstr>References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project M5X00400 15/05/2020 </dc:title>
  <dc:creator>Gareth Williams (1302811)</dc:creator>
  <cp:lastModifiedBy>Logic1</cp:lastModifiedBy>
  <cp:revision>23</cp:revision>
  <dcterms:created xsi:type="dcterms:W3CDTF">2020-05-16T15:21:05Z</dcterms:created>
  <dcterms:modified xsi:type="dcterms:W3CDTF">2020-05-17T18:32:05Z</dcterms:modified>
</cp:coreProperties>
</file>