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70" r:id="rId2"/>
    <p:sldId id="271" r:id="rId3"/>
    <p:sldId id="274" r:id="rId4"/>
    <p:sldId id="261" r:id="rId5"/>
    <p:sldId id="264" r:id="rId6"/>
    <p:sldId id="266" r:id="rId7"/>
    <p:sldId id="272" r:id="rId8"/>
    <p:sldId id="265" r:id="rId9"/>
    <p:sldId id="263" r:id="rId10"/>
    <p:sldId id="273" r:id="rId11"/>
    <p:sldId id="262"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854" autoAdjust="0"/>
  </p:normalViewPr>
  <p:slideViewPr>
    <p:cSldViewPr snapToGrid="0">
      <p:cViewPr varScale="1">
        <p:scale>
          <a:sx n="62" d="100"/>
          <a:sy n="62" d="100"/>
        </p:scale>
        <p:origin x="10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DC49AF-8DE7-476E-ADA4-FF3D3A3E72D0}" type="datetimeFigureOut">
              <a:rPr lang="en-GB" smtClean="0"/>
              <a:t>13/05/2021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19EE13-FAAC-47F4-8D95-74494AAF5673}" type="slidenum">
              <a:rPr lang="en-GB" smtClean="0"/>
              <a:t>‹#›</a:t>
            </a:fld>
            <a:endParaRPr lang="en-GB"/>
          </a:p>
        </p:txBody>
      </p:sp>
    </p:spTree>
    <p:extLst>
      <p:ext uri="{BB962C8B-B14F-4D97-AF65-F5344CB8AC3E}">
        <p14:creationId xmlns:p14="http://schemas.microsoft.com/office/powerpoint/2010/main" val="631638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19EE13-FAAC-47F4-8D95-74494AAF5673}" type="slidenum">
              <a:rPr lang="en-GB" smtClean="0"/>
              <a:t>3</a:t>
            </a:fld>
            <a:endParaRPr lang="en-GB"/>
          </a:p>
        </p:txBody>
      </p:sp>
    </p:spTree>
    <p:extLst>
      <p:ext uri="{BB962C8B-B14F-4D97-AF65-F5344CB8AC3E}">
        <p14:creationId xmlns:p14="http://schemas.microsoft.com/office/powerpoint/2010/main" val="2420060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19EE13-FAAC-47F4-8D95-74494AAF5673}" type="slidenum">
              <a:rPr lang="en-GB" smtClean="0"/>
              <a:t>9</a:t>
            </a:fld>
            <a:endParaRPr lang="en-GB"/>
          </a:p>
        </p:txBody>
      </p:sp>
    </p:spTree>
    <p:extLst>
      <p:ext uri="{BB962C8B-B14F-4D97-AF65-F5344CB8AC3E}">
        <p14:creationId xmlns:p14="http://schemas.microsoft.com/office/powerpoint/2010/main" val="1675032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9F018D-C7BA-42CC-B797-326D394EF838}"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9818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3A59959-1DEF-4B8E-8A43-DE096FFE7986}"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2218116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97A7AB1-8F74-41C5-84E9-2A50F7396E4D}"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622762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0B84287-227F-4EAA-9DF7-BB7FCFE37D79}" type="datetime1">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753910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6DEA4C8-8D60-44A0-9655-038BC8D86D04}" type="datetime1">
              <a:rPr lang="en-GB" smtClean="0"/>
              <a:t>13/05/2021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912267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97996D7-5824-467C-8E31-4D4588AAA52F}" type="datetime1">
              <a:rPr lang="en-GB" smtClean="0"/>
              <a:t>13/05/2021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2215039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6754D-B34B-4A2C-B8AC-1DA62CEFA095}" type="datetime1">
              <a:rPr lang="en-GB" smtClean="0"/>
              <a:t>13/05/2021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336416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17A4E6E-1C1D-49EA-AC89-2BC134A0E5EE}" type="datetime1">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4236897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E25D9BF-7C7E-4BDC-8D72-91AA965BAE63}" type="datetime1">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543587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5EBB4321-ED80-494C-8F19-1B04B561C50A}" type="datetime1">
              <a:rPr lang="en-GB" smtClean="0"/>
              <a:t>13/05/2021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3263122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4BF4B0-D343-4C38-9089-55E974F55109}"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406535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B2847-7580-4E0D-B503-C28A241DC5CA}"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43892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71900FE-E62F-464A-863A-C845082445AA}"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3255175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7D6485B-875D-49CB-9BA4-0788CD76ABF1}"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94121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588CF79-3894-4196-9303-E562625533BA}"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097376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DD78D0-F4B9-46DE-94B4-BC7D7A421D3F}"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177633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8A4B76-92EC-4CC8-8732-692462F479F4}" type="datetime1">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283C63-66C4-48B7-B6A0-C3C3166EE900}" type="slidenum">
              <a:rPr lang="en-GB" smtClean="0"/>
              <a:t>‹#›</a:t>
            </a:fld>
            <a:endParaRPr lang="en-GB"/>
          </a:p>
        </p:txBody>
      </p:sp>
    </p:spTree>
    <p:extLst>
      <p:ext uri="{BB962C8B-B14F-4D97-AF65-F5344CB8AC3E}">
        <p14:creationId xmlns:p14="http://schemas.microsoft.com/office/powerpoint/2010/main" val="1736117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6D27A75-EF4F-4CBC-955A-42DE8A8566CC}" type="datetime1">
              <a:rPr lang="en-GB" smtClean="0"/>
              <a:t>13/05/2021</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A283C63-66C4-48B7-B6A0-C3C3166EE900}" type="slidenum">
              <a:rPr lang="en-GB" smtClean="0"/>
              <a:t>‹#›</a:t>
            </a:fld>
            <a:endParaRPr lang="en-GB"/>
          </a:p>
        </p:txBody>
      </p:sp>
    </p:spTree>
    <p:extLst>
      <p:ext uri="{BB962C8B-B14F-4D97-AF65-F5344CB8AC3E}">
        <p14:creationId xmlns:p14="http://schemas.microsoft.com/office/powerpoint/2010/main" val="2314031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chstalon.com/5309/showcase/emilee-peases-peachy-perspective/" TargetMode="External"/><Relationship Id="rId3" Type="http://schemas.openxmlformats.org/officeDocument/2006/relationships/hyperlink" Target="https://kids.frontiersin.org/article/10.3389/frym.2017.00057" TargetMode="External"/><Relationship Id="rId7" Type="http://schemas.openxmlformats.org/officeDocument/2006/relationships/hyperlink" Target="https://www.nationalnumeracy.org.uk/sites/default/files/documents/nn124_essentials_numeracyreport_for_web.pdf" TargetMode="External"/><Relationship Id="rId2" Type="http://schemas.openxmlformats.org/officeDocument/2006/relationships/hyperlink" Target="https://www.duodesign.co.uk/blog/a-million-students-cant-be-wrong/" TargetMode="External"/><Relationship Id="rId1" Type="http://schemas.openxmlformats.org/officeDocument/2006/relationships/slideLayout" Target="../slideLayouts/slideLayout7.xml"/><Relationship Id="rId6" Type="http://schemas.openxmlformats.org/officeDocument/2006/relationships/hyperlink" Target="https://sites.google.com/site/qim501eiddmockingjay/announcements" TargetMode="External"/><Relationship Id="rId5" Type="http://schemas.openxmlformats.org/officeDocument/2006/relationships/hyperlink" Target="https://www.mathswatch.co.uk/#:~:text=Videos%2C%20online%20assessments%2C%20feedback%20tools,not%20merely%20for%20final%20answers" TargetMode="External"/><Relationship Id="rId4" Type="http://schemas.openxmlformats.org/officeDocument/2006/relationships/hyperlink" Target="https://www.indeed.com/career-advice/finding-a-job/numeracy-skills" TargetMode="External"/><Relationship Id="rId9" Type="http://schemas.openxmlformats.org/officeDocument/2006/relationships/hyperlink" Target="https://pediaa.com/difference-between-mathematics-and-numer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hord 4"/>
          <p:cNvSpPr/>
          <p:nvPr/>
        </p:nvSpPr>
        <p:spPr>
          <a:xfrm rot="11893996">
            <a:off x="-1510619" y="-55954"/>
            <a:ext cx="5723532" cy="6966798"/>
          </a:xfrm>
          <a:prstGeom prst="chord">
            <a:avLst>
              <a:gd name="adj1" fmla="val 2811784"/>
              <a:gd name="adj2" fmla="val 16473829"/>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6" name="TextBox 5"/>
          <p:cNvSpPr txBox="1"/>
          <p:nvPr/>
        </p:nvSpPr>
        <p:spPr>
          <a:xfrm>
            <a:off x="590843" y="1026942"/>
            <a:ext cx="2546252" cy="2246769"/>
          </a:xfrm>
          <a:prstGeom prst="rect">
            <a:avLst/>
          </a:prstGeom>
          <a:noFill/>
        </p:spPr>
        <p:txBody>
          <a:bodyPr wrap="square" rtlCol="0">
            <a:spAutoFit/>
          </a:bodyPr>
          <a:lstStyle/>
          <a:p>
            <a:r>
              <a:rPr lang="en-GB" sz="2800" dirty="0" smtClean="0">
                <a:latin typeface="Arial Black" panose="020B0A04020102020204" pitchFamily="34" charset="0"/>
              </a:rPr>
              <a:t>Foundation Degree</a:t>
            </a:r>
          </a:p>
          <a:p>
            <a:endParaRPr lang="en-GB" sz="2800" dirty="0" smtClean="0">
              <a:latin typeface="Arial Black" panose="020B0A04020102020204" pitchFamily="34" charset="0"/>
            </a:endParaRPr>
          </a:p>
          <a:p>
            <a:r>
              <a:rPr lang="en-GB" sz="2800" dirty="0" smtClean="0">
                <a:latin typeface="Arial Black" panose="020B0A04020102020204" pitchFamily="34" charset="0"/>
              </a:rPr>
              <a:t>Inclusive Education </a:t>
            </a:r>
            <a:endParaRPr lang="en-GB" sz="2800" dirty="0">
              <a:latin typeface="Arial Black" panose="020B0A04020102020204" pitchFamily="34" charset="0"/>
            </a:endParaRPr>
          </a:p>
        </p:txBody>
      </p:sp>
      <p:sp>
        <p:nvSpPr>
          <p:cNvPr id="7" name="TextBox 6"/>
          <p:cNvSpPr txBox="1"/>
          <p:nvPr/>
        </p:nvSpPr>
        <p:spPr>
          <a:xfrm>
            <a:off x="590843" y="3770142"/>
            <a:ext cx="2546252" cy="1015663"/>
          </a:xfrm>
          <a:prstGeom prst="rect">
            <a:avLst/>
          </a:prstGeom>
          <a:noFill/>
        </p:spPr>
        <p:txBody>
          <a:bodyPr wrap="square" rtlCol="0">
            <a:spAutoFit/>
          </a:bodyPr>
          <a:lstStyle/>
          <a:p>
            <a:r>
              <a:rPr lang="en-GB" b="1" dirty="0"/>
              <a:t>Numbers </a:t>
            </a:r>
            <a:r>
              <a:rPr lang="en-GB" b="1" dirty="0" smtClean="0"/>
              <a:t>Count</a:t>
            </a:r>
          </a:p>
          <a:p>
            <a:endParaRPr lang="en-GB" sz="2400" b="1" dirty="0"/>
          </a:p>
          <a:p>
            <a:r>
              <a:rPr lang="en-GB" b="1" dirty="0"/>
              <a:t>SJIE5001</a:t>
            </a:r>
            <a:endParaRPr lang="en-GB" sz="2400" dirty="0" smtClean="0"/>
          </a:p>
        </p:txBody>
      </p:sp>
      <p:sp>
        <p:nvSpPr>
          <p:cNvPr id="2" name="Slide Number Placeholder 1"/>
          <p:cNvSpPr>
            <a:spLocks noGrp="1"/>
          </p:cNvSpPr>
          <p:nvPr>
            <p:ph type="sldNum" sz="quarter" idx="12"/>
          </p:nvPr>
        </p:nvSpPr>
        <p:spPr/>
        <p:txBody>
          <a:bodyPr/>
          <a:lstStyle/>
          <a:p>
            <a:fld id="{2A283C63-66C4-48B7-B6A0-C3C3166EE900}" type="slidenum">
              <a:rPr lang="en-GB" smtClean="0"/>
              <a:t>1</a:t>
            </a:fld>
            <a:endParaRPr lang="en-GB"/>
          </a:p>
        </p:txBody>
      </p:sp>
    </p:spTree>
    <p:extLst>
      <p:ext uri="{BB962C8B-B14F-4D97-AF65-F5344CB8AC3E}">
        <p14:creationId xmlns:p14="http://schemas.microsoft.com/office/powerpoint/2010/main" val="22135840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6398" y="215773"/>
            <a:ext cx="8637562" cy="646331"/>
          </a:xfrm>
          <a:prstGeom prst="rect">
            <a:avLst/>
          </a:prstGeom>
          <a:noFill/>
        </p:spPr>
        <p:txBody>
          <a:bodyPr wrap="square" rtlCol="0">
            <a:spAutoFit/>
          </a:bodyPr>
          <a:lstStyle/>
          <a:p>
            <a:pPr algn="ctr"/>
            <a:r>
              <a:rPr lang="en-GB" sz="3600" b="1" dirty="0" smtClean="0">
                <a:solidFill>
                  <a:schemeClr val="bg1"/>
                </a:solidFill>
              </a:rPr>
              <a:t>		What is Numeracy</a:t>
            </a:r>
            <a:endParaRPr lang="en-GB" sz="3600" b="1" dirty="0">
              <a:solidFill>
                <a:schemeClr val="bg1"/>
              </a:solidFill>
            </a:endParaRPr>
          </a:p>
        </p:txBody>
      </p:sp>
      <p:sp>
        <p:nvSpPr>
          <p:cNvPr id="3" name="TextBox 2"/>
          <p:cNvSpPr txBox="1"/>
          <p:nvPr/>
        </p:nvSpPr>
        <p:spPr>
          <a:xfrm>
            <a:off x="670480" y="1031021"/>
            <a:ext cx="10747717" cy="923330"/>
          </a:xfrm>
          <a:prstGeom prst="rect">
            <a:avLst/>
          </a:prstGeom>
          <a:noFill/>
        </p:spPr>
        <p:txBody>
          <a:bodyPr wrap="square" rtlCol="0">
            <a:spAutoFit/>
          </a:bodyPr>
          <a:lstStyle/>
          <a:p>
            <a:pPr algn="ctr"/>
            <a:r>
              <a:rPr lang="en-GB" dirty="0">
                <a:solidFill>
                  <a:schemeClr val="bg1"/>
                </a:solidFill>
              </a:rPr>
              <a:t>Nationalnumeracy.org.uk</a:t>
            </a:r>
            <a:r>
              <a:rPr lang="en-GB" dirty="0" smtClean="0">
                <a:solidFill>
                  <a:schemeClr val="bg1"/>
                </a:solidFill>
              </a:rPr>
              <a:t>,</a:t>
            </a:r>
            <a:r>
              <a:rPr lang="en-GB" dirty="0" smtClean="0"/>
              <a:t> </a:t>
            </a:r>
            <a:r>
              <a:rPr lang="en-GB" dirty="0" smtClean="0">
                <a:solidFill>
                  <a:schemeClr val="bg1"/>
                </a:solidFill>
              </a:rPr>
              <a:t>(ND, para. 1) states:</a:t>
            </a:r>
            <a:endParaRPr lang="en-GB" dirty="0">
              <a:solidFill>
                <a:schemeClr val="bg1"/>
              </a:solidFill>
            </a:endParaRPr>
          </a:p>
          <a:p>
            <a:pPr algn="ctr"/>
            <a:r>
              <a:rPr lang="en-GB" dirty="0" smtClean="0">
                <a:solidFill>
                  <a:schemeClr val="bg1"/>
                </a:solidFill>
              </a:rPr>
              <a:t>‘To </a:t>
            </a:r>
            <a:r>
              <a:rPr lang="en-GB" dirty="0">
                <a:solidFill>
                  <a:schemeClr val="bg1"/>
                </a:solidFill>
              </a:rPr>
              <a:t>be numerate is to be able to apply mathematical concepts efficiently in everyday life and to make sense of the </a:t>
            </a:r>
            <a:r>
              <a:rPr lang="en-GB" dirty="0" smtClean="0">
                <a:solidFill>
                  <a:schemeClr val="bg1"/>
                </a:solidFill>
              </a:rPr>
              <a:t>universe’</a:t>
            </a:r>
            <a:endParaRPr lang="en-GB" dirty="0">
              <a:solidFill>
                <a:schemeClr val="bg1"/>
              </a:solidFill>
            </a:endParaRPr>
          </a:p>
        </p:txBody>
      </p:sp>
      <p:sp>
        <p:nvSpPr>
          <p:cNvPr id="4" name="Slide Number Placeholder 3"/>
          <p:cNvSpPr>
            <a:spLocks noGrp="1"/>
          </p:cNvSpPr>
          <p:nvPr>
            <p:ph type="sldNum" sz="quarter" idx="12"/>
          </p:nvPr>
        </p:nvSpPr>
        <p:spPr/>
        <p:txBody>
          <a:bodyPr/>
          <a:lstStyle/>
          <a:p>
            <a:fld id="{2A283C63-66C4-48B7-B6A0-C3C3166EE900}" type="slidenum">
              <a:rPr lang="en-GB" smtClean="0"/>
              <a:t>2</a:t>
            </a:fld>
            <a:endParaRPr lang="en-GB"/>
          </a:p>
        </p:txBody>
      </p:sp>
      <p:sp>
        <p:nvSpPr>
          <p:cNvPr id="5" name="5-Point Star 4"/>
          <p:cNvSpPr/>
          <p:nvPr/>
        </p:nvSpPr>
        <p:spPr>
          <a:xfrm>
            <a:off x="325464" y="2123268"/>
            <a:ext cx="11437750" cy="446351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Nationalnumeracy.org.uk, (ND, P. 4) suggest that:</a:t>
            </a:r>
          </a:p>
          <a:p>
            <a:pPr algn="ctr"/>
            <a:r>
              <a:rPr lang="en-GB" dirty="0" smtClean="0"/>
              <a:t> </a:t>
            </a:r>
            <a:r>
              <a:rPr lang="en-GB" dirty="0"/>
              <a:t>‘17 million adults in England, or 49% of the working-age population, have the numeracy standard expected of primary school </a:t>
            </a:r>
            <a:r>
              <a:rPr lang="en-GB" dirty="0" smtClean="0"/>
              <a:t>children.’ </a:t>
            </a:r>
            <a:endParaRPr lang="en-GB" dirty="0"/>
          </a:p>
        </p:txBody>
      </p:sp>
    </p:spTree>
    <p:extLst>
      <p:ext uri="{BB962C8B-B14F-4D97-AF65-F5344CB8AC3E}">
        <p14:creationId xmlns:p14="http://schemas.microsoft.com/office/powerpoint/2010/main" val="14220330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6398" y="215773"/>
            <a:ext cx="8637562" cy="1200329"/>
          </a:xfrm>
          <a:prstGeom prst="rect">
            <a:avLst/>
          </a:prstGeom>
          <a:noFill/>
        </p:spPr>
        <p:txBody>
          <a:bodyPr wrap="square" rtlCol="0">
            <a:spAutoFit/>
          </a:bodyPr>
          <a:lstStyle/>
          <a:p>
            <a:pPr algn="ctr"/>
            <a:r>
              <a:rPr lang="en-GB" sz="3600" b="1" dirty="0" smtClean="0">
                <a:solidFill>
                  <a:schemeClr val="bg1"/>
                </a:solidFill>
              </a:rPr>
              <a:t>The difference between Numeracy and Maths</a:t>
            </a:r>
            <a:endParaRPr lang="en-GB" sz="3600" b="1" dirty="0">
              <a:solidFill>
                <a:schemeClr val="bg1"/>
              </a:solidFill>
            </a:endParaRPr>
          </a:p>
        </p:txBody>
      </p:sp>
      <p:sp>
        <p:nvSpPr>
          <p:cNvPr id="4" name="Slide Number Placeholder 3"/>
          <p:cNvSpPr>
            <a:spLocks noGrp="1"/>
          </p:cNvSpPr>
          <p:nvPr>
            <p:ph type="sldNum" sz="quarter" idx="12"/>
          </p:nvPr>
        </p:nvSpPr>
        <p:spPr/>
        <p:txBody>
          <a:bodyPr/>
          <a:lstStyle/>
          <a:p>
            <a:fld id="{2A283C63-66C4-48B7-B6A0-C3C3166EE900}" type="slidenum">
              <a:rPr lang="en-GB" smtClean="0"/>
              <a:t>3</a:t>
            </a:fld>
            <a:endParaRPr lang="en-GB"/>
          </a:p>
        </p:txBody>
      </p:sp>
      <p:pic>
        <p:nvPicPr>
          <p:cNvPr id="6" name="Picture 5"/>
          <p:cNvPicPr>
            <a:picLocks noChangeAspect="1"/>
          </p:cNvPicPr>
          <p:nvPr/>
        </p:nvPicPr>
        <p:blipFill rotWithShape="1">
          <a:blip r:embed="rId3"/>
          <a:srcRect l="20300" t="38083" r="45156" b="7044"/>
          <a:stretch/>
        </p:blipFill>
        <p:spPr>
          <a:xfrm>
            <a:off x="3347634" y="1782305"/>
            <a:ext cx="4494508" cy="4014061"/>
          </a:xfrm>
          <a:prstGeom prst="rect">
            <a:avLst/>
          </a:prstGeom>
        </p:spPr>
      </p:pic>
      <p:sp>
        <p:nvSpPr>
          <p:cNvPr id="7" name="Rectangle 6"/>
          <p:cNvSpPr/>
          <p:nvPr/>
        </p:nvSpPr>
        <p:spPr>
          <a:xfrm>
            <a:off x="4375923" y="5796366"/>
            <a:ext cx="1518364" cy="507831"/>
          </a:xfrm>
          <a:prstGeom prst="rect">
            <a:avLst/>
          </a:prstGeom>
        </p:spPr>
        <p:txBody>
          <a:bodyPr wrap="none">
            <a:spAutoFit/>
          </a:bodyPr>
          <a:lstStyle/>
          <a:p>
            <a:pPr>
              <a:lnSpc>
                <a:spcPct val="150000"/>
              </a:lnSpc>
            </a:pPr>
            <a:r>
              <a:rPr lang="en-GB" dirty="0">
                <a:latin typeface="Arial" panose="020B0604020202020204" pitchFamily="34" charset="0"/>
                <a:ea typeface="Times New Roman" panose="02020603050405020304" pitchFamily="18" charset="0"/>
              </a:rPr>
              <a:t>(</a:t>
            </a:r>
            <a:r>
              <a:rPr lang="en-GB" dirty="0" err="1">
                <a:latin typeface="Arial" panose="020B0604020202020204" pitchFamily="34" charset="0"/>
                <a:ea typeface="Times New Roman" panose="02020603050405020304" pitchFamily="18" charset="0"/>
              </a:rPr>
              <a:t>Hasa</a:t>
            </a:r>
            <a:r>
              <a:rPr lang="en-GB" dirty="0">
                <a:latin typeface="Arial" panose="020B0604020202020204" pitchFamily="34" charset="0"/>
                <a:ea typeface="Times New Roman" panose="02020603050405020304" pitchFamily="18" charset="0"/>
              </a:rPr>
              <a:t>, 2020)</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943814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4</a:t>
            </a:fld>
            <a:endParaRPr lang="en-GB"/>
          </a:p>
        </p:txBody>
      </p:sp>
      <p:sp>
        <p:nvSpPr>
          <p:cNvPr id="4" name="TextBox 3"/>
          <p:cNvSpPr txBox="1"/>
          <p:nvPr/>
        </p:nvSpPr>
        <p:spPr>
          <a:xfrm>
            <a:off x="1943800" y="604435"/>
            <a:ext cx="7997126" cy="646331"/>
          </a:xfrm>
          <a:prstGeom prst="rect">
            <a:avLst/>
          </a:prstGeom>
          <a:noFill/>
        </p:spPr>
        <p:txBody>
          <a:bodyPr wrap="square" rtlCol="0">
            <a:spAutoFit/>
          </a:bodyPr>
          <a:lstStyle/>
          <a:p>
            <a:pPr algn="ctr"/>
            <a:r>
              <a:rPr lang="en-GB" sz="3600" b="1" dirty="0" smtClean="0">
                <a:solidFill>
                  <a:schemeClr val="bg1"/>
                </a:solidFill>
              </a:rPr>
              <a:t>Why do you need Numeracy?</a:t>
            </a:r>
            <a:endParaRPr lang="en-GB" sz="3600" b="1" dirty="0">
              <a:solidFill>
                <a:schemeClr val="bg1"/>
              </a:solidFill>
            </a:endParaRPr>
          </a:p>
        </p:txBody>
      </p:sp>
      <p:sp>
        <p:nvSpPr>
          <p:cNvPr id="14" name="TextBox 13"/>
          <p:cNvSpPr txBox="1"/>
          <p:nvPr/>
        </p:nvSpPr>
        <p:spPr>
          <a:xfrm>
            <a:off x="4347426" y="1970619"/>
            <a:ext cx="3459112" cy="2585323"/>
          </a:xfrm>
          <a:prstGeom prst="rect">
            <a:avLst/>
          </a:prstGeom>
          <a:noFill/>
        </p:spPr>
        <p:txBody>
          <a:bodyPr wrap="square" rtlCol="0">
            <a:spAutoFit/>
          </a:bodyPr>
          <a:lstStyle/>
          <a:p>
            <a:r>
              <a:rPr lang="en-GB" dirty="0"/>
              <a:t>Every day, numeracy is used in all aspects of life including: Financial, social and </a:t>
            </a:r>
            <a:r>
              <a:rPr lang="en-GB" dirty="0" smtClean="0"/>
              <a:t>even </a:t>
            </a:r>
            <a:r>
              <a:rPr lang="en-GB" dirty="0"/>
              <a:t>professional </a:t>
            </a:r>
            <a:r>
              <a:rPr lang="en-GB" dirty="0" smtClean="0"/>
              <a:t>success. This is </a:t>
            </a:r>
            <a:r>
              <a:rPr lang="en-GB" dirty="0"/>
              <a:t>influenced by </a:t>
            </a:r>
            <a:r>
              <a:rPr lang="en-GB" dirty="0" smtClean="0"/>
              <a:t>the ability to have confidence with numbers </a:t>
            </a:r>
            <a:r>
              <a:rPr lang="en-GB" dirty="0"/>
              <a:t>(</a:t>
            </a:r>
            <a:r>
              <a:rPr lang="en-GB" dirty="0" err="1"/>
              <a:t>Schleicher</a:t>
            </a:r>
            <a:r>
              <a:rPr lang="en-GB" dirty="0"/>
              <a:t>, 2018</a:t>
            </a:r>
            <a:r>
              <a:rPr lang="en-GB" dirty="0" smtClean="0"/>
              <a:t>).</a:t>
            </a:r>
            <a:endParaRPr lang="en-GB" dirty="0"/>
          </a:p>
          <a:p>
            <a:endParaRPr lang="en-GB" dirty="0" smtClean="0"/>
          </a:p>
          <a:p>
            <a:endParaRPr lang="en-GB" dirty="0" smtClean="0"/>
          </a:p>
        </p:txBody>
      </p:sp>
      <p:pic>
        <p:nvPicPr>
          <p:cNvPr id="7" name="Picture 6"/>
          <p:cNvPicPr>
            <a:picLocks noChangeAspect="1"/>
          </p:cNvPicPr>
          <p:nvPr/>
        </p:nvPicPr>
        <p:blipFill rotWithShape="1">
          <a:blip r:embed="rId2"/>
          <a:srcRect l="6364" t="17531" r="8587" b="12129"/>
          <a:stretch/>
        </p:blipFill>
        <p:spPr>
          <a:xfrm>
            <a:off x="632031" y="1890094"/>
            <a:ext cx="3333071" cy="2392375"/>
          </a:xfrm>
          <a:prstGeom prst="rect">
            <a:avLst/>
          </a:prstGeom>
        </p:spPr>
      </p:pic>
      <p:sp>
        <p:nvSpPr>
          <p:cNvPr id="8" name="Rectangle 7"/>
          <p:cNvSpPr/>
          <p:nvPr/>
        </p:nvSpPr>
        <p:spPr>
          <a:xfrm>
            <a:off x="1129711" y="4282469"/>
            <a:ext cx="1225015" cy="273473"/>
          </a:xfrm>
          <a:prstGeom prst="rect">
            <a:avLst/>
          </a:prstGeom>
        </p:spPr>
        <p:txBody>
          <a:bodyPr wrap="none">
            <a:spAutoFit/>
          </a:bodyPr>
          <a:lstStyle/>
          <a:p>
            <a:pPr>
              <a:lnSpc>
                <a:spcPct val="107000"/>
              </a:lnSpc>
              <a:spcAft>
                <a:spcPts val="800"/>
              </a:spcAft>
            </a:pPr>
            <a:r>
              <a:rPr lang="en-GB" sz="1100" dirty="0">
                <a:latin typeface="Arial" panose="020B0604020202020204" pitchFamily="34" charset="0"/>
                <a:ea typeface="Times New Roman" panose="02020603050405020304" pitchFamily="18" charset="0"/>
                <a:cs typeface="Arial" panose="020B0604020202020204" pitchFamily="34" charset="0"/>
              </a:rPr>
              <a:t>(Frontiers, 2021)</a:t>
            </a: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9" name="Picture 8"/>
          <p:cNvPicPr>
            <a:picLocks noChangeAspect="1"/>
          </p:cNvPicPr>
          <p:nvPr/>
        </p:nvPicPr>
        <p:blipFill rotWithShape="1">
          <a:blip r:embed="rId3"/>
          <a:srcRect l="37453" t="28549" r="41464" b="36705"/>
          <a:stretch/>
        </p:blipFill>
        <p:spPr>
          <a:xfrm>
            <a:off x="8553642" y="1890094"/>
            <a:ext cx="3147578" cy="2392375"/>
          </a:xfrm>
          <a:prstGeom prst="rect">
            <a:avLst/>
          </a:prstGeom>
        </p:spPr>
      </p:pic>
      <p:sp>
        <p:nvSpPr>
          <p:cNvPr id="10" name="Rectangle 9"/>
          <p:cNvSpPr/>
          <p:nvPr/>
        </p:nvSpPr>
        <p:spPr>
          <a:xfrm>
            <a:off x="9402617" y="4282469"/>
            <a:ext cx="1069524" cy="273473"/>
          </a:xfrm>
          <a:prstGeom prst="rect">
            <a:avLst/>
          </a:prstGeom>
        </p:spPr>
        <p:txBody>
          <a:bodyPr wrap="none">
            <a:spAutoFit/>
          </a:bodyPr>
          <a:lstStyle/>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(Pease, 2017)</a:t>
            </a:r>
          </a:p>
        </p:txBody>
      </p:sp>
    </p:spTree>
    <p:extLst>
      <p:ext uri="{BB962C8B-B14F-4D97-AF65-F5344CB8AC3E}">
        <p14:creationId xmlns:p14="http://schemas.microsoft.com/office/powerpoint/2010/main" val="847849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5</a:t>
            </a:fld>
            <a:endParaRPr lang="en-GB"/>
          </a:p>
        </p:txBody>
      </p:sp>
      <p:sp>
        <p:nvSpPr>
          <p:cNvPr id="3" name="TextBox 2"/>
          <p:cNvSpPr txBox="1"/>
          <p:nvPr/>
        </p:nvSpPr>
        <p:spPr>
          <a:xfrm>
            <a:off x="1493004" y="400943"/>
            <a:ext cx="11267268" cy="523220"/>
          </a:xfrm>
          <a:prstGeom prst="rect">
            <a:avLst/>
          </a:prstGeom>
          <a:noFill/>
        </p:spPr>
        <p:txBody>
          <a:bodyPr wrap="square" rtlCol="0">
            <a:spAutoFit/>
          </a:bodyPr>
          <a:lstStyle/>
          <a:p>
            <a:r>
              <a:rPr lang="en-GB" sz="2800" b="1" dirty="0" smtClean="0">
                <a:solidFill>
                  <a:schemeClr val="bg1"/>
                </a:solidFill>
              </a:rPr>
              <a:t>The barriers that young people face learning numeracy?</a:t>
            </a:r>
            <a:endParaRPr lang="en-GB" sz="2800" b="1" dirty="0">
              <a:solidFill>
                <a:schemeClr val="bg1"/>
              </a:solidFill>
            </a:endParaRPr>
          </a:p>
        </p:txBody>
      </p:sp>
      <p:sp>
        <p:nvSpPr>
          <p:cNvPr id="9" name="6-Point Star 8"/>
          <p:cNvSpPr/>
          <p:nvPr/>
        </p:nvSpPr>
        <p:spPr>
          <a:xfrm>
            <a:off x="1348353" y="1348353"/>
            <a:ext cx="9608949" cy="5289092"/>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dirty="0" smtClean="0"/>
          </a:p>
          <a:p>
            <a:pPr algn="ctr"/>
            <a:endParaRPr lang="en-GB" sz="2000" dirty="0"/>
          </a:p>
          <a:p>
            <a:pPr algn="ctr"/>
            <a:r>
              <a:rPr lang="en-GB" sz="2000" dirty="0" smtClean="0"/>
              <a:t>State, (2019, P. 9) suggests that ‘Numeracy </a:t>
            </a:r>
            <a:r>
              <a:rPr lang="en-GB" sz="2000" dirty="0"/>
              <a:t>learning difficulties were previously classified as general cognitive problems such as low intelligence quotient (IQ). It is now recognised that a student may be having difficulty with mathematics for a variety of </a:t>
            </a:r>
            <a:r>
              <a:rPr lang="en-GB" sz="2000" dirty="0" smtClean="0"/>
              <a:t>reasons’</a:t>
            </a:r>
          </a:p>
          <a:p>
            <a:pPr algn="ctr"/>
            <a:endParaRPr lang="en-GB" sz="2000" dirty="0"/>
          </a:p>
        </p:txBody>
      </p:sp>
    </p:spTree>
    <p:extLst>
      <p:ext uri="{BB962C8B-B14F-4D97-AF65-F5344CB8AC3E}">
        <p14:creationId xmlns:p14="http://schemas.microsoft.com/office/powerpoint/2010/main" val="2915134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6-Point Star 14"/>
          <p:cNvSpPr/>
          <p:nvPr/>
        </p:nvSpPr>
        <p:spPr>
          <a:xfrm>
            <a:off x="3564610" y="1658319"/>
            <a:ext cx="4383194" cy="4029559"/>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Pupil related barriers to Numeracy</a:t>
            </a:r>
            <a:endParaRPr lang="en-GB" sz="2400" dirty="0"/>
          </a:p>
        </p:txBody>
      </p:sp>
      <p:cxnSp>
        <p:nvCxnSpPr>
          <p:cNvPr id="17" name="Straight Arrow Connector 16"/>
          <p:cNvCxnSpPr/>
          <p:nvPr/>
        </p:nvCxnSpPr>
        <p:spPr>
          <a:xfrm flipH="1" flipV="1">
            <a:off x="2343802" y="2062448"/>
            <a:ext cx="1086490" cy="494774"/>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0" name="Rounded Rectangle 19"/>
          <p:cNvSpPr/>
          <p:nvPr/>
        </p:nvSpPr>
        <p:spPr>
          <a:xfrm>
            <a:off x="582454" y="427986"/>
            <a:ext cx="1720555" cy="16344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Missing school.</a:t>
            </a:r>
            <a:endParaRPr lang="en-GB" dirty="0"/>
          </a:p>
        </p:txBody>
      </p:sp>
      <p:cxnSp>
        <p:nvCxnSpPr>
          <p:cNvPr id="22" name="Straight Arrow Connector 21"/>
          <p:cNvCxnSpPr>
            <a:stCxn id="15" idx="1"/>
          </p:cNvCxnSpPr>
          <p:nvPr/>
        </p:nvCxnSpPr>
        <p:spPr>
          <a:xfrm>
            <a:off x="7947803" y="4680488"/>
            <a:ext cx="1261602" cy="526943"/>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a:off x="2731564" y="3474601"/>
            <a:ext cx="968134" cy="198497"/>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4" name="Rounded Rectangle 23"/>
          <p:cNvSpPr/>
          <p:nvPr/>
        </p:nvSpPr>
        <p:spPr>
          <a:xfrm>
            <a:off x="582454" y="2650479"/>
            <a:ext cx="1806624" cy="17200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Sensory Impairment</a:t>
            </a:r>
            <a:endParaRPr lang="en-GB" dirty="0"/>
          </a:p>
        </p:txBody>
      </p:sp>
      <p:sp>
        <p:nvSpPr>
          <p:cNvPr id="27" name="Rounded Rectangle 26"/>
          <p:cNvSpPr/>
          <p:nvPr/>
        </p:nvSpPr>
        <p:spPr>
          <a:xfrm>
            <a:off x="9391971" y="4503054"/>
            <a:ext cx="2231758" cy="17919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combined issues with numeracy and literacy learning </a:t>
            </a:r>
          </a:p>
        </p:txBody>
      </p:sp>
      <p:sp>
        <p:nvSpPr>
          <p:cNvPr id="28" name="Rounded Rectangle 27"/>
          <p:cNvSpPr/>
          <p:nvPr/>
        </p:nvSpPr>
        <p:spPr>
          <a:xfrm>
            <a:off x="9391971" y="427986"/>
            <a:ext cx="2231757" cy="16344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Delayed </a:t>
            </a:r>
            <a:r>
              <a:rPr lang="en-GB" dirty="0"/>
              <a:t>language skills</a:t>
            </a:r>
          </a:p>
        </p:txBody>
      </p:sp>
      <p:cxnSp>
        <p:nvCxnSpPr>
          <p:cNvPr id="29" name="Straight Arrow Connector 28"/>
          <p:cNvCxnSpPr/>
          <p:nvPr/>
        </p:nvCxnSpPr>
        <p:spPr>
          <a:xfrm flipV="1">
            <a:off x="8018253" y="2062448"/>
            <a:ext cx="970764" cy="575706"/>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Rounded Rectangle 13"/>
          <p:cNvSpPr/>
          <p:nvPr/>
        </p:nvSpPr>
        <p:spPr>
          <a:xfrm>
            <a:off x="602546" y="4695986"/>
            <a:ext cx="1840447" cy="15990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processing issues</a:t>
            </a:r>
          </a:p>
        </p:txBody>
      </p:sp>
      <p:cxnSp>
        <p:nvCxnSpPr>
          <p:cNvPr id="16" name="Straight Arrow Connector 15"/>
          <p:cNvCxnSpPr/>
          <p:nvPr/>
        </p:nvCxnSpPr>
        <p:spPr>
          <a:xfrm flipH="1">
            <a:off x="2688590" y="4727571"/>
            <a:ext cx="929935" cy="65034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9391971" y="2650479"/>
            <a:ext cx="2231758" cy="17200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 and emotional problems.</a:t>
            </a:r>
            <a:endParaRPr lang="en-GB" dirty="0"/>
          </a:p>
        </p:txBody>
      </p:sp>
      <p:cxnSp>
        <p:nvCxnSpPr>
          <p:cNvPr id="19" name="Straight Arrow Connector 18"/>
          <p:cNvCxnSpPr/>
          <p:nvPr/>
        </p:nvCxnSpPr>
        <p:spPr>
          <a:xfrm flipV="1">
            <a:off x="7465827" y="3494125"/>
            <a:ext cx="1769640" cy="30296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5091822" y="4307290"/>
            <a:ext cx="1382686"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(State, 2019)</a:t>
            </a:r>
          </a:p>
        </p:txBody>
      </p:sp>
    </p:spTree>
    <p:extLst>
      <p:ext uri="{BB962C8B-B14F-4D97-AF65-F5344CB8AC3E}">
        <p14:creationId xmlns:p14="http://schemas.microsoft.com/office/powerpoint/2010/main" val="314370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6-Point Star 14"/>
          <p:cNvSpPr/>
          <p:nvPr/>
        </p:nvSpPr>
        <p:spPr>
          <a:xfrm>
            <a:off x="3564610" y="1658319"/>
            <a:ext cx="4383194" cy="4029559"/>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Social and/or environmental factors</a:t>
            </a:r>
          </a:p>
        </p:txBody>
      </p:sp>
      <p:cxnSp>
        <p:nvCxnSpPr>
          <p:cNvPr id="17" name="Straight Arrow Connector 16"/>
          <p:cNvCxnSpPr/>
          <p:nvPr/>
        </p:nvCxnSpPr>
        <p:spPr>
          <a:xfrm flipH="1" flipV="1">
            <a:off x="2343802" y="2062448"/>
            <a:ext cx="1086490" cy="494774"/>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0" name="Rounded Rectangle 19"/>
          <p:cNvSpPr/>
          <p:nvPr/>
        </p:nvSpPr>
        <p:spPr>
          <a:xfrm>
            <a:off x="263471" y="427986"/>
            <a:ext cx="2062761" cy="16344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limited exposure to early language and literacy</a:t>
            </a:r>
          </a:p>
        </p:txBody>
      </p:sp>
      <p:cxnSp>
        <p:nvCxnSpPr>
          <p:cNvPr id="23" name="Straight Arrow Connector 22"/>
          <p:cNvCxnSpPr/>
          <p:nvPr/>
        </p:nvCxnSpPr>
        <p:spPr>
          <a:xfrm flipH="1">
            <a:off x="2731564" y="3474601"/>
            <a:ext cx="968134" cy="198497"/>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4" name="Rounded Rectangle 23"/>
          <p:cNvSpPr/>
          <p:nvPr/>
        </p:nvSpPr>
        <p:spPr>
          <a:xfrm>
            <a:off x="263471" y="2650479"/>
            <a:ext cx="2125607" cy="17200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economically disadvantaged </a:t>
            </a:r>
          </a:p>
        </p:txBody>
      </p:sp>
      <p:sp>
        <p:nvSpPr>
          <p:cNvPr id="28" name="Rounded Rectangle 27"/>
          <p:cNvSpPr/>
          <p:nvPr/>
        </p:nvSpPr>
        <p:spPr>
          <a:xfrm>
            <a:off x="9391971" y="427986"/>
            <a:ext cx="2231757" cy="16344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School refuser that impacts learning</a:t>
            </a:r>
            <a:endParaRPr lang="en-GB" dirty="0"/>
          </a:p>
        </p:txBody>
      </p:sp>
      <p:cxnSp>
        <p:nvCxnSpPr>
          <p:cNvPr id="29" name="Straight Arrow Connector 28"/>
          <p:cNvCxnSpPr/>
          <p:nvPr/>
        </p:nvCxnSpPr>
        <p:spPr>
          <a:xfrm flipV="1">
            <a:off x="8018253" y="2062448"/>
            <a:ext cx="970764" cy="575706"/>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Rounded Rectangle 13"/>
          <p:cNvSpPr/>
          <p:nvPr/>
        </p:nvSpPr>
        <p:spPr>
          <a:xfrm>
            <a:off x="263472" y="4695986"/>
            <a:ext cx="2179522" cy="15990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Hereditary or family history of learning disabilities</a:t>
            </a:r>
            <a:endParaRPr lang="en-GB" dirty="0"/>
          </a:p>
        </p:txBody>
      </p:sp>
      <p:cxnSp>
        <p:nvCxnSpPr>
          <p:cNvPr id="16" name="Straight Arrow Connector 15"/>
          <p:cNvCxnSpPr/>
          <p:nvPr/>
        </p:nvCxnSpPr>
        <p:spPr>
          <a:xfrm flipH="1">
            <a:off x="2688590" y="4727571"/>
            <a:ext cx="929935" cy="65034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9391971" y="2650479"/>
            <a:ext cx="2231758" cy="35023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English is not a student's first language or the primary language spoken at home, this may cause difficulties as the child learns the language</a:t>
            </a:r>
            <a:r>
              <a:rPr lang="en-GB" dirty="0" smtClean="0"/>
              <a:t>.</a:t>
            </a:r>
            <a:endParaRPr lang="en-GB" dirty="0"/>
          </a:p>
        </p:txBody>
      </p:sp>
      <p:cxnSp>
        <p:nvCxnSpPr>
          <p:cNvPr id="19" name="Straight Arrow Connector 18"/>
          <p:cNvCxnSpPr/>
          <p:nvPr/>
        </p:nvCxnSpPr>
        <p:spPr>
          <a:xfrm flipV="1">
            <a:off x="7465827" y="3494125"/>
            <a:ext cx="1769640" cy="30296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5091822" y="4307290"/>
            <a:ext cx="1382686"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(State, 2019)</a:t>
            </a:r>
          </a:p>
        </p:txBody>
      </p:sp>
    </p:spTree>
    <p:extLst>
      <p:ext uri="{BB962C8B-B14F-4D97-AF65-F5344CB8AC3E}">
        <p14:creationId xmlns:p14="http://schemas.microsoft.com/office/powerpoint/2010/main" val="3172661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8</a:t>
            </a:fld>
            <a:endParaRPr lang="en-GB"/>
          </a:p>
        </p:txBody>
      </p:sp>
      <p:sp>
        <p:nvSpPr>
          <p:cNvPr id="3" name="TextBox 2"/>
          <p:cNvSpPr txBox="1"/>
          <p:nvPr/>
        </p:nvSpPr>
        <p:spPr>
          <a:xfrm>
            <a:off x="1792637" y="538566"/>
            <a:ext cx="8710048" cy="584775"/>
          </a:xfrm>
          <a:prstGeom prst="rect">
            <a:avLst/>
          </a:prstGeom>
          <a:noFill/>
        </p:spPr>
        <p:txBody>
          <a:bodyPr wrap="square" rtlCol="0">
            <a:spAutoFit/>
          </a:bodyPr>
          <a:lstStyle/>
          <a:p>
            <a:pPr algn="ctr"/>
            <a:r>
              <a:rPr lang="en-GB" sz="3200" b="1" dirty="0" err="1" smtClean="0">
                <a:solidFill>
                  <a:schemeClr val="bg1"/>
                </a:solidFill>
              </a:rPr>
              <a:t>MathsWatch</a:t>
            </a:r>
            <a:endParaRPr lang="en-GB" sz="3200" b="1" dirty="0">
              <a:solidFill>
                <a:schemeClr val="bg1"/>
              </a:solidFill>
            </a:endParaRPr>
          </a:p>
        </p:txBody>
      </p:sp>
      <p:sp>
        <p:nvSpPr>
          <p:cNvPr id="7" name="Wave 6"/>
          <p:cNvSpPr/>
          <p:nvPr/>
        </p:nvSpPr>
        <p:spPr>
          <a:xfrm>
            <a:off x="1046403" y="4671824"/>
            <a:ext cx="9887919" cy="1813302"/>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err="1"/>
              <a:t>MathsWatch</a:t>
            </a:r>
            <a:r>
              <a:rPr lang="en-GB" dirty="0"/>
              <a:t> is an online learning tool that also offers a revision option. This enables pupils full access to various maths resources including: Videos, Exam Papers and </a:t>
            </a:r>
            <a:r>
              <a:rPr lang="en-GB" dirty="0" smtClean="0"/>
              <a:t>worksheets</a:t>
            </a:r>
            <a:endParaRPr lang="en-GB" dirty="0"/>
          </a:p>
        </p:txBody>
      </p:sp>
      <p:sp>
        <p:nvSpPr>
          <p:cNvPr id="8" name="Rectangle 7"/>
          <p:cNvSpPr/>
          <p:nvPr/>
        </p:nvSpPr>
        <p:spPr>
          <a:xfrm>
            <a:off x="2075884" y="5990547"/>
            <a:ext cx="6096000" cy="919867"/>
          </a:xfrm>
          <a:prstGeom prst="rect">
            <a:avLst/>
          </a:prstGeom>
        </p:spPr>
        <p:txBody>
          <a:bodyPr>
            <a:spAutoFit/>
          </a:bodyPr>
          <a:lstStyle/>
          <a:p>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dirty="0" smtClean="0">
                <a:latin typeface="Arial" panose="020B0604020202020204" pitchFamily="34" charset="0"/>
                <a:ea typeface="Times New Roman" panose="02020603050405020304" pitchFamily="18" charset="0"/>
                <a:cs typeface="Times New Roman" panose="02020603050405020304" pitchFamily="18" charset="0"/>
              </a:rPr>
              <a:t> </a:t>
            </a:r>
            <a:r>
              <a:rPr lang="en-GB" dirty="0"/>
              <a:t> </a:t>
            </a:r>
          </a:p>
          <a:p>
            <a:r>
              <a:rPr lang="en-GB" dirty="0"/>
              <a:t>(</a:t>
            </a:r>
            <a:r>
              <a:rPr lang="en-GB" dirty="0" err="1"/>
              <a:t>MathsWatch</a:t>
            </a:r>
            <a:r>
              <a:rPr lang="en-GB" dirty="0"/>
              <a:t>, 2020)</a:t>
            </a:r>
          </a:p>
          <a:p>
            <a:pPr marR="690880" algn="just">
              <a:lnSpc>
                <a:spcPct val="107000"/>
              </a:lnSpc>
              <a:spcAft>
                <a:spcPts val="1500"/>
              </a:spcAft>
            </a:pPr>
            <a:endParaRPr lang="en-GB" dirty="0"/>
          </a:p>
        </p:txBody>
      </p:sp>
      <p:pic>
        <p:nvPicPr>
          <p:cNvPr id="4" name="Picture 3"/>
          <p:cNvPicPr>
            <a:picLocks noChangeAspect="1"/>
          </p:cNvPicPr>
          <p:nvPr/>
        </p:nvPicPr>
        <p:blipFill rotWithShape="1">
          <a:blip r:embed="rId2"/>
          <a:srcRect l="14463" t="33634" r="44919" b="26112"/>
          <a:stretch/>
        </p:blipFill>
        <p:spPr>
          <a:xfrm>
            <a:off x="3365715" y="1301858"/>
            <a:ext cx="5284922" cy="2944678"/>
          </a:xfrm>
          <a:prstGeom prst="rect">
            <a:avLst/>
          </a:prstGeom>
        </p:spPr>
      </p:pic>
      <p:sp>
        <p:nvSpPr>
          <p:cNvPr id="6" name="Rectangle 5"/>
          <p:cNvSpPr/>
          <p:nvPr/>
        </p:nvSpPr>
        <p:spPr>
          <a:xfrm>
            <a:off x="4757693" y="4222007"/>
            <a:ext cx="2098010" cy="388696"/>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MathsWatch</a:t>
            </a:r>
            <a:r>
              <a:rPr lang="en-GB" dirty="0">
                <a:latin typeface="Calibri" panose="020F0502020204030204" pitchFamily="34" charset="0"/>
                <a:ea typeface="Calibri" panose="020F0502020204030204" pitchFamily="34" charset="0"/>
                <a:cs typeface="Times New Roman" panose="02020603050405020304" pitchFamily="18" charset="0"/>
              </a:rPr>
              <a:t>, 2020)</a:t>
            </a:r>
          </a:p>
        </p:txBody>
      </p:sp>
    </p:spTree>
    <p:extLst>
      <p:ext uri="{BB962C8B-B14F-4D97-AF65-F5344CB8AC3E}">
        <p14:creationId xmlns:p14="http://schemas.microsoft.com/office/powerpoint/2010/main" val="3002643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9</a:t>
            </a:fld>
            <a:endParaRPr lang="en-GB"/>
          </a:p>
        </p:txBody>
      </p:sp>
      <p:sp>
        <p:nvSpPr>
          <p:cNvPr id="4" name="TextBox 3"/>
          <p:cNvSpPr txBox="1"/>
          <p:nvPr/>
        </p:nvSpPr>
        <p:spPr>
          <a:xfrm>
            <a:off x="2030278" y="368838"/>
            <a:ext cx="9082007" cy="523220"/>
          </a:xfrm>
          <a:prstGeom prst="rect">
            <a:avLst/>
          </a:prstGeom>
          <a:noFill/>
        </p:spPr>
        <p:txBody>
          <a:bodyPr wrap="square" rtlCol="0">
            <a:spAutoFit/>
          </a:bodyPr>
          <a:lstStyle/>
          <a:p>
            <a:pPr algn="ctr"/>
            <a:r>
              <a:rPr lang="en-GB" sz="2800" b="1" dirty="0" smtClean="0">
                <a:solidFill>
                  <a:schemeClr val="bg1"/>
                </a:solidFill>
              </a:rPr>
              <a:t>Who invented the </a:t>
            </a:r>
            <a:r>
              <a:rPr lang="en-GB" sz="2800" b="1" dirty="0" err="1" smtClean="0">
                <a:solidFill>
                  <a:schemeClr val="bg1"/>
                </a:solidFill>
              </a:rPr>
              <a:t>MathsWatch</a:t>
            </a:r>
            <a:r>
              <a:rPr lang="en-GB" sz="2800" b="1" dirty="0" smtClean="0">
                <a:solidFill>
                  <a:schemeClr val="bg1"/>
                </a:solidFill>
              </a:rPr>
              <a:t> App</a:t>
            </a:r>
            <a:endParaRPr lang="en-GB" sz="2800" b="1" dirty="0">
              <a:solidFill>
                <a:schemeClr val="bg1"/>
              </a:solidFill>
            </a:endParaRPr>
          </a:p>
        </p:txBody>
      </p:sp>
      <p:sp>
        <p:nvSpPr>
          <p:cNvPr id="6" name="Rectangle 5"/>
          <p:cNvSpPr/>
          <p:nvPr/>
        </p:nvSpPr>
        <p:spPr>
          <a:xfrm>
            <a:off x="5016285" y="2192932"/>
            <a:ext cx="6096000" cy="4524315"/>
          </a:xfrm>
          <a:prstGeom prst="rect">
            <a:avLst/>
          </a:prstGeom>
        </p:spPr>
        <p:txBody>
          <a:bodyPr>
            <a:spAutoFit/>
          </a:bodyPr>
          <a:lstStyle/>
          <a:p>
            <a:r>
              <a:rPr lang="en-GB" dirty="0"/>
              <a:t>Ken Smith who was a teacher of 34 years and </a:t>
            </a:r>
            <a:r>
              <a:rPr lang="en-GB" dirty="0" smtClean="0"/>
              <a:t>is the </a:t>
            </a:r>
            <a:r>
              <a:rPr lang="en-GB" dirty="0"/>
              <a:t>Director of the online </a:t>
            </a:r>
            <a:r>
              <a:rPr lang="en-GB" dirty="0" err="1"/>
              <a:t>MathsWatch</a:t>
            </a:r>
            <a:r>
              <a:rPr lang="en-GB" dirty="0"/>
              <a:t> App created a </a:t>
            </a:r>
            <a:r>
              <a:rPr lang="en-GB" dirty="0" smtClean="0"/>
              <a:t>chargeable </a:t>
            </a:r>
            <a:r>
              <a:rPr lang="en-GB" dirty="0"/>
              <a:t>learning tool that schools are able </a:t>
            </a:r>
            <a:r>
              <a:rPr lang="en-GB" dirty="0" smtClean="0"/>
              <a:t>to purchase. </a:t>
            </a:r>
            <a:r>
              <a:rPr lang="en-GB" dirty="0"/>
              <a:t>Ken Smith In collaboration </a:t>
            </a:r>
            <a:r>
              <a:rPr lang="en-GB" dirty="0" smtClean="0"/>
              <a:t>Duo </a:t>
            </a:r>
            <a:r>
              <a:rPr lang="en-GB" dirty="0"/>
              <a:t>developed a mathematical learning resource that can be used at home</a:t>
            </a:r>
            <a:r>
              <a:rPr lang="en-GB" dirty="0" smtClean="0"/>
              <a:t>.</a:t>
            </a:r>
          </a:p>
          <a:p>
            <a:endParaRPr lang="en-GB" dirty="0"/>
          </a:p>
          <a:p>
            <a:r>
              <a:rPr lang="en-GB" dirty="0"/>
              <a:t>The App's mission is to remove as many barriers as possible for users, with the goal of removing any obstacles that might arise. The goal is to connect with students in an inclusive way, eliminating any barriers and providing a diverse learning environment that can be accessed at any time of day or night</a:t>
            </a:r>
            <a:r>
              <a:rPr lang="en-GB" dirty="0" smtClean="0"/>
              <a:t>.</a:t>
            </a:r>
          </a:p>
          <a:p>
            <a:r>
              <a:rPr lang="en-GB" dirty="0"/>
              <a:t>(Duo, 2021)</a:t>
            </a:r>
          </a:p>
          <a:p>
            <a:endParaRPr lang="en-GB" dirty="0">
              <a:solidFill>
                <a:schemeClr val="bg1"/>
              </a:solidFill>
              <a:latin typeface="Independent Sans"/>
            </a:endParaRPr>
          </a:p>
        </p:txBody>
      </p:sp>
      <p:sp>
        <p:nvSpPr>
          <p:cNvPr id="11" name="Rectangle 10"/>
          <p:cNvSpPr/>
          <p:nvPr/>
        </p:nvSpPr>
        <p:spPr>
          <a:xfrm>
            <a:off x="5483839" y="1465551"/>
            <a:ext cx="5055007" cy="584775"/>
          </a:xfrm>
          <a:prstGeom prst="rect">
            <a:avLst/>
          </a:prstGeom>
        </p:spPr>
        <p:txBody>
          <a:bodyPr wrap="square">
            <a:spAutoFit/>
          </a:bodyPr>
          <a:lstStyle/>
          <a:p>
            <a:r>
              <a:rPr lang="en-GB" sz="3200" dirty="0" smtClean="0">
                <a:solidFill>
                  <a:schemeClr val="bg1"/>
                </a:solidFill>
                <a:latin typeface="Independent Sans"/>
              </a:rPr>
              <a:t>Ken Smith and Duo</a:t>
            </a:r>
            <a:endParaRPr lang="en-GB" sz="3200" dirty="0">
              <a:solidFill>
                <a:schemeClr val="bg1"/>
              </a:solidFill>
            </a:endParaRPr>
          </a:p>
        </p:txBody>
      </p:sp>
      <p:pic>
        <p:nvPicPr>
          <p:cNvPr id="3" name="Picture 2"/>
          <p:cNvPicPr>
            <a:picLocks noChangeAspect="1"/>
          </p:cNvPicPr>
          <p:nvPr/>
        </p:nvPicPr>
        <p:blipFill rotWithShape="1">
          <a:blip r:embed="rId3"/>
          <a:srcRect l="5768" t="16897" r="24192" b="22933"/>
          <a:stretch/>
        </p:blipFill>
        <p:spPr>
          <a:xfrm>
            <a:off x="371959" y="2340244"/>
            <a:ext cx="4491948" cy="3953736"/>
          </a:xfrm>
          <a:prstGeom prst="rect">
            <a:avLst/>
          </a:prstGeom>
        </p:spPr>
      </p:pic>
    </p:spTree>
    <p:extLst>
      <p:ext uri="{BB962C8B-B14F-4D97-AF65-F5344CB8AC3E}">
        <p14:creationId xmlns:p14="http://schemas.microsoft.com/office/powerpoint/2010/main" val="670266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10</a:t>
            </a:fld>
            <a:endParaRPr lang="en-GB"/>
          </a:p>
        </p:txBody>
      </p:sp>
      <p:sp>
        <p:nvSpPr>
          <p:cNvPr id="5" name="Rectangle 4"/>
          <p:cNvSpPr/>
          <p:nvPr/>
        </p:nvSpPr>
        <p:spPr>
          <a:xfrm>
            <a:off x="5439661" y="5728771"/>
            <a:ext cx="248786" cy="369332"/>
          </a:xfrm>
          <a:prstGeom prst="rect">
            <a:avLst/>
          </a:prstGeom>
        </p:spPr>
        <p:txBody>
          <a:bodyPr wrap="none">
            <a:spAutoFit/>
          </a:bodyPr>
          <a:lstStyle/>
          <a:p>
            <a:r>
              <a:rPr lang="en-GB" b="1" i="1" dirty="0" smtClean="0">
                <a:solidFill>
                  <a:srgbClr val="000000"/>
                </a:solidFill>
                <a:latin typeface="Lora"/>
              </a:rPr>
              <a:t>.</a:t>
            </a:r>
            <a:endParaRPr lang="en-GB" dirty="0"/>
          </a:p>
        </p:txBody>
      </p:sp>
      <p:sp>
        <p:nvSpPr>
          <p:cNvPr id="7" name="TextBox 6"/>
          <p:cNvSpPr txBox="1"/>
          <p:nvPr/>
        </p:nvSpPr>
        <p:spPr>
          <a:xfrm>
            <a:off x="2168528" y="412766"/>
            <a:ext cx="7857641" cy="523220"/>
          </a:xfrm>
          <a:prstGeom prst="rect">
            <a:avLst/>
          </a:prstGeom>
          <a:noFill/>
        </p:spPr>
        <p:txBody>
          <a:bodyPr wrap="square" rtlCol="0">
            <a:spAutoFit/>
          </a:bodyPr>
          <a:lstStyle/>
          <a:p>
            <a:pPr algn="ctr"/>
            <a:r>
              <a:rPr lang="en-GB" sz="2800" b="1" dirty="0" smtClean="0">
                <a:solidFill>
                  <a:schemeClr val="bg1"/>
                </a:solidFill>
              </a:rPr>
              <a:t>Positives of </a:t>
            </a:r>
            <a:r>
              <a:rPr lang="en-GB" sz="2800" b="1" dirty="0" err="1" smtClean="0">
                <a:solidFill>
                  <a:schemeClr val="bg1"/>
                </a:solidFill>
              </a:rPr>
              <a:t>MathsWatch</a:t>
            </a:r>
            <a:r>
              <a:rPr lang="en-GB" sz="2800" b="1" dirty="0" smtClean="0">
                <a:solidFill>
                  <a:schemeClr val="bg1"/>
                </a:solidFill>
              </a:rPr>
              <a:t>?</a:t>
            </a:r>
            <a:endParaRPr lang="en-GB" sz="2800" b="1" dirty="0">
              <a:solidFill>
                <a:schemeClr val="bg1"/>
              </a:solidFill>
            </a:endParaRPr>
          </a:p>
        </p:txBody>
      </p:sp>
      <p:sp>
        <p:nvSpPr>
          <p:cNvPr id="4" name="Plus 3"/>
          <p:cNvSpPr/>
          <p:nvPr/>
        </p:nvSpPr>
        <p:spPr>
          <a:xfrm>
            <a:off x="2241866" y="735360"/>
            <a:ext cx="7677050" cy="5746655"/>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Your </a:t>
            </a:r>
            <a:r>
              <a:rPr lang="en-GB" dirty="0"/>
              <a:t>numeracy abilities are a reflection of your critical thinking and problem-solving </a:t>
            </a:r>
            <a:r>
              <a:rPr lang="en-GB" dirty="0" smtClean="0"/>
              <a:t>abilities. Improving </a:t>
            </a:r>
            <a:r>
              <a:rPr lang="en-GB" dirty="0"/>
              <a:t>Numeracy Skills With time, effort, and patience, strong numeracy skills can be learned and </a:t>
            </a:r>
            <a:r>
              <a:rPr lang="en-GB" dirty="0" smtClean="0"/>
              <a:t>improved </a:t>
            </a:r>
            <a:r>
              <a:rPr lang="en-GB" sz="1400" dirty="0"/>
              <a:t>(Indeed, 2020</a:t>
            </a:r>
            <a:r>
              <a:rPr lang="en-GB" sz="1400" dirty="0" smtClean="0"/>
              <a:t>).</a:t>
            </a:r>
            <a:endParaRPr lang="en-GB" sz="1400" dirty="0"/>
          </a:p>
          <a:p>
            <a:pPr algn="ctr"/>
            <a:endParaRPr lang="en-GB" dirty="0"/>
          </a:p>
        </p:txBody>
      </p:sp>
      <p:pic>
        <p:nvPicPr>
          <p:cNvPr id="13" name="Picture 12"/>
          <p:cNvPicPr>
            <a:picLocks noChangeAspect="1"/>
          </p:cNvPicPr>
          <p:nvPr/>
        </p:nvPicPr>
        <p:blipFill rotWithShape="1">
          <a:blip r:embed="rId2"/>
          <a:srcRect l="14463" t="33634" r="44919" b="26112"/>
          <a:stretch/>
        </p:blipFill>
        <p:spPr>
          <a:xfrm>
            <a:off x="5439661" y="1658319"/>
            <a:ext cx="1322989" cy="1296116"/>
          </a:xfrm>
          <a:prstGeom prst="rect">
            <a:avLst/>
          </a:prstGeom>
        </p:spPr>
      </p:pic>
      <p:sp>
        <p:nvSpPr>
          <p:cNvPr id="6" name="Minus 5"/>
          <p:cNvSpPr/>
          <p:nvPr/>
        </p:nvSpPr>
        <p:spPr>
          <a:xfrm>
            <a:off x="22127" y="735360"/>
            <a:ext cx="4503378" cy="3071482"/>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Independent Learning</a:t>
            </a:r>
            <a:endParaRPr lang="en-GB" sz="2400" dirty="0"/>
          </a:p>
        </p:txBody>
      </p:sp>
      <p:sp>
        <p:nvSpPr>
          <p:cNvPr id="8" name="Multiply 7"/>
          <p:cNvSpPr/>
          <p:nvPr/>
        </p:nvSpPr>
        <p:spPr>
          <a:xfrm>
            <a:off x="-84352" y="4258830"/>
            <a:ext cx="4505760" cy="25729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Repetitiveness</a:t>
            </a:r>
            <a:endParaRPr lang="en-GB" sz="2400" dirty="0"/>
          </a:p>
        </p:txBody>
      </p:sp>
      <p:sp>
        <p:nvSpPr>
          <p:cNvPr id="9" name="Division 8"/>
          <p:cNvSpPr/>
          <p:nvPr/>
        </p:nvSpPr>
        <p:spPr>
          <a:xfrm>
            <a:off x="8500932" y="4320183"/>
            <a:ext cx="3301139" cy="2251717"/>
          </a:xfrm>
          <a:prstGeom prst="mathDivid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Instant error recognition </a:t>
            </a:r>
            <a:endParaRPr lang="en-GB" dirty="0"/>
          </a:p>
        </p:txBody>
      </p:sp>
      <p:sp>
        <p:nvSpPr>
          <p:cNvPr id="12" name="Equal 11"/>
          <p:cNvSpPr/>
          <p:nvPr/>
        </p:nvSpPr>
        <p:spPr>
          <a:xfrm>
            <a:off x="8199762" y="1418996"/>
            <a:ext cx="4066257" cy="170481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TextBox 14"/>
          <p:cNvSpPr txBox="1"/>
          <p:nvPr/>
        </p:nvSpPr>
        <p:spPr>
          <a:xfrm>
            <a:off x="9066185" y="1748944"/>
            <a:ext cx="2594030" cy="461665"/>
          </a:xfrm>
          <a:prstGeom prst="rect">
            <a:avLst/>
          </a:prstGeom>
          <a:noFill/>
        </p:spPr>
        <p:txBody>
          <a:bodyPr wrap="square" rtlCol="0">
            <a:spAutoFit/>
          </a:bodyPr>
          <a:lstStyle/>
          <a:p>
            <a:r>
              <a:rPr lang="en-GB" sz="2400" dirty="0" smtClean="0"/>
              <a:t>self-assessment</a:t>
            </a:r>
            <a:endParaRPr lang="en-GB" sz="3200" dirty="0"/>
          </a:p>
        </p:txBody>
      </p:sp>
      <p:sp>
        <p:nvSpPr>
          <p:cNvPr id="16" name="TextBox 15"/>
          <p:cNvSpPr txBox="1"/>
          <p:nvPr/>
        </p:nvSpPr>
        <p:spPr>
          <a:xfrm>
            <a:off x="8952696" y="2340442"/>
            <a:ext cx="2560387" cy="461665"/>
          </a:xfrm>
          <a:prstGeom prst="rect">
            <a:avLst/>
          </a:prstGeom>
          <a:noFill/>
        </p:spPr>
        <p:txBody>
          <a:bodyPr wrap="square" rtlCol="0">
            <a:spAutoFit/>
          </a:bodyPr>
          <a:lstStyle/>
          <a:p>
            <a:r>
              <a:rPr lang="en-GB" sz="2400" dirty="0" smtClean="0"/>
              <a:t>Visual learning</a:t>
            </a:r>
            <a:endParaRPr lang="en-GB" sz="2400" dirty="0"/>
          </a:p>
        </p:txBody>
      </p:sp>
      <p:pic>
        <p:nvPicPr>
          <p:cNvPr id="22" name="Picture 21"/>
          <p:cNvPicPr>
            <a:picLocks noChangeAspect="1"/>
          </p:cNvPicPr>
          <p:nvPr/>
        </p:nvPicPr>
        <p:blipFill rotWithShape="1">
          <a:blip r:embed="rId2"/>
          <a:srcRect l="14463" t="33634" r="44919" b="26112"/>
          <a:stretch/>
        </p:blipFill>
        <p:spPr>
          <a:xfrm>
            <a:off x="5450350" y="4432655"/>
            <a:ext cx="1322989" cy="1296116"/>
          </a:xfrm>
          <a:prstGeom prst="rect">
            <a:avLst/>
          </a:prstGeom>
        </p:spPr>
      </p:pic>
      <p:sp>
        <p:nvSpPr>
          <p:cNvPr id="3" name="Rectangle 2"/>
          <p:cNvSpPr/>
          <p:nvPr/>
        </p:nvSpPr>
        <p:spPr>
          <a:xfrm>
            <a:off x="53693" y="6462496"/>
            <a:ext cx="1872629" cy="369332"/>
          </a:xfrm>
          <a:prstGeom prst="rect">
            <a:avLst/>
          </a:prstGeom>
        </p:spPr>
        <p:txBody>
          <a:bodyPr wrap="none">
            <a:spAutoFit/>
          </a:bodyPr>
          <a:lstStyle/>
          <a:p>
            <a:r>
              <a:rPr lang="en-GB" dirty="0"/>
              <a:t>(Indeed, 2020).</a:t>
            </a:r>
          </a:p>
        </p:txBody>
      </p:sp>
    </p:spTree>
    <p:extLst>
      <p:ext uri="{BB962C8B-B14F-4D97-AF65-F5344CB8AC3E}">
        <p14:creationId xmlns:p14="http://schemas.microsoft.com/office/powerpoint/2010/main" val="4289827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11</a:t>
            </a:fld>
            <a:endParaRPr lang="en-GB"/>
          </a:p>
        </p:txBody>
      </p:sp>
      <p:sp>
        <p:nvSpPr>
          <p:cNvPr id="5" name="Rectangle 4"/>
          <p:cNvSpPr/>
          <p:nvPr/>
        </p:nvSpPr>
        <p:spPr>
          <a:xfrm>
            <a:off x="5439661" y="5728771"/>
            <a:ext cx="248786" cy="369332"/>
          </a:xfrm>
          <a:prstGeom prst="rect">
            <a:avLst/>
          </a:prstGeom>
        </p:spPr>
        <p:txBody>
          <a:bodyPr wrap="none">
            <a:spAutoFit/>
          </a:bodyPr>
          <a:lstStyle/>
          <a:p>
            <a:r>
              <a:rPr lang="en-GB" b="1" i="1" dirty="0" smtClean="0">
                <a:solidFill>
                  <a:srgbClr val="000000"/>
                </a:solidFill>
                <a:latin typeface="Lora"/>
              </a:rPr>
              <a:t>.</a:t>
            </a:r>
            <a:endParaRPr lang="en-GB" dirty="0"/>
          </a:p>
        </p:txBody>
      </p:sp>
      <p:sp>
        <p:nvSpPr>
          <p:cNvPr id="7" name="TextBox 6"/>
          <p:cNvSpPr txBox="1"/>
          <p:nvPr/>
        </p:nvSpPr>
        <p:spPr>
          <a:xfrm>
            <a:off x="2168528" y="412766"/>
            <a:ext cx="7857641" cy="523220"/>
          </a:xfrm>
          <a:prstGeom prst="rect">
            <a:avLst/>
          </a:prstGeom>
          <a:noFill/>
        </p:spPr>
        <p:txBody>
          <a:bodyPr wrap="square" rtlCol="0">
            <a:spAutoFit/>
          </a:bodyPr>
          <a:lstStyle/>
          <a:p>
            <a:pPr algn="ctr"/>
            <a:r>
              <a:rPr lang="en-GB" sz="2800" b="1" dirty="0" smtClean="0">
                <a:solidFill>
                  <a:schemeClr val="bg1"/>
                </a:solidFill>
              </a:rPr>
              <a:t>Negatives of </a:t>
            </a:r>
            <a:r>
              <a:rPr lang="en-GB" sz="2800" b="1" dirty="0" err="1" smtClean="0">
                <a:solidFill>
                  <a:schemeClr val="bg1"/>
                </a:solidFill>
              </a:rPr>
              <a:t>MathsWatch</a:t>
            </a:r>
            <a:r>
              <a:rPr lang="en-GB" sz="2800" b="1" dirty="0" smtClean="0">
                <a:solidFill>
                  <a:schemeClr val="bg1"/>
                </a:solidFill>
              </a:rPr>
              <a:t>?</a:t>
            </a:r>
            <a:endParaRPr lang="en-GB" sz="2800" b="1" dirty="0">
              <a:solidFill>
                <a:schemeClr val="bg1"/>
              </a:solidFill>
            </a:endParaRPr>
          </a:p>
        </p:txBody>
      </p:sp>
      <p:sp>
        <p:nvSpPr>
          <p:cNvPr id="21" name="Rectangle 20"/>
          <p:cNvSpPr/>
          <p:nvPr/>
        </p:nvSpPr>
        <p:spPr>
          <a:xfrm>
            <a:off x="6630" y="6526705"/>
            <a:ext cx="1930657" cy="289951"/>
          </a:xfrm>
          <a:prstGeom prst="rect">
            <a:avLst/>
          </a:prstGeom>
        </p:spPr>
        <p:txBody>
          <a:bodyPr wrap="none">
            <a:spAutoFit/>
          </a:bodyPr>
          <a:lstStyle/>
          <a:p>
            <a:pPr marR="690880" algn="just">
              <a:lnSpc>
                <a:spcPct val="107000"/>
              </a:lnSpc>
              <a:spcAft>
                <a:spcPts val="1500"/>
              </a:spcAft>
            </a:pPr>
            <a:r>
              <a:rPr lang="en-GB" sz="1200" dirty="0">
                <a:latin typeface="Arial" panose="020B0604020202020204" pitchFamily="34" charset="0"/>
                <a:ea typeface="Times New Roman" panose="02020603050405020304" pitchFamily="18" charset="0"/>
                <a:cs typeface="Times New Roman" panose="02020603050405020304" pitchFamily="18" charset="0"/>
              </a:rPr>
              <a:t>(Pappas, 2017)</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Plus 3"/>
          <p:cNvSpPr/>
          <p:nvPr/>
        </p:nvSpPr>
        <p:spPr>
          <a:xfrm>
            <a:off x="2241866" y="735360"/>
            <a:ext cx="7677050" cy="5746655"/>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dirty="0" smtClean="0"/>
              <a:t>Your </a:t>
            </a:r>
            <a:r>
              <a:rPr lang="en-GB" dirty="0"/>
              <a:t>numeracy abilities are a reflection of your critical thinking and problem-solving </a:t>
            </a:r>
            <a:r>
              <a:rPr lang="en-GB" dirty="0" smtClean="0"/>
              <a:t>abilities. Improving </a:t>
            </a:r>
            <a:r>
              <a:rPr lang="en-GB" dirty="0"/>
              <a:t>Numeracy Skills With time, effort, and patience, strong numeracy skills can be learned and </a:t>
            </a:r>
            <a:r>
              <a:rPr lang="en-GB" dirty="0" smtClean="0"/>
              <a:t>improved </a:t>
            </a:r>
            <a:r>
              <a:rPr lang="en-GB" sz="1400" dirty="0"/>
              <a:t>(Indeed, 2020</a:t>
            </a:r>
            <a:r>
              <a:rPr lang="en-GB" sz="1400" dirty="0" smtClean="0"/>
              <a:t>).</a:t>
            </a:r>
            <a:endParaRPr lang="en-GB" sz="1400" dirty="0"/>
          </a:p>
          <a:p>
            <a:pPr algn="ctr"/>
            <a:endParaRPr lang="en-GB" dirty="0"/>
          </a:p>
        </p:txBody>
      </p:sp>
      <p:pic>
        <p:nvPicPr>
          <p:cNvPr id="13" name="Picture 12"/>
          <p:cNvPicPr>
            <a:picLocks noChangeAspect="1"/>
          </p:cNvPicPr>
          <p:nvPr/>
        </p:nvPicPr>
        <p:blipFill rotWithShape="1">
          <a:blip r:embed="rId2"/>
          <a:srcRect l="14463" t="33634" r="44919" b="26112"/>
          <a:stretch/>
        </p:blipFill>
        <p:spPr>
          <a:xfrm>
            <a:off x="5439661" y="1658319"/>
            <a:ext cx="1322989" cy="1296116"/>
          </a:xfrm>
          <a:prstGeom prst="rect">
            <a:avLst/>
          </a:prstGeom>
        </p:spPr>
      </p:pic>
      <p:sp>
        <p:nvSpPr>
          <p:cNvPr id="6" name="Minus 5"/>
          <p:cNvSpPr/>
          <p:nvPr/>
        </p:nvSpPr>
        <p:spPr>
          <a:xfrm>
            <a:off x="-46964" y="380185"/>
            <a:ext cx="5015355" cy="3394076"/>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2400" dirty="0" smtClean="0"/>
              <a:t>Lack of expert helper </a:t>
            </a:r>
            <a:r>
              <a:rPr lang="en-GB" sz="1400" dirty="0"/>
              <a:t>(Mockingjay, 2020)</a:t>
            </a:r>
          </a:p>
          <a:p>
            <a:pPr algn="ctr"/>
            <a:endParaRPr lang="en-GB" sz="2400" dirty="0"/>
          </a:p>
        </p:txBody>
      </p:sp>
      <p:sp>
        <p:nvSpPr>
          <p:cNvPr id="8" name="Multiply 7"/>
          <p:cNvSpPr/>
          <p:nvPr/>
        </p:nvSpPr>
        <p:spPr>
          <a:xfrm>
            <a:off x="-84352" y="4258830"/>
            <a:ext cx="4505760" cy="25729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No peer interaction</a:t>
            </a:r>
            <a:endParaRPr lang="en-GB" sz="2400" dirty="0"/>
          </a:p>
        </p:txBody>
      </p:sp>
      <p:sp>
        <p:nvSpPr>
          <p:cNvPr id="9" name="Division 8"/>
          <p:cNvSpPr/>
          <p:nvPr/>
        </p:nvSpPr>
        <p:spPr>
          <a:xfrm>
            <a:off x="8500932" y="4320183"/>
            <a:ext cx="3301139" cy="2251717"/>
          </a:xfrm>
          <a:prstGeom prst="mathDivid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Isolation</a:t>
            </a:r>
            <a:endParaRPr lang="en-GB" sz="2400" dirty="0"/>
          </a:p>
        </p:txBody>
      </p:sp>
      <p:sp>
        <p:nvSpPr>
          <p:cNvPr id="12" name="Equal 11"/>
          <p:cNvSpPr/>
          <p:nvPr/>
        </p:nvSpPr>
        <p:spPr>
          <a:xfrm>
            <a:off x="8199762" y="935986"/>
            <a:ext cx="4066257" cy="2187824"/>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TextBox 14"/>
          <p:cNvSpPr txBox="1"/>
          <p:nvPr/>
        </p:nvSpPr>
        <p:spPr>
          <a:xfrm>
            <a:off x="8911415" y="1498223"/>
            <a:ext cx="2594030" cy="1200329"/>
          </a:xfrm>
          <a:prstGeom prst="rect">
            <a:avLst/>
          </a:prstGeom>
          <a:noFill/>
        </p:spPr>
        <p:txBody>
          <a:bodyPr wrap="square" rtlCol="0">
            <a:spAutoFit/>
          </a:bodyPr>
          <a:lstStyle/>
          <a:p>
            <a:r>
              <a:rPr lang="en-GB" sz="2400" dirty="0" smtClean="0"/>
              <a:t>Technical issues </a:t>
            </a:r>
          </a:p>
          <a:p>
            <a:endParaRPr lang="en-GB" sz="2400" dirty="0"/>
          </a:p>
          <a:p>
            <a:r>
              <a:rPr lang="en-GB" sz="2400" dirty="0" smtClean="0"/>
              <a:t>on website</a:t>
            </a:r>
            <a:endParaRPr lang="en-GB" sz="2400" dirty="0"/>
          </a:p>
        </p:txBody>
      </p:sp>
      <p:pic>
        <p:nvPicPr>
          <p:cNvPr id="22" name="Picture 21"/>
          <p:cNvPicPr>
            <a:picLocks noChangeAspect="1"/>
          </p:cNvPicPr>
          <p:nvPr/>
        </p:nvPicPr>
        <p:blipFill rotWithShape="1">
          <a:blip r:embed="rId2"/>
          <a:srcRect l="14463" t="33634" r="44919" b="26112"/>
          <a:stretch/>
        </p:blipFill>
        <p:spPr>
          <a:xfrm>
            <a:off x="5450350" y="4432655"/>
            <a:ext cx="1322989" cy="1296116"/>
          </a:xfrm>
          <a:prstGeom prst="rect">
            <a:avLst/>
          </a:prstGeom>
        </p:spPr>
      </p:pic>
    </p:spTree>
    <p:extLst>
      <p:ext uri="{BB962C8B-B14F-4D97-AF65-F5344CB8AC3E}">
        <p14:creationId xmlns:p14="http://schemas.microsoft.com/office/powerpoint/2010/main" val="3418537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2A283C63-66C4-48B7-B6A0-C3C3166EE900}" type="slidenum">
              <a:rPr lang="en-GB" smtClean="0"/>
              <a:t>12</a:t>
            </a:fld>
            <a:endParaRPr lang="en-GB"/>
          </a:p>
        </p:txBody>
      </p:sp>
      <p:sp>
        <p:nvSpPr>
          <p:cNvPr id="3" name="Rectangle 2"/>
          <p:cNvSpPr/>
          <p:nvPr/>
        </p:nvSpPr>
        <p:spPr>
          <a:xfrm>
            <a:off x="599269" y="928415"/>
            <a:ext cx="11225938" cy="10936584"/>
          </a:xfrm>
          <a:prstGeom prst="rect">
            <a:avLst/>
          </a:prstGeom>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Duo. (2021). </a:t>
            </a:r>
            <a:r>
              <a:rPr lang="en-GB" sz="1200" i="1" dirty="0">
                <a:solidFill>
                  <a:schemeClr val="bg1"/>
                </a:solidFill>
                <a:latin typeface="Arial" panose="020B0604020202020204" pitchFamily="34" charset="0"/>
                <a:cs typeface="Arial" panose="020B0604020202020204" pitchFamily="34" charset="0"/>
              </a:rPr>
              <a:t>Big Chip Award 2017</a:t>
            </a:r>
            <a:r>
              <a:rPr lang="en-GB" sz="1200" dirty="0">
                <a:solidFill>
                  <a:schemeClr val="bg1"/>
                </a:solidFill>
                <a:latin typeface="Arial" panose="020B0604020202020204" pitchFamily="34" charset="0"/>
                <a:cs typeface="Arial" panose="020B0604020202020204" pitchFamily="34" charset="0"/>
              </a:rPr>
              <a:t>. Accessed 05 11, 2021, from www.duodesign.co.uk: </a:t>
            </a:r>
            <a:r>
              <a:rPr lang="en-GB" sz="1200" dirty="0">
                <a:solidFill>
                  <a:schemeClr val="bg1"/>
                </a:solidFill>
                <a:latin typeface="Arial" panose="020B0604020202020204" pitchFamily="34" charset="0"/>
                <a:cs typeface="Arial" panose="020B0604020202020204" pitchFamily="34" charset="0"/>
                <a:hlinkClick r:id="rId2"/>
              </a:rPr>
              <a:t>https://www.duodesign.co.uk/blog/a-million-students-cant-be-wrong</a:t>
            </a:r>
            <a:r>
              <a:rPr lang="en-GB" sz="1200" dirty="0" smtClean="0">
                <a:solidFill>
                  <a:schemeClr val="bg1"/>
                </a:solidFill>
                <a:latin typeface="Arial" panose="020B0604020202020204" pitchFamily="34" charset="0"/>
                <a:cs typeface="Arial" panose="020B0604020202020204" pitchFamily="34" charset="0"/>
                <a:hlinkClick r:id="rId2"/>
              </a:rPr>
              <a:t>/</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Frontiers. (2021). </a:t>
            </a:r>
            <a:r>
              <a:rPr lang="en-GB" sz="1200" i="1" dirty="0">
                <a:solidFill>
                  <a:schemeClr val="bg1"/>
                </a:solidFill>
                <a:latin typeface="Arial" panose="020B0604020202020204" pitchFamily="34" charset="0"/>
                <a:cs typeface="Arial" panose="020B0604020202020204" pitchFamily="34" charset="0"/>
              </a:rPr>
              <a:t>Who Is Afraid of Math? What Is Math Anxiety? And What Can You Do about It?</a:t>
            </a:r>
            <a:r>
              <a:rPr lang="en-GB" sz="1200" dirty="0">
                <a:solidFill>
                  <a:schemeClr val="bg1"/>
                </a:solidFill>
                <a:latin typeface="Arial" panose="020B0604020202020204" pitchFamily="34" charset="0"/>
                <a:cs typeface="Arial" panose="020B0604020202020204" pitchFamily="34" charset="0"/>
              </a:rPr>
              <a:t> Accessed05 10, 2021, from kids.frontiersin.org: </a:t>
            </a:r>
            <a:r>
              <a:rPr lang="en-GB" sz="1200" dirty="0">
                <a:solidFill>
                  <a:schemeClr val="bg1"/>
                </a:solidFill>
                <a:latin typeface="Arial" panose="020B0604020202020204" pitchFamily="34" charset="0"/>
                <a:cs typeface="Arial" panose="020B0604020202020204" pitchFamily="34" charset="0"/>
                <a:hlinkClick r:id="rId3"/>
              </a:rPr>
              <a:t>https://</a:t>
            </a:r>
            <a:r>
              <a:rPr lang="en-GB" sz="1200" dirty="0" smtClean="0">
                <a:solidFill>
                  <a:schemeClr val="bg1"/>
                </a:solidFill>
                <a:latin typeface="Arial" panose="020B0604020202020204" pitchFamily="34" charset="0"/>
                <a:cs typeface="Arial" panose="020B0604020202020204" pitchFamily="34" charset="0"/>
                <a:hlinkClick r:id="rId3"/>
              </a:rPr>
              <a:t>kids.frontiersin.org/article/10.3389/frym.2017.00057</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Indeed. (2020, 11 24). </a:t>
            </a:r>
            <a:r>
              <a:rPr lang="en-GB" sz="1200" i="1" dirty="0">
                <a:solidFill>
                  <a:schemeClr val="bg1"/>
                </a:solidFill>
                <a:latin typeface="Arial" panose="020B0604020202020204" pitchFamily="34" charset="0"/>
                <a:cs typeface="Arial" panose="020B0604020202020204" pitchFamily="34" charset="0"/>
              </a:rPr>
              <a:t>Numeracy Skills: Definition and Examples</a:t>
            </a:r>
            <a:r>
              <a:rPr lang="en-GB" sz="1200" dirty="0">
                <a:solidFill>
                  <a:schemeClr val="bg1"/>
                </a:solidFill>
                <a:latin typeface="Arial" panose="020B0604020202020204" pitchFamily="34" charset="0"/>
                <a:cs typeface="Arial" panose="020B0604020202020204" pitchFamily="34" charset="0"/>
              </a:rPr>
              <a:t>. Accessed05 11, 2021, from www.indeed.com: </a:t>
            </a:r>
            <a:r>
              <a:rPr lang="en-GB" sz="1200" dirty="0">
                <a:solidFill>
                  <a:schemeClr val="bg1"/>
                </a:solidFill>
                <a:latin typeface="Arial" panose="020B0604020202020204" pitchFamily="34" charset="0"/>
                <a:cs typeface="Arial" panose="020B0604020202020204" pitchFamily="34" charset="0"/>
                <a:hlinkClick r:id="rId4"/>
              </a:rPr>
              <a:t>https://</a:t>
            </a:r>
            <a:r>
              <a:rPr lang="en-GB" sz="1200" dirty="0" smtClean="0">
                <a:solidFill>
                  <a:schemeClr val="bg1"/>
                </a:solidFill>
                <a:latin typeface="Arial" panose="020B0604020202020204" pitchFamily="34" charset="0"/>
                <a:cs typeface="Arial" panose="020B0604020202020204" pitchFamily="34" charset="0"/>
                <a:hlinkClick r:id="rId4"/>
              </a:rPr>
              <a:t>www.indeed.com/career-advice/finding-a-job/numeracy-skills</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MathsWatch</a:t>
            </a:r>
            <a:r>
              <a:rPr lang="en-GB" sz="1200" dirty="0">
                <a:solidFill>
                  <a:schemeClr val="bg1"/>
                </a:solidFill>
                <a:latin typeface="Arial" panose="020B0604020202020204" pitchFamily="34" charset="0"/>
                <a:cs typeface="Arial" panose="020B0604020202020204" pitchFamily="34" charset="0"/>
              </a:rPr>
              <a:t>. (2020). </a:t>
            </a:r>
            <a:r>
              <a:rPr lang="en-GB" sz="1200" i="1" dirty="0" err="1">
                <a:solidFill>
                  <a:schemeClr val="bg1"/>
                </a:solidFill>
                <a:latin typeface="Arial" panose="020B0604020202020204" pitchFamily="34" charset="0"/>
                <a:cs typeface="Arial" panose="020B0604020202020204" pitchFamily="34" charset="0"/>
              </a:rPr>
              <a:t>MathsWatch</a:t>
            </a:r>
            <a:r>
              <a:rPr lang="en-GB" sz="1200" dirty="0">
                <a:solidFill>
                  <a:schemeClr val="bg1"/>
                </a:solidFill>
                <a:latin typeface="Arial" panose="020B0604020202020204" pitchFamily="34" charset="0"/>
                <a:cs typeface="Arial" panose="020B0604020202020204" pitchFamily="34" charset="0"/>
              </a:rPr>
              <a:t>. Accessed05 10, 2021, from www.mathswatch.co.uk</a:t>
            </a:r>
            <a:r>
              <a:rPr lang="en-GB" sz="1200" dirty="0" smtClean="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hlinkClick r:id="rId5"/>
              </a:rPr>
              <a:t>https://www.mathswatch.co.uk/#:~:text=Videos%2C%20online%20assessments%2C%20feedback%20tools,not%20merely%20for%20final%20answers</a:t>
            </a:r>
            <a:r>
              <a:rPr lang="en-GB" sz="1200" dirty="0" smtClean="0">
                <a:solidFill>
                  <a:schemeClr val="bg1"/>
                </a:solidFill>
                <a:latin typeface="Arial" panose="020B0604020202020204" pitchFamily="34" charset="0"/>
                <a:cs typeface="Arial" panose="020B0604020202020204" pitchFamily="34" charset="0"/>
              </a:rPr>
              <a: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Mockingjay. (2020). </a:t>
            </a:r>
            <a:r>
              <a:rPr lang="en-GB" sz="1200" i="1" dirty="0">
                <a:solidFill>
                  <a:schemeClr val="bg1"/>
                </a:solidFill>
                <a:latin typeface="Arial" panose="020B0604020202020204" pitchFamily="34" charset="0"/>
                <a:cs typeface="Arial" panose="020B0604020202020204" pitchFamily="34" charset="0"/>
              </a:rPr>
              <a:t>Scaffolding - SOCIAL DEVELOPMENT THEORY BY VYGOTSKY - GROUP: MOCKINGJAY</a:t>
            </a:r>
            <a:r>
              <a:rPr lang="en-GB" sz="1200" dirty="0">
                <a:solidFill>
                  <a:schemeClr val="bg1"/>
                </a:solidFill>
                <a:latin typeface="Arial" panose="020B0604020202020204" pitchFamily="34" charset="0"/>
                <a:cs typeface="Arial" panose="020B0604020202020204" pitchFamily="34" charset="0"/>
              </a:rPr>
              <a:t>. Accessed05 11, 2021, from Sites.google.com: </a:t>
            </a:r>
            <a:r>
              <a:rPr lang="en-GB" sz="1200" dirty="0">
                <a:solidFill>
                  <a:schemeClr val="bg1"/>
                </a:solidFill>
                <a:latin typeface="Arial" panose="020B0604020202020204" pitchFamily="34" charset="0"/>
                <a:cs typeface="Arial" panose="020B0604020202020204" pitchFamily="34" charset="0"/>
                <a:hlinkClick r:id="rId6"/>
              </a:rPr>
              <a:t>https://</a:t>
            </a:r>
            <a:r>
              <a:rPr lang="en-GB" sz="1200" dirty="0" smtClean="0">
                <a:solidFill>
                  <a:schemeClr val="bg1"/>
                </a:solidFill>
                <a:latin typeface="Arial" panose="020B0604020202020204" pitchFamily="34" charset="0"/>
                <a:cs typeface="Arial" panose="020B0604020202020204" pitchFamily="34" charset="0"/>
                <a:hlinkClick r:id="rId6"/>
              </a:rPr>
              <a:t>sites.google.com/site/qim501eiddmockingjay/announcements</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nationalnumeracy.org.uk. (</a:t>
            </a:r>
            <a:r>
              <a:rPr lang="en-GB" sz="1200" dirty="0" smtClean="0">
                <a:solidFill>
                  <a:schemeClr val="bg1"/>
                </a:solidFill>
                <a:latin typeface="Arial" panose="020B0604020202020204" pitchFamily="34" charset="0"/>
                <a:cs typeface="Arial" panose="020B0604020202020204" pitchFamily="34" charset="0"/>
              </a:rPr>
              <a:t>ND</a:t>
            </a:r>
            <a:r>
              <a:rPr lang="en-GB" sz="1200" dirty="0">
                <a:solidFill>
                  <a:schemeClr val="bg1"/>
                </a:solidFill>
                <a:latin typeface="Arial" panose="020B0604020202020204" pitchFamily="34" charset="0"/>
                <a:cs typeface="Arial" panose="020B0604020202020204" pitchFamily="34" charset="0"/>
              </a:rPr>
              <a:t>). </a:t>
            </a:r>
            <a:r>
              <a:rPr lang="en-GB" sz="1200" i="1" dirty="0">
                <a:solidFill>
                  <a:schemeClr val="bg1"/>
                </a:solidFill>
                <a:latin typeface="Arial" panose="020B0604020202020204" pitchFamily="34" charset="0"/>
                <a:cs typeface="Arial" panose="020B0604020202020204" pitchFamily="34" charset="0"/>
              </a:rPr>
              <a:t>A new approach to making the UK numerate.</a:t>
            </a:r>
            <a:r>
              <a:rPr lang="en-GB" sz="1200" dirty="0">
                <a:solidFill>
                  <a:schemeClr val="bg1"/>
                </a:solidFill>
                <a:latin typeface="Arial" panose="020B0604020202020204" pitchFamily="34" charset="0"/>
                <a:cs typeface="Arial" panose="020B0604020202020204" pitchFamily="34" charset="0"/>
              </a:rPr>
              <a:t> Accessed05 11, 2021, from </a:t>
            </a:r>
            <a:r>
              <a:rPr lang="en-GB" sz="1200" dirty="0">
                <a:solidFill>
                  <a:schemeClr val="bg1"/>
                </a:solidFill>
                <a:latin typeface="Arial" panose="020B0604020202020204" pitchFamily="34" charset="0"/>
                <a:cs typeface="Arial" panose="020B0604020202020204" pitchFamily="34" charset="0"/>
                <a:hlinkClick r:id="rId7"/>
              </a:rPr>
              <a:t>https://</a:t>
            </a:r>
            <a:r>
              <a:rPr lang="en-GB" sz="1200" dirty="0" smtClean="0">
                <a:solidFill>
                  <a:schemeClr val="bg1"/>
                </a:solidFill>
                <a:latin typeface="Arial" panose="020B0604020202020204" pitchFamily="34" charset="0"/>
                <a:cs typeface="Arial" panose="020B0604020202020204" pitchFamily="34" charset="0"/>
                <a:hlinkClick r:id="rId7"/>
              </a:rPr>
              <a:t>www.nationalnumeracy.org.uk/sites/default/files/documents/nn124_essentials_numeracyreport_for_web.pdf</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Pease, E. (2017, 11 09). </a:t>
            </a:r>
            <a:r>
              <a:rPr lang="en-GB" sz="1200" i="1" dirty="0">
                <a:solidFill>
                  <a:schemeClr val="bg1"/>
                </a:solidFill>
                <a:latin typeface="Arial" panose="020B0604020202020204" pitchFamily="34" charset="0"/>
                <a:cs typeface="Arial" panose="020B0604020202020204" pitchFamily="34" charset="0"/>
              </a:rPr>
              <a:t>Emilee Pease’s Peachy Perspective</a:t>
            </a:r>
            <a:r>
              <a:rPr lang="en-GB" sz="1200" dirty="0">
                <a:solidFill>
                  <a:schemeClr val="bg1"/>
                </a:solidFill>
                <a:latin typeface="Arial" panose="020B0604020202020204" pitchFamily="34" charset="0"/>
                <a:cs typeface="Arial" panose="020B0604020202020204" pitchFamily="34" charset="0"/>
              </a:rPr>
              <a:t>. Accessed05 10, 2021, from chstalon.com: </a:t>
            </a:r>
            <a:r>
              <a:rPr lang="en-GB" sz="1200" dirty="0">
                <a:solidFill>
                  <a:schemeClr val="bg1"/>
                </a:solidFill>
                <a:latin typeface="Arial" panose="020B0604020202020204" pitchFamily="34" charset="0"/>
                <a:cs typeface="Arial" panose="020B0604020202020204" pitchFamily="34" charset="0"/>
                <a:hlinkClick r:id="rId8"/>
              </a:rPr>
              <a:t>https://chstalon.com/5309/showcase/emilee-peases-peachy-perspective</a:t>
            </a:r>
            <a:r>
              <a:rPr lang="en-GB" sz="1200" dirty="0" smtClean="0">
                <a:solidFill>
                  <a:schemeClr val="bg1"/>
                </a:solidFill>
                <a:latin typeface="Arial" panose="020B0604020202020204" pitchFamily="34" charset="0"/>
                <a:cs typeface="Arial" panose="020B0604020202020204" pitchFamily="34" charset="0"/>
                <a:hlinkClick r:id="rId8"/>
              </a:rPr>
              <a:t>/</a:t>
            </a:r>
            <a:endParaRPr lang="en-GB" sz="1200" dirty="0" smtClean="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State, T. E. (2019). </a:t>
            </a:r>
            <a:r>
              <a:rPr lang="en-GB" sz="1200" i="1" dirty="0">
                <a:solidFill>
                  <a:schemeClr val="bg1"/>
                </a:solidFill>
                <a:latin typeface="Arial" panose="020B0604020202020204" pitchFamily="34" charset="0"/>
                <a:cs typeface="Arial" panose="020B0604020202020204" pitchFamily="34" charset="0"/>
              </a:rPr>
              <a:t>Learning Difficulties Information Guide Numeracy.</a:t>
            </a:r>
            <a:r>
              <a:rPr lang="en-GB" sz="1200" dirty="0">
                <a:solidFill>
                  <a:schemeClr val="bg1"/>
                </a:solidFill>
                <a:latin typeface="Arial" panose="020B0604020202020204" pitchFamily="34" charset="0"/>
                <a:cs typeface="Arial" panose="020B0604020202020204" pitchFamily="34" charset="0"/>
              </a:rPr>
              <a:t> Victoria. Accessed05 11, 2021, from https://www.education.vic.gov.au/Documents/school/teachers/teachingresources/discipline/english/reading/Numeracy-Guide.pdf</a:t>
            </a:r>
          </a:p>
          <a:p>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r>
              <a:rPr lang="en-GB" sz="1200" dirty="0" err="1">
                <a:solidFill>
                  <a:schemeClr val="bg1"/>
                </a:solidFill>
                <a:latin typeface="Arial" panose="020B0604020202020204" pitchFamily="34" charset="0"/>
                <a:cs typeface="Arial" panose="020B0604020202020204" pitchFamily="34" charset="0"/>
              </a:rPr>
              <a:t>Hasa</a:t>
            </a:r>
            <a:r>
              <a:rPr lang="en-GB" sz="1200" dirty="0">
                <a:solidFill>
                  <a:schemeClr val="bg1"/>
                </a:solidFill>
                <a:latin typeface="Arial" panose="020B0604020202020204" pitchFamily="34" charset="0"/>
                <a:cs typeface="Arial" panose="020B0604020202020204" pitchFamily="34" charset="0"/>
              </a:rPr>
              <a:t>. (2020, 05 19). </a:t>
            </a:r>
            <a:r>
              <a:rPr lang="en-GB" sz="1200" i="1" dirty="0">
                <a:solidFill>
                  <a:schemeClr val="bg1"/>
                </a:solidFill>
                <a:latin typeface="Arial" panose="020B0604020202020204" pitchFamily="34" charset="0"/>
                <a:cs typeface="Arial" panose="020B0604020202020204" pitchFamily="34" charset="0"/>
              </a:rPr>
              <a:t>Difference Between Mathematics and Numeracy</a:t>
            </a:r>
            <a:r>
              <a:rPr lang="en-GB" sz="1200" dirty="0">
                <a:solidFill>
                  <a:schemeClr val="bg1"/>
                </a:solidFill>
                <a:latin typeface="Arial" panose="020B0604020202020204" pitchFamily="34" charset="0"/>
                <a:cs typeface="Arial" panose="020B0604020202020204" pitchFamily="34" charset="0"/>
              </a:rPr>
              <a:t>. </a:t>
            </a:r>
            <a:r>
              <a:rPr lang="en-GB" sz="1200" smtClean="0">
                <a:solidFill>
                  <a:schemeClr val="bg1"/>
                </a:solidFill>
                <a:latin typeface="Arial" panose="020B0604020202020204" pitchFamily="34" charset="0"/>
                <a:cs typeface="Arial" panose="020B0604020202020204" pitchFamily="34" charset="0"/>
              </a:rPr>
              <a:t>Accessed </a:t>
            </a:r>
            <a:r>
              <a:rPr lang="en-GB" sz="1200" dirty="0">
                <a:solidFill>
                  <a:schemeClr val="bg1"/>
                </a:solidFill>
                <a:latin typeface="Arial" panose="020B0604020202020204" pitchFamily="34" charset="0"/>
                <a:cs typeface="Arial" panose="020B0604020202020204" pitchFamily="34" charset="0"/>
              </a:rPr>
              <a:t>05 13, 2021, from </a:t>
            </a:r>
            <a:r>
              <a:rPr lang="en-GB" sz="1200" dirty="0">
                <a:solidFill>
                  <a:schemeClr val="bg1"/>
                </a:solidFill>
                <a:latin typeface="Arial" panose="020B0604020202020204" pitchFamily="34" charset="0"/>
                <a:cs typeface="Arial" panose="020B0604020202020204" pitchFamily="34" charset="0"/>
                <a:hlinkClick r:id="rId9"/>
              </a:rPr>
              <a:t>https://</a:t>
            </a:r>
            <a:r>
              <a:rPr lang="en-GB" sz="1200">
                <a:solidFill>
                  <a:schemeClr val="bg1"/>
                </a:solidFill>
                <a:latin typeface="Arial" panose="020B0604020202020204" pitchFamily="34" charset="0"/>
                <a:cs typeface="Arial" panose="020B0604020202020204" pitchFamily="34" charset="0"/>
                <a:hlinkClick r:id="rId9"/>
              </a:rPr>
              <a:t>pediaa.com/difference-between-mathematics-and-numeracy</a:t>
            </a:r>
            <a:r>
              <a:rPr lang="en-GB" sz="1200" smtClean="0">
                <a:solidFill>
                  <a:schemeClr val="bg1"/>
                </a:solidFill>
                <a:latin typeface="Arial" panose="020B0604020202020204" pitchFamily="34" charset="0"/>
                <a:cs typeface="Arial" panose="020B0604020202020204" pitchFamily="34" charset="0"/>
                <a:hlinkClick r:id="rId9"/>
              </a:rPr>
              <a:t>/</a:t>
            </a:r>
            <a:endParaRPr lang="en-GB" sz="120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cs typeface="Arial" panose="020B0604020202020204" pitchFamily="34" charset="0"/>
            </a:endParaRPr>
          </a:p>
          <a:p>
            <a:pPr marL="457200" indent="-457200">
              <a:lnSpc>
                <a:spcPct val="107000"/>
              </a:lnSpc>
              <a:spcAft>
                <a:spcPts val="800"/>
              </a:spcAft>
            </a:pPr>
            <a:endParaRPr lang="en-GB" sz="1200" dirty="0" smtClean="0">
              <a:solidFill>
                <a:schemeClr val="bg1"/>
              </a:solidFill>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endParaRPr lang="en-GB" sz="1200"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4" name="TextBox 3"/>
          <p:cNvSpPr txBox="1"/>
          <p:nvPr/>
        </p:nvSpPr>
        <p:spPr>
          <a:xfrm>
            <a:off x="467800" y="185641"/>
            <a:ext cx="10466522" cy="523220"/>
          </a:xfrm>
          <a:prstGeom prst="rect">
            <a:avLst/>
          </a:prstGeom>
          <a:noFill/>
        </p:spPr>
        <p:txBody>
          <a:bodyPr wrap="square" rtlCol="0">
            <a:spAutoFit/>
          </a:bodyPr>
          <a:lstStyle/>
          <a:p>
            <a:pPr algn="ctr"/>
            <a:r>
              <a:rPr lang="en-GB" sz="2800" b="1" dirty="0" smtClean="0">
                <a:solidFill>
                  <a:schemeClr val="bg1"/>
                </a:solidFill>
              </a:rPr>
              <a:t>References</a:t>
            </a:r>
            <a:endParaRPr lang="en-GB" sz="2800" b="1" dirty="0">
              <a:solidFill>
                <a:schemeClr val="bg1"/>
              </a:solidFill>
            </a:endParaRPr>
          </a:p>
        </p:txBody>
      </p:sp>
    </p:spTree>
    <p:extLst>
      <p:ext uri="{BB962C8B-B14F-4D97-AF65-F5344CB8AC3E}">
        <p14:creationId xmlns:p14="http://schemas.microsoft.com/office/powerpoint/2010/main" val="104277636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1377</TotalTime>
  <Words>833</Words>
  <Application>Microsoft Office PowerPoint</Application>
  <PresentationFormat>Widescreen</PresentationFormat>
  <Paragraphs>118</Paragraphs>
  <Slides>12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 Black</vt:lpstr>
      <vt:lpstr>Calibri</vt:lpstr>
      <vt:lpstr>Century Gothic</vt:lpstr>
      <vt:lpstr>Independent Sans</vt:lpstr>
      <vt:lpstr>Lora</vt:lpstr>
      <vt:lpstr>Times New Roman</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 Simons (Dylan Thomas Community School)</dc:creator>
  <cp:lastModifiedBy>Tracy Simons</cp:lastModifiedBy>
  <cp:revision>89</cp:revision>
  <dcterms:created xsi:type="dcterms:W3CDTF">2020-01-10T10:41:22Z</dcterms:created>
  <dcterms:modified xsi:type="dcterms:W3CDTF">2021-05-13T21:28:16Z</dcterms:modified>
</cp:coreProperties>
</file>