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Waste generation split by NACE economic activity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Sheet1!$A$2:$A$5</c:f>
              <c:strCache>
                <c:ptCount val="4"/>
                <c:pt idx="0">
                  <c:v>Construction</c:v>
                </c:pt>
                <c:pt idx="1">
                  <c:v>C&amp;I</c:v>
                </c:pt>
                <c:pt idx="2">
                  <c:v>Households</c:v>
                </c:pt>
                <c:pt idx="3">
                  <c:v>Other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0.5</c:v>
                </c:pt>
                <c:pt idx="1">
                  <c:v>0.24</c:v>
                </c:pt>
                <c:pt idx="2">
                  <c:v>0.14000000000000001</c:v>
                </c:pt>
                <c:pt idx="3">
                  <c:v>0.12</c:v>
                </c:pt>
              </c:numCache>
            </c:numRef>
          </c:val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5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8"/>
            <c:bubble3D val="0"/>
            <c:spPr>
              <a:solidFill>
                <a:schemeClr val="accent3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9"/>
            <c:bubble3D val="0"/>
            <c:spPr>
              <a:solidFill>
                <a:schemeClr val="accent4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0"/>
            <c:bubble3D val="0"/>
            <c:spPr>
              <a:solidFill>
                <a:schemeClr val="accent5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dLbl>
              <c:idx val="9"/>
              <c:layout>
                <c:manualLayout>
                  <c:x val="0"/>
                  <c:y val="-2.0302452427821523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4207089552238806"/>
                      <c:h val="6.0546875E-2"/>
                    </c:manualLayout>
                  </c15:layout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Sheet1!$A$2:$A$12</c:f>
              <c:strCache>
                <c:ptCount val="11"/>
                <c:pt idx="0">
                  <c:v>Mineral wastes</c:v>
                </c:pt>
                <c:pt idx="1">
                  <c:v>Soils</c:v>
                </c:pt>
                <c:pt idx="2">
                  <c:v>Dredging spoils</c:v>
                </c:pt>
                <c:pt idx="3">
                  <c:v>Other wastes </c:v>
                </c:pt>
                <c:pt idx="4">
                  <c:v>Metallic wastes</c:v>
                </c:pt>
                <c:pt idx="5">
                  <c:v>Glass wastes </c:v>
                </c:pt>
                <c:pt idx="6">
                  <c:v>Paper &amp; cardboard wastes </c:v>
                </c:pt>
                <c:pt idx="7">
                  <c:v>Plastic wastes</c:v>
                </c:pt>
                <c:pt idx="8">
                  <c:v>Wood wastes</c:v>
                </c:pt>
                <c:pt idx="9">
                  <c:v>Vegetal wastes</c:v>
                </c:pt>
                <c:pt idx="10">
                  <c:v>Household &amp; similar wastes</c:v>
                </c:pt>
              </c:strCache>
            </c:strRef>
          </c:cat>
          <c:val>
            <c:numRef>
              <c:f>Sheet1!$B$2:$B$12</c:f>
              <c:numCache>
                <c:formatCode>0.0%</c:formatCode>
                <c:ptCount val="11"/>
                <c:pt idx="0">
                  <c:v>0.34599999999999997</c:v>
                </c:pt>
                <c:pt idx="1">
                  <c:v>0.20799999999999999</c:v>
                </c:pt>
                <c:pt idx="2">
                  <c:v>7.3999999999999996E-2</c:v>
                </c:pt>
                <c:pt idx="3">
                  <c:v>0.12</c:v>
                </c:pt>
                <c:pt idx="4">
                  <c:v>0.03</c:v>
                </c:pt>
                <c:pt idx="5">
                  <c:v>1.0999999999999999E-2</c:v>
                </c:pt>
                <c:pt idx="6">
                  <c:v>1.7999999999999999E-2</c:v>
                </c:pt>
                <c:pt idx="7">
                  <c:v>1.6E-2</c:v>
                </c:pt>
                <c:pt idx="8">
                  <c:v>1.2E-2</c:v>
                </c:pt>
                <c:pt idx="9">
                  <c:v>3.3000000000000002E-2</c:v>
                </c:pt>
                <c:pt idx="10">
                  <c:v>0.13200000000000001</c:v>
                </c:pt>
              </c:numCache>
            </c:numRef>
          </c:val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Waste from household </a:t>
            </a:r>
            <a:r>
              <a:rPr lang="en-GB" dirty="0" err="1" smtClean="0"/>
              <a:t>arisings</a:t>
            </a:r>
            <a:r>
              <a:rPr lang="en-GB" dirty="0" smtClean="0"/>
              <a:t>, UK &amp; country split, 2010-12</a:t>
            </a:r>
            <a:endParaRPr lang="en-GB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2010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26973</c:v>
                </c:pt>
                <c:pt idx="1">
                  <c:v>22150</c:v>
                </c:pt>
                <c:pt idx="2">
                  <c:v>829</c:v>
                </c:pt>
                <c:pt idx="3">
                  <c:v>2649</c:v>
                </c:pt>
                <c:pt idx="4">
                  <c:v>1344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26810</c:v>
                </c:pt>
                <c:pt idx="1">
                  <c:v>22187</c:v>
                </c:pt>
                <c:pt idx="2">
                  <c:v>810</c:v>
                </c:pt>
                <c:pt idx="3">
                  <c:v>2484</c:v>
                </c:pt>
                <c:pt idx="4">
                  <c:v>1329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UK</c:v>
                </c:pt>
                <c:pt idx="1">
                  <c:v>England</c:v>
                </c:pt>
                <c:pt idx="2">
                  <c:v>NI</c:v>
                </c:pt>
                <c:pt idx="3">
                  <c:v>Scotland</c:v>
                </c:pt>
                <c:pt idx="4">
                  <c:v>Wales</c:v>
                </c:pt>
              </c:strCache>
            </c:strRef>
          </c:cat>
          <c:val>
            <c:numRef>
              <c:f>Sheet1!$D$2:$D$6</c:f>
              <c:numCache>
                <c:formatCode>General</c:formatCode>
                <c:ptCount val="5"/>
                <c:pt idx="0">
                  <c:v>26431</c:v>
                </c:pt>
                <c:pt idx="1">
                  <c:v>21960</c:v>
                </c:pt>
                <c:pt idx="2">
                  <c:v>783</c:v>
                </c:pt>
                <c:pt idx="3">
                  <c:v>2383</c:v>
                </c:pt>
                <c:pt idx="4">
                  <c:v>1304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21533432"/>
        <c:axId val="221533824"/>
      </c:barChart>
      <c:catAx>
        <c:axId val="22153343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1533824"/>
        <c:crosses val="autoZero"/>
        <c:auto val="1"/>
        <c:lblAlgn val="ctr"/>
        <c:lblOffset val="100"/>
        <c:noMultiLvlLbl val="0"/>
      </c:catAx>
      <c:valAx>
        <c:axId val="221533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15334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2006727"/>
            <a:ext cx="4103370" cy="37553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369633" y="1285824"/>
            <a:ext cx="8464296" cy="450062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k object 21"/>
          <p:cNvSpPr/>
          <p:nvPr/>
        </p:nvSpPr>
        <p:spPr>
          <a:xfrm>
            <a:off x="0" y="601980"/>
            <a:ext cx="9144000" cy="190347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k object 20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11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91490" y="954278"/>
            <a:ext cx="8161019" cy="727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0" i="0">
                <a:solidFill>
                  <a:srgbClr val="04607A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81075" y="1801749"/>
            <a:ext cx="8181848" cy="45205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10/5/2017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510523" y="6552648"/>
            <a:ext cx="203200" cy="1784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045C75"/>
                </a:solidFill>
                <a:latin typeface="Times New Roman"/>
                <a:cs typeface="Times New Roman"/>
              </a:defRPr>
            </a:lvl1pPr>
          </a:lstStyle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2.png"/><Relationship Id="rId7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.png"/><Relationship Id="rId7" Type="http://schemas.openxmlformats.org/officeDocument/2006/relationships/image" Target="../media/image2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.png"/><Relationship Id="rId7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chart" Target="../charts/char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image" Target="../media/image2.png"/><Relationship Id="rId7" Type="http://schemas.openxmlformats.org/officeDocument/2006/relationships/image" Target="../media/image2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32.jpg"/><Relationship Id="rId4" Type="http://schemas.openxmlformats.org/officeDocument/2006/relationships/image" Target="../media/image3.png"/><Relationship Id="rId9" Type="http://schemas.openxmlformats.org/officeDocument/2006/relationships/image" Target="../media/image31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4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6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7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jp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089016" y="5123688"/>
            <a:ext cx="3404870" cy="1132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spc="-45" dirty="0">
                <a:solidFill>
                  <a:srgbClr val="FFFFFF"/>
                </a:solidFill>
                <a:latin typeface="Calibri"/>
                <a:cs typeface="Calibri"/>
              </a:rPr>
              <a:t>Waste </a:t>
            </a:r>
            <a:r>
              <a:rPr sz="360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3600" spc="-20" dirty="0">
                <a:solidFill>
                  <a:srgbClr val="FFFFFF"/>
                </a:solidFill>
                <a:latin typeface="Calibri"/>
                <a:cs typeface="Calibri"/>
              </a:rPr>
              <a:t> Resource</a:t>
            </a:r>
            <a:endParaRPr sz="3600">
              <a:latin typeface="Calibri"/>
              <a:cs typeface="Calibri"/>
            </a:endParaRPr>
          </a:p>
          <a:p>
            <a:pPr marL="899794">
              <a:lnSpc>
                <a:spcPct val="100000"/>
              </a:lnSpc>
            </a:pPr>
            <a:r>
              <a:rPr sz="3600" spc="-10" dirty="0">
                <a:solidFill>
                  <a:srgbClr val="FFFFFF"/>
                </a:solidFill>
                <a:latin typeface="Calibri"/>
                <a:cs typeface="Calibri"/>
              </a:rPr>
              <a:t>Management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788027" y="2420873"/>
            <a:ext cx="3744467" cy="25003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71474" y="2714637"/>
            <a:ext cx="2643251" cy="39823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586723" y="6552648"/>
            <a:ext cx="12763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sz="1200" dirty="0">
                <a:solidFill>
                  <a:srgbClr val="D1EAED"/>
                </a:solidFill>
                <a:latin typeface="Times New Roman"/>
                <a:cs typeface="Times New Roman"/>
              </a:rPr>
              <a:t>1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4540" y="1949322"/>
            <a:ext cx="3740785" cy="3850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287020" algn="l"/>
              </a:tabLst>
            </a:pPr>
            <a:r>
              <a:rPr sz="2050" spc="-894" dirty="0">
                <a:solidFill>
                  <a:srgbClr val="0AD0D9"/>
                </a:solidFill>
                <a:latin typeface="Wingdings"/>
                <a:cs typeface="Wingdings"/>
              </a:rPr>
              <a:t></a:t>
            </a:r>
            <a:r>
              <a:rPr sz="2050" spc="-894" dirty="0">
                <a:solidFill>
                  <a:srgbClr val="0AD0D9"/>
                </a:solidFill>
                <a:latin typeface="Times New Roman"/>
                <a:cs typeface="Times New Roman"/>
              </a:rPr>
              <a:t>	</a:t>
            </a:r>
            <a:r>
              <a:rPr sz="2200" spc="-5" dirty="0">
                <a:latin typeface="Calibri"/>
                <a:cs typeface="Calibri"/>
              </a:rPr>
              <a:t>Module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Aim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750">
              <a:latin typeface="Times New Roman"/>
              <a:cs typeface="Times New Roman"/>
            </a:endParaRPr>
          </a:p>
          <a:p>
            <a:pPr marL="287020" marR="306705" indent="-274955">
              <a:lnSpc>
                <a:spcPct val="80000"/>
              </a:lnSpc>
            </a:pPr>
            <a:r>
              <a:rPr sz="2200" spc="-15" dirty="0">
                <a:latin typeface="Calibri"/>
                <a:cs typeface="Calibri"/>
              </a:rPr>
              <a:t>…to </a:t>
            </a:r>
            <a:r>
              <a:rPr sz="2200" spc="-10" dirty="0">
                <a:latin typeface="Calibri"/>
                <a:cs typeface="Calibri"/>
              </a:rPr>
              <a:t>provide students </a:t>
            </a:r>
            <a:r>
              <a:rPr sz="2200" spc="-5" dirty="0">
                <a:latin typeface="Calibri"/>
                <a:cs typeface="Calibri"/>
              </a:rPr>
              <a:t>with the  opportunity </a:t>
            </a:r>
            <a:r>
              <a:rPr sz="2200" spc="-20" dirty="0">
                <a:latin typeface="Calibri"/>
                <a:cs typeface="Calibri"/>
              </a:rPr>
              <a:t>to </a:t>
            </a:r>
            <a:r>
              <a:rPr sz="2200" spc="-10" dirty="0">
                <a:latin typeface="Calibri"/>
                <a:cs typeface="Calibri"/>
              </a:rPr>
              <a:t>explore, </a:t>
            </a:r>
            <a:r>
              <a:rPr sz="2200" spc="-5" dirty="0">
                <a:latin typeface="Calibri"/>
                <a:cs typeface="Calibri"/>
              </a:rPr>
              <a:t>in  </a:t>
            </a:r>
            <a:r>
              <a:rPr sz="2200" spc="-10" dirty="0">
                <a:latin typeface="Calibri"/>
                <a:cs typeface="Calibri"/>
              </a:rPr>
              <a:t>depth, current significant  </a:t>
            </a:r>
            <a:r>
              <a:rPr sz="2200" spc="-5" dirty="0">
                <a:latin typeface="Calibri"/>
                <a:cs typeface="Calibri"/>
              </a:rPr>
              <a:t>issues </a:t>
            </a:r>
            <a:r>
              <a:rPr sz="2200" spc="-15" dirty="0">
                <a:latin typeface="Calibri"/>
                <a:cs typeface="Calibri"/>
              </a:rPr>
              <a:t>relevant </a:t>
            </a:r>
            <a:r>
              <a:rPr sz="2200" spc="-20" dirty="0">
                <a:latin typeface="Calibri"/>
                <a:cs typeface="Calibri"/>
              </a:rPr>
              <a:t>to </a:t>
            </a:r>
            <a:r>
              <a:rPr sz="2200" spc="-15" dirty="0">
                <a:latin typeface="Calibri"/>
                <a:cs typeface="Calibri"/>
              </a:rPr>
              <a:t>waste  </a:t>
            </a:r>
            <a:r>
              <a:rPr sz="2200" spc="-10" dirty="0">
                <a:latin typeface="Calibri"/>
                <a:cs typeface="Calibri"/>
              </a:rPr>
              <a:t>management.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2750">
              <a:latin typeface="Times New Roman"/>
              <a:cs typeface="Times New Roman"/>
            </a:endParaRPr>
          </a:p>
          <a:p>
            <a:pPr marL="287020" marR="5080" indent="-274955">
              <a:lnSpc>
                <a:spcPct val="80000"/>
              </a:lnSpc>
            </a:pPr>
            <a:r>
              <a:rPr sz="2200" spc="-10" dirty="0">
                <a:latin typeface="Calibri"/>
                <a:cs typeface="Calibri"/>
              </a:rPr>
              <a:t>The </a:t>
            </a:r>
            <a:r>
              <a:rPr sz="2200" spc="-5" dirty="0">
                <a:latin typeface="Calibri"/>
                <a:cs typeface="Calibri"/>
              </a:rPr>
              <a:t>ability </a:t>
            </a:r>
            <a:r>
              <a:rPr sz="2200" spc="-15" dirty="0">
                <a:latin typeface="Calibri"/>
                <a:cs typeface="Calibri"/>
              </a:rPr>
              <a:t>to </a:t>
            </a:r>
            <a:r>
              <a:rPr sz="2200" spc="-20" dirty="0">
                <a:latin typeface="Calibri"/>
                <a:cs typeface="Calibri"/>
              </a:rPr>
              <a:t>make </a:t>
            </a:r>
            <a:r>
              <a:rPr sz="2200" spc="-10" dirty="0">
                <a:latin typeface="Calibri"/>
                <a:cs typeface="Calibri"/>
              </a:rPr>
              <a:t>informed  judgements concerning </a:t>
            </a:r>
            <a:r>
              <a:rPr sz="2200" spc="-5" dirty="0">
                <a:latin typeface="Calibri"/>
                <a:cs typeface="Calibri"/>
              </a:rPr>
              <a:t>the  socio-economic consequences  </a:t>
            </a:r>
            <a:r>
              <a:rPr sz="2200" dirty="0">
                <a:latin typeface="Calibri"/>
                <a:cs typeface="Calibri"/>
              </a:rPr>
              <a:t>of </a:t>
            </a:r>
            <a:r>
              <a:rPr sz="2200" spc="-10" dirty="0">
                <a:latin typeface="Calibri"/>
                <a:cs typeface="Calibri"/>
              </a:rPr>
              <a:t>current </a:t>
            </a:r>
            <a:r>
              <a:rPr sz="2200" spc="-5" dirty="0">
                <a:latin typeface="Calibri"/>
                <a:cs typeface="Calibri"/>
              </a:rPr>
              <a:t>technology is an  </a:t>
            </a:r>
            <a:r>
              <a:rPr sz="2200" spc="-10" dirty="0">
                <a:latin typeface="Calibri"/>
                <a:cs typeface="Calibri"/>
              </a:rPr>
              <a:t>important </a:t>
            </a:r>
            <a:r>
              <a:rPr sz="2200" spc="-5" dirty="0">
                <a:latin typeface="Calibri"/>
                <a:cs typeface="Calibri"/>
              </a:rPr>
              <a:t>part of this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aim.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613147" y="2714625"/>
            <a:ext cx="3887088" cy="264325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586723" y="6552648"/>
            <a:ext cx="12763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sz="1200" dirty="0">
                <a:solidFill>
                  <a:srgbClr val="D1EAED"/>
                </a:solidFill>
                <a:latin typeface="Times New Roman"/>
                <a:cs typeface="Times New Roman"/>
              </a:rPr>
              <a:t>2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7288" y="1597025"/>
            <a:ext cx="3108325" cy="1962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50" spc="-1085" dirty="0">
                <a:solidFill>
                  <a:srgbClr val="0AD0D9"/>
                </a:solidFill>
                <a:latin typeface="Wingdings"/>
                <a:cs typeface="Wingdings"/>
              </a:rPr>
              <a:t></a:t>
            </a:r>
            <a:r>
              <a:rPr sz="2450" spc="110" dirty="0">
                <a:solidFill>
                  <a:srgbClr val="0AD0D9"/>
                </a:solidFill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Calibri"/>
                <a:cs typeface="Calibri"/>
              </a:rPr>
              <a:t>Outcomes</a:t>
            </a:r>
            <a:endParaRPr sz="2600">
              <a:latin typeface="Calibri"/>
              <a:cs typeface="Calibri"/>
            </a:endParaRPr>
          </a:p>
          <a:p>
            <a:pPr marL="652780" marR="5080" indent="-247015">
              <a:lnSpc>
                <a:spcPct val="100000"/>
              </a:lnSpc>
              <a:spcBef>
                <a:spcPts val="585"/>
              </a:spcBef>
            </a:pPr>
            <a:r>
              <a:rPr sz="2050" spc="-919" dirty="0">
                <a:solidFill>
                  <a:srgbClr val="0E6EC5"/>
                </a:solidFill>
                <a:latin typeface="Wingdings"/>
                <a:cs typeface="Wingdings"/>
              </a:rPr>
              <a:t></a:t>
            </a:r>
            <a:r>
              <a:rPr sz="2050" spc="290" dirty="0">
                <a:solidFill>
                  <a:srgbClr val="0E6EC5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Calibri"/>
                <a:cs typeface="Calibri"/>
              </a:rPr>
              <a:t>Critically </a:t>
            </a:r>
            <a:r>
              <a:rPr sz="2400" spc="-15" dirty="0">
                <a:latin typeface="Calibri"/>
                <a:cs typeface="Calibri"/>
              </a:rPr>
              <a:t>evaluate  </a:t>
            </a:r>
            <a:r>
              <a:rPr sz="2400" spc="-10" dirty="0">
                <a:latin typeface="Calibri"/>
                <a:cs typeface="Calibri"/>
              </a:rPr>
              <a:t>current </a:t>
            </a:r>
            <a:r>
              <a:rPr sz="2400" spc="-5" dirty="0">
                <a:latin typeface="Calibri"/>
                <a:cs typeface="Calibri"/>
              </a:rPr>
              <a:t>significant  </a:t>
            </a:r>
            <a:r>
              <a:rPr sz="2400" spc="-15" dirty="0">
                <a:latin typeface="Calibri"/>
                <a:cs typeface="Calibri"/>
              </a:rPr>
              <a:t>waste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management  challenges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65878" y="1741042"/>
            <a:ext cx="3461385" cy="34671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  <a:tab pos="2720340" algn="l"/>
              </a:tabLst>
            </a:pPr>
            <a:r>
              <a:rPr sz="2400" spc="-5" dirty="0">
                <a:latin typeface="Calibri"/>
                <a:cs typeface="Calibri"/>
              </a:rPr>
              <a:t>D</a:t>
            </a:r>
            <a:r>
              <a:rPr sz="2400" spc="-10" dirty="0">
                <a:latin typeface="Calibri"/>
                <a:cs typeface="Calibri"/>
              </a:rPr>
              <a:t>e</a:t>
            </a:r>
            <a:r>
              <a:rPr sz="2400" spc="-25" dirty="0">
                <a:latin typeface="Calibri"/>
                <a:cs typeface="Calibri"/>
              </a:rPr>
              <a:t>t</a:t>
            </a:r>
            <a:r>
              <a:rPr sz="2400" dirty="0">
                <a:latin typeface="Calibri"/>
                <a:cs typeface="Calibri"/>
              </a:rPr>
              <a:t>ermine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cur</a:t>
            </a:r>
            <a:r>
              <a:rPr sz="2400" spc="-35" dirty="0">
                <a:latin typeface="Calibri"/>
                <a:cs typeface="Calibri"/>
              </a:rPr>
              <a:t>r</a:t>
            </a:r>
            <a:r>
              <a:rPr sz="2400" dirty="0">
                <a:latin typeface="Calibri"/>
                <a:cs typeface="Calibri"/>
              </a:rPr>
              <a:t>e</a:t>
            </a:r>
            <a:r>
              <a:rPr sz="2400" spc="-25" dirty="0">
                <a:latin typeface="Calibri"/>
                <a:cs typeface="Calibri"/>
              </a:rPr>
              <a:t>n</a:t>
            </a:r>
            <a:r>
              <a:rPr sz="2400" dirty="0">
                <a:latin typeface="Calibri"/>
                <a:cs typeface="Calibri"/>
              </a:rPr>
              <a:t>t	</a:t>
            </a:r>
            <a:r>
              <a:rPr sz="2400" spc="-30" dirty="0">
                <a:latin typeface="Calibri"/>
                <a:cs typeface="Calibri"/>
              </a:rPr>
              <a:t>w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30" dirty="0">
                <a:latin typeface="Calibri"/>
                <a:cs typeface="Calibri"/>
              </a:rPr>
              <a:t>s</a:t>
            </a:r>
            <a:r>
              <a:rPr sz="2400" spc="-25" dirty="0">
                <a:latin typeface="Calibri"/>
                <a:cs typeface="Calibri"/>
              </a:rPr>
              <a:t>t</a:t>
            </a:r>
            <a:r>
              <a:rPr sz="2400" dirty="0">
                <a:latin typeface="Calibri"/>
                <a:cs typeface="Calibri"/>
              </a:rPr>
              <a:t>e  </a:t>
            </a:r>
            <a:r>
              <a:rPr sz="2400" spc="-5" dirty="0">
                <a:latin typeface="Calibri"/>
                <a:cs typeface="Calibri"/>
              </a:rPr>
              <a:t>management </a:t>
            </a:r>
            <a:r>
              <a:rPr sz="2400" dirty="0">
                <a:latin typeface="Calibri"/>
                <a:cs typeface="Calibri"/>
              </a:rPr>
              <a:t>issues and  </a:t>
            </a:r>
            <a:r>
              <a:rPr sz="2400" spc="-5" dirty="0">
                <a:latin typeface="Calibri"/>
                <a:cs typeface="Calibri"/>
              </a:rPr>
              <a:t>practices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interpret  potential </a:t>
            </a:r>
            <a:r>
              <a:rPr sz="2400" spc="-5" dirty="0">
                <a:latin typeface="Calibri"/>
                <a:cs typeface="Calibri"/>
              </a:rPr>
              <a:t>implications </a:t>
            </a:r>
            <a:r>
              <a:rPr sz="2400" spc="-20" dirty="0">
                <a:latin typeface="Calibri"/>
                <a:cs typeface="Calibri"/>
              </a:rPr>
              <a:t>for 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environment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AD0D9"/>
              </a:buClr>
              <a:buFont typeface="Wingdings"/>
              <a:buChar char=""/>
            </a:pPr>
            <a:endParaRPr sz="3500">
              <a:latin typeface="Times New Roman"/>
              <a:cs typeface="Times New Roman"/>
            </a:endParaRPr>
          </a:p>
          <a:p>
            <a:pPr marL="287020" marR="6858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20" dirty="0">
                <a:latin typeface="Calibri"/>
                <a:cs typeface="Calibri"/>
              </a:rPr>
              <a:t>Make </a:t>
            </a:r>
            <a:r>
              <a:rPr sz="2400" spc="-10" dirty="0">
                <a:latin typeface="Calibri"/>
                <a:cs typeface="Calibri"/>
              </a:rPr>
              <a:t>comparisons  </a:t>
            </a:r>
            <a:r>
              <a:rPr sz="2400" spc="-5" dirty="0">
                <a:latin typeface="Calibri"/>
                <a:cs typeface="Calibri"/>
              </a:rPr>
              <a:t>between </a:t>
            </a:r>
            <a:r>
              <a:rPr sz="2400" spc="-15" dirty="0">
                <a:latin typeface="Calibri"/>
                <a:cs typeface="Calibri"/>
              </a:rPr>
              <a:t>ranges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waste  </a:t>
            </a:r>
            <a:r>
              <a:rPr sz="2400" spc="-5" dirty="0">
                <a:latin typeface="Calibri"/>
                <a:cs typeface="Calibri"/>
              </a:rPr>
              <a:t>management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methods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85787" y="3929126"/>
            <a:ext cx="3857625" cy="24898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586723" y="6552648"/>
            <a:ext cx="12763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sz="1200" dirty="0">
                <a:solidFill>
                  <a:srgbClr val="D1EAED"/>
                </a:solidFill>
                <a:latin typeface="Times New Roman"/>
                <a:cs typeface="Times New Roman"/>
              </a:rPr>
              <a:t>3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7288" y="1882902"/>
            <a:ext cx="3384550" cy="1218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955">
              <a:lnSpc>
                <a:spcPct val="100000"/>
              </a:lnSpc>
            </a:pPr>
            <a:r>
              <a:rPr sz="2450" spc="-1080" dirty="0">
                <a:solidFill>
                  <a:srgbClr val="0AD0D9"/>
                </a:solidFill>
                <a:latin typeface="Wingdings"/>
                <a:cs typeface="Wingdings"/>
              </a:rPr>
              <a:t></a:t>
            </a:r>
            <a:r>
              <a:rPr sz="2450" spc="165" dirty="0">
                <a:solidFill>
                  <a:srgbClr val="0AD0D9"/>
                </a:solidFill>
                <a:latin typeface="Times New Roman"/>
                <a:cs typeface="Times New Roman"/>
              </a:rPr>
              <a:t> </a:t>
            </a:r>
            <a:r>
              <a:rPr sz="2600" spc="-5" dirty="0">
                <a:latin typeface="Calibri"/>
                <a:cs typeface="Calibri"/>
              </a:rPr>
              <a:t>Analyse </a:t>
            </a:r>
            <a:r>
              <a:rPr sz="2600" dirty="0">
                <a:latin typeface="Calibri"/>
                <a:cs typeface="Calibri"/>
              </a:rPr>
              <a:t>a </a:t>
            </a:r>
            <a:r>
              <a:rPr sz="2600" spc="-10" dirty="0">
                <a:latin typeface="Calibri"/>
                <a:cs typeface="Calibri"/>
              </a:rPr>
              <a:t>range </a:t>
            </a:r>
            <a:r>
              <a:rPr sz="2600" spc="-5" dirty="0">
                <a:latin typeface="Calibri"/>
                <a:cs typeface="Calibri"/>
              </a:rPr>
              <a:t>of  technological </a:t>
            </a:r>
            <a:r>
              <a:rPr sz="2600" dirty="0">
                <a:latin typeface="Calibri"/>
                <a:cs typeface="Calibri"/>
              </a:rPr>
              <a:t>solutions  </a:t>
            </a:r>
            <a:r>
              <a:rPr sz="2600" spc="-10" dirty="0">
                <a:latin typeface="Calibri"/>
                <a:cs typeface="Calibri"/>
              </a:rPr>
              <a:t>to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waste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problem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pc="-20" dirty="0"/>
              <a:t>Evaluate </a:t>
            </a:r>
            <a:r>
              <a:rPr dirty="0"/>
              <a:t>via </a:t>
            </a:r>
            <a:r>
              <a:rPr spc="-5" dirty="0"/>
              <a:t>case studies</a:t>
            </a:r>
            <a:r>
              <a:rPr spc="-100" dirty="0"/>
              <a:t> </a:t>
            </a:r>
            <a:r>
              <a:rPr dirty="0"/>
              <a:t>the  </a:t>
            </a:r>
            <a:r>
              <a:rPr spc="-5" dirty="0"/>
              <a:t>consequences of </a:t>
            </a:r>
            <a:r>
              <a:rPr spc="-20" dirty="0"/>
              <a:t>different  </a:t>
            </a:r>
            <a:r>
              <a:rPr dirty="0"/>
              <a:t>methods of </a:t>
            </a:r>
            <a:r>
              <a:rPr spc="-15" dirty="0"/>
              <a:t>waste  </a:t>
            </a:r>
            <a:r>
              <a:rPr spc="-10" dirty="0"/>
              <a:t>treatment </a:t>
            </a:r>
            <a:r>
              <a:rPr spc="-5" dirty="0"/>
              <a:t>on</a:t>
            </a:r>
            <a:r>
              <a:rPr spc="-70" dirty="0"/>
              <a:t> </a:t>
            </a:r>
            <a:r>
              <a:rPr spc="-5" dirty="0"/>
              <a:t>society</a:t>
            </a:r>
          </a:p>
          <a:p>
            <a:pPr>
              <a:lnSpc>
                <a:spcPct val="100000"/>
              </a:lnSpc>
              <a:spcBef>
                <a:spcPts val="1"/>
              </a:spcBef>
              <a:buClr>
                <a:srgbClr val="0AD0D9"/>
              </a:buClr>
              <a:buFont typeface="Wingdings"/>
              <a:buChar char=""/>
            </a:pPr>
            <a:endParaRPr sz="3800">
              <a:latin typeface="Times New Roman"/>
              <a:cs typeface="Times New Roman"/>
            </a:endParaRPr>
          </a:p>
          <a:p>
            <a:pPr marL="287020" marR="67691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pc="-5" dirty="0"/>
              <a:t>Examine </a:t>
            </a:r>
            <a:r>
              <a:rPr dirty="0"/>
              <a:t>the </a:t>
            </a:r>
            <a:r>
              <a:rPr spc="-5" dirty="0"/>
              <a:t>use of  technology </a:t>
            </a:r>
            <a:r>
              <a:rPr spc="-15" dirty="0"/>
              <a:t>to </a:t>
            </a:r>
            <a:r>
              <a:rPr spc="-10" dirty="0"/>
              <a:t>solve</a:t>
            </a:r>
            <a:r>
              <a:rPr spc="-65" dirty="0"/>
              <a:t> </a:t>
            </a:r>
            <a:r>
              <a:rPr dirty="0"/>
              <a:t>the  </a:t>
            </a:r>
            <a:r>
              <a:rPr spc="-5" dirty="0"/>
              <a:t>challenges of </a:t>
            </a:r>
            <a:r>
              <a:rPr spc="-15" dirty="0"/>
              <a:t>waste  </a:t>
            </a:r>
            <a:r>
              <a:rPr spc="-5" dirty="0"/>
              <a:t>management</a:t>
            </a:r>
          </a:p>
        </p:txBody>
      </p:sp>
      <p:sp>
        <p:nvSpPr>
          <p:cNvPr id="5" name="object 5"/>
          <p:cNvSpPr/>
          <p:nvPr/>
        </p:nvSpPr>
        <p:spPr>
          <a:xfrm>
            <a:off x="785787" y="3286125"/>
            <a:ext cx="2214626" cy="3239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586723" y="6552648"/>
            <a:ext cx="12763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sz="1200" dirty="0">
                <a:solidFill>
                  <a:srgbClr val="D1EAED"/>
                </a:solidFill>
                <a:latin typeface="Times New Roman"/>
                <a:cs typeface="Times New Roman"/>
              </a:rPr>
              <a:t>4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905761"/>
            <a:ext cx="3440429" cy="4410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5" dirty="0">
                <a:latin typeface="Calibri"/>
                <a:cs typeface="Calibri"/>
              </a:rPr>
              <a:t>Indicative</a:t>
            </a:r>
            <a:r>
              <a:rPr sz="2600" spc="-13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content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1"/>
              </a:spcBef>
              <a:buClr>
                <a:srgbClr val="0AD0D9"/>
              </a:buClr>
              <a:buFont typeface="Wingdings"/>
              <a:buChar char=""/>
            </a:pPr>
            <a:endParaRPr sz="32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30" dirty="0">
                <a:latin typeface="Calibri"/>
                <a:cs typeface="Calibri"/>
              </a:rPr>
              <a:t>Waste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hierarchy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28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10" dirty="0">
                <a:latin typeface="Calibri"/>
                <a:cs typeface="Calibri"/>
              </a:rPr>
              <a:t>Recycling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290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Landfill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28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Combustion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processes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285"/>
              </a:spcBef>
              <a:buClr>
                <a:srgbClr val="0E6EC5"/>
              </a:buClr>
              <a:buSzPct val="83333"/>
              <a:buFont typeface="Wingdings"/>
              <a:buChar char=""/>
              <a:tabLst>
                <a:tab pos="653415" algn="l"/>
              </a:tabLst>
            </a:pPr>
            <a:r>
              <a:rPr sz="2400" spc="-15" dirty="0">
                <a:latin typeface="Calibri"/>
                <a:cs typeface="Calibri"/>
              </a:rPr>
              <a:t>Sewage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sludge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290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10" dirty="0">
                <a:latin typeface="Calibri"/>
                <a:cs typeface="Calibri"/>
              </a:rPr>
              <a:t>Environmental</a:t>
            </a:r>
            <a:r>
              <a:rPr sz="2400" spc="-10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issues</a:t>
            </a:r>
            <a:endParaRPr sz="240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Wingdings"/>
              <a:buChar char=""/>
            </a:pPr>
            <a:endParaRPr sz="3000">
              <a:latin typeface="Times New Roman"/>
              <a:cs typeface="Times New Roman"/>
            </a:endParaRPr>
          </a:p>
          <a:p>
            <a:pPr marL="652780" lvl="1" indent="-247015">
              <a:lnSpc>
                <a:spcPts val="2735"/>
              </a:lnSpc>
              <a:buClr>
                <a:srgbClr val="0E6EC5"/>
              </a:buClr>
              <a:buSzPct val="83333"/>
              <a:buFont typeface="Wingdings"/>
              <a:buChar char=""/>
              <a:tabLst>
                <a:tab pos="653415" algn="l"/>
              </a:tabLst>
            </a:pPr>
            <a:r>
              <a:rPr sz="2400" dirty="0">
                <a:latin typeface="Calibri"/>
                <a:cs typeface="Calibri"/>
              </a:rPr>
              <a:t>Plus </a:t>
            </a:r>
            <a:r>
              <a:rPr sz="2400" spc="-5" dirty="0">
                <a:latin typeface="Calibri"/>
                <a:cs typeface="Calibri"/>
              </a:rPr>
              <a:t>visits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waste</a:t>
            </a:r>
            <a:endParaRPr sz="2400">
              <a:latin typeface="Calibri"/>
              <a:cs typeface="Calibri"/>
            </a:endParaRPr>
          </a:p>
          <a:p>
            <a:pPr marL="480059" algn="ctr">
              <a:lnSpc>
                <a:spcPts val="2735"/>
              </a:lnSpc>
            </a:pPr>
            <a:r>
              <a:rPr sz="2400" spc="-10" dirty="0">
                <a:latin typeface="Calibri"/>
                <a:cs typeface="Calibri"/>
              </a:rPr>
              <a:t>treatment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processes.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108828" y="2080260"/>
            <a:ext cx="3117469" cy="411505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586723" y="6552648"/>
            <a:ext cx="127635" cy="178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sz="1200" dirty="0">
                <a:solidFill>
                  <a:srgbClr val="D1EAED"/>
                </a:solidFill>
                <a:latin typeface="Times New Roman"/>
                <a:cs typeface="Times New Roman"/>
              </a:rPr>
              <a:t>5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599423" y="6535826"/>
            <a:ext cx="102235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1770">
              <a:lnSpc>
                <a:spcPct val="100000"/>
              </a:lnSpc>
            </a:pPr>
            <a:r>
              <a:rPr spc="-30" dirty="0"/>
              <a:t>Why </a:t>
            </a:r>
            <a:r>
              <a:rPr dirty="0"/>
              <a:t>all this </a:t>
            </a:r>
            <a:r>
              <a:rPr spc="-5" dirty="0"/>
              <a:t>fuss </a:t>
            </a:r>
            <a:r>
              <a:rPr dirty="0"/>
              <a:t>about</a:t>
            </a:r>
            <a:r>
              <a:rPr spc="-80" dirty="0"/>
              <a:t> </a:t>
            </a:r>
            <a:r>
              <a:rPr spc="-25" dirty="0"/>
              <a:t>waste?</a:t>
            </a:r>
          </a:p>
        </p:txBody>
      </p:sp>
      <p:sp>
        <p:nvSpPr>
          <p:cNvPr id="9" name="object 9"/>
          <p:cNvSpPr/>
          <p:nvPr/>
        </p:nvSpPr>
        <p:spPr>
          <a:xfrm>
            <a:off x="5220080" y="1844801"/>
            <a:ext cx="3547872" cy="2354072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61543" y="2201798"/>
            <a:ext cx="4499610" cy="1485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662305" indent="-342900">
              <a:lnSpc>
                <a:spcPct val="100000"/>
              </a:lnSpc>
            </a:pPr>
            <a:r>
              <a:rPr sz="2600" spc="-15" dirty="0">
                <a:latin typeface="Calibri"/>
                <a:cs typeface="Calibri"/>
              </a:rPr>
              <a:t>Relates to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Government’s  </a:t>
            </a:r>
            <a:r>
              <a:rPr sz="2600" spc="-10" dirty="0">
                <a:latin typeface="Calibri"/>
                <a:cs typeface="Calibri"/>
              </a:rPr>
              <a:t>drive </a:t>
            </a:r>
            <a:r>
              <a:rPr sz="2600" spc="-15" dirty="0">
                <a:latin typeface="Calibri"/>
                <a:cs typeface="Calibri"/>
              </a:rPr>
              <a:t>towards </a:t>
            </a:r>
            <a:r>
              <a:rPr sz="2600" dirty="0">
                <a:latin typeface="Calibri"/>
                <a:cs typeface="Calibri"/>
              </a:rPr>
              <a:t>achieving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endParaRPr sz="2600">
              <a:latin typeface="Calibri"/>
              <a:cs typeface="Calibri"/>
            </a:endParaRPr>
          </a:p>
          <a:p>
            <a:pPr marL="689610">
              <a:lnSpc>
                <a:spcPts val="3110"/>
              </a:lnSpc>
            </a:pPr>
            <a:r>
              <a:rPr sz="2600" spc="-15" dirty="0">
                <a:latin typeface="Calibri"/>
                <a:cs typeface="Calibri"/>
              </a:rPr>
              <a:t>better </a:t>
            </a:r>
            <a:r>
              <a:rPr sz="2600" spc="-5" dirty="0">
                <a:latin typeface="Calibri"/>
                <a:cs typeface="Calibri"/>
              </a:rPr>
              <a:t>quality 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life.</a:t>
            </a:r>
            <a:endParaRPr sz="2600">
              <a:latin typeface="Calibri"/>
              <a:cs typeface="Calibri"/>
            </a:endParaRPr>
          </a:p>
          <a:p>
            <a:pPr marR="5080" algn="r">
              <a:lnSpc>
                <a:spcPts val="2150"/>
              </a:lnSpc>
            </a:pPr>
            <a:r>
              <a:rPr sz="1800" spc="-10" dirty="0">
                <a:latin typeface="Calibri"/>
                <a:cs typeface="Calibri"/>
              </a:rPr>
              <a:t>From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this…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79514" y="4077055"/>
            <a:ext cx="4350639" cy="260299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651628" y="4540884"/>
            <a:ext cx="873760" cy="2990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spc="-5" dirty="0">
                <a:latin typeface="Calibri"/>
                <a:cs typeface="Calibri"/>
              </a:rPr>
              <a:t>…to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spc="-5" dirty="0">
                <a:latin typeface="Calibri"/>
                <a:cs typeface="Calibri"/>
              </a:rPr>
              <a:t>this?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43854" y="5616549"/>
            <a:ext cx="3154045" cy="393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10" dirty="0">
                <a:latin typeface="Calibri"/>
                <a:cs typeface="Calibri"/>
              </a:rPr>
              <a:t>Sustainable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development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36448" y="338327"/>
            <a:ext cx="6015228" cy="909827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27100" y="231647"/>
            <a:ext cx="6029960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The </a:t>
            </a:r>
            <a:r>
              <a:rPr sz="3600" spc="-5" dirty="0">
                <a:latin typeface="Tahoma"/>
                <a:cs typeface="Tahoma"/>
              </a:rPr>
              <a:t>Sustainable</a:t>
            </a:r>
            <a:r>
              <a:rPr sz="3600" spc="-50" dirty="0">
                <a:latin typeface="Tahoma"/>
                <a:cs typeface="Tahoma"/>
              </a:rPr>
              <a:t> </a:t>
            </a:r>
            <a:r>
              <a:rPr sz="3600" spc="-10" dirty="0">
                <a:latin typeface="Tahoma"/>
                <a:cs typeface="Tahoma"/>
              </a:rPr>
              <a:t>Development</a:t>
            </a:r>
            <a:endParaRPr sz="3600">
              <a:latin typeface="Tahoma"/>
              <a:cs typeface="Tahoma"/>
            </a:endParaRPr>
          </a:p>
          <a:p>
            <a:pPr marL="12700">
              <a:lnSpc>
                <a:spcPts val="4315"/>
              </a:lnSpc>
            </a:pPr>
            <a:r>
              <a:rPr sz="3600" dirty="0">
                <a:latin typeface="Tahoma"/>
                <a:cs typeface="Tahoma"/>
              </a:rPr>
              <a:t>Model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1758" y="1977263"/>
            <a:ext cx="8017357" cy="475046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582927" y="2545207"/>
            <a:ext cx="8756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Econ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mic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45478" y="2621407"/>
            <a:ext cx="53975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Social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658870" y="5822696"/>
            <a:ext cx="12947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environmental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369690" y="3329304"/>
            <a:ext cx="1795780" cy="7359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 indent="6985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Sustainable  De</a:t>
            </a:r>
            <a:r>
              <a:rPr sz="2400" spc="-20" dirty="0">
                <a:latin typeface="Tahoma"/>
                <a:cs typeface="Tahoma"/>
              </a:rPr>
              <a:t>v</a:t>
            </a:r>
            <a:r>
              <a:rPr sz="2400" spc="-5" dirty="0">
                <a:latin typeface="Tahoma"/>
                <a:cs typeface="Tahoma"/>
              </a:rPr>
              <a:t>elo</a:t>
            </a:r>
            <a:r>
              <a:rPr sz="2400" spc="10" dirty="0">
                <a:latin typeface="Tahoma"/>
                <a:cs typeface="Tahoma"/>
              </a:rPr>
              <a:t>p</a:t>
            </a:r>
            <a:r>
              <a:rPr sz="2400" dirty="0">
                <a:latin typeface="Tahoma"/>
                <a:cs typeface="Tahoma"/>
              </a:rPr>
              <a:t>ment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50012" y="1599946"/>
            <a:ext cx="676275" cy="553720"/>
          </a:xfrm>
          <a:custGeom>
            <a:avLst/>
            <a:gdLst/>
            <a:ahLst/>
            <a:cxnLst/>
            <a:rect l="l" t="t" r="r" b="b"/>
            <a:pathLst>
              <a:path w="676275" h="553719">
                <a:moveTo>
                  <a:pt x="597268" y="410210"/>
                </a:moveTo>
                <a:lnTo>
                  <a:pt x="564159" y="518160"/>
                </a:lnTo>
                <a:lnTo>
                  <a:pt x="520166" y="542290"/>
                </a:lnTo>
                <a:lnTo>
                  <a:pt x="535838" y="553720"/>
                </a:lnTo>
                <a:lnTo>
                  <a:pt x="617709" y="505460"/>
                </a:lnTo>
                <a:lnTo>
                  <a:pt x="586486" y="505460"/>
                </a:lnTo>
                <a:lnTo>
                  <a:pt x="613092" y="422910"/>
                </a:lnTo>
                <a:lnTo>
                  <a:pt x="597268" y="410210"/>
                </a:lnTo>
                <a:close/>
              </a:path>
              <a:path w="676275" h="553719">
                <a:moveTo>
                  <a:pt x="660590" y="459740"/>
                </a:moveTo>
                <a:lnTo>
                  <a:pt x="586486" y="505460"/>
                </a:lnTo>
                <a:lnTo>
                  <a:pt x="617709" y="505460"/>
                </a:lnTo>
                <a:lnTo>
                  <a:pt x="675881" y="471170"/>
                </a:lnTo>
                <a:lnTo>
                  <a:pt x="660590" y="459740"/>
                </a:lnTo>
                <a:close/>
              </a:path>
              <a:path w="676275" h="553719">
                <a:moveTo>
                  <a:pt x="570649" y="386080"/>
                </a:moveTo>
                <a:lnTo>
                  <a:pt x="532536" y="386080"/>
                </a:lnTo>
                <a:lnTo>
                  <a:pt x="537438" y="387350"/>
                </a:lnTo>
                <a:lnTo>
                  <a:pt x="542340" y="387350"/>
                </a:lnTo>
                <a:lnTo>
                  <a:pt x="546290" y="388620"/>
                </a:lnTo>
                <a:lnTo>
                  <a:pt x="549313" y="391160"/>
                </a:lnTo>
                <a:lnTo>
                  <a:pt x="552589" y="393700"/>
                </a:lnTo>
                <a:lnTo>
                  <a:pt x="554799" y="396240"/>
                </a:lnTo>
                <a:lnTo>
                  <a:pt x="557098" y="401320"/>
                </a:lnTo>
                <a:lnTo>
                  <a:pt x="557390" y="403860"/>
                </a:lnTo>
                <a:lnTo>
                  <a:pt x="556285" y="410210"/>
                </a:lnTo>
                <a:lnTo>
                  <a:pt x="554850" y="412750"/>
                </a:lnTo>
                <a:lnTo>
                  <a:pt x="550164" y="420370"/>
                </a:lnTo>
                <a:lnTo>
                  <a:pt x="547420" y="424180"/>
                </a:lnTo>
                <a:lnTo>
                  <a:pt x="544296" y="427990"/>
                </a:lnTo>
                <a:lnTo>
                  <a:pt x="504926" y="478790"/>
                </a:lnTo>
                <a:lnTo>
                  <a:pt x="569048" y="426720"/>
                </a:lnTo>
                <a:lnTo>
                  <a:pt x="576694" y="406400"/>
                </a:lnTo>
                <a:lnTo>
                  <a:pt x="576160" y="397510"/>
                </a:lnTo>
                <a:lnTo>
                  <a:pt x="574954" y="393700"/>
                </a:lnTo>
                <a:lnTo>
                  <a:pt x="570649" y="386080"/>
                </a:lnTo>
                <a:close/>
              </a:path>
              <a:path w="676275" h="553719">
                <a:moveTo>
                  <a:pt x="520572" y="346710"/>
                </a:moveTo>
                <a:lnTo>
                  <a:pt x="482536" y="346710"/>
                </a:lnTo>
                <a:lnTo>
                  <a:pt x="492594" y="349250"/>
                </a:lnTo>
                <a:lnTo>
                  <a:pt x="496697" y="350520"/>
                </a:lnTo>
                <a:lnTo>
                  <a:pt x="499859" y="353060"/>
                </a:lnTo>
                <a:lnTo>
                  <a:pt x="503135" y="355600"/>
                </a:lnTo>
                <a:lnTo>
                  <a:pt x="505358" y="358140"/>
                </a:lnTo>
                <a:lnTo>
                  <a:pt x="507657" y="363220"/>
                </a:lnTo>
                <a:lnTo>
                  <a:pt x="507936" y="365760"/>
                </a:lnTo>
                <a:lnTo>
                  <a:pt x="507352" y="368300"/>
                </a:lnTo>
                <a:lnTo>
                  <a:pt x="506844" y="370840"/>
                </a:lnTo>
                <a:lnTo>
                  <a:pt x="505409" y="374650"/>
                </a:lnTo>
                <a:lnTo>
                  <a:pt x="500710" y="382270"/>
                </a:lnTo>
                <a:lnTo>
                  <a:pt x="497979" y="384810"/>
                </a:lnTo>
                <a:lnTo>
                  <a:pt x="494842" y="389890"/>
                </a:lnTo>
                <a:lnTo>
                  <a:pt x="455485" y="439420"/>
                </a:lnTo>
                <a:lnTo>
                  <a:pt x="470141" y="450850"/>
                </a:lnTo>
                <a:lnTo>
                  <a:pt x="514934" y="393700"/>
                </a:lnTo>
                <a:lnTo>
                  <a:pt x="516229" y="392430"/>
                </a:lnTo>
                <a:lnTo>
                  <a:pt x="517321" y="391160"/>
                </a:lnTo>
                <a:lnTo>
                  <a:pt x="519074" y="388620"/>
                </a:lnTo>
                <a:lnTo>
                  <a:pt x="519823" y="387350"/>
                </a:lnTo>
                <a:lnTo>
                  <a:pt x="520471" y="386080"/>
                </a:lnTo>
                <a:lnTo>
                  <a:pt x="570649" y="386080"/>
                </a:lnTo>
                <a:lnTo>
                  <a:pt x="567702" y="383540"/>
                </a:lnTo>
                <a:lnTo>
                  <a:pt x="563956" y="381000"/>
                </a:lnTo>
                <a:lnTo>
                  <a:pt x="559015" y="375920"/>
                </a:lnTo>
                <a:lnTo>
                  <a:pt x="553453" y="374650"/>
                </a:lnTo>
                <a:lnTo>
                  <a:pt x="525526" y="374650"/>
                </a:lnTo>
                <a:lnTo>
                  <a:pt x="527634" y="368300"/>
                </a:lnTo>
                <a:lnTo>
                  <a:pt x="527608" y="361950"/>
                </a:lnTo>
                <a:lnTo>
                  <a:pt x="523316" y="350520"/>
                </a:lnTo>
                <a:lnTo>
                  <a:pt x="520572" y="346710"/>
                </a:lnTo>
                <a:close/>
              </a:path>
              <a:path w="676275" h="553719">
                <a:moveTo>
                  <a:pt x="474103" y="313690"/>
                </a:moveTo>
                <a:lnTo>
                  <a:pt x="406031" y="401320"/>
                </a:lnTo>
                <a:lnTo>
                  <a:pt x="420700" y="412750"/>
                </a:lnTo>
                <a:lnTo>
                  <a:pt x="471512" y="347980"/>
                </a:lnTo>
                <a:lnTo>
                  <a:pt x="477189" y="346710"/>
                </a:lnTo>
                <a:lnTo>
                  <a:pt x="520572" y="346710"/>
                </a:lnTo>
                <a:lnTo>
                  <a:pt x="519658" y="345440"/>
                </a:lnTo>
                <a:lnTo>
                  <a:pt x="514515" y="341630"/>
                </a:lnTo>
                <a:lnTo>
                  <a:pt x="509993" y="337820"/>
                </a:lnTo>
                <a:lnTo>
                  <a:pt x="505028" y="336550"/>
                </a:lnTo>
                <a:lnTo>
                  <a:pt x="499611" y="335280"/>
                </a:lnTo>
                <a:lnTo>
                  <a:pt x="481203" y="335280"/>
                </a:lnTo>
                <a:lnTo>
                  <a:pt x="488759" y="325120"/>
                </a:lnTo>
                <a:lnTo>
                  <a:pt x="474103" y="313690"/>
                </a:lnTo>
                <a:close/>
              </a:path>
              <a:path w="676275" h="553719">
                <a:moveTo>
                  <a:pt x="541045" y="372110"/>
                </a:moveTo>
                <a:lnTo>
                  <a:pt x="533806" y="373380"/>
                </a:lnTo>
                <a:lnTo>
                  <a:pt x="525526" y="374650"/>
                </a:lnTo>
                <a:lnTo>
                  <a:pt x="553453" y="374650"/>
                </a:lnTo>
                <a:lnTo>
                  <a:pt x="541045" y="372110"/>
                </a:lnTo>
                <a:close/>
              </a:path>
              <a:path w="676275" h="553719">
                <a:moveTo>
                  <a:pt x="394560" y="259080"/>
                </a:moveTo>
                <a:lnTo>
                  <a:pt x="356135" y="275590"/>
                </a:lnTo>
                <a:lnTo>
                  <a:pt x="332294" y="316230"/>
                </a:lnTo>
                <a:lnTo>
                  <a:pt x="331584" y="327660"/>
                </a:lnTo>
                <a:lnTo>
                  <a:pt x="333053" y="336550"/>
                </a:lnTo>
                <a:lnTo>
                  <a:pt x="359476" y="367030"/>
                </a:lnTo>
                <a:lnTo>
                  <a:pt x="378264" y="372110"/>
                </a:lnTo>
                <a:lnTo>
                  <a:pt x="388099" y="372110"/>
                </a:lnTo>
                <a:lnTo>
                  <a:pt x="397907" y="368300"/>
                </a:lnTo>
                <a:lnTo>
                  <a:pt x="407368" y="363220"/>
                </a:lnTo>
                <a:lnTo>
                  <a:pt x="416481" y="355600"/>
                </a:lnTo>
                <a:lnTo>
                  <a:pt x="378127" y="355600"/>
                </a:lnTo>
                <a:lnTo>
                  <a:pt x="366129" y="353060"/>
                </a:lnTo>
                <a:lnTo>
                  <a:pt x="360387" y="349250"/>
                </a:lnTo>
                <a:lnTo>
                  <a:pt x="352742" y="342900"/>
                </a:lnTo>
                <a:lnTo>
                  <a:pt x="349059" y="335280"/>
                </a:lnTo>
                <a:lnTo>
                  <a:pt x="349338" y="326390"/>
                </a:lnTo>
                <a:lnTo>
                  <a:pt x="369113" y="289560"/>
                </a:lnTo>
                <a:lnTo>
                  <a:pt x="394632" y="275590"/>
                </a:lnTo>
                <a:lnTo>
                  <a:pt x="428582" y="275590"/>
                </a:lnTo>
                <a:lnTo>
                  <a:pt x="422351" y="270510"/>
                </a:lnTo>
                <a:lnTo>
                  <a:pt x="413414" y="264160"/>
                </a:lnTo>
                <a:lnTo>
                  <a:pt x="404150" y="260350"/>
                </a:lnTo>
                <a:lnTo>
                  <a:pt x="394560" y="259080"/>
                </a:lnTo>
                <a:close/>
              </a:path>
              <a:path w="676275" h="553719">
                <a:moveTo>
                  <a:pt x="428582" y="275590"/>
                </a:moveTo>
                <a:lnTo>
                  <a:pt x="394632" y="275590"/>
                </a:lnTo>
                <a:lnTo>
                  <a:pt x="406677" y="278130"/>
                </a:lnTo>
                <a:lnTo>
                  <a:pt x="412483" y="281940"/>
                </a:lnTo>
                <a:lnTo>
                  <a:pt x="420077" y="288290"/>
                </a:lnTo>
                <a:lnTo>
                  <a:pt x="423786" y="295910"/>
                </a:lnTo>
                <a:lnTo>
                  <a:pt x="423608" y="304800"/>
                </a:lnTo>
                <a:lnTo>
                  <a:pt x="403614" y="341630"/>
                </a:lnTo>
                <a:lnTo>
                  <a:pt x="378127" y="355600"/>
                </a:lnTo>
                <a:lnTo>
                  <a:pt x="416481" y="355600"/>
                </a:lnTo>
                <a:lnTo>
                  <a:pt x="440627" y="313690"/>
                </a:lnTo>
                <a:lnTo>
                  <a:pt x="441172" y="303530"/>
                </a:lnTo>
                <a:lnTo>
                  <a:pt x="439547" y="294640"/>
                </a:lnTo>
                <a:lnTo>
                  <a:pt x="435871" y="285750"/>
                </a:lnTo>
                <a:lnTo>
                  <a:pt x="430140" y="276860"/>
                </a:lnTo>
                <a:lnTo>
                  <a:pt x="428582" y="275590"/>
                </a:lnTo>
                <a:close/>
              </a:path>
              <a:path w="676275" h="553719">
                <a:moveTo>
                  <a:pt x="494195" y="334010"/>
                </a:moveTo>
                <a:lnTo>
                  <a:pt x="488061" y="334010"/>
                </a:lnTo>
                <a:lnTo>
                  <a:pt x="481203" y="335280"/>
                </a:lnTo>
                <a:lnTo>
                  <a:pt x="499611" y="335280"/>
                </a:lnTo>
                <a:lnTo>
                  <a:pt x="494195" y="334010"/>
                </a:lnTo>
                <a:close/>
              </a:path>
              <a:path w="676275" h="553719">
                <a:moveTo>
                  <a:pt x="346007" y="210820"/>
                </a:moveTo>
                <a:lnTo>
                  <a:pt x="308076" y="210820"/>
                </a:lnTo>
                <a:lnTo>
                  <a:pt x="318871" y="213360"/>
                </a:lnTo>
                <a:lnTo>
                  <a:pt x="323380" y="214630"/>
                </a:lnTo>
                <a:lnTo>
                  <a:pt x="327025" y="217170"/>
                </a:lnTo>
                <a:lnTo>
                  <a:pt x="333209" y="223520"/>
                </a:lnTo>
                <a:lnTo>
                  <a:pt x="335813" y="228600"/>
                </a:lnTo>
                <a:lnTo>
                  <a:pt x="336207" y="232410"/>
                </a:lnTo>
                <a:lnTo>
                  <a:pt x="335165" y="237490"/>
                </a:lnTo>
                <a:lnTo>
                  <a:pt x="333743" y="241300"/>
                </a:lnTo>
                <a:lnTo>
                  <a:pt x="329120" y="248920"/>
                </a:lnTo>
                <a:lnTo>
                  <a:pt x="326402" y="252730"/>
                </a:lnTo>
                <a:lnTo>
                  <a:pt x="323265" y="256540"/>
                </a:lnTo>
                <a:lnTo>
                  <a:pt x="284518" y="306070"/>
                </a:lnTo>
                <a:lnTo>
                  <a:pt x="343357" y="261620"/>
                </a:lnTo>
                <a:lnTo>
                  <a:pt x="355269" y="231140"/>
                </a:lnTo>
                <a:lnTo>
                  <a:pt x="354181" y="224790"/>
                </a:lnTo>
                <a:lnTo>
                  <a:pt x="351566" y="218440"/>
                </a:lnTo>
                <a:lnTo>
                  <a:pt x="347424" y="212090"/>
                </a:lnTo>
                <a:lnTo>
                  <a:pt x="346007" y="210820"/>
                </a:lnTo>
                <a:close/>
              </a:path>
              <a:path w="676275" h="553719">
                <a:moveTo>
                  <a:pt x="298767" y="177800"/>
                </a:moveTo>
                <a:lnTo>
                  <a:pt x="230708" y="264160"/>
                </a:lnTo>
                <a:lnTo>
                  <a:pt x="245364" y="275590"/>
                </a:lnTo>
                <a:lnTo>
                  <a:pt x="296176" y="210820"/>
                </a:lnTo>
                <a:lnTo>
                  <a:pt x="346007" y="210820"/>
                </a:lnTo>
                <a:lnTo>
                  <a:pt x="341757" y="207010"/>
                </a:lnTo>
                <a:lnTo>
                  <a:pt x="337019" y="203200"/>
                </a:lnTo>
                <a:lnTo>
                  <a:pt x="331711" y="200660"/>
                </a:lnTo>
                <a:lnTo>
                  <a:pt x="319938" y="198120"/>
                </a:lnTo>
                <a:lnTo>
                  <a:pt x="305866" y="198120"/>
                </a:lnTo>
                <a:lnTo>
                  <a:pt x="313423" y="187960"/>
                </a:lnTo>
                <a:lnTo>
                  <a:pt x="298767" y="177800"/>
                </a:lnTo>
                <a:close/>
              </a:path>
              <a:path w="676275" h="553719">
                <a:moveTo>
                  <a:pt x="219224" y="121920"/>
                </a:moveTo>
                <a:lnTo>
                  <a:pt x="180799" y="138430"/>
                </a:lnTo>
                <a:lnTo>
                  <a:pt x="156963" y="180340"/>
                </a:lnTo>
                <a:lnTo>
                  <a:pt x="156260" y="190500"/>
                </a:lnTo>
                <a:lnTo>
                  <a:pt x="157722" y="199390"/>
                </a:lnTo>
                <a:lnTo>
                  <a:pt x="184139" y="231140"/>
                </a:lnTo>
                <a:lnTo>
                  <a:pt x="202928" y="236220"/>
                </a:lnTo>
                <a:lnTo>
                  <a:pt x="212763" y="234950"/>
                </a:lnTo>
                <a:lnTo>
                  <a:pt x="222571" y="232410"/>
                </a:lnTo>
                <a:lnTo>
                  <a:pt x="232032" y="226060"/>
                </a:lnTo>
                <a:lnTo>
                  <a:pt x="241145" y="218440"/>
                </a:lnTo>
                <a:lnTo>
                  <a:pt x="196705" y="218440"/>
                </a:lnTo>
                <a:lnTo>
                  <a:pt x="190793" y="215900"/>
                </a:lnTo>
                <a:lnTo>
                  <a:pt x="185051" y="212090"/>
                </a:lnTo>
                <a:lnTo>
                  <a:pt x="177406" y="205740"/>
                </a:lnTo>
                <a:lnTo>
                  <a:pt x="173723" y="198120"/>
                </a:lnTo>
                <a:lnTo>
                  <a:pt x="174002" y="190500"/>
                </a:lnTo>
                <a:lnTo>
                  <a:pt x="193783" y="152400"/>
                </a:lnTo>
                <a:lnTo>
                  <a:pt x="219296" y="138430"/>
                </a:lnTo>
                <a:lnTo>
                  <a:pt x="253248" y="138430"/>
                </a:lnTo>
                <a:lnTo>
                  <a:pt x="247015" y="133350"/>
                </a:lnTo>
                <a:lnTo>
                  <a:pt x="238078" y="127000"/>
                </a:lnTo>
                <a:lnTo>
                  <a:pt x="228814" y="123190"/>
                </a:lnTo>
                <a:lnTo>
                  <a:pt x="219224" y="121920"/>
                </a:lnTo>
                <a:close/>
              </a:path>
              <a:path w="676275" h="553719">
                <a:moveTo>
                  <a:pt x="253248" y="138430"/>
                </a:moveTo>
                <a:lnTo>
                  <a:pt x="219296" y="138430"/>
                </a:lnTo>
                <a:lnTo>
                  <a:pt x="225391" y="139700"/>
                </a:lnTo>
                <a:lnTo>
                  <a:pt x="231341" y="142240"/>
                </a:lnTo>
                <a:lnTo>
                  <a:pt x="237147" y="146050"/>
                </a:lnTo>
                <a:lnTo>
                  <a:pt x="244741" y="151130"/>
                </a:lnTo>
                <a:lnTo>
                  <a:pt x="248450" y="158750"/>
                </a:lnTo>
                <a:lnTo>
                  <a:pt x="248272" y="167640"/>
                </a:lnTo>
                <a:lnTo>
                  <a:pt x="228283" y="204470"/>
                </a:lnTo>
                <a:lnTo>
                  <a:pt x="202791" y="218440"/>
                </a:lnTo>
                <a:lnTo>
                  <a:pt x="241145" y="218440"/>
                </a:lnTo>
                <a:lnTo>
                  <a:pt x="265291" y="177800"/>
                </a:lnTo>
                <a:lnTo>
                  <a:pt x="265836" y="166370"/>
                </a:lnTo>
                <a:lnTo>
                  <a:pt x="264217" y="157480"/>
                </a:lnTo>
                <a:lnTo>
                  <a:pt x="260540" y="148590"/>
                </a:lnTo>
                <a:lnTo>
                  <a:pt x="254806" y="139700"/>
                </a:lnTo>
                <a:lnTo>
                  <a:pt x="253248" y="138430"/>
                </a:lnTo>
                <a:close/>
              </a:path>
              <a:path w="676275" h="553719">
                <a:moveTo>
                  <a:pt x="143065" y="64770"/>
                </a:moveTo>
                <a:lnTo>
                  <a:pt x="108034" y="81280"/>
                </a:lnTo>
                <a:lnTo>
                  <a:pt x="91220" y="102870"/>
                </a:lnTo>
                <a:lnTo>
                  <a:pt x="88370" y="107950"/>
                </a:lnTo>
                <a:lnTo>
                  <a:pt x="86182" y="114300"/>
                </a:lnTo>
                <a:lnTo>
                  <a:pt x="83718" y="120650"/>
                </a:lnTo>
                <a:lnTo>
                  <a:pt x="82804" y="128270"/>
                </a:lnTo>
                <a:lnTo>
                  <a:pt x="84137" y="140970"/>
                </a:lnTo>
                <a:lnTo>
                  <a:pt x="86245" y="147320"/>
                </a:lnTo>
                <a:lnTo>
                  <a:pt x="89789" y="152400"/>
                </a:lnTo>
                <a:lnTo>
                  <a:pt x="93345" y="158750"/>
                </a:lnTo>
                <a:lnTo>
                  <a:pt x="98107" y="163830"/>
                </a:lnTo>
                <a:lnTo>
                  <a:pt x="104089" y="168910"/>
                </a:lnTo>
                <a:lnTo>
                  <a:pt x="107200" y="171450"/>
                </a:lnTo>
                <a:lnTo>
                  <a:pt x="109905" y="172720"/>
                </a:lnTo>
                <a:lnTo>
                  <a:pt x="114465" y="175260"/>
                </a:lnTo>
                <a:lnTo>
                  <a:pt x="117132" y="176530"/>
                </a:lnTo>
                <a:lnTo>
                  <a:pt x="122339" y="177800"/>
                </a:lnTo>
                <a:lnTo>
                  <a:pt x="124866" y="179070"/>
                </a:lnTo>
                <a:lnTo>
                  <a:pt x="130733" y="180340"/>
                </a:lnTo>
                <a:lnTo>
                  <a:pt x="133197" y="181610"/>
                </a:lnTo>
                <a:lnTo>
                  <a:pt x="135178" y="181610"/>
                </a:lnTo>
                <a:lnTo>
                  <a:pt x="148043" y="165100"/>
                </a:lnTo>
                <a:lnTo>
                  <a:pt x="135597" y="165100"/>
                </a:lnTo>
                <a:lnTo>
                  <a:pt x="123888" y="162560"/>
                </a:lnTo>
                <a:lnTo>
                  <a:pt x="101993" y="132080"/>
                </a:lnTo>
                <a:lnTo>
                  <a:pt x="102774" y="125730"/>
                </a:lnTo>
                <a:lnTo>
                  <a:pt x="126761" y="90170"/>
                </a:lnTo>
                <a:lnTo>
                  <a:pt x="140068" y="83820"/>
                </a:lnTo>
                <a:lnTo>
                  <a:pt x="182761" y="83820"/>
                </a:lnTo>
                <a:lnTo>
                  <a:pt x="180035" y="81280"/>
                </a:lnTo>
                <a:lnTo>
                  <a:pt x="175247" y="77470"/>
                </a:lnTo>
                <a:lnTo>
                  <a:pt x="169379" y="72390"/>
                </a:lnTo>
                <a:lnTo>
                  <a:pt x="163080" y="69850"/>
                </a:lnTo>
                <a:lnTo>
                  <a:pt x="149618" y="66040"/>
                </a:lnTo>
                <a:lnTo>
                  <a:pt x="143065" y="64770"/>
                </a:lnTo>
                <a:close/>
              </a:path>
              <a:path w="676275" h="553719">
                <a:moveTo>
                  <a:pt x="62482" y="0"/>
                </a:moveTo>
                <a:lnTo>
                  <a:pt x="23130" y="16510"/>
                </a:lnTo>
                <a:lnTo>
                  <a:pt x="30" y="58420"/>
                </a:lnTo>
                <a:lnTo>
                  <a:pt x="0" y="68580"/>
                </a:lnTo>
                <a:lnTo>
                  <a:pt x="2319" y="78740"/>
                </a:lnTo>
                <a:lnTo>
                  <a:pt x="6951" y="87630"/>
                </a:lnTo>
                <a:lnTo>
                  <a:pt x="13896" y="96520"/>
                </a:lnTo>
                <a:lnTo>
                  <a:pt x="23152" y="105410"/>
                </a:lnTo>
                <a:lnTo>
                  <a:pt x="26695" y="107950"/>
                </a:lnTo>
                <a:lnTo>
                  <a:pt x="29781" y="110490"/>
                </a:lnTo>
                <a:lnTo>
                  <a:pt x="35052" y="113030"/>
                </a:lnTo>
                <a:lnTo>
                  <a:pt x="38112" y="114300"/>
                </a:lnTo>
                <a:lnTo>
                  <a:pt x="46964" y="118110"/>
                </a:lnTo>
                <a:lnTo>
                  <a:pt x="53644" y="119380"/>
                </a:lnTo>
                <a:lnTo>
                  <a:pt x="58673" y="121920"/>
                </a:lnTo>
                <a:lnTo>
                  <a:pt x="71170" y="105410"/>
                </a:lnTo>
                <a:lnTo>
                  <a:pt x="70307" y="104140"/>
                </a:lnTo>
                <a:lnTo>
                  <a:pt x="60629" y="104140"/>
                </a:lnTo>
                <a:lnTo>
                  <a:pt x="57480" y="102870"/>
                </a:lnTo>
                <a:lnTo>
                  <a:pt x="53898" y="102870"/>
                </a:lnTo>
                <a:lnTo>
                  <a:pt x="50507" y="101600"/>
                </a:lnTo>
                <a:lnTo>
                  <a:pt x="46977" y="100330"/>
                </a:lnTo>
                <a:lnTo>
                  <a:pt x="43319" y="99060"/>
                </a:lnTo>
                <a:lnTo>
                  <a:pt x="39662" y="96520"/>
                </a:lnTo>
                <a:lnTo>
                  <a:pt x="36220" y="95250"/>
                </a:lnTo>
                <a:lnTo>
                  <a:pt x="18135" y="67310"/>
                </a:lnTo>
                <a:lnTo>
                  <a:pt x="18278" y="60960"/>
                </a:lnTo>
                <a:lnTo>
                  <a:pt x="20078" y="53340"/>
                </a:lnTo>
                <a:lnTo>
                  <a:pt x="23536" y="45720"/>
                </a:lnTo>
                <a:lnTo>
                  <a:pt x="28651" y="39370"/>
                </a:lnTo>
                <a:lnTo>
                  <a:pt x="52240" y="39370"/>
                </a:lnTo>
                <a:lnTo>
                  <a:pt x="37426" y="27940"/>
                </a:lnTo>
                <a:lnTo>
                  <a:pt x="58127" y="15240"/>
                </a:lnTo>
                <a:lnTo>
                  <a:pt x="96583" y="15240"/>
                </a:lnTo>
                <a:lnTo>
                  <a:pt x="91186" y="11430"/>
                </a:lnTo>
                <a:lnTo>
                  <a:pt x="81989" y="5080"/>
                </a:lnTo>
                <a:lnTo>
                  <a:pt x="72421" y="1270"/>
                </a:lnTo>
                <a:lnTo>
                  <a:pt x="62482" y="0"/>
                </a:lnTo>
                <a:close/>
              </a:path>
              <a:path w="676275" h="553719">
                <a:moveTo>
                  <a:pt x="182761" y="83820"/>
                </a:moveTo>
                <a:lnTo>
                  <a:pt x="153135" y="83820"/>
                </a:lnTo>
                <a:lnTo>
                  <a:pt x="159251" y="86360"/>
                </a:lnTo>
                <a:lnTo>
                  <a:pt x="165087" y="90170"/>
                </a:lnTo>
                <a:lnTo>
                  <a:pt x="178574" y="109220"/>
                </a:lnTo>
                <a:lnTo>
                  <a:pt x="179654" y="111760"/>
                </a:lnTo>
                <a:lnTo>
                  <a:pt x="181140" y="115570"/>
                </a:lnTo>
                <a:lnTo>
                  <a:pt x="181686" y="118110"/>
                </a:lnTo>
                <a:lnTo>
                  <a:pt x="182029" y="120650"/>
                </a:lnTo>
                <a:lnTo>
                  <a:pt x="182892" y="120650"/>
                </a:lnTo>
                <a:lnTo>
                  <a:pt x="195745" y="104140"/>
                </a:lnTo>
                <a:lnTo>
                  <a:pt x="193649" y="99060"/>
                </a:lnTo>
                <a:lnTo>
                  <a:pt x="190906" y="95250"/>
                </a:lnTo>
                <a:lnTo>
                  <a:pt x="184124" y="85090"/>
                </a:lnTo>
                <a:lnTo>
                  <a:pt x="182761" y="83820"/>
                </a:lnTo>
                <a:close/>
              </a:path>
              <a:path w="676275" h="553719">
                <a:moveTo>
                  <a:pt x="52240" y="39370"/>
                </a:moveTo>
                <a:lnTo>
                  <a:pt x="28651" y="39370"/>
                </a:lnTo>
                <a:lnTo>
                  <a:pt x="89014" y="86360"/>
                </a:lnTo>
                <a:lnTo>
                  <a:pt x="95224" y="77470"/>
                </a:lnTo>
                <a:lnTo>
                  <a:pt x="100672" y="71120"/>
                </a:lnTo>
                <a:lnTo>
                  <a:pt x="104444" y="64770"/>
                </a:lnTo>
                <a:lnTo>
                  <a:pt x="104862" y="63500"/>
                </a:lnTo>
                <a:lnTo>
                  <a:pt x="83515" y="63500"/>
                </a:lnTo>
                <a:lnTo>
                  <a:pt x="52240" y="39370"/>
                </a:lnTo>
                <a:close/>
              </a:path>
              <a:path w="676275" h="553719">
                <a:moveTo>
                  <a:pt x="96583" y="15240"/>
                </a:moveTo>
                <a:lnTo>
                  <a:pt x="65913" y="15240"/>
                </a:lnTo>
                <a:lnTo>
                  <a:pt x="73202" y="17780"/>
                </a:lnTo>
                <a:lnTo>
                  <a:pt x="76974" y="19050"/>
                </a:lnTo>
                <a:lnTo>
                  <a:pt x="80873" y="22860"/>
                </a:lnTo>
                <a:lnTo>
                  <a:pt x="92189" y="45720"/>
                </a:lnTo>
                <a:lnTo>
                  <a:pt x="91490" y="48260"/>
                </a:lnTo>
                <a:lnTo>
                  <a:pt x="88684" y="55880"/>
                </a:lnTo>
                <a:lnTo>
                  <a:pt x="86499" y="59690"/>
                </a:lnTo>
                <a:lnTo>
                  <a:pt x="83515" y="63500"/>
                </a:lnTo>
                <a:lnTo>
                  <a:pt x="104862" y="63500"/>
                </a:lnTo>
                <a:lnTo>
                  <a:pt x="108623" y="52070"/>
                </a:lnTo>
                <a:lnTo>
                  <a:pt x="109410" y="45720"/>
                </a:lnTo>
                <a:lnTo>
                  <a:pt x="108369" y="34290"/>
                </a:lnTo>
                <a:lnTo>
                  <a:pt x="106641" y="29210"/>
                </a:lnTo>
                <a:lnTo>
                  <a:pt x="100761" y="20320"/>
                </a:lnTo>
                <a:lnTo>
                  <a:pt x="96583" y="1524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37794" y="3740022"/>
            <a:ext cx="808990" cy="857250"/>
          </a:xfrm>
          <a:custGeom>
            <a:avLst/>
            <a:gdLst/>
            <a:ahLst/>
            <a:cxnLst/>
            <a:rect l="l" t="t" r="r" b="b"/>
            <a:pathLst>
              <a:path w="808990" h="857250">
                <a:moveTo>
                  <a:pt x="50177" y="746760"/>
                </a:moveTo>
                <a:lnTo>
                  <a:pt x="38607" y="746760"/>
                </a:lnTo>
                <a:lnTo>
                  <a:pt x="33185" y="748030"/>
                </a:lnTo>
                <a:lnTo>
                  <a:pt x="2365" y="779780"/>
                </a:lnTo>
                <a:lnTo>
                  <a:pt x="0" y="800100"/>
                </a:lnTo>
                <a:lnTo>
                  <a:pt x="2121" y="810260"/>
                </a:lnTo>
                <a:lnTo>
                  <a:pt x="31865" y="848360"/>
                </a:lnTo>
                <a:lnTo>
                  <a:pt x="52314" y="857250"/>
                </a:lnTo>
                <a:lnTo>
                  <a:pt x="62687" y="857250"/>
                </a:lnTo>
                <a:lnTo>
                  <a:pt x="72938" y="855980"/>
                </a:lnTo>
                <a:lnTo>
                  <a:pt x="82834" y="852169"/>
                </a:lnTo>
                <a:lnTo>
                  <a:pt x="92374" y="847089"/>
                </a:lnTo>
                <a:lnTo>
                  <a:pt x="100249" y="839469"/>
                </a:lnTo>
                <a:lnTo>
                  <a:pt x="56770" y="839469"/>
                </a:lnTo>
                <a:lnTo>
                  <a:pt x="49728" y="836930"/>
                </a:lnTo>
                <a:lnTo>
                  <a:pt x="42678" y="833119"/>
                </a:lnTo>
                <a:lnTo>
                  <a:pt x="35623" y="826769"/>
                </a:lnTo>
                <a:lnTo>
                  <a:pt x="45123" y="816610"/>
                </a:lnTo>
                <a:lnTo>
                  <a:pt x="25196" y="816610"/>
                </a:lnTo>
                <a:lnTo>
                  <a:pt x="15201" y="791210"/>
                </a:lnTo>
                <a:lnTo>
                  <a:pt x="15773" y="787400"/>
                </a:lnTo>
                <a:lnTo>
                  <a:pt x="41046" y="763269"/>
                </a:lnTo>
                <a:lnTo>
                  <a:pt x="80479" y="763269"/>
                </a:lnTo>
                <a:lnTo>
                  <a:pt x="74015" y="758189"/>
                </a:lnTo>
                <a:lnTo>
                  <a:pt x="67830" y="753110"/>
                </a:lnTo>
                <a:lnTo>
                  <a:pt x="56032" y="748030"/>
                </a:lnTo>
                <a:lnTo>
                  <a:pt x="50177" y="746760"/>
                </a:lnTo>
                <a:close/>
              </a:path>
              <a:path w="808990" h="857250">
                <a:moveTo>
                  <a:pt x="105702" y="789939"/>
                </a:moveTo>
                <a:lnTo>
                  <a:pt x="104965" y="791210"/>
                </a:lnTo>
                <a:lnTo>
                  <a:pt x="104838" y="792480"/>
                </a:lnTo>
                <a:lnTo>
                  <a:pt x="104520" y="795019"/>
                </a:lnTo>
                <a:lnTo>
                  <a:pt x="94742" y="820419"/>
                </a:lnTo>
                <a:lnTo>
                  <a:pt x="92341" y="824230"/>
                </a:lnTo>
                <a:lnTo>
                  <a:pt x="89560" y="826769"/>
                </a:lnTo>
                <a:lnTo>
                  <a:pt x="83571" y="833119"/>
                </a:lnTo>
                <a:lnTo>
                  <a:pt x="77282" y="836930"/>
                </a:lnTo>
                <a:lnTo>
                  <a:pt x="70693" y="839469"/>
                </a:lnTo>
                <a:lnTo>
                  <a:pt x="100249" y="839469"/>
                </a:lnTo>
                <a:lnTo>
                  <a:pt x="101561" y="838200"/>
                </a:lnTo>
                <a:lnTo>
                  <a:pt x="104622" y="834389"/>
                </a:lnTo>
                <a:lnTo>
                  <a:pt x="106959" y="831850"/>
                </a:lnTo>
                <a:lnTo>
                  <a:pt x="110197" y="826769"/>
                </a:lnTo>
                <a:lnTo>
                  <a:pt x="111874" y="824230"/>
                </a:lnTo>
                <a:lnTo>
                  <a:pt x="113626" y="820419"/>
                </a:lnTo>
                <a:lnTo>
                  <a:pt x="116090" y="815339"/>
                </a:lnTo>
                <a:lnTo>
                  <a:pt x="117360" y="811530"/>
                </a:lnTo>
                <a:lnTo>
                  <a:pt x="118630" y="808989"/>
                </a:lnTo>
                <a:lnTo>
                  <a:pt x="119684" y="806450"/>
                </a:lnTo>
                <a:lnTo>
                  <a:pt x="120548" y="803910"/>
                </a:lnTo>
                <a:lnTo>
                  <a:pt x="105702" y="789939"/>
                </a:lnTo>
                <a:close/>
              </a:path>
              <a:path w="808990" h="857250">
                <a:moveTo>
                  <a:pt x="80479" y="763269"/>
                </a:moveTo>
                <a:lnTo>
                  <a:pt x="44564" y="763269"/>
                </a:lnTo>
                <a:lnTo>
                  <a:pt x="47739" y="764539"/>
                </a:lnTo>
                <a:lnTo>
                  <a:pt x="51015" y="764539"/>
                </a:lnTo>
                <a:lnTo>
                  <a:pt x="54394" y="767080"/>
                </a:lnTo>
                <a:lnTo>
                  <a:pt x="57772" y="768350"/>
                </a:lnTo>
                <a:lnTo>
                  <a:pt x="61340" y="770889"/>
                </a:lnTo>
                <a:lnTo>
                  <a:pt x="65087" y="774700"/>
                </a:lnTo>
                <a:lnTo>
                  <a:pt x="25196" y="816610"/>
                </a:lnTo>
                <a:lnTo>
                  <a:pt x="45123" y="816610"/>
                </a:lnTo>
                <a:lnTo>
                  <a:pt x="87871" y="770889"/>
                </a:lnTo>
                <a:lnTo>
                  <a:pt x="80479" y="763269"/>
                </a:lnTo>
                <a:close/>
              </a:path>
              <a:path w="808990" h="857250">
                <a:moveTo>
                  <a:pt x="71539" y="704850"/>
                </a:moveTo>
                <a:lnTo>
                  <a:pt x="58851" y="717550"/>
                </a:lnTo>
                <a:lnTo>
                  <a:pt x="139700" y="793750"/>
                </a:lnTo>
                <a:lnTo>
                  <a:pt x="152387" y="779780"/>
                </a:lnTo>
                <a:lnTo>
                  <a:pt x="92024" y="723900"/>
                </a:lnTo>
                <a:lnTo>
                  <a:pt x="92011" y="717550"/>
                </a:lnTo>
                <a:lnTo>
                  <a:pt x="92595" y="712469"/>
                </a:lnTo>
                <a:lnTo>
                  <a:pt x="80517" y="712469"/>
                </a:lnTo>
                <a:lnTo>
                  <a:pt x="71539" y="704850"/>
                </a:lnTo>
                <a:close/>
              </a:path>
              <a:path w="808990" h="857250">
                <a:moveTo>
                  <a:pt x="146078" y="688339"/>
                </a:moveTo>
                <a:lnTo>
                  <a:pt x="113080" y="688339"/>
                </a:lnTo>
                <a:lnTo>
                  <a:pt x="115912" y="689610"/>
                </a:lnTo>
                <a:lnTo>
                  <a:pt x="118554" y="690880"/>
                </a:lnTo>
                <a:lnTo>
                  <a:pt x="121589" y="692150"/>
                </a:lnTo>
                <a:lnTo>
                  <a:pt x="128447" y="697230"/>
                </a:lnTo>
                <a:lnTo>
                  <a:pt x="132016" y="699769"/>
                </a:lnTo>
                <a:lnTo>
                  <a:pt x="135737" y="703580"/>
                </a:lnTo>
                <a:lnTo>
                  <a:pt x="182498" y="748030"/>
                </a:lnTo>
                <a:lnTo>
                  <a:pt x="195186" y="734060"/>
                </a:lnTo>
                <a:lnTo>
                  <a:pt x="146078" y="688339"/>
                </a:lnTo>
                <a:close/>
              </a:path>
              <a:path w="808990" h="857250">
                <a:moveTo>
                  <a:pt x="116852" y="669289"/>
                </a:moveTo>
                <a:lnTo>
                  <a:pt x="110667" y="669289"/>
                </a:lnTo>
                <a:lnTo>
                  <a:pt x="99440" y="671830"/>
                </a:lnTo>
                <a:lnTo>
                  <a:pt x="80276" y="706119"/>
                </a:lnTo>
                <a:lnTo>
                  <a:pt x="80517" y="712469"/>
                </a:lnTo>
                <a:lnTo>
                  <a:pt x="92595" y="712469"/>
                </a:lnTo>
                <a:lnTo>
                  <a:pt x="94957" y="702310"/>
                </a:lnTo>
                <a:lnTo>
                  <a:pt x="96926" y="698500"/>
                </a:lnTo>
                <a:lnTo>
                  <a:pt x="102501" y="692150"/>
                </a:lnTo>
                <a:lnTo>
                  <a:pt x="105206" y="690880"/>
                </a:lnTo>
                <a:lnTo>
                  <a:pt x="110375" y="688339"/>
                </a:lnTo>
                <a:lnTo>
                  <a:pt x="146078" y="688339"/>
                </a:lnTo>
                <a:lnTo>
                  <a:pt x="141986" y="684530"/>
                </a:lnTo>
                <a:lnTo>
                  <a:pt x="140436" y="683260"/>
                </a:lnTo>
                <a:lnTo>
                  <a:pt x="139064" y="681989"/>
                </a:lnTo>
                <a:lnTo>
                  <a:pt x="136664" y="679450"/>
                </a:lnTo>
                <a:lnTo>
                  <a:pt x="134759" y="678180"/>
                </a:lnTo>
                <a:lnTo>
                  <a:pt x="134721" y="671830"/>
                </a:lnTo>
                <a:lnTo>
                  <a:pt x="123621" y="671830"/>
                </a:lnTo>
                <a:lnTo>
                  <a:pt x="116852" y="669289"/>
                </a:lnTo>
                <a:close/>
              </a:path>
              <a:path w="808990" h="857250">
                <a:moveTo>
                  <a:pt x="188864" y="642619"/>
                </a:moveTo>
                <a:lnTo>
                  <a:pt x="155867" y="642619"/>
                </a:lnTo>
                <a:lnTo>
                  <a:pt x="158699" y="643889"/>
                </a:lnTo>
                <a:lnTo>
                  <a:pt x="161340" y="643889"/>
                </a:lnTo>
                <a:lnTo>
                  <a:pt x="164376" y="646430"/>
                </a:lnTo>
                <a:lnTo>
                  <a:pt x="171234" y="651510"/>
                </a:lnTo>
                <a:lnTo>
                  <a:pt x="174815" y="654050"/>
                </a:lnTo>
                <a:lnTo>
                  <a:pt x="178523" y="657860"/>
                </a:lnTo>
                <a:lnTo>
                  <a:pt x="225285" y="701039"/>
                </a:lnTo>
                <a:lnTo>
                  <a:pt x="237972" y="688339"/>
                </a:lnTo>
                <a:lnTo>
                  <a:pt x="188864" y="642619"/>
                </a:lnTo>
                <a:close/>
              </a:path>
              <a:path w="808990" h="857250">
                <a:moveTo>
                  <a:pt x="187947" y="579119"/>
                </a:moveTo>
                <a:lnTo>
                  <a:pt x="175259" y="593089"/>
                </a:lnTo>
                <a:lnTo>
                  <a:pt x="285927" y="695960"/>
                </a:lnTo>
                <a:lnTo>
                  <a:pt x="298615" y="683260"/>
                </a:lnTo>
                <a:lnTo>
                  <a:pt x="264744" y="651510"/>
                </a:lnTo>
                <a:lnTo>
                  <a:pt x="269684" y="650239"/>
                </a:lnTo>
                <a:lnTo>
                  <a:pt x="274066" y="647700"/>
                </a:lnTo>
                <a:lnTo>
                  <a:pt x="277863" y="645160"/>
                </a:lnTo>
                <a:lnTo>
                  <a:pt x="281660" y="643889"/>
                </a:lnTo>
                <a:lnTo>
                  <a:pt x="284158" y="641350"/>
                </a:lnTo>
                <a:lnTo>
                  <a:pt x="253669" y="641350"/>
                </a:lnTo>
                <a:lnTo>
                  <a:pt x="207848" y="598169"/>
                </a:lnTo>
                <a:lnTo>
                  <a:pt x="208165" y="591819"/>
                </a:lnTo>
                <a:lnTo>
                  <a:pt x="208899" y="588010"/>
                </a:lnTo>
                <a:lnTo>
                  <a:pt x="196418" y="588010"/>
                </a:lnTo>
                <a:lnTo>
                  <a:pt x="187947" y="579119"/>
                </a:lnTo>
                <a:close/>
              </a:path>
              <a:path w="808990" h="857250">
                <a:moveTo>
                  <a:pt x="159892" y="623569"/>
                </a:moveTo>
                <a:lnTo>
                  <a:pt x="151015" y="623569"/>
                </a:lnTo>
                <a:lnTo>
                  <a:pt x="146951" y="624839"/>
                </a:lnTo>
                <a:lnTo>
                  <a:pt x="123126" y="656589"/>
                </a:lnTo>
                <a:lnTo>
                  <a:pt x="122997" y="665480"/>
                </a:lnTo>
                <a:lnTo>
                  <a:pt x="123621" y="671830"/>
                </a:lnTo>
                <a:lnTo>
                  <a:pt x="134721" y="671830"/>
                </a:lnTo>
                <a:lnTo>
                  <a:pt x="135343" y="665480"/>
                </a:lnTo>
                <a:lnTo>
                  <a:pt x="136626" y="661669"/>
                </a:lnTo>
                <a:lnTo>
                  <a:pt x="137909" y="656589"/>
                </a:lnTo>
                <a:lnTo>
                  <a:pt x="139852" y="652780"/>
                </a:lnTo>
                <a:lnTo>
                  <a:pt x="145287" y="646430"/>
                </a:lnTo>
                <a:lnTo>
                  <a:pt x="148005" y="645160"/>
                </a:lnTo>
                <a:lnTo>
                  <a:pt x="153161" y="642619"/>
                </a:lnTo>
                <a:lnTo>
                  <a:pt x="188864" y="642619"/>
                </a:lnTo>
                <a:lnTo>
                  <a:pt x="184772" y="638810"/>
                </a:lnTo>
                <a:lnTo>
                  <a:pt x="179222" y="633730"/>
                </a:lnTo>
                <a:lnTo>
                  <a:pt x="174066" y="629919"/>
                </a:lnTo>
                <a:lnTo>
                  <a:pt x="164528" y="624839"/>
                </a:lnTo>
                <a:lnTo>
                  <a:pt x="159892" y="623569"/>
                </a:lnTo>
                <a:close/>
              </a:path>
              <a:path w="808990" h="857250">
                <a:moveTo>
                  <a:pt x="273712" y="558800"/>
                </a:moveTo>
                <a:lnTo>
                  <a:pt x="231800" y="558800"/>
                </a:lnTo>
                <a:lnTo>
                  <a:pt x="239636" y="561339"/>
                </a:lnTo>
                <a:lnTo>
                  <a:pt x="245643" y="562610"/>
                </a:lnTo>
                <a:lnTo>
                  <a:pt x="251910" y="566419"/>
                </a:lnTo>
                <a:lnTo>
                  <a:pt x="280478" y="596900"/>
                </a:lnTo>
                <a:lnTo>
                  <a:pt x="282786" y="609600"/>
                </a:lnTo>
                <a:lnTo>
                  <a:pt x="281647" y="615950"/>
                </a:lnTo>
                <a:lnTo>
                  <a:pt x="253669" y="641350"/>
                </a:lnTo>
                <a:lnTo>
                  <a:pt x="284158" y="641350"/>
                </a:lnTo>
                <a:lnTo>
                  <a:pt x="289153" y="636269"/>
                </a:lnTo>
                <a:lnTo>
                  <a:pt x="294992" y="628650"/>
                </a:lnTo>
                <a:lnTo>
                  <a:pt x="298738" y="619760"/>
                </a:lnTo>
                <a:lnTo>
                  <a:pt x="300394" y="610869"/>
                </a:lnTo>
                <a:lnTo>
                  <a:pt x="299961" y="600710"/>
                </a:lnTo>
                <a:lnTo>
                  <a:pt x="297399" y="590550"/>
                </a:lnTo>
                <a:lnTo>
                  <a:pt x="292684" y="580389"/>
                </a:lnTo>
                <a:lnTo>
                  <a:pt x="285816" y="570230"/>
                </a:lnTo>
                <a:lnTo>
                  <a:pt x="276796" y="561339"/>
                </a:lnTo>
                <a:lnTo>
                  <a:pt x="273712" y="558800"/>
                </a:lnTo>
                <a:close/>
              </a:path>
              <a:path w="808990" h="857250">
                <a:moveTo>
                  <a:pt x="240004" y="541019"/>
                </a:moveTo>
                <a:lnTo>
                  <a:pt x="231208" y="541019"/>
                </a:lnTo>
                <a:lnTo>
                  <a:pt x="223072" y="542289"/>
                </a:lnTo>
                <a:lnTo>
                  <a:pt x="197484" y="575310"/>
                </a:lnTo>
                <a:lnTo>
                  <a:pt x="196418" y="588010"/>
                </a:lnTo>
                <a:lnTo>
                  <a:pt x="208899" y="588010"/>
                </a:lnTo>
                <a:lnTo>
                  <a:pt x="209143" y="586739"/>
                </a:lnTo>
                <a:lnTo>
                  <a:pt x="212420" y="576580"/>
                </a:lnTo>
                <a:lnTo>
                  <a:pt x="215036" y="571500"/>
                </a:lnTo>
                <a:lnTo>
                  <a:pt x="218643" y="567689"/>
                </a:lnTo>
                <a:lnTo>
                  <a:pt x="224802" y="561339"/>
                </a:lnTo>
                <a:lnTo>
                  <a:pt x="231800" y="558800"/>
                </a:lnTo>
                <a:lnTo>
                  <a:pt x="273712" y="558800"/>
                </a:lnTo>
                <a:lnTo>
                  <a:pt x="267545" y="553719"/>
                </a:lnTo>
                <a:lnTo>
                  <a:pt x="258329" y="547369"/>
                </a:lnTo>
                <a:lnTo>
                  <a:pt x="249148" y="543560"/>
                </a:lnTo>
                <a:lnTo>
                  <a:pt x="240004" y="541019"/>
                </a:lnTo>
                <a:close/>
              </a:path>
              <a:path w="808990" h="857250">
                <a:moveTo>
                  <a:pt x="233349" y="467360"/>
                </a:moveTo>
                <a:lnTo>
                  <a:pt x="220662" y="480060"/>
                </a:lnTo>
                <a:lnTo>
                  <a:pt x="333286" y="585469"/>
                </a:lnTo>
                <a:lnTo>
                  <a:pt x="345986" y="571500"/>
                </a:lnTo>
                <a:lnTo>
                  <a:pt x="233349" y="467360"/>
                </a:lnTo>
                <a:close/>
              </a:path>
              <a:path w="808990" h="857250">
                <a:moveTo>
                  <a:pt x="345147" y="429260"/>
                </a:moveTo>
                <a:lnTo>
                  <a:pt x="335284" y="429260"/>
                </a:lnTo>
                <a:lnTo>
                  <a:pt x="326059" y="433069"/>
                </a:lnTo>
                <a:lnTo>
                  <a:pt x="298619" y="462280"/>
                </a:lnTo>
                <a:lnTo>
                  <a:pt x="296278" y="481330"/>
                </a:lnTo>
                <a:lnTo>
                  <a:pt x="298393" y="491489"/>
                </a:lnTo>
                <a:lnTo>
                  <a:pt x="328374" y="528319"/>
                </a:lnTo>
                <a:lnTo>
                  <a:pt x="358648" y="539750"/>
                </a:lnTo>
                <a:lnTo>
                  <a:pt x="368597" y="539750"/>
                </a:lnTo>
                <a:lnTo>
                  <a:pt x="377948" y="537210"/>
                </a:lnTo>
                <a:lnTo>
                  <a:pt x="386705" y="532130"/>
                </a:lnTo>
                <a:lnTo>
                  <a:pt x="394868" y="524510"/>
                </a:lnTo>
                <a:lnTo>
                  <a:pt x="396739" y="521969"/>
                </a:lnTo>
                <a:lnTo>
                  <a:pt x="359994" y="521969"/>
                </a:lnTo>
                <a:lnTo>
                  <a:pt x="353260" y="520700"/>
                </a:lnTo>
                <a:lnTo>
                  <a:pt x="319228" y="492760"/>
                </a:lnTo>
                <a:lnTo>
                  <a:pt x="313227" y="472439"/>
                </a:lnTo>
                <a:lnTo>
                  <a:pt x="314375" y="467360"/>
                </a:lnTo>
                <a:lnTo>
                  <a:pt x="317047" y="461010"/>
                </a:lnTo>
                <a:lnTo>
                  <a:pt x="321246" y="455930"/>
                </a:lnTo>
                <a:lnTo>
                  <a:pt x="327825" y="448310"/>
                </a:lnTo>
                <a:lnTo>
                  <a:pt x="335432" y="445769"/>
                </a:lnTo>
                <a:lnTo>
                  <a:pt x="382449" y="445769"/>
                </a:lnTo>
                <a:lnTo>
                  <a:pt x="375671" y="440689"/>
                </a:lnTo>
                <a:lnTo>
                  <a:pt x="365498" y="434339"/>
                </a:lnTo>
                <a:lnTo>
                  <a:pt x="355322" y="430530"/>
                </a:lnTo>
                <a:lnTo>
                  <a:pt x="345147" y="429260"/>
                </a:lnTo>
                <a:close/>
              </a:path>
              <a:path w="808990" h="857250">
                <a:moveTo>
                  <a:pt x="382449" y="445769"/>
                </a:moveTo>
                <a:lnTo>
                  <a:pt x="344068" y="445769"/>
                </a:lnTo>
                <a:lnTo>
                  <a:pt x="350726" y="448310"/>
                </a:lnTo>
                <a:lnTo>
                  <a:pt x="357725" y="450850"/>
                </a:lnTo>
                <a:lnTo>
                  <a:pt x="365065" y="455930"/>
                </a:lnTo>
                <a:lnTo>
                  <a:pt x="390575" y="490219"/>
                </a:lnTo>
                <a:lnTo>
                  <a:pt x="390989" y="496569"/>
                </a:lnTo>
                <a:lnTo>
                  <a:pt x="389888" y="501650"/>
                </a:lnTo>
                <a:lnTo>
                  <a:pt x="366397" y="521969"/>
                </a:lnTo>
                <a:lnTo>
                  <a:pt x="396739" y="521969"/>
                </a:lnTo>
                <a:lnTo>
                  <a:pt x="401416" y="515619"/>
                </a:lnTo>
                <a:lnTo>
                  <a:pt x="405820" y="506730"/>
                </a:lnTo>
                <a:lnTo>
                  <a:pt x="408078" y="497839"/>
                </a:lnTo>
                <a:lnTo>
                  <a:pt x="408190" y="487680"/>
                </a:lnTo>
                <a:lnTo>
                  <a:pt x="406066" y="477519"/>
                </a:lnTo>
                <a:lnTo>
                  <a:pt x="401634" y="467360"/>
                </a:lnTo>
                <a:lnTo>
                  <a:pt x="394892" y="458469"/>
                </a:lnTo>
                <a:lnTo>
                  <a:pt x="385838" y="448310"/>
                </a:lnTo>
                <a:lnTo>
                  <a:pt x="382449" y="445769"/>
                </a:lnTo>
                <a:close/>
              </a:path>
              <a:path w="808990" h="857250">
                <a:moveTo>
                  <a:pt x="362077" y="392430"/>
                </a:moveTo>
                <a:lnTo>
                  <a:pt x="348373" y="407669"/>
                </a:lnTo>
                <a:lnTo>
                  <a:pt x="452716" y="449580"/>
                </a:lnTo>
                <a:lnTo>
                  <a:pt x="472948" y="495300"/>
                </a:lnTo>
                <a:lnTo>
                  <a:pt x="486511" y="481330"/>
                </a:lnTo>
                <a:lnTo>
                  <a:pt x="460524" y="426719"/>
                </a:lnTo>
                <a:lnTo>
                  <a:pt x="442518" y="426719"/>
                </a:lnTo>
                <a:lnTo>
                  <a:pt x="362077" y="392430"/>
                </a:lnTo>
                <a:close/>
              </a:path>
              <a:path w="808990" h="857250">
                <a:moveTo>
                  <a:pt x="416407" y="334010"/>
                </a:moveTo>
                <a:lnTo>
                  <a:pt x="403174" y="349250"/>
                </a:lnTo>
                <a:lnTo>
                  <a:pt x="442518" y="426719"/>
                </a:lnTo>
                <a:lnTo>
                  <a:pt x="460524" y="426719"/>
                </a:lnTo>
                <a:lnTo>
                  <a:pt x="416407" y="334010"/>
                </a:lnTo>
                <a:close/>
              </a:path>
              <a:path w="808990" h="857250">
                <a:moveTo>
                  <a:pt x="438429" y="311150"/>
                </a:moveTo>
                <a:lnTo>
                  <a:pt x="425742" y="323850"/>
                </a:lnTo>
                <a:lnTo>
                  <a:pt x="506590" y="400050"/>
                </a:lnTo>
                <a:lnTo>
                  <a:pt x="519290" y="386080"/>
                </a:lnTo>
                <a:lnTo>
                  <a:pt x="458914" y="330200"/>
                </a:lnTo>
                <a:lnTo>
                  <a:pt x="458901" y="323850"/>
                </a:lnTo>
                <a:lnTo>
                  <a:pt x="459486" y="318769"/>
                </a:lnTo>
                <a:lnTo>
                  <a:pt x="447408" y="318769"/>
                </a:lnTo>
                <a:lnTo>
                  <a:pt x="438429" y="311150"/>
                </a:lnTo>
                <a:close/>
              </a:path>
              <a:path w="808990" h="857250">
                <a:moveTo>
                  <a:pt x="512968" y="294639"/>
                </a:moveTo>
                <a:lnTo>
                  <a:pt x="479971" y="294639"/>
                </a:lnTo>
                <a:lnTo>
                  <a:pt x="482803" y="295910"/>
                </a:lnTo>
                <a:lnTo>
                  <a:pt x="485444" y="297180"/>
                </a:lnTo>
                <a:lnTo>
                  <a:pt x="488480" y="298450"/>
                </a:lnTo>
                <a:lnTo>
                  <a:pt x="495338" y="303530"/>
                </a:lnTo>
                <a:lnTo>
                  <a:pt x="498919" y="307339"/>
                </a:lnTo>
                <a:lnTo>
                  <a:pt x="502627" y="309880"/>
                </a:lnTo>
                <a:lnTo>
                  <a:pt x="549389" y="354330"/>
                </a:lnTo>
                <a:lnTo>
                  <a:pt x="562076" y="340360"/>
                </a:lnTo>
                <a:lnTo>
                  <a:pt x="512968" y="294639"/>
                </a:lnTo>
                <a:close/>
              </a:path>
              <a:path w="808990" h="857250">
                <a:moveTo>
                  <a:pt x="483755" y="275589"/>
                </a:moveTo>
                <a:lnTo>
                  <a:pt x="477558" y="275589"/>
                </a:lnTo>
                <a:lnTo>
                  <a:pt x="466331" y="278130"/>
                </a:lnTo>
                <a:lnTo>
                  <a:pt x="461302" y="281939"/>
                </a:lnTo>
                <a:lnTo>
                  <a:pt x="456844" y="287019"/>
                </a:lnTo>
                <a:lnTo>
                  <a:pt x="452932" y="290830"/>
                </a:lnTo>
                <a:lnTo>
                  <a:pt x="450316" y="295910"/>
                </a:lnTo>
                <a:lnTo>
                  <a:pt x="447700" y="306069"/>
                </a:lnTo>
                <a:lnTo>
                  <a:pt x="447167" y="312419"/>
                </a:lnTo>
                <a:lnTo>
                  <a:pt x="447408" y="318769"/>
                </a:lnTo>
                <a:lnTo>
                  <a:pt x="459486" y="318769"/>
                </a:lnTo>
                <a:lnTo>
                  <a:pt x="461848" y="308610"/>
                </a:lnTo>
                <a:lnTo>
                  <a:pt x="463816" y="304800"/>
                </a:lnTo>
                <a:lnTo>
                  <a:pt x="469392" y="299719"/>
                </a:lnTo>
                <a:lnTo>
                  <a:pt x="472109" y="297180"/>
                </a:lnTo>
                <a:lnTo>
                  <a:pt x="477266" y="295910"/>
                </a:lnTo>
                <a:lnTo>
                  <a:pt x="479971" y="294639"/>
                </a:lnTo>
                <a:lnTo>
                  <a:pt x="512968" y="294639"/>
                </a:lnTo>
                <a:lnTo>
                  <a:pt x="508876" y="290830"/>
                </a:lnTo>
                <a:lnTo>
                  <a:pt x="505955" y="288289"/>
                </a:lnTo>
                <a:lnTo>
                  <a:pt x="503555" y="285750"/>
                </a:lnTo>
                <a:lnTo>
                  <a:pt x="501662" y="284480"/>
                </a:lnTo>
                <a:lnTo>
                  <a:pt x="501624" y="278130"/>
                </a:lnTo>
                <a:lnTo>
                  <a:pt x="490524" y="278130"/>
                </a:lnTo>
                <a:lnTo>
                  <a:pt x="483755" y="275589"/>
                </a:lnTo>
                <a:close/>
              </a:path>
              <a:path w="808990" h="857250">
                <a:moveTo>
                  <a:pt x="555767" y="248919"/>
                </a:moveTo>
                <a:lnTo>
                  <a:pt x="522770" y="248919"/>
                </a:lnTo>
                <a:lnTo>
                  <a:pt x="525602" y="250189"/>
                </a:lnTo>
                <a:lnTo>
                  <a:pt x="528243" y="251460"/>
                </a:lnTo>
                <a:lnTo>
                  <a:pt x="531279" y="252730"/>
                </a:lnTo>
                <a:lnTo>
                  <a:pt x="538137" y="257810"/>
                </a:lnTo>
                <a:lnTo>
                  <a:pt x="541705" y="261619"/>
                </a:lnTo>
                <a:lnTo>
                  <a:pt x="545426" y="264160"/>
                </a:lnTo>
                <a:lnTo>
                  <a:pt x="592188" y="308610"/>
                </a:lnTo>
                <a:lnTo>
                  <a:pt x="604875" y="294639"/>
                </a:lnTo>
                <a:lnTo>
                  <a:pt x="555767" y="248919"/>
                </a:lnTo>
                <a:close/>
              </a:path>
              <a:path w="808990" h="857250">
                <a:moveTo>
                  <a:pt x="526796" y="229869"/>
                </a:moveTo>
                <a:lnTo>
                  <a:pt x="517918" y="229869"/>
                </a:lnTo>
                <a:lnTo>
                  <a:pt x="513854" y="231139"/>
                </a:lnTo>
                <a:lnTo>
                  <a:pt x="490029" y="262889"/>
                </a:lnTo>
                <a:lnTo>
                  <a:pt x="489762" y="270510"/>
                </a:lnTo>
                <a:lnTo>
                  <a:pt x="490524" y="278130"/>
                </a:lnTo>
                <a:lnTo>
                  <a:pt x="501624" y="278130"/>
                </a:lnTo>
                <a:lnTo>
                  <a:pt x="502246" y="273050"/>
                </a:lnTo>
                <a:lnTo>
                  <a:pt x="504799" y="262889"/>
                </a:lnTo>
                <a:lnTo>
                  <a:pt x="506742" y="259080"/>
                </a:lnTo>
                <a:lnTo>
                  <a:pt x="512191" y="252730"/>
                </a:lnTo>
                <a:lnTo>
                  <a:pt x="514896" y="251460"/>
                </a:lnTo>
                <a:lnTo>
                  <a:pt x="520064" y="248919"/>
                </a:lnTo>
                <a:lnTo>
                  <a:pt x="555767" y="248919"/>
                </a:lnTo>
                <a:lnTo>
                  <a:pt x="551675" y="245110"/>
                </a:lnTo>
                <a:lnTo>
                  <a:pt x="546125" y="240030"/>
                </a:lnTo>
                <a:lnTo>
                  <a:pt x="540969" y="236219"/>
                </a:lnTo>
                <a:lnTo>
                  <a:pt x="531418" y="231139"/>
                </a:lnTo>
                <a:lnTo>
                  <a:pt x="526796" y="229869"/>
                </a:lnTo>
                <a:close/>
              </a:path>
              <a:path w="808990" h="857250">
                <a:moveTo>
                  <a:pt x="606247" y="151130"/>
                </a:moveTo>
                <a:lnTo>
                  <a:pt x="594664" y="151130"/>
                </a:lnTo>
                <a:lnTo>
                  <a:pt x="589241" y="152400"/>
                </a:lnTo>
                <a:lnTo>
                  <a:pt x="558426" y="184150"/>
                </a:lnTo>
                <a:lnTo>
                  <a:pt x="556056" y="203200"/>
                </a:lnTo>
                <a:lnTo>
                  <a:pt x="558183" y="214630"/>
                </a:lnTo>
                <a:lnTo>
                  <a:pt x="587927" y="251460"/>
                </a:lnTo>
                <a:lnTo>
                  <a:pt x="618756" y="261619"/>
                </a:lnTo>
                <a:lnTo>
                  <a:pt x="629000" y="260350"/>
                </a:lnTo>
                <a:lnTo>
                  <a:pt x="638892" y="256539"/>
                </a:lnTo>
                <a:lnTo>
                  <a:pt x="648431" y="250189"/>
                </a:lnTo>
                <a:lnTo>
                  <a:pt x="654993" y="243839"/>
                </a:lnTo>
                <a:lnTo>
                  <a:pt x="619874" y="243839"/>
                </a:lnTo>
                <a:lnTo>
                  <a:pt x="612832" y="242569"/>
                </a:lnTo>
                <a:lnTo>
                  <a:pt x="605786" y="240030"/>
                </a:lnTo>
                <a:lnTo>
                  <a:pt x="598735" y="236219"/>
                </a:lnTo>
                <a:lnTo>
                  <a:pt x="591680" y="229869"/>
                </a:lnTo>
                <a:lnTo>
                  <a:pt x="599992" y="220980"/>
                </a:lnTo>
                <a:lnTo>
                  <a:pt x="581266" y="220980"/>
                </a:lnTo>
                <a:lnTo>
                  <a:pt x="571258" y="195580"/>
                </a:lnTo>
                <a:lnTo>
                  <a:pt x="571830" y="191769"/>
                </a:lnTo>
                <a:lnTo>
                  <a:pt x="593661" y="167639"/>
                </a:lnTo>
                <a:lnTo>
                  <a:pt x="636549" y="167639"/>
                </a:lnTo>
                <a:lnTo>
                  <a:pt x="630085" y="161289"/>
                </a:lnTo>
                <a:lnTo>
                  <a:pt x="623900" y="157480"/>
                </a:lnTo>
                <a:lnTo>
                  <a:pt x="612089" y="152400"/>
                </a:lnTo>
                <a:lnTo>
                  <a:pt x="606247" y="151130"/>
                </a:lnTo>
                <a:close/>
              </a:path>
              <a:path w="808990" h="857250">
                <a:moveTo>
                  <a:pt x="661771" y="194310"/>
                </a:moveTo>
                <a:lnTo>
                  <a:pt x="661022" y="194310"/>
                </a:lnTo>
                <a:lnTo>
                  <a:pt x="660908" y="196850"/>
                </a:lnTo>
                <a:lnTo>
                  <a:pt x="660577" y="199389"/>
                </a:lnTo>
                <a:lnTo>
                  <a:pt x="659498" y="204469"/>
                </a:lnTo>
                <a:lnTo>
                  <a:pt x="658634" y="207010"/>
                </a:lnTo>
                <a:lnTo>
                  <a:pt x="657453" y="210819"/>
                </a:lnTo>
                <a:lnTo>
                  <a:pt x="656361" y="214630"/>
                </a:lnTo>
                <a:lnTo>
                  <a:pt x="654811" y="217169"/>
                </a:lnTo>
                <a:lnTo>
                  <a:pt x="650798" y="224789"/>
                </a:lnTo>
                <a:lnTo>
                  <a:pt x="648411" y="227330"/>
                </a:lnTo>
                <a:lnTo>
                  <a:pt x="645617" y="231139"/>
                </a:lnTo>
                <a:lnTo>
                  <a:pt x="639628" y="236219"/>
                </a:lnTo>
                <a:lnTo>
                  <a:pt x="633341" y="240030"/>
                </a:lnTo>
                <a:lnTo>
                  <a:pt x="626755" y="242569"/>
                </a:lnTo>
                <a:lnTo>
                  <a:pt x="619874" y="243839"/>
                </a:lnTo>
                <a:lnTo>
                  <a:pt x="654993" y="243839"/>
                </a:lnTo>
                <a:lnTo>
                  <a:pt x="657618" y="241300"/>
                </a:lnTo>
                <a:lnTo>
                  <a:pt x="660679" y="238760"/>
                </a:lnTo>
                <a:lnTo>
                  <a:pt x="663016" y="234950"/>
                </a:lnTo>
                <a:lnTo>
                  <a:pt x="666254" y="229869"/>
                </a:lnTo>
                <a:lnTo>
                  <a:pt x="667943" y="227330"/>
                </a:lnTo>
                <a:lnTo>
                  <a:pt x="669683" y="224789"/>
                </a:lnTo>
                <a:lnTo>
                  <a:pt x="670915" y="222250"/>
                </a:lnTo>
                <a:lnTo>
                  <a:pt x="672160" y="218439"/>
                </a:lnTo>
                <a:lnTo>
                  <a:pt x="673417" y="215900"/>
                </a:lnTo>
                <a:lnTo>
                  <a:pt x="674687" y="212089"/>
                </a:lnTo>
                <a:lnTo>
                  <a:pt x="676605" y="208280"/>
                </a:lnTo>
                <a:lnTo>
                  <a:pt x="661771" y="194310"/>
                </a:lnTo>
                <a:close/>
              </a:path>
              <a:path w="808990" h="857250">
                <a:moveTo>
                  <a:pt x="636549" y="167639"/>
                </a:moveTo>
                <a:lnTo>
                  <a:pt x="603808" y="167639"/>
                </a:lnTo>
                <a:lnTo>
                  <a:pt x="607085" y="168910"/>
                </a:lnTo>
                <a:lnTo>
                  <a:pt x="613829" y="171450"/>
                </a:lnTo>
                <a:lnTo>
                  <a:pt x="617397" y="173989"/>
                </a:lnTo>
                <a:lnTo>
                  <a:pt x="621157" y="177800"/>
                </a:lnTo>
                <a:lnTo>
                  <a:pt x="581266" y="220980"/>
                </a:lnTo>
                <a:lnTo>
                  <a:pt x="599992" y="220980"/>
                </a:lnTo>
                <a:lnTo>
                  <a:pt x="643928" y="173989"/>
                </a:lnTo>
                <a:lnTo>
                  <a:pt x="636549" y="167639"/>
                </a:lnTo>
                <a:close/>
              </a:path>
              <a:path w="808990" h="857250">
                <a:moveTo>
                  <a:pt x="627595" y="107950"/>
                </a:moveTo>
                <a:lnTo>
                  <a:pt x="614908" y="121919"/>
                </a:lnTo>
                <a:lnTo>
                  <a:pt x="695756" y="196850"/>
                </a:lnTo>
                <a:lnTo>
                  <a:pt x="708444" y="182880"/>
                </a:lnTo>
                <a:lnTo>
                  <a:pt x="648080" y="127000"/>
                </a:lnTo>
                <a:lnTo>
                  <a:pt x="648385" y="120650"/>
                </a:lnTo>
                <a:lnTo>
                  <a:pt x="649071" y="116839"/>
                </a:lnTo>
                <a:lnTo>
                  <a:pt x="636574" y="116839"/>
                </a:lnTo>
                <a:lnTo>
                  <a:pt x="627595" y="107950"/>
                </a:lnTo>
                <a:close/>
              </a:path>
              <a:path w="808990" h="857250">
                <a:moveTo>
                  <a:pt x="706694" y="88900"/>
                </a:moveTo>
                <a:lnTo>
                  <a:pt x="672706" y="88900"/>
                </a:lnTo>
                <a:lnTo>
                  <a:pt x="675767" y="90169"/>
                </a:lnTo>
                <a:lnTo>
                  <a:pt x="678649" y="90169"/>
                </a:lnTo>
                <a:lnTo>
                  <a:pt x="681863" y="92710"/>
                </a:lnTo>
                <a:lnTo>
                  <a:pt x="688949" y="97789"/>
                </a:lnTo>
                <a:lnTo>
                  <a:pt x="692581" y="100330"/>
                </a:lnTo>
                <a:lnTo>
                  <a:pt x="696302" y="104139"/>
                </a:lnTo>
                <a:lnTo>
                  <a:pt x="742340" y="147319"/>
                </a:lnTo>
                <a:lnTo>
                  <a:pt x="755027" y="133350"/>
                </a:lnTo>
                <a:lnTo>
                  <a:pt x="706694" y="88900"/>
                </a:lnTo>
                <a:close/>
              </a:path>
              <a:path w="808990" h="857250">
                <a:moveTo>
                  <a:pt x="673506" y="69850"/>
                </a:moveTo>
                <a:lnTo>
                  <a:pt x="641210" y="91439"/>
                </a:lnTo>
                <a:lnTo>
                  <a:pt x="636574" y="116839"/>
                </a:lnTo>
                <a:lnTo>
                  <a:pt x="649071" y="116839"/>
                </a:lnTo>
                <a:lnTo>
                  <a:pt x="649300" y="115569"/>
                </a:lnTo>
                <a:lnTo>
                  <a:pt x="650849" y="110489"/>
                </a:lnTo>
                <a:lnTo>
                  <a:pt x="652386" y="104139"/>
                </a:lnTo>
                <a:lnTo>
                  <a:pt x="654735" y="100330"/>
                </a:lnTo>
                <a:lnTo>
                  <a:pt x="657885" y="96519"/>
                </a:lnTo>
                <a:lnTo>
                  <a:pt x="661085" y="93980"/>
                </a:lnTo>
                <a:lnTo>
                  <a:pt x="664095" y="91439"/>
                </a:lnTo>
                <a:lnTo>
                  <a:pt x="669759" y="88900"/>
                </a:lnTo>
                <a:lnTo>
                  <a:pt x="706694" y="88900"/>
                </a:lnTo>
                <a:lnTo>
                  <a:pt x="702551" y="85089"/>
                </a:lnTo>
                <a:lnTo>
                  <a:pt x="695143" y="78739"/>
                </a:lnTo>
                <a:lnTo>
                  <a:pt x="687833" y="73660"/>
                </a:lnTo>
                <a:lnTo>
                  <a:pt x="680621" y="71119"/>
                </a:lnTo>
                <a:lnTo>
                  <a:pt x="673506" y="69850"/>
                </a:lnTo>
                <a:close/>
              </a:path>
              <a:path w="808990" h="857250">
                <a:moveTo>
                  <a:pt x="730334" y="48260"/>
                </a:moveTo>
                <a:lnTo>
                  <a:pt x="703922" y="48260"/>
                </a:lnTo>
                <a:lnTo>
                  <a:pt x="755472" y="96519"/>
                </a:lnTo>
                <a:lnTo>
                  <a:pt x="762023" y="100330"/>
                </a:lnTo>
                <a:lnTo>
                  <a:pt x="768382" y="102869"/>
                </a:lnTo>
                <a:lnTo>
                  <a:pt x="782637" y="102869"/>
                </a:lnTo>
                <a:lnTo>
                  <a:pt x="790155" y="99060"/>
                </a:lnTo>
                <a:lnTo>
                  <a:pt x="797077" y="91439"/>
                </a:lnTo>
                <a:lnTo>
                  <a:pt x="802212" y="85089"/>
                </a:lnTo>
                <a:lnTo>
                  <a:pt x="774966" y="85089"/>
                </a:lnTo>
                <a:lnTo>
                  <a:pt x="772515" y="83819"/>
                </a:lnTo>
                <a:lnTo>
                  <a:pt x="769683" y="82550"/>
                </a:lnTo>
                <a:lnTo>
                  <a:pt x="767092" y="81280"/>
                </a:lnTo>
                <a:lnTo>
                  <a:pt x="762380" y="77469"/>
                </a:lnTo>
                <a:lnTo>
                  <a:pt x="759155" y="74930"/>
                </a:lnTo>
                <a:lnTo>
                  <a:pt x="730334" y="48260"/>
                </a:lnTo>
                <a:close/>
              </a:path>
              <a:path w="808990" h="857250">
                <a:moveTo>
                  <a:pt x="796569" y="63500"/>
                </a:moveTo>
                <a:lnTo>
                  <a:pt x="795832" y="63500"/>
                </a:lnTo>
                <a:lnTo>
                  <a:pt x="795413" y="64769"/>
                </a:lnTo>
                <a:lnTo>
                  <a:pt x="793267" y="69850"/>
                </a:lnTo>
                <a:lnTo>
                  <a:pt x="791984" y="72389"/>
                </a:lnTo>
                <a:lnTo>
                  <a:pt x="790308" y="74930"/>
                </a:lnTo>
                <a:lnTo>
                  <a:pt x="788238" y="77469"/>
                </a:lnTo>
                <a:lnTo>
                  <a:pt x="785317" y="80010"/>
                </a:lnTo>
                <a:lnTo>
                  <a:pt x="782574" y="82550"/>
                </a:lnTo>
                <a:lnTo>
                  <a:pt x="777468" y="83819"/>
                </a:lnTo>
                <a:lnTo>
                  <a:pt x="774966" y="85089"/>
                </a:lnTo>
                <a:lnTo>
                  <a:pt x="802212" y="85089"/>
                </a:lnTo>
                <a:lnTo>
                  <a:pt x="805294" y="81280"/>
                </a:lnTo>
                <a:lnTo>
                  <a:pt x="807148" y="77469"/>
                </a:lnTo>
                <a:lnTo>
                  <a:pt x="808799" y="74930"/>
                </a:lnTo>
                <a:lnTo>
                  <a:pt x="796569" y="63500"/>
                </a:lnTo>
                <a:close/>
              </a:path>
              <a:path w="808990" h="857250">
                <a:moveTo>
                  <a:pt x="682091" y="2539"/>
                </a:moveTo>
                <a:lnTo>
                  <a:pt x="669391" y="16510"/>
                </a:lnTo>
                <a:lnTo>
                  <a:pt x="692632" y="38100"/>
                </a:lnTo>
                <a:lnTo>
                  <a:pt x="684060" y="46989"/>
                </a:lnTo>
                <a:lnTo>
                  <a:pt x="695350" y="58419"/>
                </a:lnTo>
                <a:lnTo>
                  <a:pt x="703922" y="48260"/>
                </a:lnTo>
                <a:lnTo>
                  <a:pt x="730334" y="48260"/>
                </a:lnTo>
                <a:lnTo>
                  <a:pt x="716610" y="35560"/>
                </a:lnTo>
                <a:lnTo>
                  <a:pt x="727120" y="24130"/>
                </a:lnTo>
                <a:lnTo>
                  <a:pt x="705319" y="24130"/>
                </a:lnTo>
                <a:lnTo>
                  <a:pt x="682091" y="2539"/>
                </a:lnTo>
                <a:close/>
              </a:path>
              <a:path w="808990" h="857250">
                <a:moveTo>
                  <a:pt x="728675" y="0"/>
                </a:moveTo>
                <a:lnTo>
                  <a:pt x="705319" y="24130"/>
                </a:lnTo>
                <a:lnTo>
                  <a:pt x="727120" y="24130"/>
                </a:lnTo>
                <a:lnTo>
                  <a:pt x="739965" y="10160"/>
                </a:lnTo>
                <a:lnTo>
                  <a:pt x="72867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164071" y="5707786"/>
            <a:ext cx="90233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water</a:t>
            </a:r>
            <a:r>
              <a:rPr sz="1600" spc="-95" dirty="0">
                <a:latin typeface="Tahoma"/>
                <a:cs typeface="Tahoma"/>
              </a:rPr>
              <a:t> </a:t>
            </a:r>
            <a:r>
              <a:rPr sz="1600" spc="-5" dirty="0">
                <a:latin typeface="Tahoma"/>
                <a:cs typeface="Tahoma"/>
              </a:rPr>
              <a:t>use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4720347" y="1383157"/>
            <a:ext cx="735330" cy="548640"/>
          </a:xfrm>
          <a:custGeom>
            <a:avLst/>
            <a:gdLst/>
            <a:ahLst/>
            <a:cxnLst/>
            <a:rect l="l" t="t" r="r" b="b"/>
            <a:pathLst>
              <a:path w="735329" h="548639">
                <a:moveTo>
                  <a:pt x="727234" y="441960"/>
                </a:moveTo>
                <a:lnTo>
                  <a:pt x="686804" y="441960"/>
                </a:lnTo>
                <a:lnTo>
                  <a:pt x="692265" y="443229"/>
                </a:lnTo>
                <a:lnTo>
                  <a:pt x="697726" y="443229"/>
                </a:lnTo>
                <a:lnTo>
                  <a:pt x="702298" y="444500"/>
                </a:lnTo>
                <a:lnTo>
                  <a:pt x="706108" y="447039"/>
                </a:lnTo>
                <a:lnTo>
                  <a:pt x="710045" y="449579"/>
                </a:lnTo>
                <a:lnTo>
                  <a:pt x="712712" y="453389"/>
                </a:lnTo>
                <a:lnTo>
                  <a:pt x="715760" y="458469"/>
                </a:lnTo>
                <a:lnTo>
                  <a:pt x="716268" y="461010"/>
                </a:lnTo>
                <a:lnTo>
                  <a:pt x="716014" y="464819"/>
                </a:lnTo>
                <a:lnTo>
                  <a:pt x="705092" y="486410"/>
                </a:lnTo>
                <a:lnTo>
                  <a:pt x="669913" y="538479"/>
                </a:lnTo>
                <a:lnTo>
                  <a:pt x="725539" y="490219"/>
                </a:lnTo>
                <a:lnTo>
                  <a:pt x="735219" y="466089"/>
                </a:lnTo>
                <a:lnTo>
                  <a:pt x="735191" y="458469"/>
                </a:lnTo>
                <a:lnTo>
                  <a:pt x="733669" y="452119"/>
                </a:lnTo>
                <a:lnTo>
                  <a:pt x="730635" y="445769"/>
                </a:lnTo>
                <a:lnTo>
                  <a:pt x="727234" y="441960"/>
                </a:lnTo>
                <a:close/>
              </a:path>
              <a:path w="735329" h="548639">
                <a:moveTo>
                  <a:pt x="675120" y="408939"/>
                </a:moveTo>
                <a:lnTo>
                  <a:pt x="613271" y="500379"/>
                </a:lnTo>
                <a:lnTo>
                  <a:pt x="628765" y="510539"/>
                </a:lnTo>
                <a:lnTo>
                  <a:pt x="674866" y="441960"/>
                </a:lnTo>
                <a:lnTo>
                  <a:pt x="727234" y="441960"/>
                </a:lnTo>
                <a:lnTo>
                  <a:pt x="703695" y="429260"/>
                </a:lnTo>
                <a:lnTo>
                  <a:pt x="683756" y="429260"/>
                </a:lnTo>
                <a:lnTo>
                  <a:pt x="690614" y="419100"/>
                </a:lnTo>
                <a:lnTo>
                  <a:pt x="675120" y="408939"/>
                </a:lnTo>
                <a:close/>
              </a:path>
              <a:path w="735329" h="548639">
                <a:moveTo>
                  <a:pt x="591969" y="359410"/>
                </a:moveTo>
                <a:lnTo>
                  <a:pt x="554777" y="378460"/>
                </a:lnTo>
                <a:lnTo>
                  <a:pt x="533846" y="421639"/>
                </a:lnTo>
                <a:lnTo>
                  <a:pt x="533896" y="431800"/>
                </a:lnTo>
                <a:lnTo>
                  <a:pt x="555232" y="464819"/>
                </a:lnTo>
                <a:lnTo>
                  <a:pt x="573996" y="473710"/>
                </a:lnTo>
                <a:lnTo>
                  <a:pt x="583593" y="473710"/>
                </a:lnTo>
                <a:lnTo>
                  <a:pt x="593332" y="472439"/>
                </a:lnTo>
                <a:lnTo>
                  <a:pt x="602902" y="468629"/>
                </a:lnTo>
                <a:lnTo>
                  <a:pt x="611985" y="463550"/>
                </a:lnTo>
                <a:lnTo>
                  <a:pt x="618115" y="457200"/>
                </a:lnTo>
                <a:lnTo>
                  <a:pt x="576171" y="457200"/>
                </a:lnTo>
                <a:lnTo>
                  <a:pt x="564122" y="452119"/>
                </a:lnTo>
                <a:lnTo>
                  <a:pt x="556121" y="445769"/>
                </a:lnTo>
                <a:lnTo>
                  <a:pt x="551930" y="439419"/>
                </a:lnTo>
                <a:lnTo>
                  <a:pt x="551658" y="433069"/>
                </a:lnTo>
                <a:lnTo>
                  <a:pt x="551714" y="427989"/>
                </a:lnTo>
                <a:lnTo>
                  <a:pt x="568747" y="392429"/>
                </a:lnTo>
                <a:lnTo>
                  <a:pt x="593151" y="375919"/>
                </a:lnTo>
                <a:lnTo>
                  <a:pt x="629746" y="375919"/>
                </a:lnTo>
                <a:lnTo>
                  <a:pt x="628697" y="374650"/>
                </a:lnTo>
                <a:lnTo>
                  <a:pt x="620383" y="368300"/>
                </a:lnTo>
                <a:lnTo>
                  <a:pt x="611070" y="363219"/>
                </a:lnTo>
                <a:lnTo>
                  <a:pt x="601603" y="360679"/>
                </a:lnTo>
                <a:lnTo>
                  <a:pt x="591969" y="359410"/>
                </a:lnTo>
                <a:close/>
              </a:path>
              <a:path w="735329" h="548639">
                <a:moveTo>
                  <a:pt x="629746" y="375919"/>
                </a:moveTo>
                <a:lnTo>
                  <a:pt x="593151" y="375919"/>
                </a:lnTo>
                <a:lnTo>
                  <a:pt x="605395" y="378460"/>
                </a:lnTo>
                <a:lnTo>
                  <a:pt x="611493" y="382269"/>
                </a:lnTo>
                <a:lnTo>
                  <a:pt x="619494" y="387350"/>
                </a:lnTo>
                <a:lnTo>
                  <a:pt x="623685" y="393700"/>
                </a:lnTo>
                <a:lnTo>
                  <a:pt x="624066" y="402589"/>
                </a:lnTo>
                <a:lnTo>
                  <a:pt x="623586" y="410210"/>
                </a:lnTo>
                <a:lnTo>
                  <a:pt x="621558" y="416560"/>
                </a:lnTo>
                <a:lnTo>
                  <a:pt x="617958" y="425450"/>
                </a:lnTo>
                <a:lnTo>
                  <a:pt x="612763" y="433069"/>
                </a:lnTo>
                <a:lnTo>
                  <a:pt x="606758" y="441960"/>
                </a:lnTo>
                <a:lnTo>
                  <a:pt x="600730" y="448310"/>
                </a:lnTo>
                <a:lnTo>
                  <a:pt x="588506" y="455929"/>
                </a:lnTo>
                <a:lnTo>
                  <a:pt x="582285" y="457200"/>
                </a:lnTo>
                <a:lnTo>
                  <a:pt x="618115" y="457200"/>
                </a:lnTo>
                <a:lnTo>
                  <a:pt x="639687" y="421639"/>
                </a:lnTo>
                <a:lnTo>
                  <a:pt x="641782" y="411479"/>
                </a:lnTo>
                <a:lnTo>
                  <a:pt x="641592" y="401319"/>
                </a:lnTo>
                <a:lnTo>
                  <a:pt x="639278" y="391160"/>
                </a:lnTo>
                <a:lnTo>
                  <a:pt x="634988" y="382269"/>
                </a:lnTo>
                <a:lnTo>
                  <a:pt x="629746" y="375919"/>
                </a:lnTo>
                <a:close/>
              </a:path>
              <a:path w="735329" h="548639">
                <a:moveTo>
                  <a:pt x="697726" y="427989"/>
                </a:moveTo>
                <a:lnTo>
                  <a:pt x="690995" y="427989"/>
                </a:lnTo>
                <a:lnTo>
                  <a:pt x="683756" y="429260"/>
                </a:lnTo>
                <a:lnTo>
                  <a:pt x="703695" y="429260"/>
                </a:lnTo>
                <a:lnTo>
                  <a:pt x="697726" y="427989"/>
                </a:lnTo>
                <a:close/>
              </a:path>
              <a:path w="735329" h="548639">
                <a:moveTo>
                  <a:pt x="546596" y="322579"/>
                </a:moveTo>
                <a:lnTo>
                  <a:pt x="484747" y="414019"/>
                </a:lnTo>
                <a:lnTo>
                  <a:pt x="500241" y="424179"/>
                </a:lnTo>
                <a:lnTo>
                  <a:pt x="561963" y="332739"/>
                </a:lnTo>
                <a:lnTo>
                  <a:pt x="546596" y="322579"/>
                </a:lnTo>
                <a:close/>
              </a:path>
              <a:path w="735329" h="548639">
                <a:moveTo>
                  <a:pt x="481191" y="278129"/>
                </a:moveTo>
                <a:lnTo>
                  <a:pt x="472555" y="290829"/>
                </a:lnTo>
                <a:lnTo>
                  <a:pt x="482969" y="298450"/>
                </a:lnTo>
                <a:lnTo>
                  <a:pt x="448806" y="349250"/>
                </a:lnTo>
                <a:lnTo>
                  <a:pt x="444355" y="356869"/>
                </a:lnTo>
                <a:lnTo>
                  <a:pt x="441487" y="363219"/>
                </a:lnTo>
                <a:lnTo>
                  <a:pt x="440215" y="369569"/>
                </a:lnTo>
                <a:lnTo>
                  <a:pt x="440551" y="375919"/>
                </a:lnTo>
                <a:lnTo>
                  <a:pt x="441948" y="384810"/>
                </a:lnTo>
                <a:lnTo>
                  <a:pt x="446901" y="391160"/>
                </a:lnTo>
                <a:lnTo>
                  <a:pt x="455410" y="396239"/>
                </a:lnTo>
                <a:lnTo>
                  <a:pt x="457823" y="398779"/>
                </a:lnTo>
                <a:lnTo>
                  <a:pt x="460744" y="400050"/>
                </a:lnTo>
                <a:lnTo>
                  <a:pt x="467348" y="402589"/>
                </a:lnTo>
                <a:lnTo>
                  <a:pt x="474206" y="405129"/>
                </a:lnTo>
                <a:lnTo>
                  <a:pt x="483604" y="391160"/>
                </a:lnTo>
                <a:lnTo>
                  <a:pt x="481318" y="391160"/>
                </a:lnTo>
                <a:lnTo>
                  <a:pt x="479159" y="389889"/>
                </a:lnTo>
                <a:lnTo>
                  <a:pt x="476365" y="389889"/>
                </a:lnTo>
                <a:lnTo>
                  <a:pt x="473444" y="388619"/>
                </a:lnTo>
                <a:lnTo>
                  <a:pt x="458839" y="373379"/>
                </a:lnTo>
                <a:lnTo>
                  <a:pt x="459601" y="368300"/>
                </a:lnTo>
                <a:lnTo>
                  <a:pt x="460490" y="365760"/>
                </a:lnTo>
                <a:lnTo>
                  <a:pt x="463538" y="360679"/>
                </a:lnTo>
                <a:lnTo>
                  <a:pt x="465951" y="356869"/>
                </a:lnTo>
                <a:lnTo>
                  <a:pt x="468999" y="351789"/>
                </a:lnTo>
                <a:lnTo>
                  <a:pt x="498463" y="308610"/>
                </a:lnTo>
                <a:lnTo>
                  <a:pt x="525980" y="308610"/>
                </a:lnTo>
                <a:lnTo>
                  <a:pt x="507099" y="295910"/>
                </a:lnTo>
                <a:lnTo>
                  <a:pt x="513872" y="285750"/>
                </a:lnTo>
                <a:lnTo>
                  <a:pt x="491605" y="285750"/>
                </a:lnTo>
                <a:lnTo>
                  <a:pt x="481191" y="278129"/>
                </a:lnTo>
                <a:close/>
              </a:path>
              <a:path w="735329" h="548639">
                <a:moveTo>
                  <a:pt x="379210" y="269239"/>
                </a:moveTo>
                <a:lnTo>
                  <a:pt x="372606" y="269239"/>
                </a:lnTo>
                <a:lnTo>
                  <a:pt x="361176" y="274319"/>
                </a:lnTo>
                <a:lnTo>
                  <a:pt x="356223" y="279400"/>
                </a:lnTo>
                <a:lnTo>
                  <a:pt x="351905" y="285750"/>
                </a:lnTo>
                <a:lnTo>
                  <a:pt x="349111" y="289560"/>
                </a:lnTo>
                <a:lnTo>
                  <a:pt x="347333" y="294639"/>
                </a:lnTo>
                <a:lnTo>
                  <a:pt x="346317" y="298450"/>
                </a:lnTo>
                <a:lnTo>
                  <a:pt x="345301" y="303529"/>
                </a:lnTo>
                <a:lnTo>
                  <a:pt x="345174" y="307339"/>
                </a:lnTo>
                <a:lnTo>
                  <a:pt x="346698" y="316229"/>
                </a:lnTo>
                <a:lnTo>
                  <a:pt x="348349" y="320039"/>
                </a:lnTo>
                <a:lnTo>
                  <a:pt x="353175" y="327660"/>
                </a:lnTo>
                <a:lnTo>
                  <a:pt x="356350" y="331469"/>
                </a:lnTo>
                <a:lnTo>
                  <a:pt x="364732" y="336550"/>
                </a:lnTo>
                <a:lnTo>
                  <a:pt x="368542" y="339089"/>
                </a:lnTo>
                <a:lnTo>
                  <a:pt x="371590" y="339089"/>
                </a:lnTo>
                <a:lnTo>
                  <a:pt x="374638" y="340360"/>
                </a:lnTo>
                <a:lnTo>
                  <a:pt x="378067" y="341629"/>
                </a:lnTo>
                <a:lnTo>
                  <a:pt x="398133" y="341629"/>
                </a:lnTo>
                <a:lnTo>
                  <a:pt x="391656" y="350519"/>
                </a:lnTo>
                <a:lnTo>
                  <a:pt x="406896" y="361950"/>
                </a:lnTo>
                <a:lnTo>
                  <a:pt x="429154" y="328929"/>
                </a:lnTo>
                <a:lnTo>
                  <a:pt x="390513" y="328929"/>
                </a:lnTo>
                <a:lnTo>
                  <a:pt x="385179" y="327660"/>
                </a:lnTo>
                <a:lnTo>
                  <a:pt x="380099" y="326389"/>
                </a:lnTo>
                <a:lnTo>
                  <a:pt x="369431" y="318769"/>
                </a:lnTo>
                <a:lnTo>
                  <a:pt x="366129" y="314960"/>
                </a:lnTo>
                <a:lnTo>
                  <a:pt x="364986" y="309879"/>
                </a:lnTo>
                <a:lnTo>
                  <a:pt x="363843" y="306069"/>
                </a:lnTo>
                <a:lnTo>
                  <a:pt x="364986" y="300989"/>
                </a:lnTo>
                <a:lnTo>
                  <a:pt x="368542" y="295910"/>
                </a:lnTo>
                <a:lnTo>
                  <a:pt x="371717" y="290829"/>
                </a:lnTo>
                <a:lnTo>
                  <a:pt x="375400" y="288289"/>
                </a:lnTo>
                <a:lnTo>
                  <a:pt x="384290" y="287019"/>
                </a:lnTo>
                <a:lnTo>
                  <a:pt x="426081" y="287019"/>
                </a:lnTo>
                <a:lnTo>
                  <a:pt x="420009" y="283210"/>
                </a:lnTo>
                <a:lnTo>
                  <a:pt x="414079" y="280669"/>
                </a:lnTo>
                <a:lnTo>
                  <a:pt x="408293" y="278129"/>
                </a:lnTo>
                <a:lnTo>
                  <a:pt x="400673" y="274319"/>
                </a:lnTo>
                <a:lnTo>
                  <a:pt x="393561" y="271779"/>
                </a:lnTo>
                <a:lnTo>
                  <a:pt x="379210" y="269239"/>
                </a:lnTo>
                <a:close/>
              </a:path>
              <a:path w="735329" h="548639">
                <a:moveTo>
                  <a:pt x="426081" y="287019"/>
                </a:moveTo>
                <a:lnTo>
                  <a:pt x="388989" y="287019"/>
                </a:lnTo>
                <a:lnTo>
                  <a:pt x="398133" y="289560"/>
                </a:lnTo>
                <a:lnTo>
                  <a:pt x="403213" y="292100"/>
                </a:lnTo>
                <a:lnTo>
                  <a:pt x="409182" y="294639"/>
                </a:lnTo>
                <a:lnTo>
                  <a:pt x="415151" y="298450"/>
                </a:lnTo>
                <a:lnTo>
                  <a:pt x="420104" y="300989"/>
                </a:lnTo>
                <a:lnTo>
                  <a:pt x="424041" y="303529"/>
                </a:lnTo>
                <a:lnTo>
                  <a:pt x="406769" y="328929"/>
                </a:lnTo>
                <a:lnTo>
                  <a:pt x="429154" y="328929"/>
                </a:lnTo>
                <a:lnTo>
                  <a:pt x="453124" y="293369"/>
                </a:lnTo>
                <a:lnTo>
                  <a:pt x="454089" y="290829"/>
                </a:lnTo>
                <a:lnTo>
                  <a:pt x="432296" y="290829"/>
                </a:lnTo>
                <a:lnTo>
                  <a:pt x="426081" y="287019"/>
                </a:lnTo>
                <a:close/>
              </a:path>
              <a:path w="735329" h="548639">
                <a:moveTo>
                  <a:pt x="525980" y="308610"/>
                </a:moveTo>
                <a:lnTo>
                  <a:pt x="498463" y="308610"/>
                </a:lnTo>
                <a:lnTo>
                  <a:pt x="526784" y="327660"/>
                </a:lnTo>
                <a:lnTo>
                  <a:pt x="535420" y="314960"/>
                </a:lnTo>
                <a:lnTo>
                  <a:pt x="525980" y="308610"/>
                </a:lnTo>
                <a:close/>
              </a:path>
              <a:path w="735329" h="548639">
                <a:moveTo>
                  <a:pt x="566662" y="290829"/>
                </a:moveTo>
                <a:lnTo>
                  <a:pt x="555867" y="306069"/>
                </a:lnTo>
                <a:lnTo>
                  <a:pt x="573393" y="318769"/>
                </a:lnTo>
                <a:lnTo>
                  <a:pt x="584188" y="302260"/>
                </a:lnTo>
                <a:lnTo>
                  <a:pt x="566662" y="290829"/>
                </a:lnTo>
                <a:close/>
              </a:path>
              <a:path w="735329" h="548639">
                <a:moveTo>
                  <a:pt x="336665" y="185419"/>
                </a:moveTo>
                <a:lnTo>
                  <a:pt x="330061" y="185419"/>
                </a:lnTo>
                <a:lnTo>
                  <a:pt x="317488" y="187960"/>
                </a:lnTo>
                <a:lnTo>
                  <a:pt x="287897" y="214629"/>
                </a:lnTo>
                <a:lnTo>
                  <a:pt x="284115" y="220979"/>
                </a:lnTo>
                <a:lnTo>
                  <a:pt x="280975" y="226060"/>
                </a:lnTo>
                <a:lnTo>
                  <a:pt x="278503" y="232410"/>
                </a:lnTo>
                <a:lnTo>
                  <a:pt x="276721" y="237489"/>
                </a:lnTo>
                <a:lnTo>
                  <a:pt x="274689" y="245110"/>
                </a:lnTo>
                <a:lnTo>
                  <a:pt x="274308" y="252729"/>
                </a:lnTo>
                <a:lnTo>
                  <a:pt x="276594" y="265429"/>
                </a:lnTo>
                <a:lnTo>
                  <a:pt x="298438" y="290829"/>
                </a:lnTo>
                <a:lnTo>
                  <a:pt x="301613" y="293369"/>
                </a:lnTo>
                <a:lnTo>
                  <a:pt x="304534" y="294639"/>
                </a:lnTo>
                <a:lnTo>
                  <a:pt x="306820" y="295910"/>
                </a:lnTo>
                <a:lnTo>
                  <a:pt x="309233" y="297179"/>
                </a:lnTo>
                <a:lnTo>
                  <a:pt x="311900" y="298450"/>
                </a:lnTo>
                <a:lnTo>
                  <a:pt x="315075" y="299719"/>
                </a:lnTo>
                <a:lnTo>
                  <a:pt x="317234" y="299719"/>
                </a:lnTo>
                <a:lnTo>
                  <a:pt x="319901" y="300989"/>
                </a:lnTo>
                <a:lnTo>
                  <a:pt x="325870" y="300989"/>
                </a:lnTo>
                <a:lnTo>
                  <a:pt x="328283" y="302260"/>
                </a:lnTo>
                <a:lnTo>
                  <a:pt x="330315" y="302260"/>
                </a:lnTo>
                <a:lnTo>
                  <a:pt x="341164" y="285750"/>
                </a:lnTo>
                <a:lnTo>
                  <a:pt x="329553" y="285750"/>
                </a:lnTo>
                <a:lnTo>
                  <a:pt x="317742" y="283210"/>
                </a:lnTo>
                <a:lnTo>
                  <a:pt x="293739" y="255269"/>
                </a:lnTo>
                <a:lnTo>
                  <a:pt x="294076" y="248919"/>
                </a:lnTo>
                <a:lnTo>
                  <a:pt x="315583" y="212089"/>
                </a:lnTo>
                <a:lnTo>
                  <a:pt x="335004" y="203200"/>
                </a:lnTo>
                <a:lnTo>
                  <a:pt x="372479" y="203200"/>
                </a:lnTo>
                <a:lnTo>
                  <a:pt x="368034" y="198119"/>
                </a:lnTo>
                <a:lnTo>
                  <a:pt x="363081" y="195579"/>
                </a:lnTo>
                <a:lnTo>
                  <a:pt x="356858" y="191769"/>
                </a:lnTo>
                <a:lnTo>
                  <a:pt x="350381" y="187960"/>
                </a:lnTo>
                <a:lnTo>
                  <a:pt x="336665" y="185419"/>
                </a:lnTo>
                <a:close/>
              </a:path>
              <a:path w="735329" h="548639">
                <a:moveTo>
                  <a:pt x="401943" y="227329"/>
                </a:moveTo>
                <a:lnTo>
                  <a:pt x="391402" y="243839"/>
                </a:lnTo>
                <a:lnTo>
                  <a:pt x="392291" y="243839"/>
                </a:lnTo>
                <a:lnTo>
                  <a:pt x="398514" y="245110"/>
                </a:lnTo>
                <a:lnTo>
                  <a:pt x="404356" y="246379"/>
                </a:lnTo>
                <a:lnTo>
                  <a:pt x="409817" y="248919"/>
                </a:lnTo>
                <a:lnTo>
                  <a:pt x="415405" y="251460"/>
                </a:lnTo>
                <a:lnTo>
                  <a:pt x="419977" y="254000"/>
                </a:lnTo>
                <a:lnTo>
                  <a:pt x="423533" y="255269"/>
                </a:lnTo>
                <a:lnTo>
                  <a:pt x="426454" y="257810"/>
                </a:lnTo>
                <a:lnTo>
                  <a:pt x="429248" y="260350"/>
                </a:lnTo>
                <a:lnTo>
                  <a:pt x="431915" y="262889"/>
                </a:lnTo>
                <a:lnTo>
                  <a:pt x="434455" y="264160"/>
                </a:lnTo>
                <a:lnTo>
                  <a:pt x="436233" y="266700"/>
                </a:lnTo>
                <a:lnTo>
                  <a:pt x="438519" y="271779"/>
                </a:lnTo>
                <a:lnTo>
                  <a:pt x="438900" y="275589"/>
                </a:lnTo>
                <a:lnTo>
                  <a:pt x="438138" y="280669"/>
                </a:lnTo>
                <a:lnTo>
                  <a:pt x="436741" y="284479"/>
                </a:lnTo>
                <a:lnTo>
                  <a:pt x="434328" y="288289"/>
                </a:lnTo>
                <a:lnTo>
                  <a:pt x="432296" y="290829"/>
                </a:lnTo>
                <a:lnTo>
                  <a:pt x="454089" y="290829"/>
                </a:lnTo>
                <a:lnTo>
                  <a:pt x="455537" y="287019"/>
                </a:lnTo>
                <a:lnTo>
                  <a:pt x="456680" y="281939"/>
                </a:lnTo>
                <a:lnTo>
                  <a:pt x="457696" y="276860"/>
                </a:lnTo>
                <a:lnTo>
                  <a:pt x="457442" y="273050"/>
                </a:lnTo>
                <a:lnTo>
                  <a:pt x="432804" y="242569"/>
                </a:lnTo>
                <a:lnTo>
                  <a:pt x="427597" y="238760"/>
                </a:lnTo>
                <a:lnTo>
                  <a:pt x="422009" y="236219"/>
                </a:lnTo>
                <a:lnTo>
                  <a:pt x="410071" y="231139"/>
                </a:lnTo>
                <a:lnTo>
                  <a:pt x="405372" y="228600"/>
                </a:lnTo>
                <a:lnTo>
                  <a:pt x="401943" y="227329"/>
                </a:lnTo>
                <a:close/>
              </a:path>
              <a:path w="735329" h="548639">
                <a:moveTo>
                  <a:pt x="341999" y="284479"/>
                </a:moveTo>
                <a:lnTo>
                  <a:pt x="341110" y="284479"/>
                </a:lnTo>
                <a:lnTo>
                  <a:pt x="335395" y="285750"/>
                </a:lnTo>
                <a:lnTo>
                  <a:pt x="341164" y="285750"/>
                </a:lnTo>
                <a:lnTo>
                  <a:pt x="341999" y="284479"/>
                </a:lnTo>
                <a:close/>
              </a:path>
              <a:path w="735329" h="548639">
                <a:moveTo>
                  <a:pt x="509385" y="259079"/>
                </a:moveTo>
                <a:lnTo>
                  <a:pt x="491605" y="285750"/>
                </a:lnTo>
                <a:lnTo>
                  <a:pt x="513872" y="285750"/>
                </a:lnTo>
                <a:lnTo>
                  <a:pt x="524879" y="269239"/>
                </a:lnTo>
                <a:lnTo>
                  <a:pt x="509385" y="259079"/>
                </a:lnTo>
                <a:close/>
              </a:path>
              <a:path w="735329" h="548639">
                <a:moveTo>
                  <a:pt x="255661" y="228600"/>
                </a:moveTo>
                <a:lnTo>
                  <a:pt x="232652" y="228600"/>
                </a:lnTo>
                <a:lnTo>
                  <a:pt x="225794" y="238760"/>
                </a:lnTo>
                <a:lnTo>
                  <a:pt x="241288" y="250189"/>
                </a:lnTo>
                <a:lnTo>
                  <a:pt x="255661" y="228600"/>
                </a:lnTo>
                <a:close/>
              </a:path>
              <a:path w="735329" h="548639">
                <a:moveTo>
                  <a:pt x="372479" y="203200"/>
                </a:moveTo>
                <a:lnTo>
                  <a:pt x="341443" y="203200"/>
                </a:lnTo>
                <a:lnTo>
                  <a:pt x="347716" y="205739"/>
                </a:lnTo>
                <a:lnTo>
                  <a:pt x="353810" y="208279"/>
                </a:lnTo>
                <a:lnTo>
                  <a:pt x="356477" y="210819"/>
                </a:lnTo>
                <a:lnTo>
                  <a:pt x="358890" y="212089"/>
                </a:lnTo>
                <a:lnTo>
                  <a:pt x="361303" y="215900"/>
                </a:lnTo>
                <a:lnTo>
                  <a:pt x="363589" y="218439"/>
                </a:lnTo>
                <a:lnTo>
                  <a:pt x="365494" y="220979"/>
                </a:lnTo>
                <a:lnTo>
                  <a:pt x="366891" y="223519"/>
                </a:lnTo>
                <a:lnTo>
                  <a:pt x="368542" y="226060"/>
                </a:lnTo>
                <a:lnTo>
                  <a:pt x="369812" y="228600"/>
                </a:lnTo>
                <a:lnTo>
                  <a:pt x="371590" y="233679"/>
                </a:lnTo>
                <a:lnTo>
                  <a:pt x="372733" y="237489"/>
                </a:lnTo>
                <a:lnTo>
                  <a:pt x="373622" y="237489"/>
                </a:lnTo>
                <a:lnTo>
                  <a:pt x="385306" y="220979"/>
                </a:lnTo>
                <a:lnTo>
                  <a:pt x="382893" y="215900"/>
                </a:lnTo>
                <a:lnTo>
                  <a:pt x="379845" y="212089"/>
                </a:lnTo>
                <a:lnTo>
                  <a:pt x="372479" y="203200"/>
                </a:lnTo>
                <a:close/>
              </a:path>
              <a:path w="735329" h="548639">
                <a:moveTo>
                  <a:pt x="231001" y="109219"/>
                </a:moveTo>
                <a:lnTo>
                  <a:pt x="186678" y="175260"/>
                </a:lnTo>
                <a:lnTo>
                  <a:pt x="183884" y="180339"/>
                </a:lnTo>
                <a:lnTo>
                  <a:pt x="182487" y="186689"/>
                </a:lnTo>
                <a:lnTo>
                  <a:pt x="180963" y="191769"/>
                </a:lnTo>
                <a:lnTo>
                  <a:pt x="180582" y="196850"/>
                </a:lnTo>
                <a:lnTo>
                  <a:pt x="181344" y="200660"/>
                </a:lnTo>
                <a:lnTo>
                  <a:pt x="181979" y="205739"/>
                </a:lnTo>
                <a:lnTo>
                  <a:pt x="183630" y="209550"/>
                </a:lnTo>
                <a:lnTo>
                  <a:pt x="188964" y="217169"/>
                </a:lnTo>
                <a:lnTo>
                  <a:pt x="192266" y="219710"/>
                </a:lnTo>
                <a:lnTo>
                  <a:pt x="196330" y="223519"/>
                </a:lnTo>
                <a:lnTo>
                  <a:pt x="201537" y="226060"/>
                </a:lnTo>
                <a:lnTo>
                  <a:pt x="206998" y="228600"/>
                </a:lnTo>
                <a:lnTo>
                  <a:pt x="212713" y="229869"/>
                </a:lnTo>
                <a:lnTo>
                  <a:pt x="225159" y="229869"/>
                </a:lnTo>
                <a:lnTo>
                  <a:pt x="232652" y="228600"/>
                </a:lnTo>
                <a:lnTo>
                  <a:pt x="255661" y="228600"/>
                </a:lnTo>
                <a:lnTo>
                  <a:pt x="263271" y="217169"/>
                </a:lnTo>
                <a:lnTo>
                  <a:pt x="230112" y="217169"/>
                </a:lnTo>
                <a:lnTo>
                  <a:pt x="218682" y="214629"/>
                </a:lnTo>
                <a:lnTo>
                  <a:pt x="213983" y="213360"/>
                </a:lnTo>
                <a:lnTo>
                  <a:pt x="210173" y="210819"/>
                </a:lnTo>
                <a:lnTo>
                  <a:pt x="206109" y="208279"/>
                </a:lnTo>
                <a:lnTo>
                  <a:pt x="203442" y="205739"/>
                </a:lnTo>
                <a:lnTo>
                  <a:pt x="202045" y="203200"/>
                </a:lnTo>
                <a:lnTo>
                  <a:pt x="200521" y="200660"/>
                </a:lnTo>
                <a:lnTo>
                  <a:pt x="200013" y="198119"/>
                </a:lnTo>
                <a:lnTo>
                  <a:pt x="200775" y="191769"/>
                </a:lnTo>
                <a:lnTo>
                  <a:pt x="201791" y="187960"/>
                </a:lnTo>
                <a:lnTo>
                  <a:pt x="205347" y="181610"/>
                </a:lnTo>
                <a:lnTo>
                  <a:pt x="207887" y="176529"/>
                </a:lnTo>
                <a:lnTo>
                  <a:pt x="211189" y="172719"/>
                </a:lnTo>
                <a:lnTo>
                  <a:pt x="246368" y="119379"/>
                </a:lnTo>
                <a:lnTo>
                  <a:pt x="231001" y="109219"/>
                </a:lnTo>
                <a:close/>
              </a:path>
              <a:path w="735329" h="548639">
                <a:moveTo>
                  <a:pt x="287643" y="147319"/>
                </a:moveTo>
                <a:lnTo>
                  <a:pt x="241415" y="215900"/>
                </a:lnTo>
                <a:lnTo>
                  <a:pt x="235827" y="217169"/>
                </a:lnTo>
                <a:lnTo>
                  <a:pt x="263271" y="217169"/>
                </a:lnTo>
                <a:lnTo>
                  <a:pt x="303010" y="157479"/>
                </a:lnTo>
                <a:lnTo>
                  <a:pt x="287643" y="147319"/>
                </a:lnTo>
                <a:close/>
              </a:path>
              <a:path w="735329" h="548639">
                <a:moveTo>
                  <a:pt x="159843" y="166369"/>
                </a:moveTo>
                <a:lnTo>
                  <a:pt x="137783" y="166369"/>
                </a:lnTo>
                <a:lnTo>
                  <a:pt x="131433" y="175260"/>
                </a:lnTo>
                <a:lnTo>
                  <a:pt x="146927" y="185419"/>
                </a:lnTo>
                <a:lnTo>
                  <a:pt x="159843" y="166369"/>
                </a:lnTo>
                <a:close/>
              </a:path>
              <a:path w="735329" h="548639">
                <a:moveTo>
                  <a:pt x="148832" y="58419"/>
                </a:moveTo>
                <a:lnTo>
                  <a:pt x="142736" y="58419"/>
                </a:lnTo>
                <a:lnTo>
                  <a:pt x="136640" y="60960"/>
                </a:lnTo>
                <a:lnTo>
                  <a:pt x="130036" y="62229"/>
                </a:lnTo>
                <a:lnTo>
                  <a:pt x="100445" y="88900"/>
                </a:lnTo>
                <a:lnTo>
                  <a:pt x="89142" y="111760"/>
                </a:lnTo>
                <a:lnTo>
                  <a:pt x="86729" y="118110"/>
                </a:lnTo>
                <a:lnTo>
                  <a:pt x="85713" y="124460"/>
                </a:lnTo>
                <a:lnTo>
                  <a:pt x="86221" y="137160"/>
                </a:lnTo>
                <a:lnTo>
                  <a:pt x="87745" y="142239"/>
                </a:lnTo>
                <a:lnTo>
                  <a:pt x="90666" y="147319"/>
                </a:lnTo>
                <a:lnTo>
                  <a:pt x="93460" y="152400"/>
                </a:lnTo>
                <a:lnTo>
                  <a:pt x="97397" y="156210"/>
                </a:lnTo>
                <a:lnTo>
                  <a:pt x="102350" y="160019"/>
                </a:lnTo>
                <a:lnTo>
                  <a:pt x="105525" y="161289"/>
                </a:lnTo>
                <a:lnTo>
                  <a:pt x="108446" y="163829"/>
                </a:lnTo>
                <a:lnTo>
                  <a:pt x="111113" y="163829"/>
                </a:lnTo>
                <a:lnTo>
                  <a:pt x="116701" y="166369"/>
                </a:lnTo>
                <a:lnTo>
                  <a:pt x="122670" y="167639"/>
                </a:lnTo>
                <a:lnTo>
                  <a:pt x="125591" y="167639"/>
                </a:lnTo>
                <a:lnTo>
                  <a:pt x="130798" y="166369"/>
                </a:lnTo>
                <a:lnTo>
                  <a:pt x="159843" y="166369"/>
                </a:lnTo>
                <a:lnTo>
                  <a:pt x="168453" y="153669"/>
                </a:lnTo>
                <a:lnTo>
                  <a:pt x="129909" y="153669"/>
                </a:lnTo>
                <a:lnTo>
                  <a:pt x="124575" y="152400"/>
                </a:lnTo>
                <a:lnTo>
                  <a:pt x="119876" y="149860"/>
                </a:lnTo>
                <a:lnTo>
                  <a:pt x="115939" y="147319"/>
                </a:lnTo>
                <a:lnTo>
                  <a:pt x="108319" y="142239"/>
                </a:lnTo>
                <a:lnTo>
                  <a:pt x="104636" y="135889"/>
                </a:lnTo>
                <a:lnTo>
                  <a:pt x="105144" y="128269"/>
                </a:lnTo>
                <a:lnTo>
                  <a:pt x="106073" y="121919"/>
                </a:lnTo>
                <a:lnTo>
                  <a:pt x="108287" y="114300"/>
                </a:lnTo>
                <a:lnTo>
                  <a:pt x="111788" y="107950"/>
                </a:lnTo>
                <a:lnTo>
                  <a:pt x="116574" y="99060"/>
                </a:lnTo>
                <a:lnTo>
                  <a:pt x="147018" y="77469"/>
                </a:lnTo>
                <a:lnTo>
                  <a:pt x="184849" y="77469"/>
                </a:lnTo>
                <a:lnTo>
                  <a:pt x="180582" y="72389"/>
                </a:lnTo>
                <a:lnTo>
                  <a:pt x="176899" y="68579"/>
                </a:lnTo>
                <a:lnTo>
                  <a:pt x="172327" y="66039"/>
                </a:lnTo>
                <a:lnTo>
                  <a:pt x="167120" y="62229"/>
                </a:lnTo>
                <a:lnTo>
                  <a:pt x="161405" y="60960"/>
                </a:lnTo>
                <a:lnTo>
                  <a:pt x="148832" y="58419"/>
                </a:lnTo>
                <a:close/>
              </a:path>
              <a:path w="735329" h="548639">
                <a:moveTo>
                  <a:pt x="184849" y="77469"/>
                </a:moveTo>
                <a:lnTo>
                  <a:pt x="153213" y="77469"/>
                </a:lnTo>
                <a:lnTo>
                  <a:pt x="159313" y="78739"/>
                </a:lnTo>
                <a:lnTo>
                  <a:pt x="165342" y="82550"/>
                </a:lnTo>
                <a:lnTo>
                  <a:pt x="168898" y="83819"/>
                </a:lnTo>
                <a:lnTo>
                  <a:pt x="171946" y="86360"/>
                </a:lnTo>
                <a:lnTo>
                  <a:pt x="174486" y="90169"/>
                </a:lnTo>
                <a:lnTo>
                  <a:pt x="177026" y="92710"/>
                </a:lnTo>
                <a:lnTo>
                  <a:pt x="179566" y="96519"/>
                </a:lnTo>
                <a:lnTo>
                  <a:pt x="182233" y="100329"/>
                </a:lnTo>
                <a:lnTo>
                  <a:pt x="146546" y="153669"/>
                </a:lnTo>
                <a:lnTo>
                  <a:pt x="168453" y="153669"/>
                </a:lnTo>
                <a:lnTo>
                  <a:pt x="213228" y="87629"/>
                </a:lnTo>
                <a:lnTo>
                  <a:pt x="190869" y="87629"/>
                </a:lnTo>
                <a:lnTo>
                  <a:pt x="188456" y="82550"/>
                </a:lnTo>
                <a:lnTo>
                  <a:pt x="185916" y="78739"/>
                </a:lnTo>
                <a:lnTo>
                  <a:pt x="184849" y="77469"/>
                </a:lnTo>
                <a:close/>
              </a:path>
              <a:path w="735329" h="548639">
                <a:moveTo>
                  <a:pt x="58130" y="0"/>
                </a:moveTo>
                <a:lnTo>
                  <a:pt x="20060" y="19050"/>
                </a:lnTo>
                <a:lnTo>
                  <a:pt x="121" y="60960"/>
                </a:lnTo>
                <a:lnTo>
                  <a:pt x="0" y="63500"/>
                </a:lnTo>
                <a:lnTo>
                  <a:pt x="623" y="72389"/>
                </a:lnTo>
                <a:lnTo>
                  <a:pt x="26277" y="107950"/>
                </a:lnTo>
                <a:lnTo>
                  <a:pt x="33262" y="111760"/>
                </a:lnTo>
                <a:lnTo>
                  <a:pt x="35929" y="113029"/>
                </a:lnTo>
                <a:lnTo>
                  <a:pt x="41771" y="115569"/>
                </a:lnTo>
                <a:lnTo>
                  <a:pt x="45327" y="116839"/>
                </a:lnTo>
                <a:lnTo>
                  <a:pt x="47867" y="118110"/>
                </a:lnTo>
                <a:lnTo>
                  <a:pt x="50915" y="118110"/>
                </a:lnTo>
                <a:lnTo>
                  <a:pt x="54217" y="119379"/>
                </a:lnTo>
                <a:lnTo>
                  <a:pt x="62853" y="121919"/>
                </a:lnTo>
                <a:lnTo>
                  <a:pt x="74156" y="104139"/>
                </a:lnTo>
                <a:lnTo>
                  <a:pt x="63488" y="104139"/>
                </a:lnTo>
                <a:lnTo>
                  <a:pt x="60313" y="102869"/>
                </a:lnTo>
                <a:lnTo>
                  <a:pt x="53328" y="102869"/>
                </a:lnTo>
                <a:lnTo>
                  <a:pt x="45962" y="100329"/>
                </a:lnTo>
                <a:lnTo>
                  <a:pt x="42152" y="97789"/>
                </a:lnTo>
                <a:lnTo>
                  <a:pt x="38596" y="96519"/>
                </a:lnTo>
                <a:lnTo>
                  <a:pt x="18323" y="63500"/>
                </a:lnTo>
                <a:lnTo>
                  <a:pt x="19609" y="55879"/>
                </a:lnTo>
                <a:lnTo>
                  <a:pt x="22514" y="48260"/>
                </a:lnTo>
                <a:lnTo>
                  <a:pt x="27039" y="40639"/>
                </a:lnTo>
                <a:lnTo>
                  <a:pt x="51833" y="40639"/>
                </a:lnTo>
                <a:lnTo>
                  <a:pt x="35040" y="29210"/>
                </a:lnTo>
                <a:lnTo>
                  <a:pt x="50915" y="16510"/>
                </a:lnTo>
                <a:lnTo>
                  <a:pt x="54852" y="16510"/>
                </a:lnTo>
                <a:lnTo>
                  <a:pt x="58789" y="15239"/>
                </a:lnTo>
                <a:lnTo>
                  <a:pt x="96169" y="15239"/>
                </a:lnTo>
                <a:lnTo>
                  <a:pt x="93206" y="12700"/>
                </a:lnTo>
                <a:lnTo>
                  <a:pt x="87491" y="8889"/>
                </a:lnTo>
                <a:lnTo>
                  <a:pt x="77942" y="3810"/>
                </a:lnTo>
                <a:lnTo>
                  <a:pt x="68155" y="1269"/>
                </a:lnTo>
                <a:lnTo>
                  <a:pt x="58130" y="0"/>
                </a:lnTo>
                <a:close/>
              </a:path>
              <a:path w="735329" h="548639">
                <a:moveTo>
                  <a:pt x="217539" y="48260"/>
                </a:moveTo>
                <a:lnTo>
                  <a:pt x="190869" y="87629"/>
                </a:lnTo>
                <a:lnTo>
                  <a:pt x="213228" y="87629"/>
                </a:lnTo>
                <a:lnTo>
                  <a:pt x="233033" y="58419"/>
                </a:lnTo>
                <a:lnTo>
                  <a:pt x="217539" y="48260"/>
                </a:lnTo>
                <a:close/>
              </a:path>
              <a:path w="735329" h="548639">
                <a:moveTo>
                  <a:pt x="51833" y="40639"/>
                </a:moveTo>
                <a:lnTo>
                  <a:pt x="27039" y="40639"/>
                </a:lnTo>
                <a:lnTo>
                  <a:pt x="90539" y="83819"/>
                </a:lnTo>
                <a:lnTo>
                  <a:pt x="96254" y="74929"/>
                </a:lnTo>
                <a:lnTo>
                  <a:pt x="101207" y="68579"/>
                </a:lnTo>
                <a:lnTo>
                  <a:pt x="103959" y="62229"/>
                </a:lnTo>
                <a:lnTo>
                  <a:pt x="83554" y="62229"/>
                </a:lnTo>
                <a:lnTo>
                  <a:pt x="51833" y="40639"/>
                </a:lnTo>
                <a:close/>
              </a:path>
              <a:path w="735329" h="548639">
                <a:moveTo>
                  <a:pt x="96169" y="15239"/>
                </a:moveTo>
                <a:lnTo>
                  <a:pt x="66409" y="15239"/>
                </a:lnTo>
                <a:lnTo>
                  <a:pt x="70092" y="16510"/>
                </a:lnTo>
                <a:lnTo>
                  <a:pt x="73902" y="17779"/>
                </a:lnTo>
                <a:lnTo>
                  <a:pt x="78093" y="21589"/>
                </a:lnTo>
                <a:lnTo>
                  <a:pt x="82157" y="24129"/>
                </a:lnTo>
                <a:lnTo>
                  <a:pt x="85332" y="26669"/>
                </a:lnTo>
                <a:lnTo>
                  <a:pt x="87364" y="30479"/>
                </a:lnTo>
                <a:lnTo>
                  <a:pt x="89269" y="33019"/>
                </a:lnTo>
                <a:lnTo>
                  <a:pt x="90412" y="36829"/>
                </a:lnTo>
                <a:lnTo>
                  <a:pt x="90666" y="39369"/>
                </a:lnTo>
                <a:lnTo>
                  <a:pt x="90920" y="43179"/>
                </a:lnTo>
                <a:lnTo>
                  <a:pt x="90539" y="46989"/>
                </a:lnTo>
                <a:lnTo>
                  <a:pt x="89269" y="49529"/>
                </a:lnTo>
                <a:lnTo>
                  <a:pt x="88126" y="53339"/>
                </a:lnTo>
                <a:lnTo>
                  <a:pt x="86221" y="57150"/>
                </a:lnTo>
                <a:lnTo>
                  <a:pt x="83554" y="62229"/>
                </a:lnTo>
                <a:lnTo>
                  <a:pt x="103959" y="62229"/>
                </a:lnTo>
                <a:lnTo>
                  <a:pt x="104509" y="60960"/>
                </a:lnTo>
                <a:lnTo>
                  <a:pt x="107811" y="48260"/>
                </a:lnTo>
                <a:lnTo>
                  <a:pt x="108192" y="43179"/>
                </a:lnTo>
                <a:lnTo>
                  <a:pt x="107303" y="36829"/>
                </a:lnTo>
                <a:lnTo>
                  <a:pt x="106287" y="31750"/>
                </a:lnTo>
                <a:lnTo>
                  <a:pt x="104255" y="26669"/>
                </a:lnTo>
                <a:lnTo>
                  <a:pt x="97651" y="16510"/>
                </a:lnTo>
                <a:lnTo>
                  <a:pt x="96169" y="1523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572714" y="1061974"/>
            <a:ext cx="1219749" cy="953135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6371068" y="3737228"/>
            <a:ext cx="228600" cy="137477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1745"/>
              </a:lnSpc>
            </a:pPr>
            <a:r>
              <a:rPr sz="1600" dirty="0">
                <a:latin typeface="Tahoma"/>
                <a:cs typeface="Tahoma"/>
              </a:rPr>
              <a:t>hea</a:t>
            </a:r>
            <a:r>
              <a:rPr sz="1600" spc="-10" dirty="0">
                <a:latin typeface="Tahoma"/>
                <a:cs typeface="Tahoma"/>
              </a:rPr>
              <a:t>lt</a:t>
            </a:r>
            <a:r>
              <a:rPr sz="1600" dirty="0">
                <a:latin typeface="Tahoma"/>
                <a:cs typeface="Tahoma"/>
              </a:rPr>
              <a:t>h &amp; </a:t>
            </a:r>
            <a:r>
              <a:rPr sz="1600" spc="-5" dirty="0">
                <a:latin typeface="Tahoma"/>
                <a:cs typeface="Tahoma"/>
              </a:rPr>
              <a:t>sa</a:t>
            </a:r>
            <a:r>
              <a:rPr sz="1600" spc="-15" dirty="0">
                <a:latin typeface="Tahoma"/>
                <a:cs typeface="Tahoma"/>
              </a:rPr>
              <a:t>f</a:t>
            </a:r>
            <a:r>
              <a:rPr sz="1600" spc="-5" dirty="0">
                <a:latin typeface="Tahoma"/>
                <a:cs typeface="Tahoma"/>
              </a:rPr>
              <a:t>e</a:t>
            </a:r>
            <a:r>
              <a:rPr sz="1600" spc="-20" dirty="0">
                <a:latin typeface="Tahoma"/>
                <a:cs typeface="Tahoma"/>
              </a:rPr>
              <a:t>t</a:t>
            </a:r>
            <a:r>
              <a:rPr sz="1600" dirty="0">
                <a:latin typeface="Tahoma"/>
                <a:cs typeface="Tahoma"/>
              </a:rPr>
              <a:t>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455534" y="2540000"/>
            <a:ext cx="165544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latin typeface="Tahoma"/>
                <a:cs typeface="Tahoma"/>
              </a:rPr>
              <a:t>community</a:t>
            </a:r>
            <a:r>
              <a:rPr sz="1600" dirty="0">
                <a:latin typeface="Tahoma"/>
                <a:cs typeface="Tahoma"/>
              </a:rPr>
              <a:t> </a:t>
            </a:r>
            <a:r>
              <a:rPr sz="1600" spc="-10" dirty="0">
                <a:latin typeface="Tahoma"/>
                <a:cs typeface="Tahoma"/>
              </a:rPr>
              <a:t>vitality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770633" y="5780023"/>
            <a:ext cx="87820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es</a:t>
            </a:r>
            <a:r>
              <a:rPr sz="1600" spc="-15" dirty="0">
                <a:latin typeface="Tahoma"/>
                <a:cs typeface="Tahoma"/>
              </a:rPr>
              <a:t>o</a:t>
            </a:r>
            <a:r>
              <a:rPr sz="1600" spc="-5" dirty="0">
                <a:latin typeface="Tahoma"/>
                <a:cs typeface="Tahoma"/>
              </a:rPr>
              <a:t>u</a:t>
            </a:r>
            <a:r>
              <a:rPr sz="1600" spc="-20" dirty="0">
                <a:latin typeface="Tahoma"/>
                <a:cs typeface="Tahoma"/>
              </a:rPr>
              <a:t>r</a:t>
            </a:r>
            <a:r>
              <a:rPr sz="1600" spc="-10" dirty="0">
                <a:latin typeface="Tahoma"/>
                <a:cs typeface="Tahoma"/>
              </a:rPr>
              <a:t>ces</a:t>
            </a:r>
            <a:endParaRPr sz="16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66827" y="842009"/>
            <a:ext cx="3748404" cy="488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dirty="0">
                <a:latin typeface="Tahoma"/>
                <a:cs typeface="Tahoma"/>
              </a:rPr>
              <a:t>The </a:t>
            </a:r>
            <a:r>
              <a:rPr sz="3200" spc="-25" dirty="0">
                <a:latin typeface="Tahoma"/>
                <a:cs typeface="Tahoma"/>
              </a:rPr>
              <a:t>Waste</a:t>
            </a:r>
            <a:r>
              <a:rPr sz="3200" spc="-65" dirty="0">
                <a:latin typeface="Tahoma"/>
                <a:cs typeface="Tahoma"/>
              </a:rPr>
              <a:t> </a:t>
            </a:r>
            <a:r>
              <a:rPr sz="3200" spc="-15" dirty="0">
                <a:latin typeface="Tahoma"/>
                <a:cs typeface="Tahoma"/>
              </a:rPr>
              <a:t>Hierarchy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55650" y="1844675"/>
            <a:ext cx="3024505" cy="3600450"/>
          </a:xfrm>
          <a:custGeom>
            <a:avLst/>
            <a:gdLst/>
            <a:ahLst/>
            <a:cxnLst/>
            <a:rect l="l" t="t" r="r" b="b"/>
            <a:pathLst>
              <a:path w="3024504" h="3600450">
                <a:moveTo>
                  <a:pt x="3024251" y="0"/>
                </a:moveTo>
                <a:lnTo>
                  <a:pt x="0" y="0"/>
                </a:lnTo>
                <a:lnTo>
                  <a:pt x="1512062" y="3600450"/>
                </a:lnTo>
                <a:lnTo>
                  <a:pt x="3024251" y="0"/>
                </a:lnTo>
                <a:close/>
              </a:path>
            </a:pathLst>
          </a:custGeom>
          <a:solidFill>
            <a:srgbClr val="0E6EC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55650" y="1844675"/>
            <a:ext cx="3024505" cy="3600450"/>
          </a:xfrm>
          <a:custGeom>
            <a:avLst/>
            <a:gdLst/>
            <a:ahLst/>
            <a:cxnLst/>
            <a:rect l="l" t="t" r="r" b="b"/>
            <a:pathLst>
              <a:path w="3024504" h="3600450">
                <a:moveTo>
                  <a:pt x="0" y="0"/>
                </a:moveTo>
                <a:lnTo>
                  <a:pt x="1512062" y="3600450"/>
                </a:lnTo>
                <a:lnTo>
                  <a:pt x="3024251" y="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11187" y="2276475"/>
            <a:ext cx="7633334" cy="0"/>
          </a:xfrm>
          <a:custGeom>
            <a:avLst/>
            <a:gdLst/>
            <a:ahLst/>
            <a:cxnLst/>
            <a:rect l="l" t="t" r="r" b="b"/>
            <a:pathLst>
              <a:path w="7633334">
                <a:moveTo>
                  <a:pt x="0" y="0"/>
                </a:moveTo>
                <a:lnTo>
                  <a:pt x="7632763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11187" y="2852801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611187" y="3429000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11187" y="4076700"/>
            <a:ext cx="7706359" cy="0"/>
          </a:xfrm>
          <a:custGeom>
            <a:avLst/>
            <a:gdLst/>
            <a:ahLst/>
            <a:cxnLst/>
            <a:rect l="l" t="t" r="r" b="b"/>
            <a:pathLst>
              <a:path w="7706359">
                <a:moveTo>
                  <a:pt x="0" y="0"/>
                </a:moveTo>
                <a:lnTo>
                  <a:pt x="7705788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11187" y="4724400"/>
            <a:ext cx="7777480" cy="0"/>
          </a:xfrm>
          <a:custGeom>
            <a:avLst/>
            <a:gdLst/>
            <a:ahLst/>
            <a:cxnLst/>
            <a:rect l="l" t="t" r="r" b="b"/>
            <a:pathLst>
              <a:path w="7777480">
                <a:moveTo>
                  <a:pt x="0" y="0"/>
                </a:moveTo>
                <a:lnTo>
                  <a:pt x="7777162" y="0"/>
                </a:lnTo>
              </a:path>
            </a:pathLst>
          </a:custGeom>
          <a:ln w="9525">
            <a:solidFill>
              <a:srgbClr val="00000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722247" y="1902205"/>
            <a:ext cx="1254760" cy="3319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Eliminate</a:t>
            </a:r>
            <a:endParaRPr sz="2400">
              <a:latin typeface="Tahoma"/>
              <a:cs typeface="Tahoma"/>
            </a:endParaRPr>
          </a:p>
          <a:p>
            <a:pPr marR="96520" algn="ctr">
              <a:lnSpc>
                <a:spcPct val="100000"/>
              </a:lnSpc>
              <a:spcBef>
                <a:spcPts val="1060"/>
              </a:spcBef>
            </a:pPr>
            <a:r>
              <a:rPr sz="2400" spc="-15" dirty="0">
                <a:latin typeface="Tahoma"/>
                <a:cs typeface="Tahoma"/>
              </a:rPr>
              <a:t>Reduce</a:t>
            </a:r>
            <a:endParaRPr sz="2400">
              <a:latin typeface="Tahoma"/>
              <a:cs typeface="Tahoma"/>
            </a:endParaRPr>
          </a:p>
          <a:p>
            <a:pPr marL="112395" marR="67310" indent="-173355" algn="ctr">
              <a:lnSpc>
                <a:spcPts val="4660"/>
              </a:lnSpc>
              <a:spcBef>
                <a:spcPts val="290"/>
              </a:spcBef>
            </a:pPr>
            <a:r>
              <a:rPr sz="2400" spc="-15" dirty="0">
                <a:latin typeface="Tahoma"/>
                <a:cs typeface="Tahoma"/>
              </a:rPr>
              <a:t>Reuse  Recycle</a:t>
            </a:r>
            <a:endParaRPr sz="2400">
              <a:latin typeface="Tahoma"/>
              <a:cs typeface="Tahoma"/>
            </a:endParaRPr>
          </a:p>
          <a:p>
            <a:pPr marL="112395" marR="67310">
              <a:lnSpc>
                <a:spcPts val="5100"/>
              </a:lnSpc>
              <a:spcBef>
                <a:spcPts val="5"/>
              </a:spcBef>
            </a:pPr>
            <a:r>
              <a:rPr sz="2400" spc="-50" dirty="0">
                <a:latin typeface="Tahoma"/>
                <a:cs typeface="Tahoma"/>
              </a:rPr>
              <a:t>R</a:t>
            </a:r>
            <a:r>
              <a:rPr sz="2400" spc="-5" dirty="0">
                <a:latin typeface="Tahoma"/>
                <a:cs typeface="Tahoma"/>
              </a:rPr>
              <a:t>ec</a:t>
            </a:r>
            <a:r>
              <a:rPr sz="2400" spc="-15" dirty="0">
                <a:latin typeface="Tahoma"/>
                <a:cs typeface="Tahoma"/>
              </a:rPr>
              <a:t>o</a:t>
            </a:r>
            <a:r>
              <a:rPr sz="2400" spc="-20" dirty="0">
                <a:latin typeface="Tahoma"/>
                <a:cs typeface="Tahoma"/>
              </a:rPr>
              <a:t>v</a:t>
            </a:r>
            <a:r>
              <a:rPr sz="2400" spc="-5" dirty="0">
                <a:latin typeface="Tahoma"/>
                <a:cs typeface="Tahoma"/>
              </a:rPr>
              <a:t>er  Dispose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99001" y="1905253"/>
            <a:ext cx="4669790" cy="27457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Design </a:t>
            </a:r>
            <a:r>
              <a:rPr sz="2400" dirty="0">
                <a:latin typeface="Tahoma"/>
                <a:cs typeface="Tahoma"/>
              </a:rPr>
              <a:t>out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waste</a:t>
            </a:r>
            <a:endParaRPr sz="2400">
              <a:latin typeface="Tahoma"/>
              <a:cs typeface="Tahoma"/>
            </a:endParaRPr>
          </a:p>
          <a:p>
            <a:pPr marL="12700" marR="262890">
              <a:lnSpc>
                <a:spcPts val="4540"/>
              </a:lnSpc>
              <a:spcBef>
                <a:spcPts val="415"/>
              </a:spcBef>
            </a:pPr>
            <a:r>
              <a:rPr sz="2400" dirty="0">
                <a:latin typeface="Tahoma"/>
                <a:cs typeface="Tahoma"/>
              </a:rPr>
              <a:t>Minimise </a:t>
            </a:r>
            <a:r>
              <a:rPr sz="2400" spc="-10" dirty="0">
                <a:latin typeface="Tahoma"/>
                <a:cs typeface="Tahoma"/>
              </a:rPr>
              <a:t>waste </a:t>
            </a:r>
            <a:r>
              <a:rPr sz="2400" spc="-5" dirty="0">
                <a:latin typeface="Tahoma"/>
                <a:cs typeface="Tahoma"/>
              </a:rPr>
              <a:t>generation  </a:t>
            </a:r>
            <a:r>
              <a:rPr sz="2400" spc="-15" dirty="0">
                <a:latin typeface="Tahoma"/>
                <a:cs typeface="Tahoma"/>
              </a:rPr>
              <a:t>Reuse </a:t>
            </a:r>
            <a:r>
              <a:rPr sz="2400" dirty="0">
                <a:latin typeface="Tahoma"/>
                <a:cs typeface="Tahoma"/>
              </a:rPr>
              <a:t>materials again if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possible</a:t>
            </a:r>
            <a:endParaRPr sz="2400">
              <a:latin typeface="Tahoma"/>
              <a:cs typeface="Tahoma"/>
            </a:endParaRPr>
          </a:p>
          <a:p>
            <a:pPr marL="12700" marR="5080">
              <a:lnSpc>
                <a:spcPct val="157200"/>
              </a:lnSpc>
              <a:spcBef>
                <a:spcPts val="160"/>
              </a:spcBef>
            </a:pPr>
            <a:r>
              <a:rPr sz="2400" spc="-10" dirty="0">
                <a:latin typeface="Tahoma"/>
                <a:cs typeface="Tahoma"/>
              </a:rPr>
              <a:t>Reprocess </a:t>
            </a:r>
            <a:r>
              <a:rPr sz="2400" dirty="0">
                <a:latin typeface="Tahoma"/>
                <a:cs typeface="Tahoma"/>
              </a:rPr>
              <a:t>materials </a:t>
            </a:r>
            <a:r>
              <a:rPr sz="2400" spc="-10" dirty="0">
                <a:latin typeface="Tahoma"/>
                <a:cs typeface="Tahoma"/>
              </a:rPr>
              <a:t>for </a:t>
            </a:r>
            <a:r>
              <a:rPr sz="2400" dirty="0">
                <a:latin typeface="Tahoma"/>
                <a:cs typeface="Tahoma"/>
              </a:rPr>
              <a:t>other</a:t>
            </a:r>
            <a:r>
              <a:rPr sz="2400" spc="-8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uses  </a:t>
            </a:r>
            <a:r>
              <a:rPr sz="2400" spc="-15" dirty="0">
                <a:latin typeface="Tahoma"/>
                <a:cs typeface="Tahoma"/>
              </a:rPr>
              <a:t>Recover </a:t>
            </a:r>
            <a:r>
              <a:rPr sz="2400" spc="-5" dirty="0">
                <a:latin typeface="Tahoma"/>
                <a:cs typeface="Tahoma"/>
              </a:rPr>
              <a:t>energy </a:t>
            </a:r>
            <a:r>
              <a:rPr sz="2400" spc="-10" dirty="0">
                <a:latin typeface="Tahoma"/>
                <a:cs typeface="Tahoma"/>
              </a:rPr>
              <a:t>from</a:t>
            </a:r>
            <a:r>
              <a:rPr sz="2400" spc="-6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waste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199001" y="4930140"/>
            <a:ext cx="1553845" cy="370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Last</a:t>
            </a:r>
            <a:r>
              <a:rPr sz="2400" spc="-7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resort!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588253" y="5780633"/>
            <a:ext cx="3179445" cy="16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000" spc="-5" dirty="0">
                <a:latin typeface="Tahoma"/>
                <a:cs typeface="Tahoma"/>
              </a:rPr>
              <a:t>Adapted </a:t>
            </a:r>
            <a:r>
              <a:rPr sz="1000" spc="-10" dirty="0">
                <a:latin typeface="Tahoma"/>
                <a:cs typeface="Tahoma"/>
              </a:rPr>
              <a:t>from </a:t>
            </a:r>
            <a:r>
              <a:rPr sz="1000" spc="-5" dirty="0">
                <a:latin typeface="Tahoma"/>
                <a:cs typeface="Tahoma"/>
              </a:rPr>
              <a:t>CIRIA: Environmental good practice</a:t>
            </a:r>
            <a:r>
              <a:rPr sz="1000" spc="60" dirty="0">
                <a:latin typeface="Tahoma"/>
                <a:cs typeface="Tahoma"/>
              </a:rPr>
              <a:t> </a:t>
            </a:r>
            <a:r>
              <a:rPr sz="1000" spc="-5" dirty="0">
                <a:latin typeface="Tahoma"/>
                <a:cs typeface="Tahoma"/>
              </a:rPr>
              <a:t>guide</a:t>
            </a:r>
            <a:endParaRPr sz="1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5848" y="778128"/>
            <a:ext cx="798068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3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8" name="object 8"/>
          <p:cNvSpPr/>
          <p:nvPr/>
        </p:nvSpPr>
        <p:spPr>
          <a:xfrm>
            <a:off x="5148071" y="1772792"/>
            <a:ext cx="3570224" cy="214210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13672" y="6486448"/>
            <a:ext cx="1778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dirty="0">
                <a:solidFill>
                  <a:srgbClr val="045C75"/>
                </a:solidFill>
                <a:latin typeface="Times New Roman"/>
                <a:cs typeface="Times New Roman"/>
              </a:rPr>
              <a:t>10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3059" y="1817370"/>
            <a:ext cx="8383905" cy="445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4023995">
              <a:lnSpc>
                <a:spcPts val="2590"/>
              </a:lnSpc>
            </a:pPr>
            <a:r>
              <a:rPr sz="2400" spc="-10" dirty="0">
                <a:latin typeface="Calibri"/>
                <a:cs typeface="Calibri"/>
              </a:rPr>
              <a:t>Each </a:t>
            </a:r>
            <a:r>
              <a:rPr sz="2400" spc="-5" dirty="0">
                <a:latin typeface="Calibri"/>
                <a:cs typeface="Calibri"/>
              </a:rPr>
              <a:t>household </a:t>
            </a:r>
            <a:r>
              <a:rPr sz="2400" spc="-15" dirty="0">
                <a:latin typeface="Calibri"/>
                <a:cs typeface="Calibri"/>
              </a:rPr>
              <a:t>throws </a:t>
            </a:r>
            <a:r>
              <a:rPr sz="2400" spc="-25" dirty="0">
                <a:latin typeface="Calibri"/>
                <a:cs typeface="Calibri"/>
              </a:rPr>
              <a:t>away  </a:t>
            </a:r>
            <a:r>
              <a:rPr sz="2400" spc="-10" dirty="0">
                <a:latin typeface="Calibri"/>
                <a:cs typeface="Calibri"/>
              </a:rPr>
              <a:t>around </a:t>
            </a:r>
            <a:r>
              <a:rPr sz="2400" dirty="0">
                <a:latin typeface="Calibri"/>
                <a:cs typeface="Calibri"/>
              </a:rPr>
              <a:t>1 </a:t>
            </a:r>
            <a:r>
              <a:rPr sz="2400" spc="-10" dirty="0">
                <a:latin typeface="Calibri"/>
                <a:cs typeface="Calibri"/>
              </a:rPr>
              <a:t>tonne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20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each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55" dirty="0">
                <a:latin typeface="Calibri"/>
                <a:cs typeface="Calibri"/>
              </a:rPr>
              <a:t>year.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9"/>
              </a:spcBef>
            </a:pPr>
            <a:endParaRPr sz="3200">
              <a:latin typeface="Times New Roman"/>
              <a:cs typeface="Times New Roman"/>
            </a:endParaRPr>
          </a:p>
          <a:p>
            <a:pPr marL="12700" marR="4129404">
              <a:lnSpc>
                <a:spcPct val="90000"/>
              </a:lnSpc>
            </a:pPr>
            <a:r>
              <a:rPr sz="2400" spc="-10" dirty="0">
                <a:latin typeface="Calibri"/>
                <a:cs typeface="Calibri"/>
              </a:rPr>
              <a:t>Estimates suggest that </a:t>
            </a:r>
            <a:r>
              <a:rPr sz="2400" dirty="0">
                <a:latin typeface="Calibri"/>
                <a:cs typeface="Calibri"/>
              </a:rPr>
              <a:t>5 </a:t>
            </a:r>
            <a:r>
              <a:rPr sz="2400" spc="-10" dirty="0">
                <a:latin typeface="Calibri"/>
                <a:cs typeface="Calibri"/>
              </a:rPr>
              <a:t>tonnes of  </a:t>
            </a:r>
            <a:r>
              <a:rPr sz="2400" spc="-15" dirty="0">
                <a:latin typeface="Calibri"/>
                <a:cs typeface="Calibri"/>
              </a:rPr>
              <a:t>waste </a:t>
            </a:r>
            <a:r>
              <a:rPr sz="2400" spc="-5" dirty="0">
                <a:latin typeface="Calibri"/>
                <a:cs typeface="Calibri"/>
              </a:rPr>
              <a:t>has been </a:t>
            </a:r>
            <a:r>
              <a:rPr sz="2400" spc="-15" dirty="0">
                <a:latin typeface="Calibri"/>
                <a:cs typeface="Calibri"/>
              </a:rPr>
              <a:t>created at </a:t>
            </a:r>
            <a:r>
              <a:rPr sz="2400" dirty="0">
                <a:latin typeface="Calibri"/>
                <a:cs typeface="Calibri"/>
              </a:rPr>
              <a:t>the  </a:t>
            </a:r>
            <a:r>
              <a:rPr sz="2400" spc="-5" dirty="0">
                <a:latin typeface="Calibri"/>
                <a:cs typeface="Calibri"/>
              </a:rPr>
              <a:t>manufacturing </a:t>
            </a:r>
            <a:r>
              <a:rPr sz="2400" spc="-20" dirty="0">
                <a:latin typeface="Calibri"/>
                <a:cs typeface="Calibri"/>
              </a:rPr>
              <a:t>stage for </a:t>
            </a:r>
            <a:r>
              <a:rPr sz="2400" spc="-5" dirty="0">
                <a:latin typeface="Calibri"/>
                <a:cs typeface="Calibri"/>
              </a:rPr>
              <a:t>every  </a:t>
            </a:r>
            <a:r>
              <a:rPr sz="2400" spc="-10" dirty="0">
                <a:latin typeface="Calibri"/>
                <a:cs typeface="Calibri"/>
              </a:rPr>
              <a:t>tonne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15" dirty="0">
                <a:latin typeface="Calibri"/>
                <a:cs typeface="Calibri"/>
              </a:rPr>
              <a:t>waste we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produce.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"/>
              </a:spcBef>
            </a:pPr>
            <a:endParaRPr sz="2350">
              <a:latin typeface="Times New Roman"/>
              <a:cs typeface="Times New Roman"/>
            </a:endParaRPr>
          </a:p>
          <a:p>
            <a:pPr marL="4095115" marR="5080">
              <a:lnSpc>
                <a:spcPct val="90000"/>
              </a:lnSpc>
            </a:pPr>
            <a:r>
              <a:rPr sz="2400" spc="-5" dirty="0">
                <a:latin typeface="Calibri"/>
                <a:cs typeface="Calibri"/>
              </a:rPr>
              <a:t>On </a:t>
            </a:r>
            <a:r>
              <a:rPr sz="2400" spc="-20" dirty="0">
                <a:latin typeface="Calibri"/>
                <a:cs typeface="Calibri"/>
              </a:rPr>
              <a:t>average </a:t>
            </a:r>
            <a:r>
              <a:rPr sz="2400" spc="-5" dirty="0">
                <a:latin typeface="Calibri"/>
                <a:cs typeface="Calibri"/>
              </a:rPr>
              <a:t>every </a:t>
            </a:r>
            <a:r>
              <a:rPr sz="2400" spc="-10" dirty="0">
                <a:latin typeface="Calibri"/>
                <a:cs typeface="Calibri"/>
              </a:rPr>
              <a:t>person </a:t>
            </a:r>
            <a:r>
              <a:rPr sz="2400" dirty="0">
                <a:latin typeface="Calibri"/>
                <a:cs typeface="Calibri"/>
              </a:rPr>
              <a:t>in the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UK  </a:t>
            </a:r>
            <a:r>
              <a:rPr sz="2400" spc="-15" dirty="0">
                <a:latin typeface="Calibri"/>
                <a:cs typeface="Calibri"/>
              </a:rPr>
              <a:t>throws </a:t>
            </a:r>
            <a:r>
              <a:rPr sz="2400" spc="-25" dirty="0">
                <a:latin typeface="Calibri"/>
                <a:cs typeface="Calibri"/>
              </a:rPr>
              <a:t>away </a:t>
            </a:r>
            <a:r>
              <a:rPr sz="2400" dirty="0">
                <a:latin typeface="Calibri"/>
                <a:cs typeface="Calibri"/>
              </a:rPr>
              <a:t>their </a:t>
            </a:r>
            <a:r>
              <a:rPr sz="2400" spc="-10" dirty="0">
                <a:latin typeface="Calibri"/>
                <a:cs typeface="Calibri"/>
              </a:rPr>
              <a:t>own body  weight </a:t>
            </a:r>
            <a:r>
              <a:rPr sz="2400" dirty="0">
                <a:latin typeface="Calibri"/>
                <a:cs typeface="Calibri"/>
              </a:rPr>
              <a:t>in rubbish </a:t>
            </a:r>
            <a:r>
              <a:rPr sz="2400" spc="-5" dirty="0">
                <a:latin typeface="Calibri"/>
                <a:cs typeface="Calibri"/>
              </a:rPr>
              <a:t>every </a:t>
            </a:r>
            <a:r>
              <a:rPr sz="2400" spc="-10" dirty="0">
                <a:latin typeface="Calibri"/>
                <a:cs typeface="Calibri"/>
              </a:rPr>
              <a:t>three  </a:t>
            </a:r>
            <a:r>
              <a:rPr sz="2400" spc="-5" dirty="0">
                <a:latin typeface="Calibri"/>
                <a:cs typeface="Calibri"/>
              </a:rPr>
              <a:t>months.</a:t>
            </a:r>
            <a:endParaRPr sz="2400">
              <a:latin typeface="Calibri"/>
              <a:cs typeface="Calibri"/>
            </a:endParaRPr>
          </a:p>
          <a:p>
            <a:pPr marR="98425" algn="r">
              <a:lnSpc>
                <a:spcPct val="100000"/>
              </a:lnSpc>
              <a:spcBef>
                <a:spcPts val="875"/>
              </a:spcBef>
            </a:pPr>
            <a:r>
              <a:rPr sz="1400" spc="-5" dirty="0">
                <a:latin typeface="Calibri"/>
                <a:cs typeface="Calibri"/>
              </a:rPr>
              <a:t>Envirowise </a:t>
            </a:r>
            <a:r>
              <a:rPr sz="1400" dirty="0">
                <a:latin typeface="Calibri"/>
                <a:cs typeface="Calibri"/>
              </a:rPr>
              <a:t>/</a:t>
            </a:r>
            <a:r>
              <a:rPr sz="1400" spc="-10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Defra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99591" y="4509096"/>
            <a:ext cx="3024378" cy="2016252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815136" y="720344"/>
            <a:ext cx="7152640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30" dirty="0">
                <a:latin typeface="Tahoma"/>
                <a:cs typeface="Tahoma"/>
              </a:rPr>
              <a:t>Let’s </a:t>
            </a:r>
            <a:r>
              <a:rPr sz="4000" spc="-5" dirty="0">
                <a:latin typeface="Tahoma"/>
                <a:cs typeface="Tahoma"/>
              </a:rPr>
              <a:t>look at some </a:t>
            </a:r>
            <a:r>
              <a:rPr sz="4000" spc="-15" dirty="0">
                <a:latin typeface="Tahoma"/>
                <a:cs typeface="Tahoma"/>
              </a:rPr>
              <a:t>waste</a:t>
            </a:r>
            <a:r>
              <a:rPr sz="4000" spc="75" dirty="0">
                <a:latin typeface="Tahoma"/>
                <a:cs typeface="Tahoma"/>
              </a:rPr>
              <a:t> </a:t>
            </a:r>
            <a:r>
              <a:rPr sz="4000" spc="-15" dirty="0">
                <a:latin typeface="Tahoma"/>
                <a:cs typeface="Tahoma"/>
              </a:rPr>
              <a:t>facts…</a:t>
            </a:r>
            <a:endParaRPr sz="4000" dirty="0"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834339" y="1599945"/>
            <a:ext cx="7474584" cy="5079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508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sz="2400" spc="-10" dirty="0">
                <a:latin typeface="Calibri"/>
                <a:cs typeface="Calibri"/>
              </a:rPr>
              <a:t>Over </a:t>
            </a:r>
            <a:r>
              <a:rPr sz="2400" dirty="0">
                <a:latin typeface="Calibri"/>
                <a:cs typeface="Calibri"/>
              </a:rPr>
              <a:t>2 </a:t>
            </a:r>
            <a:r>
              <a:rPr sz="2400" spc="-5" dirty="0">
                <a:latin typeface="Calibri"/>
                <a:cs typeface="Calibri"/>
              </a:rPr>
              <a:t>billion </a:t>
            </a:r>
            <a:r>
              <a:rPr sz="2400" spc="-10" dirty="0">
                <a:latin typeface="Calibri"/>
                <a:cs typeface="Calibri"/>
              </a:rPr>
              <a:t>tonnes of </a:t>
            </a:r>
            <a:r>
              <a:rPr sz="2400" spc="-15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15" dirty="0">
                <a:latin typeface="Calibri"/>
                <a:cs typeface="Calibri"/>
              </a:rPr>
              <a:t>generated </a:t>
            </a:r>
            <a:r>
              <a:rPr sz="2400" dirty="0">
                <a:latin typeface="Calibri"/>
                <a:cs typeface="Calibri"/>
              </a:rPr>
              <a:t>in </a:t>
            </a:r>
            <a:r>
              <a:rPr sz="2400" spc="-10" dirty="0">
                <a:latin typeface="Calibri"/>
                <a:cs typeface="Calibri"/>
              </a:rPr>
              <a:t>Europe </a:t>
            </a:r>
            <a:r>
              <a:rPr sz="2400" dirty="0">
                <a:latin typeface="Calibri"/>
                <a:cs typeface="Calibri"/>
              </a:rPr>
              <a:t>each  </a:t>
            </a:r>
            <a:r>
              <a:rPr sz="2400" spc="-55" dirty="0">
                <a:latin typeface="Calibri"/>
                <a:cs typeface="Calibri"/>
              </a:rPr>
              <a:t>year.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"/>
              </a:spcBef>
              <a:buClr>
                <a:srgbClr val="0AD0D9"/>
              </a:buClr>
              <a:buFont typeface="Wingdings"/>
              <a:buChar char=""/>
            </a:pPr>
            <a:endParaRPr sz="2750" dirty="0">
              <a:latin typeface="Times New Roman"/>
              <a:cs typeface="Times New Roman"/>
            </a:endParaRPr>
          </a:p>
          <a:p>
            <a:pPr marL="287020" marR="330200" indent="-274320">
              <a:lnSpc>
                <a:spcPct val="7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sz="2400" spc="-5" dirty="0">
                <a:latin typeface="Calibri"/>
                <a:cs typeface="Calibri"/>
              </a:rPr>
              <a:t>The </a:t>
            </a:r>
            <a:r>
              <a:rPr sz="2400" dirty="0">
                <a:latin typeface="Calibri"/>
                <a:cs typeface="Calibri"/>
              </a:rPr>
              <a:t>UK </a:t>
            </a:r>
            <a:r>
              <a:rPr sz="2400" spc="-10" dirty="0">
                <a:latin typeface="Calibri"/>
                <a:cs typeface="Calibri"/>
              </a:rPr>
              <a:t>produces </a:t>
            </a:r>
            <a:r>
              <a:rPr sz="2400" spc="-15" dirty="0">
                <a:latin typeface="Calibri"/>
                <a:cs typeface="Calibri"/>
              </a:rPr>
              <a:t>over </a:t>
            </a:r>
            <a:r>
              <a:rPr sz="2400" spc="-5" dirty="0">
                <a:latin typeface="Calibri"/>
                <a:cs typeface="Calibri"/>
              </a:rPr>
              <a:t>300 </a:t>
            </a:r>
            <a:r>
              <a:rPr sz="2400" dirty="0">
                <a:latin typeface="Calibri"/>
                <a:cs typeface="Calibri"/>
              </a:rPr>
              <a:t>million </a:t>
            </a:r>
            <a:r>
              <a:rPr sz="2400" spc="-10" dirty="0">
                <a:latin typeface="Calibri"/>
                <a:cs typeface="Calibri"/>
              </a:rPr>
              <a:t>tonnes of </a:t>
            </a:r>
            <a:r>
              <a:rPr sz="2400" spc="-15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each  </a:t>
            </a:r>
            <a:r>
              <a:rPr sz="2400" spc="-55" dirty="0">
                <a:latin typeface="Calibri"/>
                <a:cs typeface="Calibri"/>
              </a:rPr>
              <a:t>year.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Clr>
                <a:srgbClr val="0AD0D9"/>
              </a:buClr>
              <a:buFont typeface="Wingdings"/>
              <a:buChar char=""/>
            </a:pPr>
            <a:endParaRPr sz="2000" dirty="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sz="2400" spc="-10" dirty="0">
                <a:latin typeface="Calibri"/>
                <a:cs typeface="Calibri"/>
              </a:rPr>
              <a:t>Over </a:t>
            </a:r>
            <a:r>
              <a:rPr sz="2400" spc="-5" dirty="0">
                <a:latin typeface="Calibri"/>
                <a:cs typeface="Calibri"/>
              </a:rPr>
              <a:t>50% of </a:t>
            </a:r>
            <a:r>
              <a:rPr sz="2400" spc="-15" dirty="0">
                <a:latin typeface="Calibri"/>
                <a:cs typeface="Calibri"/>
              </a:rPr>
              <a:t>controlled waste </a:t>
            </a:r>
            <a:r>
              <a:rPr sz="2400" spc="-10" dirty="0">
                <a:latin typeface="Calibri"/>
                <a:cs typeface="Calibri"/>
              </a:rPr>
              <a:t>goes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landfill.</a:t>
            </a: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0AD0D9"/>
              </a:buClr>
              <a:buFont typeface="Wingdings"/>
              <a:buChar char=""/>
            </a:pPr>
            <a:endParaRPr sz="2650" dirty="0">
              <a:latin typeface="Times New Roman"/>
              <a:cs typeface="Times New Roman"/>
            </a:endParaRPr>
          </a:p>
          <a:p>
            <a:pPr marL="287020" marR="176530" indent="-274320">
              <a:lnSpc>
                <a:spcPct val="801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sz="2400" dirty="0">
                <a:latin typeface="Calibri"/>
                <a:cs typeface="Calibri"/>
              </a:rPr>
              <a:t>Landfill </a:t>
            </a:r>
            <a:r>
              <a:rPr sz="2400" spc="-10" dirty="0">
                <a:latin typeface="Calibri"/>
                <a:cs typeface="Calibri"/>
              </a:rPr>
              <a:t>sites contribute </a:t>
            </a:r>
            <a:r>
              <a:rPr sz="2400" spc="-15" dirty="0">
                <a:latin typeface="Calibri"/>
                <a:cs typeface="Calibri"/>
              </a:rPr>
              <a:t>approximately </a:t>
            </a:r>
            <a:r>
              <a:rPr sz="2400" spc="-5" dirty="0">
                <a:latin typeface="Calibri"/>
                <a:cs typeface="Calibri"/>
              </a:rPr>
              <a:t>50% of </a:t>
            </a:r>
            <a:r>
              <a:rPr sz="2400" spc="-40" dirty="0">
                <a:latin typeface="Calibri"/>
                <a:cs typeface="Calibri"/>
              </a:rPr>
              <a:t>UK’s  </a:t>
            </a:r>
            <a:r>
              <a:rPr sz="2400" dirty="0">
                <a:latin typeface="Calibri"/>
                <a:cs typeface="Calibri"/>
              </a:rPr>
              <a:t>methane </a:t>
            </a:r>
            <a:r>
              <a:rPr sz="2400" spc="-5" dirty="0">
                <a:latin typeface="Calibri"/>
                <a:cs typeface="Calibri"/>
              </a:rPr>
              <a:t>emissions </a:t>
            </a:r>
            <a:r>
              <a:rPr sz="2400" dirty="0">
                <a:latin typeface="Calibri"/>
                <a:cs typeface="Calibri"/>
              </a:rPr>
              <a:t>and as much as 6%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all</a:t>
            </a:r>
            <a:r>
              <a:rPr sz="2400" spc="-1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greenhouse  </a:t>
            </a:r>
            <a:r>
              <a:rPr sz="2400" spc="-20" dirty="0">
                <a:latin typeface="Calibri"/>
                <a:cs typeface="Calibri"/>
              </a:rPr>
              <a:t>gas </a:t>
            </a:r>
            <a:r>
              <a:rPr sz="2400" spc="-5" dirty="0">
                <a:latin typeface="Calibri"/>
                <a:cs typeface="Calibri"/>
              </a:rPr>
              <a:t>emissions </a:t>
            </a:r>
            <a:r>
              <a:rPr sz="2400" spc="-10" dirty="0">
                <a:latin typeface="Calibri"/>
                <a:cs typeface="Calibri"/>
              </a:rPr>
              <a:t>(</a:t>
            </a:r>
            <a:r>
              <a:rPr sz="2400" spc="-10" dirty="0" smtClean="0">
                <a:latin typeface="Calibri"/>
                <a:cs typeface="Calibri"/>
              </a:rPr>
              <a:t>source</a:t>
            </a:r>
            <a:r>
              <a:rPr lang="en-GB" sz="2400" spc="-10" dirty="0" smtClean="0">
                <a:latin typeface="Calibri"/>
                <a:cs typeface="Calibri"/>
              </a:rPr>
              <a:t>:</a:t>
            </a:r>
            <a:r>
              <a:rPr sz="2400" spc="-40" dirty="0" smtClean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Defra)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Clr>
                <a:srgbClr val="0AD0D9"/>
              </a:buClr>
              <a:buFont typeface="Wingdings"/>
              <a:buChar char=""/>
            </a:pPr>
            <a:endParaRPr sz="3000" dirty="0">
              <a:latin typeface="Times New Roman"/>
              <a:cs typeface="Times New Roman"/>
            </a:endParaRPr>
          </a:p>
          <a:p>
            <a:pPr marL="287020" marR="97155" indent="-274320">
              <a:lnSpc>
                <a:spcPct val="8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655" algn="l"/>
              </a:tabLst>
            </a:pPr>
            <a:r>
              <a:rPr sz="2400" dirty="0">
                <a:latin typeface="Calibri"/>
                <a:cs typeface="Calibri"/>
              </a:rPr>
              <a:t>If </a:t>
            </a:r>
            <a:r>
              <a:rPr sz="2400" spc="-5" dirty="0">
                <a:latin typeface="Calibri"/>
                <a:cs typeface="Calibri"/>
              </a:rPr>
              <a:t>every Briton </a:t>
            </a:r>
            <a:r>
              <a:rPr sz="2400" spc="-10" dirty="0">
                <a:latin typeface="Calibri"/>
                <a:cs typeface="Calibri"/>
              </a:rPr>
              <a:t>purchased </a:t>
            </a:r>
            <a:r>
              <a:rPr sz="2400" spc="-5" dirty="0">
                <a:latin typeface="Calibri"/>
                <a:cs typeface="Calibri"/>
              </a:rPr>
              <a:t>one </a:t>
            </a:r>
            <a:r>
              <a:rPr sz="2400" spc="-10" dirty="0">
                <a:latin typeface="Calibri"/>
                <a:cs typeface="Calibri"/>
              </a:rPr>
              <a:t>item </a:t>
            </a:r>
            <a:r>
              <a:rPr sz="2400" dirty="0">
                <a:latin typeface="Calibri"/>
                <a:cs typeface="Calibri"/>
              </a:rPr>
              <a:t>made </a:t>
            </a:r>
            <a:r>
              <a:rPr sz="2400" spc="-15" dirty="0">
                <a:latin typeface="Calibri"/>
                <a:cs typeface="Calibri"/>
              </a:rPr>
              <a:t>from </a:t>
            </a:r>
            <a:r>
              <a:rPr sz="2400" spc="-10" dirty="0">
                <a:latin typeface="Calibri"/>
                <a:cs typeface="Calibri"/>
              </a:rPr>
              <a:t>recycled  </a:t>
            </a:r>
            <a:r>
              <a:rPr sz="2400" spc="-15" dirty="0">
                <a:latin typeface="Calibri"/>
                <a:cs typeface="Calibri"/>
              </a:rPr>
              <a:t>wool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5" dirty="0">
                <a:latin typeface="Calibri"/>
                <a:cs typeface="Calibri"/>
              </a:rPr>
              <a:t>year </a:t>
            </a:r>
            <a:r>
              <a:rPr sz="2400" dirty="0">
                <a:latin typeface="Calibri"/>
                <a:cs typeface="Calibri"/>
              </a:rPr>
              <a:t>it </a:t>
            </a:r>
            <a:r>
              <a:rPr sz="2400" spc="-10" dirty="0">
                <a:latin typeface="Calibri"/>
                <a:cs typeface="Calibri"/>
              </a:rPr>
              <a:t>would </a:t>
            </a:r>
            <a:r>
              <a:rPr sz="2400" spc="-20" dirty="0">
                <a:latin typeface="Calibri"/>
                <a:cs typeface="Calibri"/>
              </a:rPr>
              <a:t>save </a:t>
            </a:r>
            <a:r>
              <a:rPr sz="2400" spc="-5" dirty="0">
                <a:latin typeface="Calibri"/>
                <a:cs typeface="Calibri"/>
              </a:rPr>
              <a:t>1685 </a:t>
            </a:r>
            <a:r>
              <a:rPr sz="2400" dirty="0">
                <a:latin typeface="Calibri"/>
                <a:cs typeface="Calibri"/>
              </a:rPr>
              <a:t>million </a:t>
            </a:r>
            <a:r>
              <a:rPr sz="2400" spc="-10" dirty="0">
                <a:latin typeface="Calibri"/>
                <a:cs typeface="Calibri"/>
              </a:rPr>
              <a:t>litres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spc="-50" dirty="0">
                <a:latin typeface="Calibri"/>
                <a:cs typeface="Calibri"/>
              </a:rPr>
              <a:t>water, </a:t>
            </a:r>
            <a:r>
              <a:rPr sz="2400" spc="-5" dirty="0">
                <a:latin typeface="Calibri"/>
                <a:cs typeface="Calibri"/>
              </a:rPr>
              <a:t>480  </a:t>
            </a:r>
            <a:r>
              <a:rPr sz="2400" spc="-10" dirty="0">
                <a:latin typeface="Calibri"/>
                <a:cs typeface="Calibri"/>
              </a:rPr>
              <a:t>tonnes of </a:t>
            </a:r>
            <a:r>
              <a:rPr sz="2400" spc="-5" dirty="0">
                <a:latin typeface="Calibri"/>
                <a:cs typeface="Calibri"/>
              </a:rPr>
              <a:t>chemical </a:t>
            </a:r>
            <a:r>
              <a:rPr sz="2400" spc="-10" dirty="0">
                <a:latin typeface="Calibri"/>
                <a:cs typeface="Calibri"/>
              </a:rPr>
              <a:t>dyes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4571 </a:t>
            </a:r>
            <a:r>
              <a:rPr sz="2400" dirty="0">
                <a:latin typeface="Calibri"/>
                <a:cs typeface="Calibri"/>
              </a:rPr>
              <a:t>million </a:t>
            </a:r>
            <a:r>
              <a:rPr sz="2400" spc="-20" dirty="0">
                <a:latin typeface="Calibri"/>
                <a:cs typeface="Calibri"/>
              </a:rPr>
              <a:t>days </a:t>
            </a:r>
            <a:r>
              <a:rPr sz="2400" spc="-10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an  </a:t>
            </a:r>
            <a:r>
              <a:rPr sz="2400" spc="-20" dirty="0">
                <a:latin typeface="Calibri"/>
                <a:cs typeface="Calibri"/>
              </a:rPr>
              <a:t>average </a:t>
            </a:r>
            <a:r>
              <a:rPr sz="2400" spc="-5" dirty="0">
                <a:latin typeface="Calibri"/>
                <a:cs typeface="Calibri"/>
              </a:rPr>
              <a:t>family's </a:t>
            </a:r>
            <a:r>
              <a:rPr sz="2400" dirty="0">
                <a:latin typeface="Calibri"/>
                <a:cs typeface="Calibri"/>
              </a:rPr>
              <a:t>electricity </a:t>
            </a:r>
            <a:r>
              <a:rPr sz="2400" spc="-5" dirty="0">
                <a:latin typeface="Calibri"/>
                <a:cs typeface="Calibri"/>
              </a:rPr>
              <a:t>needs </a:t>
            </a:r>
            <a:r>
              <a:rPr sz="2400" spc="-10" dirty="0">
                <a:latin typeface="Calibri"/>
                <a:cs typeface="Calibri"/>
              </a:rPr>
              <a:t>(source: </a:t>
            </a:r>
            <a:r>
              <a:rPr sz="2400" dirty="0">
                <a:latin typeface="Calibri"/>
                <a:cs typeface="Calibri"/>
              </a:rPr>
              <a:t>UK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Gov)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42899" y="998092"/>
            <a:ext cx="5267960" cy="756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5955"/>
              </a:lnSpc>
            </a:pPr>
            <a:r>
              <a:rPr sz="5000" spc="-5" dirty="0">
                <a:latin typeface="Tahoma"/>
                <a:cs typeface="Tahoma"/>
              </a:rPr>
              <a:t>Definition </a:t>
            </a:r>
            <a:r>
              <a:rPr sz="5000" dirty="0">
                <a:latin typeface="Tahoma"/>
                <a:cs typeface="Tahoma"/>
              </a:rPr>
              <a:t>of</a:t>
            </a:r>
            <a:r>
              <a:rPr sz="5000" spc="-65" dirty="0">
                <a:latin typeface="Tahoma"/>
                <a:cs typeface="Tahoma"/>
              </a:rPr>
              <a:t> </a:t>
            </a:r>
            <a:r>
              <a:rPr sz="5000" spc="-10" dirty="0">
                <a:latin typeface="Tahoma"/>
                <a:cs typeface="Tahoma"/>
              </a:rPr>
              <a:t>waste</a:t>
            </a:r>
            <a:endParaRPr sz="5000"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1058672" y="2334640"/>
            <a:ext cx="7318375" cy="23929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925">
              <a:lnSpc>
                <a:spcPts val="2965"/>
              </a:lnSpc>
            </a:pPr>
            <a:r>
              <a:rPr sz="2600" spc="-25" dirty="0">
                <a:latin typeface="Calibri"/>
                <a:cs typeface="Calibri"/>
              </a:rPr>
              <a:t>Waste </a:t>
            </a:r>
            <a:r>
              <a:rPr sz="2600" dirty="0">
                <a:latin typeface="Calibri"/>
                <a:cs typeface="Calibri"/>
              </a:rPr>
              <a:t>means </a:t>
            </a:r>
            <a:r>
              <a:rPr sz="2600" spc="-20" dirty="0">
                <a:latin typeface="Calibri"/>
                <a:cs typeface="Calibri"/>
              </a:rPr>
              <a:t>any </a:t>
            </a:r>
            <a:r>
              <a:rPr sz="2600" spc="-10" dirty="0">
                <a:latin typeface="Calibri"/>
                <a:cs typeface="Calibri"/>
              </a:rPr>
              <a:t>substance </a:t>
            </a:r>
            <a:r>
              <a:rPr sz="2600" dirty="0">
                <a:latin typeface="Calibri"/>
                <a:cs typeface="Calibri"/>
              </a:rPr>
              <a:t>or </a:t>
            </a:r>
            <a:r>
              <a:rPr sz="2600" spc="-5" dirty="0">
                <a:latin typeface="Calibri"/>
                <a:cs typeface="Calibri"/>
              </a:rPr>
              <a:t>object </a:t>
            </a:r>
            <a:r>
              <a:rPr sz="2600" dirty="0">
                <a:latin typeface="Calibri"/>
                <a:cs typeface="Calibri"/>
              </a:rPr>
              <a:t>which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</a:t>
            </a:r>
          </a:p>
          <a:p>
            <a:pPr marL="62865">
              <a:lnSpc>
                <a:spcPts val="2965"/>
              </a:lnSpc>
            </a:pPr>
            <a:r>
              <a:rPr sz="2600" spc="-5" dirty="0">
                <a:latin typeface="Calibri"/>
                <a:cs typeface="Calibri"/>
              </a:rPr>
              <a:t>holder </a:t>
            </a:r>
            <a:r>
              <a:rPr sz="2600" spc="-10" dirty="0">
                <a:latin typeface="Calibri"/>
                <a:cs typeface="Calibri"/>
              </a:rPr>
              <a:t>discards </a:t>
            </a:r>
            <a:r>
              <a:rPr sz="2600" spc="-5" dirty="0">
                <a:latin typeface="Calibri"/>
                <a:cs typeface="Calibri"/>
              </a:rPr>
              <a:t>or </a:t>
            </a:r>
            <a:r>
              <a:rPr sz="2600" spc="-10" dirty="0">
                <a:latin typeface="Calibri"/>
                <a:cs typeface="Calibri"/>
              </a:rPr>
              <a:t>intends </a:t>
            </a:r>
            <a:r>
              <a:rPr sz="2600" spc="-30" dirty="0">
                <a:latin typeface="Calibri"/>
                <a:cs typeface="Calibri"/>
              </a:rPr>
              <a:t>to, </a:t>
            </a:r>
            <a:r>
              <a:rPr sz="2600" spc="-5" dirty="0">
                <a:latin typeface="Calibri"/>
                <a:cs typeface="Calibri"/>
              </a:rPr>
              <a:t>or </a:t>
            </a:r>
            <a:r>
              <a:rPr sz="2600" dirty="0">
                <a:latin typeface="Calibri"/>
                <a:cs typeface="Calibri"/>
              </a:rPr>
              <a:t>is </a:t>
            </a:r>
            <a:r>
              <a:rPr sz="2600" spc="-10" dirty="0">
                <a:latin typeface="Calibri"/>
                <a:cs typeface="Calibri"/>
              </a:rPr>
              <a:t>required </a:t>
            </a:r>
            <a:r>
              <a:rPr sz="2600" spc="-15" dirty="0">
                <a:latin typeface="Calibri"/>
                <a:cs typeface="Calibri"/>
              </a:rPr>
              <a:t>to</a:t>
            </a:r>
            <a:r>
              <a:rPr sz="2600" spc="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discard.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"/>
              </a:spcBef>
            </a:pPr>
            <a:endParaRPr sz="3550" dirty="0">
              <a:latin typeface="Times New Roman"/>
              <a:cs typeface="Times New Roman"/>
            </a:endParaRPr>
          </a:p>
          <a:p>
            <a:pPr marL="62865" marR="420370" indent="-50800">
              <a:lnSpc>
                <a:spcPts val="2810"/>
              </a:lnSpc>
            </a:pPr>
            <a:r>
              <a:rPr sz="2600" spc="-25" dirty="0">
                <a:latin typeface="Calibri"/>
                <a:cs typeface="Calibri"/>
              </a:rPr>
              <a:t>Waste </a:t>
            </a:r>
            <a:r>
              <a:rPr sz="2600" dirty="0">
                <a:latin typeface="Calibri"/>
                <a:cs typeface="Calibri"/>
              </a:rPr>
              <a:t>is </a:t>
            </a:r>
            <a:r>
              <a:rPr sz="2600" spc="-10" dirty="0">
                <a:latin typeface="Calibri"/>
                <a:cs typeface="Calibri"/>
              </a:rPr>
              <a:t>defined </a:t>
            </a:r>
            <a:r>
              <a:rPr sz="2600" dirty="0">
                <a:latin typeface="Calibri"/>
                <a:cs typeface="Calibri"/>
              </a:rPr>
              <a:t>in </a:t>
            </a:r>
            <a:r>
              <a:rPr sz="2600" spc="-5" dirty="0">
                <a:latin typeface="Calibri"/>
                <a:cs typeface="Calibri"/>
              </a:rPr>
              <a:t>schedule </a:t>
            </a:r>
            <a:r>
              <a:rPr sz="2600" dirty="0">
                <a:latin typeface="Calibri"/>
                <a:cs typeface="Calibri"/>
              </a:rPr>
              <a:t>22 </a:t>
            </a:r>
            <a:r>
              <a:rPr sz="2600" spc="-5" dirty="0">
                <a:latin typeface="Calibri"/>
                <a:cs typeface="Calibri"/>
              </a:rPr>
              <a:t>of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>
                <a:latin typeface="Calibri"/>
                <a:cs typeface="Calibri"/>
              </a:rPr>
              <a:t>Environment  </a:t>
            </a:r>
            <a:r>
              <a:rPr sz="2600" dirty="0">
                <a:latin typeface="Calibri"/>
                <a:cs typeface="Calibri"/>
              </a:rPr>
              <a:t>Act 1995 </a:t>
            </a:r>
            <a:r>
              <a:rPr sz="2600" spc="-5" dirty="0">
                <a:latin typeface="Calibri"/>
                <a:cs typeface="Calibri"/>
              </a:rPr>
              <a:t>(amends </a:t>
            </a:r>
            <a:r>
              <a:rPr sz="2600" dirty="0">
                <a:latin typeface="Calibri"/>
                <a:cs typeface="Calibri"/>
              </a:rPr>
              <a:t>Sec.75 </a:t>
            </a:r>
            <a:r>
              <a:rPr sz="2600" spc="-5" dirty="0">
                <a:latin typeface="Calibri"/>
                <a:cs typeface="Calibri"/>
              </a:rPr>
              <a:t>of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15" dirty="0" smtClean="0">
                <a:latin typeface="Calibri"/>
                <a:cs typeface="Calibri"/>
              </a:rPr>
              <a:t>Environment</a:t>
            </a:r>
            <a:r>
              <a:rPr lang="en-GB" sz="2600" spc="-15" dirty="0" smtClean="0">
                <a:latin typeface="Calibri"/>
                <a:cs typeface="Calibri"/>
              </a:rPr>
              <a:t>al</a:t>
            </a:r>
            <a:r>
              <a:rPr sz="2600" spc="-15" dirty="0" smtClean="0">
                <a:latin typeface="Calibri"/>
                <a:cs typeface="Calibri"/>
              </a:rPr>
              <a:t>  </a:t>
            </a:r>
            <a:r>
              <a:rPr sz="2600" spc="-5" dirty="0">
                <a:latin typeface="Calibri"/>
                <a:cs typeface="Calibri"/>
              </a:rPr>
              <a:t>Protection </a:t>
            </a:r>
            <a:r>
              <a:rPr sz="2600" dirty="0">
                <a:latin typeface="Calibri"/>
                <a:cs typeface="Calibri"/>
              </a:rPr>
              <a:t>Act</a:t>
            </a:r>
            <a:r>
              <a:rPr sz="2600" spc="-12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1990).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22370" y="39699"/>
            <a:ext cx="9145511" cy="9017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673100" y="698753"/>
            <a:ext cx="7342505" cy="1307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3200" spc="-5" dirty="0">
                <a:solidFill>
                  <a:srgbClr val="000000"/>
                </a:solidFill>
                <a:latin typeface="Tahoma"/>
                <a:cs typeface="Tahoma"/>
              </a:rPr>
              <a:t>How </a:t>
            </a:r>
            <a:r>
              <a:rPr sz="3200" spc="-25" dirty="0">
                <a:solidFill>
                  <a:srgbClr val="000000"/>
                </a:solidFill>
                <a:latin typeface="Tahoma"/>
                <a:cs typeface="Tahoma"/>
              </a:rPr>
              <a:t>Waste </a:t>
            </a:r>
            <a:r>
              <a:rPr sz="3200" dirty="0">
                <a:solidFill>
                  <a:srgbClr val="000000"/>
                </a:solidFill>
                <a:latin typeface="Tahoma"/>
                <a:cs typeface="Tahoma"/>
              </a:rPr>
              <a:t>is </a:t>
            </a:r>
            <a:r>
              <a:rPr sz="3200" spc="-10" dirty="0">
                <a:solidFill>
                  <a:srgbClr val="000000"/>
                </a:solidFill>
                <a:latin typeface="Tahoma"/>
                <a:cs typeface="Tahoma"/>
              </a:rPr>
              <a:t>Broken </a:t>
            </a:r>
            <a:r>
              <a:rPr sz="3200" dirty="0">
                <a:solidFill>
                  <a:srgbClr val="000000"/>
                </a:solidFill>
                <a:latin typeface="Tahoma"/>
                <a:cs typeface="Tahoma"/>
              </a:rPr>
              <a:t>into its Constituent  </a:t>
            </a:r>
            <a:r>
              <a:rPr sz="3200" spc="-15" dirty="0">
                <a:solidFill>
                  <a:srgbClr val="000000"/>
                </a:solidFill>
                <a:latin typeface="Tahoma"/>
                <a:cs typeface="Tahoma"/>
              </a:rPr>
              <a:t>Parts</a:t>
            </a:r>
            <a:endParaRPr sz="3200">
              <a:latin typeface="Tahoma"/>
              <a:cs typeface="Tahoma"/>
            </a:endParaRPr>
          </a:p>
          <a:p>
            <a:pPr marL="2449195">
              <a:lnSpc>
                <a:spcPct val="100000"/>
              </a:lnSpc>
              <a:spcBef>
                <a:spcPts val="65"/>
              </a:spcBef>
            </a:pPr>
            <a:r>
              <a:rPr sz="2050" b="1" spc="-180" dirty="0">
                <a:solidFill>
                  <a:srgbClr val="00FF00"/>
                </a:solidFill>
                <a:latin typeface="Arial"/>
                <a:cs typeface="Arial"/>
              </a:rPr>
              <a:t>The </a:t>
            </a:r>
            <a:r>
              <a:rPr sz="2050" b="1" spc="-140" dirty="0">
                <a:solidFill>
                  <a:srgbClr val="00FF00"/>
                </a:solidFill>
                <a:latin typeface="Arial"/>
                <a:cs typeface="Arial"/>
              </a:rPr>
              <a:t>Classification </a:t>
            </a:r>
            <a:r>
              <a:rPr sz="2050" b="1" spc="-145" dirty="0">
                <a:solidFill>
                  <a:srgbClr val="00FF00"/>
                </a:solidFill>
                <a:latin typeface="Arial"/>
                <a:cs typeface="Arial"/>
              </a:rPr>
              <a:t>of</a:t>
            </a:r>
            <a:r>
              <a:rPr sz="2050" b="1" spc="20" dirty="0">
                <a:solidFill>
                  <a:srgbClr val="00FF00"/>
                </a:solidFill>
                <a:latin typeface="Arial"/>
                <a:cs typeface="Arial"/>
              </a:rPr>
              <a:t> </a:t>
            </a:r>
            <a:r>
              <a:rPr sz="2050" b="1" spc="-180" dirty="0">
                <a:solidFill>
                  <a:srgbClr val="00FF00"/>
                </a:solidFill>
                <a:latin typeface="Arial"/>
                <a:cs typeface="Arial"/>
              </a:rPr>
              <a:t>Wastes</a:t>
            </a:r>
            <a:endParaRPr sz="2050">
              <a:latin typeface="Arial"/>
              <a:cs typeface="Arial"/>
            </a:endParaRPr>
          </a:p>
        </p:txBody>
      </p:sp>
      <p:sp>
        <p:nvSpPr>
          <p:cNvPr id="86" name="object 8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  <p:sp>
        <p:nvSpPr>
          <p:cNvPr id="151" name="TextBox 150"/>
          <p:cNvSpPr txBox="1"/>
          <p:nvPr/>
        </p:nvSpPr>
        <p:spPr>
          <a:xfrm>
            <a:off x="217115" y="6399298"/>
            <a:ext cx="30301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Developed from www.eauc.org.uk</a:t>
            </a:r>
            <a:endParaRPr lang="en-GB" sz="1600" dirty="0"/>
          </a:p>
        </p:txBody>
      </p:sp>
      <p:grpSp>
        <p:nvGrpSpPr>
          <p:cNvPr id="8" name="Group 7"/>
          <p:cNvGrpSpPr/>
          <p:nvPr/>
        </p:nvGrpSpPr>
        <p:grpSpPr>
          <a:xfrm>
            <a:off x="226640" y="2205176"/>
            <a:ext cx="8717204" cy="3726756"/>
            <a:chOff x="226640" y="2205176"/>
            <a:chExt cx="8717204" cy="3726756"/>
          </a:xfrm>
        </p:grpSpPr>
        <p:sp>
          <p:nvSpPr>
            <p:cNvPr id="90" name="TextBox 89"/>
            <p:cNvSpPr txBox="1"/>
            <p:nvPr/>
          </p:nvSpPr>
          <p:spPr>
            <a:xfrm>
              <a:off x="226640" y="3974068"/>
              <a:ext cx="119616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Household</a:t>
              </a:r>
              <a:endParaRPr lang="en-GB" dirty="0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824720" y="2205176"/>
              <a:ext cx="8119124" cy="3726756"/>
              <a:chOff x="824720" y="2205176"/>
              <a:chExt cx="8119124" cy="3726756"/>
            </a:xfrm>
          </p:grpSpPr>
          <p:sp>
            <p:nvSpPr>
              <p:cNvPr id="87" name="TextBox 86"/>
              <p:cNvSpPr txBox="1"/>
              <p:nvPr/>
            </p:nvSpPr>
            <p:spPr>
              <a:xfrm>
                <a:off x="4165549" y="2205176"/>
                <a:ext cx="76950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Waste</a:t>
                </a:r>
                <a:endParaRPr lang="en-GB" dirty="0"/>
              </a:p>
            </p:txBody>
          </p:sp>
          <p:sp>
            <p:nvSpPr>
              <p:cNvPr id="88" name="TextBox 87"/>
              <p:cNvSpPr txBox="1"/>
              <p:nvPr/>
            </p:nvSpPr>
            <p:spPr>
              <a:xfrm>
                <a:off x="1295400" y="3048000"/>
                <a:ext cx="177099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Controlled waste</a:t>
                </a:r>
                <a:endParaRPr lang="en-GB" dirty="0"/>
              </a:p>
            </p:txBody>
          </p:sp>
          <p:sp>
            <p:nvSpPr>
              <p:cNvPr id="89" name="TextBox 88"/>
              <p:cNvSpPr txBox="1"/>
              <p:nvPr/>
            </p:nvSpPr>
            <p:spPr>
              <a:xfrm>
                <a:off x="6387250" y="3048000"/>
                <a:ext cx="220669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Non-controlled waste</a:t>
                </a:r>
                <a:endParaRPr lang="en-GB" dirty="0"/>
              </a:p>
            </p:txBody>
          </p:sp>
          <p:sp>
            <p:nvSpPr>
              <p:cNvPr id="91" name="TextBox 90"/>
              <p:cNvSpPr txBox="1"/>
              <p:nvPr/>
            </p:nvSpPr>
            <p:spPr>
              <a:xfrm>
                <a:off x="1709035" y="3974068"/>
                <a:ext cx="130497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Commercial</a:t>
                </a:r>
                <a:endParaRPr lang="en-GB" dirty="0"/>
              </a:p>
            </p:txBody>
          </p:sp>
          <p:sp>
            <p:nvSpPr>
              <p:cNvPr id="92" name="TextBox 91"/>
              <p:cNvSpPr txBox="1"/>
              <p:nvPr/>
            </p:nvSpPr>
            <p:spPr>
              <a:xfrm>
                <a:off x="3300242" y="3974068"/>
                <a:ext cx="84798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Clinical</a:t>
                </a:r>
                <a:endParaRPr lang="en-GB" dirty="0"/>
              </a:p>
            </p:txBody>
          </p:sp>
          <p:sp>
            <p:nvSpPr>
              <p:cNvPr id="93" name="TextBox 92"/>
              <p:cNvSpPr txBox="1"/>
              <p:nvPr/>
            </p:nvSpPr>
            <p:spPr>
              <a:xfrm>
                <a:off x="4421611" y="3974068"/>
                <a:ext cx="10685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Industrial</a:t>
                </a:r>
                <a:endParaRPr lang="en-GB" dirty="0"/>
              </a:p>
            </p:txBody>
          </p:sp>
          <p:sp>
            <p:nvSpPr>
              <p:cNvPr id="94" name="TextBox 93"/>
              <p:cNvSpPr txBox="1"/>
              <p:nvPr/>
            </p:nvSpPr>
            <p:spPr>
              <a:xfrm>
                <a:off x="6059023" y="3974068"/>
                <a:ext cx="126996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Agricultural</a:t>
                </a:r>
                <a:endParaRPr lang="en-GB" dirty="0"/>
              </a:p>
            </p:txBody>
          </p:sp>
          <p:sp>
            <p:nvSpPr>
              <p:cNvPr id="95" name="TextBox 94"/>
              <p:cNvSpPr txBox="1"/>
              <p:nvPr/>
            </p:nvSpPr>
            <p:spPr>
              <a:xfrm>
                <a:off x="7671380" y="3974068"/>
                <a:ext cx="1272464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Radioactive</a:t>
                </a:r>
                <a:endParaRPr lang="en-GB" dirty="0"/>
              </a:p>
            </p:txBody>
          </p:sp>
          <p:sp>
            <p:nvSpPr>
              <p:cNvPr id="96" name="TextBox 95"/>
              <p:cNvSpPr txBox="1"/>
              <p:nvPr/>
            </p:nvSpPr>
            <p:spPr>
              <a:xfrm>
                <a:off x="7105844" y="4583668"/>
                <a:ext cx="105285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Explosive</a:t>
                </a:r>
                <a:endParaRPr lang="en-GB" dirty="0"/>
              </a:p>
            </p:txBody>
          </p:sp>
          <p:sp>
            <p:nvSpPr>
              <p:cNvPr id="97" name="TextBox 96"/>
              <p:cNvSpPr txBox="1"/>
              <p:nvPr/>
            </p:nvSpPr>
            <p:spPr>
              <a:xfrm>
                <a:off x="1295400" y="5257800"/>
                <a:ext cx="2603405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Special / hazardous waste</a:t>
                </a:r>
                <a:endParaRPr lang="en-GB" dirty="0"/>
              </a:p>
            </p:txBody>
          </p:sp>
          <p:sp>
            <p:nvSpPr>
              <p:cNvPr id="98" name="TextBox 97"/>
              <p:cNvSpPr txBox="1"/>
              <p:nvPr/>
            </p:nvSpPr>
            <p:spPr>
              <a:xfrm>
                <a:off x="4421611" y="5257800"/>
                <a:ext cx="16107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dirty="0" smtClean="0"/>
                  <a:t>Non-hazardous</a:t>
                </a:r>
                <a:endParaRPr lang="en-GB" dirty="0"/>
              </a:p>
            </p:txBody>
          </p:sp>
          <p:cxnSp>
            <p:nvCxnSpPr>
              <p:cNvPr id="100" name="Straight Connector 99"/>
              <p:cNvCxnSpPr/>
              <p:nvPr/>
            </p:nvCxnSpPr>
            <p:spPr>
              <a:xfrm>
                <a:off x="2286000" y="2819400"/>
                <a:ext cx="4876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>
                <a:stCxn id="87" idx="2"/>
              </p:cNvCxnSpPr>
              <p:nvPr/>
            </p:nvCxnSpPr>
            <p:spPr>
              <a:xfrm flipH="1">
                <a:off x="4544252" y="2574508"/>
                <a:ext cx="6050" cy="24489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/>
            </p:nvCxnSpPr>
            <p:spPr>
              <a:xfrm>
                <a:off x="7162800" y="2819400"/>
                <a:ext cx="0" cy="2286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/>
            </p:nvCxnSpPr>
            <p:spPr>
              <a:xfrm>
                <a:off x="2286000" y="2809009"/>
                <a:ext cx="0" cy="2286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>
                <a:stCxn id="88" idx="2"/>
              </p:cNvCxnSpPr>
              <p:nvPr/>
            </p:nvCxnSpPr>
            <p:spPr>
              <a:xfrm>
                <a:off x="2180899" y="3417332"/>
                <a:ext cx="0" cy="2402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/>
            </p:nvCxnSpPr>
            <p:spPr>
              <a:xfrm>
                <a:off x="824720" y="3657600"/>
                <a:ext cx="397588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>
                <a:endCxn id="90" idx="0"/>
              </p:cNvCxnSpPr>
              <p:nvPr/>
            </p:nvCxnSpPr>
            <p:spPr>
              <a:xfrm>
                <a:off x="824720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>
                <a:off x="2438400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/>
            </p:nvCxnSpPr>
            <p:spPr>
              <a:xfrm>
                <a:off x="3715327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>
                <a:off x="4795258" y="3664424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/>
            </p:nvCxnSpPr>
            <p:spPr>
              <a:xfrm>
                <a:off x="7490597" y="3417332"/>
                <a:ext cx="0" cy="2402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/>
            </p:nvCxnSpPr>
            <p:spPr>
              <a:xfrm>
                <a:off x="6629400" y="3657600"/>
                <a:ext cx="167821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/>
            </p:nvCxnSpPr>
            <p:spPr>
              <a:xfrm>
                <a:off x="6624059" y="3645932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/>
            </p:nvCxnSpPr>
            <p:spPr>
              <a:xfrm>
                <a:off x="8307611" y="36576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/>
            </p:nvCxnSpPr>
            <p:spPr>
              <a:xfrm>
                <a:off x="7467600" y="3657600"/>
                <a:ext cx="0" cy="9260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/>
            </p:nvCxnSpPr>
            <p:spPr>
              <a:xfrm>
                <a:off x="838199" y="4343399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/>
            </p:nvCxnSpPr>
            <p:spPr>
              <a:xfrm>
                <a:off x="2438400" y="43434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/>
            </p:nvCxnSpPr>
            <p:spPr>
              <a:xfrm>
                <a:off x="3716722" y="4343399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/>
            </p:nvCxnSpPr>
            <p:spPr>
              <a:xfrm>
                <a:off x="4795258" y="4343400"/>
                <a:ext cx="1" cy="31646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/>
            </p:nvCxnSpPr>
            <p:spPr>
              <a:xfrm>
                <a:off x="838199" y="4659867"/>
                <a:ext cx="3957059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/>
            </p:nvCxnSpPr>
            <p:spPr>
              <a:xfrm>
                <a:off x="2971800" y="4659867"/>
                <a:ext cx="0" cy="29313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/>
            </p:nvCxnSpPr>
            <p:spPr>
              <a:xfrm>
                <a:off x="2286000" y="4953000"/>
                <a:ext cx="3048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/>
            </p:nvCxnSpPr>
            <p:spPr>
              <a:xfrm>
                <a:off x="5334000" y="4953000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/>
            </p:nvCxnSpPr>
            <p:spPr>
              <a:xfrm>
                <a:off x="2278626" y="4953000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/>
            </p:nvCxnSpPr>
            <p:spPr>
              <a:xfrm>
                <a:off x="2278626" y="5627132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/>
            </p:nvCxnSpPr>
            <p:spPr>
              <a:xfrm>
                <a:off x="5334000" y="5627132"/>
                <a:ext cx="0" cy="3048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/>
            </p:nvCxnSpPr>
            <p:spPr>
              <a:xfrm>
                <a:off x="2286000" y="5931932"/>
                <a:ext cx="630794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/>
            </p:nvCxnSpPr>
            <p:spPr>
              <a:xfrm flipV="1">
                <a:off x="8593944" y="4343399"/>
                <a:ext cx="0" cy="158853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/>
            </p:nvCxnSpPr>
            <p:spPr>
              <a:xfrm>
                <a:off x="7772400" y="4953000"/>
                <a:ext cx="0" cy="97893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228600" y="644492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dirty="0">
                <a:cs typeface="Times New Roman"/>
              </a:rPr>
              <a:t>Source: </a:t>
            </a:r>
            <a:r>
              <a:rPr lang="en-GB" sz="1400" spc="-20" dirty="0" smtClean="0">
                <a:cs typeface="Times New Roman"/>
              </a:rPr>
              <a:t>Waste Statistics Regulation return</a:t>
            </a:r>
            <a:endParaRPr sz="1400" dirty="0">
              <a:cs typeface="Times New Roman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491490" y="954278"/>
            <a:ext cx="8161019" cy="692497"/>
          </a:xfrm>
        </p:spPr>
        <p:txBody>
          <a:bodyPr/>
          <a:lstStyle/>
          <a:p>
            <a:r>
              <a:rPr lang="en-GB" dirty="0" smtClean="0"/>
              <a:t>UK waste generation 2012</a:t>
            </a:r>
            <a:endParaRPr lang="en-GB" dirty="0"/>
          </a:p>
        </p:txBody>
      </p:sp>
      <p:graphicFrame>
        <p:nvGraphicFramePr>
          <p:cNvPr id="34" name="Chart 33"/>
          <p:cNvGraphicFramePr/>
          <p:nvPr>
            <p:extLst>
              <p:ext uri="{D42A27DB-BD31-4B8C-83A1-F6EECF244321}">
                <p14:modId xmlns:p14="http://schemas.microsoft.com/office/powerpoint/2010/main" val="4004941040"/>
              </p:ext>
            </p:extLst>
          </p:nvPr>
        </p:nvGraphicFramePr>
        <p:xfrm>
          <a:off x="1524000" y="175260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491490" y="954278"/>
            <a:ext cx="8161019" cy="1384995"/>
          </a:xfrm>
        </p:spPr>
        <p:txBody>
          <a:bodyPr/>
          <a:lstStyle/>
          <a:p>
            <a:r>
              <a:rPr lang="en-GB" dirty="0" smtClean="0"/>
              <a:t>UK Waste generation by material, 2012</a:t>
            </a:r>
            <a:endParaRPr lang="en-GB" dirty="0"/>
          </a:p>
        </p:txBody>
      </p:sp>
      <p:graphicFrame>
        <p:nvGraphicFramePr>
          <p:cNvPr id="20" name="Chart 19"/>
          <p:cNvGraphicFramePr/>
          <p:nvPr>
            <p:extLst>
              <p:ext uri="{D42A27DB-BD31-4B8C-83A1-F6EECF244321}">
                <p14:modId xmlns:p14="http://schemas.microsoft.com/office/powerpoint/2010/main" val="3937618443"/>
              </p:ext>
            </p:extLst>
          </p:nvPr>
        </p:nvGraphicFramePr>
        <p:xfrm>
          <a:off x="1906523" y="1981201"/>
          <a:ext cx="6807200" cy="4876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490" y="954278"/>
            <a:ext cx="8161019" cy="692497"/>
          </a:xfrm>
        </p:spPr>
        <p:txBody>
          <a:bodyPr/>
          <a:lstStyle/>
          <a:p>
            <a:r>
              <a:rPr lang="en-GB" dirty="0" smtClean="0"/>
              <a:t>UK Household waste 2010-12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sz="half" idx="3"/>
            <p:extLst>
              <p:ext uri="{D42A27DB-BD31-4B8C-83A1-F6EECF244321}">
                <p14:modId xmlns:p14="http://schemas.microsoft.com/office/powerpoint/2010/main" val="3124090052"/>
              </p:ext>
            </p:extLst>
          </p:nvPr>
        </p:nvGraphicFramePr>
        <p:xfrm>
          <a:off x="609600" y="1752600"/>
          <a:ext cx="7772400" cy="48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228600" y="6460093"/>
            <a:ext cx="79583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Adapted from UK Statistics on Waste, 2010 – 2012, DEFRA and Government Statistical Service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97670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523223" y="6535826"/>
            <a:ext cx="177800" cy="19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5" dirty="0">
                <a:solidFill>
                  <a:srgbClr val="045C75"/>
                </a:solidFill>
                <a:latin typeface="Times New Roman"/>
                <a:cs typeface="Times New Roman"/>
              </a:rPr>
              <a:t>17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59002" y="591565"/>
            <a:ext cx="651192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What does </a:t>
            </a:r>
            <a:r>
              <a:rPr sz="3600" spc="-10" dirty="0">
                <a:latin typeface="Tahoma"/>
                <a:cs typeface="Tahoma"/>
              </a:rPr>
              <a:t>the </a:t>
            </a:r>
            <a:r>
              <a:rPr sz="3600" dirty="0">
                <a:latin typeface="Tahoma"/>
                <a:cs typeface="Tahoma"/>
              </a:rPr>
              <a:t>following </a:t>
            </a:r>
            <a:r>
              <a:rPr sz="3600" spc="-20" dirty="0">
                <a:latin typeface="Tahoma"/>
                <a:cs typeface="Tahoma"/>
              </a:rPr>
              <a:t>have</a:t>
            </a:r>
            <a:r>
              <a:rPr sz="3600" spc="-95" dirty="0">
                <a:latin typeface="Tahoma"/>
                <a:cs typeface="Tahoma"/>
              </a:rPr>
              <a:t> </a:t>
            </a:r>
            <a:r>
              <a:rPr sz="3600" dirty="0">
                <a:latin typeface="Tahoma"/>
                <a:cs typeface="Tahoma"/>
              </a:rPr>
              <a:t>in  </a:t>
            </a:r>
            <a:r>
              <a:rPr sz="3600" spc="-5" dirty="0">
                <a:latin typeface="Tahoma"/>
                <a:cs typeface="Tahoma"/>
              </a:rPr>
              <a:t>common?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85342" rIns="0" bIns="0" rtlCol="0">
            <a:spAutoFit/>
          </a:bodyPr>
          <a:lstStyle/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3 million</a:t>
            </a:r>
            <a:r>
              <a:rPr sz="2600" spc="-25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televisions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1 million</a:t>
            </a:r>
            <a:r>
              <a:rPr sz="2600" spc="-7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videos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2.5 million personal</a:t>
            </a:r>
            <a:r>
              <a:rPr sz="2600" spc="-65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stereos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2 million </a:t>
            </a:r>
            <a:r>
              <a:rPr sz="2600" spc="-10" dirty="0">
                <a:latin typeface="Tahoma"/>
                <a:cs typeface="Tahoma"/>
              </a:rPr>
              <a:t>radio</a:t>
            </a:r>
            <a:r>
              <a:rPr sz="2600" spc="-7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cassettes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1 million home</a:t>
            </a:r>
            <a:r>
              <a:rPr sz="2600" spc="-7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computers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5 million</a:t>
            </a:r>
            <a:r>
              <a:rPr sz="2600" spc="-5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telephones</a:t>
            </a:r>
            <a:endParaRPr sz="2600">
              <a:latin typeface="Tahoma"/>
              <a:cs typeface="Tahoma"/>
            </a:endParaRPr>
          </a:p>
          <a:p>
            <a:pPr marL="35179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352425" algn="l"/>
              </a:tabLst>
            </a:pPr>
            <a:r>
              <a:rPr sz="2600" dirty="0">
                <a:latin typeface="Tahoma"/>
                <a:cs typeface="Tahoma"/>
              </a:rPr>
              <a:t>2 million</a:t>
            </a:r>
            <a:r>
              <a:rPr sz="2600" spc="-50" dirty="0">
                <a:latin typeface="Tahoma"/>
                <a:cs typeface="Tahoma"/>
              </a:rPr>
              <a:t> </a:t>
            </a:r>
            <a:r>
              <a:rPr sz="2600" spc="-10" dirty="0">
                <a:latin typeface="Tahoma"/>
                <a:cs typeface="Tahoma"/>
              </a:rPr>
              <a:t>microwaves</a:t>
            </a:r>
            <a:endParaRPr sz="2600">
              <a:latin typeface="Tahoma"/>
              <a:cs typeface="Tahoma"/>
            </a:endParaRPr>
          </a:p>
          <a:p>
            <a:pPr marL="77470">
              <a:lnSpc>
                <a:spcPct val="100000"/>
              </a:lnSpc>
            </a:pPr>
            <a:r>
              <a:rPr sz="2600" dirty="0">
                <a:latin typeface="Tahoma"/>
                <a:cs typeface="Tahoma"/>
              </a:rPr>
              <a:t>…and much</a:t>
            </a:r>
            <a:r>
              <a:rPr sz="2600" spc="-85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more?</a:t>
            </a:r>
            <a:endParaRPr sz="26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59753" y="6453733"/>
            <a:ext cx="1791335" cy="225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dirty="0">
                <a:latin typeface="Times New Roman"/>
                <a:cs typeface="Times New Roman"/>
              </a:rPr>
              <a:t>Source</a:t>
            </a:r>
            <a:r>
              <a:rPr sz="1400" spc="-28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AEA </a:t>
            </a:r>
            <a:r>
              <a:rPr sz="1400" spc="-10" dirty="0">
                <a:latin typeface="Times New Roman"/>
                <a:cs typeface="Times New Roman"/>
              </a:rPr>
              <a:t>Technology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860035" y="1772792"/>
            <a:ext cx="1549400" cy="1270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020306" y="2204847"/>
            <a:ext cx="1752600" cy="2540000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187627" y="5562600"/>
            <a:ext cx="1295400" cy="1295396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148071" y="5229199"/>
            <a:ext cx="1611376" cy="1183386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4525" y="877570"/>
            <a:ext cx="7113270" cy="548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spc="-5" dirty="0">
                <a:latin typeface="Tahoma"/>
                <a:cs typeface="Tahoma"/>
              </a:rPr>
              <a:t>Construction </a:t>
            </a:r>
            <a:r>
              <a:rPr sz="3600" spc="-25" dirty="0">
                <a:latin typeface="Tahoma"/>
                <a:cs typeface="Tahoma"/>
              </a:rPr>
              <a:t>Waste </a:t>
            </a:r>
            <a:r>
              <a:rPr sz="3600" dirty="0">
                <a:latin typeface="Tahoma"/>
                <a:cs typeface="Tahoma"/>
              </a:rPr>
              <a:t>UK: </a:t>
            </a:r>
            <a:r>
              <a:rPr sz="3600" spc="-5" dirty="0">
                <a:latin typeface="Tahoma"/>
                <a:cs typeface="Tahoma"/>
              </a:rPr>
              <a:t>some</a:t>
            </a:r>
            <a:r>
              <a:rPr sz="3600" spc="-20" dirty="0">
                <a:latin typeface="Tahoma"/>
                <a:cs typeface="Tahoma"/>
              </a:rPr>
              <a:t> </a:t>
            </a:r>
            <a:r>
              <a:rPr sz="3600" spc="-15" dirty="0">
                <a:latin typeface="Tahoma"/>
                <a:cs typeface="Tahoma"/>
              </a:rPr>
              <a:t>facts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42912" y="1928736"/>
            <a:ext cx="3357626" cy="412648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xfrm>
            <a:off x="481075" y="1801749"/>
            <a:ext cx="8181848" cy="4142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168775" marR="39370" indent="-274320">
              <a:lnSpc>
                <a:spcPct val="90000"/>
              </a:lnSpc>
              <a:buClr>
                <a:srgbClr val="0AD0D9"/>
              </a:buClr>
              <a:buSzPct val="93181"/>
              <a:buFont typeface="Wingdings"/>
              <a:buChar char=""/>
              <a:tabLst>
                <a:tab pos="4170045" algn="l"/>
              </a:tabLst>
            </a:pPr>
            <a:r>
              <a:rPr spc="-10" dirty="0"/>
              <a:t>The construction industry </a:t>
            </a:r>
            <a:r>
              <a:rPr spc="-15" dirty="0"/>
              <a:t>accounts  </a:t>
            </a:r>
            <a:r>
              <a:rPr spc="-20" dirty="0"/>
              <a:t>for </a:t>
            </a:r>
            <a:r>
              <a:rPr lang="en-GB" spc="-5" dirty="0" smtClean="0"/>
              <a:t>over </a:t>
            </a:r>
            <a:r>
              <a:rPr spc="-5" dirty="0" smtClean="0"/>
              <a:t>30</a:t>
            </a:r>
            <a:r>
              <a:rPr spc="-5" dirty="0"/>
              <a:t>% of all UK </a:t>
            </a:r>
            <a:r>
              <a:rPr spc="-15" dirty="0"/>
              <a:t>controlled  </a:t>
            </a:r>
            <a:r>
              <a:rPr spc="-20" dirty="0"/>
              <a:t>waste </a:t>
            </a:r>
            <a:r>
              <a:rPr spc="-5" dirty="0"/>
              <a:t>arising each </a:t>
            </a:r>
            <a:r>
              <a:rPr spc="-10" dirty="0"/>
              <a:t>year </a:t>
            </a:r>
            <a:r>
              <a:rPr spc="-15" dirty="0" smtClean="0"/>
              <a:t>(</a:t>
            </a:r>
            <a:r>
              <a:rPr spc="-10" dirty="0" smtClean="0"/>
              <a:t>figures </a:t>
            </a:r>
            <a:r>
              <a:rPr spc="-10" dirty="0"/>
              <a:t>suggest </a:t>
            </a:r>
            <a:r>
              <a:rPr spc="-15" dirty="0"/>
              <a:t>over </a:t>
            </a:r>
            <a:r>
              <a:rPr spc="-5" dirty="0"/>
              <a:t>120 million  </a:t>
            </a:r>
            <a:r>
              <a:rPr spc="-10" dirty="0"/>
              <a:t>tonnes)</a:t>
            </a:r>
          </a:p>
          <a:p>
            <a:pPr marL="3881754">
              <a:lnSpc>
                <a:spcPct val="100000"/>
              </a:lnSpc>
              <a:spcBef>
                <a:spcPts val="16"/>
              </a:spcBef>
              <a:buFont typeface="Wingdings"/>
              <a:buChar char=""/>
            </a:pPr>
            <a:endParaRPr sz="3000" dirty="0">
              <a:latin typeface="Times New Roman"/>
              <a:cs typeface="Times New Roman"/>
            </a:endParaRP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 smtClean="0"/>
              <a:t>13% of construction waste is landfilled</a:t>
            </a: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endParaRPr lang="en-GB" spc="-10" dirty="0" smtClean="0"/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 smtClean="0"/>
              <a:t>60% of waste material is packaging</a:t>
            </a:r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endParaRPr lang="en-GB" spc="-10" dirty="0" smtClean="0"/>
          </a:p>
          <a:p>
            <a:pPr marL="4168775" marR="5080" indent="-274320">
              <a:lnSpc>
                <a:spcPts val="2380"/>
              </a:lnSpc>
              <a:buClr>
                <a:srgbClr val="0AD0D9"/>
              </a:buClr>
              <a:buSzPct val="95454"/>
              <a:buFont typeface="Wingdings"/>
              <a:buChar char=""/>
              <a:tabLst>
                <a:tab pos="4170045" algn="l"/>
              </a:tabLst>
            </a:pPr>
            <a:r>
              <a:rPr lang="en-GB" spc="-10" dirty="0" smtClean="0"/>
              <a:t>13% of material within a skip is new &amp; unused</a:t>
            </a:r>
          </a:p>
          <a:p>
            <a:pPr marL="3894455" marR="5080">
              <a:lnSpc>
                <a:spcPts val="2380"/>
              </a:lnSpc>
              <a:buClr>
                <a:srgbClr val="0AD0D9"/>
              </a:buClr>
              <a:buSzPct val="95454"/>
              <a:tabLst>
                <a:tab pos="4170045" algn="l"/>
              </a:tabLst>
            </a:pPr>
            <a:endParaRPr lang="en-GB" sz="29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302489" y="457200"/>
            <a:ext cx="7157720" cy="5232400"/>
          </a:xfrm>
          <a:custGeom>
            <a:avLst/>
            <a:gdLst/>
            <a:ahLst/>
            <a:cxnLst/>
            <a:rect l="l" t="t" r="r" b="b"/>
            <a:pathLst>
              <a:path w="7157720" h="5232400">
                <a:moveTo>
                  <a:pt x="6261622" y="5181600"/>
                </a:moveTo>
                <a:lnTo>
                  <a:pt x="5147094" y="5181600"/>
                </a:lnTo>
                <a:lnTo>
                  <a:pt x="5212160" y="5194300"/>
                </a:lnTo>
                <a:lnTo>
                  <a:pt x="5271284" y="5207000"/>
                </a:lnTo>
                <a:lnTo>
                  <a:pt x="5302241" y="5207000"/>
                </a:lnTo>
                <a:lnTo>
                  <a:pt x="5333197" y="5219700"/>
                </a:lnTo>
                <a:lnTo>
                  <a:pt x="5395109" y="5219700"/>
                </a:lnTo>
                <a:lnTo>
                  <a:pt x="5446703" y="5232400"/>
                </a:lnTo>
                <a:lnTo>
                  <a:pt x="6063664" y="5232400"/>
                </a:lnTo>
                <a:lnTo>
                  <a:pt x="6261622" y="5181600"/>
                </a:lnTo>
                <a:close/>
              </a:path>
              <a:path w="7157720" h="5232400">
                <a:moveTo>
                  <a:pt x="6837997" y="5054600"/>
                </a:moveTo>
                <a:lnTo>
                  <a:pt x="4690146" y="5054600"/>
                </a:lnTo>
                <a:lnTo>
                  <a:pt x="4702959" y="5067300"/>
                </a:lnTo>
                <a:lnTo>
                  <a:pt x="4754059" y="5080000"/>
                </a:lnTo>
                <a:lnTo>
                  <a:pt x="4802004" y="5092700"/>
                </a:lnTo>
                <a:lnTo>
                  <a:pt x="4849639" y="5118100"/>
                </a:lnTo>
                <a:lnTo>
                  <a:pt x="4899809" y="5130800"/>
                </a:lnTo>
                <a:lnTo>
                  <a:pt x="4944269" y="5143500"/>
                </a:lnTo>
                <a:lnTo>
                  <a:pt x="5072910" y="5181600"/>
                </a:lnTo>
                <a:lnTo>
                  <a:pt x="6311135" y="5181600"/>
                </a:lnTo>
                <a:lnTo>
                  <a:pt x="6607862" y="5105400"/>
                </a:lnTo>
                <a:lnTo>
                  <a:pt x="6657190" y="5105400"/>
                </a:lnTo>
                <a:lnTo>
                  <a:pt x="6804809" y="5067300"/>
                </a:lnTo>
                <a:lnTo>
                  <a:pt x="6837997" y="5054600"/>
                </a:lnTo>
                <a:close/>
              </a:path>
              <a:path w="7157720" h="5232400">
                <a:moveTo>
                  <a:pt x="904135" y="0"/>
                </a:moveTo>
                <a:lnTo>
                  <a:pt x="885349" y="12700"/>
                </a:lnTo>
                <a:lnTo>
                  <a:pt x="867004" y="12700"/>
                </a:lnTo>
                <a:lnTo>
                  <a:pt x="848968" y="25400"/>
                </a:lnTo>
                <a:lnTo>
                  <a:pt x="831110" y="25400"/>
                </a:lnTo>
                <a:lnTo>
                  <a:pt x="776622" y="38100"/>
                </a:lnTo>
                <a:lnTo>
                  <a:pt x="558060" y="38100"/>
                </a:lnTo>
                <a:lnTo>
                  <a:pt x="501456" y="50800"/>
                </a:lnTo>
                <a:lnTo>
                  <a:pt x="474320" y="63500"/>
                </a:lnTo>
                <a:lnTo>
                  <a:pt x="454923" y="76200"/>
                </a:lnTo>
                <a:lnTo>
                  <a:pt x="421535" y="88900"/>
                </a:lnTo>
                <a:lnTo>
                  <a:pt x="335817" y="139700"/>
                </a:lnTo>
                <a:lnTo>
                  <a:pt x="293118" y="152400"/>
                </a:lnTo>
                <a:lnTo>
                  <a:pt x="251242" y="177800"/>
                </a:lnTo>
                <a:lnTo>
                  <a:pt x="210724" y="203200"/>
                </a:lnTo>
                <a:lnTo>
                  <a:pt x="172100" y="228600"/>
                </a:lnTo>
                <a:lnTo>
                  <a:pt x="135909" y="254000"/>
                </a:lnTo>
                <a:lnTo>
                  <a:pt x="102685" y="292100"/>
                </a:lnTo>
                <a:lnTo>
                  <a:pt x="72965" y="330200"/>
                </a:lnTo>
                <a:lnTo>
                  <a:pt x="47286" y="368300"/>
                </a:lnTo>
                <a:lnTo>
                  <a:pt x="26184" y="419100"/>
                </a:lnTo>
                <a:lnTo>
                  <a:pt x="14301" y="457200"/>
                </a:lnTo>
                <a:lnTo>
                  <a:pt x="6598" y="520700"/>
                </a:lnTo>
                <a:lnTo>
                  <a:pt x="2218" y="584200"/>
                </a:lnTo>
                <a:lnTo>
                  <a:pt x="305" y="647700"/>
                </a:lnTo>
                <a:lnTo>
                  <a:pt x="0" y="698500"/>
                </a:lnTo>
                <a:lnTo>
                  <a:pt x="445" y="736600"/>
                </a:lnTo>
                <a:lnTo>
                  <a:pt x="5092" y="800100"/>
                </a:lnTo>
                <a:lnTo>
                  <a:pt x="10278" y="850900"/>
                </a:lnTo>
                <a:lnTo>
                  <a:pt x="16172" y="901700"/>
                </a:lnTo>
                <a:lnTo>
                  <a:pt x="22600" y="952500"/>
                </a:lnTo>
                <a:lnTo>
                  <a:pt x="29391" y="1003300"/>
                </a:lnTo>
                <a:lnTo>
                  <a:pt x="43373" y="1117600"/>
                </a:lnTo>
                <a:lnTo>
                  <a:pt x="50219" y="1168400"/>
                </a:lnTo>
                <a:lnTo>
                  <a:pt x="56739" y="1219200"/>
                </a:lnTo>
                <a:lnTo>
                  <a:pt x="62760" y="1270000"/>
                </a:lnTo>
                <a:lnTo>
                  <a:pt x="77775" y="1320800"/>
                </a:lnTo>
                <a:lnTo>
                  <a:pt x="96096" y="1358900"/>
                </a:lnTo>
                <a:lnTo>
                  <a:pt x="115735" y="1397000"/>
                </a:lnTo>
                <a:lnTo>
                  <a:pt x="134708" y="1447800"/>
                </a:lnTo>
                <a:lnTo>
                  <a:pt x="151028" y="1485900"/>
                </a:lnTo>
                <a:lnTo>
                  <a:pt x="162709" y="1536700"/>
                </a:lnTo>
                <a:lnTo>
                  <a:pt x="182837" y="1574800"/>
                </a:lnTo>
                <a:lnTo>
                  <a:pt x="205620" y="1612900"/>
                </a:lnTo>
                <a:lnTo>
                  <a:pt x="228378" y="1638300"/>
                </a:lnTo>
                <a:lnTo>
                  <a:pt x="248434" y="1676400"/>
                </a:lnTo>
                <a:lnTo>
                  <a:pt x="265228" y="1714500"/>
                </a:lnTo>
                <a:lnTo>
                  <a:pt x="280391" y="1752600"/>
                </a:lnTo>
                <a:lnTo>
                  <a:pt x="298244" y="1790700"/>
                </a:lnTo>
                <a:lnTo>
                  <a:pt x="323110" y="1828800"/>
                </a:lnTo>
                <a:lnTo>
                  <a:pt x="354477" y="1854200"/>
                </a:lnTo>
                <a:lnTo>
                  <a:pt x="415497" y="1930400"/>
                </a:lnTo>
                <a:lnTo>
                  <a:pt x="446935" y="1955800"/>
                </a:lnTo>
                <a:lnTo>
                  <a:pt x="482801" y="1993900"/>
                </a:lnTo>
                <a:lnTo>
                  <a:pt x="520078" y="2032000"/>
                </a:lnTo>
                <a:lnTo>
                  <a:pt x="596043" y="2095500"/>
                </a:lnTo>
                <a:lnTo>
                  <a:pt x="633320" y="2120900"/>
                </a:lnTo>
                <a:lnTo>
                  <a:pt x="669185" y="2159000"/>
                </a:lnTo>
                <a:lnTo>
                  <a:pt x="715321" y="2171700"/>
                </a:lnTo>
                <a:lnTo>
                  <a:pt x="759482" y="2197100"/>
                </a:lnTo>
                <a:lnTo>
                  <a:pt x="801938" y="2222500"/>
                </a:lnTo>
                <a:lnTo>
                  <a:pt x="842959" y="2247900"/>
                </a:lnTo>
                <a:lnTo>
                  <a:pt x="882814" y="2286000"/>
                </a:lnTo>
                <a:lnTo>
                  <a:pt x="921773" y="2311400"/>
                </a:lnTo>
                <a:lnTo>
                  <a:pt x="960104" y="2349500"/>
                </a:lnTo>
                <a:lnTo>
                  <a:pt x="998078" y="2374900"/>
                </a:lnTo>
                <a:lnTo>
                  <a:pt x="1035963" y="2413000"/>
                </a:lnTo>
                <a:lnTo>
                  <a:pt x="1074030" y="2438400"/>
                </a:lnTo>
                <a:lnTo>
                  <a:pt x="1112548" y="2476500"/>
                </a:lnTo>
                <a:lnTo>
                  <a:pt x="1151785" y="2501900"/>
                </a:lnTo>
                <a:lnTo>
                  <a:pt x="1202331" y="2527300"/>
                </a:lnTo>
                <a:lnTo>
                  <a:pt x="1227402" y="2527300"/>
                </a:lnTo>
                <a:lnTo>
                  <a:pt x="1251734" y="2540000"/>
                </a:lnTo>
                <a:lnTo>
                  <a:pt x="1262361" y="2552700"/>
                </a:lnTo>
                <a:lnTo>
                  <a:pt x="1271213" y="2565400"/>
                </a:lnTo>
                <a:lnTo>
                  <a:pt x="1279470" y="2565400"/>
                </a:lnTo>
                <a:lnTo>
                  <a:pt x="1288310" y="2578100"/>
                </a:lnTo>
                <a:lnTo>
                  <a:pt x="1366564" y="2654300"/>
                </a:lnTo>
                <a:lnTo>
                  <a:pt x="1405313" y="2679700"/>
                </a:lnTo>
                <a:lnTo>
                  <a:pt x="1559709" y="2832100"/>
                </a:lnTo>
                <a:lnTo>
                  <a:pt x="1578041" y="2844800"/>
                </a:lnTo>
                <a:lnTo>
                  <a:pt x="1601588" y="2857500"/>
                </a:lnTo>
                <a:lnTo>
                  <a:pt x="1626039" y="2870200"/>
                </a:lnTo>
                <a:lnTo>
                  <a:pt x="1647085" y="2882900"/>
                </a:lnTo>
                <a:lnTo>
                  <a:pt x="1656995" y="2895600"/>
                </a:lnTo>
                <a:lnTo>
                  <a:pt x="1665881" y="2908300"/>
                </a:lnTo>
                <a:lnTo>
                  <a:pt x="1674482" y="2921000"/>
                </a:lnTo>
                <a:lnTo>
                  <a:pt x="1701900" y="2946400"/>
                </a:lnTo>
                <a:lnTo>
                  <a:pt x="1719682" y="2959100"/>
                </a:lnTo>
                <a:lnTo>
                  <a:pt x="1738059" y="2984500"/>
                </a:lnTo>
                <a:lnTo>
                  <a:pt x="1798779" y="3022600"/>
                </a:lnTo>
                <a:lnTo>
                  <a:pt x="1839052" y="3060700"/>
                </a:lnTo>
                <a:lnTo>
                  <a:pt x="1918482" y="3111500"/>
                </a:lnTo>
                <a:lnTo>
                  <a:pt x="1957527" y="3149600"/>
                </a:lnTo>
                <a:lnTo>
                  <a:pt x="1996049" y="3175000"/>
                </a:lnTo>
                <a:lnTo>
                  <a:pt x="2033991" y="3213100"/>
                </a:lnTo>
                <a:lnTo>
                  <a:pt x="2071298" y="3238500"/>
                </a:lnTo>
                <a:lnTo>
                  <a:pt x="2107912" y="3276600"/>
                </a:lnTo>
                <a:lnTo>
                  <a:pt x="2143776" y="3314700"/>
                </a:lnTo>
                <a:lnTo>
                  <a:pt x="2178834" y="3340100"/>
                </a:lnTo>
                <a:lnTo>
                  <a:pt x="2221576" y="3378200"/>
                </a:lnTo>
                <a:lnTo>
                  <a:pt x="2256257" y="3403600"/>
                </a:lnTo>
                <a:lnTo>
                  <a:pt x="2289152" y="3441700"/>
                </a:lnTo>
                <a:lnTo>
                  <a:pt x="2326535" y="3479800"/>
                </a:lnTo>
                <a:lnTo>
                  <a:pt x="2360119" y="3505200"/>
                </a:lnTo>
                <a:lnTo>
                  <a:pt x="2395369" y="3543300"/>
                </a:lnTo>
                <a:lnTo>
                  <a:pt x="2430334" y="3568700"/>
                </a:lnTo>
                <a:lnTo>
                  <a:pt x="2463060" y="3594100"/>
                </a:lnTo>
                <a:lnTo>
                  <a:pt x="2499908" y="3632200"/>
                </a:lnTo>
                <a:lnTo>
                  <a:pt x="2540197" y="3670300"/>
                </a:lnTo>
                <a:lnTo>
                  <a:pt x="2623334" y="3746500"/>
                </a:lnTo>
                <a:lnTo>
                  <a:pt x="2663961" y="3771900"/>
                </a:lnTo>
                <a:lnTo>
                  <a:pt x="2743496" y="3822700"/>
                </a:lnTo>
                <a:lnTo>
                  <a:pt x="2782733" y="3860800"/>
                </a:lnTo>
                <a:lnTo>
                  <a:pt x="2821835" y="3886200"/>
                </a:lnTo>
                <a:lnTo>
                  <a:pt x="2849936" y="3911600"/>
                </a:lnTo>
                <a:lnTo>
                  <a:pt x="2875382" y="3924300"/>
                </a:lnTo>
                <a:lnTo>
                  <a:pt x="2899042" y="3949700"/>
                </a:lnTo>
                <a:lnTo>
                  <a:pt x="2921784" y="3975100"/>
                </a:lnTo>
                <a:lnTo>
                  <a:pt x="2925714" y="3975100"/>
                </a:lnTo>
                <a:lnTo>
                  <a:pt x="2935310" y="3987800"/>
                </a:lnTo>
                <a:lnTo>
                  <a:pt x="2947288" y="3987800"/>
                </a:lnTo>
                <a:lnTo>
                  <a:pt x="2958360" y="4000500"/>
                </a:lnTo>
                <a:lnTo>
                  <a:pt x="2983080" y="4025900"/>
                </a:lnTo>
                <a:lnTo>
                  <a:pt x="3031995" y="4064000"/>
                </a:lnTo>
                <a:lnTo>
                  <a:pt x="3056785" y="4076700"/>
                </a:lnTo>
                <a:lnTo>
                  <a:pt x="3066310" y="4089400"/>
                </a:lnTo>
                <a:lnTo>
                  <a:pt x="3085360" y="4089400"/>
                </a:lnTo>
                <a:lnTo>
                  <a:pt x="3094885" y="4102100"/>
                </a:lnTo>
                <a:lnTo>
                  <a:pt x="3178230" y="4152900"/>
                </a:lnTo>
                <a:lnTo>
                  <a:pt x="3220217" y="4191000"/>
                </a:lnTo>
                <a:lnTo>
                  <a:pt x="3346858" y="4267200"/>
                </a:lnTo>
                <a:lnTo>
                  <a:pt x="3389138" y="4305300"/>
                </a:lnTo>
                <a:lnTo>
                  <a:pt x="3473512" y="4356100"/>
                </a:lnTo>
                <a:lnTo>
                  <a:pt x="3554505" y="4419600"/>
                </a:lnTo>
                <a:lnTo>
                  <a:pt x="3593993" y="4445000"/>
                </a:lnTo>
                <a:lnTo>
                  <a:pt x="3836184" y="4597400"/>
                </a:lnTo>
                <a:lnTo>
                  <a:pt x="3923000" y="4648200"/>
                </a:lnTo>
                <a:lnTo>
                  <a:pt x="3965523" y="4686300"/>
                </a:lnTo>
                <a:lnTo>
                  <a:pt x="4049618" y="4737100"/>
                </a:lnTo>
                <a:lnTo>
                  <a:pt x="4091517" y="4775200"/>
                </a:lnTo>
                <a:lnTo>
                  <a:pt x="4133537" y="4800600"/>
                </a:lnTo>
                <a:lnTo>
                  <a:pt x="4175839" y="4838700"/>
                </a:lnTo>
                <a:lnTo>
                  <a:pt x="4261949" y="4889500"/>
                </a:lnTo>
                <a:lnTo>
                  <a:pt x="4306084" y="4914900"/>
                </a:lnTo>
                <a:lnTo>
                  <a:pt x="4333348" y="4927600"/>
                </a:lnTo>
                <a:lnTo>
                  <a:pt x="4354932" y="4940300"/>
                </a:lnTo>
                <a:lnTo>
                  <a:pt x="4377111" y="4953000"/>
                </a:lnTo>
                <a:lnTo>
                  <a:pt x="4406160" y="4953000"/>
                </a:lnTo>
                <a:lnTo>
                  <a:pt x="4444632" y="4965700"/>
                </a:lnTo>
                <a:lnTo>
                  <a:pt x="4516192" y="5016500"/>
                </a:lnTo>
                <a:lnTo>
                  <a:pt x="4553734" y="5029200"/>
                </a:lnTo>
                <a:lnTo>
                  <a:pt x="4578043" y="5029200"/>
                </a:lnTo>
                <a:lnTo>
                  <a:pt x="4602947" y="5041900"/>
                </a:lnTo>
                <a:lnTo>
                  <a:pt x="4665044" y="5041900"/>
                </a:lnTo>
                <a:lnTo>
                  <a:pt x="4677607" y="5054600"/>
                </a:lnTo>
                <a:lnTo>
                  <a:pt x="6830367" y="5054600"/>
                </a:lnTo>
                <a:lnTo>
                  <a:pt x="6845357" y="5041900"/>
                </a:lnTo>
                <a:lnTo>
                  <a:pt x="6879485" y="5029200"/>
                </a:lnTo>
                <a:lnTo>
                  <a:pt x="6920261" y="5016500"/>
                </a:lnTo>
                <a:lnTo>
                  <a:pt x="6966504" y="4991100"/>
                </a:lnTo>
                <a:lnTo>
                  <a:pt x="7013629" y="4965700"/>
                </a:lnTo>
                <a:lnTo>
                  <a:pt x="7057050" y="4940300"/>
                </a:lnTo>
                <a:lnTo>
                  <a:pt x="7092181" y="4902200"/>
                </a:lnTo>
                <a:lnTo>
                  <a:pt x="7114435" y="4864100"/>
                </a:lnTo>
                <a:lnTo>
                  <a:pt x="7135393" y="4800600"/>
                </a:lnTo>
                <a:lnTo>
                  <a:pt x="7142834" y="4787900"/>
                </a:lnTo>
                <a:lnTo>
                  <a:pt x="7148511" y="4762500"/>
                </a:lnTo>
                <a:lnTo>
                  <a:pt x="7152620" y="4749800"/>
                </a:lnTo>
                <a:lnTo>
                  <a:pt x="7155358" y="4737100"/>
                </a:lnTo>
                <a:lnTo>
                  <a:pt x="7156919" y="4724400"/>
                </a:lnTo>
                <a:lnTo>
                  <a:pt x="7157500" y="4711700"/>
                </a:lnTo>
                <a:lnTo>
                  <a:pt x="7157298" y="4699000"/>
                </a:lnTo>
                <a:lnTo>
                  <a:pt x="7156507" y="4686300"/>
                </a:lnTo>
                <a:lnTo>
                  <a:pt x="7155325" y="4660900"/>
                </a:lnTo>
                <a:lnTo>
                  <a:pt x="7152568" y="4610100"/>
                </a:lnTo>
                <a:lnTo>
                  <a:pt x="7151386" y="4572000"/>
                </a:lnTo>
                <a:lnTo>
                  <a:pt x="7150595" y="4521200"/>
                </a:lnTo>
                <a:lnTo>
                  <a:pt x="7150393" y="4470400"/>
                </a:lnTo>
                <a:lnTo>
                  <a:pt x="7150974" y="4406900"/>
                </a:lnTo>
                <a:lnTo>
                  <a:pt x="7152535" y="4318000"/>
                </a:lnTo>
                <a:lnTo>
                  <a:pt x="7149674" y="4318000"/>
                </a:lnTo>
                <a:lnTo>
                  <a:pt x="7142788" y="4292600"/>
                </a:lnTo>
                <a:lnTo>
                  <a:pt x="7134426" y="4267200"/>
                </a:lnTo>
                <a:lnTo>
                  <a:pt x="7127135" y="4254500"/>
                </a:lnTo>
                <a:lnTo>
                  <a:pt x="7110703" y="4203700"/>
                </a:lnTo>
                <a:lnTo>
                  <a:pt x="7101878" y="4178300"/>
                </a:lnTo>
                <a:lnTo>
                  <a:pt x="7093363" y="4152900"/>
                </a:lnTo>
                <a:lnTo>
                  <a:pt x="7077859" y="4102100"/>
                </a:lnTo>
                <a:lnTo>
                  <a:pt x="7062147" y="4051300"/>
                </a:lnTo>
                <a:lnTo>
                  <a:pt x="7046287" y="4000500"/>
                </a:lnTo>
                <a:lnTo>
                  <a:pt x="6998384" y="3848100"/>
                </a:lnTo>
                <a:lnTo>
                  <a:pt x="6982494" y="3810000"/>
                </a:lnTo>
                <a:lnTo>
                  <a:pt x="6966734" y="3759200"/>
                </a:lnTo>
                <a:lnTo>
                  <a:pt x="6939277" y="3708400"/>
                </a:lnTo>
                <a:lnTo>
                  <a:pt x="6913760" y="3657600"/>
                </a:lnTo>
                <a:lnTo>
                  <a:pt x="6889743" y="3619500"/>
                </a:lnTo>
                <a:lnTo>
                  <a:pt x="6866785" y="3568700"/>
                </a:lnTo>
                <a:lnTo>
                  <a:pt x="6847535" y="3530600"/>
                </a:lnTo>
                <a:lnTo>
                  <a:pt x="6827273" y="3492500"/>
                </a:lnTo>
                <a:lnTo>
                  <a:pt x="6808510" y="3454400"/>
                </a:lnTo>
                <a:lnTo>
                  <a:pt x="6793760" y="3416300"/>
                </a:lnTo>
                <a:lnTo>
                  <a:pt x="6788055" y="3416300"/>
                </a:lnTo>
                <a:lnTo>
                  <a:pt x="6774314" y="3390900"/>
                </a:lnTo>
                <a:lnTo>
                  <a:pt x="6757595" y="3365500"/>
                </a:lnTo>
                <a:lnTo>
                  <a:pt x="6742960" y="3340100"/>
                </a:lnTo>
                <a:lnTo>
                  <a:pt x="6716119" y="3302000"/>
                </a:lnTo>
                <a:lnTo>
                  <a:pt x="6634801" y="3187700"/>
                </a:lnTo>
                <a:lnTo>
                  <a:pt x="6607959" y="3149600"/>
                </a:lnTo>
                <a:lnTo>
                  <a:pt x="6587433" y="3124200"/>
                </a:lnTo>
                <a:lnTo>
                  <a:pt x="6566145" y="3086100"/>
                </a:lnTo>
                <a:lnTo>
                  <a:pt x="6543951" y="3060700"/>
                </a:lnTo>
                <a:lnTo>
                  <a:pt x="6520710" y="3035300"/>
                </a:lnTo>
                <a:lnTo>
                  <a:pt x="6497940" y="3009900"/>
                </a:lnTo>
                <a:lnTo>
                  <a:pt x="6479039" y="2971800"/>
                </a:lnTo>
                <a:lnTo>
                  <a:pt x="6459542" y="2946400"/>
                </a:lnTo>
                <a:lnTo>
                  <a:pt x="6434985" y="2908300"/>
                </a:lnTo>
                <a:lnTo>
                  <a:pt x="6419226" y="2895600"/>
                </a:lnTo>
                <a:lnTo>
                  <a:pt x="6407776" y="2870200"/>
                </a:lnTo>
                <a:lnTo>
                  <a:pt x="6397231" y="2844800"/>
                </a:lnTo>
                <a:lnTo>
                  <a:pt x="6384185" y="2819400"/>
                </a:lnTo>
                <a:lnTo>
                  <a:pt x="6355229" y="2781300"/>
                </a:lnTo>
                <a:lnTo>
                  <a:pt x="6322844" y="2743200"/>
                </a:lnTo>
                <a:lnTo>
                  <a:pt x="6290174" y="2705100"/>
                </a:lnTo>
                <a:lnTo>
                  <a:pt x="6260360" y="2667000"/>
                </a:lnTo>
                <a:lnTo>
                  <a:pt x="6221496" y="2641600"/>
                </a:lnTo>
                <a:lnTo>
                  <a:pt x="6140282" y="2565400"/>
                </a:lnTo>
                <a:lnTo>
                  <a:pt x="6101714" y="2527300"/>
                </a:lnTo>
                <a:lnTo>
                  <a:pt x="6067026" y="2489200"/>
                </a:lnTo>
                <a:lnTo>
                  <a:pt x="6038110" y="2451100"/>
                </a:lnTo>
                <a:lnTo>
                  <a:pt x="5999246" y="2425700"/>
                </a:lnTo>
                <a:lnTo>
                  <a:pt x="5958590" y="2400300"/>
                </a:lnTo>
                <a:lnTo>
                  <a:pt x="5918032" y="2362200"/>
                </a:lnTo>
                <a:lnTo>
                  <a:pt x="5879464" y="2324100"/>
                </a:lnTo>
                <a:lnTo>
                  <a:pt x="5844776" y="2298700"/>
                </a:lnTo>
                <a:lnTo>
                  <a:pt x="5815860" y="2260600"/>
                </a:lnTo>
                <a:lnTo>
                  <a:pt x="5808485" y="2247900"/>
                </a:lnTo>
                <a:lnTo>
                  <a:pt x="5803335" y="2222500"/>
                </a:lnTo>
                <a:lnTo>
                  <a:pt x="5797305" y="2209800"/>
                </a:lnTo>
                <a:lnTo>
                  <a:pt x="5787285" y="2197100"/>
                </a:lnTo>
                <a:lnTo>
                  <a:pt x="5660819" y="2120900"/>
                </a:lnTo>
                <a:lnTo>
                  <a:pt x="5618495" y="2082800"/>
                </a:lnTo>
                <a:lnTo>
                  <a:pt x="5448494" y="1981200"/>
                </a:lnTo>
                <a:lnTo>
                  <a:pt x="5405843" y="1943100"/>
                </a:lnTo>
                <a:lnTo>
                  <a:pt x="5191941" y="1816100"/>
                </a:lnTo>
                <a:lnTo>
                  <a:pt x="5149067" y="1778000"/>
                </a:lnTo>
                <a:lnTo>
                  <a:pt x="4934514" y="1651000"/>
                </a:lnTo>
                <a:lnTo>
                  <a:pt x="4848702" y="1587500"/>
                </a:lnTo>
                <a:lnTo>
                  <a:pt x="4634557" y="1460500"/>
                </a:lnTo>
                <a:lnTo>
                  <a:pt x="4591834" y="1422400"/>
                </a:lnTo>
                <a:lnTo>
                  <a:pt x="4581045" y="1409700"/>
                </a:lnTo>
                <a:lnTo>
                  <a:pt x="4576960" y="1397000"/>
                </a:lnTo>
                <a:lnTo>
                  <a:pt x="4564849" y="1397000"/>
                </a:lnTo>
                <a:lnTo>
                  <a:pt x="4529985" y="1384300"/>
                </a:lnTo>
                <a:lnTo>
                  <a:pt x="4502095" y="1358900"/>
                </a:lnTo>
                <a:lnTo>
                  <a:pt x="4474788" y="1333500"/>
                </a:lnTo>
                <a:lnTo>
                  <a:pt x="4446886" y="1308100"/>
                </a:lnTo>
                <a:lnTo>
                  <a:pt x="4417209" y="1295400"/>
                </a:lnTo>
                <a:lnTo>
                  <a:pt x="4373993" y="1257300"/>
                </a:lnTo>
                <a:lnTo>
                  <a:pt x="4240822" y="1181100"/>
                </a:lnTo>
                <a:lnTo>
                  <a:pt x="4195561" y="1143000"/>
                </a:lnTo>
                <a:lnTo>
                  <a:pt x="4058434" y="1066800"/>
                </a:lnTo>
                <a:lnTo>
                  <a:pt x="4013903" y="1054100"/>
                </a:lnTo>
                <a:lnTo>
                  <a:pt x="3968942" y="1028700"/>
                </a:lnTo>
                <a:lnTo>
                  <a:pt x="3923917" y="1016000"/>
                </a:lnTo>
                <a:lnTo>
                  <a:pt x="3835131" y="965200"/>
                </a:lnTo>
                <a:lnTo>
                  <a:pt x="3792099" y="952500"/>
                </a:lnTo>
                <a:lnTo>
                  <a:pt x="3750459" y="914400"/>
                </a:lnTo>
                <a:lnTo>
                  <a:pt x="3699659" y="914400"/>
                </a:lnTo>
                <a:lnTo>
                  <a:pt x="3689964" y="901700"/>
                </a:lnTo>
                <a:lnTo>
                  <a:pt x="3681435" y="901700"/>
                </a:lnTo>
                <a:lnTo>
                  <a:pt x="3672906" y="889000"/>
                </a:lnTo>
                <a:lnTo>
                  <a:pt x="3663210" y="889000"/>
                </a:lnTo>
                <a:lnTo>
                  <a:pt x="3615916" y="863600"/>
                </a:lnTo>
                <a:lnTo>
                  <a:pt x="3569078" y="850900"/>
                </a:lnTo>
                <a:lnTo>
                  <a:pt x="3522393" y="825500"/>
                </a:lnTo>
                <a:lnTo>
                  <a:pt x="3428260" y="800100"/>
                </a:lnTo>
                <a:lnTo>
                  <a:pt x="3330282" y="774700"/>
                </a:lnTo>
                <a:lnTo>
                  <a:pt x="3282427" y="774700"/>
                </a:lnTo>
                <a:lnTo>
                  <a:pt x="3234982" y="749300"/>
                </a:lnTo>
                <a:lnTo>
                  <a:pt x="3044085" y="698500"/>
                </a:lnTo>
                <a:lnTo>
                  <a:pt x="2959726" y="698500"/>
                </a:lnTo>
                <a:lnTo>
                  <a:pt x="2886673" y="685800"/>
                </a:lnTo>
                <a:lnTo>
                  <a:pt x="2821835" y="673100"/>
                </a:lnTo>
                <a:lnTo>
                  <a:pt x="2724130" y="647700"/>
                </a:lnTo>
                <a:lnTo>
                  <a:pt x="2674341" y="647700"/>
                </a:lnTo>
                <a:lnTo>
                  <a:pt x="2625747" y="635000"/>
                </a:lnTo>
                <a:lnTo>
                  <a:pt x="2579715" y="609600"/>
                </a:lnTo>
                <a:lnTo>
                  <a:pt x="2537609" y="584200"/>
                </a:lnTo>
                <a:lnTo>
                  <a:pt x="2492388" y="571500"/>
                </a:lnTo>
                <a:lnTo>
                  <a:pt x="2445036" y="558800"/>
                </a:lnTo>
                <a:lnTo>
                  <a:pt x="2397147" y="533400"/>
                </a:lnTo>
                <a:lnTo>
                  <a:pt x="2350317" y="508000"/>
                </a:lnTo>
                <a:lnTo>
                  <a:pt x="2306140" y="482600"/>
                </a:lnTo>
                <a:lnTo>
                  <a:pt x="2266210" y="444500"/>
                </a:lnTo>
                <a:lnTo>
                  <a:pt x="2239421" y="444500"/>
                </a:lnTo>
                <a:lnTo>
                  <a:pt x="2228110" y="431800"/>
                </a:lnTo>
                <a:lnTo>
                  <a:pt x="2209299" y="431800"/>
                </a:lnTo>
                <a:lnTo>
                  <a:pt x="2172246" y="419100"/>
                </a:lnTo>
                <a:lnTo>
                  <a:pt x="2153434" y="419100"/>
                </a:lnTo>
                <a:lnTo>
                  <a:pt x="2060566" y="381000"/>
                </a:lnTo>
                <a:lnTo>
                  <a:pt x="2029609" y="381000"/>
                </a:lnTo>
                <a:lnTo>
                  <a:pt x="1984857" y="368300"/>
                </a:lnTo>
                <a:lnTo>
                  <a:pt x="1884867" y="342900"/>
                </a:lnTo>
                <a:lnTo>
                  <a:pt x="1832319" y="330200"/>
                </a:lnTo>
                <a:lnTo>
                  <a:pt x="1779860" y="304800"/>
                </a:lnTo>
                <a:lnTo>
                  <a:pt x="1728836" y="292100"/>
                </a:lnTo>
                <a:lnTo>
                  <a:pt x="1680590" y="279400"/>
                </a:lnTo>
                <a:lnTo>
                  <a:pt x="1636466" y="254000"/>
                </a:lnTo>
                <a:lnTo>
                  <a:pt x="1597809" y="228600"/>
                </a:lnTo>
                <a:lnTo>
                  <a:pt x="1589733" y="228600"/>
                </a:lnTo>
                <a:lnTo>
                  <a:pt x="1570060" y="215900"/>
                </a:lnTo>
                <a:lnTo>
                  <a:pt x="1545624" y="215900"/>
                </a:lnTo>
                <a:lnTo>
                  <a:pt x="1523260" y="203200"/>
                </a:lnTo>
                <a:lnTo>
                  <a:pt x="1242299" y="127000"/>
                </a:lnTo>
                <a:lnTo>
                  <a:pt x="1194219" y="127000"/>
                </a:lnTo>
                <a:lnTo>
                  <a:pt x="1099302" y="101600"/>
                </a:lnTo>
                <a:lnTo>
                  <a:pt x="1053360" y="76200"/>
                </a:lnTo>
                <a:lnTo>
                  <a:pt x="1018632" y="63500"/>
                </a:lnTo>
                <a:lnTo>
                  <a:pt x="980510" y="38100"/>
                </a:lnTo>
                <a:lnTo>
                  <a:pt x="941507" y="12700"/>
                </a:lnTo>
                <a:lnTo>
                  <a:pt x="904135" y="0"/>
                </a:lnTo>
                <a:close/>
              </a:path>
            </a:pathLst>
          </a:custGeom>
          <a:solidFill>
            <a:srgbClr val="04607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02489" y="457200"/>
            <a:ext cx="7157720" cy="5232400"/>
          </a:xfrm>
          <a:custGeom>
            <a:avLst/>
            <a:gdLst/>
            <a:ahLst/>
            <a:cxnLst/>
            <a:rect l="l" t="t" r="r" b="b"/>
            <a:pathLst>
              <a:path w="7157720" h="5232400">
                <a:moveTo>
                  <a:pt x="831110" y="23749"/>
                </a:moveTo>
                <a:lnTo>
                  <a:pt x="848968" y="16716"/>
                </a:lnTo>
                <a:lnTo>
                  <a:pt x="867004" y="8921"/>
                </a:lnTo>
                <a:lnTo>
                  <a:pt x="885349" y="2603"/>
                </a:lnTo>
                <a:lnTo>
                  <a:pt x="904135" y="0"/>
                </a:lnTo>
                <a:lnTo>
                  <a:pt x="941507" y="8731"/>
                </a:lnTo>
                <a:lnTo>
                  <a:pt x="980510" y="29368"/>
                </a:lnTo>
                <a:lnTo>
                  <a:pt x="1018632" y="53578"/>
                </a:lnTo>
                <a:lnTo>
                  <a:pt x="1053360" y="73025"/>
                </a:lnTo>
                <a:lnTo>
                  <a:pt x="1099302" y="90656"/>
                </a:lnTo>
                <a:lnTo>
                  <a:pt x="1146404" y="104685"/>
                </a:lnTo>
                <a:lnTo>
                  <a:pt x="1194219" y="116252"/>
                </a:lnTo>
                <a:lnTo>
                  <a:pt x="1242299" y="126496"/>
                </a:lnTo>
                <a:lnTo>
                  <a:pt x="1290195" y="136557"/>
                </a:lnTo>
                <a:lnTo>
                  <a:pt x="1337459" y="147574"/>
                </a:lnTo>
                <a:lnTo>
                  <a:pt x="1384154" y="159506"/>
                </a:lnTo>
                <a:lnTo>
                  <a:pt x="1430979" y="171592"/>
                </a:lnTo>
                <a:lnTo>
                  <a:pt x="1477495" y="183989"/>
                </a:lnTo>
                <a:lnTo>
                  <a:pt x="1523260" y="196850"/>
                </a:lnTo>
                <a:lnTo>
                  <a:pt x="1570060" y="212502"/>
                </a:lnTo>
                <a:lnTo>
                  <a:pt x="1636466" y="245797"/>
                </a:lnTo>
                <a:lnTo>
                  <a:pt x="1680590" y="266932"/>
                </a:lnTo>
                <a:lnTo>
                  <a:pt x="1728836" y="285942"/>
                </a:lnTo>
                <a:lnTo>
                  <a:pt x="1779860" y="303115"/>
                </a:lnTo>
                <a:lnTo>
                  <a:pt x="1832319" y="318737"/>
                </a:lnTo>
                <a:lnTo>
                  <a:pt x="1884867" y="333097"/>
                </a:lnTo>
                <a:lnTo>
                  <a:pt x="1936161" y="346481"/>
                </a:lnTo>
                <a:lnTo>
                  <a:pt x="1984857" y="359178"/>
                </a:lnTo>
                <a:lnTo>
                  <a:pt x="2029609" y="371475"/>
                </a:lnTo>
                <a:lnTo>
                  <a:pt x="2060566" y="380742"/>
                </a:lnTo>
                <a:lnTo>
                  <a:pt x="2091522" y="389699"/>
                </a:lnTo>
                <a:lnTo>
                  <a:pt x="2122478" y="398656"/>
                </a:lnTo>
                <a:lnTo>
                  <a:pt x="2153434" y="407924"/>
                </a:lnTo>
                <a:lnTo>
                  <a:pt x="2172246" y="413904"/>
                </a:lnTo>
                <a:lnTo>
                  <a:pt x="2190772" y="419862"/>
                </a:lnTo>
                <a:lnTo>
                  <a:pt x="2209299" y="425819"/>
                </a:lnTo>
                <a:lnTo>
                  <a:pt x="2228110" y="431800"/>
                </a:lnTo>
                <a:lnTo>
                  <a:pt x="2239421" y="435766"/>
                </a:lnTo>
                <a:lnTo>
                  <a:pt x="2251923" y="439912"/>
                </a:lnTo>
                <a:lnTo>
                  <a:pt x="2262043" y="443176"/>
                </a:lnTo>
                <a:lnTo>
                  <a:pt x="2266210" y="444500"/>
                </a:lnTo>
                <a:lnTo>
                  <a:pt x="2306140" y="470708"/>
                </a:lnTo>
                <a:lnTo>
                  <a:pt x="2350317" y="497534"/>
                </a:lnTo>
                <a:lnTo>
                  <a:pt x="2397147" y="523478"/>
                </a:lnTo>
                <a:lnTo>
                  <a:pt x="2445036" y="547040"/>
                </a:lnTo>
                <a:lnTo>
                  <a:pt x="2492388" y="566722"/>
                </a:lnTo>
                <a:lnTo>
                  <a:pt x="2537609" y="581025"/>
                </a:lnTo>
                <a:lnTo>
                  <a:pt x="2579715" y="605109"/>
                </a:lnTo>
                <a:lnTo>
                  <a:pt x="2625747" y="623033"/>
                </a:lnTo>
                <a:lnTo>
                  <a:pt x="2674341" y="636555"/>
                </a:lnTo>
                <a:lnTo>
                  <a:pt x="2724130" y="647431"/>
                </a:lnTo>
                <a:lnTo>
                  <a:pt x="2773750" y="657419"/>
                </a:lnTo>
                <a:lnTo>
                  <a:pt x="2821835" y="668274"/>
                </a:lnTo>
                <a:lnTo>
                  <a:pt x="2886673" y="680041"/>
                </a:lnTo>
                <a:lnTo>
                  <a:pt x="2959726" y="687355"/>
                </a:lnTo>
                <a:lnTo>
                  <a:pt x="3019396" y="691098"/>
                </a:lnTo>
                <a:lnTo>
                  <a:pt x="3044085" y="692150"/>
                </a:lnTo>
                <a:lnTo>
                  <a:pt x="3092498" y="705411"/>
                </a:lnTo>
                <a:lnTo>
                  <a:pt x="3140278" y="719780"/>
                </a:lnTo>
                <a:lnTo>
                  <a:pt x="3187686" y="734566"/>
                </a:lnTo>
                <a:lnTo>
                  <a:pt x="3234982" y="749077"/>
                </a:lnTo>
                <a:lnTo>
                  <a:pt x="3282427" y="762625"/>
                </a:lnTo>
                <a:lnTo>
                  <a:pt x="3330282" y="774517"/>
                </a:lnTo>
                <a:lnTo>
                  <a:pt x="3378806" y="784064"/>
                </a:lnTo>
                <a:lnTo>
                  <a:pt x="3428260" y="790575"/>
                </a:lnTo>
                <a:lnTo>
                  <a:pt x="3475555" y="807403"/>
                </a:lnTo>
                <a:lnTo>
                  <a:pt x="3522393" y="825163"/>
                </a:lnTo>
                <a:lnTo>
                  <a:pt x="3569078" y="843235"/>
                </a:lnTo>
                <a:lnTo>
                  <a:pt x="3615916" y="860995"/>
                </a:lnTo>
                <a:lnTo>
                  <a:pt x="3663210" y="877824"/>
                </a:lnTo>
                <a:lnTo>
                  <a:pt x="3672906" y="882935"/>
                </a:lnTo>
                <a:lnTo>
                  <a:pt x="3681435" y="889952"/>
                </a:lnTo>
                <a:lnTo>
                  <a:pt x="3689964" y="897254"/>
                </a:lnTo>
                <a:lnTo>
                  <a:pt x="3699659" y="903224"/>
                </a:lnTo>
                <a:lnTo>
                  <a:pt x="3711847" y="907202"/>
                </a:lnTo>
                <a:lnTo>
                  <a:pt x="3724488" y="910002"/>
                </a:lnTo>
                <a:lnTo>
                  <a:pt x="3737414" y="912207"/>
                </a:lnTo>
                <a:lnTo>
                  <a:pt x="3750459" y="914400"/>
                </a:lnTo>
                <a:lnTo>
                  <a:pt x="3792099" y="940907"/>
                </a:lnTo>
                <a:lnTo>
                  <a:pt x="3835131" y="963967"/>
                </a:lnTo>
                <a:lnTo>
                  <a:pt x="3879192" y="984609"/>
                </a:lnTo>
                <a:lnTo>
                  <a:pt x="3923917" y="1003865"/>
                </a:lnTo>
                <a:lnTo>
                  <a:pt x="3968942" y="1022766"/>
                </a:lnTo>
                <a:lnTo>
                  <a:pt x="4013903" y="1042342"/>
                </a:lnTo>
                <a:lnTo>
                  <a:pt x="4058434" y="1063625"/>
                </a:lnTo>
                <a:lnTo>
                  <a:pt x="4104276" y="1087806"/>
                </a:lnTo>
                <a:lnTo>
                  <a:pt x="4150015" y="1113728"/>
                </a:lnTo>
                <a:lnTo>
                  <a:pt x="4195561" y="1141034"/>
                </a:lnTo>
                <a:lnTo>
                  <a:pt x="4240822" y="1169368"/>
                </a:lnTo>
                <a:lnTo>
                  <a:pt x="4285709" y="1198375"/>
                </a:lnTo>
                <a:lnTo>
                  <a:pt x="4330129" y="1227699"/>
                </a:lnTo>
                <a:lnTo>
                  <a:pt x="4373993" y="1256984"/>
                </a:lnTo>
                <a:lnTo>
                  <a:pt x="4417209" y="1285875"/>
                </a:lnTo>
                <a:lnTo>
                  <a:pt x="4474788" y="1329499"/>
                </a:lnTo>
                <a:lnTo>
                  <a:pt x="4502095" y="1351918"/>
                </a:lnTo>
                <a:lnTo>
                  <a:pt x="4529985" y="1373124"/>
                </a:lnTo>
                <a:lnTo>
                  <a:pt x="4564849" y="1393539"/>
                </a:lnTo>
                <a:lnTo>
                  <a:pt x="4576960" y="1395952"/>
                </a:lnTo>
                <a:lnTo>
                  <a:pt x="4581045" y="1399270"/>
                </a:lnTo>
                <a:lnTo>
                  <a:pt x="4634557" y="1449924"/>
                </a:lnTo>
                <a:lnTo>
                  <a:pt x="4677321" y="1477395"/>
                </a:lnTo>
                <a:lnTo>
                  <a:pt x="4720123" y="1504817"/>
                </a:lnTo>
                <a:lnTo>
                  <a:pt x="4762958" y="1532197"/>
                </a:lnTo>
                <a:lnTo>
                  <a:pt x="4805819" y="1559543"/>
                </a:lnTo>
                <a:lnTo>
                  <a:pt x="4848702" y="1586860"/>
                </a:lnTo>
                <a:lnTo>
                  <a:pt x="4891602" y="1614156"/>
                </a:lnTo>
                <a:lnTo>
                  <a:pt x="4934514" y="1641436"/>
                </a:lnTo>
                <a:lnTo>
                  <a:pt x="4977432" y="1668707"/>
                </a:lnTo>
                <a:lnTo>
                  <a:pt x="5020352" y="1695976"/>
                </a:lnTo>
                <a:lnTo>
                  <a:pt x="5063267" y="1723249"/>
                </a:lnTo>
                <a:lnTo>
                  <a:pt x="5106174" y="1750534"/>
                </a:lnTo>
                <a:lnTo>
                  <a:pt x="5149067" y="1777836"/>
                </a:lnTo>
                <a:lnTo>
                  <a:pt x="5191941" y="1805162"/>
                </a:lnTo>
                <a:lnTo>
                  <a:pt x="5234791" y="1832518"/>
                </a:lnTo>
                <a:lnTo>
                  <a:pt x="5277611" y="1859912"/>
                </a:lnTo>
                <a:lnTo>
                  <a:pt x="5320396" y="1887349"/>
                </a:lnTo>
                <a:lnTo>
                  <a:pt x="5363142" y="1914837"/>
                </a:lnTo>
                <a:lnTo>
                  <a:pt x="5405843" y="1942382"/>
                </a:lnTo>
                <a:lnTo>
                  <a:pt x="5448494" y="1969990"/>
                </a:lnTo>
                <a:lnTo>
                  <a:pt x="5491090" y="1997668"/>
                </a:lnTo>
                <a:lnTo>
                  <a:pt x="5533625" y="2025422"/>
                </a:lnTo>
                <a:lnTo>
                  <a:pt x="5576095" y="2053260"/>
                </a:lnTo>
                <a:lnTo>
                  <a:pt x="5618495" y="2081187"/>
                </a:lnTo>
                <a:lnTo>
                  <a:pt x="5660819" y="2109211"/>
                </a:lnTo>
                <a:lnTo>
                  <a:pt x="5703062" y="2137337"/>
                </a:lnTo>
                <a:lnTo>
                  <a:pt x="5745219" y="2165573"/>
                </a:lnTo>
                <a:lnTo>
                  <a:pt x="5787285" y="2193925"/>
                </a:lnTo>
                <a:lnTo>
                  <a:pt x="5808485" y="2236537"/>
                </a:lnTo>
                <a:lnTo>
                  <a:pt x="5815860" y="2251075"/>
                </a:lnTo>
                <a:lnTo>
                  <a:pt x="5844776" y="2287491"/>
                </a:lnTo>
                <a:lnTo>
                  <a:pt x="5879464" y="2323333"/>
                </a:lnTo>
                <a:lnTo>
                  <a:pt x="5918032" y="2358024"/>
                </a:lnTo>
                <a:lnTo>
                  <a:pt x="5958590" y="2390991"/>
                </a:lnTo>
                <a:lnTo>
                  <a:pt x="5999246" y="2421657"/>
                </a:lnTo>
                <a:lnTo>
                  <a:pt x="6038110" y="2449449"/>
                </a:lnTo>
                <a:lnTo>
                  <a:pt x="6067026" y="2487487"/>
                </a:lnTo>
                <a:lnTo>
                  <a:pt x="6101714" y="2526044"/>
                </a:lnTo>
                <a:lnTo>
                  <a:pt x="6140282" y="2563796"/>
                </a:lnTo>
                <a:lnTo>
                  <a:pt x="6180840" y="2599421"/>
                </a:lnTo>
                <a:lnTo>
                  <a:pt x="6221496" y="2631596"/>
                </a:lnTo>
                <a:lnTo>
                  <a:pt x="6260360" y="2658999"/>
                </a:lnTo>
                <a:lnTo>
                  <a:pt x="6290174" y="2697495"/>
                </a:lnTo>
                <a:lnTo>
                  <a:pt x="6322844" y="2733611"/>
                </a:lnTo>
                <a:lnTo>
                  <a:pt x="6355229" y="2769727"/>
                </a:lnTo>
                <a:lnTo>
                  <a:pt x="6384185" y="2808224"/>
                </a:lnTo>
                <a:lnTo>
                  <a:pt x="6407776" y="2859817"/>
                </a:lnTo>
                <a:lnTo>
                  <a:pt x="6419226" y="2885019"/>
                </a:lnTo>
                <a:lnTo>
                  <a:pt x="6434985" y="2906649"/>
                </a:lnTo>
                <a:lnTo>
                  <a:pt x="6459542" y="2936265"/>
                </a:lnTo>
                <a:lnTo>
                  <a:pt x="6479039" y="2967370"/>
                </a:lnTo>
                <a:lnTo>
                  <a:pt x="6497940" y="2999071"/>
                </a:lnTo>
                <a:lnTo>
                  <a:pt x="6520710" y="3030474"/>
                </a:lnTo>
                <a:lnTo>
                  <a:pt x="6543951" y="3058106"/>
                </a:lnTo>
                <a:lnTo>
                  <a:pt x="6566145" y="3084845"/>
                </a:lnTo>
                <a:lnTo>
                  <a:pt x="6587433" y="3112180"/>
                </a:lnTo>
                <a:lnTo>
                  <a:pt x="6607959" y="3141599"/>
                </a:lnTo>
                <a:lnTo>
                  <a:pt x="6634801" y="3181920"/>
                </a:lnTo>
                <a:lnTo>
                  <a:pt x="6661881" y="3221310"/>
                </a:lnTo>
                <a:lnTo>
                  <a:pt x="6689039" y="3260388"/>
                </a:lnTo>
                <a:lnTo>
                  <a:pt x="6716119" y="3299778"/>
                </a:lnTo>
                <a:lnTo>
                  <a:pt x="6742960" y="3340100"/>
                </a:lnTo>
                <a:lnTo>
                  <a:pt x="6757595" y="3362463"/>
                </a:lnTo>
                <a:lnTo>
                  <a:pt x="6774314" y="3386899"/>
                </a:lnTo>
                <a:lnTo>
                  <a:pt x="6788055" y="3406572"/>
                </a:lnTo>
                <a:lnTo>
                  <a:pt x="6793760" y="3414649"/>
                </a:lnTo>
                <a:lnTo>
                  <a:pt x="6808510" y="3453568"/>
                </a:lnTo>
                <a:lnTo>
                  <a:pt x="6827273" y="3490261"/>
                </a:lnTo>
                <a:lnTo>
                  <a:pt x="6847535" y="3526073"/>
                </a:lnTo>
                <a:lnTo>
                  <a:pt x="6866785" y="3562350"/>
                </a:lnTo>
                <a:lnTo>
                  <a:pt x="6889743" y="3609006"/>
                </a:lnTo>
                <a:lnTo>
                  <a:pt x="6913760" y="3656996"/>
                </a:lnTo>
                <a:lnTo>
                  <a:pt x="6939277" y="3704082"/>
                </a:lnTo>
                <a:lnTo>
                  <a:pt x="6966734" y="3748024"/>
                </a:lnTo>
                <a:lnTo>
                  <a:pt x="6982494" y="3798018"/>
                </a:lnTo>
                <a:lnTo>
                  <a:pt x="6998384" y="3847457"/>
                </a:lnTo>
                <a:lnTo>
                  <a:pt x="7014351" y="3896564"/>
                </a:lnTo>
                <a:lnTo>
                  <a:pt x="7030337" y="3945558"/>
                </a:lnTo>
                <a:lnTo>
                  <a:pt x="7046287" y="3994665"/>
                </a:lnTo>
                <a:lnTo>
                  <a:pt x="7062147" y="4044104"/>
                </a:lnTo>
                <a:lnTo>
                  <a:pt x="7077859" y="4094099"/>
                </a:lnTo>
                <a:lnTo>
                  <a:pt x="7093363" y="4142418"/>
                </a:lnTo>
                <a:lnTo>
                  <a:pt x="7101878" y="4168711"/>
                </a:lnTo>
                <a:lnTo>
                  <a:pt x="7110703" y="4195004"/>
                </a:lnTo>
                <a:lnTo>
                  <a:pt x="7127135" y="4243324"/>
                </a:lnTo>
                <a:lnTo>
                  <a:pt x="7134426" y="4265707"/>
                </a:lnTo>
                <a:lnTo>
                  <a:pt x="7142788" y="4290187"/>
                </a:lnTo>
                <a:lnTo>
                  <a:pt x="7149674" y="4309903"/>
                </a:lnTo>
                <a:lnTo>
                  <a:pt x="7152535" y="4318000"/>
                </a:lnTo>
                <a:lnTo>
                  <a:pt x="7150974" y="4394543"/>
                </a:lnTo>
                <a:lnTo>
                  <a:pt x="7150393" y="4459801"/>
                </a:lnTo>
                <a:lnTo>
                  <a:pt x="7150595" y="4514867"/>
                </a:lnTo>
                <a:lnTo>
                  <a:pt x="7151386" y="4560834"/>
                </a:lnTo>
                <a:lnTo>
                  <a:pt x="7152568" y="4598794"/>
                </a:lnTo>
                <a:lnTo>
                  <a:pt x="7153947" y="4629841"/>
                </a:lnTo>
                <a:lnTo>
                  <a:pt x="7155325" y="4655067"/>
                </a:lnTo>
                <a:lnTo>
                  <a:pt x="7156507" y="4675565"/>
                </a:lnTo>
                <a:lnTo>
                  <a:pt x="7157298" y="4692427"/>
                </a:lnTo>
                <a:lnTo>
                  <a:pt x="7155358" y="4732132"/>
                </a:lnTo>
                <a:lnTo>
                  <a:pt x="7142834" y="4778463"/>
                </a:lnTo>
                <a:lnTo>
                  <a:pt x="7125992" y="4827601"/>
                </a:lnTo>
                <a:lnTo>
                  <a:pt x="7092181" y="4899818"/>
                </a:lnTo>
                <a:lnTo>
                  <a:pt x="7057050" y="4933950"/>
                </a:lnTo>
                <a:lnTo>
                  <a:pt x="7013629" y="4963318"/>
                </a:lnTo>
                <a:lnTo>
                  <a:pt x="6966504" y="4987925"/>
                </a:lnTo>
                <a:lnTo>
                  <a:pt x="6920261" y="5007768"/>
                </a:lnTo>
                <a:lnTo>
                  <a:pt x="6879485" y="5022850"/>
                </a:lnTo>
                <a:lnTo>
                  <a:pt x="6845357" y="5035163"/>
                </a:lnTo>
                <a:lnTo>
                  <a:pt x="6830367" y="5042332"/>
                </a:lnTo>
                <a:lnTo>
                  <a:pt x="6829081" y="5045677"/>
                </a:lnTo>
                <a:lnTo>
                  <a:pt x="6836063" y="5046516"/>
                </a:lnTo>
                <a:lnTo>
                  <a:pt x="6845880" y="5046169"/>
                </a:lnTo>
                <a:lnTo>
                  <a:pt x="6853098" y="5045954"/>
                </a:lnTo>
                <a:lnTo>
                  <a:pt x="6804809" y="5059299"/>
                </a:lnTo>
                <a:lnTo>
                  <a:pt x="6755671" y="5070863"/>
                </a:lnTo>
                <a:lnTo>
                  <a:pt x="6706462" y="5082317"/>
                </a:lnTo>
                <a:lnTo>
                  <a:pt x="6657190" y="5093662"/>
                </a:lnTo>
                <a:lnTo>
                  <a:pt x="6607862" y="5104901"/>
                </a:lnTo>
                <a:lnTo>
                  <a:pt x="6558486" y="5116038"/>
                </a:lnTo>
                <a:lnTo>
                  <a:pt x="6509069" y="5127073"/>
                </a:lnTo>
                <a:lnTo>
                  <a:pt x="6459619" y="5138009"/>
                </a:lnTo>
                <a:lnTo>
                  <a:pt x="6410141" y="5148849"/>
                </a:lnTo>
                <a:lnTo>
                  <a:pt x="6360644" y="5159596"/>
                </a:lnTo>
                <a:lnTo>
                  <a:pt x="6311135" y="5170251"/>
                </a:lnTo>
                <a:lnTo>
                  <a:pt x="6261622" y="5180817"/>
                </a:lnTo>
                <a:lnTo>
                  <a:pt x="6212110" y="5191297"/>
                </a:lnTo>
                <a:lnTo>
                  <a:pt x="6162609" y="5201693"/>
                </a:lnTo>
                <a:lnTo>
                  <a:pt x="6113124" y="5212007"/>
                </a:lnTo>
                <a:lnTo>
                  <a:pt x="6063664" y="5222242"/>
                </a:lnTo>
                <a:lnTo>
                  <a:pt x="6014234" y="5232400"/>
                </a:lnTo>
                <a:lnTo>
                  <a:pt x="5962641" y="5231301"/>
                </a:lnTo>
                <a:lnTo>
                  <a:pt x="5911047" y="5230356"/>
                </a:lnTo>
                <a:lnTo>
                  <a:pt x="5859453" y="5229522"/>
                </a:lnTo>
                <a:lnTo>
                  <a:pt x="5807859" y="5228754"/>
                </a:lnTo>
                <a:lnTo>
                  <a:pt x="5756266" y="5228008"/>
                </a:lnTo>
                <a:lnTo>
                  <a:pt x="5704672" y="5227240"/>
                </a:lnTo>
                <a:lnTo>
                  <a:pt x="5653078" y="5226406"/>
                </a:lnTo>
                <a:lnTo>
                  <a:pt x="5601484" y="5225462"/>
                </a:lnTo>
                <a:lnTo>
                  <a:pt x="5549891" y="5224363"/>
                </a:lnTo>
                <a:lnTo>
                  <a:pt x="5498297" y="5223066"/>
                </a:lnTo>
                <a:lnTo>
                  <a:pt x="5446703" y="5221526"/>
                </a:lnTo>
                <a:lnTo>
                  <a:pt x="5395109" y="5219700"/>
                </a:lnTo>
                <a:lnTo>
                  <a:pt x="5333197" y="5209579"/>
                </a:lnTo>
                <a:lnTo>
                  <a:pt x="5302241" y="5202063"/>
                </a:lnTo>
                <a:lnTo>
                  <a:pt x="5271284" y="5195887"/>
                </a:lnTo>
                <a:lnTo>
                  <a:pt x="5212160" y="5187900"/>
                </a:lnTo>
                <a:lnTo>
                  <a:pt x="5147094" y="5179615"/>
                </a:lnTo>
                <a:lnTo>
                  <a:pt x="5094530" y="5173116"/>
                </a:lnTo>
                <a:lnTo>
                  <a:pt x="5072910" y="5170487"/>
                </a:lnTo>
                <a:lnTo>
                  <a:pt x="5030236" y="5156324"/>
                </a:lnTo>
                <a:lnTo>
                  <a:pt x="4987551" y="5144095"/>
                </a:lnTo>
                <a:lnTo>
                  <a:pt x="4944269" y="5132759"/>
                </a:lnTo>
                <a:lnTo>
                  <a:pt x="4899809" y="5121275"/>
                </a:lnTo>
                <a:lnTo>
                  <a:pt x="4849639" y="5105983"/>
                </a:lnTo>
                <a:lnTo>
                  <a:pt x="4802004" y="5088477"/>
                </a:lnTo>
                <a:lnTo>
                  <a:pt x="4754059" y="5071875"/>
                </a:lnTo>
                <a:lnTo>
                  <a:pt x="4702959" y="5059299"/>
                </a:lnTo>
                <a:lnTo>
                  <a:pt x="4690146" y="5052927"/>
                </a:lnTo>
                <a:lnTo>
                  <a:pt x="4652159" y="5035550"/>
                </a:lnTo>
                <a:lnTo>
                  <a:pt x="4602947" y="5029771"/>
                </a:lnTo>
                <a:lnTo>
                  <a:pt x="4578043" y="5027727"/>
                </a:lnTo>
                <a:lnTo>
                  <a:pt x="4553734" y="5022850"/>
                </a:lnTo>
                <a:lnTo>
                  <a:pt x="4516192" y="5006270"/>
                </a:lnTo>
                <a:lnTo>
                  <a:pt x="4480567" y="4984321"/>
                </a:lnTo>
                <a:lnTo>
                  <a:pt x="4444632" y="4962967"/>
                </a:lnTo>
                <a:lnTo>
                  <a:pt x="4406160" y="4948174"/>
                </a:lnTo>
                <a:lnTo>
                  <a:pt x="4377111" y="4941389"/>
                </a:lnTo>
                <a:lnTo>
                  <a:pt x="4354932" y="4935331"/>
                </a:lnTo>
                <a:lnTo>
                  <a:pt x="4306084" y="4911725"/>
                </a:lnTo>
                <a:lnTo>
                  <a:pt x="4261949" y="4883951"/>
                </a:lnTo>
                <a:lnTo>
                  <a:pt x="4218589" y="4855335"/>
                </a:lnTo>
                <a:lnTo>
                  <a:pt x="4175839" y="4826057"/>
                </a:lnTo>
                <a:lnTo>
                  <a:pt x="4133537" y="4796294"/>
                </a:lnTo>
                <a:lnTo>
                  <a:pt x="4091517" y="4766226"/>
                </a:lnTo>
                <a:lnTo>
                  <a:pt x="4049618" y="4736031"/>
                </a:lnTo>
                <a:lnTo>
                  <a:pt x="4007674" y="4705887"/>
                </a:lnTo>
                <a:lnTo>
                  <a:pt x="3965523" y="4675973"/>
                </a:lnTo>
                <a:lnTo>
                  <a:pt x="3923000" y="4646468"/>
                </a:lnTo>
                <a:lnTo>
                  <a:pt x="3879942" y="4617550"/>
                </a:lnTo>
                <a:lnTo>
                  <a:pt x="3836184" y="4589399"/>
                </a:lnTo>
                <a:lnTo>
                  <a:pt x="3795647" y="4563809"/>
                </a:lnTo>
                <a:lnTo>
                  <a:pt x="3755057" y="4538154"/>
                </a:lnTo>
                <a:lnTo>
                  <a:pt x="3714506" y="4512380"/>
                </a:lnTo>
                <a:lnTo>
                  <a:pt x="3674085" y="4486433"/>
                </a:lnTo>
                <a:lnTo>
                  <a:pt x="3633884" y="4460260"/>
                </a:lnTo>
                <a:lnTo>
                  <a:pt x="3593993" y="4433808"/>
                </a:lnTo>
                <a:lnTo>
                  <a:pt x="3554505" y="4407022"/>
                </a:lnTo>
                <a:lnTo>
                  <a:pt x="3515509" y="4379849"/>
                </a:lnTo>
                <a:lnTo>
                  <a:pt x="3473512" y="4350588"/>
                </a:lnTo>
                <a:lnTo>
                  <a:pt x="3431372" y="4321784"/>
                </a:lnTo>
                <a:lnTo>
                  <a:pt x="3389138" y="4293323"/>
                </a:lnTo>
                <a:lnTo>
                  <a:pt x="3346858" y="4265091"/>
                </a:lnTo>
                <a:lnTo>
                  <a:pt x="3304578" y="4236974"/>
                </a:lnTo>
                <a:lnTo>
                  <a:pt x="3262349" y="4208856"/>
                </a:lnTo>
                <a:lnTo>
                  <a:pt x="3220217" y="4180624"/>
                </a:lnTo>
                <a:lnTo>
                  <a:pt x="3178230" y="4152163"/>
                </a:lnTo>
                <a:lnTo>
                  <a:pt x="3136437" y="4123359"/>
                </a:lnTo>
                <a:lnTo>
                  <a:pt x="3094885" y="4094099"/>
                </a:lnTo>
                <a:lnTo>
                  <a:pt x="3085360" y="4088405"/>
                </a:lnTo>
                <a:lnTo>
                  <a:pt x="3031995" y="4051966"/>
                </a:lnTo>
                <a:lnTo>
                  <a:pt x="2983080" y="4014057"/>
                </a:lnTo>
                <a:lnTo>
                  <a:pt x="2958360" y="3995674"/>
                </a:lnTo>
                <a:lnTo>
                  <a:pt x="2947288" y="3987686"/>
                </a:lnTo>
                <a:lnTo>
                  <a:pt x="2935310" y="3979402"/>
                </a:lnTo>
                <a:lnTo>
                  <a:pt x="2925714" y="3972903"/>
                </a:lnTo>
                <a:lnTo>
                  <a:pt x="2921784" y="3970274"/>
                </a:lnTo>
                <a:lnTo>
                  <a:pt x="2899042" y="3943520"/>
                </a:lnTo>
                <a:lnTo>
                  <a:pt x="2875382" y="3923887"/>
                </a:lnTo>
                <a:lnTo>
                  <a:pt x="2849936" y="3906015"/>
                </a:lnTo>
                <a:lnTo>
                  <a:pt x="2821835" y="3884549"/>
                </a:lnTo>
                <a:lnTo>
                  <a:pt x="2782733" y="3852875"/>
                </a:lnTo>
                <a:lnTo>
                  <a:pt x="2743496" y="3822420"/>
                </a:lnTo>
                <a:lnTo>
                  <a:pt x="2703960" y="3792880"/>
                </a:lnTo>
                <a:lnTo>
                  <a:pt x="2663961" y="3763949"/>
                </a:lnTo>
                <a:lnTo>
                  <a:pt x="2623334" y="3735324"/>
                </a:lnTo>
                <a:lnTo>
                  <a:pt x="2581986" y="3702442"/>
                </a:lnTo>
                <a:lnTo>
                  <a:pt x="2540197" y="3663918"/>
                </a:lnTo>
                <a:lnTo>
                  <a:pt x="2499908" y="3624202"/>
                </a:lnTo>
                <a:lnTo>
                  <a:pt x="2463060" y="3587750"/>
                </a:lnTo>
                <a:lnTo>
                  <a:pt x="2430334" y="3558331"/>
                </a:lnTo>
                <a:lnTo>
                  <a:pt x="2395369" y="3530996"/>
                </a:lnTo>
                <a:lnTo>
                  <a:pt x="2360119" y="3504257"/>
                </a:lnTo>
                <a:lnTo>
                  <a:pt x="2326535" y="3476625"/>
                </a:lnTo>
                <a:lnTo>
                  <a:pt x="2289152" y="3438326"/>
                </a:lnTo>
                <a:lnTo>
                  <a:pt x="2256257" y="3401218"/>
                </a:lnTo>
                <a:lnTo>
                  <a:pt x="2221576" y="3367682"/>
                </a:lnTo>
                <a:lnTo>
                  <a:pt x="2178834" y="3340100"/>
                </a:lnTo>
                <a:lnTo>
                  <a:pt x="2143776" y="3305633"/>
                </a:lnTo>
                <a:lnTo>
                  <a:pt x="2107912" y="3271552"/>
                </a:lnTo>
                <a:lnTo>
                  <a:pt x="2071298" y="3237929"/>
                </a:lnTo>
                <a:lnTo>
                  <a:pt x="2033991" y="3204836"/>
                </a:lnTo>
                <a:lnTo>
                  <a:pt x="1996049" y="3172345"/>
                </a:lnTo>
                <a:lnTo>
                  <a:pt x="1957527" y="3140525"/>
                </a:lnTo>
                <a:lnTo>
                  <a:pt x="1918482" y="3109450"/>
                </a:lnTo>
                <a:lnTo>
                  <a:pt x="1878972" y="3079191"/>
                </a:lnTo>
                <a:lnTo>
                  <a:pt x="1839052" y="3049820"/>
                </a:lnTo>
                <a:lnTo>
                  <a:pt x="1798779" y="3021407"/>
                </a:lnTo>
                <a:lnTo>
                  <a:pt x="1758210" y="2994025"/>
                </a:lnTo>
                <a:lnTo>
                  <a:pt x="1738059" y="2977892"/>
                </a:lnTo>
                <a:lnTo>
                  <a:pt x="1719682" y="2959068"/>
                </a:lnTo>
                <a:lnTo>
                  <a:pt x="1701900" y="2939053"/>
                </a:lnTo>
                <a:lnTo>
                  <a:pt x="1683534" y="2919349"/>
                </a:lnTo>
                <a:lnTo>
                  <a:pt x="1674482" y="2909635"/>
                </a:lnTo>
                <a:lnTo>
                  <a:pt x="1665881" y="2899933"/>
                </a:lnTo>
                <a:lnTo>
                  <a:pt x="1656995" y="2890827"/>
                </a:lnTo>
                <a:lnTo>
                  <a:pt x="1647085" y="2882900"/>
                </a:lnTo>
                <a:lnTo>
                  <a:pt x="1626039" y="2868983"/>
                </a:lnTo>
                <a:lnTo>
                  <a:pt x="1601588" y="2852531"/>
                </a:lnTo>
                <a:lnTo>
                  <a:pt x="1559709" y="2820924"/>
                </a:lnTo>
                <a:lnTo>
                  <a:pt x="1521036" y="2785465"/>
                </a:lnTo>
                <a:lnTo>
                  <a:pt x="1482467" y="2749900"/>
                </a:lnTo>
                <a:lnTo>
                  <a:pt x="1443920" y="2714308"/>
                </a:lnTo>
                <a:lnTo>
                  <a:pt x="1405313" y="2678769"/>
                </a:lnTo>
                <a:lnTo>
                  <a:pt x="1366564" y="2643364"/>
                </a:lnTo>
                <a:lnTo>
                  <a:pt x="1327590" y="2608172"/>
                </a:lnTo>
                <a:lnTo>
                  <a:pt x="1288310" y="2573274"/>
                </a:lnTo>
                <a:lnTo>
                  <a:pt x="1279470" y="2563784"/>
                </a:lnTo>
                <a:lnTo>
                  <a:pt x="1251734" y="2535174"/>
                </a:lnTo>
                <a:lnTo>
                  <a:pt x="1202331" y="2515187"/>
                </a:lnTo>
                <a:lnTo>
                  <a:pt x="1176975" y="2507331"/>
                </a:lnTo>
                <a:lnTo>
                  <a:pt x="1151785" y="2498725"/>
                </a:lnTo>
                <a:lnTo>
                  <a:pt x="1112548" y="2468540"/>
                </a:lnTo>
                <a:lnTo>
                  <a:pt x="1074030" y="2437035"/>
                </a:lnTo>
                <a:lnTo>
                  <a:pt x="1035963" y="2404681"/>
                </a:lnTo>
                <a:lnTo>
                  <a:pt x="998078" y="2371946"/>
                </a:lnTo>
                <a:lnTo>
                  <a:pt x="960104" y="2339298"/>
                </a:lnTo>
                <a:lnTo>
                  <a:pt x="921773" y="2307209"/>
                </a:lnTo>
                <a:lnTo>
                  <a:pt x="882814" y="2276145"/>
                </a:lnTo>
                <a:lnTo>
                  <a:pt x="842959" y="2246578"/>
                </a:lnTo>
                <a:lnTo>
                  <a:pt x="801938" y="2218975"/>
                </a:lnTo>
                <a:lnTo>
                  <a:pt x="759482" y="2193807"/>
                </a:lnTo>
                <a:lnTo>
                  <a:pt x="715321" y="2171542"/>
                </a:lnTo>
                <a:lnTo>
                  <a:pt x="669185" y="2152650"/>
                </a:lnTo>
                <a:lnTo>
                  <a:pt x="633320" y="2118543"/>
                </a:lnTo>
                <a:lnTo>
                  <a:pt x="596043" y="2085664"/>
                </a:lnTo>
                <a:lnTo>
                  <a:pt x="558060" y="2053399"/>
                </a:lnTo>
                <a:lnTo>
                  <a:pt x="520078" y="2021134"/>
                </a:lnTo>
                <a:lnTo>
                  <a:pt x="482801" y="1988255"/>
                </a:lnTo>
                <a:lnTo>
                  <a:pt x="446935" y="1954149"/>
                </a:lnTo>
                <a:lnTo>
                  <a:pt x="415497" y="1920797"/>
                </a:lnTo>
                <a:lnTo>
                  <a:pt x="384975" y="1885934"/>
                </a:lnTo>
                <a:lnTo>
                  <a:pt x="354477" y="1851046"/>
                </a:lnTo>
                <a:lnTo>
                  <a:pt x="323110" y="1817624"/>
                </a:lnTo>
                <a:lnTo>
                  <a:pt x="298244" y="1784760"/>
                </a:lnTo>
                <a:lnTo>
                  <a:pt x="280391" y="1747408"/>
                </a:lnTo>
                <a:lnTo>
                  <a:pt x="265228" y="1708271"/>
                </a:lnTo>
                <a:lnTo>
                  <a:pt x="248434" y="1670050"/>
                </a:lnTo>
                <a:lnTo>
                  <a:pt x="228378" y="1635537"/>
                </a:lnTo>
                <a:lnTo>
                  <a:pt x="205620" y="1602359"/>
                </a:lnTo>
                <a:lnTo>
                  <a:pt x="182837" y="1568894"/>
                </a:lnTo>
                <a:lnTo>
                  <a:pt x="162709" y="1533525"/>
                </a:lnTo>
                <a:lnTo>
                  <a:pt x="151028" y="1485277"/>
                </a:lnTo>
                <a:lnTo>
                  <a:pt x="134708" y="1439817"/>
                </a:lnTo>
                <a:lnTo>
                  <a:pt x="115735" y="1395952"/>
                </a:lnTo>
                <a:lnTo>
                  <a:pt x="96096" y="1352488"/>
                </a:lnTo>
                <a:lnTo>
                  <a:pt x="77775" y="1308235"/>
                </a:lnTo>
                <a:lnTo>
                  <a:pt x="62760" y="1261999"/>
                </a:lnTo>
                <a:lnTo>
                  <a:pt x="56739" y="1209744"/>
                </a:lnTo>
                <a:lnTo>
                  <a:pt x="50219" y="1157712"/>
                </a:lnTo>
                <a:lnTo>
                  <a:pt x="43373" y="1105834"/>
                </a:lnTo>
                <a:lnTo>
                  <a:pt x="36373" y="1054042"/>
                </a:lnTo>
                <a:lnTo>
                  <a:pt x="29391" y="1002268"/>
                </a:lnTo>
                <a:lnTo>
                  <a:pt x="22600" y="950444"/>
                </a:lnTo>
                <a:lnTo>
                  <a:pt x="16172" y="898503"/>
                </a:lnTo>
                <a:lnTo>
                  <a:pt x="10278" y="846377"/>
                </a:lnTo>
                <a:lnTo>
                  <a:pt x="5092" y="793998"/>
                </a:lnTo>
                <a:lnTo>
                  <a:pt x="784" y="741299"/>
                </a:lnTo>
                <a:lnTo>
                  <a:pt x="0" y="689103"/>
                </a:lnTo>
                <a:lnTo>
                  <a:pt x="305" y="636266"/>
                </a:lnTo>
                <a:lnTo>
                  <a:pt x="2218" y="574818"/>
                </a:lnTo>
                <a:lnTo>
                  <a:pt x="6598" y="511671"/>
                </a:lnTo>
                <a:lnTo>
                  <a:pt x="14301" y="453736"/>
                </a:lnTo>
                <a:lnTo>
                  <a:pt x="26184" y="407924"/>
                </a:lnTo>
                <a:lnTo>
                  <a:pt x="47286" y="362434"/>
                </a:lnTo>
                <a:lnTo>
                  <a:pt x="72965" y="321707"/>
                </a:lnTo>
                <a:lnTo>
                  <a:pt x="102685" y="285236"/>
                </a:lnTo>
                <a:lnTo>
                  <a:pt x="135909" y="252513"/>
                </a:lnTo>
                <a:lnTo>
                  <a:pt x="172100" y="223029"/>
                </a:lnTo>
                <a:lnTo>
                  <a:pt x="210724" y="196277"/>
                </a:lnTo>
                <a:lnTo>
                  <a:pt x="251242" y="171749"/>
                </a:lnTo>
                <a:lnTo>
                  <a:pt x="293118" y="148938"/>
                </a:lnTo>
                <a:lnTo>
                  <a:pt x="335817" y="127335"/>
                </a:lnTo>
                <a:lnTo>
                  <a:pt x="378802" y="106434"/>
                </a:lnTo>
                <a:lnTo>
                  <a:pt x="421535" y="85725"/>
                </a:lnTo>
                <a:lnTo>
                  <a:pt x="454923" y="65309"/>
                </a:lnTo>
                <a:lnTo>
                  <a:pt x="501456" y="41719"/>
                </a:lnTo>
                <a:lnTo>
                  <a:pt x="558060" y="36449"/>
                </a:lnTo>
                <a:lnTo>
                  <a:pt x="612488" y="33787"/>
                </a:lnTo>
                <a:lnTo>
                  <a:pt x="667159" y="31338"/>
                </a:lnTo>
                <a:lnTo>
                  <a:pt x="721921" y="28950"/>
                </a:lnTo>
                <a:lnTo>
                  <a:pt x="776622" y="26471"/>
                </a:lnTo>
                <a:lnTo>
                  <a:pt x="831110" y="23749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90600" y="5981700"/>
            <a:ext cx="7772400" cy="76200"/>
          </a:xfrm>
          <a:custGeom>
            <a:avLst/>
            <a:gdLst/>
            <a:ahLst/>
            <a:cxnLst/>
            <a:rect l="l" t="t" r="r" b="b"/>
            <a:pathLst>
              <a:path w="7772400" h="76200">
                <a:moveTo>
                  <a:pt x="7696200" y="0"/>
                </a:moveTo>
                <a:lnTo>
                  <a:pt x="7696200" y="76200"/>
                </a:lnTo>
                <a:lnTo>
                  <a:pt x="7762875" y="42862"/>
                </a:lnTo>
                <a:lnTo>
                  <a:pt x="7708900" y="42862"/>
                </a:lnTo>
                <a:lnTo>
                  <a:pt x="7708900" y="33337"/>
                </a:lnTo>
                <a:lnTo>
                  <a:pt x="7762875" y="33337"/>
                </a:lnTo>
                <a:lnTo>
                  <a:pt x="7696200" y="0"/>
                </a:lnTo>
                <a:close/>
              </a:path>
              <a:path w="7772400" h="76200">
                <a:moveTo>
                  <a:pt x="7696200" y="33337"/>
                </a:moveTo>
                <a:lnTo>
                  <a:pt x="0" y="33337"/>
                </a:lnTo>
                <a:lnTo>
                  <a:pt x="0" y="42862"/>
                </a:lnTo>
                <a:lnTo>
                  <a:pt x="7696200" y="42862"/>
                </a:lnTo>
                <a:lnTo>
                  <a:pt x="7696200" y="33337"/>
                </a:lnTo>
                <a:close/>
              </a:path>
              <a:path w="7772400" h="76200">
                <a:moveTo>
                  <a:pt x="7762875" y="33337"/>
                </a:moveTo>
                <a:lnTo>
                  <a:pt x="7708900" y="33337"/>
                </a:lnTo>
                <a:lnTo>
                  <a:pt x="7708900" y="42862"/>
                </a:lnTo>
                <a:lnTo>
                  <a:pt x="7762875" y="42862"/>
                </a:lnTo>
                <a:lnTo>
                  <a:pt x="7772400" y="38100"/>
                </a:lnTo>
                <a:lnTo>
                  <a:pt x="7762875" y="3333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52500" y="304800"/>
            <a:ext cx="76200" cy="5715000"/>
          </a:xfrm>
          <a:custGeom>
            <a:avLst/>
            <a:gdLst/>
            <a:ahLst/>
            <a:cxnLst/>
            <a:rect l="l" t="t" r="r" b="b"/>
            <a:pathLst>
              <a:path w="76200" h="5715000">
                <a:moveTo>
                  <a:pt x="42862" y="63500"/>
                </a:moveTo>
                <a:lnTo>
                  <a:pt x="33337" y="63500"/>
                </a:lnTo>
                <a:lnTo>
                  <a:pt x="33337" y="5715000"/>
                </a:lnTo>
                <a:lnTo>
                  <a:pt x="42862" y="5715000"/>
                </a:lnTo>
                <a:lnTo>
                  <a:pt x="42862" y="63500"/>
                </a:lnTo>
                <a:close/>
              </a:path>
              <a:path w="76200" h="5715000">
                <a:moveTo>
                  <a:pt x="38100" y="0"/>
                </a:moveTo>
                <a:lnTo>
                  <a:pt x="0" y="76200"/>
                </a:lnTo>
                <a:lnTo>
                  <a:pt x="33337" y="76200"/>
                </a:lnTo>
                <a:lnTo>
                  <a:pt x="33337" y="63500"/>
                </a:lnTo>
                <a:lnTo>
                  <a:pt x="69850" y="63500"/>
                </a:lnTo>
                <a:lnTo>
                  <a:pt x="38100" y="0"/>
                </a:lnTo>
                <a:close/>
              </a:path>
              <a:path w="76200" h="5715000">
                <a:moveTo>
                  <a:pt x="69850" y="63500"/>
                </a:moveTo>
                <a:lnTo>
                  <a:pt x="42862" y="63500"/>
                </a:lnTo>
                <a:lnTo>
                  <a:pt x="42862" y="76200"/>
                </a:lnTo>
                <a:lnTo>
                  <a:pt x="76200" y="76200"/>
                </a:lnTo>
                <a:lnTo>
                  <a:pt x="69850" y="635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48565" y="1908954"/>
            <a:ext cx="254000" cy="2525395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950"/>
              </a:lnSpc>
            </a:pPr>
            <a:r>
              <a:rPr sz="1800" spc="-80" dirty="0">
                <a:latin typeface="Tahoma"/>
                <a:cs typeface="Tahoma"/>
              </a:rPr>
              <a:t>V</a:t>
            </a:r>
            <a:r>
              <a:rPr sz="1800" dirty="0">
                <a:latin typeface="Tahoma"/>
                <a:cs typeface="Tahoma"/>
              </a:rPr>
              <a:t>o</a:t>
            </a:r>
            <a:r>
              <a:rPr sz="1800" spc="-10" dirty="0">
                <a:latin typeface="Tahoma"/>
                <a:cs typeface="Tahoma"/>
              </a:rPr>
              <a:t>l</a:t>
            </a:r>
            <a:r>
              <a:rPr sz="1800" dirty="0">
                <a:latin typeface="Tahoma"/>
                <a:cs typeface="Tahoma"/>
              </a:rPr>
              <a:t>ume of </a:t>
            </a:r>
            <a:r>
              <a:rPr sz="1800" spc="-5" dirty="0">
                <a:latin typeface="Tahoma"/>
                <a:cs typeface="Tahoma"/>
              </a:rPr>
              <a:t>fl</a:t>
            </a:r>
            <a:r>
              <a:rPr sz="1800" spc="-10" dirty="0">
                <a:latin typeface="Tahoma"/>
                <a:cs typeface="Tahoma"/>
              </a:rPr>
              <a:t>o</a:t>
            </a:r>
            <a:r>
              <a:rPr sz="1800" dirty="0">
                <a:latin typeface="Tahoma"/>
                <a:cs typeface="Tahoma"/>
              </a:rPr>
              <a:t>w</a:t>
            </a:r>
            <a:r>
              <a:rPr sz="1800" spc="5" dirty="0">
                <a:latin typeface="Tahoma"/>
                <a:cs typeface="Tahoma"/>
              </a:rPr>
              <a:t> </a:t>
            </a:r>
            <a:r>
              <a:rPr sz="1800" dirty="0">
                <a:latin typeface="Tahoma"/>
                <a:cs typeface="Tahoma"/>
              </a:rPr>
              <a:t>in</a:t>
            </a:r>
            <a:r>
              <a:rPr sz="1800" spc="-15" dirty="0">
                <a:latin typeface="Tahoma"/>
                <a:cs typeface="Tahoma"/>
              </a:rPr>
              <a:t> </a:t>
            </a:r>
            <a:r>
              <a:rPr sz="1800" spc="-5" dirty="0">
                <a:latin typeface="Tahoma"/>
                <a:cs typeface="Tahoma"/>
              </a:rPr>
              <a:t>t</a:t>
            </a:r>
            <a:r>
              <a:rPr sz="1800" spc="-10" dirty="0">
                <a:latin typeface="Tahoma"/>
                <a:cs typeface="Tahoma"/>
              </a:rPr>
              <a:t>o</a:t>
            </a:r>
            <a:r>
              <a:rPr sz="1800" dirty="0">
                <a:latin typeface="Tahoma"/>
                <a:cs typeface="Tahoma"/>
              </a:rPr>
              <a:t>n</a:t>
            </a:r>
            <a:r>
              <a:rPr sz="1800" spc="5" dirty="0">
                <a:latin typeface="Tahoma"/>
                <a:cs typeface="Tahoma"/>
              </a:rPr>
              <a:t>n</a:t>
            </a:r>
            <a:r>
              <a:rPr sz="1800" spc="-5" dirty="0">
                <a:latin typeface="Tahoma"/>
                <a:cs typeface="Tahoma"/>
              </a:rPr>
              <a:t>es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2136394" y="6287719"/>
            <a:ext cx="5415280" cy="280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800" dirty="0">
                <a:latin typeface="Tahoma"/>
                <a:cs typeface="Tahoma"/>
              </a:rPr>
              <a:t>Specific </a:t>
            </a:r>
            <a:r>
              <a:rPr sz="1800" spc="-5" dirty="0">
                <a:latin typeface="Tahoma"/>
                <a:cs typeface="Tahoma"/>
              </a:rPr>
              <a:t>environmental </a:t>
            </a:r>
            <a:r>
              <a:rPr sz="1800" dirty="0">
                <a:latin typeface="Tahoma"/>
                <a:cs typeface="Tahoma"/>
              </a:rPr>
              <a:t>impact </a:t>
            </a:r>
            <a:r>
              <a:rPr sz="1800" spc="-5" dirty="0">
                <a:latin typeface="Tahoma"/>
                <a:cs typeface="Tahoma"/>
              </a:rPr>
              <a:t>(per tonne </a:t>
            </a:r>
            <a:r>
              <a:rPr sz="1800" dirty="0">
                <a:latin typeface="Tahoma"/>
                <a:cs typeface="Tahoma"/>
              </a:rPr>
              <a:t>of</a:t>
            </a:r>
            <a:r>
              <a:rPr sz="1800" spc="-50" dirty="0">
                <a:latin typeface="Tahoma"/>
                <a:cs typeface="Tahoma"/>
              </a:rPr>
              <a:t> </a:t>
            </a:r>
            <a:r>
              <a:rPr sz="1800" dirty="0">
                <a:latin typeface="Tahoma"/>
                <a:cs typeface="Tahoma"/>
              </a:rPr>
              <a:t>material)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87246" y="634365"/>
            <a:ext cx="1416050" cy="1353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Water</a:t>
            </a:r>
            <a:endParaRPr sz="1600" dirty="0">
              <a:latin typeface="Tahoma"/>
              <a:cs typeface="Tahoma"/>
            </a:endParaRPr>
          </a:p>
          <a:p>
            <a:pPr marL="12700" marR="20955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total material  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throughput</a:t>
            </a:r>
            <a:endParaRPr sz="1600" dirty="0">
              <a:latin typeface="Tahoma"/>
              <a:cs typeface="Tahoma"/>
            </a:endParaRPr>
          </a:p>
          <a:p>
            <a:pPr marL="637540">
              <a:lnSpc>
                <a:spcPts val="1914"/>
              </a:lnSpc>
              <a:spcBef>
                <a:spcPts val="965"/>
              </a:spcBef>
            </a:pP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S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</a:t>
            </a: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nd</a:t>
            </a:r>
            <a:r>
              <a:rPr sz="1600" spc="-95" dirty="0">
                <a:solidFill>
                  <a:srgbClr val="DBF5F8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and</a:t>
            </a:r>
            <a:endParaRPr sz="1600" dirty="0">
              <a:latin typeface="Times New Roman"/>
              <a:cs typeface="Times New Roman"/>
            </a:endParaRPr>
          </a:p>
          <a:p>
            <a:pPr marL="637540">
              <a:lnSpc>
                <a:spcPts val="1914"/>
              </a:lnSpc>
            </a:pP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gravel</a:t>
            </a:r>
            <a:endParaRPr sz="1600" dirty="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16300" y="1167765"/>
            <a:ext cx="66294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Car</a:t>
            </a:r>
            <a:r>
              <a:rPr sz="1600" dirty="0">
                <a:solidFill>
                  <a:srgbClr val="DBF5F8"/>
                </a:solidFill>
                <a:latin typeface="Tahoma"/>
                <a:cs typeface="Tahoma"/>
              </a:rPr>
              <a:t>b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on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577845" y="2233676"/>
            <a:ext cx="957580" cy="255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Fossil</a:t>
            </a:r>
            <a:r>
              <a:rPr sz="1600" spc="-145" dirty="0">
                <a:solidFill>
                  <a:srgbClr val="DBF5F8"/>
                </a:solidFill>
                <a:latin typeface="Tahoma"/>
                <a:cs typeface="Tahoma"/>
              </a:rPr>
              <a:t> </a:t>
            </a: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fuels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84575" y="2630551"/>
            <a:ext cx="53149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0" dirty="0">
                <a:solidFill>
                  <a:srgbClr val="DBF5F8"/>
                </a:solidFill>
                <a:latin typeface="Tahoma"/>
                <a:cs typeface="Tahoma"/>
              </a:rPr>
              <a:t>P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ap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er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16300" y="1655826"/>
            <a:ext cx="1379220" cy="448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739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Timber</a:t>
            </a:r>
            <a:endParaRPr sz="1600">
              <a:latin typeface="Tahoma"/>
              <a:cs typeface="Tahoma"/>
            </a:endParaRPr>
          </a:p>
          <a:p>
            <a:pPr marR="5080" algn="r">
              <a:lnSpc>
                <a:spcPts val="1739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S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t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eel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559300" y="2311146"/>
            <a:ext cx="96456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Al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u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min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i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um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06900" y="3073400"/>
            <a:ext cx="83693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Nutrients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711953" y="3556507"/>
            <a:ext cx="37909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P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V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C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778753" y="2692400"/>
            <a:ext cx="779780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Fertiliser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78753" y="3180079"/>
            <a:ext cx="770255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So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l</a:t>
            </a:r>
            <a:r>
              <a:rPr sz="1600" spc="-20" dirty="0">
                <a:solidFill>
                  <a:srgbClr val="DBF5F8"/>
                </a:solidFill>
                <a:latin typeface="Tahoma"/>
                <a:cs typeface="Tahoma"/>
              </a:rPr>
              <a:t>v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en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t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550153" y="3988434"/>
            <a:ext cx="614045" cy="501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solidFill>
                  <a:srgbClr val="DBF5F8"/>
                </a:solidFill>
                <a:latin typeface="Times New Roman"/>
                <a:cs typeface="Times New Roman"/>
              </a:rPr>
              <a:t>Heavy</a:t>
            </a:r>
            <a:endParaRPr sz="1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metals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45934" y="4216654"/>
            <a:ext cx="963294" cy="4946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H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a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za</a:t>
            </a: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r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do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u</a:t>
            </a:r>
            <a:r>
              <a:rPr sz="1600" spc="-5" dirty="0">
                <a:solidFill>
                  <a:srgbClr val="DBF5F8"/>
                </a:solidFill>
                <a:latin typeface="Tahoma"/>
                <a:cs typeface="Tahoma"/>
              </a:rPr>
              <a:t>s  </a:t>
            </a:r>
            <a:r>
              <a:rPr sz="1600" spc="-10" dirty="0">
                <a:solidFill>
                  <a:srgbClr val="DBF5F8"/>
                </a:solidFill>
                <a:latin typeface="Tahoma"/>
                <a:cs typeface="Tahoma"/>
              </a:rPr>
              <a:t>chemicals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88353" y="4979034"/>
            <a:ext cx="890269" cy="250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15" dirty="0">
                <a:solidFill>
                  <a:srgbClr val="DBF5F8"/>
                </a:solidFill>
                <a:latin typeface="Tahoma"/>
                <a:cs typeface="Tahoma"/>
              </a:rPr>
              <a:t>Pesticides</a:t>
            </a:r>
            <a:endParaRPr sz="1600">
              <a:latin typeface="Tahoma"/>
              <a:cs typeface="Tahoma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6769734" y="390905"/>
            <a:ext cx="1944370" cy="920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000" spc="-5" dirty="0">
                <a:solidFill>
                  <a:srgbClr val="000000"/>
                </a:solidFill>
                <a:latin typeface="Tahoma"/>
                <a:cs typeface="Tahoma"/>
              </a:rPr>
              <a:t>Qualitative </a:t>
            </a:r>
            <a:r>
              <a:rPr sz="2000" dirty="0">
                <a:solidFill>
                  <a:srgbClr val="000000"/>
                </a:solidFill>
                <a:latin typeface="Tahoma"/>
                <a:cs typeface="Tahoma"/>
              </a:rPr>
              <a:t>and  Quantitative  Aspects of</a:t>
            </a:r>
            <a:r>
              <a:rPr sz="2000" spc="-114" dirty="0">
                <a:solidFill>
                  <a:srgbClr val="000000"/>
                </a:solidFill>
                <a:latin typeface="Tahoma"/>
                <a:cs typeface="Tahoma"/>
              </a:rPr>
              <a:t> </a:t>
            </a:r>
            <a:r>
              <a:rPr sz="2000" spc="-15" dirty="0">
                <a:solidFill>
                  <a:srgbClr val="000000"/>
                </a:solidFill>
                <a:latin typeface="Tahoma"/>
                <a:cs typeface="Tahoma"/>
              </a:rPr>
              <a:t>Waste</a:t>
            </a:r>
            <a:endParaRPr sz="2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10">
              <a:lnSpc>
                <a:spcPct val="100000"/>
              </a:lnSpc>
            </a:pPr>
            <a:r>
              <a:rPr spc="-50" dirty="0"/>
              <a:t>Waste </a:t>
            </a:r>
            <a:r>
              <a:rPr dirty="0"/>
              <a:t>and </a:t>
            </a:r>
            <a:r>
              <a:rPr spc="-20" dirty="0"/>
              <a:t>Resource</a:t>
            </a:r>
            <a:r>
              <a:rPr spc="-50" dirty="0"/>
              <a:t> </a:t>
            </a:r>
            <a:r>
              <a:rPr spc="-10" dirty="0"/>
              <a:t>Management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945385"/>
            <a:ext cx="3554095" cy="3456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 algn="ctr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5" dirty="0">
                <a:latin typeface="Calibri"/>
                <a:cs typeface="Calibri"/>
              </a:rPr>
              <a:t>What </a:t>
            </a:r>
            <a:r>
              <a:rPr sz="2600" spc="-10" dirty="0">
                <a:latin typeface="Calibri"/>
                <a:cs typeface="Calibri"/>
              </a:rPr>
              <a:t>are </a:t>
            </a:r>
            <a:r>
              <a:rPr sz="2600" dirty="0">
                <a:latin typeface="Calibri"/>
                <a:cs typeface="Calibri"/>
              </a:rPr>
              <a:t>the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challenges</a:t>
            </a:r>
            <a:endParaRPr sz="2600">
              <a:latin typeface="Calibri"/>
              <a:cs typeface="Calibri"/>
            </a:endParaRPr>
          </a:p>
          <a:p>
            <a:pPr marL="286385">
              <a:lnSpc>
                <a:spcPct val="100000"/>
              </a:lnSpc>
            </a:pP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15" dirty="0">
                <a:latin typeface="Calibri"/>
                <a:cs typeface="Calibri"/>
              </a:rPr>
              <a:t>waste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management?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500">
              <a:latin typeface="Times New Roman"/>
              <a:cs typeface="Times New Roman"/>
            </a:endParaRPr>
          </a:p>
          <a:p>
            <a:pPr marL="652780" lvl="1" indent="-247015">
              <a:lnSpc>
                <a:spcPct val="100000"/>
              </a:lnSpc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Landfill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Households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3333"/>
              <a:buFont typeface="Wingdings"/>
              <a:buChar char=""/>
              <a:tabLst>
                <a:tab pos="653415" algn="l"/>
              </a:tabLst>
            </a:pPr>
            <a:r>
              <a:rPr sz="2400" spc="-5" dirty="0">
                <a:latin typeface="Calibri"/>
                <a:cs typeface="Calibri"/>
              </a:rPr>
              <a:t>Consumer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behaviour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25" dirty="0">
                <a:latin typeface="Calibri"/>
                <a:cs typeface="Calibri"/>
              </a:rPr>
              <a:t>Technology</a:t>
            </a:r>
            <a:endParaRPr sz="2400">
              <a:latin typeface="Calibri"/>
              <a:cs typeface="Calibri"/>
            </a:endParaRPr>
          </a:p>
          <a:p>
            <a:pPr marL="652780" lvl="1" indent="-247015">
              <a:lnSpc>
                <a:spcPct val="100000"/>
              </a:lnSpc>
              <a:spcBef>
                <a:spcPts val="575"/>
              </a:spcBef>
              <a:buClr>
                <a:srgbClr val="0E6EC5"/>
              </a:buClr>
              <a:buSzPct val="85416"/>
              <a:buFont typeface="Wingdings"/>
              <a:buChar char=""/>
              <a:tabLst>
                <a:tab pos="653415" algn="l"/>
              </a:tabLst>
            </a:pPr>
            <a:r>
              <a:rPr sz="2400" spc="-10" dirty="0">
                <a:latin typeface="Calibri"/>
                <a:cs typeface="Calibri"/>
              </a:rPr>
              <a:t>Perception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782439" y="2780919"/>
            <a:ext cx="3801364" cy="273634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38759" y="753490"/>
            <a:ext cx="8403590" cy="685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pc="-5" dirty="0"/>
              <a:t>The National </a:t>
            </a:r>
            <a:r>
              <a:rPr spc="-35" dirty="0"/>
              <a:t>Ecosystem</a:t>
            </a:r>
            <a:r>
              <a:rPr spc="-100" dirty="0"/>
              <a:t> </a:t>
            </a:r>
            <a:r>
              <a:rPr spc="-5" dirty="0"/>
              <a:t>Assessment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5940" y="1945385"/>
            <a:ext cx="3568700" cy="36760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15" dirty="0">
                <a:latin typeface="Calibri"/>
                <a:cs typeface="Calibri"/>
              </a:rPr>
              <a:t>Integrated</a:t>
            </a:r>
            <a:r>
              <a:rPr sz="2600" spc="-13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approach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"/>
              </a:spcBef>
              <a:buClr>
                <a:srgbClr val="0AD0D9"/>
              </a:buClr>
              <a:buFont typeface="Wingdings"/>
              <a:buChar char=""/>
            </a:pPr>
            <a:endParaRPr sz="38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20" dirty="0">
                <a:latin typeface="Calibri"/>
                <a:cs typeface="Calibri"/>
              </a:rPr>
              <a:t>Valuation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AD0D9"/>
              </a:buClr>
              <a:buFont typeface="Wingdings"/>
              <a:buChar char=""/>
            </a:pPr>
            <a:endParaRPr sz="38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5" dirty="0">
                <a:latin typeface="Calibri"/>
                <a:cs typeface="Calibri"/>
              </a:rPr>
              <a:t>Look </a:t>
            </a:r>
            <a:r>
              <a:rPr sz="2600" spc="-25" dirty="0">
                <a:latin typeface="Calibri"/>
                <a:cs typeface="Calibri"/>
              </a:rPr>
              <a:t>for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opportunities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"/>
              </a:spcBef>
              <a:buClr>
                <a:srgbClr val="0AD0D9"/>
              </a:buClr>
              <a:buFont typeface="Wingdings"/>
              <a:buChar char=""/>
            </a:pPr>
            <a:endParaRPr sz="380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230"/>
              <a:buFont typeface="Wingdings"/>
              <a:buChar char=""/>
              <a:tabLst>
                <a:tab pos="287020" algn="l"/>
              </a:tabLst>
            </a:pPr>
            <a:r>
              <a:rPr sz="2600" spc="-15" dirty="0">
                <a:latin typeface="Calibri"/>
                <a:cs typeface="Calibri"/>
              </a:rPr>
              <a:t>Engage </a:t>
            </a:r>
            <a:r>
              <a:rPr sz="2600" dirty="0">
                <a:latin typeface="Calibri"/>
                <a:cs typeface="Calibri"/>
              </a:rPr>
              <a:t>a </a:t>
            </a:r>
            <a:r>
              <a:rPr sz="2600" spc="-15" dirty="0">
                <a:latin typeface="Calibri"/>
                <a:cs typeface="Calibri"/>
              </a:rPr>
              <a:t>range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actors</a:t>
            </a:r>
            <a:endParaRPr sz="2600">
              <a:latin typeface="Calibri"/>
              <a:cs typeface="Calibri"/>
            </a:endParaRPr>
          </a:p>
          <a:p>
            <a:pPr marR="165100" algn="ctr">
              <a:lnSpc>
                <a:spcPct val="100000"/>
              </a:lnSpc>
            </a:pP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use </a:t>
            </a:r>
            <a:r>
              <a:rPr sz="2600" dirty="0">
                <a:latin typeface="Calibri"/>
                <a:cs typeface="Calibri"/>
              </a:rPr>
              <a:t>lots </a:t>
            </a:r>
            <a:r>
              <a:rPr sz="2600" spc="-5" dirty="0">
                <a:latin typeface="Calibri"/>
                <a:cs typeface="Calibri"/>
              </a:rPr>
              <a:t>of</a:t>
            </a:r>
            <a:r>
              <a:rPr sz="2600" spc="-11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levers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355972" y="2276855"/>
            <a:ext cx="4550917" cy="302437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20</a:t>
            </a:fld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44500" y="595629"/>
            <a:ext cx="6541134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20" dirty="0">
                <a:latin typeface="Calibri"/>
                <a:cs typeface="Calibri"/>
              </a:rPr>
              <a:t>Government’s role </a:t>
            </a:r>
            <a:r>
              <a:rPr sz="4000" spc="-5" dirty="0">
                <a:latin typeface="Calibri"/>
                <a:cs typeface="Calibri"/>
              </a:rPr>
              <a:t>in helping </a:t>
            </a:r>
            <a:r>
              <a:rPr sz="4000" spc="-25" dirty="0">
                <a:latin typeface="Calibri"/>
                <a:cs typeface="Calibri"/>
              </a:rPr>
              <a:t>to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4500" y="1205229"/>
            <a:ext cx="322707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5" dirty="0">
                <a:solidFill>
                  <a:srgbClr val="04607A"/>
                </a:solidFill>
                <a:latin typeface="Calibri"/>
                <a:cs typeface="Calibri"/>
              </a:rPr>
              <a:t>minimise</a:t>
            </a:r>
            <a:r>
              <a:rPr sz="4000" spc="-95" dirty="0">
                <a:solidFill>
                  <a:srgbClr val="04607A"/>
                </a:solidFill>
                <a:latin typeface="Calibri"/>
                <a:cs typeface="Calibri"/>
              </a:rPr>
              <a:t> </a:t>
            </a:r>
            <a:r>
              <a:rPr sz="4000" spc="-30" dirty="0">
                <a:solidFill>
                  <a:srgbClr val="04607A"/>
                </a:solidFill>
                <a:latin typeface="Calibri"/>
                <a:cs typeface="Calibri"/>
              </a:rPr>
              <a:t>waste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27828" y="1439290"/>
            <a:ext cx="4080510" cy="5076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Reduce </a:t>
            </a:r>
            <a:r>
              <a:rPr sz="2400" spc="-10" dirty="0">
                <a:latin typeface="Calibri"/>
                <a:cs typeface="Calibri"/>
              </a:rPr>
              <a:t>barriers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innovation</a:t>
            </a:r>
            <a:endParaRPr sz="2400">
              <a:latin typeface="Calibri"/>
              <a:cs typeface="Calibri"/>
            </a:endParaRPr>
          </a:p>
          <a:p>
            <a:pPr marL="287020" marR="508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Set </a:t>
            </a:r>
            <a:r>
              <a:rPr sz="2400" dirty="0">
                <a:latin typeface="Calibri"/>
                <a:cs typeface="Calibri"/>
              </a:rPr>
              <a:t>a clear </a:t>
            </a:r>
            <a:r>
              <a:rPr sz="2400" spc="-5" dirty="0">
                <a:latin typeface="Calibri"/>
                <a:cs typeface="Calibri"/>
              </a:rPr>
              <a:t>policy direction</a:t>
            </a:r>
            <a:r>
              <a:rPr sz="2400" spc="-1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10" dirty="0">
                <a:latin typeface="Calibri"/>
                <a:cs typeface="Calibri"/>
              </a:rPr>
              <a:t>provide fiscal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regulatory  </a:t>
            </a:r>
            <a:r>
              <a:rPr sz="2400" spc="-5" dirty="0">
                <a:latin typeface="Calibri"/>
                <a:cs typeface="Calibri"/>
              </a:rPr>
              <a:t>certainty</a:t>
            </a:r>
            <a:endParaRPr sz="2400">
              <a:latin typeface="Calibri"/>
              <a:cs typeface="Calibri"/>
            </a:endParaRPr>
          </a:p>
          <a:p>
            <a:pPr marL="287020" marR="24511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10" dirty="0">
                <a:latin typeface="Calibri"/>
                <a:cs typeface="Calibri"/>
              </a:rPr>
              <a:t>Provide </a:t>
            </a:r>
            <a:r>
              <a:rPr sz="2400" spc="-5" dirty="0">
                <a:latin typeface="Calibri"/>
                <a:cs typeface="Calibri"/>
              </a:rPr>
              <a:t>leadership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15" dirty="0">
                <a:latin typeface="Calibri"/>
                <a:cs typeface="Calibri"/>
              </a:rPr>
              <a:t>demonstrate </a:t>
            </a:r>
            <a:r>
              <a:rPr sz="2400" spc="-10" dirty="0">
                <a:latin typeface="Calibri"/>
                <a:cs typeface="Calibri"/>
              </a:rPr>
              <a:t>best practice </a:t>
            </a:r>
            <a:r>
              <a:rPr sz="2400" dirty="0">
                <a:latin typeface="Calibri"/>
                <a:cs typeface="Calibri"/>
              </a:rPr>
              <a:t>in  </a:t>
            </a:r>
            <a:r>
              <a:rPr sz="2400" spc="-15" dirty="0">
                <a:latin typeface="Calibri"/>
                <a:cs typeface="Calibri"/>
              </a:rPr>
              <a:t>waste prevention </a:t>
            </a:r>
            <a:r>
              <a:rPr sz="2400" dirty="0">
                <a:latin typeface="Calibri"/>
                <a:cs typeface="Calibri"/>
              </a:rPr>
              <a:t>and  </a:t>
            </a:r>
            <a:r>
              <a:rPr sz="2400" spc="-5" dirty="0">
                <a:latin typeface="Calibri"/>
                <a:cs typeface="Calibri"/>
              </a:rPr>
              <a:t>management.</a:t>
            </a:r>
            <a:endParaRPr sz="2400">
              <a:latin typeface="Calibri"/>
              <a:cs typeface="Calibri"/>
            </a:endParaRPr>
          </a:p>
          <a:p>
            <a:pPr marL="287020" marR="349250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Support capacity building </a:t>
            </a:r>
            <a:r>
              <a:rPr sz="2400" dirty="0">
                <a:latin typeface="Calibri"/>
                <a:cs typeface="Calibri"/>
              </a:rPr>
              <a:t>in  </a:t>
            </a:r>
            <a:r>
              <a:rPr sz="2400" spc="-10" dirty="0">
                <a:latin typeface="Calibri"/>
                <a:cs typeface="Calibri"/>
              </a:rPr>
              <a:t>local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communities</a:t>
            </a:r>
            <a:endParaRPr sz="2400">
              <a:latin typeface="Calibri"/>
              <a:cs typeface="Calibri"/>
            </a:endParaRPr>
          </a:p>
          <a:p>
            <a:pPr marL="287020" marR="752475" indent="-274320">
              <a:lnSpc>
                <a:spcPct val="10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Challenge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support  businesses </a:t>
            </a:r>
            <a:r>
              <a:rPr sz="2400" spc="-1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meet</a:t>
            </a:r>
            <a:r>
              <a:rPr sz="2400" spc="-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their  </a:t>
            </a:r>
            <a:r>
              <a:rPr sz="2400" spc="-5" dirty="0">
                <a:latin typeface="Calibri"/>
                <a:cs typeface="Calibri"/>
              </a:rPr>
              <a:t>responsibilities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7200" y="2797936"/>
            <a:ext cx="4038600" cy="26797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42899" y="591565"/>
            <a:ext cx="683831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Some questions </a:t>
            </a:r>
            <a:r>
              <a:rPr sz="3600" spc="-5" dirty="0">
                <a:latin typeface="Tahoma"/>
                <a:cs typeface="Tahoma"/>
              </a:rPr>
              <a:t>that </a:t>
            </a:r>
            <a:r>
              <a:rPr sz="3600" dirty="0">
                <a:latin typeface="Tahoma"/>
                <a:cs typeface="Tahoma"/>
              </a:rPr>
              <a:t>are</a:t>
            </a:r>
            <a:r>
              <a:rPr sz="3600" spc="-65" dirty="0">
                <a:latin typeface="Tahoma"/>
                <a:cs typeface="Tahoma"/>
              </a:rPr>
              <a:t> </a:t>
            </a:r>
            <a:r>
              <a:rPr sz="3600" spc="-10" dirty="0">
                <a:latin typeface="Tahoma"/>
                <a:cs typeface="Tahoma"/>
              </a:rPr>
              <a:t>regularly  asked </a:t>
            </a:r>
            <a:r>
              <a:rPr sz="3600" spc="-5" dirty="0">
                <a:latin typeface="Tahoma"/>
                <a:cs typeface="Tahoma"/>
              </a:rPr>
              <a:t>regarding</a:t>
            </a:r>
            <a:r>
              <a:rPr sz="3600" spc="-40" dirty="0">
                <a:latin typeface="Tahoma"/>
                <a:cs typeface="Tahoma"/>
              </a:rPr>
              <a:t> </a:t>
            </a:r>
            <a:r>
              <a:rPr sz="3600" spc="-10" dirty="0">
                <a:latin typeface="Tahoma"/>
                <a:cs typeface="Tahoma"/>
              </a:rPr>
              <a:t>waste…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39" y="2165222"/>
            <a:ext cx="3468370" cy="4010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marR="314325" indent="-274320">
              <a:lnSpc>
                <a:spcPts val="259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dirty="0">
                <a:latin typeface="Calibri"/>
                <a:cs typeface="Calibri"/>
              </a:rPr>
              <a:t>When is a </a:t>
            </a:r>
            <a:r>
              <a:rPr sz="2400" spc="-10" dirty="0">
                <a:latin typeface="Calibri"/>
                <a:cs typeface="Calibri"/>
              </a:rPr>
              <a:t>substance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or  object</a:t>
            </a:r>
            <a:r>
              <a:rPr sz="2400" spc="-8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discarded?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0AD0D9"/>
              </a:buClr>
              <a:buFont typeface="Wingdings"/>
              <a:buChar char=""/>
            </a:pPr>
            <a:endParaRPr sz="3250">
              <a:latin typeface="Times New Roman"/>
              <a:cs typeface="Times New Roman"/>
            </a:endParaRPr>
          </a:p>
          <a:p>
            <a:pPr marL="287020" marR="437515" indent="-274320">
              <a:lnSpc>
                <a:spcPts val="2590"/>
              </a:lnSpc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5" dirty="0">
                <a:latin typeface="Calibri"/>
                <a:cs typeface="Calibri"/>
              </a:rPr>
              <a:t>Can </a:t>
            </a:r>
            <a:r>
              <a:rPr sz="2400" spc="-15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cease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1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be  </a:t>
            </a:r>
            <a:r>
              <a:rPr sz="2400" spc="-15" dirty="0">
                <a:latin typeface="Calibri"/>
                <a:cs typeface="Calibri"/>
              </a:rPr>
              <a:t>waste?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Clr>
                <a:srgbClr val="0AD0D9"/>
              </a:buClr>
              <a:buFont typeface="Wingdings"/>
              <a:buChar char=""/>
            </a:pPr>
            <a:endParaRPr sz="29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5" dirty="0">
                <a:latin typeface="Calibri"/>
                <a:cs typeface="Calibri"/>
              </a:rPr>
              <a:t>Question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discussion…</a:t>
            </a:r>
            <a:endParaRPr sz="2400">
              <a:latin typeface="Calibri"/>
              <a:cs typeface="Calibri"/>
            </a:endParaRPr>
          </a:p>
          <a:p>
            <a:pPr marL="287020" marR="5080" indent="-274320">
              <a:lnSpc>
                <a:spcPct val="90000"/>
              </a:lnSpc>
              <a:spcBef>
                <a:spcPts val="575"/>
              </a:spcBef>
              <a:buClr>
                <a:srgbClr val="0AD0D9"/>
              </a:buClr>
              <a:buSzPct val="93750"/>
              <a:buFont typeface="Wingdings"/>
              <a:buChar char=""/>
              <a:tabLst>
                <a:tab pos="287020" algn="l"/>
              </a:tabLst>
            </a:pPr>
            <a:r>
              <a:rPr sz="2400" spc="-20" dirty="0">
                <a:latin typeface="Calibri"/>
                <a:cs typeface="Calibri"/>
              </a:rPr>
              <a:t>Why </a:t>
            </a:r>
            <a:r>
              <a:rPr sz="2400" dirty="0">
                <a:latin typeface="Calibri"/>
                <a:cs typeface="Calibri"/>
              </a:rPr>
              <a:t>is </a:t>
            </a:r>
            <a:r>
              <a:rPr sz="2400" spc="-5" dirty="0">
                <a:latin typeface="Calibri"/>
                <a:cs typeface="Calibri"/>
              </a:rPr>
              <a:t>so </a:t>
            </a:r>
            <a:r>
              <a:rPr sz="2400" dirty="0">
                <a:latin typeface="Calibri"/>
                <a:cs typeface="Calibri"/>
              </a:rPr>
              <a:t>much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emphasis  placed on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5" dirty="0">
                <a:latin typeface="Calibri"/>
                <a:cs typeface="Calibri"/>
              </a:rPr>
              <a:t>control </a:t>
            </a:r>
            <a:r>
              <a:rPr sz="2400" spc="-5" dirty="0">
                <a:latin typeface="Calibri"/>
                <a:cs typeface="Calibri"/>
              </a:rPr>
              <a:t>of  household </a:t>
            </a:r>
            <a:r>
              <a:rPr sz="2400" spc="-20" dirty="0">
                <a:latin typeface="Calibri"/>
                <a:cs typeface="Calibri"/>
              </a:rPr>
              <a:t>waste </a:t>
            </a:r>
            <a:r>
              <a:rPr sz="2400" dirty="0">
                <a:latin typeface="Calibri"/>
                <a:cs typeface="Calibri"/>
              </a:rPr>
              <a:t>in the  UK?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572000" y="2857436"/>
            <a:ext cx="4357751" cy="326834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746"/>
            <a:ext cx="9143999" cy="10274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400007" y="0"/>
            <a:ext cx="4743992" cy="60007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0" y="0"/>
            <a:ext cx="9088505" cy="102057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-749" y="52451"/>
            <a:ext cx="9145511" cy="9017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10997" y="531621"/>
            <a:ext cx="3615690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5" dirty="0">
                <a:latin typeface="Tahoma"/>
                <a:cs typeface="Tahoma"/>
              </a:rPr>
              <a:t>Further</a:t>
            </a:r>
            <a:r>
              <a:rPr sz="4000" spc="-75" dirty="0">
                <a:latin typeface="Tahoma"/>
                <a:cs typeface="Tahoma"/>
              </a:rPr>
              <a:t> </a:t>
            </a:r>
            <a:r>
              <a:rPr sz="4000" spc="-20" dirty="0">
                <a:latin typeface="Tahoma"/>
                <a:cs typeface="Tahoma"/>
              </a:rPr>
              <a:t>Reading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31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8" name="object 8"/>
          <p:cNvSpPr txBox="1"/>
          <p:nvPr/>
        </p:nvSpPr>
        <p:spPr>
          <a:xfrm>
            <a:off x="764540" y="1351534"/>
            <a:ext cx="8263255" cy="46166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sz="2800" spc="-50" dirty="0">
                <a:latin typeface="Tahoma"/>
                <a:cs typeface="Tahoma"/>
              </a:rPr>
              <a:t>Towards </a:t>
            </a:r>
            <a:r>
              <a:rPr sz="2800" spc="-25" dirty="0">
                <a:latin typeface="Tahoma"/>
                <a:cs typeface="Tahoma"/>
              </a:rPr>
              <a:t>Zero </a:t>
            </a:r>
            <a:r>
              <a:rPr sz="2800" spc="-20" dirty="0">
                <a:latin typeface="Tahoma"/>
                <a:cs typeface="Tahoma"/>
              </a:rPr>
              <a:t>Waste: </a:t>
            </a:r>
            <a:r>
              <a:rPr sz="2800" spc="-5" dirty="0">
                <a:latin typeface="Tahoma"/>
                <a:cs typeface="Tahoma"/>
              </a:rPr>
              <a:t>The National </a:t>
            </a:r>
            <a:r>
              <a:rPr sz="2800" spc="-25" dirty="0">
                <a:latin typeface="Tahoma"/>
                <a:cs typeface="Tahoma"/>
              </a:rPr>
              <a:t>Waste</a:t>
            </a:r>
            <a:r>
              <a:rPr sz="2800" spc="210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Strategy</a:t>
            </a:r>
            <a:endParaRPr sz="2800" dirty="0">
              <a:latin typeface="Tahoma"/>
              <a:cs typeface="Tahoma"/>
            </a:endParaRPr>
          </a:p>
          <a:p>
            <a:pPr marL="287020">
              <a:lnSpc>
                <a:spcPts val="3025"/>
              </a:lnSpc>
            </a:pPr>
            <a:r>
              <a:rPr sz="2800" spc="-10" dirty="0">
                <a:latin typeface="Tahoma"/>
                <a:cs typeface="Tahoma"/>
              </a:rPr>
              <a:t>for</a:t>
            </a:r>
            <a:r>
              <a:rPr sz="2800" spc="-85" dirty="0">
                <a:latin typeface="Tahoma"/>
                <a:cs typeface="Tahoma"/>
              </a:rPr>
              <a:t> </a:t>
            </a:r>
            <a:r>
              <a:rPr sz="2800" spc="-25" dirty="0">
                <a:latin typeface="Tahoma"/>
                <a:cs typeface="Tahoma"/>
              </a:rPr>
              <a:t>Wales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287020" indent="-274320">
              <a:lnSpc>
                <a:spcPts val="3025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sz="2800" spc="-5" dirty="0">
                <a:latin typeface="Tahoma"/>
                <a:cs typeface="Tahoma"/>
              </a:rPr>
              <a:t>European </a:t>
            </a:r>
            <a:r>
              <a:rPr sz="2800" spc="-10" dirty="0">
                <a:latin typeface="Tahoma"/>
                <a:cs typeface="Tahoma"/>
              </a:rPr>
              <a:t>Environment </a:t>
            </a:r>
            <a:r>
              <a:rPr sz="2800" spc="-5" dirty="0">
                <a:latin typeface="Tahoma"/>
                <a:cs typeface="Tahoma"/>
              </a:rPr>
              <a:t>Agency - The</a:t>
            </a:r>
            <a:r>
              <a:rPr sz="2800" spc="60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Dobris</a:t>
            </a:r>
            <a:endParaRPr sz="2800" dirty="0">
              <a:latin typeface="Tahoma"/>
              <a:cs typeface="Tahoma"/>
            </a:endParaRPr>
          </a:p>
          <a:p>
            <a:pPr marL="287020">
              <a:lnSpc>
                <a:spcPts val="3025"/>
              </a:lnSpc>
            </a:pPr>
            <a:r>
              <a:rPr sz="2800" spc="-5" dirty="0">
                <a:latin typeface="Tahoma"/>
                <a:cs typeface="Tahoma"/>
              </a:rPr>
              <a:t>Assessment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00" dirty="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sz="2800" spc="-5" dirty="0">
                <a:latin typeface="Tahoma"/>
                <a:cs typeface="Tahoma"/>
              </a:rPr>
              <a:t>ENDS</a:t>
            </a:r>
            <a:r>
              <a:rPr sz="2800" spc="-6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Reports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Clr>
                <a:srgbClr val="0AD0D9"/>
              </a:buClr>
              <a:buFont typeface="Wingdings"/>
              <a:buChar char=""/>
            </a:pPr>
            <a:endParaRPr sz="2900" dirty="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sz="2800" spc="-25" dirty="0">
                <a:latin typeface="Tahoma"/>
                <a:cs typeface="Tahoma"/>
              </a:rPr>
              <a:t>Waste </a:t>
            </a:r>
            <a:r>
              <a:rPr sz="2800" spc="-10" dirty="0">
                <a:latin typeface="Tahoma"/>
                <a:cs typeface="Tahoma"/>
              </a:rPr>
              <a:t>Strategy for </a:t>
            </a:r>
            <a:r>
              <a:rPr sz="2800" spc="-5" dirty="0">
                <a:latin typeface="Tahoma"/>
                <a:cs typeface="Tahoma"/>
              </a:rPr>
              <a:t>England 2007 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7"/>
              </a:spcBef>
              <a:buClr>
                <a:srgbClr val="0AD0D9"/>
              </a:buClr>
              <a:buFont typeface="Wingdings"/>
              <a:buChar char=""/>
            </a:pPr>
            <a:endParaRPr sz="2900" dirty="0"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buClr>
                <a:srgbClr val="0AD0D9"/>
              </a:buClr>
              <a:buSzPct val="94642"/>
              <a:buFont typeface="Wingdings"/>
              <a:buChar char=""/>
              <a:tabLst>
                <a:tab pos="287655" algn="l"/>
              </a:tabLst>
            </a:pPr>
            <a:r>
              <a:rPr sz="2800" spc="-25" dirty="0">
                <a:latin typeface="Tahoma"/>
                <a:cs typeface="Tahoma"/>
              </a:rPr>
              <a:t>Waste </a:t>
            </a:r>
            <a:r>
              <a:rPr sz="2800" spc="-35" dirty="0">
                <a:latin typeface="Tahoma"/>
                <a:cs typeface="Tahoma"/>
              </a:rPr>
              <a:t>Treatment </a:t>
            </a:r>
            <a:r>
              <a:rPr sz="2800" spc="-5" dirty="0">
                <a:latin typeface="Tahoma"/>
                <a:cs typeface="Tahoma"/>
              </a:rPr>
              <a:t>and Disposal: </a:t>
            </a:r>
            <a:r>
              <a:rPr sz="2800" spc="-20" dirty="0">
                <a:latin typeface="Tahoma"/>
                <a:cs typeface="Tahoma"/>
              </a:rPr>
              <a:t>Paul </a:t>
            </a:r>
            <a:r>
              <a:rPr sz="2800" spc="-5" dirty="0">
                <a:latin typeface="Tahoma"/>
                <a:cs typeface="Tahoma"/>
              </a:rPr>
              <a:t>Williams</a:t>
            </a:r>
            <a:r>
              <a:rPr sz="2800" spc="220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2005</a:t>
            </a:r>
            <a:endParaRPr sz="28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</TotalTime>
  <Words>801</Words>
  <Application>Microsoft Office PowerPoint</Application>
  <PresentationFormat>On-screen Show (4:3)</PresentationFormat>
  <Paragraphs>204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Tahoma</vt:lpstr>
      <vt:lpstr>Times New Roman</vt:lpstr>
      <vt:lpstr>Wingdings</vt:lpstr>
      <vt:lpstr>Office Theme</vt:lpstr>
      <vt:lpstr>PowerPoint Presentation</vt:lpstr>
      <vt:lpstr>Waste and Resource Management</vt:lpstr>
      <vt:lpstr>Waste and Resource Management</vt:lpstr>
      <vt:lpstr>Waste and Resource Management</vt:lpstr>
      <vt:lpstr>Waste and Resource Management</vt:lpstr>
      <vt:lpstr>Why all this fuss about waste?</vt:lpstr>
      <vt:lpstr>The Sustainable Development Model</vt:lpstr>
      <vt:lpstr>The Waste Hierarchy</vt:lpstr>
      <vt:lpstr>Waste and Resource Management</vt:lpstr>
      <vt:lpstr>Let’s look at some waste facts…</vt:lpstr>
      <vt:lpstr>Definition of waste</vt:lpstr>
      <vt:lpstr>How Waste is Broken into its Constituent  Parts The Classification of Wastes</vt:lpstr>
      <vt:lpstr>UK waste generation 2012</vt:lpstr>
      <vt:lpstr>UK Waste generation by material, 2012</vt:lpstr>
      <vt:lpstr>UK Household waste 2010-12</vt:lpstr>
      <vt:lpstr>What does the following have in  common?</vt:lpstr>
      <vt:lpstr>Construction Waste UK: some facts</vt:lpstr>
      <vt:lpstr>Qualitative and  Quantitative  Aspects of Waste</vt:lpstr>
      <vt:lpstr>Waste and Resource Management</vt:lpstr>
      <vt:lpstr>The National Ecosystem Assessment</vt:lpstr>
      <vt:lpstr>Government’s role in helping to</vt:lpstr>
      <vt:lpstr>Some questions that are regularly  asked regarding waste…</vt:lpstr>
      <vt:lpstr>Further Reading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BA/BSc Environmental Conservation</dc:title>
  <dc:creator>Mike Cullis</dc:creator>
  <cp:lastModifiedBy>Lara Hopkinson</cp:lastModifiedBy>
  <cp:revision>7</cp:revision>
  <dcterms:created xsi:type="dcterms:W3CDTF">2015-10-06T09:55:35Z</dcterms:created>
  <dcterms:modified xsi:type="dcterms:W3CDTF">2017-10-05T12:13:34Z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2015-10-06T00:00:00Z</vt:filetime>
  </property>
</Properties>
</file>