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22"/>
  </p:notesMasterIdLst>
  <p:sldIdLst>
    <p:sldId id="268" r:id="rId2"/>
    <p:sldId id="256" r:id="rId3"/>
    <p:sldId id="257" r:id="rId4"/>
    <p:sldId id="258" r:id="rId5"/>
    <p:sldId id="259" r:id="rId6"/>
    <p:sldId id="269" r:id="rId7"/>
    <p:sldId id="272" r:id="rId8"/>
    <p:sldId id="273" r:id="rId9"/>
    <p:sldId id="260" r:id="rId10"/>
    <p:sldId id="275" r:id="rId11"/>
    <p:sldId id="276" r:id="rId12"/>
    <p:sldId id="277" r:id="rId13"/>
    <p:sldId id="278" r:id="rId14"/>
    <p:sldId id="271" r:id="rId15"/>
    <p:sldId id="261" r:id="rId16"/>
    <p:sldId id="262" r:id="rId17"/>
    <p:sldId id="263" r:id="rId18"/>
    <p:sldId id="264" r:id="rId19"/>
    <p:sldId id="265" r:id="rId20"/>
    <p:sldId id="266" r:id="rId21"/>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6" autoAdjust="0"/>
    <p:restoredTop sz="94610"/>
  </p:normalViewPr>
  <p:slideViewPr>
    <p:cSldViewPr snapToGrid="0" snapToObjects="1">
      <p:cViewPr varScale="1">
        <p:scale>
          <a:sx n="79" d="100"/>
          <a:sy n="79" d="100"/>
        </p:scale>
        <p:origin x="104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0804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and introduce yourself. State the module: LCHS4010 Psychology in Health and Social Care. Introduce the focus child — Isaac, aged 4 — and explain the scenario context: you are a trainee early years support worker at a Children's Centre in London, contributing to Isaac's Multi Agency Early Help Plan. Briefly outline the purpose: to apply Erikson's psychosocial theory to understand Isaac's development and inform support strategies.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structure of the presentation. Explain that you will begin with Isaac's background, then introduce Erikson's theory before applying it to Isaac's specific experiences. You will then discuss nature and nurture influences, outline practical support strategies, and critically evaluate the theory's strengths and limitations, before concluding with a summary.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key contextual information about Isaac and his family. According to the case study, Isaac's mother has experienced emotional difficulties following his birth and has limited social support — factors which, as Laver-Bradbury et al. (2021) note, significantly affect early child development. Staff observations indicate that Isaac shows signs of insecure attachment, withdrawal from peer play, and delays in language development — all of which are relevant to our application of Erikson's theory.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Erikson's psychosocial theory. According to Erikson (1963), development unfolds across eight sequential stages from birth to old age, each presenting a psychosocial crisis. As Erikson (1950) originally proposed, the resolution of each stage — whether positive or negative — shapes the individual's capacity to navigate subsequent stages. Maree (2020) notes that this lifespan framework remains widely applied in health and social care contexts. For Isaac, Stage 3 — Initiative vs. Guilt — is the primary focus, though Stages 1 and 2 are also relevant given his disrupted early caregiving.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Stage 3 in detail. As Erikson (1963) describes, during the Initiative vs. Guilt stage, children aged 3 to 6 are developing a sense of purpose through play, exploration, and independent activity. Positive resolution — initiative — occurs when caregivers encourage the child's efforts; negative resolution — guilt — arises when the child's ideas are dismissed or overly criticised. Maree (2020) highlights that this stage is particularly sensitive to social and environmental input. Isaac's observed withdrawal, language delays, and difficulty with independent play suggest he is at risk of guilt as the negative outcome of this stage.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 the theory to Isaac's specific circumstances. Erikson (1950; 1963) proposed that each stage builds on the resolution of the previous one. Isaac's disrupted caregiving may have undermined Stage 1 trust, reducing his capacity to take initiative in Stage 3. Goodman and Gotlib (1999) found that maternal depression significantly reduces responsive caregiving, which in turn affects the child's emotional and social development. Isaac's limited social interaction further restricts his opportunities to practise initiative behaviours such as joining play and exploring new activities.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how both biological and environmental factors interact in Isaac's development. NICE (2020) highlights that postnatal depression reduces maternal emotional availability, which has a direct impact on children's social and emotional outcomes. Goodman and Gotlib (1999) also identified that children of depressed mothers are at elevated risk for emotional and behavioural difficulties. Biologically, Laver-Bradbury et al. (2021) note that early adversity can affect stress-hormone regulation and brain development. The relocation and disrupted attachments represent significant environmental stressors that compound these biological vulnerabilities.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Outline the support strategies you would recommend. Play-based learning aligns with Erikson's (1963) emphasis on the importance of play during Stage 3 for building initiative. A language-rich environment supports communication development, which is central to Isaac's observed delays — consistent with guidance from NICE (2020) on early years intervention. The keyworker model provides a secure base, as recommended by Laver-Bradbury et al. (2021). Parental support, including referral for postnatal depression, draws directly on the findings of Goodman and Gotlib (1999). Multi-agency collaboration ensures a coordinated, holistic approach to Isaac's early help plan.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evaluate Erikson's theory. As Maree (2020) acknowledges, a key strength is the theory's broad applicability across the lifespan and its usefulness in professional practice. However, Maree (2020) also notes significant limitations: the theory was developed primarily using Western, male populations, which may limit its cultural applicability in diverse settings such as London. The concept of "psychosocial crisis" is critiqued for being vague and difficult to operationalise or measure empirically. Laver-Bradbury et al. (2021) point out that the stage model does not adequately account for uneven or non-linear development, nor does it sufficiently address socioeconomic factors.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key points. Erikson's psychosocial theory, as outlined by Erikson (1950; 1963) and reviewed by Maree (2020), offers a valuable framework for understanding Isaac's developmental risks at Stage 3. The interaction of biological temperament and adverse environmental factors — including maternal mental health difficulties identified by Goodman and Gotlib (1999) and supported by NICE (2020) guidance — has compounded Isaac's challenges. The recommended support plan is grounded in the theory while acknowledging its limitations. Thank the audience and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full Harvard reference list for the presentation. All sources are cited using UWTSD Harvard referencing style. Refer to this slide if asked about any source used during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3159" y="514350"/>
            <a:ext cx="6000750" cy="2228851"/>
          </a:xfrm>
        </p:spPr>
        <p:txBody>
          <a:bodyPr anchor="b">
            <a:normAutofit/>
          </a:bodyPr>
          <a:lstStyle>
            <a:lvl1pPr algn="l">
              <a:defRPr sz="3600">
                <a:effectLst/>
              </a:defRPr>
            </a:lvl1pPr>
          </a:lstStyle>
          <a:p>
            <a:r>
              <a:rPr lang="en-GB"/>
              <a:t>Click to edit Master title style</a:t>
            </a:r>
            <a:endParaRPr lang="en-US" dirty="0"/>
          </a:p>
        </p:txBody>
      </p:sp>
      <p:sp>
        <p:nvSpPr>
          <p:cNvPr id="3" name="Subtitle 2"/>
          <p:cNvSpPr>
            <a:spLocks noGrp="1"/>
          </p:cNvSpPr>
          <p:nvPr>
            <p:ph type="subTitle" idx="1"/>
          </p:nvPr>
        </p:nvSpPr>
        <p:spPr>
          <a:xfrm>
            <a:off x="513159" y="2882900"/>
            <a:ext cx="4800600" cy="1460500"/>
          </a:xfrm>
        </p:spPr>
        <p:txBody>
          <a:bodyPr anchor="t">
            <a:normAutofit/>
          </a:bodyPr>
          <a:lstStyle>
            <a:lvl1pPr marL="0" indent="0" algn="l">
              <a:buNone/>
              <a:defRPr sz="1575">
                <a:solidFill>
                  <a:schemeClr val="bg2">
                    <a:lumMod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flipH="1">
            <a:off x="6171009" y="6350"/>
            <a:ext cx="2857500" cy="2857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4581128" y="68659"/>
            <a:ext cx="4560491" cy="456049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5426869" y="171450"/>
            <a:ext cx="3714750" cy="371475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501878" y="24209"/>
            <a:ext cx="3639742" cy="363974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884070" y="457201"/>
            <a:ext cx="3257549" cy="325754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057322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064167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3159" y="1504950"/>
            <a:ext cx="6400801" cy="1711200"/>
          </a:xfrm>
        </p:spPr>
        <p:txBody>
          <a:bodyPr anchor="b">
            <a:normAutofit/>
          </a:bodyPr>
          <a:lstStyle>
            <a:lvl1pPr algn="l">
              <a:defRPr sz="2700" b="0" cap="all"/>
            </a:lvl1pPr>
          </a:lstStyle>
          <a:p>
            <a:r>
              <a:rPr lang="en-GB"/>
              <a:t>Click to edit Master title style</a:t>
            </a:r>
            <a:endParaRPr lang="en-US" dirty="0"/>
          </a:p>
        </p:txBody>
      </p:sp>
      <p:sp>
        <p:nvSpPr>
          <p:cNvPr id="3" name="Text Placeholder 2"/>
          <p:cNvSpPr>
            <a:spLocks noGrp="1"/>
          </p:cNvSpPr>
          <p:nvPr>
            <p:ph type="body" idx="1"/>
          </p:nvPr>
        </p:nvSpPr>
        <p:spPr>
          <a:xfrm>
            <a:off x="513160" y="3371850"/>
            <a:ext cx="6400800" cy="1123950"/>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7048722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13159" y="514351"/>
            <a:ext cx="3703241" cy="271145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356100" y="514351"/>
            <a:ext cx="3700859" cy="271145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103715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729061" y="514350"/>
            <a:ext cx="3487340" cy="432197"/>
          </a:xfrm>
        </p:spPr>
        <p:txBody>
          <a:bodyPr anchor="b">
            <a:no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13159" y="952897"/>
            <a:ext cx="3703241" cy="2272904"/>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559299" y="514350"/>
            <a:ext cx="3498851" cy="432197"/>
          </a:xfrm>
        </p:spPr>
        <p:txBody>
          <a:bodyPr anchor="b">
            <a:no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354909" y="946546"/>
            <a:ext cx="3696891" cy="2272904"/>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537489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80422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120613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13759" y="514350"/>
            <a:ext cx="2743200" cy="1028700"/>
          </a:xfrm>
        </p:spPr>
        <p:txBody>
          <a:bodyPr anchor="b">
            <a:normAutofit/>
          </a:bodyPr>
          <a:lstStyle>
            <a:lvl1pPr algn="l">
              <a:defRPr sz="1800" b="0"/>
            </a:lvl1pPr>
          </a:lstStyle>
          <a:p>
            <a:r>
              <a:rPr lang="en-GB"/>
              <a:t>Click to edit Master title style</a:t>
            </a:r>
            <a:endParaRPr lang="en-US" dirty="0"/>
          </a:p>
        </p:txBody>
      </p:sp>
      <p:sp>
        <p:nvSpPr>
          <p:cNvPr id="3" name="Content Placeholder 2"/>
          <p:cNvSpPr>
            <a:spLocks noGrp="1"/>
          </p:cNvSpPr>
          <p:nvPr>
            <p:ph idx="1"/>
          </p:nvPr>
        </p:nvSpPr>
        <p:spPr>
          <a:xfrm>
            <a:off x="513159" y="514350"/>
            <a:ext cx="4457701" cy="398145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313759" y="1657350"/>
            <a:ext cx="2743200" cy="1568450"/>
          </a:xfrm>
        </p:spPr>
        <p:txBody>
          <a:bodyPr anchor="t">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757131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42109" y="1085850"/>
            <a:ext cx="4514850" cy="857250"/>
          </a:xfrm>
        </p:spPr>
        <p:txBody>
          <a:bodyPr anchor="b">
            <a:normAutofit/>
          </a:bodyPr>
          <a:lstStyle>
            <a:lvl1pPr algn="l">
              <a:defRPr sz="21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1759" y="685800"/>
            <a:ext cx="2460731" cy="3429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3542109" y="2082800"/>
            <a:ext cx="4516041" cy="1536700"/>
          </a:xfrm>
        </p:spPr>
        <p:txBody>
          <a:bodyPr anchor="t">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779775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514350" y="400050"/>
            <a:ext cx="8114109" cy="234315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16" name="Text Placeholder 9"/>
          <p:cNvSpPr>
            <a:spLocks noGrp="1"/>
          </p:cNvSpPr>
          <p:nvPr>
            <p:ph type="body" sz="quarter" idx="14"/>
          </p:nvPr>
        </p:nvSpPr>
        <p:spPr>
          <a:xfrm>
            <a:off x="685801" y="2882900"/>
            <a:ext cx="6228158" cy="342900"/>
          </a:xfrm>
        </p:spPr>
        <p:txBody>
          <a:bodyPr anchor="t">
            <a:normAutofit/>
          </a:bodyPr>
          <a:lstStyle>
            <a:lvl1pPr marL="0" indent="0">
              <a:buFontTx/>
              <a:buNone/>
              <a:defRPr sz="12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755243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3160" y="514350"/>
            <a:ext cx="7543800" cy="2057400"/>
          </a:xfrm>
        </p:spPr>
        <p:txBody>
          <a:bodyPr anchor="ctr">
            <a:normAutofit/>
          </a:bodyPr>
          <a:lstStyle>
            <a:lvl1pPr algn="l">
              <a:defRPr sz="2400" b="0" cap="all"/>
            </a:lvl1pPr>
          </a:lstStyle>
          <a:p>
            <a:r>
              <a:rPr lang="en-GB"/>
              <a:t>Click to edit Master title style</a:t>
            </a:r>
            <a:endParaRPr lang="en-US" dirty="0"/>
          </a:p>
        </p:txBody>
      </p:sp>
      <p:sp>
        <p:nvSpPr>
          <p:cNvPr id="3" name="Text Placeholder 2"/>
          <p:cNvSpPr>
            <a:spLocks noGrp="1"/>
          </p:cNvSpPr>
          <p:nvPr>
            <p:ph type="body" idx="1"/>
          </p:nvPr>
        </p:nvSpPr>
        <p:spPr>
          <a:xfrm>
            <a:off x="513159" y="3086100"/>
            <a:ext cx="6401991" cy="1409700"/>
          </a:xfrm>
        </p:spPr>
        <p:txBody>
          <a:bodyPr anchor="ctr">
            <a:normAutofit/>
          </a:bodyPr>
          <a:lstStyle>
            <a:lvl1pPr marL="0" indent="0" algn="l">
              <a:buNone/>
              <a:defRPr sz="150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048895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9" y="514350"/>
            <a:ext cx="6858001" cy="2057400"/>
          </a:xfrm>
        </p:spPr>
        <p:txBody>
          <a:bodyPr anchor="ctr">
            <a:normAutofit/>
          </a:bodyPr>
          <a:lstStyle>
            <a:lvl1pPr algn="l">
              <a:defRPr sz="24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84659" y="2571750"/>
            <a:ext cx="6400800" cy="285750"/>
          </a:xfrm>
        </p:spPr>
        <p:txBody>
          <a:bodyPr anchor="ctr"/>
          <a:lstStyle>
            <a:lvl1pPr marL="0" indent="0">
              <a:buFontTx/>
              <a:buNone/>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13160" y="3225801"/>
            <a:ext cx="6400800" cy="1263649"/>
          </a:xfrm>
        </p:spPr>
        <p:txBody>
          <a:bodyPr anchor="ctr">
            <a:normAutofit/>
          </a:bodyPr>
          <a:lstStyle>
            <a:lvl1pPr marL="0" indent="0" algn="l">
              <a:buNone/>
              <a:defRPr sz="150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398859" y="609167"/>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714059" y="2076451"/>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spTree>
    <p:extLst>
      <p:ext uri="{BB962C8B-B14F-4D97-AF65-F5344CB8AC3E}">
        <p14:creationId xmlns:p14="http://schemas.microsoft.com/office/powerpoint/2010/main" val="1494557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3159" y="2571750"/>
            <a:ext cx="6400800" cy="1273050"/>
          </a:xfrm>
        </p:spPr>
        <p:txBody>
          <a:bodyPr anchor="b">
            <a:normAutofit/>
          </a:bodyPr>
          <a:lstStyle>
            <a:lvl1pPr algn="l">
              <a:defRPr sz="2400" b="0" cap="all"/>
            </a:lvl1pPr>
          </a:lstStyle>
          <a:p>
            <a:r>
              <a:rPr lang="en-GB"/>
              <a:t>Click to edit Master title style</a:t>
            </a:r>
            <a:endParaRPr lang="en-US" dirty="0"/>
          </a:p>
        </p:txBody>
      </p:sp>
      <p:sp>
        <p:nvSpPr>
          <p:cNvPr id="3" name="Text Placeholder 2"/>
          <p:cNvSpPr>
            <a:spLocks noGrp="1"/>
          </p:cNvSpPr>
          <p:nvPr>
            <p:ph type="body" idx="1"/>
          </p:nvPr>
        </p:nvSpPr>
        <p:spPr>
          <a:xfrm>
            <a:off x="513158" y="3849736"/>
            <a:ext cx="6401993" cy="645300"/>
          </a:xfrm>
        </p:spPr>
        <p:txBody>
          <a:bodyPr anchor="t">
            <a:normAutofit/>
          </a:bodyPr>
          <a:lstStyle>
            <a:lvl1pPr marL="0" indent="0" algn="l">
              <a:buNone/>
              <a:defRPr sz="150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8396110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60" y="514350"/>
            <a:ext cx="6858000" cy="2057400"/>
          </a:xfrm>
        </p:spPr>
        <p:txBody>
          <a:bodyPr anchor="ctr">
            <a:normAutofit/>
          </a:bodyPr>
          <a:lstStyle>
            <a:lvl1pPr algn="l">
              <a:defRPr sz="24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513159" y="2946400"/>
            <a:ext cx="6400801" cy="787400"/>
          </a:xfrm>
        </p:spPr>
        <p:txBody>
          <a:bodyPr vert="horz" lIns="91440" tIns="45720" rIns="91440" bIns="45720" rtlCol="0" anchor="b">
            <a:normAutofit/>
          </a:bodyPr>
          <a:lstStyle>
            <a:lvl1pPr>
              <a:buNone/>
              <a:defRPr lang="en-US" sz="1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13159" y="3733800"/>
            <a:ext cx="6400801" cy="762000"/>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1" name="TextBox 10"/>
          <p:cNvSpPr txBox="1"/>
          <p:nvPr/>
        </p:nvSpPr>
        <p:spPr>
          <a:xfrm>
            <a:off x="398859" y="609167"/>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2" name="TextBox 11"/>
          <p:cNvSpPr txBox="1"/>
          <p:nvPr/>
        </p:nvSpPr>
        <p:spPr>
          <a:xfrm>
            <a:off x="7714059" y="2076451"/>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spTree>
    <p:extLst>
      <p:ext uri="{BB962C8B-B14F-4D97-AF65-F5344CB8AC3E}">
        <p14:creationId xmlns:p14="http://schemas.microsoft.com/office/powerpoint/2010/main" val="31457725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3160" y="514350"/>
            <a:ext cx="7543800" cy="20574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513159" y="2946401"/>
            <a:ext cx="6400800" cy="628650"/>
          </a:xfrm>
        </p:spPr>
        <p:txBody>
          <a:bodyPr vert="horz" lIns="91440" tIns="45720" rIns="91440" bIns="45720" rtlCol="0" anchor="b">
            <a:normAutofit/>
          </a:bodyPr>
          <a:lstStyle>
            <a:lvl1pPr>
              <a:buNone/>
              <a:defRPr lang="en-US" sz="1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13159" y="3575049"/>
            <a:ext cx="6400801" cy="920750"/>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0402711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2010313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3909" y="514350"/>
            <a:ext cx="1543050" cy="3429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14350" y="514350"/>
            <a:ext cx="5867400" cy="398145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834735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2332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905227" y="2222500"/>
            <a:ext cx="2236394" cy="2406650"/>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13159" y="3365499"/>
            <a:ext cx="6400800" cy="11303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159" y="514351"/>
            <a:ext cx="6400800" cy="271145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28309" y="4629150"/>
            <a:ext cx="1200150" cy="273844"/>
          </a:xfrm>
          <a:prstGeom prst="rect">
            <a:avLst/>
          </a:prstGeom>
        </p:spPr>
        <p:txBody>
          <a:bodyPr vert="horz" lIns="91440" tIns="45720" rIns="91440" bIns="45720" rtlCol="0" anchor="t"/>
          <a:lstStyle>
            <a:lvl1pPr algn="r">
              <a:defRPr sz="750" b="0" i="0">
                <a:solidFill>
                  <a:schemeClr val="bg2">
                    <a:lumMod val="50000"/>
                  </a:schemeClr>
                </a:solidFill>
                <a:effectLst/>
                <a:latin typeface="+mn-lt"/>
              </a:defRPr>
            </a:lvl1pPr>
          </a:lstStyle>
          <a:p>
            <a:fld id="{48A87A34-81AB-432B-8DAE-1953F412C126}" type="datetimeFigureOut">
              <a:rPr lang="en-US" smtClean="0"/>
              <a:pPr/>
              <a:t>5/25/2026</a:t>
            </a:fld>
            <a:endParaRPr lang="en-US" dirty="0"/>
          </a:p>
        </p:txBody>
      </p:sp>
      <p:sp>
        <p:nvSpPr>
          <p:cNvPr id="5" name="Footer Placeholder 4"/>
          <p:cNvSpPr>
            <a:spLocks noGrp="1"/>
          </p:cNvSpPr>
          <p:nvPr>
            <p:ph type="ftr" sz="quarter" idx="3"/>
          </p:nvPr>
        </p:nvSpPr>
        <p:spPr>
          <a:xfrm>
            <a:off x="513159" y="4629150"/>
            <a:ext cx="5657850" cy="273844"/>
          </a:xfrm>
          <a:prstGeom prst="rect">
            <a:avLst/>
          </a:prstGeom>
        </p:spPr>
        <p:txBody>
          <a:bodyPr vert="horz" lIns="91440" tIns="45720" rIns="91440" bIns="45720" rtlCol="0" anchor="t"/>
          <a:lstStyle>
            <a:lvl1pPr algn="l">
              <a:defRPr sz="75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7772400" y="4183857"/>
            <a:ext cx="856684" cy="502444"/>
          </a:xfrm>
          <a:prstGeom prst="rect">
            <a:avLst/>
          </a:prstGeom>
        </p:spPr>
        <p:txBody>
          <a:bodyPr vert="horz" lIns="91440" tIns="45720" rIns="91440" bIns="45720" rtlCol="0" anchor="b"/>
          <a:lstStyle>
            <a:lvl1pPr algn="r">
              <a:defRPr sz="2400" b="0" i="0">
                <a:solidFill>
                  <a:schemeClr val="bg2">
                    <a:lumMod val="50000"/>
                  </a:schemeClr>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50049301"/>
      </p:ext>
    </p:extLst>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 id="2147483699" r:id="rId17"/>
    <p:sldLayoutId id="2147483700" r:id="rId18"/>
  </p:sldLayoutIdLst>
  <p:hf sldNum="0" hdr="0" ftr="0" dt="0"/>
  <p:txStyles>
    <p:titleStyle>
      <a:lvl1pPr algn="l" defTabSz="342900" rtl="0" eaLnBrk="1" latinLnBrk="0" hangingPunct="1">
        <a:spcBef>
          <a:spcPct val="0"/>
        </a:spcBef>
        <a:buNone/>
        <a:defRPr sz="27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500" kern="1200" cap="none">
          <a:solidFill>
            <a:schemeClr val="bg2">
              <a:lumMod val="7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350" kern="1200" cap="none">
          <a:solidFill>
            <a:schemeClr val="bg2">
              <a:lumMod val="7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200" kern="1200" cap="none">
          <a:solidFill>
            <a:schemeClr val="bg2">
              <a:lumMod val="7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37/0033-295X.106.3.458"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hyperlink" Target="https://www.nice.org.uk/guidance/cg192" TargetMode="External"/><Relationship Id="rId5" Type="http://schemas.openxmlformats.org/officeDocument/2006/relationships/hyperlink" Target="https://doi.org/10.1080/03004430.2020.1717222" TargetMode="External"/><Relationship Id="rId4" Type="http://schemas.openxmlformats.org/officeDocument/2006/relationships/hyperlink" Target="https://uk.sagepub.com/en-gb/eur/child-and-adolescent-mental-health/book2682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9B1C2E"/>
          </a:solidFill>
          <a:ln w="12700">
            <a:solidFill>
              <a:srgbClr val="9B1C2E"/>
            </a:solidFill>
            <a:prstDash val="solid"/>
          </a:ln>
        </p:spPr>
        <p:txBody>
          <a:bodyPr/>
          <a:lstStyle/>
          <a:p>
            <a:endParaRPr lang="en-US"/>
          </a:p>
        </p:txBody>
      </p:sp>
      <p:sp>
        <p:nvSpPr>
          <p:cNvPr id="3" name="Shape 1"/>
          <p:cNvSpPr/>
          <p:nvPr/>
        </p:nvSpPr>
        <p:spPr>
          <a:xfrm>
            <a:off x="164592" y="0"/>
            <a:ext cx="8979408" cy="54864"/>
          </a:xfrm>
          <a:prstGeom prst="rect">
            <a:avLst/>
          </a:prstGeom>
          <a:solidFill>
            <a:srgbClr val="C9922A"/>
          </a:solidFill>
          <a:ln w="12700">
            <a:solidFill>
              <a:srgbClr val="C9922A"/>
            </a:solidFill>
            <a:prstDash val="solid"/>
          </a:ln>
        </p:spPr>
        <p:txBody>
          <a:bodyPr/>
          <a:lstStyle/>
          <a:p>
            <a:endParaRPr lang="en-US"/>
          </a:p>
        </p:txBody>
      </p:sp>
      <p:sp>
        <p:nvSpPr>
          <p:cNvPr id="4" name="Text 2"/>
          <p:cNvSpPr/>
          <p:nvPr/>
        </p:nvSpPr>
        <p:spPr>
          <a:xfrm>
            <a:off x="320040" y="164592"/>
            <a:ext cx="8503920" cy="274320"/>
          </a:xfrm>
          <a:prstGeom prst="rect">
            <a:avLst/>
          </a:prstGeom>
          <a:noFill/>
          <a:ln/>
        </p:spPr>
        <p:txBody>
          <a:bodyPr wrap="square" rtlCol="0" anchor="ctr"/>
          <a:lstStyle/>
          <a:p>
            <a:pPr marL="0" indent="0" algn="l">
              <a:buNone/>
            </a:pPr>
            <a:r>
              <a:rPr lang="en-US" sz="1050" i="1" dirty="0">
                <a:solidFill>
                  <a:srgbClr val="D6E4F0"/>
                </a:solidFill>
                <a:latin typeface="Calibri" pitchFamily="34" charset="0"/>
                <a:ea typeface="Calibri" pitchFamily="34" charset="-122"/>
                <a:cs typeface="Calibri" pitchFamily="34" charset="-120"/>
              </a:rPr>
              <a:t>University of Wales Trinity Saint David</a:t>
            </a:r>
            <a:endParaRPr lang="en-US" sz="1050" dirty="0"/>
          </a:p>
        </p:txBody>
      </p:sp>
      <p:sp>
        <p:nvSpPr>
          <p:cNvPr id="5" name="Text 3"/>
          <p:cNvSpPr/>
          <p:nvPr/>
        </p:nvSpPr>
        <p:spPr>
          <a:xfrm>
            <a:off x="320040" y="411480"/>
            <a:ext cx="8503920" cy="256032"/>
          </a:xfrm>
          <a:prstGeom prst="rect">
            <a:avLst/>
          </a:prstGeom>
          <a:noFill/>
          <a:ln/>
        </p:spPr>
        <p:txBody>
          <a:bodyPr wrap="square" rtlCol="0" anchor="ctr"/>
          <a:lstStyle/>
          <a:p>
            <a:pPr marL="0" indent="0" algn="l">
              <a:buNone/>
            </a:pPr>
            <a:r>
              <a:rPr lang="en-US" sz="950" dirty="0">
                <a:solidFill>
                  <a:srgbClr val="7AAAC8"/>
                </a:solidFill>
                <a:latin typeface="Calibri" pitchFamily="34" charset="0"/>
                <a:ea typeface="Calibri" pitchFamily="34" charset="-122"/>
                <a:cs typeface="Calibri" pitchFamily="34" charset="-120"/>
              </a:rPr>
              <a:t>Certificate of Higher Education — Skills for the Workplace (Health and Social Care)</a:t>
            </a:r>
            <a:endParaRPr lang="en-US" sz="950" dirty="0"/>
          </a:p>
        </p:txBody>
      </p:sp>
      <p:sp>
        <p:nvSpPr>
          <p:cNvPr id="6" name="Text 4"/>
          <p:cNvSpPr/>
          <p:nvPr/>
        </p:nvSpPr>
        <p:spPr>
          <a:xfrm>
            <a:off x="320040" y="804672"/>
            <a:ext cx="8412480" cy="475488"/>
          </a:xfrm>
          <a:prstGeom prst="rect">
            <a:avLst/>
          </a:prstGeom>
          <a:noFill/>
          <a:ln/>
        </p:spPr>
        <p:txBody>
          <a:bodyPr wrap="square" rtlCol="0" anchor="ctr"/>
          <a:lstStyle/>
          <a:p>
            <a:pPr marL="0" indent="0" algn="l">
              <a:buNone/>
            </a:pPr>
            <a:r>
              <a:rPr lang="en-US" sz="1300" dirty="0">
                <a:solidFill>
                  <a:srgbClr val="D6E4F0"/>
                </a:solidFill>
                <a:latin typeface="Calibri" pitchFamily="34" charset="0"/>
                <a:ea typeface="Calibri" pitchFamily="34" charset="-122"/>
                <a:cs typeface="Calibri" pitchFamily="34" charset="-120"/>
              </a:rPr>
              <a:t>Assessment 4 — Presentation (10 Minutes)</a:t>
            </a:r>
            <a:endParaRPr lang="en-US" sz="1300" dirty="0"/>
          </a:p>
        </p:txBody>
      </p:sp>
      <p:sp>
        <p:nvSpPr>
          <p:cNvPr id="7" name="Text 5"/>
          <p:cNvSpPr/>
          <p:nvPr/>
        </p:nvSpPr>
        <p:spPr>
          <a:xfrm>
            <a:off x="320040" y="1261872"/>
            <a:ext cx="8412480" cy="868680"/>
          </a:xfrm>
          <a:prstGeom prst="rect">
            <a:avLst/>
          </a:prstGeom>
          <a:noFill/>
          <a:ln/>
        </p:spPr>
        <p:txBody>
          <a:bodyPr wrap="square" rtlCol="0" anchor="ctr"/>
          <a:lstStyle/>
          <a:p>
            <a:r>
              <a:rPr lang="en-US" sz="2800" b="1" dirty="0"/>
              <a:t>Psychology in Health and Social Care</a:t>
            </a:r>
            <a:endParaRPr lang="en-US" sz="2800" dirty="0"/>
          </a:p>
          <a:p>
            <a:pPr marL="0" indent="0" algn="l">
              <a:buNone/>
            </a:pPr>
            <a:endParaRPr lang="en-US" sz="1500" dirty="0"/>
          </a:p>
        </p:txBody>
      </p:sp>
      <p:sp>
        <p:nvSpPr>
          <p:cNvPr id="8" name="Shape 6"/>
          <p:cNvSpPr/>
          <p:nvPr/>
        </p:nvSpPr>
        <p:spPr>
          <a:xfrm>
            <a:off x="411480" y="1908810"/>
            <a:ext cx="5303520" cy="50292"/>
          </a:xfrm>
          <a:prstGeom prst="rect">
            <a:avLst/>
          </a:prstGeom>
          <a:solidFill>
            <a:srgbClr val="C9922A"/>
          </a:solidFill>
          <a:ln w="12700">
            <a:solidFill>
              <a:srgbClr val="C9922A"/>
            </a:solidFill>
            <a:prstDash val="solid"/>
          </a:ln>
        </p:spPr>
        <p:txBody>
          <a:bodyPr/>
          <a:lstStyle/>
          <a:p>
            <a:endParaRPr lang="en-US" dirty="0"/>
          </a:p>
        </p:txBody>
      </p:sp>
      <p:sp>
        <p:nvSpPr>
          <p:cNvPr id="9" name="Text 7"/>
          <p:cNvSpPr/>
          <p:nvPr/>
        </p:nvSpPr>
        <p:spPr>
          <a:xfrm>
            <a:off x="320040" y="2331720"/>
            <a:ext cx="8412480" cy="384048"/>
          </a:xfrm>
          <a:prstGeom prst="rect">
            <a:avLst/>
          </a:prstGeom>
          <a:noFill/>
          <a:ln/>
        </p:spPr>
        <p:txBody>
          <a:bodyPr wrap="square" rtlCol="0" anchor="ctr"/>
          <a:lstStyle/>
          <a:p>
            <a:r>
              <a:rPr lang="en-US" sz="1500" b="1" i="1" dirty="0">
                <a:latin typeface="Calibri" panose="020F0502020204030204" pitchFamily="34" charset="0"/>
                <a:ea typeface="Calibri" panose="020F0502020204030204" pitchFamily="34" charset="0"/>
                <a:cs typeface="Calibri" panose="020F0502020204030204" pitchFamily="34" charset="0"/>
              </a:rPr>
              <a:t>Trainee Early Years Support Worker</a:t>
            </a:r>
            <a:r>
              <a:rPr lang="en-US" sz="1500" i="1" dirty="0">
                <a:latin typeface="Calibri" panose="020F0502020204030204" pitchFamily="34" charset="0"/>
                <a:ea typeface="Calibri" panose="020F0502020204030204" pitchFamily="34" charset="0"/>
                <a:cs typeface="Calibri" panose="020F0502020204030204" pitchFamily="34" charset="0"/>
              </a:rPr>
              <a:t> within a </a:t>
            </a:r>
            <a:r>
              <a:rPr lang="en-US" sz="1500" b="1" i="1" dirty="0">
                <a:latin typeface="Calibri" panose="020F0502020204030204" pitchFamily="34" charset="0"/>
                <a:ea typeface="Calibri" panose="020F0502020204030204" pitchFamily="34" charset="0"/>
                <a:cs typeface="Calibri" panose="020F0502020204030204" pitchFamily="34" charset="0"/>
              </a:rPr>
              <a:t>Children’s Centre in a district of London</a:t>
            </a:r>
            <a:endParaRPr lang="en-US" sz="1500" i="1" dirty="0">
              <a:latin typeface="Calibri" panose="020F0502020204030204" pitchFamily="34" charset="0"/>
              <a:ea typeface="Calibri" panose="020F0502020204030204" pitchFamily="34" charset="0"/>
              <a:cs typeface="Calibri" panose="020F0502020204030204" pitchFamily="34" charset="0"/>
            </a:endParaRPr>
          </a:p>
        </p:txBody>
      </p:sp>
      <p:sp>
        <p:nvSpPr>
          <p:cNvPr id="10" name="Shape 8"/>
          <p:cNvSpPr/>
          <p:nvPr/>
        </p:nvSpPr>
        <p:spPr>
          <a:xfrm>
            <a:off x="320040" y="2834640"/>
            <a:ext cx="8503920" cy="13716"/>
          </a:xfrm>
          <a:prstGeom prst="rect">
            <a:avLst/>
          </a:prstGeom>
          <a:solidFill>
            <a:srgbClr val="1A3A5C"/>
          </a:solidFill>
          <a:ln w="12700">
            <a:solidFill>
              <a:srgbClr val="1A3A5C"/>
            </a:solidFill>
            <a:prstDash val="solid"/>
          </a:ln>
        </p:spPr>
        <p:txBody>
          <a:bodyPr/>
          <a:lstStyle/>
          <a:p>
            <a:endParaRPr lang="en-US"/>
          </a:p>
        </p:txBody>
      </p:sp>
      <p:sp>
        <p:nvSpPr>
          <p:cNvPr id="11" name="Text 9"/>
          <p:cNvSpPr/>
          <p:nvPr/>
        </p:nvSpPr>
        <p:spPr>
          <a:xfrm>
            <a:off x="320040" y="2907792"/>
            <a:ext cx="1828800" cy="256032"/>
          </a:xfrm>
          <a:prstGeom prst="rect">
            <a:avLst/>
          </a:prstGeom>
          <a:noFill/>
          <a:ln/>
        </p:spPr>
        <p:txBody>
          <a:bodyPr wrap="square" rtlCol="0" anchor="ctr"/>
          <a:lstStyle/>
          <a:p>
            <a:pPr marL="0" indent="0" algn="l">
              <a:buNone/>
            </a:pPr>
            <a:r>
              <a:rPr lang="en-US" sz="800" b="1" kern="0" spc="100" dirty="0">
                <a:solidFill>
                  <a:srgbClr val="C9922A"/>
                </a:solidFill>
                <a:latin typeface="Calibri" pitchFamily="34" charset="0"/>
                <a:ea typeface="Calibri" pitchFamily="34" charset="-122"/>
                <a:cs typeface="Calibri" pitchFamily="34" charset="-120"/>
              </a:rPr>
              <a:t>STUDENT NAME</a:t>
            </a:r>
            <a:endParaRPr lang="en-US" sz="800" dirty="0"/>
          </a:p>
        </p:txBody>
      </p:sp>
      <p:sp>
        <p:nvSpPr>
          <p:cNvPr id="12" name="Text 10"/>
          <p:cNvSpPr/>
          <p:nvPr/>
        </p:nvSpPr>
        <p:spPr>
          <a:xfrm>
            <a:off x="320040" y="3154680"/>
            <a:ext cx="4114800" cy="329184"/>
          </a:xfrm>
          <a:prstGeom prst="rect">
            <a:avLst/>
          </a:prstGeom>
          <a:noFill/>
          <a:ln/>
        </p:spPr>
        <p:txBody>
          <a:bodyPr wrap="square" rtlCol="0" anchor="ctr"/>
          <a:lstStyle/>
          <a:p>
            <a:pPr marL="0" indent="0" algn="l">
              <a:buNone/>
            </a:pPr>
            <a:r>
              <a:rPr lang="en-US" sz="1250" dirty="0">
                <a:solidFill>
                  <a:srgbClr val="FFFFFF"/>
                </a:solidFill>
                <a:latin typeface="Calibri" pitchFamily="34" charset="0"/>
                <a:ea typeface="Calibri" pitchFamily="34" charset="-122"/>
                <a:cs typeface="Calibri" pitchFamily="34" charset="-120"/>
              </a:rPr>
              <a:t>Rabia Rashid</a:t>
            </a:r>
            <a:endParaRPr lang="en-US" sz="1250" dirty="0"/>
          </a:p>
        </p:txBody>
      </p:sp>
      <p:sp>
        <p:nvSpPr>
          <p:cNvPr id="13" name="Text 11"/>
          <p:cNvSpPr/>
          <p:nvPr/>
        </p:nvSpPr>
        <p:spPr>
          <a:xfrm>
            <a:off x="4754880" y="2907792"/>
            <a:ext cx="1828800" cy="256032"/>
          </a:xfrm>
          <a:prstGeom prst="rect">
            <a:avLst/>
          </a:prstGeom>
          <a:noFill/>
          <a:ln/>
        </p:spPr>
        <p:txBody>
          <a:bodyPr wrap="square" rtlCol="0" anchor="ctr"/>
          <a:lstStyle/>
          <a:p>
            <a:pPr marL="0" indent="0" algn="l">
              <a:buNone/>
            </a:pPr>
            <a:r>
              <a:rPr lang="en-US" sz="800" b="1" kern="0" spc="100" dirty="0">
                <a:solidFill>
                  <a:srgbClr val="C9922A"/>
                </a:solidFill>
                <a:latin typeface="Calibri" pitchFamily="34" charset="0"/>
                <a:ea typeface="Calibri" pitchFamily="34" charset="-122"/>
                <a:cs typeface="Calibri" pitchFamily="34" charset="-120"/>
              </a:rPr>
              <a:t>STUDENT ID</a:t>
            </a:r>
            <a:endParaRPr lang="en-US" sz="800" dirty="0"/>
          </a:p>
        </p:txBody>
      </p:sp>
      <p:sp>
        <p:nvSpPr>
          <p:cNvPr id="14" name="Text 12"/>
          <p:cNvSpPr/>
          <p:nvPr/>
        </p:nvSpPr>
        <p:spPr>
          <a:xfrm>
            <a:off x="4754880" y="3154680"/>
            <a:ext cx="4114800" cy="329184"/>
          </a:xfrm>
          <a:prstGeom prst="rect">
            <a:avLst/>
          </a:prstGeom>
          <a:noFill/>
          <a:ln/>
        </p:spPr>
        <p:txBody>
          <a:bodyPr wrap="square" rtlCol="0" anchor="ctr"/>
          <a:lstStyle/>
          <a:p>
            <a:pPr marL="0" indent="0" algn="l">
              <a:buNone/>
            </a:pPr>
            <a:r>
              <a:rPr lang="en-US" sz="1250" dirty="0">
                <a:solidFill>
                  <a:srgbClr val="FFFFFF"/>
                </a:solidFill>
                <a:latin typeface="Calibri" pitchFamily="34" charset="0"/>
                <a:ea typeface="Calibri" pitchFamily="34" charset="-122"/>
                <a:cs typeface="Calibri" pitchFamily="34" charset="-120"/>
              </a:rPr>
              <a:t>2504610</a:t>
            </a:r>
            <a:endParaRPr lang="en-US" sz="1250" dirty="0"/>
          </a:p>
        </p:txBody>
      </p:sp>
      <p:sp>
        <p:nvSpPr>
          <p:cNvPr id="15" name="Text 13"/>
          <p:cNvSpPr/>
          <p:nvPr/>
        </p:nvSpPr>
        <p:spPr>
          <a:xfrm>
            <a:off x="320040" y="3566160"/>
            <a:ext cx="1828800" cy="256032"/>
          </a:xfrm>
          <a:prstGeom prst="rect">
            <a:avLst/>
          </a:prstGeom>
          <a:noFill/>
          <a:ln/>
        </p:spPr>
        <p:txBody>
          <a:bodyPr wrap="square" rtlCol="0" anchor="ctr"/>
          <a:lstStyle/>
          <a:p>
            <a:pPr marL="0" indent="0" algn="l">
              <a:buNone/>
            </a:pPr>
            <a:r>
              <a:rPr lang="en-US" sz="800" b="1" kern="0" spc="100" dirty="0">
                <a:solidFill>
                  <a:srgbClr val="C9922A"/>
                </a:solidFill>
                <a:latin typeface="Calibri" pitchFamily="34" charset="0"/>
                <a:ea typeface="Calibri" pitchFamily="34" charset="-122"/>
                <a:cs typeface="Calibri" pitchFamily="34" charset="-120"/>
              </a:rPr>
              <a:t>EMAIL</a:t>
            </a:r>
            <a:endParaRPr lang="en-US" sz="800" dirty="0"/>
          </a:p>
        </p:txBody>
      </p:sp>
      <p:sp>
        <p:nvSpPr>
          <p:cNvPr id="16" name="Text 14"/>
          <p:cNvSpPr/>
          <p:nvPr/>
        </p:nvSpPr>
        <p:spPr>
          <a:xfrm>
            <a:off x="320040" y="3813048"/>
            <a:ext cx="4114800" cy="329184"/>
          </a:xfrm>
          <a:prstGeom prst="rect">
            <a:avLst/>
          </a:prstGeom>
          <a:noFill/>
          <a:ln/>
        </p:spPr>
        <p:txBody>
          <a:bodyPr wrap="square" rtlCol="0" anchor="ctr"/>
          <a:lstStyle/>
          <a:p>
            <a:pPr marL="0" indent="0" algn="l">
              <a:buNone/>
            </a:pPr>
            <a:r>
              <a:rPr lang="en-US" sz="1250" dirty="0">
                <a:solidFill>
                  <a:srgbClr val="FFFFFF"/>
                </a:solidFill>
                <a:latin typeface="Calibri" pitchFamily="34" charset="0"/>
                <a:ea typeface="Calibri" pitchFamily="34" charset="-122"/>
                <a:cs typeface="Calibri" pitchFamily="34" charset="-120"/>
              </a:rPr>
              <a:t>2504610@student.uwtsd.ac.uk</a:t>
            </a:r>
            <a:endParaRPr lang="en-US" sz="1250" dirty="0"/>
          </a:p>
        </p:txBody>
      </p:sp>
      <p:sp>
        <p:nvSpPr>
          <p:cNvPr id="17" name="Text 15"/>
          <p:cNvSpPr/>
          <p:nvPr/>
        </p:nvSpPr>
        <p:spPr>
          <a:xfrm>
            <a:off x="4754880" y="3566160"/>
            <a:ext cx="1828800" cy="256032"/>
          </a:xfrm>
          <a:prstGeom prst="rect">
            <a:avLst/>
          </a:prstGeom>
          <a:noFill/>
          <a:ln/>
        </p:spPr>
        <p:txBody>
          <a:bodyPr wrap="square" rtlCol="0" anchor="ctr"/>
          <a:lstStyle/>
          <a:p>
            <a:pPr marL="0" indent="0" algn="l">
              <a:buNone/>
            </a:pPr>
            <a:r>
              <a:rPr lang="en-US" sz="800" b="1" kern="0" spc="100" dirty="0" err="1">
                <a:solidFill>
                  <a:srgbClr val="C9922A"/>
                </a:solidFill>
                <a:latin typeface="Calibri" pitchFamily="34" charset="0"/>
                <a:ea typeface="Calibri" pitchFamily="34" charset="-122"/>
                <a:cs typeface="Calibri" pitchFamily="34" charset="-120"/>
              </a:rPr>
              <a:t>PROGRAMME</a:t>
            </a:r>
            <a:endParaRPr lang="en-US" sz="800" dirty="0"/>
          </a:p>
        </p:txBody>
      </p:sp>
      <p:sp>
        <p:nvSpPr>
          <p:cNvPr id="18" name="Text 16"/>
          <p:cNvSpPr/>
          <p:nvPr/>
        </p:nvSpPr>
        <p:spPr>
          <a:xfrm>
            <a:off x="4754880" y="3813048"/>
            <a:ext cx="4114800" cy="329184"/>
          </a:xfrm>
          <a:prstGeom prst="rect">
            <a:avLst/>
          </a:prstGeom>
          <a:noFill/>
          <a:ln/>
        </p:spPr>
        <p:txBody>
          <a:bodyPr wrap="square" rtlCol="0" anchor="ctr"/>
          <a:lstStyle/>
          <a:p>
            <a:r>
              <a:rPr lang="en-US" sz="1200" b="1" dirty="0">
                <a:latin typeface="Calibri" panose="020F0502020204030204" pitchFamily="34" charset="0"/>
                <a:ea typeface="Calibri" panose="020F0502020204030204" pitchFamily="34" charset="0"/>
                <a:cs typeface="Calibri" panose="020F0502020204030204" pitchFamily="34" charset="0"/>
              </a:rPr>
              <a:t>Certificate of Higher Education Skills for the Workplace (Health and Social Care)</a:t>
            </a:r>
            <a:endParaRPr lang="en-US" sz="1200" dirty="0">
              <a:latin typeface="Calibri" panose="020F0502020204030204" pitchFamily="34" charset="0"/>
              <a:ea typeface="Calibri" panose="020F0502020204030204" pitchFamily="34" charset="0"/>
              <a:cs typeface="Calibri" panose="020F0502020204030204" pitchFamily="34" charset="0"/>
            </a:endParaRPr>
          </a:p>
        </p:txBody>
      </p:sp>
      <p:sp>
        <p:nvSpPr>
          <p:cNvPr id="19" name="Text 17"/>
          <p:cNvSpPr/>
          <p:nvPr/>
        </p:nvSpPr>
        <p:spPr>
          <a:xfrm>
            <a:off x="320040" y="4224528"/>
            <a:ext cx="1828800" cy="256032"/>
          </a:xfrm>
          <a:prstGeom prst="rect">
            <a:avLst/>
          </a:prstGeom>
          <a:noFill/>
          <a:ln/>
        </p:spPr>
        <p:txBody>
          <a:bodyPr wrap="square" rtlCol="0" anchor="ctr"/>
          <a:lstStyle/>
          <a:p>
            <a:pPr marL="0" indent="0" algn="l">
              <a:buNone/>
            </a:pPr>
            <a:r>
              <a:rPr lang="en-US" sz="800" b="1" kern="0" spc="100" dirty="0">
                <a:solidFill>
                  <a:srgbClr val="C9922A"/>
                </a:solidFill>
                <a:latin typeface="Calibri" pitchFamily="34" charset="0"/>
                <a:ea typeface="Calibri" pitchFamily="34" charset="-122"/>
                <a:cs typeface="Calibri" pitchFamily="34" charset="-120"/>
              </a:rPr>
              <a:t>MODULE CODE</a:t>
            </a:r>
            <a:endParaRPr lang="en-US" sz="800" dirty="0"/>
          </a:p>
        </p:txBody>
      </p:sp>
      <p:sp>
        <p:nvSpPr>
          <p:cNvPr id="20" name="Text 18"/>
          <p:cNvSpPr/>
          <p:nvPr/>
        </p:nvSpPr>
        <p:spPr>
          <a:xfrm>
            <a:off x="320040" y="4471416"/>
            <a:ext cx="4114800" cy="329184"/>
          </a:xfrm>
          <a:prstGeom prst="rect">
            <a:avLst/>
          </a:prstGeom>
          <a:noFill/>
          <a:ln/>
        </p:spPr>
        <p:txBody>
          <a:bodyPr wrap="square" rtlCol="0" anchor="ctr"/>
          <a:lstStyle/>
          <a:p>
            <a:pPr marL="0" indent="0" algn="l">
              <a:buNone/>
            </a:pPr>
            <a:r>
              <a:rPr lang="en-US" sz="1250" dirty="0" err="1">
                <a:solidFill>
                  <a:srgbClr val="FFFFFF"/>
                </a:solidFill>
                <a:latin typeface="Calibri" pitchFamily="34" charset="0"/>
                <a:ea typeface="Calibri" pitchFamily="34" charset="-122"/>
                <a:cs typeface="Calibri" pitchFamily="34" charset="-120"/>
              </a:rPr>
              <a:t>LCHS4010</a:t>
            </a:r>
            <a:endParaRPr lang="en-US" sz="1250" dirty="0"/>
          </a:p>
        </p:txBody>
      </p:sp>
      <p:sp>
        <p:nvSpPr>
          <p:cNvPr id="21" name="Text 19"/>
          <p:cNvSpPr/>
          <p:nvPr/>
        </p:nvSpPr>
        <p:spPr>
          <a:xfrm>
            <a:off x="4754880" y="4224528"/>
            <a:ext cx="1828800" cy="256032"/>
          </a:xfrm>
          <a:prstGeom prst="rect">
            <a:avLst/>
          </a:prstGeom>
          <a:noFill/>
          <a:ln/>
        </p:spPr>
        <p:txBody>
          <a:bodyPr wrap="square" rtlCol="0" anchor="ctr"/>
          <a:lstStyle/>
          <a:p>
            <a:pPr marL="0" indent="0" algn="l">
              <a:buNone/>
            </a:pPr>
            <a:r>
              <a:rPr lang="en-US" sz="800" b="1" kern="0" spc="100" dirty="0">
                <a:solidFill>
                  <a:srgbClr val="C9922A"/>
                </a:solidFill>
                <a:latin typeface="Calibri" pitchFamily="34" charset="0"/>
                <a:ea typeface="Calibri" pitchFamily="34" charset="-122"/>
                <a:cs typeface="Calibri" pitchFamily="34" charset="-120"/>
              </a:rPr>
              <a:t>LECTURER</a:t>
            </a:r>
            <a:endParaRPr lang="en-US" sz="800" dirty="0"/>
          </a:p>
        </p:txBody>
      </p:sp>
      <p:sp>
        <p:nvSpPr>
          <p:cNvPr id="22" name="Text 20"/>
          <p:cNvSpPr/>
          <p:nvPr/>
        </p:nvSpPr>
        <p:spPr>
          <a:xfrm>
            <a:off x="4754880" y="4471416"/>
            <a:ext cx="4114800" cy="329184"/>
          </a:xfrm>
          <a:prstGeom prst="rect">
            <a:avLst/>
          </a:prstGeom>
          <a:noFill/>
          <a:ln/>
        </p:spPr>
        <p:txBody>
          <a:bodyPr wrap="square" rtlCol="0" anchor="ctr"/>
          <a:lstStyle/>
          <a:p>
            <a:r>
              <a:rPr lang="en-US" sz="1250" b="1" dirty="0">
                <a:latin typeface="Calibri" panose="020F0502020204030204" pitchFamily="34" charset="0"/>
                <a:ea typeface="Calibri" panose="020F0502020204030204" pitchFamily="34" charset="0"/>
                <a:cs typeface="Calibri" panose="020F0502020204030204" pitchFamily="34" charset="0"/>
              </a:rPr>
              <a:t>Neale Haddon (Module lead)</a:t>
            </a:r>
            <a:endParaRPr lang="en-US" sz="1250" dirty="0">
              <a:latin typeface="Calibri" panose="020F0502020204030204" pitchFamily="34" charset="0"/>
              <a:ea typeface="Calibri" panose="020F0502020204030204" pitchFamily="34" charset="0"/>
              <a:cs typeface="Calibri" panose="020F0502020204030204" pitchFamily="34" charset="0"/>
            </a:endParaRPr>
          </a:p>
        </p:txBody>
      </p:sp>
      <p:sp>
        <p:nvSpPr>
          <p:cNvPr id="23" name="Shape 21"/>
          <p:cNvSpPr/>
          <p:nvPr/>
        </p:nvSpPr>
        <p:spPr>
          <a:xfrm>
            <a:off x="0" y="5001768"/>
            <a:ext cx="9144000" cy="141732"/>
          </a:xfrm>
          <a:prstGeom prst="rect">
            <a:avLst/>
          </a:prstGeom>
          <a:solidFill>
            <a:srgbClr val="9B1C2E"/>
          </a:solidFill>
          <a:ln w="12700">
            <a:solidFill>
              <a:srgbClr val="9B1C2E"/>
            </a:solidFill>
            <a:prstDash val="solid"/>
          </a:ln>
        </p:spPr>
        <p:txBody>
          <a:bodyPr/>
          <a:lstStyle/>
          <a:p>
            <a:endParaRPr lang="en-US"/>
          </a:p>
        </p:txBody>
      </p:sp>
      <p:sp>
        <p:nvSpPr>
          <p:cNvPr id="24" name="Text 22"/>
          <p:cNvSpPr/>
          <p:nvPr/>
        </p:nvSpPr>
        <p:spPr>
          <a:xfrm>
            <a:off x="274320" y="5001768"/>
            <a:ext cx="8686800" cy="141732"/>
          </a:xfrm>
          <a:prstGeom prst="rect">
            <a:avLst/>
          </a:prstGeom>
          <a:noFill/>
          <a:ln/>
        </p:spPr>
        <p:txBody>
          <a:bodyPr wrap="square" rtlCol="0" anchor="ctr"/>
          <a:lstStyle/>
          <a:p>
            <a:pPr marL="0" indent="0" algn="ctr">
              <a:buNone/>
            </a:pPr>
            <a:r>
              <a:rPr lang="en-US" sz="850" dirty="0" err="1">
                <a:solidFill>
                  <a:srgbClr val="FFFFFF"/>
                </a:solidFill>
                <a:latin typeface="Calibri" pitchFamily="34" charset="0"/>
                <a:ea typeface="Calibri" pitchFamily="34" charset="-122"/>
                <a:cs typeface="Calibri" pitchFamily="34" charset="-120"/>
              </a:rPr>
              <a:t>LCHS4010</a:t>
            </a:r>
            <a:r>
              <a:rPr lang="en-US" sz="850" dirty="0">
                <a:solidFill>
                  <a:srgbClr val="FFFFFF"/>
                </a:solidFill>
                <a:latin typeface="Calibri" pitchFamily="34" charset="0"/>
                <a:ea typeface="Calibri" pitchFamily="34" charset="-122"/>
                <a:cs typeface="Calibri" pitchFamily="34" charset="-120"/>
              </a:rPr>
              <a:t>  |  Introduction to Public Health  |  June 2026</a:t>
            </a:r>
            <a:endParaRPr lang="en-US" sz="850" dirty="0"/>
          </a:p>
        </p:txBody>
      </p:sp>
      <p:sp>
        <p:nvSpPr>
          <p:cNvPr id="25" name="Shape 23"/>
          <p:cNvSpPr/>
          <p:nvPr/>
        </p:nvSpPr>
        <p:spPr>
          <a:xfrm>
            <a:off x="7406640" y="-548640"/>
            <a:ext cx="2286000" cy="2286000"/>
          </a:xfrm>
          <a:prstGeom prst="ellipse">
            <a:avLst/>
          </a:prstGeom>
          <a:solidFill>
            <a:srgbClr val="9B1C2E">
              <a:alpha val="25000"/>
            </a:srgbClr>
          </a:solidFill>
          <a:ln w="12700">
            <a:solidFill>
              <a:srgbClr val="9B1C2E">
                <a:alpha val="40000"/>
              </a:srgbClr>
            </a:solidFill>
            <a:prstDash val="solid"/>
          </a:ln>
        </p:spPr>
        <p:txBody>
          <a:bodyPr/>
          <a:lstStyle/>
          <a:p>
            <a:endParaRPr lang="en-US"/>
          </a:p>
        </p:txBody>
      </p:sp>
      <p:sp>
        <p:nvSpPr>
          <p:cNvPr id="26" name="Shape 24"/>
          <p:cNvSpPr/>
          <p:nvPr/>
        </p:nvSpPr>
        <p:spPr>
          <a:xfrm>
            <a:off x="7818120" y="-228600"/>
            <a:ext cx="1463040" cy="1463040"/>
          </a:xfrm>
          <a:prstGeom prst="ellipse">
            <a:avLst/>
          </a:prstGeom>
          <a:solidFill>
            <a:srgbClr val="C9922A">
              <a:alpha val="18000"/>
            </a:srgbClr>
          </a:solidFill>
          <a:ln w="12700">
            <a:solidFill>
              <a:srgbClr val="C9922A">
                <a:alpha val="30000"/>
              </a:srgbClr>
            </a:solidFill>
            <a:prstDash val="solid"/>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A5276"/>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E67E22"/>
          </a:solidFill>
          <a:ln w="12700">
            <a:solidFill>
              <a:srgbClr val="E67E22"/>
            </a:solidFill>
            <a:prstDash val="solid"/>
          </a:ln>
        </p:spPr>
        <p:txBody>
          <a:bodyPr/>
          <a:lstStyle/>
          <a:p>
            <a:endParaRPr lang="en-US"/>
          </a:p>
        </p:txBody>
      </p:sp>
      <p:sp>
        <p:nvSpPr>
          <p:cNvPr id="3" name="Text 1"/>
          <p:cNvSpPr/>
          <p:nvPr/>
        </p:nvSpPr>
        <p:spPr>
          <a:xfrm>
            <a:off x="457200" y="320040"/>
            <a:ext cx="8229600" cy="320040"/>
          </a:xfrm>
          <a:prstGeom prst="rect">
            <a:avLst/>
          </a:prstGeom>
          <a:noFill/>
          <a:ln/>
        </p:spPr>
        <p:txBody>
          <a:bodyPr wrap="square" rtlCol="0" anchor="ctr"/>
          <a:lstStyle/>
          <a:p>
            <a:pPr marL="0" indent="0">
              <a:buNone/>
            </a:pPr>
            <a:r>
              <a:rPr lang="en-US" sz="1100" i="1" dirty="0">
                <a:solidFill>
                  <a:srgbClr val="A9CCE3"/>
                </a:solidFill>
                <a:latin typeface="Calibri" pitchFamily="34" charset="0"/>
                <a:ea typeface="Calibri" pitchFamily="34" charset="-122"/>
                <a:cs typeface="Calibri" pitchFamily="34" charset="-120"/>
              </a:rPr>
              <a:t>LCHS4010 | Psychology in Health and Social Care</a:t>
            </a:r>
            <a:endParaRPr lang="en-US" sz="1100" dirty="0"/>
          </a:p>
        </p:txBody>
      </p:sp>
      <p:sp>
        <p:nvSpPr>
          <p:cNvPr id="4" name="Text 2"/>
          <p:cNvSpPr/>
          <p:nvPr/>
        </p:nvSpPr>
        <p:spPr>
          <a:xfrm>
            <a:off x="457200" y="914400"/>
            <a:ext cx="8229600" cy="1005840"/>
          </a:xfrm>
          <a:prstGeom prst="rect">
            <a:avLst/>
          </a:prstGeom>
          <a:noFill/>
          <a:ln/>
        </p:spPr>
        <p:txBody>
          <a:bodyPr wrap="square" rtlCol="0" anchor="ctr"/>
          <a:lstStyle/>
          <a:p>
            <a:pPr marL="0" indent="0">
              <a:buNone/>
            </a:pPr>
            <a:r>
              <a:rPr lang="en-US" sz="3600" b="1" dirty="0">
                <a:solidFill>
                  <a:srgbClr val="FFFFFF"/>
                </a:solidFill>
                <a:latin typeface="Georgia" pitchFamily="34" charset="0"/>
                <a:ea typeface="Georgia" pitchFamily="34" charset="-122"/>
                <a:cs typeface="Georgia" pitchFamily="34" charset="-120"/>
              </a:rPr>
              <a:t>Applying Erikson's Psychosocial Theory</a:t>
            </a:r>
            <a:endParaRPr lang="en-US" sz="3600" dirty="0"/>
          </a:p>
        </p:txBody>
      </p:sp>
      <p:sp>
        <p:nvSpPr>
          <p:cNvPr id="5" name="Text 3"/>
          <p:cNvSpPr/>
          <p:nvPr/>
        </p:nvSpPr>
        <p:spPr>
          <a:xfrm>
            <a:off x="457200" y="1965960"/>
            <a:ext cx="8229600" cy="685800"/>
          </a:xfrm>
          <a:prstGeom prst="rect">
            <a:avLst/>
          </a:prstGeom>
          <a:noFill/>
          <a:ln/>
        </p:spPr>
        <p:txBody>
          <a:bodyPr wrap="square" rtlCol="0" anchor="ctr"/>
          <a:lstStyle/>
          <a:p>
            <a:r>
              <a:rPr lang="en-GB" sz="2400" dirty="0">
                <a:solidFill>
                  <a:schemeClr val="bg1">
                    <a:lumMod val="75000"/>
                  </a:schemeClr>
                </a:solidFill>
              </a:rPr>
              <a:t>Understanding Isaac’s development during his early years</a:t>
            </a:r>
            <a:endParaRPr lang="en-US" sz="2200" dirty="0">
              <a:solidFill>
                <a:schemeClr val="bg1">
                  <a:lumMod val="75000"/>
                </a:schemeClr>
              </a:solidFill>
            </a:endParaRPr>
          </a:p>
        </p:txBody>
      </p:sp>
      <p:sp>
        <p:nvSpPr>
          <p:cNvPr id="6" name="Shape 4"/>
          <p:cNvSpPr/>
          <p:nvPr/>
        </p:nvSpPr>
        <p:spPr>
          <a:xfrm>
            <a:off x="457200" y="2834640"/>
            <a:ext cx="8229600" cy="36576"/>
          </a:xfrm>
          <a:prstGeom prst="rect">
            <a:avLst/>
          </a:prstGeom>
          <a:solidFill>
            <a:srgbClr val="E67E22"/>
          </a:solidFill>
          <a:ln w="12700">
            <a:solidFill>
              <a:srgbClr val="E67E22"/>
            </a:solidFill>
            <a:prstDash val="solid"/>
          </a:ln>
        </p:spPr>
        <p:txBody>
          <a:bodyPr/>
          <a:lstStyle/>
          <a:p>
            <a:endParaRPr lang="en-US"/>
          </a:p>
        </p:txBody>
      </p:sp>
      <p:sp>
        <p:nvSpPr>
          <p:cNvPr id="7" name="Text 5"/>
          <p:cNvSpPr/>
          <p:nvPr/>
        </p:nvSpPr>
        <p:spPr>
          <a:xfrm>
            <a:off x="457200" y="3017520"/>
            <a:ext cx="8229600" cy="365760"/>
          </a:xfrm>
          <a:prstGeom prst="rect">
            <a:avLst/>
          </a:prstGeom>
          <a:noFill/>
          <a:ln/>
        </p:spPr>
        <p:txBody>
          <a:bodyPr wrap="square" rtlCol="0" anchor="ctr"/>
          <a:lstStyle/>
          <a:p>
            <a:pPr marL="0" indent="0">
              <a:buNone/>
            </a:pPr>
            <a:r>
              <a:rPr lang="en-US" sz="1400" b="1" dirty="0">
                <a:solidFill>
                  <a:srgbClr val="E67E22"/>
                </a:solidFill>
                <a:latin typeface="Calibri" pitchFamily="34" charset="0"/>
                <a:ea typeface="Calibri" pitchFamily="34" charset="-122"/>
                <a:cs typeface="Calibri" pitchFamily="34" charset="-120"/>
              </a:rPr>
              <a:t>Scenario: </a:t>
            </a:r>
            <a:r>
              <a:rPr lang="en-US" sz="1400" dirty="0">
                <a:solidFill>
                  <a:srgbClr val="D6EAF8"/>
                </a:solidFill>
                <a:latin typeface="Calibri" pitchFamily="34" charset="0"/>
                <a:ea typeface="Calibri" pitchFamily="34" charset="-122"/>
                <a:cs typeface="Calibri" pitchFamily="34" charset="-120"/>
              </a:rPr>
              <a:t>Trainee Early Years Support Worker | Children's Centre, London</a:t>
            </a:r>
            <a:endParaRPr lang="en-US" sz="1400" dirty="0"/>
          </a:p>
        </p:txBody>
      </p:sp>
      <p:sp>
        <p:nvSpPr>
          <p:cNvPr id="8" name="Text 6"/>
          <p:cNvSpPr/>
          <p:nvPr/>
        </p:nvSpPr>
        <p:spPr>
          <a:xfrm>
            <a:off x="457200" y="3429000"/>
            <a:ext cx="8229600" cy="365760"/>
          </a:xfrm>
          <a:prstGeom prst="rect">
            <a:avLst/>
          </a:prstGeom>
          <a:noFill/>
          <a:ln/>
        </p:spPr>
        <p:txBody>
          <a:bodyPr wrap="square" rtlCol="0" anchor="ctr"/>
          <a:lstStyle/>
          <a:p>
            <a:pPr marL="0" indent="0">
              <a:buNone/>
            </a:pPr>
            <a:r>
              <a:rPr lang="en-US" sz="1400" b="1" dirty="0">
                <a:solidFill>
                  <a:srgbClr val="E67E22"/>
                </a:solidFill>
                <a:latin typeface="Calibri" pitchFamily="34" charset="0"/>
                <a:ea typeface="Calibri" pitchFamily="34" charset="-122"/>
                <a:cs typeface="Calibri" pitchFamily="34" charset="-120"/>
              </a:rPr>
              <a:t>Focus Child: </a:t>
            </a:r>
            <a:r>
              <a:rPr lang="en-US" sz="1400" dirty="0">
                <a:solidFill>
                  <a:srgbClr val="D6EAF8"/>
                </a:solidFill>
                <a:latin typeface="Calibri" pitchFamily="34" charset="0"/>
                <a:ea typeface="Calibri" pitchFamily="34" charset="-122"/>
                <a:cs typeface="Calibri" pitchFamily="34" charset="-120"/>
              </a:rPr>
              <a:t>Isaac, aged 4 | Multi Agency Early Help Plan</a:t>
            </a:r>
            <a:endParaRPr lang="en-US" sz="1400" dirty="0"/>
          </a:p>
        </p:txBody>
      </p:sp>
      <p:sp>
        <p:nvSpPr>
          <p:cNvPr id="9" name="Text 7"/>
          <p:cNvSpPr/>
          <p:nvPr/>
        </p:nvSpPr>
        <p:spPr>
          <a:xfrm>
            <a:off x="457200" y="4663440"/>
            <a:ext cx="8229600" cy="320040"/>
          </a:xfrm>
          <a:prstGeom prst="rect">
            <a:avLst/>
          </a:prstGeom>
          <a:noFill/>
          <a:ln/>
        </p:spPr>
        <p:txBody>
          <a:bodyPr wrap="square" rtlCol="0" anchor="ctr"/>
          <a:lstStyle/>
          <a:p>
            <a:pPr marL="0" indent="0">
              <a:buNone/>
            </a:pPr>
            <a:r>
              <a:rPr lang="en-US" sz="1100" i="1" dirty="0">
                <a:solidFill>
                  <a:srgbClr val="7FB3D3"/>
                </a:solidFill>
                <a:latin typeface="Calibri" pitchFamily="34" charset="0"/>
                <a:ea typeface="Calibri" pitchFamily="34" charset="-122"/>
                <a:cs typeface="Calibri" pitchFamily="34" charset="-120"/>
              </a:rPr>
              <a:t>Individual Presentation | Component 1 | June 2026</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3000" b="1" dirty="0">
                <a:solidFill>
                  <a:srgbClr val="FFFFFF"/>
                </a:solidFill>
                <a:latin typeface="Georgia" pitchFamily="34" charset="0"/>
                <a:ea typeface="Georgia" pitchFamily="34" charset="-122"/>
                <a:cs typeface="Georgia" pitchFamily="34" charset="-120"/>
              </a:rPr>
              <a:t>Presentation Overview</a:t>
            </a:r>
            <a:endParaRPr lang="en-US" sz="3000" dirty="0"/>
          </a:p>
        </p:txBody>
      </p:sp>
      <p:sp>
        <p:nvSpPr>
          <p:cNvPr id="4" name="Shape 2"/>
          <p:cNvSpPr/>
          <p:nvPr/>
        </p:nvSpPr>
        <p:spPr>
          <a:xfrm>
            <a:off x="457200" y="1133856"/>
            <a:ext cx="411480" cy="411480"/>
          </a:xfrm>
          <a:prstGeom prst="ellipse">
            <a:avLst/>
          </a:prstGeom>
          <a:solidFill>
            <a:srgbClr val="E67E22"/>
          </a:solidFill>
          <a:ln w="12700">
            <a:solidFill>
              <a:srgbClr val="E67E22"/>
            </a:solidFill>
            <a:prstDash val="solid"/>
          </a:ln>
        </p:spPr>
        <p:txBody>
          <a:bodyPr/>
          <a:lstStyle/>
          <a:p>
            <a:endParaRPr lang="en-US"/>
          </a:p>
        </p:txBody>
      </p:sp>
      <p:sp>
        <p:nvSpPr>
          <p:cNvPr id="5" name="Text 3"/>
          <p:cNvSpPr/>
          <p:nvPr/>
        </p:nvSpPr>
        <p:spPr>
          <a:xfrm>
            <a:off x="457200" y="113385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6" name="Text 4"/>
          <p:cNvSpPr/>
          <p:nvPr/>
        </p:nvSpPr>
        <p:spPr>
          <a:xfrm>
            <a:off x="1005840" y="1097280"/>
            <a:ext cx="7772400" cy="457200"/>
          </a:xfrm>
          <a:prstGeom prst="rect">
            <a:avLst/>
          </a:prstGeom>
          <a:noFill/>
          <a:ln/>
        </p:spPr>
        <p:txBody>
          <a:bodyPr wrap="square" rtlCol="0" anchor="ctr"/>
          <a:lstStyle/>
          <a:p>
            <a:pPr marL="0" indent="0">
              <a:buNone/>
            </a:pPr>
            <a:r>
              <a:rPr lang="en-US" sz="1500" dirty="0">
                <a:solidFill>
                  <a:schemeClr val="accent6">
                    <a:lumMod val="50000"/>
                  </a:schemeClr>
                </a:solidFill>
                <a:latin typeface="Calibri" pitchFamily="34" charset="0"/>
                <a:ea typeface="Calibri" pitchFamily="34" charset="-122"/>
                <a:cs typeface="Calibri" pitchFamily="34" charset="-120"/>
              </a:rPr>
              <a:t>Isaac's Background &amp; Main Points Observed </a:t>
            </a:r>
            <a:endParaRPr lang="en-US" sz="1500" dirty="0">
              <a:solidFill>
                <a:schemeClr val="accent6">
                  <a:lumMod val="50000"/>
                </a:schemeClr>
              </a:solidFill>
            </a:endParaRPr>
          </a:p>
        </p:txBody>
      </p:sp>
      <p:sp>
        <p:nvSpPr>
          <p:cNvPr id="7" name="Shape 5"/>
          <p:cNvSpPr/>
          <p:nvPr/>
        </p:nvSpPr>
        <p:spPr>
          <a:xfrm>
            <a:off x="457200" y="1682496"/>
            <a:ext cx="411480" cy="411480"/>
          </a:xfrm>
          <a:prstGeom prst="ellipse">
            <a:avLst/>
          </a:prstGeom>
          <a:solidFill>
            <a:srgbClr val="E67E22"/>
          </a:solidFill>
          <a:ln w="12700">
            <a:solidFill>
              <a:srgbClr val="E67E22"/>
            </a:solidFill>
            <a:prstDash val="solid"/>
          </a:ln>
        </p:spPr>
        <p:txBody>
          <a:bodyPr/>
          <a:lstStyle/>
          <a:p>
            <a:endParaRPr lang="en-US"/>
          </a:p>
        </p:txBody>
      </p:sp>
      <p:sp>
        <p:nvSpPr>
          <p:cNvPr id="8" name="Text 6"/>
          <p:cNvSpPr/>
          <p:nvPr/>
        </p:nvSpPr>
        <p:spPr>
          <a:xfrm>
            <a:off x="457200" y="168249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9" name="Text 7"/>
          <p:cNvSpPr/>
          <p:nvPr/>
        </p:nvSpPr>
        <p:spPr>
          <a:xfrm>
            <a:off x="1005840" y="1645920"/>
            <a:ext cx="7772400" cy="457200"/>
          </a:xfrm>
          <a:prstGeom prst="rect">
            <a:avLst/>
          </a:prstGeom>
          <a:noFill/>
          <a:ln/>
        </p:spPr>
        <p:txBody>
          <a:bodyPr wrap="square" rtlCol="0" anchor="ctr"/>
          <a:lstStyle/>
          <a:p>
            <a:pPr marL="0" indent="0">
              <a:buNone/>
            </a:pPr>
            <a:r>
              <a:rPr lang="en-US" sz="1500" dirty="0">
                <a:solidFill>
                  <a:schemeClr val="accent6">
                    <a:lumMod val="50000"/>
                  </a:schemeClr>
                </a:solidFill>
                <a:latin typeface="Calibri" pitchFamily="34" charset="0"/>
                <a:ea typeface="Calibri" pitchFamily="34" charset="-122"/>
                <a:cs typeface="Calibri" pitchFamily="34" charset="-120"/>
              </a:rPr>
              <a:t>Introduction to Erikson's Psychosocial Theory</a:t>
            </a:r>
            <a:endParaRPr lang="en-US" sz="1500" dirty="0">
              <a:solidFill>
                <a:schemeClr val="accent6">
                  <a:lumMod val="50000"/>
                </a:schemeClr>
              </a:solidFill>
            </a:endParaRPr>
          </a:p>
        </p:txBody>
      </p:sp>
      <p:sp>
        <p:nvSpPr>
          <p:cNvPr id="10" name="Shape 8"/>
          <p:cNvSpPr/>
          <p:nvPr/>
        </p:nvSpPr>
        <p:spPr>
          <a:xfrm>
            <a:off x="457200" y="2231136"/>
            <a:ext cx="411480" cy="411480"/>
          </a:xfrm>
          <a:prstGeom prst="ellipse">
            <a:avLst/>
          </a:prstGeom>
          <a:solidFill>
            <a:srgbClr val="E67E22"/>
          </a:solidFill>
          <a:ln w="12700">
            <a:solidFill>
              <a:srgbClr val="E67E22"/>
            </a:solidFill>
            <a:prstDash val="solid"/>
          </a:ln>
        </p:spPr>
        <p:txBody>
          <a:bodyPr/>
          <a:lstStyle/>
          <a:p>
            <a:endParaRPr lang="en-US"/>
          </a:p>
        </p:txBody>
      </p:sp>
      <p:sp>
        <p:nvSpPr>
          <p:cNvPr id="11" name="Text 9"/>
          <p:cNvSpPr/>
          <p:nvPr/>
        </p:nvSpPr>
        <p:spPr>
          <a:xfrm>
            <a:off x="457200" y="223113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2" name="Text 10"/>
          <p:cNvSpPr/>
          <p:nvPr/>
        </p:nvSpPr>
        <p:spPr>
          <a:xfrm>
            <a:off x="1005840" y="2194560"/>
            <a:ext cx="7772400" cy="457200"/>
          </a:xfrm>
          <a:prstGeom prst="rect">
            <a:avLst/>
          </a:prstGeom>
          <a:noFill/>
          <a:ln/>
        </p:spPr>
        <p:txBody>
          <a:bodyPr wrap="square" rtlCol="0" anchor="ctr"/>
          <a:lstStyle/>
          <a:p>
            <a:pPr marL="0" indent="0">
              <a:buNone/>
            </a:pPr>
            <a:r>
              <a:rPr lang="en-US" sz="1500" dirty="0">
                <a:solidFill>
                  <a:schemeClr val="accent6">
                    <a:lumMod val="50000"/>
                  </a:schemeClr>
                </a:solidFill>
                <a:latin typeface="Calibri" pitchFamily="34" charset="0"/>
                <a:ea typeface="Calibri" pitchFamily="34" charset="-122"/>
                <a:cs typeface="Calibri" pitchFamily="34" charset="-120"/>
              </a:rPr>
              <a:t>Applying Stage 3: Leadership vs. Guilt to Isaac</a:t>
            </a:r>
            <a:endParaRPr lang="en-US" sz="1500" dirty="0">
              <a:solidFill>
                <a:schemeClr val="accent6">
                  <a:lumMod val="50000"/>
                </a:schemeClr>
              </a:solidFill>
            </a:endParaRPr>
          </a:p>
        </p:txBody>
      </p:sp>
      <p:sp>
        <p:nvSpPr>
          <p:cNvPr id="13" name="Shape 11"/>
          <p:cNvSpPr/>
          <p:nvPr/>
        </p:nvSpPr>
        <p:spPr>
          <a:xfrm>
            <a:off x="457200" y="2779776"/>
            <a:ext cx="411480" cy="411480"/>
          </a:xfrm>
          <a:prstGeom prst="ellipse">
            <a:avLst/>
          </a:prstGeom>
          <a:solidFill>
            <a:srgbClr val="E67E22"/>
          </a:solidFill>
          <a:ln w="12700">
            <a:solidFill>
              <a:srgbClr val="E67E22"/>
            </a:solidFill>
            <a:prstDash val="solid"/>
          </a:ln>
        </p:spPr>
        <p:txBody>
          <a:bodyPr/>
          <a:lstStyle/>
          <a:p>
            <a:endParaRPr lang="en-US"/>
          </a:p>
        </p:txBody>
      </p:sp>
      <p:sp>
        <p:nvSpPr>
          <p:cNvPr id="14" name="Text 12"/>
          <p:cNvSpPr/>
          <p:nvPr/>
        </p:nvSpPr>
        <p:spPr>
          <a:xfrm>
            <a:off x="457200" y="277977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15" name="Text 13"/>
          <p:cNvSpPr/>
          <p:nvPr/>
        </p:nvSpPr>
        <p:spPr>
          <a:xfrm>
            <a:off x="1005840" y="2743200"/>
            <a:ext cx="7772400" cy="457200"/>
          </a:xfrm>
          <a:prstGeom prst="rect">
            <a:avLst/>
          </a:prstGeom>
          <a:noFill/>
          <a:ln/>
        </p:spPr>
        <p:txBody>
          <a:bodyPr wrap="square" rtlCol="0" anchor="ctr"/>
          <a:lstStyle/>
          <a:p>
            <a:pPr marL="0" indent="0">
              <a:buNone/>
            </a:pPr>
            <a:r>
              <a:rPr lang="en-US" sz="1500" dirty="0">
                <a:solidFill>
                  <a:schemeClr val="accent6">
                    <a:lumMod val="50000"/>
                  </a:schemeClr>
                </a:solidFill>
                <a:latin typeface="Calibri" pitchFamily="34" charset="0"/>
                <a:ea typeface="Calibri" pitchFamily="34" charset="-122"/>
                <a:cs typeface="Calibri" pitchFamily="34" charset="-120"/>
              </a:rPr>
              <a:t>Nature &amp; Nurture: Biological and Environmental Influences</a:t>
            </a:r>
            <a:endParaRPr lang="en-US" sz="1500" dirty="0">
              <a:solidFill>
                <a:schemeClr val="accent6">
                  <a:lumMod val="50000"/>
                </a:schemeClr>
              </a:solidFill>
            </a:endParaRPr>
          </a:p>
        </p:txBody>
      </p:sp>
      <p:sp>
        <p:nvSpPr>
          <p:cNvPr id="16" name="Shape 14"/>
          <p:cNvSpPr/>
          <p:nvPr/>
        </p:nvSpPr>
        <p:spPr>
          <a:xfrm>
            <a:off x="457200" y="3328416"/>
            <a:ext cx="411480" cy="411480"/>
          </a:xfrm>
          <a:prstGeom prst="ellipse">
            <a:avLst/>
          </a:prstGeom>
          <a:solidFill>
            <a:srgbClr val="E67E22"/>
          </a:solidFill>
          <a:ln w="12700">
            <a:solidFill>
              <a:srgbClr val="E67E22"/>
            </a:solidFill>
            <a:prstDash val="solid"/>
          </a:ln>
        </p:spPr>
        <p:txBody>
          <a:bodyPr/>
          <a:lstStyle/>
          <a:p>
            <a:endParaRPr lang="en-US"/>
          </a:p>
        </p:txBody>
      </p:sp>
      <p:sp>
        <p:nvSpPr>
          <p:cNvPr id="17" name="Text 15"/>
          <p:cNvSpPr/>
          <p:nvPr/>
        </p:nvSpPr>
        <p:spPr>
          <a:xfrm>
            <a:off x="457200" y="332841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18" name="Text 16"/>
          <p:cNvSpPr/>
          <p:nvPr/>
        </p:nvSpPr>
        <p:spPr>
          <a:xfrm>
            <a:off x="1005840" y="3291840"/>
            <a:ext cx="7772400" cy="457200"/>
          </a:xfrm>
          <a:prstGeom prst="rect">
            <a:avLst/>
          </a:prstGeom>
          <a:noFill/>
          <a:ln/>
        </p:spPr>
        <p:txBody>
          <a:bodyPr wrap="square" rtlCol="0" anchor="ctr"/>
          <a:lstStyle/>
          <a:p>
            <a:r>
              <a:rPr lang="en-US" sz="1500" dirty="0">
                <a:solidFill>
                  <a:schemeClr val="accent6">
                    <a:lumMod val="50000"/>
                  </a:schemeClr>
                </a:solidFill>
              </a:rPr>
              <a:t>Ways to support learning</a:t>
            </a:r>
          </a:p>
        </p:txBody>
      </p:sp>
      <p:sp>
        <p:nvSpPr>
          <p:cNvPr id="19" name="Shape 17"/>
          <p:cNvSpPr/>
          <p:nvPr/>
        </p:nvSpPr>
        <p:spPr>
          <a:xfrm>
            <a:off x="457200" y="3877056"/>
            <a:ext cx="411480" cy="411480"/>
          </a:xfrm>
          <a:prstGeom prst="ellipse">
            <a:avLst/>
          </a:prstGeom>
          <a:solidFill>
            <a:srgbClr val="E67E22"/>
          </a:solidFill>
          <a:ln w="12700">
            <a:solidFill>
              <a:srgbClr val="E67E22"/>
            </a:solidFill>
            <a:prstDash val="solid"/>
          </a:ln>
        </p:spPr>
        <p:txBody>
          <a:bodyPr/>
          <a:lstStyle/>
          <a:p>
            <a:endParaRPr lang="en-US"/>
          </a:p>
        </p:txBody>
      </p:sp>
      <p:sp>
        <p:nvSpPr>
          <p:cNvPr id="20" name="Text 18"/>
          <p:cNvSpPr/>
          <p:nvPr/>
        </p:nvSpPr>
        <p:spPr>
          <a:xfrm>
            <a:off x="457200" y="387705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6</a:t>
            </a:r>
            <a:endParaRPr lang="en-US" sz="1400" dirty="0"/>
          </a:p>
        </p:txBody>
      </p:sp>
      <p:sp>
        <p:nvSpPr>
          <p:cNvPr id="21" name="Text 19"/>
          <p:cNvSpPr/>
          <p:nvPr/>
        </p:nvSpPr>
        <p:spPr>
          <a:xfrm>
            <a:off x="1005840" y="3840480"/>
            <a:ext cx="7772400" cy="457200"/>
          </a:xfrm>
          <a:prstGeom prst="rect">
            <a:avLst/>
          </a:prstGeom>
          <a:noFill/>
          <a:ln/>
        </p:spPr>
        <p:txBody>
          <a:bodyPr wrap="square" rtlCol="0" anchor="ctr"/>
          <a:lstStyle/>
          <a:p>
            <a:r>
              <a:rPr lang="en-US" sz="1500" dirty="0">
                <a:solidFill>
                  <a:schemeClr val="accent6">
                    <a:lumMod val="50000"/>
                  </a:schemeClr>
                </a:solidFill>
              </a:rPr>
              <a:t>Discussion of Erikson’s theory</a:t>
            </a:r>
          </a:p>
        </p:txBody>
      </p:sp>
      <p:sp>
        <p:nvSpPr>
          <p:cNvPr id="22" name="Shape 20"/>
          <p:cNvSpPr/>
          <p:nvPr/>
        </p:nvSpPr>
        <p:spPr>
          <a:xfrm>
            <a:off x="457200" y="4425696"/>
            <a:ext cx="411480" cy="411480"/>
          </a:xfrm>
          <a:prstGeom prst="ellipse">
            <a:avLst/>
          </a:prstGeom>
          <a:solidFill>
            <a:srgbClr val="E67E22"/>
          </a:solidFill>
          <a:ln w="12700">
            <a:solidFill>
              <a:srgbClr val="E67E22"/>
            </a:solidFill>
            <a:prstDash val="solid"/>
          </a:ln>
        </p:spPr>
        <p:txBody>
          <a:bodyPr/>
          <a:lstStyle/>
          <a:p>
            <a:endParaRPr lang="en-US"/>
          </a:p>
        </p:txBody>
      </p:sp>
      <p:sp>
        <p:nvSpPr>
          <p:cNvPr id="23" name="Text 21"/>
          <p:cNvSpPr/>
          <p:nvPr/>
        </p:nvSpPr>
        <p:spPr>
          <a:xfrm>
            <a:off x="457200" y="4425696"/>
            <a:ext cx="411480" cy="4114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7</a:t>
            </a:r>
            <a:endParaRPr lang="en-US" sz="1400" dirty="0"/>
          </a:p>
        </p:txBody>
      </p:sp>
      <p:sp>
        <p:nvSpPr>
          <p:cNvPr id="24" name="Text 22"/>
          <p:cNvSpPr/>
          <p:nvPr/>
        </p:nvSpPr>
        <p:spPr>
          <a:xfrm>
            <a:off x="1005840" y="4389120"/>
            <a:ext cx="7772400" cy="457200"/>
          </a:xfrm>
          <a:prstGeom prst="rect">
            <a:avLst/>
          </a:prstGeom>
          <a:noFill/>
          <a:ln/>
        </p:spPr>
        <p:txBody>
          <a:bodyPr wrap="square" rtlCol="0" anchor="ctr"/>
          <a:lstStyle/>
          <a:p>
            <a:pPr marL="0" indent="0">
              <a:buNone/>
            </a:pPr>
            <a:r>
              <a:rPr lang="en-US" sz="1500" dirty="0">
                <a:solidFill>
                  <a:schemeClr val="accent6">
                    <a:lumMod val="50000"/>
                  </a:schemeClr>
                </a:solidFill>
                <a:latin typeface="Calibri" pitchFamily="34" charset="0"/>
                <a:ea typeface="Calibri" pitchFamily="34" charset="-122"/>
                <a:cs typeface="Calibri" pitchFamily="34" charset="-120"/>
              </a:rPr>
              <a:t>References</a:t>
            </a:r>
            <a:endParaRPr lang="en-US" sz="1500" dirty="0">
              <a:solidFill>
                <a:schemeClr val="accent6">
                  <a:lumMod val="5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Isaac's Background &amp; Main Points Observed</a:t>
            </a:r>
            <a:endParaRPr lang="en-US" sz="2800" dirty="0"/>
          </a:p>
        </p:txBody>
      </p:sp>
      <p:sp>
        <p:nvSpPr>
          <p:cNvPr id="4" name="Shape 2"/>
          <p:cNvSpPr/>
          <p:nvPr/>
        </p:nvSpPr>
        <p:spPr>
          <a:xfrm>
            <a:off x="365760" y="1005840"/>
            <a:ext cx="4023360" cy="3749040"/>
          </a:xfrm>
          <a:prstGeom prst="rect">
            <a:avLst/>
          </a:prstGeom>
          <a:solidFill>
            <a:srgbClr val="D6EAF8"/>
          </a:solidFill>
          <a:ln w="12700">
            <a:solidFill>
              <a:srgbClr val="2E86C1"/>
            </a:solidFill>
            <a:prstDash val="solid"/>
          </a:ln>
        </p:spPr>
        <p:txBody>
          <a:bodyPr/>
          <a:lstStyle/>
          <a:p>
            <a:endParaRPr lang="en-US"/>
          </a:p>
        </p:txBody>
      </p:sp>
      <p:sp>
        <p:nvSpPr>
          <p:cNvPr id="5" name="Text 3"/>
          <p:cNvSpPr/>
          <p:nvPr/>
        </p:nvSpPr>
        <p:spPr>
          <a:xfrm>
            <a:off x="457200" y="1051560"/>
            <a:ext cx="3840480" cy="411480"/>
          </a:xfrm>
          <a:prstGeom prst="rect">
            <a:avLst/>
          </a:prstGeom>
          <a:noFill/>
          <a:ln/>
        </p:spPr>
        <p:txBody>
          <a:bodyPr wrap="square" rtlCol="0" anchor="ctr"/>
          <a:lstStyle/>
          <a:p>
            <a:pPr marL="0" indent="0">
              <a:buNone/>
            </a:pPr>
            <a:r>
              <a:rPr lang="en-US" sz="1400" b="1" dirty="0">
                <a:solidFill>
                  <a:srgbClr val="1F618D"/>
                </a:solidFill>
                <a:latin typeface="Calibri" pitchFamily="34" charset="0"/>
                <a:ea typeface="Calibri" pitchFamily="34" charset="-122"/>
                <a:cs typeface="Calibri" pitchFamily="34" charset="-120"/>
              </a:rPr>
              <a:t>Family Context</a:t>
            </a:r>
            <a:endParaRPr lang="en-US" sz="1400" dirty="0"/>
          </a:p>
        </p:txBody>
      </p:sp>
      <p:sp>
        <p:nvSpPr>
          <p:cNvPr id="6" name="Text 4"/>
          <p:cNvSpPr/>
          <p:nvPr/>
        </p:nvSpPr>
        <p:spPr>
          <a:xfrm>
            <a:off x="502920" y="1508760"/>
            <a:ext cx="3749040" cy="3017520"/>
          </a:xfrm>
          <a:prstGeom prst="rect">
            <a:avLst/>
          </a:prstGeom>
          <a:noFill/>
          <a:ln/>
        </p:spPr>
        <p:txBody>
          <a:bodyPr wrap="square" rtlCol="0" anchor="ctr"/>
          <a:lstStyle/>
          <a:p>
            <a:pPr marL="0" indent="0">
              <a:spcAft>
                <a:spcPts val="400"/>
              </a:spcAft>
              <a:buNone/>
            </a:pPr>
            <a:r>
              <a:rPr lang="en-US" sz="1300" dirty="0">
                <a:solidFill>
                  <a:schemeClr val="bg1">
                    <a:lumMod val="95000"/>
                    <a:lumOff val="5000"/>
                  </a:schemeClr>
                </a:solidFill>
                <a:latin typeface="Calibri" pitchFamily="34" charset="0"/>
                <a:ea typeface="Calibri" pitchFamily="34" charset="-122"/>
                <a:cs typeface="Calibri" pitchFamily="34" charset="-120"/>
              </a:rPr>
              <a:t>• Single parent household
</a:t>
            </a:r>
            <a:endParaRPr lang="en-US" sz="1300" dirty="0">
              <a:solidFill>
                <a:schemeClr val="bg1">
                  <a:lumMod val="95000"/>
                  <a:lumOff val="5000"/>
                </a:schemeClr>
              </a:solidFill>
            </a:endParaRPr>
          </a:p>
          <a:p>
            <a:pPr>
              <a:spcAft>
                <a:spcPts val="400"/>
              </a:spcAft>
            </a:pPr>
            <a:r>
              <a:rPr lang="en-US" sz="1300" dirty="0">
                <a:solidFill>
                  <a:schemeClr val="bg1">
                    <a:lumMod val="95000"/>
                    <a:lumOff val="5000"/>
                  </a:schemeClr>
                </a:solidFill>
                <a:latin typeface="Calibri" pitchFamily="34" charset="0"/>
                <a:ea typeface="Calibri" pitchFamily="34" charset="-122"/>
                <a:cs typeface="Calibri" pitchFamily="34" charset="-120"/>
              </a:rPr>
              <a:t>• </a:t>
            </a:r>
            <a:r>
              <a:rPr lang="en-GB" sz="1300" dirty="0">
                <a:solidFill>
                  <a:schemeClr val="bg1">
                    <a:lumMod val="95000"/>
                    <a:lumOff val="5000"/>
                  </a:schemeClr>
                </a:solidFill>
              </a:rPr>
              <a:t>Mother having emotional difficulties after birth </a:t>
            </a:r>
            <a:r>
              <a:rPr lang="en-US" sz="1300" dirty="0">
                <a:solidFill>
                  <a:schemeClr val="bg1">
                    <a:lumMod val="95000"/>
                    <a:lumOff val="5000"/>
                  </a:schemeClr>
                </a:solidFill>
                <a:latin typeface="Calibri" pitchFamily="34" charset="0"/>
                <a:ea typeface="Calibri" pitchFamily="34" charset="-122"/>
                <a:cs typeface="Calibri" pitchFamily="34" charset="-120"/>
              </a:rPr>
              <a:t>
</a:t>
            </a:r>
            <a:endParaRPr lang="en-US" sz="1300" dirty="0">
              <a:solidFill>
                <a:schemeClr val="bg1">
                  <a:lumMod val="95000"/>
                  <a:lumOff val="5000"/>
                </a:schemeClr>
              </a:solidFill>
            </a:endParaRPr>
          </a:p>
          <a:p>
            <a:pPr marL="0" indent="0">
              <a:spcAft>
                <a:spcPts val="400"/>
              </a:spcAft>
              <a:buNone/>
            </a:pPr>
            <a:r>
              <a:rPr lang="en-US" sz="1300" dirty="0">
                <a:solidFill>
                  <a:schemeClr val="bg1">
                    <a:lumMod val="95000"/>
                    <a:lumOff val="5000"/>
                  </a:schemeClr>
                </a:solidFill>
                <a:latin typeface="Calibri" pitchFamily="34" charset="0"/>
                <a:ea typeface="Calibri" pitchFamily="34" charset="-122"/>
                <a:cs typeface="Calibri" pitchFamily="34" charset="-120"/>
              </a:rPr>
              <a:t>• Limited social support network
</a:t>
            </a:r>
            <a:endParaRPr lang="en-US" sz="1300" dirty="0">
              <a:solidFill>
                <a:schemeClr val="bg1">
                  <a:lumMod val="95000"/>
                  <a:lumOff val="5000"/>
                </a:schemeClr>
              </a:solidFill>
            </a:endParaRPr>
          </a:p>
          <a:p>
            <a:pPr marL="0" indent="0">
              <a:spcAft>
                <a:spcPts val="400"/>
              </a:spcAft>
              <a:buNone/>
            </a:pPr>
            <a:r>
              <a:rPr lang="en-US" sz="1300" dirty="0">
                <a:solidFill>
                  <a:schemeClr val="bg1">
                    <a:lumMod val="95000"/>
                    <a:lumOff val="5000"/>
                  </a:schemeClr>
                </a:solidFill>
                <a:latin typeface="Calibri" pitchFamily="34" charset="0"/>
                <a:ea typeface="Calibri" pitchFamily="34" charset="-122"/>
                <a:cs typeface="Calibri" pitchFamily="34" charset="-120"/>
              </a:rPr>
              <a:t>• Recently relocated to London
</a:t>
            </a:r>
            <a:endParaRPr lang="en-US" sz="1300" dirty="0">
              <a:solidFill>
                <a:schemeClr val="bg1">
                  <a:lumMod val="95000"/>
                  <a:lumOff val="5000"/>
                </a:schemeClr>
              </a:solidFill>
            </a:endParaRPr>
          </a:p>
          <a:p>
            <a:pPr>
              <a:spcAft>
                <a:spcPts val="400"/>
              </a:spcAft>
            </a:pPr>
            <a:r>
              <a:rPr lang="en-US" sz="1300" dirty="0">
                <a:solidFill>
                  <a:schemeClr val="bg1">
                    <a:lumMod val="95000"/>
                    <a:lumOff val="5000"/>
                  </a:schemeClr>
                </a:solidFill>
                <a:latin typeface="Calibri" pitchFamily="34" charset="0"/>
                <a:ea typeface="Calibri" pitchFamily="34" charset="-122"/>
                <a:cs typeface="Calibri" pitchFamily="34" charset="-120"/>
              </a:rPr>
              <a:t>• </a:t>
            </a:r>
            <a:r>
              <a:rPr lang="en-GB" sz="1300" dirty="0">
                <a:solidFill>
                  <a:schemeClr val="bg1">
                    <a:lumMod val="95000"/>
                    <a:lumOff val="5000"/>
                  </a:schemeClr>
                </a:solidFill>
              </a:rPr>
              <a:t>Difficult childcare situation over 2 years </a:t>
            </a:r>
            <a:r>
              <a:rPr lang="en-US" sz="1300" dirty="0">
                <a:solidFill>
                  <a:schemeClr val="bg1">
                    <a:lumMod val="95000"/>
                    <a:lumOff val="5000"/>
                  </a:schemeClr>
                </a:solidFill>
                <a:latin typeface="Calibri" pitchFamily="34" charset="0"/>
                <a:ea typeface="Calibri" pitchFamily="34" charset="-122"/>
                <a:cs typeface="Calibri" pitchFamily="34" charset="-120"/>
              </a:rPr>
              <a:t>
</a:t>
            </a:r>
            <a:endParaRPr lang="en-US" sz="1300" dirty="0">
              <a:solidFill>
                <a:schemeClr val="bg1">
                  <a:lumMod val="95000"/>
                  <a:lumOff val="5000"/>
                </a:schemeClr>
              </a:solidFill>
            </a:endParaRPr>
          </a:p>
          <a:p>
            <a:pPr marL="0" indent="0">
              <a:spcAft>
                <a:spcPts val="400"/>
              </a:spcAft>
              <a:buNone/>
            </a:pPr>
            <a:r>
              <a:rPr lang="en-US" sz="1300" dirty="0">
                <a:solidFill>
                  <a:schemeClr val="bg1">
                    <a:lumMod val="95000"/>
                    <a:lumOff val="5000"/>
                  </a:schemeClr>
                </a:solidFill>
                <a:latin typeface="Calibri" pitchFamily="34" charset="0"/>
                <a:ea typeface="Calibri" pitchFamily="34" charset="-122"/>
                <a:cs typeface="Calibri" pitchFamily="34" charset="-120"/>
              </a:rPr>
              <a:t>• Low maternal confidence</a:t>
            </a:r>
            <a:endParaRPr lang="en-US" sz="1300" dirty="0">
              <a:solidFill>
                <a:schemeClr val="bg1">
                  <a:lumMod val="95000"/>
                  <a:lumOff val="5000"/>
                </a:schemeClr>
              </a:solidFill>
            </a:endParaRPr>
          </a:p>
        </p:txBody>
      </p:sp>
      <p:sp>
        <p:nvSpPr>
          <p:cNvPr id="7" name="Shape 5"/>
          <p:cNvSpPr/>
          <p:nvPr/>
        </p:nvSpPr>
        <p:spPr>
          <a:xfrm>
            <a:off x="4846320" y="1005840"/>
            <a:ext cx="4023360" cy="3749040"/>
          </a:xfrm>
          <a:prstGeom prst="rect">
            <a:avLst/>
          </a:prstGeom>
          <a:solidFill>
            <a:srgbClr val="FEF9E7"/>
          </a:solidFill>
          <a:ln w="12700">
            <a:solidFill>
              <a:srgbClr val="E67E22"/>
            </a:solidFill>
            <a:prstDash val="solid"/>
          </a:ln>
        </p:spPr>
        <p:txBody>
          <a:bodyPr/>
          <a:lstStyle/>
          <a:p>
            <a:endParaRPr lang="en-US"/>
          </a:p>
        </p:txBody>
      </p:sp>
      <p:sp>
        <p:nvSpPr>
          <p:cNvPr id="8" name="Text 6"/>
          <p:cNvSpPr/>
          <p:nvPr/>
        </p:nvSpPr>
        <p:spPr>
          <a:xfrm>
            <a:off x="4846320" y="1051560"/>
            <a:ext cx="3840480" cy="411480"/>
          </a:xfrm>
          <a:prstGeom prst="rect">
            <a:avLst/>
          </a:prstGeom>
          <a:noFill/>
          <a:ln/>
        </p:spPr>
        <p:txBody>
          <a:bodyPr wrap="square" rtlCol="0" anchor="ctr"/>
          <a:lstStyle/>
          <a:p>
            <a:pPr marL="0" indent="0">
              <a:buNone/>
            </a:pPr>
            <a:r>
              <a:rPr lang="en-US" sz="1400" b="1" dirty="0">
                <a:solidFill>
                  <a:srgbClr val="CA6F1E"/>
                </a:solidFill>
                <a:latin typeface="Calibri" pitchFamily="34" charset="0"/>
                <a:ea typeface="Calibri" pitchFamily="34" charset="-122"/>
                <a:cs typeface="Calibri" pitchFamily="34" charset="-120"/>
              </a:rPr>
              <a:t>Staff Observations (Isaac, age 4)</a:t>
            </a:r>
            <a:endParaRPr lang="en-US" sz="1400" dirty="0"/>
          </a:p>
        </p:txBody>
      </p:sp>
      <p:sp>
        <p:nvSpPr>
          <p:cNvPr id="9" name="Text 7"/>
          <p:cNvSpPr/>
          <p:nvPr/>
        </p:nvSpPr>
        <p:spPr>
          <a:xfrm>
            <a:off x="4892040" y="1508760"/>
            <a:ext cx="3749040" cy="3017520"/>
          </a:xfrm>
          <a:prstGeom prst="rect">
            <a:avLst/>
          </a:prstGeom>
          <a:noFill/>
          <a:ln/>
        </p:spPr>
        <p:txBody>
          <a:bodyPr wrap="square" rtlCol="0" anchor="ctr"/>
          <a:lstStyle/>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Not joining other children in play </a:t>
            </a:r>
            <a:endParaRPr lang="en-US" sz="1300" dirty="0"/>
          </a:p>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Upset when separated from mother </a:t>
            </a:r>
            <a:endParaRPr lang="en-US" sz="1300" dirty="0"/>
          </a:p>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Slower communication development</a:t>
            </a:r>
            <a:endParaRPr lang="en-US" sz="1300" dirty="0"/>
          </a:p>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Struggles to join group activities</a:t>
            </a:r>
            <a:endParaRPr lang="en-US" sz="1300" dirty="0"/>
          </a:p>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Difficulty sleeping; dependent at home</a:t>
            </a:r>
            <a:endParaRPr lang="en-US" sz="1300" dirty="0"/>
          </a:p>
          <a:p>
            <a:pPr marL="342900" indent="-342900">
              <a:spcAft>
                <a:spcPts val="400"/>
              </a:spcAft>
              <a:buSzPct val="100000"/>
              <a:buChar char="•"/>
            </a:pPr>
            <a:r>
              <a:rPr lang="en-US" sz="1300" dirty="0">
                <a:solidFill>
                  <a:srgbClr val="2C3E50"/>
                </a:solidFill>
                <a:latin typeface="Calibri" pitchFamily="34" charset="0"/>
                <a:ea typeface="Calibri" pitchFamily="34" charset="-122"/>
                <a:cs typeface="Calibri" pitchFamily="34" charset="-120"/>
              </a:rPr>
              <a:t>Rarely plays independently</a:t>
            </a:r>
            <a:endParaRPr lang="en-US" sz="1300" dirty="0"/>
          </a:p>
        </p:txBody>
      </p:sp>
      <p:sp>
        <p:nvSpPr>
          <p:cNvPr id="999" name="Citation 3"/>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(Laver-Bradbury et al., 2021)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Erikson's Psychosocial Theory (1950, 1963)</a:t>
            </a:r>
            <a:endParaRPr lang="en-US" sz="2800" dirty="0"/>
          </a:p>
        </p:txBody>
      </p:sp>
      <p:sp>
        <p:nvSpPr>
          <p:cNvPr id="4" name="Shape 2"/>
          <p:cNvSpPr/>
          <p:nvPr/>
        </p:nvSpPr>
        <p:spPr>
          <a:xfrm>
            <a:off x="365760" y="1005840"/>
            <a:ext cx="5303520" cy="3749040"/>
          </a:xfrm>
          <a:prstGeom prst="rect">
            <a:avLst/>
          </a:prstGeom>
          <a:solidFill>
            <a:srgbClr val="D6EAF8"/>
          </a:solidFill>
          <a:ln w="12700">
            <a:solidFill>
              <a:srgbClr val="2E86C1"/>
            </a:solidFill>
            <a:prstDash val="solid"/>
          </a:ln>
        </p:spPr>
        <p:txBody>
          <a:bodyPr/>
          <a:lstStyle/>
          <a:p>
            <a:endParaRPr lang="en-US"/>
          </a:p>
        </p:txBody>
      </p:sp>
      <p:sp>
        <p:nvSpPr>
          <p:cNvPr id="5" name="Text 3"/>
          <p:cNvSpPr/>
          <p:nvPr/>
        </p:nvSpPr>
        <p:spPr>
          <a:xfrm>
            <a:off x="502920" y="1078992"/>
            <a:ext cx="5029200" cy="365760"/>
          </a:xfrm>
          <a:prstGeom prst="rect">
            <a:avLst/>
          </a:prstGeom>
          <a:noFill/>
          <a:ln/>
        </p:spPr>
        <p:txBody>
          <a:bodyPr wrap="square" rtlCol="0" anchor="ctr"/>
          <a:lstStyle/>
          <a:p>
            <a:pPr marL="0" indent="0">
              <a:buNone/>
            </a:pPr>
            <a:r>
              <a:rPr lang="en-US" sz="1500" b="1" dirty="0">
                <a:solidFill>
                  <a:srgbClr val="1F618D"/>
                </a:solidFill>
                <a:latin typeface="Calibri" pitchFamily="34" charset="0"/>
                <a:ea typeface="Calibri" pitchFamily="34" charset="-122"/>
                <a:cs typeface="Calibri" pitchFamily="34" charset="-120"/>
              </a:rPr>
              <a:t>Key Concepts</a:t>
            </a:r>
            <a:endParaRPr lang="en-US" sz="1500" dirty="0"/>
          </a:p>
        </p:txBody>
      </p:sp>
      <p:sp>
        <p:nvSpPr>
          <p:cNvPr id="6" name="Text 4"/>
          <p:cNvSpPr/>
          <p:nvPr/>
        </p:nvSpPr>
        <p:spPr>
          <a:xfrm>
            <a:off x="548640" y="1508760"/>
            <a:ext cx="4937760" cy="27432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Lifespan approach: </a:t>
            </a:r>
            <a:endParaRPr lang="en-US" sz="1200" dirty="0"/>
          </a:p>
        </p:txBody>
      </p:sp>
      <p:sp>
        <p:nvSpPr>
          <p:cNvPr id="7" name="Text 5"/>
          <p:cNvSpPr/>
          <p:nvPr/>
        </p:nvSpPr>
        <p:spPr>
          <a:xfrm>
            <a:off x="548640" y="1783080"/>
            <a:ext cx="4937760" cy="320040"/>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8 sequential psychosocial stages from birth to old age (Erikson, 1963)</a:t>
            </a:r>
            <a:endParaRPr lang="en-US" sz="1150" dirty="0"/>
          </a:p>
        </p:txBody>
      </p:sp>
      <p:sp>
        <p:nvSpPr>
          <p:cNvPr id="8" name="Text 6"/>
          <p:cNvSpPr/>
          <p:nvPr/>
        </p:nvSpPr>
        <p:spPr>
          <a:xfrm>
            <a:off x="548640" y="2148840"/>
            <a:ext cx="4937760" cy="27432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Development through life stages: </a:t>
            </a:r>
            <a:endParaRPr lang="en-US" sz="1200" dirty="0"/>
          </a:p>
        </p:txBody>
      </p:sp>
      <p:sp>
        <p:nvSpPr>
          <p:cNvPr id="9" name="Text 7"/>
          <p:cNvSpPr/>
          <p:nvPr/>
        </p:nvSpPr>
        <p:spPr>
          <a:xfrm>
            <a:off x="548640" y="2423160"/>
            <a:ext cx="4937760" cy="320040"/>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Each stage builds on the previous; successful resolution is needed for healthy development</a:t>
            </a:r>
            <a:endParaRPr lang="en-US" sz="1150" dirty="0"/>
          </a:p>
        </p:txBody>
      </p:sp>
      <p:sp>
        <p:nvSpPr>
          <p:cNvPr id="10" name="Text 8"/>
          <p:cNvSpPr/>
          <p:nvPr/>
        </p:nvSpPr>
        <p:spPr>
          <a:xfrm>
            <a:off x="548640" y="2788920"/>
            <a:ext cx="4937760" cy="27432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Psychosocial crisis: </a:t>
            </a:r>
            <a:endParaRPr lang="en-US" sz="1200" dirty="0"/>
          </a:p>
        </p:txBody>
      </p:sp>
      <p:sp>
        <p:nvSpPr>
          <p:cNvPr id="11" name="Text 9"/>
          <p:cNvSpPr/>
          <p:nvPr/>
        </p:nvSpPr>
        <p:spPr>
          <a:xfrm>
            <a:off x="548640" y="3063240"/>
            <a:ext cx="4937760" cy="320040"/>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Each stage presents a conflict between a positive and negative outcome</a:t>
            </a:r>
            <a:endParaRPr lang="en-US" sz="1150" dirty="0"/>
          </a:p>
        </p:txBody>
      </p:sp>
      <p:sp>
        <p:nvSpPr>
          <p:cNvPr id="12" name="Text 10"/>
          <p:cNvSpPr/>
          <p:nvPr/>
        </p:nvSpPr>
        <p:spPr>
          <a:xfrm>
            <a:off x="548640" y="3429000"/>
            <a:ext cx="4937760" cy="27432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Social &amp; environmental: </a:t>
            </a:r>
            <a:endParaRPr lang="en-US" sz="1200" dirty="0"/>
          </a:p>
        </p:txBody>
      </p:sp>
      <p:sp>
        <p:nvSpPr>
          <p:cNvPr id="13" name="Text 11"/>
          <p:cNvSpPr/>
          <p:nvPr/>
        </p:nvSpPr>
        <p:spPr>
          <a:xfrm>
            <a:off x="548640" y="3703320"/>
            <a:ext cx="4937760" cy="320040"/>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Relationships and social context shape psychological development</a:t>
            </a:r>
            <a:endParaRPr lang="en-US" sz="1150" dirty="0"/>
          </a:p>
        </p:txBody>
      </p:sp>
      <p:sp>
        <p:nvSpPr>
          <p:cNvPr id="14" name="Text 12"/>
          <p:cNvSpPr/>
          <p:nvPr/>
        </p:nvSpPr>
        <p:spPr>
          <a:xfrm>
            <a:off x="548640" y="4069080"/>
            <a:ext cx="4937760" cy="27432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Ego strength / virtue: </a:t>
            </a:r>
            <a:endParaRPr lang="en-US" sz="1200" dirty="0"/>
          </a:p>
        </p:txBody>
      </p:sp>
      <p:sp>
        <p:nvSpPr>
          <p:cNvPr id="15" name="Text 13"/>
          <p:cNvSpPr/>
          <p:nvPr/>
        </p:nvSpPr>
        <p:spPr>
          <a:xfrm>
            <a:off x="548640" y="4343400"/>
            <a:ext cx="4937760" cy="320040"/>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Positive resolution yields a lasting psychological strength (e.g., hope, purpose)</a:t>
            </a:r>
            <a:endParaRPr lang="en-US" sz="1150" dirty="0"/>
          </a:p>
        </p:txBody>
      </p:sp>
      <p:sp>
        <p:nvSpPr>
          <p:cNvPr id="16" name="Text 14"/>
          <p:cNvSpPr/>
          <p:nvPr/>
        </p:nvSpPr>
        <p:spPr>
          <a:xfrm>
            <a:off x="5852160" y="1078992"/>
            <a:ext cx="2926080" cy="365760"/>
          </a:xfrm>
          <a:prstGeom prst="rect">
            <a:avLst/>
          </a:prstGeom>
          <a:noFill/>
          <a:ln/>
        </p:spPr>
        <p:txBody>
          <a:bodyPr wrap="square" rtlCol="0" anchor="ctr"/>
          <a:lstStyle/>
          <a:p>
            <a:pPr marL="0" indent="0">
              <a:buNone/>
            </a:pPr>
            <a:r>
              <a:rPr lang="en-US" sz="1400" b="1" dirty="0">
                <a:solidFill>
                  <a:srgbClr val="1F618D"/>
                </a:solidFill>
                <a:latin typeface="Calibri" pitchFamily="34" charset="0"/>
                <a:ea typeface="Calibri" pitchFamily="34" charset="-122"/>
                <a:cs typeface="Calibri" pitchFamily="34" charset="-120"/>
              </a:rPr>
              <a:t>Relevant Stages</a:t>
            </a:r>
            <a:endParaRPr lang="en-US" sz="1400" dirty="0"/>
          </a:p>
        </p:txBody>
      </p:sp>
      <p:sp>
        <p:nvSpPr>
          <p:cNvPr id="17" name="Shape 15"/>
          <p:cNvSpPr/>
          <p:nvPr/>
        </p:nvSpPr>
        <p:spPr>
          <a:xfrm>
            <a:off x="5852160" y="1508760"/>
            <a:ext cx="2926080" cy="777240"/>
          </a:xfrm>
          <a:prstGeom prst="rect">
            <a:avLst/>
          </a:prstGeom>
          <a:solidFill>
            <a:srgbClr val="E67E22"/>
          </a:solidFill>
          <a:ln w="12700">
            <a:solidFill>
              <a:srgbClr val="2E86C1"/>
            </a:solidFill>
            <a:prstDash val="solid"/>
          </a:ln>
        </p:spPr>
        <p:txBody>
          <a:bodyPr/>
          <a:lstStyle/>
          <a:p>
            <a:endParaRPr lang="en-US"/>
          </a:p>
        </p:txBody>
      </p:sp>
      <p:sp>
        <p:nvSpPr>
          <p:cNvPr id="18" name="Text 16"/>
          <p:cNvSpPr/>
          <p:nvPr/>
        </p:nvSpPr>
        <p:spPr>
          <a:xfrm>
            <a:off x="5943600" y="1536192"/>
            <a:ext cx="2743200" cy="274320"/>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Stage 3 (FOCUS STAGE )</a:t>
            </a:r>
            <a:endParaRPr lang="en-US" sz="1100" dirty="0"/>
          </a:p>
        </p:txBody>
      </p:sp>
      <p:sp>
        <p:nvSpPr>
          <p:cNvPr id="19" name="Text 17"/>
          <p:cNvSpPr/>
          <p:nvPr/>
        </p:nvSpPr>
        <p:spPr>
          <a:xfrm>
            <a:off x="5943600" y="1810512"/>
            <a:ext cx="2743200" cy="365760"/>
          </a:xfrm>
          <a:prstGeom prst="rect">
            <a:avLst/>
          </a:prstGeom>
          <a:noFill/>
          <a:ln/>
        </p:spPr>
        <p:txBody>
          <a:bodyPr wrap="square" rtlCol="0" anchor="ctr"/>
          <a:lstStyle/>
          <a:p>
            <a:pPr marL="0" indent="0">
              <a:buNone/>
            </a:pPr>
            <a:r>
              <a:rPr lang="en-US" sz="1050" dirty="0">
                <a:solidFill>
                  <a:srgbClr val="FDEBD0"/>
                </a:solidFill>
                <a:latin typeface="Calibri" pitchFamily="34" charset="0"/>
                <a:ea typeface="Calibri" pitchFamily="34" charset="-122"/>
                <a:cs typeface="Calibri" pitchFamily="34" charset="-120"/>
              </a:rPr>
              <a:t>3–5 yrs | Initiative vs. Guilt</a:t>
            </a:r>
            <a:endParaRPr lang="en-US" sz="1050" dirty="0"/>
          </a:p>
        </p:txBody>
      </p:sp>
      <p:sp>
        <p:nvSpPr>
          <p:cNvPr id="20" name="Shape 18"/>
          <p:cNvSpPr/>
          <p:nvPr/>
        </p:nvSpPr>
        <p:spPr>
          <a:xfrm>
            <a:off x="5852160" y="2423160"/>
            <a:ext cx="2926080" cy="777240"/>
          </a:xfrm>
          <a:prstGeom prst="rect">
            <a:avLst/>
          </a:prstGeom>
          <a:solidFill>
            <a:srgbClr val="D5D8DC"/>
          </a:solidFill>
          <a:ln w="12700">
            <a:solidFill>
              <a:srgbClr val="2E86C1"/>
            </a:solidFill>
            <a:prstDash val="solid"/>
          </a:ln>
        </p:spPr>
        <p:txBody>
          <a:bodyPr/>
          <a:lstStyle/>
          <a:p>
            <a:endParaRPr lang="en-US"/>
          </a:p>
        </p:txBody>
      </p:sp>
      <p:sp>
        <p:nvSpPr>
          <p:cNvPr id="21" name="Text 19"/>
          <p:cNvSpPr/>
          <p:nvPr/>
        </p:nvSpPr>
        <p:spPr>
          <a:xfrm>
            <a:off x="5943600" y="2450592"/>
            <a:ext cx="2743200" cy="274320"/>
          </a:xfrm>
          <a:prstGeom prst="rect">
            <a:avLst/>
          </a:prstGeom>
          <a:noFill/>
          <a:ln/>
        </p:spPr>
        <p:txBody>
          <a:bodyPr wrap="square" rtlCol="0" anchor="ctr"/>
          <a:lstStyle/>
          <a:p>
            <a:pPr marL="0" indent="0">
              <a:buNone/>
            </a:pPr>
            <a:r>
              <a:rPr lang="en-US" sz="1100" b="1" dirty="0">
                <a:solidFill>
                  <a:srgbClr val="2C3E50"/>
                </a:solidFill>
                <a:latin typeface="Calibri" pitchFamily="34" charset="0"/>
                <a:ea typeface="Calibri" pitchFamily="34" charset="-122"/>
                <a:cs typeface="Calibri" pitchFamily="34" charset="-120"/>
              </a:rPr>
              <a:t>Stage 1</a:t>
            </a:r>
            <a:endParaRPr lang="en-US" sz="1100" dirty="0"/>
          </a:p>
        </p:txBody>
      </p:sp>
      <p:sp>
        <p:nvSpPr>
          <p:cNvPr id="22" name="Text 20"/>
          <p:cNvSpPr/>
          <p:nvPr/>
        </p:nvSpPr>
        <p:spPr>
          <a:xfrm>
            <a:off x="5943600" y="2724912"/>
            <a:ext cx="2743200" cy="365760"/>
          </a:xfrm>
          <a:prstGeom prst="rect">
            <a:avLst/>
          </a:prstGeom>
          <a:noFill/>
          <a:ln/>
        </p:spPr>
        <p:txBody>
          <a:bodyPr wrap="square" rtlCol="0" anchor="ctr"/>
          <a:lstStyle/>
          <a:p>
            <a:pPr marL="0" indent="0">
              <a:buNone/>
            </a:pPr>
            <a:r>
              <a:rPr lang="en-US" sz="1050" dirty="0">
                <a:solidFill>
                  <a:srgbClr val="566573"/>
                </a:solidFill>
                <a:latin typeface="Calibri" pitchFamily="34" charset="0"/>
                <a:ea typeface="Calibri" pitchFamily="34" charset="-122"/>
                <a:cs typeface="Calibri" pitchFamily="34" charset="-120"/>
              </a:rPr>
              <a:t>0–1 yr | Trust vs. Mistrust</a:t>
            </a:r>
            <a:endParaRPr lang="en-US" sz="1050" dirty="0"/>
          </a:p>
        </p:txBody>
      </p:sp>
      <p:sp>
        <p:nvSpPr>
          <p:cNvPr id="23" name="Shape 21"/>
          <p:cNvSpPr/>
          <p:nvPr/>
        </p:nvSpPr>
        <p:spPr>
          <a:xfrm>
            <a:off x="5852160" y="3337560"/>
            <a:ext cx="2926080" cy="777240"/>
          </a:xfrm>
          <a:prstGeom prst="rect">
            <a:avLst/>
          </a:prstGeom>
          <a:solidFill>
            <a:srgbClr val="D5D8DC"/>
          </a:solidFill>
          <a:ln w="12700">
            <a:solidFill>
              <a:srgbClr val="2E86C1"/>
            </a:solidFill>
            <a:prstDash val="solid"/>
          </a:ln>
        </p:spPr>
        <p:txBody>
          <a:bodyPr/>
          <a:lstStyle/>
          <a:p>
            <a:endParaRPr lang="en-US"/>
          </a:p>
        </p:txBody>
      </p:sp>
      <p:sp>
        <p:nvSpPr>
          <p:cNvPr id="24" name="Text 22"/>
          <p:cNvSpPr/>
          <p:nvPr/>
        </p:nvSpPr>
        <p:spPr>
          <a:xfrm>
            <a:off x="5943600" y="3364992"/>
            <a:ext cx="2743200" cy="274320"/>
          </a:xfrm>
          <a:prstGeom prst="rect">
            <a:avLst/>
          </a:prstGeom>
          <a:noFill/>
          <a:ln/>
        </p:spPr>
        <p:txBody>
          <a:bodyPr wrap="square" rtlCol="0" anchor="ctr"/>
          <a:lstStyle/>
          <a:p>
            <a:pPr marL="0" indent="0">
              <a:buNone/>
            </a:pPr>
            <a:r>
              <a:rPr lang="en-US" sz="1100" b="1" dirty="0">
                <a:solidFill>
                  <a:srgbClr val="2C3E50"/>
                </a:solidFill>
                <a:latin typeface="Calibri" pitchFamily="34" charset="0"/>
                <a:ea typeface="Calibri" pitchFamily="34" charset="-122"/>
                <a:cs typeface="Calibri" pitchFamily="34" charset="-120"/>
              </a:rPr>
              <a:t>Stage 2</a:t>
            </a:r>
            <a:endParaRPr lang="en-US" sz="1100" dirty="0"/>
          </a:p>
        </p:txBody>
      </p:sp>
      <p:sp>
        <p:nvSpPr>
          <p:cNvPr id="25" name="Text 23"/>
          <p:cNvSpPr/>
          <p:nvPr/>
        </p:nvSpPr>
        <p:spPr>
          <a:xfrm>
            <a:off x="5943600" y="3639312"/>
            <a:ext cx="2743200" cy="365760"/>
          </a:xfrm>
          <a:prstGeom prst="rect">
            <a:avLst/>
          </a:prstGeom>
          <a:noFill/>
          <a:ln/>
        </p:spPr>
        <p:txBody>
          <a:bodyPr wrap="square" rtlCol="0" anchor="ctr"/>
          <a:lstStyle/>
          <a:p>
            <a:pPr marL="0" indent="0">
              <a:buNone/>
            </a:pPr>
            <a:r>
              <a:rPr lang="en-US" sz="1050" dirty="0">
                <a:solidFill>
                  <a:srgbClr val="566573"/>
                </a:solidFill>
                <a:latin typeface="Calibri" pitchFamily="34" charset="0"/>
                <a:ea typeface="Calibri" pitchFamily="34" charset="-122"/>
                <a:cs typeface="Calibri" pitchFamily="34" charset="-120"/>
              </a:rPr>
              <a:t>2–3 yrs | Autonomy vs. Shame &amp; Doubt</a:t>
            </a:r>
            <a:endParaRPr lang="en-US" sz="1050" dirty="0"/>
          </a:p>
        </p:txBody>
      </p:sp>
      <p:sp>
        <p:nvSpPr>
          <p:cNvPr id="26" name="Shape 24"/>
          <p:cNvSpPr/>
          <p:nvPr/>
        </p:nvSpPr>
        <p:spPr>
          <a:xfrm>
            <a:off x="5852160" y="4251960"/>
            <a:ext cx="2926080" cy="777240"/>
          </a:xfrm>
          <a:prstGeom prst="rect">
            <a:avLst/>
          </a:prstGeom>
          <a:solidFill>
            <a:srgbClr val="D5D8DC"/>
          </a:solidFill>
          <a:ln w="12700">
            <a:solidFill>
              <a:srgbClr val="2E86C1"/>
            </a:solidFill>
            <a:prstDash val="solid"/>
          </a:ln>
        </p:spPr>
        <p:txBody>
          <a:bodyPr/>
          <a:lstStyle/>
          <a:p>
            <a:endParaRPr lang="en-US"/>
          </a:p>
        </p:txBody>
      </p:sp>
      <p:sp>
        <p:nvSpPr>
          <p:cNvPr id="27" name="Text 25"/>
          <p:cNvSpPr/>
          <p:nvPr/>
        </p:nvSpPr>
        <p:spPr>
          <a:xfrm>
            <a:off x="5943600" y="4279392"/>
            <a:ext cx="2743200" cy="274320"/>
          </a:xfrm>
          <a:prstGeom prst="rect">
            <a:avLst/>
          </a:prstGeom>
          <a:noFill/>
          <a:ln/>
        </p:spPr>
        <p:txBody>
          <a:bodyPr wrap="square" rtlCol="0" anchor="ctr"/>
          <a:lstStyle/>
          <a:p>
            <a:pPr marL="0" indent="0">
              <a:buNone/>
            </a:pPr>
            <a:r>
              <a:rPr lang="en-US" sz="1100" b="1" dirty="0">
                <a:solidFill>
                  <a:srgbClr val="2C3E50"/>
                </a:solidFill>
                <a:latin typeface="Calibri" pitchFamily="34" charset="0"/>
                <a:ea typeface="Calibri" pitchFamily="34" charset="-122"/>
                <a:cs typeface="Calibri" pitchFamily="34" charset="-120"/>
              </a:rPr>
              <a:t>Stage 4</a:t>
            </a:r>
            <a:endParaRPr lang="en-US" sz="1100" dirty="0"/>
          </a:p>
        </p:txBody>
      </p:sp>
      <p:sp>
        <p:nvSpPr>
          <p:cNvPr id="28" name="Text 26"/>
          <p:cNvSpPr/>
          <p:nvPr/>
        </p:nvSpPr>
        <p:spPr>
          <a:xfrm>
            <a:off x="5943600" y="4553712"/>
            <a:ext cx="2743200" cy="365760"/>
          </a:xfrm>
          <a:prstGeom prst="rect">
            <a:avLst/>
          </a:prstGeom>
          <a:noFill/>
          <a:ln/>
        </p:spPr>
        <p:txBody>
          <a:bodyPr wrap="square" rtlCol="0" anchor="ctr"/>
          <a:lstStyle/>
          <a:p>
            <a:pPr marL="0" indent="0">
              <a:buNone/>
            </a:pPr>
            <a:r>
              <a:rPr lang="en-US" sz="1050" dirty="0">
                <a:solidFill>
                  <a:srgbClr val="566573"/>
                </a:solidFill>
                <a:latin typeface="Calibri" pitchFamily="34" charset="0"/>
                <a:ea typeface="Calibri" pitchFamily="34" charset="-122"/>
                <a:cs typeface="Calibri" pitchFamily="34" charset="-120"/>
              </a:rPr>
              <a:t>6–11 yrs | Industry vs. Inferiority</a:t>
            </a:r>
            <a:endParaRPr lang="en-US" sz="1050" dirty="0"/>
          </a:p>
        </p:txBody>
      </p:sp>
      <p:sp>
        <p:nvSpPr>
          <p:cNvPr id="29" name="Text 27"/>
          <p:cNvSpPr/>
          <p:nvPr/>
        </p:nvSpPr>
        <p:spPr>
          <a:xfrm>
            <a:off x="365760" y="4846320"/>
            <a:ext cx="8412480" cy="228600"/>
          </a:xfrm>
          <a:prstGeom prst="rect">
            <a:avLst/>
          </a:prstGeom>
          <a:noFill/>
          <a:ln/>
        </p:spPr>
        <p:txBody>
          <a:bodyPr wrap="square" rtlCol="0" anchor="ctr"/>
          <a:lstStyle/>
          <a:p>
            <a:pPr marL="0" indent="0">
              <a:buNone/>
            </a:pPr>
            <a:r>
              <a:rPr lang="en-US" sz="1000" i="1" dirty="0">
                <a:solidFill>
                  <a:srgbClr val="566573"/>
                </a:solidFill>
                <a:latin typeface="Calibri" pitchFamily="34" charset="0"/>
                <a:ea typeface="Calibri" pitchFamily="34" charset="-122"/>
                <a:cs typeface="Calibri" pitchFamily="34" charset="-120"/>
              </a:rPr>
              <a:t>(Erikson, 1950; 1963)</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All 8 Stages">
    <p:bg>
      <p:bgPr>
        <a:solidFill>
          <a:srgbClr val="F0F7FF"/>
        </a:solidFill>
        <a:effectLst/>
      </p:bgPr>
    </p:bg>
    <p:spTree>
      <p:nvGrpSpPr>
        <p:cNvPr id="1" name=""/>
        <p:cNvGrpSpPr/>
        <p:nvPr/>
      </p:nvGrpSpPr>
      <p:grpSpPr>
        <a:xfrm>
          <a:off x="0" y="0"/>
          <a:ext cx="0" cy="0"/>
          <a:chOff x="0" y="0"/>
          <a:chExt cx="0" cy="0"/>
        </a:xfrm>
      </p:grpSpPr>
      <p:sp>
        <p:nvSpPr>
          <p:cNvPr id="2" name="HeaderBar"/>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itle"/>
          <p:cNvSpPr/>
          <p:nvPr/>
        </p:nvSpPr>
        <p:spPr>
          <a:xfrm>
            <a:off x="365760" y="91440"/>
            <a:ext cx="8412480" cy="731520"/>
          </a:xfrm>
          <a:prstGeom prst="rect">
            <a:avLst/>
          </a:prstGeom>
          <a:noFill/>
          <a:ln/>
        </p:spPr>
        <p:txBody>
          <a:bodyPr wrap="square" rtlCol="0" anchor="ctr"/>
          <a:lstStyle/>
          <a:p>
            <a:pPr marL="0" indent="0">
              <a:buNone/>
            </a:pPr>
            <a:r>
              <a:rPr lang="en-US" sz="2800" b="1" dirty="0">
                <a:solidFill>
                  <a:srgbClr val="FFFFFF"/>
                </a:solidFill>
                <a:latin typeface="Georgia" pitchFamily="34" charset="0"/>
              </a:rPr>
              <a:t>Erikson’s 8 Stages of Psychosocial Development</a:t>
            </a:r>
          </a:p>
        </p:txBody>
      </p:sp>
      <p:sp>
        <p:nvSpPr>
          <p:cNvPr id="4" name="TblHdr"/>
          <p:cNvSpPr/>
          <p:nvPr/>
        </p:nvSpPr>
        <p:spPr>
          <a:xfrm>
            <a:off x="274320" y="960120"/>
            <a:ext cx="8595360" cy="320040"/>
          </a:xfrm>
          <a:prstGeom prst="rect">
            <a:avLst/>
          </a:prstGeom>
          <a:solidFill>
            <a:srgbClr val="1F618D"/>
          </a:solidFill>
          <a:ln w="12700">
            <a:solidFill>
              <a:srgbClr val="1F618D"/>
            </a:solidFill>
            <a:prstDash val="solid"/>
          </a:ln>
        </p:spPr>
        <p:txBody>
          <a:bodyPr/>
          <a:lstStyle/>
          <a:p>
            <a:endParaRPr lang="en-US"/>
          </a:p>
        </p:txBody>
      </p:sp>
      <p:sp>
        <p:nvSpPr>
          <p:cNvPr id="5" name="TblHdrTxt"/>
          <p:cNvSpPr/>
          <p:nvPr/>
        </p:nvSpPr>
        <p:spPr>
          <a:xfrm>
            <a:off x="274320" y="960120"/>
            <a:ext cx="8595360" cy="320040"/>
          </a:xfrm>
          <a:prstGeom prst="rect">
            <a:avLst/>
          </a:prstGeom>
          <a:noFill/>
          <a:ln/>
        </p:spPr>
        <p:txBody>
          <a:bodyPr wrap="square" rtlCol="0" anchor="ctr"/>
          <a:lstStyle/>
          <a:p>
            <a:pPr marL="0" indent="0">
              <a:buNone/>
            </a:pPr>
            <a:r>
              <a:rPr lang="en-US" sz="1100" b="1" dirty="0">
                <a:solidFill>
                  <a:srgbClr val="FFFFFF"/>
                </a:solidFill>
                <a:latin typeface="Calibri" pitchFamily="34" charset="0"/>
              </a:rPr>
              <a:t>    Stage                                              Age                      Crisis / Conflict                                    Virtue / Strength</a:t>
            </a:r>
          </a:p>
        </p:txBody>
      </p:sp>
      <p:sp>
        <p:nvSpPr>
          <p:cNvPr id="10" name="Row1Bg"/>
          <p:cNvSpPr/>
          <p:nvPr/>
        </p:nvSpPr>
        <p:spPr>
          <a:xfrm>
            <a:off x="274320" y="1280160"/>
            <a:ext cx="8595360" cy="355320"/>
          </a:xfrm>
          <a:prstGeom prst="rect">
            <a:avLst/>
          </a:prstGeom>
          <a:solidFill>
            <a:srgbClr val="D6EAF8"/>
          </a:solidFill>
          <a:ln w="9525">
            <a:solidFill>
              <a:srgbClr val="AED6F1"/>
            </a:solidFill>
            <a:prstDash val="solid"/>
          </a:ln>
        </p:spPr>
        <p:txBody>
          <a:bodyPr/>
          <a:lstStyle/>
          <a:p>
            <a:endParaRPr lang="en-US"/>
          </a:p>
        </p:txBody>
      </p:sp>
      <p:sp>
        <p:nvSpPr>
          <p:cNvPr id="11" name="Row1Txt"/>
          <p:cNvSpPr/>
          <p:nvPr/>
        </p:nvSpPr>
        <p:spPr>
          <a:xfrm>
            <a:off x="274320" y="1280160"/>
            <a:ext cx="8595360" cy="355320"/>
          </a:xfrm>
          <a:prstGeom prst="rect">
            <a:avLst/>
          </a:prstGeom>
          <a:noFill/>
          <a:ln/>
        </p:spPr>
        <p:txBody>
          <a:bodyPr wrap="square" rtlCol="0" anchor="ctr"/>
          <a:lstStyle/>
          <a:p>
            <a:pPr marL="0" indent="0">
              <a:buNone/>
              <a:tabLst>
                <a:tab pos="1885950" algn="l"/>
                <a:tab pos="2603500" algn="l"/>
              </a:tabLst>
            </a:pPr>
            <a:r>
              <a:rPr lang="en-US" sz="1050" b="1" dirty="0">
                <a:solidFill>
                  <a:srgbClr val="1F618D"/>
                </a:solidFill>
                <a:latin typeface="Calibri" pitchFamily="34" charset="0"/>
              </a:rPr>
              <a:t>    Stage 1: Infancy                              0–1 yr                 Trust vs. Mistrust                                            Hope</a:t>
            </a:r>
          </a:p>
        </p:txBody>
      </p:sp>
      <p:sp>
        <p:nvSpPr>
          <p:cNvPr id="20" name="Row2Bg"/>
          <p:cNvSpPr/>
          <p:nvPr/>
        </p:nvSpPr>
        <p:spPr>
          <a:xfrm>
            <a:off x="274320" y="1635480"/>
            <a:ext cx="8595360" cy="355320"/>
          </a:xfrm>
          <a:prstGeom prst="rect">
            <a:avLst/>
          </a:prstGeom>
          <a:solidFill>
            <a:srgbClr val="FFFFFF"/>
          </a:solidFill>
          <a:ln w="9525">
            <a:solidFill>
              <a:srgbClr val="AED6F1"/>
            </a:solidFill>
            <a:prstDash val="solid"/>
          </a:ln>
        </p:spPr>
        <p:txBody>
          <a:bodyPr/>
          <a:lstStyle/>
          <a:p>
            <a:endParaRPr lang="en-US"/>
          </a:p>
        </p:txBody>
      </p:sp>
      <p:sp>
        <p:nvSpPr>
          <p:cNvPr id="21" name="Row2Txt"/>
          <p:cNvSpPr/>
          <p:nvPr/>
        </p:nvSpPr>
        <p:spPr>
          <a:xfrm>
            <a:off x="274320" y="1635480"/>
            <a:ext cx="8595360" cy="355320"/>
          </a:xfrm>
          <a:prstGeom prst="rect">
            <a:avLst/>
          </a:prstGeom>
          <a:noFill/>
          <a:ln/>
        </p:spPr>
        <p:txBody>
          <a:bodyPr wrap="square" rtlCol="0" anchor="ctr"/>
          <a:lstStyle/>
          <a:p>
            <a:pPr marL="0" indent="0" defTabSz="463550">
              <a:buNone/>
              <a:tabLst>
                <a:tab pos="1885950" algn="l"/>
                <a:tab pos="5022850" algn="l"/>
              </a:tabLst>
            </a:pPr>
            <a:r>
              <a:rPr lang="en-US" sz="1050" b="1" dirty="0">
                <a:solidFill>
                  <a:srgbClr val="1F618D"/>
                </a:solidFill>
                <a:latin typeface="Calibri" pitchFamily="34" charset="0"/>
              </a:rPr>
              <a:t>    Stage 2: Early Childhood               2–3 yrs               Autonomy vs. Shame &amp; Doubt                     Will</a:t>
            </a:r>
          </a:p>
        </p:txBody>
      </p:sp>
      <p:sp>
        <p:nvSpPr>
          <p:cNvPr id="30" name="Row3Bg"/>
          <p:cNvSpPr/>
          <p:nvPr/>
        </p:nvSpPr>
        <p:spPr>
          <a:xfrm>
            <a:off x="274320" y="1990800"/>
            <a:ext cx="8595360" cy="355320"/>
          </a:xfrm>
          <a:prstGeom prst="rect">
            <a:avLst/>
          </a:prstGeom>
          <a:solidFill>
            <a:srgbClr val="FDEBD0"/>
          </a:solidFill>
          <a:ln w="9525">
            <a:solidFill>
              <a:srgbClr val="E67E22"/>
            </a:solidFill>
            <a:prstDash val="solid"/>
          </a:ln>
        </p:spPr>
        <p:txBody>
          <a:bodyPr/>
          <a:lstStyle/>
          <a:p>
            <a:endParaRPr lang="en-US"/>
          </a:p>
        </p:txBody>
      </p:sp>
      <p:sp>
        <p:nvSpPr>
          <p:cNvPr id="31" name="Row3Txt"/>
          <p:cNvSpPr/>
          <p:nvPr/>
        </p:nvSpPr>
        <p:spPr>
          <a:xfrm>
            <a:off x="274320" y="1990800"/>
            <a:ext cx="8595360" cy="355320"/>
          </a:xfrm>
          <a:prstGeom prst="rect">
            <a:avLst/>
          </a:prstGeom>
          <a:noFill/>
          <a:ln/>
        </p:spPr>
        <p:txBody>
          <a:bodyPr wrap="square" rtlCol="0" anchor="ctr"/>
          <a:lstStyle/>
          <a:p>
            <a:pPr marL="0" indent="0" defTabSz="463550">
              <a:buNone/>
            </a:pPr>
            <a:r>
              <a:rPr lang="en-US" sz="1050" b="1" dirty="0">
                <a:solidFill>
                  <a:srgbClr val="A04000"/>
                </a:solidFill>
                <a:latin typeface="Calibri" pitchFamily="34" charset="0"/>
              </a:rPr>
              <a:t>★ Stage 3: Preschool (FOCUS)         3–5 yrs               Initiative vs. Guilt                                            Purpose</a:t>
            </a:r>
          </a:p>
        </p:txBody>
      </p:sp>
      <p:sp>
        <p:nvSpPr>
          <p:cNvPr id="40" name="Row4Bg"/>
          <p:cNvSpPr/>
          <p:nvPr/>
        </p:nvSpPr>
        <p:spPr>
          <a:xfrm>
            <a:off x="274320" y="2346120"/>
            <a:ext cx="8595360" cy="355320"/>
          </a:xfrm>
          <a:prstGeom prst="rect">
            <a:avLst/>
          </a:prstGeom>
          <a:solidFill>
            <a:srgbClr val="FFFFFF"/>
          </a:solidFill>
          <a:ln w="9525">
            <a:solidFill>
              <a:srgbClr val="AED6F1"/>
            </a:solidFill>
            <a:prstDash val="solid"/>
          </a:ln>
        </p:spPr>
        <p:txBody>
          <a:bodyPr/>
          <a:lstStyle/>
          <a:p>
            <a:endParaRPr lang="en-US"/>
          </a:p>
        </p:txBody>
      </p:sp>
      <p:sp>
        <p:nvSpPr>
          <p:cNvPr id="41" name="Row4Txt"/>
          <p:cNvSpPr/>
          <p:nvPr/>
        </p:nvSpPr>
        <p:spPr>
          <a:xfrm>
            <a:off x="274320" y="2346120"/>
            <a:ext cx="8595360" cy="355320"/>
          </a:xfrm>
          <a:prstGeom prst="rect">
            <a:avLst/>
          </a:prstGeom>
          <a:noFill/>
          <a:ln/>
        </p:spPr>
        <p:txBody>
          <a:bodyPr wrap="square" rtlCol="0" anchor="ctr"/>
          <a:lstStyle/>
          <a:p>
            <a:pPr marL="0" indent="0">
              <a:buNone/>
              <a:tabLst>
                <a:tab pos="2781300" algn="l"/>
              </a:tabLst>
            </a:pPr>
            <a:r>
              <a:rPr lang="en-US" sz="1050" dirty="0">
                <a:solidFill>
                  <a:srgbClr val="2C3E50"/>
                </a:solidFill>
                <a:latin typeface="Calibri" pitchFamily="34" charset="0"/>
              </a:rPr>
              <a:t>    Stage 4: School Age                        6–11 yrs             Industry vs. Inferiority                                    Competence</a:t>
            </a:r>
          </a:p>
        </p:txBody>
      </p:sp>
      <p:sp>
        <p:nvSpPr>
          <p:cNvPr id="50" name="Row5Bg"/>
          <p:cNvSpPr/>
          <p:nvPr/>
        </p:nvSpPr>
        <p:spPr>
          <a:xfrm>
            <a:off x="274320" y="2701440"/>
            <a:ext cx="8595360" cy="355320"/>
          </a:xfrm>
          <a:prstGeom prst="rect">
            <a:avLst/>
          </a:prstGeom>
          <a:solidFill>
            <a:srgbClr val="D6EAF8"/>
          </a:solidFill>
          <a:ln w="9525">
            <a:solidFill>
              <a:srgbClr val="AED6F1"/>
            </a:solidFill>
            <a:prstDash val="solid"/>
          </a:ln>
        </p:spPr>
        <p:txBody>
          <a:bodyPr/>
          <a:lstStyle/>
          <a:p>
            <a:endParaRPr lang="en-US"/>
          </a:p>
        </p:txBody>
      </p:sp>
      <p:sp>
        <p:nvSpPr>
          <p:cNvPr id="51" name="Row5Txt"/>
          <p:cNvSpPr/>
          <p:nvPr/>
        </p:nvSpPr>
        <p:spPr>
          <a:xfrm>
            <a:off x="274320" y="2701440"/>
            <a:ext cx="8595360" cy="355320"/>
          </a:xfrm>
          <a:prstGeom prst="rect">
            <a:avLst/>
          </a:prstGeom>
          <a:noFill/>
          <a:ln/>
        </p:spPr>
        <p:txBody>
          <a:bodyPr wrap="square" rtlCol="0" anchor="ctr"/>
          <a:lstStyle/>
          <a:p>
            <a:pPr marL="0" indent="0" defTabSz="471488">
              <a:buNone/>
              <a:tabLst>
                <a:tab pos="2781300" algn="l"/>
                <a:tab pos="5022850" algn="l"/>
              </a:tabLst>
            </a:pPr>
            <a:r>
              <a:rPr lang="en-US" sz="1050" dirty="0">
                <a:solidFill>
                  <a:srgbClr val="2C3E50"/>
                </a:solidFill>
                <a:latin typeface="Calibri" pitchFamily="34" charset="0"/>
              </a:rPr>
              <a:t>    Stage 5: Adolescence                     12–20 yrs           Identity vs. Role Confusion                            Fidelity</a:t>
            </a:r>
          </a:p>
        </p:txBody>
      </p:sp>
      <p:sp>
        <p:nvSpPr>
          <p:cNvPr id="60" name="Row6Bg"/>
          <p:cNvSpPr/>
          <p:nvPr/>
        </p:nvSpPr>
        <p:spPr>
          <a:xfrm>
            <a:off x="274320" y="3056760"/>
            <a:ext cx="8595360" cy="355320"/>
          </a:xfrm>
          <a:prstGeom prst="rect">
            <a:avLst/>
          </a:prstGeom>
          <a:solidFill>
            <a:srgbClr val="FFFFFF"/>
          </a:solidFill>
          <a:ln w="9525">
            <a:solidFill>
              <a:srgbClr val="AED6F1"/>
            </a:solidFill>
            <a:prstDash val="solid"/>
          </a:ln>
        </p:spPr>
        <p:txBody>
          <a:bodyPr/>
          <a:lstStyle/>
          <a:p>
            <a:endParaRPr lang="en-US"/>
          </a:p>
        </p:txBody>
      </p:sp>
      <p:sp>
        <p:nvSpPr>
          <p:cNvPr id="61" name="Row6Txt"/>
          <p:cNvSpPr/>
          <p:nvPr/>
        </p:nvSpPr>
        <p:spPr>
          <a:xfrm>
            <a:off x="274320" y="3056760"/>
            <a:ext cx="8595360" cy="355320"/>
          </a:xfrm>
          <a:prstGeom prst="rect">
            <a:avLst/>
          </a:prstGeom>
          <a:noFill/>
          <a:ln/>
        </p:spPr>
        <p:txBody>
          <a:bodyPr wrap="square" rtlCol="0" anchor="ctr"/>
          <a:lstStyle/>
          <a:p>
            <a:pPr marL="0" indent="0">
              <a:buNone/>
            </a:pPr>
            <a:r>
              <a:rPr lang="en-US" sz="1050" dirty="0">
                <a:solidFill>
                  <a:srgbClr val="2C3E50"/>
                </a:solidFill>
                <a:latin typeface="Calibri" pitchFamily="34" charset="0"/>
              </a:rPr>
              <a:t>    Stage 6: Young Adulthood            Mid-</a:t>
            </a:r>
            <a:r>
              <a:rPr lang="en-US" sz="1050" dirty="0" err="1">
                <a:solidFill>
                  <a:srgbClr val="2C3E50"/>
                </a:solidFill>
                <a:latin typeface="Calibri" pitchFamily="34" charset="0"/>
              </a:rPr>
              <a:t>20s</a:t>
            </a:r>
            <a:r>
              <a:rPr lang="en-US" sz="1050" dirty="0">
                <a:solidFill>
                  <a:srgbClr val="2C3E50"/>
                </a:solidFill>
                <a:latin typeface="Calibri" pitchFamily="34" charset="0"/>
              </a:rPr>
              <a:t> yrs        Intimacy vs. Isolation                                      Love</a:t>
            </a:r>
          </a:p>
        </p:txBody>
      </p:sp>
      <p:sp>
        <p:nvSpPr>
          <p:cNvPr id="70" name="Row7Bg"/>
          <p:cNvSpPr/>
          <p:nvPr/>
        </p:nvSpPr>
        <p:spPr>
          <a:xfrm>
            <a:off x="274320" y="3412080"/>
            <a:ext cx="8595360" cy="355320"/>
          </a:xfrm>
          <a:prstGeom prst="rect">
            <a:avLst/>
          </a:prstGeom>
          <a:solidFill>
            <a:srgbClr val="D6EAF8"/>
          </a:solidFill>
          <a:ln w="9525">
            <a:solidFill>
              <a:srgbClr val="AED6F1"/>
            </a:solidFill>
            <a:prstDash val="solid"/>
          </a:ln>
        </p:spPr>
        <p:txBody>
          <a:bodyPr/>
          <a:lstStyle/>
          <a:p>
            <a:endParaRPr lang="en-US"/>
          </a:p>
        </p:txBody>
      </p:sp>
      <p:sp>
        <p:nvSpPr>
          <p:cNvPr id="71" name="Row7Txt"/>
          <p:cNvSpPr/>
          <p:nvPr/>
        </p:nvSpPr>
        <p:spPr>
          <a:xfrm>
            <a:off x="274320" y="3412080"/>
            <a:ext cx="8595360" cy="355320"/>
          </a:xfrm>
          <a:prstGeom prst="rect">
            <a:avLst/>
          </a:prstGeom>
          <a:noFill/>
          <a:ln/>
        </p:spPr>
        <p:txBody>
          <a:bodyPr wrap="square" rtlCol="0" anchor="ctr"/>
          <a:lstStyle/>
          <a:p>
            <a:pPr marL="0" indent="0">
              <a:buNone/>
              <a:tabLst>
                <a:tab pos="5022850" algn="l"/>
              </a:tabLst>
            </a:pPr>
            <a:r>
              <a:rPr lang="en-US" sz="1050" dirty="0">
                <a:solidFill>
                  <a:srgbClr val="2C3E50"/>
                </a:solidFill>
                <a:latin typeface="Calibri" pitchFamily="34" charset="0"/>
              </a:rPr>
              <a:t>    Stage 7: Middle Adulthood           25–</a:t>
            </a:r>
            <a:r>
              <a:rPr lang="en-US" sz="1050" dirty="0" err="1">
                <a:solidFill>
                  <a:srgbClr val="2C3E50"/>
                </a:solidFill>
                <a:latin typeface="Calibri" pitchFamily="34" charset="0"/>
              </a:rPr>
              <a:t>60s</a:t>
            </a:r>
            <a:r>
              <a:rPr lang="en-US" sz="1050" dirty="0">
                <a:solidFill>
                  <a:srgbClr val="2C3E50"/>
                </a:solidFill>
                <a:latin typeface="Calibri" pitchFamily="34" charset="0"/>
              </a:rPr>
              <a:t> yrs         Generativity vs. Stagnation                            Care</a:t>
            </a:r>
          </a:p>
        </p:txBody>
      </p:sp>
      <p:sp>
        <p:nvSpPr>
          <p:cNvPr id="80" name="Row8Bg"/>
          <p:cNvSpPr/>
          <p:nvPr/>
        </p:nvSpPr>
        <p:spPr>
          <a:xfrm>
            <a:off x="274320" y="3767400"/>
            <a:ext cx="8595360" cy="355320"/>
          </a:xfrm>
          <a:prstGeom prst="rect">
            <a:avLst/>
          </a:prstGeom>
          <a:solidFill>
            <a:srgbClr val="FFFFFF"/>
          </a:solidFill>
          <a:ln w="9525">
            <a:solidFill>
              <a:srgbClr val="AED6F1"/>
            </a:solidFill>
            <a:prstDash val="solid"/>
          </a:ln>
        </p:spPr>
        <p:txBody>
          <a:bodyPr/>
          <a:lstStyle/>
          <a:p>
            <a:endParaRPr lang="en-US"/>
          </a:p>
        </p:txBody>
      </p:sp>
      <p:sp>
        <p:nvSpPr>
          <p:cNvPr id="81" name="Row8Txt"/>
          <p:cNvSpPr/>
          <p:nvPr/>
        </p:nvSpPr>
        <p:spPr>
          <a:xfrm>
            <a:off x="274320" y="3767400"/>
            <a:ext cx="8595360" cy="355320"/>
          </a:xfrm>
          <a:prstGeom prst="rect">
            <a:avLst/>
          </a:prstGeom>
          <a:noFill/>
          <a:ln/>
        </p:spPr>
        <p:txBody>
          <a:bodyPr wrap="square" rtlCol="0" anchor="ctr"/>
          <a:lstStyle/>
          <a:p>
            <a:pPr marL="0" indent="0">
              <a:buNone/>
              <a:tabLst>
                <a:tab pos="1885950" algn="l"/>
                <a:tab pos="2781300" algn="l"/>
              </a:tabLst>
            </a:pPr>
            <a:r>
              <a:rPr lang="en-US" sz="1050" dirty="0">
                <a:solidFill>
                  <a:srgbClr val="2C3E50"/>
                </a:solidFill>
                <a:latin typeface="Calibri" pitchFamily="34" charset="0"/>
              </a:rPr>
              <a:t>    Stage 8: Late Adulthood                60+ yrs               Ego Integrity vs. Despair                                 Wisdom</a:t>
            </a:r>
          </a:p>
        </p:txBody>
      </p:sp>
      <p:sp>
        <p:nvSpPr>
          <p:cNvPr id="90" name="Legend"/>
          <p:cNvSpPr/>
          <p:nvPr/>
        </p:nvSpPr>
        <p:spPr>
          <a:xfrm>
            <a:off x="274320" y="4200480"/>
            <a:ext cx="8595360" cy="274320"/>
          </a:xfrm>
          <a:prstGeom prst="rect">
            <a:avLst/>
          </a:prstGeom>
          <a:noFill/>
          <a:ln/>
        </p:spPr>
        <p:txBody>
          <a:bodyPr wrap="square" rtlCol="0" anchor="ctr"/>
          <a:lstStyle/>
          <a:p>
            <a:pPr marL="0" indent="0">
              <a:buNone/>
            </a:pPr>
            <a:endParaRPr lang="en-US" sz="950" i="1" dirty="0">
              <a:solidFill>
                <a:srgbClr val="A04000"/>
              </a:solidFill>
              <a:latin typeface="Calibri" pitchFamily="34" charset="0"/>
            </a:endParaRPr>
          </a:p>
        </p:txBody>
      </p:sp>
      <p:sp>
        <p:nvSpPr>
          <p:cNvPr id="91" name="Citation"/>
          <p:cNvSpPr/>
          <p:nvPr/>
        </p:nvSpPr>
        <p:spPr>
          <a:xfrm>
            <a:off x="274320" y="4755960"/>
            <a:ext cx="8595360" cy="228600"/>
          </a:xfrm>
          <a:prstGeom prst="rect">
            <a:avLst/>
          </a:prstGeom>
          <a:noFill/>
          <a:ln/>
        </p:spPr>
        <p:txBody>
          <a:bodyPr wrap="square" rtlCol="0" anchor="ctr"/>
          <a:lstStyle/>
          <a:p>
            <a:pPr marL="0" indent="0">
              <a:buNone/>
            </a:pPr>
            <a:r>
              <a:rPr lang="en-US" sz="950" i="1" dirty="0">
                <a:solidFill>
                  <a:srgbClr val="566573"/>
                </a:solidFill>
                <a:latin typeface="Calibri" pitchFamily="34" charset="0"/>
              </a:rPr>
              <a:t>(Erikson, 1950; 1963)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20" y="60960"/>
            <a:ext cx="4742742" cy="350000"/>
          </a:xfrm>
          <a:prstGeom prst="rect">
            <a:avLst/>
          </a:prstGeom>
          <a:noFill/>
          <a:ln/>
        </p:spPr>
        <p:txBody>
          <a:bodyPr wrap="square" rtlCol="0" anchor="ctr"/>
          <a:lstStyle/>
          <a:p>
            <a:r>
              <a:rPr lang="en-US" sz="1300" b="1" dirty="0">
                <a:solidFill>
                  <a:srgbClr val="FFFFFF"/>
                </a:solidFill>
                <a:latin typeface="Calibri" pitchFamily="34" charset="0"/>
              </a:rPr>
              <a:t>Stage 1 (</a:t>
            </a:r>
            <a:r>
              <a:rPr lang="en-US" sz="1400" i="1" dirty="0">
                <a:solidFill>
                  <a:srgbClr val="FDEBD0"/>
                </a:solidFill>
                <a:latin typeface="Calibri" pitchFamily="34" charset="0"/>
              </a:rPr>
              <a:t>Age: 0–1 Year     |     Virtue / Ego Strength: Hope</a:t>
            </a:r>
          </a:p>
          <a:p>
            <a:pPr marL="0" indent="0">
              <a:buNone/>
            </a:pPr>
            <a:endParaRPr lang="en-US" sz="1300" b="1" dirty="0">
              <a:solidFill>
                <a:srgbClr val="FFFFFF"/>
              </a:solidFill>
              <a:latin typeface="Calibri" pitchFamily="34" charset="0"/>
            </a:endParaRPr>
          </a:p>
        </p:txBody>
      </p:sp>
      <p:sp>
        <p:nvSpPr>
          <p:cNvPr id="4" name="SlideTitle"/>
          <p:cNvSpPr/>
          <p:nvPr/>
        </p:nvSpPr>
        <p:spPr>
          <a:xfrm>
            <a:off x="274320" y="390000"/>
            <a:ext cx="5800000"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Infancy: Trust vs. Mistrust</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Trust</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Infant develops a sense of safety and security in the world</a:t>
            </a:r>
          </a:p>
          <a:p>
            <a:pPr marL="228600" indent="-228600">
              <a:buChar char="•"/>
            </a:pPr>
            <a:r>
              <a:rPr lang="en-US" sz="1000" dirty="0">
                <a:solidFill>
                  <a:srgbClr val="1A5276"/>
                </a:solidFill>
                <a:latin typeface="Calibri" pitchFamily="34" charset="0"/>
              </a:rPr>
              <a:t>Consistent, responsive caregiving (feeding, comfort, warmth) builds trust</a:t>
            </a:r>
          </a:p>
          <a:p>
            <a:pPr marL="228600" indent="-228600">
              <a:buChar char="•"/>
            </a:pPr>
            <a:r>
              <a:rPr lang="en-US" sz="1000" dirty="0">
                <a:solidFill>
                  <a:srgbClr val="1A5276"/>
                </a:solidFill>
                <a:latin typeface="Calibri" pitchFamily="34" charset="0"/>
              </a:rPr>
              <a:t>Child learns that needs will be met reliably by caregivers</a:t>
            </a:r>
          </a:p>
          <a:p>
            <a:pPr marL="228600" indent="-228600">
              <a:buChar char="•"/>
            </a:pPr>
            <a:r>
              <a:rPr lang="en-US" sz="1000" dirty="0">
                <a:solidFill>
                  <a:srgbClr val="1A5276"/>
                </a:solidFill>
                <a:latin typeface="Calibri" pitchFamily="34" charset="0"/>
              </a:rPr>
              <a:t>Forms the foundation for all future relationships and stages</a:t>
            </a:r>
          </a:p>
          <a:p>
            <a:pPr marL="228600" indent="-228600">
              <a:buChar char="•"/>
            </a:pPr>
            <a:r>
              <a:rPr lang="en-US" sz="1000" dirty="0">
                <a:solidFill>
                  <a:srgbClr val="1A5276"/>
                </a:solidFill>
                <a:latin typeface="Calibri" pitchFamily="34" charset="0"/>
              </a:rPr>
              <a:t>Results in the ego strength of Hope — belief that needs can be fulfilled</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Mistrust</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Inconsistent, neglectful or unpredictable caregiving leads to mistrust</a:t>
            </a:r>
          </a:p>
          <a:p>
            <a:pPr marL="228600" indent="-228600">
              <a:buChar char="•"/>
            </a:pPr>
            <a:r>
              <a:rPr lang="en-US" sz="1000" dirty="0">
                <a:solidFill>
                  <a:srgbClr val="922B21"/>
                </a:solidFill>
                <a:latin typeface="Calibri" pitchFamily="34" charset="0"/>
              </a:rPr>
              <a:t>Infant develops anxiety, fear and insecurity about the world</a:t>
            </a:r>
          </a:p>
          <a:p>
            <a:pPr marL="228600" indent="-228600">
              <a:buChar char="•"/>
            </a:pPr>
            <a:r>
              <a:rPr lang="en-US" sz="1000" dirty="0">
                <a:solidFill>
                  <a:srgbClr val="922B21"/>
                </a:solidFill>
                <a:latin typeface="Calibri" pitchFamily="34" charset="0"/>
              </a:rPr>
              <a:t>Child may become withdrawn, fearful and suspicious of others</a:t>
            </a:r>
          </a:p>
          <a:p>
            <a:pPr marL="228600" indent="-228600">
              <a:buChar char="•"/>
            </a:pPr>
            <a:r>
              <a:rPr lang="en-US" sz="1000" dirty="0">
                <a:solidFill>
                  <a:srgbClr val="922B21"/>
                </a:solidFill>
                <a:latin typeface="Calibri" pitchFamily="34" charset="0"/>
              </a:rPr>
              <a:t>Lack of secure attachment undermines all subsequent stages</a:t>
            </a:r>
          </a:p>
          <a:p>
            <a:pPr marL="228600" indent="-228600">
              <a:buChar char="•"/>
            </a:pPr>
            <a:r>
              <a:rPr lang="en-US" sz="1000" dirty="0">
                <a:solidFill>
                  <a:srgbClr val="922B21"/>
                </a:solidFill>
                <a:latin typeface="Calibri" pitchFamily="34" charset="0"/>
              </a:rPr>
              <a:t>Linked to Isaac: disrupted early caregiving may have affected his trust base</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Relevance to Isaac: Isaac's disrupted early childcare and mother's postnatal depression may have impaired his ability to develop secure trust in Stage 1, weakening his foundation for Stage 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19" y="60960"/>
            <a:ext cx="4548533" cy="350000"/>
          </a:xfrm>
          <a:prstGeom prst="rect">
            <a:avLst/>
          </a:prstGeom>
          <a:noFill/>
          <a:ln/>
        </p:spPr>
        <p:txBody>
          <a:bodyPr wrap="square" rtlCol="0" anchor="ctr"/>
          <a:lstStyle/>
          <a:p>
            <a:r>
              <a:rPr lang="en-US" sz="1300" b="1" dirty="0">
                <a:solidFill>
                  <a:srgbClr val="FFFFFF"/>
                </a:solidFill>
                <a:latin typeface="Calibri" pitchFamily="34" charset="0"/>
              </a:rPr>
              <a:t>Stage 2 (</a:t>
            </a:r>
            <a:r>
              <a:rPr lang="en-US" sz="1400" i="1" dirty="0">
                <a:solidFill>
                  <a:srgbClr val="FDEBD0"/>
                </a:solidFill>
                <a:latin typeface="Calibri" pitchFamily="34" charset="0"/>
              </a:rPr>
              <a:t>Age: 2–3 Years     |     Virtue / Ego Strength: Will</a:t>
            </a:r>
          </a:p>
          <a:p>
            <a:pPr marL="0" indent="0">
              <a:buNone/>
            </a:pPr>
            <a:endParaRPr lang="en-US" sz="1300" b="1" dirty="0">
              <a:solidFill>
                <a:srgbClr val="FFFFFF"/>
              </a:solidFill>
              <a:latin typeface="Calibri" pitchFamily="34" charset="0"/>
            </a:endParaRPr>
          </a:p>
        </p:txBody>
      </p:sp>
      <p:sp>
        <p:nvSpPr>
          <p:cNvPr id="4" name="SlideTitle"/>
          <p:cNvSpPr/>
          <p:nvPr/>
        </p:nvSpPr>
        <p:spPr>
          <a:xfrm>
            <a:off x="274320" y="390000"/>
            <a:ext cx="7048972"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Early Childhood: Autonomy vs. Shame &amp; Doubt</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Autonomy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Child begins to assert independence — walking, choosing, toilet training</a:t>
            </a:r>
          </a:p>
          <a:p>
            <a:pPr marL="228600" indent="-228600">
              <a:buChar char="•"/>
            </a:pPr>
            <a:r>
              <a:rPr lang="en-US" sz="1000" dirty="0">
                <a:solidFill>
                  <a:srgbClr val="1A5276"/>
                </a:solidFill>
                <a:latin typeface="Calibri" pitchFamily="34" charset="0"/>
              </a:rPr>
              <a:t>Caregivers encourage and support the child's growing independence</a:t>
            </a:r>
          </a:p>
          <a:p>
            <a:pPr marL="228600" indent="-228600">
              <a:buChar char="•"/>
            </a:pPr>
            <a:r>
              <a:rPr lang="en-US" sz="1000" dirty="0">
                <a:solidFill>
                  <a:srgbClr val="1A5276"/>
                </a:solidFill>
                <a:latin typeface="Calibri" pitchFamily="34" charset="0"/>
              </a:rPr>
              <a:t>Child develops confidence in their own abilities and decision-making</a:t>
            </a:r>
          </a:p>
          <a:p>
            <a:pPr marL="228600" indent="-228600">
              <a:buChar char="•"/>
            </a:pPr>
            <a:r>
              <a:rPr lang="en-US" sz="1000" dirty="0">
                <a:solidFill>
                  <a:srgbClr val="1A5276"/>
                </a:solidFill>
                <a:latin typeface="Calibri" pitchFamily="34" charset="0"/>
              </a:rPr>
              <a:t>Learns self-control without loss of self-esteem</a:t>
            </a:r>
          </a:p>
          <a:p>
            <a:pPr marL="228600" indent="-228600">
              <a:buChar char="•"/>
            </a:pPr>
            <a:r>
              <a:rPr lang="en-US" sz="1000" dirty="0">
                <a:solidFill>
                  <a:srgbClr val="1A5276"/>
                </a:solidFill>
                <a:latin typeface="Calibri" pitchFamily="34" charset="0"/>
              </a:rPr>
              <a:t>Results in the ego strength of Will — the determination to make free choices</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Shame &amp; Doubt</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Overly controlling or critical caregivers cause the child to doubt themselves</a:t>
            </a:r>
          </a:p>
          <a:p>
            <a:pPr marL="228600" indent="-228600">
              <a:buChar char="•"/>
            </a:pPr>
            <a:r>
              <a:rPr lang="en-US" sz="1000" dirty="0">
                <a:solidFill>
                  <a:srgbClr val="922B21"/>
                </a:solidFill>
                <a:latin typeface="Calibri" pitchFamily="34" charset="0"/>
              </a:rPr>
              <a:t>Child feels shame about their abilities and desires</a:t>
            </a:r>
          </a:p>
          <a:p>
            <a:pPr marL="228600" indent="-228600">
              <a:buChar char="•"/>
            </a:pPr>
            <a:r>
              <a:rPr lang="en-US" sz="1000" dirty="0">
                <a:solidFill>
                  <a:srgbClr val="922B21"/>
                </a:solidFill>
                <a:latin typeface="Calibri" pitchFamily="34" charset="0"/>
              </a:rPr>
              <a:t>May become overly dependent on others or rebellious</a:t>
            </a:r>
          </a:p>
          <a:p>
            <a:pPr marL="228600" indent="-228600">
              <a:buChar char="•"/>
            </a:pPr>
            <a:r>
              <a:rPr lang="en-US" sz="1000" dirty="0">
                <a:solidFill>
                  <a:srgbClr val="922B21"/>
                </a:solidFill>
                <a:latin typeface="Calibri" pitchFamily="34" charset="0"/>
              </a:rPr>
              <a:t>Difficulty making decisions or asserting needs in later stages</a:t>
            </a:r>
          </a:p>
          <a:p>
            <a:pPr marL="228600" indent="-228600">
              <a:buChar char="•"/>
            </a:pPr>
            <a:r>
              <a:rPr lang="en-US" sz="1000" dirty="0">
                <a:solidFill>
                  <a:srgbClr val="922B21"/>
                </a:solidFill>
                <a:latin typeface="Calibri" pitchFamily="34" charset="0"/>
              </a:rPr>
              <a:t>Linked to Isaac: limited opportunities for independent play may have affected his autonomy development</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Relevance to Isaac: Isaac's home environment with low maternal confidence and limited social stimulation may have restricted his development of autonomy during this critical stage.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bg>
      <p:bgPr>
        <a:solidFill>
          <a:srgbClr val="F0F7FF"/>
        </a:solidFill>
        <a:effectLst/>
      </p:bgPr>
    </p:bg>
    <p:spTree>
      <p:nvGrpSpPr>
        <p:cNvPr id="1" name=""/>
        <p:cNvGrpSpPr/>
        <p:nvPr/>
      </p:nvGrpSpPr>
      <p:grpSpPr>
        <a:xfrm>
          <a:off x="0" y="0"/>
          <a:ext cx="0" cy="0"/>
          <a:chOff x="0" y="0"/>
          <a:chExt cx="0" cy="0"/>
        </a:xfrm>
      </p:grpSpPr>
      <p:sp>
        <p:nvSpPr>
          <p:cNvPr id="3" name="Text 1"/>
          <p:cNvSpPr/>
          <p:nvPr/>
        </p:nvSpPr>
        <p:spPr>
          <a:xfrm>
            <a:off x="365760" y="91440"/>
            <a:ext cx="8412480" cy="731520"/>
          </a:xfrm>
          <a:prstGeom prst="rect">
            <a:avLst/>
          </a:prstGeom>
          <a:noFill/>
          <a:ln/>
        </p:spPr>
        <p:txBody>
          <a:bodyPr wrap="square" rtlCol="0" anchor="ctr"/>
          <a:lstStyle/>
          <a:p>
            <a:pPr marL="0" indent="0">
              <a:buNone/>
            </a:pPr>
            <a:endParaRPr lang="en-US" sz="2400" dirty="0"/>
          </a:p>
        </p:txBody>
      </p:sp>
      <p:sp>
        <p:nvSpPr>
          <p:cNvPr id="4" name="Shape 2"/>
          <p:cNvSpPr/>
          <p:nvPr/>
        </p:nvSpPr>
        <p:spPr>
          <a:xfrm>
            <a:off x="365760" y="1005840"/>
            <a:ext cx="4023360" cy="3749040"/>
          </a:xfrm>
          <a:prstGeom prst="rect">
            <a:avLst/>
          </a:prstGeom>
          <a:solidFill>
            <a:srgbClr val="EBF5FB"/>
          </a:solidFill>
          <a:ln w="12700">
            <a:solidFill>
              <a:srgbClr val="2E86C1"/>
            </a:solidFill>
            <a:prstDash val="solid"/>
          </a:ln>
        </p:spPr>
        <p:txBody>
          <a:bodyPr/>
          <a:lstStyle/>
          <a:p>
            <a:endParaRPr lang="en-US"/>
          </a:p>
        </p:txBody>
      </p:sp>
      <p:sp>
        <p:nvSpPr>
          <p:cNvPr id="5" name="Text 3"/>
          <p:cNvSpPr/>
          <p:nvPr/>
        </p:nvSpPr>
        <p:spPr>
          <a:xfrm>
            <a:off x="457200" y="1051560"/>
            <a:ext cx="3840480" cy="411480"/>
          </a:xfrm>
          <a:prstGeom prst="rect">
            <a:avLst/>
          </a:prstGeom>
          <a:noFill/>
          <a:ln/>
        </p:spPr>
        <p:txBody>
          <a:bodyPr wrap="square" rtlCol="0" anchor="ctr"/>
          <a:lstStyle/>
          <a:p>
            <a:pPr marL="0" indent="0">
              <a:buNone/>
            </a:pPr>
            <a:r>
              <a:rPr lang="en-US" sz="1300" b="1" dirty="0">
                <a:solidFill>
                  <a:srgbClr val="1F618D"/>
                </a:solidFill>
                <a:latin typeface="Calibri" pitchFamily="34" charset="0"/>
                <a:ea typeface="Calibri" pitchFamily="34" charset="-122"/>
                <a:cs typeface="Calibri" pitchFamily="34" charset="-120"/>
              </a:rPr>
              <a:t>✓  Initiative (Positive Outcome)</a:t>
            </a:r>
            <a:endParaRPr lang="en-US" sz="1300" dirty="0"/>
          </a:p>
        </p:txBody>
      </p:sp>
      <p:sp>
        <p:nvSpPr>
          <p:cNvPr id="6" name="Text 4"/>
          <p:cNvSpPr/>
          <p:nvPr/>
        </p:nvSpPr>
        <p:spPr>
          <a:xfrm>
            <a:off x="502920" y="1508760"/>
            <a:ext cx="3749040" cy="3017520"/>
          </a:xfrm>
          <a:prstGeom prst="rect">
            <a:avLst/>
          </a:prstGeom>
          <a:noFill/>
          <a:ln/>
        </p:spPr>
        <p:txBody>
          <a:bodyPr wrap="square" rtlCol="0" anchor="ctr"/>
          <a:lstStyle/>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Child explores, plans and begin activities confidently</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Children learn mainly through play  </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Caregiver encourages independent action</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Develops confidence and skills</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Develops motivation and direction</a:t>
            </a:r>
            <a:endParaRPr lang="en-US" sz="1250" dirty="0"/>
          </a:p>
        </p:txBody>
      </p:sp>
      <p:sp>
        <p:nvSpPr>
          <p:cNvPr id="7" name="Shape 5"/>
          <p:cNvSpPr/>
          <p:nvPr/>
        </p:nvSpPr>
        <p:spPr>
          <a:xfrm>
            <a:off x="4754880" y="1005840"/>
            <a:ext cx="4023360" cy="3749040"/>
          </a:xfrm>
          <a:prstGeom prst="rect">
            <a:avLst/>
          </a:prstGeom>
          <a:solidFill>
            <a:srgbClr val="FDEDEC"/>
          </a:solidFill>
          <a:ln w="12700">
            <a:solidFill>
              <a:srgbClr val="E74C3C"/>
            </a:solidFill>
            <a:prstDash val="solid"/>
          </a:ln>
        </p:spPr>
        <p:txBody>
          <a:bodyPr/>
          <a:lstStyle/>
          <a:p>
            <a:endParaRPr lang="en-US"/>
          </a:p>
        </p:txBody>
      </p:sp>
      <p:sp>
        <p:nvSpPr>
          <p:cNvPr id="8" name="Text 6"/>
          <p:cNvSpPr/>
          <p:nvPr/>
        </p:nvSpPr>
        <p:spPr>
          <a:xfrm>
            <a:off x="4846320" y="1051560"/>
            <a:ext cx="3840480" cy="41148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  Guilt (Negative Outcome) — Isaac's Risk</a:t>
            </a:r>
            <a:endParaRPr lang="en-US" sz="1300" dirty="0"/>
          </a:p>
        </p:txBody>
      </p:sp>
      <p:sp>
        <p:nvSpPr>
          <p:cNvPr id="9" name="Text 7"/>
          <p:cNvSpPr/>
          <p:nvPr/>
        </p:nvSpPr>
        <p:spPr>
          <a:xfrm>
            <a:off x="4892040" y="1508760"/>
            <a:ext cx="3749040" cy="3017520"/>
          </a:xfrm>
          <a:prstGeom prst="rect">
            <a:avLst/>
          </a:prstGeom>
          <a:noFill/>
          <a:ln/>
        </p:spPr>
        <p:txBody>
          <a:bodyPr wrap="square" rtlCol="0" anchor="ctr"/>
          <a:lstStyle/>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Child’s ideas are not valued</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Withdrawal from group and play activities</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Too much negative feedback affects self confidence </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Child avoids new experiences</a:t>
            </a:r>
            <a:endParaRPr lang="en-US" sz="1250" dirty="0"/>
          </a:p>
          <a:p>
            <a:pPr marL="342900" indent="-342900">
              <a:spcAft>
                <a:spcPts val="500"/>
              </a:spcAft>
              <a:buSzPct val="100000"/>
              <a:buChar char="•"/>
            </a:pPr>
            <a:r>
              <a:rPr lang="en-US" sz="1250" dirty="0">
                <a:solidFill>
                  <a:srgbClr val="2C3E50"/>
                </a:solidFill>
                <a:latin typeface="Calibri" pitchFamily="34" charset="0"/>
                <a:ea typeface="Calibri" pitchFamily="34" charset="-122"/>
                <a:cs typeface="Calibri" pitchFamily="34" charset="-120"/>
              </a:rPr>
              <a:t>Isaac: withdrawn, insecure, delays in language &amp; play</a:t>
            </a:r>
            <a:endParaRPr lang="en-US" sz="1250" dirty="0"/>
          </a:p>
        </p:txBody>
      </p:sp>
      <p:sp>
        <p:nvSpPr>
          <p:cNvPr id="999" name="Citation 5"/>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(Erikson, 1963; Maree, 2020)</a:t>
            </a:r>
          </a:p>
        </p:txBody>
      </p:sp>
      <p:sp>
        <p:nvSpPr>
          <p:cNvPr id="10" name="HdrBar">
            <a:extLst>
              <a:ext uri="{FF2B5EF4-FFF2-40B4-BE49-F238E27FC236}">
                <a16:creationId xmlns:a16="http://schemas.microsoft.com/office/drawing/2014/main" id="{597EE381-3E6B-AD79-C1EB-5C8934D264AF}"/>
              </a:ext>
            </a:extLst>
          </p:cNvPr>
          <p:cNvSpPr/>
          <p:nvPr/>
        </p:nvSpPr>
        <p:spPr>
          <a:xfrm>
            <a:off x="0" y="0"/>
            <a:ext cx="9144000" cy="960120"/>
          </a:xfrm>
          <a:prstGeom prst="rect">
            <a:avLst/>
          </a:prstGeom>
          <a:solidFill>
            <a:srgbClr val="1F618D"/>
          </a:solidFill>
          <a:ln w="12700">
            <a:solidFill>
              <a:srgbClr val="1F618D"/>
            </a:solidFill>
            <a:prstDash val="solid"/>
          </a:ln>
        </p:spPr>
        <p:txBody>
          <a:bodyPr/>
          <a:lstStyle/>
          <a:p>
            <a:r>
              <a:rPr lang="en-US" sz="1300" b="1">
                <a:solidFill>
                  <a:srgbClr val="FFFFFF"/>
                </a:solidFill>
                <a:latin typeface="Calibri" pitchFamily="34" charset="0"/>
              </a:rPr>
              <a:t>Stage 3 (</a:t>
            </a:r>
            <a:r>
              <a:rPr lang="en-US" sz="1300" i="1">
                <a:solidFill>
                  <a:srgbClr val="FDEBD0"/>
                </a:solidFill>
                <a:latin typeface="Calibri" pitchFamily="34" charset="0"/>
              </a:rPr>
              <a:t>Age: 3–5 Years     |     Virtue / Ego Strength: Will</a:t>
            </a:r>
            <a:endParaRPr lang="en-US" sz="1300" i="1" dirty="0">
              <a:solidFill>
                <a:srgbClr val="FDEBD0"/>
              </a:solidFill>
              <a:latin typeface="Calibri" pitchFamily="34" charset="0"/>
            </a:endParaRPr>
          </a:p>
        </p:txBody>
      </p:sp>
      <p:sp>
        <p:nvSpPr>
          <p:cNvPr id="12" name="TextBox 11">
            <a:extLst>
              <a:ext uri="{FF2B5EF4-FFF2-40B4-BE49-F238E27FC236}">
                <a16:creationId xmlns:a16="http://schemas.microsoft.com/office/drawing/2014/main" id="{D593B9FC-06A2-A9D9-A989-4545F9C58B33}"/>
              </a:ext>
            </a:extLst>
          </p:cNvPr>
          <p:cNvSpPr txBox="1"/>
          <p:nvPr/>
        </p:nvSpPr>
        <p:spPr>
          <a:xfrm>
            <a:off x="257124" y="465002"/>
            <a:ext cx="7989671" cy="369332"/>
          </a:xfrm>
          <a:prstGeom prst="rect">
            <a:avLst/>
          </a:prstGeom>
          <a:noFill/>
        </p:spPr>
        <p:txBody>
          <a:bodyPr wrap="square">
            <a:spAutoFit/>
          </a:bodyPr>
          <a:lstStyle/>
          <a:p>
            <a:pPr marL="0" indent="0">
              <a:buNone/>
            </a:pPr>
            <a:r>
              <a:rPr lang="en-US" b="1" dirty="0">
                <a:solidFill>
                  <a:srgbClr val="FFFFFF"/>
                </a:solidFill>
                <a:latin typeface="Georgia" pitchFamily="34" charset="0"/>
              </a:rPr>
              <a:t>Initiative  vs. Guilt</a:t>
            </a:r>
            <a:endParaRPr lang="en-US" sz="1800" b="1" dirty="0">
              <a:solidFill>
                <a:srgbClr val="FFFFFF"/>
              </a:solidFill>
              <a:latin typeface="Georgia"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20" y="60960"/>
            <a:ext cx="5092810" cy="350000"/>
          </a:xfrm>
          <a:prstGeom prst="rect">
            <a:avLst/>
          </a:prstGeom>
          <a:noFill/>
          <a:ln/>
        </p:spPr>
        <p:txBody>
          <a:bodyPr wrap="square" rtlCol="0" anchor="ctr"/>
          <a:lstStyle/>
          <a:p>
            <a:r>
              <a:rPr lang="en-US" sz="1300" b="1" dirty="0">
                <a:solidFill>
                  <a:srgbClr val="FFFFFF"/>
                </a:solidFill>
                <a:latin typeface="Calibri" pitchFamily="34" charset="0"/>
              </a:rPr>
              <a:t>Stage 4 (</a:t>
            </a:r>
            <a:r>
              <a:rPr lang="en-US" sz="1400" i="1" dirty="0">
                <a:solidFill>
                  <a:srgbClr val="FDEBD0"/>
                </a:solidFill>
                <a:latin typeface="Calibri" pitchFamily="34" charset="0"/>
              </a:rPr>
              <a:t>Age: 6–11 Years     |     Virtue / Ego Strength: Competence</a:t>
            </a:r>
          </a:p>
          <a:p>
            <a:pPr marL="0" indent="0">
              <a:buNone/>
            </a:pPr>
            <a:endParaRPr lang="en-US" sz="1300" b="1" dirty="0">
              <a:solidFill>
                <a:srgbClr val="FFFFFF"/>
              </a:solidFill>
              <a:latin typeface="Calibri" pitchFamily="34" charset="0"/>
            </a:endParaRPr>
          </a:p>
        </p:txBody>
      </p:sp>
      <p:sp>
        <p:nvSpPr>
          <p:cNvPr id="4" name="SlideTitle"/>
          <p:cNvSpPr/>
          <p:nvPr/>
        </p:nvSpPr>
        <p:spPr>
          <a:xfrm>
            <a:off x="274320" y="390000"/>
            <a:ext cx="5800000"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School Age: Industry vs. Inferiority</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Industry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Child applies themselves to learning academic and social skills</a:t>
            </a:r>
          </a:p>
          <a:p>
            <a:pPr marL="228600" indent="-228600">
              <a:buChar char="•"/>
            </a:pPr>
            <a:r>
              <a:rPr lang="en-US" sz="1000" dirty="0">
                <a:solidFill>
                  <a:srgbClr val="1A5276"/>
                </a:solidFill>
                <a:latin typeface="Calibri" pitchFamily="34" charset="0"/>
              </a:rPr>
              <a:t>Succeeds in tasks at school and feels proud of their achievements</a:t>
            </a:r>
          </a:p>
          <a:p>
            <a:pPr marL="228600" indent="-228600">
              <a:buChar char="•"/>
            </a:pPr>
            <a:r>
              <a:rPr lang="en-US" sz="1000" dirty="0">
                <a:solidFill>
                  <a:srgbClr val="1A5276"/>
                </a:solidFill>
                <a:latin typeface="Calibri" pitchFamily="34" charset="0"/>
              </a:rPr>
              <a:t>Positive feedback from teachers and peers reinforces competence</a:t>
            </a:r>
          </a:p>
          <a:p>
            <a:pPr marL="228600" indent="-228600">
              <a:buChar char="•"/>
            </a:pPr>
            <a:r>
              <a:rPr lang="en-US" sz="1000" dirty="0">
                <a:solidFill>
                  <a:srgbClr val="1A5276"/>
                </a:solidFill>
                <a:latin typeface="Calibri" pitchFamily="34" charset="0"/>
              </a:rPr>
              <a:t>Child develops perseverance, discipline and a sense of capability</a:t>
            </a:r>
          </a:p>
          <a:p>
            <a:pPr marL="228600" indent="-228600">
              <a:buChar char="•"/>
            </a:pPr>
            <a:r>
              <a:rPr lang="en-US" sz="1000" dirty="0">
                <a:solidFill>
                  <a:srgbClr val="1A5276"/>
                </a:solidFill>
                <a:latin typeface="Calibri" pitchFamily="34" charset="0"/>
              </a:rPr>
              <a:t>Results in the ego strength of Competence — confidence in skills and abilities</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Inferiority</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Child struggles to keep up with peers academically or socially</a:t>
            </a:r>
          </a:p>
          <a:p>
            <a:pPr marL="228600" indent="-228600">
              <a:buChar char="•"/>
            </a:pPr>
            <a:r>
              <a:rPr lang="en-US" sz="1000" dirty="0">
                <a:solidFill>
                  <a:srgbClr val="922B21"/>
                </a:solidFill>
                <a:latin typeface="Calibri" pitchFamily="34" charset="0"/>
              </a:rPr>
              <a:t>Persistent failure or negative comparison leads to feelings of inferiority</a:t>
            </a:r>
          </a:p>
          <a:p>
            <a:pPr marL="228600" indent="-228600">
              <a:buChar char="•"/>
            </a:pPr>
            <a:r>
              <a:rPr lang="en-US" sz="1000" dirty="0">
                <a:solidFill>
                  <a:srgbClr val="922B21"/>
                </a:solidFill>
                <a:latin typeface="Calibri" pitchFamily="34" charset="0"/>
              </a:rPr>
              <a:t>Child may give up on tasks and avoid challenges</a:t>
            </a:r>
          </a:p>
          <a:p>
            <a:pPr marL="228600" indent="-228600">
              <a:buChar char="•"/>
            </a:pPr>
            <a:r>
              <a:rPr lang="en-US" sz="1000" dirty="0">
                <a:solidFill>
                  <a:srgbClr val="922B21"/>
                </a:solidFill>
                <a:latin typeface="Calibri" pitchFamily="34" charset="0"/>
              </a:rPr>
              <a:t>Low self-esteem becomes entrenched and affects motivation</a:t>
            </a:r>
          </a:p>
          <a:p>
            <a:pPr marL="228600" indent="-228600">
              <a:buChar char="•"/>
            </a:pPr>
            <a:r>
              <a:rPr lang="en-US" sz="1000" dirty="0">
                <a:solidFill>
                  <a:srgbClr val="922B21"/>
                </a:solidFill>
                <a:latin typeface="Calibri" pitchFamily="34" charset="0"/>
              </a:rPr>
              <a:t>If Isaac's Stage 3 is unresolved, he may enter school already disadvantaged</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Early intervention for Isaac now is crucial. Without support at Stage 3, he risks entering Stage 4 with unresolved guilt and low confidence, making it harder to achieve a sense of industry at school.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20" y="60960"/>
            <a:ext cx="4822466" cy="350000"/>
          </a:xfrm>
          <a:prstGeom prst="rect">
            <a:avLst/>
          </a:prstGeom>
          <a:noFill/>
          <a:ln/>
        </p:spPr>
        <p:txBody>
          <a:bodyPr wrap="square" rtlCol="0" anchor="ctr"/>
          <a:lstStyle/>
          <a:p>
            <a:r>
              <a:rPr lang="en-US" sz="1300" b="1" dirty="0">
                <a:solidFill>
                  <a:srgbClr val="FFFFFF"/>
                </a:solidFill>
                <a:latin typeface="Calibri" pitchFamily="34" charset="0"/>
              </a:rPr>
              <a:t>Stage 5 (</a:t>
            </a:r>
            <a:r>
              <a:rPr lang="en-US" sz="1400" i="1" dirty="0">
                <a:solidFill>
                  <a:srgbClr val="FDEBD0"/>
                </a:solidFill>
                <a:latin typeface="Calibri" pitchFamily="34" charset="0"/>
              </a:rPr>
              <a:t>Age: 12–20 Years     |     Virtue / Ego Strength: Fidelity</a:t>
            </a:r>
          </a:p>
          <a:p>
            <a:pPr marL="0" indent="0">
              <a:buNone/>
            </a:pPr>
            <a:endParaRPr lang="en-US" sz="1300" b="1" dirty="0">
              <a:solidFill>
                <a:srgbClr val="FFFFFF"/>
              </a:solidFill>
              <a:latin typeface="Calibri" pitchFamily="34" charset="0"/>
            </a:endParaRPr>
          </a:p>
        </p:txBody>
      </p:sp>
      <p:sp>
        <p:nvSpPr>
          <p:cNvPr id="4" name="SlideTitle"/>
          <p:cNvSpPr/>
          <p:nvPr/>
        </p:nvSpPr>
        <p:spPr>
          <a:xfrm>
            <a:off x="274319" y="390000"/>
            <a:ext cx="6913659"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Adolescence: Identity vs. Role Confusion</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Identity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Adolescent explores different roles, values and beliefs</a:t>
            </a:r>
          </a:p>
          <a:p>
            <a:pPr marL="228600" indent="-228600">
              <a:buChar char="•"/>
            </a:pPr>
            <a:r>
              <a:rPr lang="en-US" sz="1000" dirty="0">
                <a:solidFill>
                  <a:srgbClr val="1A5276"/>
                </a:solidFill>
                <a:latin typeface="Calibri" pitchFamily="34" charset="0"/>
              </a:rPr>
              <a:t>Develops a clear, stable sense of self and personal identity</a:t>
            </a:r>
          </a:p>
          <a:p>
            <a:pPr marL="228600" indent="-228600">
              <a:buChar char="•"/>
            </a:pPr>
            <a:r>
              <a:rPr lang="en-US" sz="1000" dirty="0">
                <a:solidFill>
                  <a:srgbClr val="1A5276"/>
                </a:solidFill>
                <a:latin typeface="Calibri" pitchFamily="34" charset="0"/>
              </a:rPr>
              <a:t>Positive relationships with peers and mentors support identity formation</a:t>
            </a:r>
          </a:p>
          <a:p>
            <a:pPr marL="228600" indent="-228600">
              <a:buChar char="•"/>
            </a:pPr>
            <a:r>
              <a:rPr lang="en-US" sz="1000" dirty="0">
                <a:solidFill>
                  <a:srgbClr val="1A5276"/>
                </a:solidFill>
                <a:latin typeface="Calibri" pitchFamily="34" charset="0"/>
              </a:rPr>
              <a:t>Feels confident about who they are and their place in society</a:t>
            </a:r>
          </a:p>
          <a:p>
            <a:pPr marL="228600" indent="-228600">
              <a:buChar char="•"/>
            </a:pPr>
            <a:r>
              <a:rPr lang="en-US" sz="1000" dirty="0">
                <a:solidFill>
                  <a:srgbClr val="1A5276"/>
                </a:solidFill>
                <a:latin typeface="Calibri" pitchFamily="34" charset="0"/>
              </a:rPr>
              <a:t>Results in the ego strength of Fidelity — loyalty to one's values and sense of self</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Role Confusion</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Adolescent struggles to develop a coherent sense of self</a:t>
            </a:r>
          </a:p>
          <a:p>
            <a:pPr marL="228600" indent="-228600">
              <a:buChar char="•"/>
            </a:pPr>
            <a:r>
              <a:rPr lang="en-US" sz="1000" dirty="0">
                <a:solidFill>
                  <a:srgbClr val="922B21"/>
                </a:solidFill>
                <a:latin typeface="Calibri" pitchFamily="34" charset="0"/>
              </a:rPr>
              <a:t>Uncertainty about roles, values and future direction</a:t>
            </a:r>
          </a:p>
          <a:p>
            <a:pPr marL="228600" indent="-228600">
              <a:buChar char="•"/>
            </a:pPr>
            <a:r>
              <a:rPr lang="en-US" sz="1000" dirty="0">
                <a:solidFill>
                  <a:srgbClr val="922B21"/>
                </a:solidFill>
                <a:latin typeface="Calibri" pitchFamily="34" charset="0"/>
              </a:rPr>
              <a:t>May adopt extreme or negative identities to fill the void</a:t>
            </a:r>
          </a:p>
          <a:p>
            <a:pPr marL="228600" indent="-228600">
              <a:buChar char="•"/>
            </a:pPr>
            <a:r>
              <a:rPr lang="en-US" sz="1000" dirty="0">
                <a:solidFill>
                  <a:srgbClr val="922B21"/>
                </a:solidFill>
                <a:latin typeface="Calibri" pitchFamily="34" charset="0"/>
              </a:rPr>
              <a:t>Difficulty forming meaningful relationships or committing to goals</a:t>
            </a:r>
          </a:p>
          <a:p>
            <a:pPr marL="228600" indent="-228600">
              <a:buChar char="•"/>
            </a:pPr>
            <a:r>
              <a:rPr lang="en-US" sz="1000" dirty="0">
                <a:solidFill>
                  <a:srgbClr val="922B21"/>
                </a:solidFill>
                <a:latin typeface="Calibri" pitchFamily="34" charset="0"/>
              </a:rPr>
              <a:t>Earlier unresolved stages increase the risk of identity confusion</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Erikson considered this the most critical stage. A child who has not resolved earlier crises — such as Isaac — may enter adolescence without the trust, autonomy and purpose needed to form a stable identity.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19" y="60960"/>
            <a:ext cx="4862223" cy="350000"/>
          </a:xfrm>
          <a:prstGeom prst="rect">
            <a:avLst/>
          </a:prstGeom>
          <a:noFill/>
          <a:ln/>
        </p:spPr>
        <p:txBody>
          <a:bodyPr wrap="square" rtlCol="0" anchor="ctr"/>
          <a:lstStyle/>
          <a:p>
            <a:r>
              <a:rPr lang="en-US" sz="1300" b="1" dirty="0">
                <a:solidFill>
                  <a:srgbClr val="FFFFFF"/>
                </a:solidFill>
                <a:latin typeface="Calibri" pitchFamily="34" charset="0"/>
              </a:rPr>
              <a:t>Stage 6 (</a:t>
            </a:r>
            <a:r>
              <a:rPr lang="en-US" sz="1400" i="1" dirty="0">
                <a:solidFill>
                  <a:srgbClr val="FDEBD0"/>
                </a:solidFill>
                <a:latin typeface="Calibri" pitchFamily="34" charset="0"/>
              </a:rPr>
              <a:t>Age: Mid – </a:t>
            </a:r>
            <a:r>
              <a:rPr lang="en-US" sz="1400" i="1" dirty="0" err="1">
                <a:solidFill>
                  <a:srgbClr val="FDEBD0"/>
                </a:solidFill>
                <a:latin typeface="Calibri" pitchFamily="34" charset="0"/>
              </a:rPr>
              <a:t>20s</a:t>
            </a:r>
            <a:r>
              <a:rPr lang="en-US" sz="1400" i="1" dirty="0">
                <a:solidFill>
                  <a:srgbClr val="FDEBD0"/>
                </a:solidFill>
                <a:latin typeface="Calibri" pitchFamily="34" charset="0"/>
              </a:rPr>
              <a:t>     |     Virtue / Ego Strength: Love</a:t>
            </a:r>
          </a:p>
          <a:p>
            <a:pPr marL="0" indent="0">
              <a:buNone/>
            </a:pPr>
            <a:endParaRPr lang="en-US" sz="1300" b="1" dirty="0">
              <a:solidFill>
                <a:srgbClr val="FFFFFF"/>
              </a:solidFill>
              <a:latin typeface="Calibri" pitchFamily="34" charset="0"/>
            </a:endParaRPr>
          </a:p>
        </p:txBody>
      </p:sp>
      <p:sp>
        <p:nvSpPr>
          <p:cNvPr id="4" name="SlideTitle"/>
          <p:cNvSpPr/>
          <p:nvPr/>
        </p:nvSpPr>
        <p:spPr>
          <a:xfrm>
            <a:off x="274319" y="390000"/>
            <a:ext cx="7144247"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Young Adulthood: Intimacy vs. Isolation</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Intimacy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Young adult forms deep, committed and meaningful relationships</a:t>
            </a:r>
          </a:p>
          <a:p>
            <a:pPr marL="228600" indent="-228600">
              <a:buChar char="•"/>
            </a:pPr>
            <a:r>
              <a:rPr lang="en-US" sz="1000" dirty="0">
                <a:solidFill>
                  <a:srgbClr val="1A5276"/>
                </a:solidFill>
                <a:latin typeface="Calibri" pitchFamily="34" charset="0"/>
              </a:rPr>
              <a:t>Capable of closeness, vulnerability and emotional reciprocity</a:t>
            </a:r>
          </a:p>
          <a:p>
            <a:pPr marL="228600" indent="-228600">
              <a:buChar char="•"/>
            </a:pPr>
            <a:r>
              <a:rPr lang="en-US" sz="1000" dirty="0">
                <a:solidFill>
                  <a:srgbClr val="1A5276"/>
                </a:solidFill>
                <a:latin typeface="Calibri" pitchFamily="34" charset="0"/>
              </a:rPr>
              <a:t>Secure identity from Stage 5 enables genuine connection with others</a:t>
            </a:r>
          </a:p>
          <a:p>
            <a:pPr marL="228600" indent="-228600">
              <a:buChar char="•"/>
            </a:pPr>
            <a:r>
              <a:rPr lang="en-US" sz="1000" dirty="0">
                <a:solidFill>
                  <a:srgbClr val="1A5276"/>
                </a:solidFill>
                <a:latin typeface="Calibri" pitchFamily="34" charset="0"/>
              </a:rPr>
              <a:t>Builds lasting partnerships, friendships and a sense of belonging</a:t>
            </a:r>
          </a:p>
          <a:p>
            <a:pPr marL="228600" indent="-228600">
              <a:buChar char="•"/>
            </a:pPr>
            <a:r>
              <a:rPr lang="en-US" sz="1000" dirty="0">
                <a:solidFill>
                  <a:srgbClr val="1A5276"/>
                </a:solidFill>
                <a:latin typeface="Calibri" pitchFamily="34" charset="0"/>
              </a:rPr>
              <a:t>Results in the ego strength of Love — mutual devotion and commitment</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Isolation</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Young adult avoids close relationships due to fear of rejection or intimacy</a:t>
            </a:r>
          </a:p>
          <a:p>
            <a:pPr marL="228600" indent="-228600">
              <a:buChar char="•"/>
            </a:pPr>
            <a:r>
              <a:rPr lang="en-US" sz="1000" dirty="0">
                <a:solidFill>
                  <a:srgbClr val="922B21"/>
                </a:solidFill>
                <a:latin typeface="Calibri" pitchFamily="34" charset="0"/>
              </a:rPr>
              <a:t>Feels lonely, disconnected and unable to form lasting bonds</a:t>
            </a:r>
          </a:p>
          <a:p>
            <a:pPr marL="228600" indent="-228600">
              <a:buChar char="•"/>
            </a:pPr>
            <a:r>
              <a:rPr lang="en-US" sz="1000" dirty="0">
                <a:solidFill>
                  <a:srgbClr val="922B21"/>
                </a:solidFill>
                <a:latin typeface="Calibri" pitchFamily="34" charset="0"/>
              </a:rPr>
              <a:t>Without a stable identity, intimacy feels threatening</a:t>
            </a:r>
          </a:p>
          <a:p>
            <a:pPr marL="228600" indent="-228600">
              <a:buChar char="•"/>
            </a:pPr>
            <a:r>
              <a:rPr lang="en-US" sz="1000" dirty="0">
                <a:solidFill>
                  <a:srgbClr val="922B21"/>
                </a:solidFill>
                <a:latin typeface="Calibri" pitchFamily="34" charset="0"/>
              </a:rPr>
              <a:t>May engage in superficial relationships to avoid true vulnerability</a:t>
            </a:r>
          </a:p>
          <a:p>
            <a:pPr marL="228600" indent="-228600">
              <a:buChar char="•"/>
            </a:pPr>
            <a:r>
              <a:rPr lang="en-US" sz="1000" dirty="0">
                <a:solidFill>
                  <a:srgbClr val="922B21"/>
                </a:solidFill>
                <a:latin typeface="Calibri" pitchFamily="34" charset="0"/>
              </a:rPr>
              <a:t>Reflects earlier unresolved developmental crises</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This stage demonstrates Erikson's lifespan view — each stage builds on the previous. Healthy early development (including Isaac's Stage 3) lays the groundwork for the capacity to love and connect in adulthood.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20" y="60960"/>
            <a:ext cx="4822466" cy="350000"/>
          </a:xfrm>
          <a:prstGeom prst="rect">
            <a:avLst/>
          </a:prstGeom>
          <a:noFill/>
          <a:ln/>
        </p:spPr>
        <p:txBody>
          <a:bodyPr wrap="square" rtlCol="0" anchor="ctr"/>
          <a:lstStyle/>
          <a:p>
            <a:r>
              <a:rPr lang="en-US" sz="1300" b="1" dirty="0">
                <a:solidFill>
                  <a:srgbClr val="FFFFFF"/>
                </a:solidFill>
                <a:latin typeface="Calibri" pitchFamily="34" charset="0"/>
              </a:rPr>
              <a:t>Stage 7 (</a:t>
            </a:r>
            <a:r>
              <a:rPr lang="en-US" sz="1400" i="1" dirty="0">
                <a:solidFill>
                  <a:srgbClr val="FDEBD0"/>
                </a:solidFill>
                <a:latin typeface="Calibri" pitchFamily="34" charset="0"/>
              </a:rPr>
              <a:t>Age: 25–60     |     Virtue / Ego Strength: Care</a:t>
            </a:r>
          </a:p>
          <a:p>
            <a:pPr marL="0" indent="0">
              <a:buNone/>
            </a:pPr>
            <a:endParaRPr lang="en-US" sz="1300" b="1" dirty="0">
              <a:solidFill>
                <a:srgbClr val="FFFFFF"/>
              </a:solidFill>
              <a:latin typeface="Calibri" pitchFamily="34" charset="0"/>
            </a:endParaRPr>
          </a:p>
        </p:txBody>
      </p:sp>
      <p:sp>
        <p:nvSpPr>
          <p:cNvPr id="4" name="SlideTitle"/>
          <p:cNvSpPr/>
          <p:nvPr/>
        </p:nvSpPr>
        <p:spPr>
          <a:xfrm>
            <a:off x="274319" y="390000"/>
            <a:ext cx="6985221"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Middle Adulthood: Generativity vs. Stagnation</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Generativity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Adult contributes meaningfully to society through work, parenting or community</a:t>
            </a:r>
          </a:p>
          <a:p>
            <a:pPr marL="228600" indent="-228600">
              <a:buChar char="•"/>
            </a:pPr>
            <a:r>
              <a:rPr lang="en-US" sz="1000" dirty="0">
                <a:solidFill>
                  <a:srgbClr val="1A5276"/>
                </a:solidFill>
                <a:latin typeface="Calibri" pitchFamily="34" charset="0"/>
              </a:rPr>
              <a:t>Sense of purpose in nurturing and guiding the next generation</a:t>
            </a:r>
          </a:p>
          <a:p>
            <a:pPr marL="228600" indent="-228600">
              <a:buChar char="•"/>
            </a:pPr>
            <a:r>
              <a:rPr lang="en-US" sz="1000" dirty="0">
                <a:solidFill>
                  <a:srgbClr val="1A5276"/>
                </a:solidFill>
                <a:latin typeface="Calibri" pitchFamily="34" charset="0"/>
              </a:rPr>
              <a:t>Productive, creative and invested in leaving a positive legacy</a:t>
            </a:r>
          </a:p>
          <a:p>
            <a:pPr marL="228600" indent="-228600">
              <a:buChar char="•"/>
            </a:pPr>
            <a:r>
              <a:rPr lang="en-US" sz="1000" dirty="0">
                <a:solidFill>
                  <a:srgbClr val="1A5276"/>
                </a:solidFill>
                <a:latin typeface="Calibri" pitchFamily="34" charset="0"/>
              </a:rPr>
              <a:t>Mentoring others and contributing to the broader social good</a:t>
            </a:r>
          </a:p>
          <a:p>
            <a:pPr marL="228600" indent="-228600">
              <a:buChar char="•"/>
            </a:pPr>
            <a:r>
              <a:rPr lang="en-US" sz="1000" dirty="0">
                <a:solidFill>
                  <a:srgbClr val="1A5276"/>
                </a:solidFill>
                <a:latin typeface="Calibri" pitchFamily="34" charset="0"/>
              </a:rPr>
              <a:t>Results in the ego strength of Care — a concern for others and future generations</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Stagnation</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Adult becomes self-absorbed, unproductive and disconnected from others</a:t>
            </a:r>
          </a:p>
          <a:p>
            <a:pPr marL="228600" indent="-228600">
              <a:buChar char="•"/>
            </a:pPr>
            <a:r>
              <a:rPr lang="en-US" sz="1000" dirty="0">
                <a:solidFill>
                  <a:srgbClr val="922B21"/>
                </a:solidFill>
                <a:latin typeface="Calibri" pitchFamily="34" charset="0"/>
              </a:rPr>
              <a:t>Feels a sense of emptiness, purposelessness and failure</a:t>
            </a:r>
          </a:p>
          <a:p>
            <a:pPr marL="228600" indent="-228600">
              <a:buChar char="•"/>
            </a:pPr>
            <a:r>
              <a:rPr lang="en-US" sz="1000" dirty="0">
                <a:solidFill>
                  <a:srgbClr val="922B21"/>
                </a:solidFill>
                <a:latin typeface="Calibri" pitchFamily="34" charset="0"/>
              </a:rPr>
              <a:t>Does not contribute to family, work or community in meaningful ways</a:t>
            </a:r>
          </a:p>
          <a:p>
            <a:pPr marL="228600" indent="-228600">
              <a:buChar char="•"/>
            </a:pPr>
            <a:r>
              <a:rPr lang="en-US" sz="1000" dirty="0">
                <a:solidFill>
                  <a:srgbClr val="922B21"/>
                </a:solidFill>
                <a:latin typeface="Calibri" pitchFamily="34" charset="0"/>
              </a:rPr>
              <a:t>May experience a mid-life crisis or deep dissatisfaction</a:t>
            </a:r>
          </a:p>
          <a:p>
            <a:pPr marL="228600" indent="-228600">
              <a:buChar char="•"/>
            </a:pPr>
            <a:r>
              <a:rPr lang="en-US" sz="1000" dirty="0">
                <a:solidFill>
                  <a:srgbClr val="922B21"/>
                </a:solidFill>
                <a:latin typeface="Calibri" pitchFamily="34" charset="0"/>
              </a:rPr>
              <a:t>Generativity is relevant here: Isaac's mother may be struggling with this stage</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Isaac's mother may herself be navigating Stage 7 while managing postnatal depression. Supporting her generativity — her capacity to nurture and care — is key to improving outcomes for Isaac.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0F7FF"/>
        </a:solidFill>
        <a:effectLst/>
      </p:bgPr>
    </p:bg>
    <p:spTree>
      <p:nvGrpSpPr>
        <p:cNvPr id="1" name=""/>
        <p:cNvGrpSpPr/>
        <p:nvPr/>
      </p:nvGrpSpPr>
      <p:grpSpPr>
        <a:xfrm>
          <a:off x="0" y="0"/>
          <a:ext cx="0" cy="0"/>
          <a:chOff x="0" y="0"/>
          <a:chExt cx="0" cy="0"/>
        </a:xfrm>
      </p:grpSpPr>
      <p:sp>
        <p:nvSpPr>
          <p:cNvPr id="2" name="HdrBar"/>
          <p:cNvSpPr/>
          <p:nvPr/>
        </p:nvSpPr>
        <p:spPr>
          <a:xfrm>
            <a:off x="0" y="0"/>
            <a:ext cx="9144000" cy="960120"/>
          </a:xfrm>
          <a:prstGeom prst="rect">
            <a:avLst/>
          </a:prstGeom>
          <a:solidFill>
            <a:srgbClr val="1F618D"/>
          </a:solidFill>
          <a:ln w="12700">
            <a:solidFill>
              <a:srgbClr val="1F618D"/>
            </a:solidFill>
            <a:prstDash val="solid"/>
          </a:ln>
        </p:spPr>
        <p:txBody>
          <a:bodyPr/>
          <a:lstStyle/>
          <a:p>
            <a:endParaRPr lang="en-US"/>
          </a:p>
        </p:txBody>
      </p:sp>
      <p:sp>
        <p:nvSpPr>
          <p:cNvPr id="3" name="StageNum"/>
          <p:cNvSpPr/>
          <p:nvPr/>
        </p:nvSpPr>
        <p:spPr>
          <a:xfrm>
            <a:off x="274319" y="60960"/>
            <a:ext cx="4703197" cy="350000"/>
          </a:xfrm>
          <a:prstGeom prst="rect">
            <a:avLst/>
          </a:prstGeom>
          <a:noFill/>
          <a:ln/>
        </p:spPr>
        <p:txBody>
          <a:bodyPr wrap="square" rtlCol="0" anchor="ctr"/>
          <a:lstStyle/>
          <a:p>
            <a:r>
              <a:rPr lang="en-US" sz="1300" b="1" dirty="0">
                <a:solidFill>
                  <a:srgbClr val="FFFFFF"/>
                </a:solidFill>
                <a:latin typeface="Calibri" pitchFamily="34" charset="0"/>
              </a:rPr>
              <a:t>Stage 8 (</a:t>
            </a:r>
            <a:r>
              <a:rPr lang="en-US" sz="1400" i="1" dirty="0">
                <a:solidFill>
                  <a:srgbClr val="FDEBD0"/>
                </a:solidFill>
                <a:latin typeface="Calibri" pitchFamily="34" charset="0"/>
              </a:rPr>
              <a:t>Age: 60+ Years     |     Virtue / Ego Strength: Wisdom</a:t>
            </a:r>
          </a:p>
          <a:p>
            <a:pPr marL="0" indent="0">
              <a:buNone/>
            </a:pPr>
            <a:endParaRPr lang="en-US" sz="1300" b="1" dirty="0">
              <a:solidFill>
                <a:srgbClr val="FFFFFF"/>
              </a:solidFill>
              <a:latin typeface="Calibri" pitchFamily="34" charset="0"/>
            </a:endParaRPr>
          </a:p>
        </p:txBody>
      </p:sp>
      <p:sp>
        <p:nvSpPr>
          <p:cNvPr id="4" name="SlideTitle"/>
          <p:cNvSpPr/>
          <p:nvPr/>
        </p:nvSpPr>
        <p:spPr>
          <a:xfrm>
            <a:off x="274320" y="390000"/>
            <a:ext cx="6698974" cy="480000"/>
          </a:xfrm>
          <a:prstGeom prst="rect">
            <a:avLst/>
          </a:prstGeom>
          <a:noFill/>
          <a:ln/>
        </p:spPr>
        <p:txBody>
          <a:bodyPr wrap="square" rtlCol="0" anchor="ctr"/>
          <a:lstStyle/>
          <a:p>
            <a:pPr marL="0" indent="0">
              <a:buNone/>
            </a:pPr>
            <a:r>
              <a:rPr lang="en-US" sz="2200" b="1" dirty="0">
                <a:solidFill>
                  <a:srgbClr val="FFFFFF"/>
                </a:solidFill>
                <a:latin typeface="Georgia" pitchFamily="34" charset="0"/>
              </a:rPr>
              <a:t>Late Adulthood: Ego Integrity vs. Despair</a:t>
            </a:r>
          </a:p>
        </p:txBody>
      </p:sp>
      <p:sp>
        <p:nvSpPr>
          <p:cNvPr id="5" name="AgeBadge"/>
          <p:cNvSpPr/>
          <p:nvPr/>
        </p:nvSpPr>
        <p:spPr>
          <a:xfrm>
            <a:off x="274320" y="870000"/>
            <a:ext cx="8595360" cy="200000"/>
          </a:xfrm>
          <a:prstGeom prst="rect">
            <a:avLst/>
          </a:prstGeom>
          <a:noFill/>
          <a:ln/>
        </p:spPr>
        <p:txBody>
          <a:bodyPr wrap="square" rtlCol="0" anchor="ctr"/>
          <a:lstStyle/>
          <a:p>
            <a:pPr marL="0" indent="0">
              <a:buNone/>
            </a:pPr>
            <a:endParaRPr lang="en-US" sz="1050" i="1" dirty="0">
              <a:solidFill>
                <a:srgbClr val="FDEBD0"/>
              </a:solidFill>
              <a:latin typeface="Calibri" pitchFamily="34" charset="0"/>
            </a:endParaRPr>
          </a:p>
        </p:txBody>
      </p:sp>
      <p:sp>
        <p:nvSpPr>
          <p:cNvPr id="6" name="PosBg"/>
          <p:cNvSpPr/>
          <p:nvPr/>
        </p:nvSpPr>
        <p:spPr>
          <a:xfrm>
            <a:off x="274320" y="1097280"/>
            <a:ext cx="4206480" cy="2743200"/>
          </a:xfrm>
          <a:prstGeom prst="rect">
            <a:avLst/>
          </a:prstGeom>
          <a:solidFill>
            <a:srgbClr val="D6EAF8"/>
          </a:solidFill>
          <a:ln w="12700">
            <a:solidFill>
              <a:srgbClr val="2E86C1"/>
            </a:solidFill>
            <a:prstDash val="solid"/>
          </a:ln>
        </p:spPr>
        <p:txBody>
          <a:bodyPr/>
          <a:lstStyle/>
          <a:p>
            <a:endParaRPr lang="en-US"/>
          </a:p>
        </p:txBody>
      </p:sp>
      <p:sp>
        <p:nvSpPr>
          <p:cNvPr id="7" name="PosHdr"/>
          <p:cNvSpPr/>
          <p:nvPr/>
        </p:nvSpPr>
        <p:spPr>
          <a:xfrm>
            <a:off x="365760" y="1143000"/>
            <a:ext cx="4023360" cy="300000"/>
          </a:xfrm>
          <a:prstGeom prst="rect">
            <a:avLst/>
          </a:prstGeom>
          <a:noFill/>
          <a:ln/>
        </p:spPr>
        <p:txBody>
          <a:bodyPr wrap="square" rtlCol="0" anchor="ctr"/>
          <a:lstStyle/>
          <a:p>
            <a:pPr marL="0" indent="0">
              <a:buNone/>
            </a:pPr>
            <a:r>
              <a:rPr lang="en-US" sz="1200" b="1" dirty="0">
                <a:solidFill>
                  <a:srgbClr val="1A5276"/>
                </a:solidFill>
                <a:latin typeface="Calibri" pitchFamily="34" charset="0"/>
              </a:rPr>
              <a:t>✓ Positive Outcome — Ego Integrity</a:t>
            </a:r>
          </a:p>
        </p:txBody>
      </p:sp>
      <p:sp>
        <p:nvSpPr>
          <p:cNvPr id="8" name="PosTxt"/>
          <p:cNvSpPr/>
          <p:nvPr/>
        </p:nvSpPr>
        <p:spPr>
          <a:xfrm>
            <a:off x="365760" y="1460000"/>
            <a:ext cx="4023360" cy="2200000"/>
          </a:xfrm>
          <a:prstGeom prst="rect">
            <a:avLst/>
          </a:prstGeom>
          <a:noFill/>
          <a:ln/>
        </p:spPr>
        <p:txBody>
          <a:bodyPr wrap="square" rtlCol="0" anchor="t"/>
          <a:lstStyle/>
          <a:p>
            <a:pPr marL="228600" indent="-228600">
              <a:buChar char="•"/>
            </a:pPr>
            <a:r>
              <a:rPr lang="en-US" sz="1000" dirty="0">
                <a:solidFill>
                  <a:srgbClr val="1A5276"/>
                </a:solidFill>
                <a:latin typeface="Calibri" pitchFamily="34" charset="0"/>
              </a:rPr>
              <a:t>Older adult reflects on life with a sense of fulfilment and acceptance</a:t>
            </a:r>
          </a:p>
          <a:p>
            <a:pPr marL="228600" indent="-228600">
              <a:buChar char="•"/>
            </a:pPr>
            <a:r>
              <a:rPr lang="en-US" sz="1000" dirty="0">
                <a:solidFill>
                  <a:srgbClr val="1A5276"/>
                </a:solidFill>
                <a:latin typeface="Calibri" pitchFamily="34" charset="0"/>
              </a:rPr>
              <a:t>Feels that life had meaning, purpose and was well-lived</a:t>
            </a:r>
          </a:p>
          <a:p>
            <a:pPr marL="228600" indent="-228600">
              <a:buChar char="•"/>
            </a:pPr>
            <a:r>
              <a:rPr lang="en-US" sz="1000" dirty="0">
                <a:solidFill>
                  <a:srgbClr val="1A5276"/>
                </a:solidFill>
                <a:latin typeface="Calibri" pitchFamily="34" charset="0"/>
              </a:rPr>
              <a:t>Accepts death with equanimity and without excessive fear</a:t>
            </a:r>
          </a:p>
          <a:p>
            <a:pPr marL="228600" indent="-228600">
              <a:buChar char="•"/>
            </a:pPr>
            <a:r>
              <a:rPr lang="en-US" sz="1000" dirty="0">
                <a:solidFill>
                  <a:srgbClr val="1A5276"/>
                </a:solidFill>
                <a:latin typeface="Calibri" pitchFamily="34" charset="0"/>
              </a:rPr>
              <a:t>Passes on wisdom and life experience to younger generations</a:t>
            </a:r>
          </a:p>
          <a:p>
            <a:pPr marL="228600" indent="-228600">
              <a:buChar char="•"/>
            </a:pPr>
            <a:r>
              <a:rPr lang="en-US" sz="1000" dirty="0">
                <a:solidFill>
                  <a:srgbClr val="1A5276"/>
                </a:solidFill>
                <a:latin typeface="Calibri" pitchFamily="34" charset="0"/>
              </a:rPr>
              <a:t>Results in the ego strength of Wisdom — a broad concern with life itself</a:t>
            </a:r>
          </a:p>
        </p:txBody>
      </p:sp>
      <p:sp>
        <p:nvSpPr>
          <p:cNvPr id="9" name="NegBg"/>
          <p:cNvSpPr/>
          <p:nvPr/>
        </p:nvSpPr>
        <p:spPr>
          <a:xfrm>
            <a:off x="4663200" y="1097280"/>
            <a:ext cx="4206480" cy="2743200"/>
          </a:xfrm>
          <a:prstGeom prst="rect">
            <a:avLst/>
          </a:prstGeom>
          <a:solidFill>
            <a:srgbClr val="FADBD8"/>
          </a:solidFill>
          <a:ln w="12700">
            <a:solidFill>
              <a:srgbClr val="E74C3C"/>
            </a:solidFill>
            <a:prstDash val="solid"/>
          </a:ln>
        </p:spPr>
        <p:txBody>
          <a:bodyPr/>
          <a:lstStyle/>
          <a:p>
            <a:endParaRPr lang="en-US"/>
          </a:p>
        </p:txBody>
      </p:sp>
      <p:sp>
        <p:nvSpPr>
          <p:cNvPr id="10" name="NegHdr"/>
          <p:cNvSpPr/>
          <p:nvPr/>
        </p:nvSpPr>
        <p:spPr>
          <a:xfrm>
            <a:off x="4754640" y="1143000"/>
            <a:ext cx="4023360" cy="300000"/>
          </a:xfrm>
          <a:prstGeom prst="rect">
            <a:avLst/>
          </a:prstGeom>
          <a:noFill/>
          <a:ln/>
        </p:spPr>
        <p:txBody>
          <a:bodyPr wrap="square" rtlCol="0" anchor="ctr"/>
          <a:lstStyle/>
          <a:p>
            <a:pPr marL="0" indent="0">
              <a:buNone/>
            </a:pPr>
            <a:r>
              <a:rPr lang="en-US" sz="1200" b="1" dirty="0">
                <a:solidFill>
                  <a:srgbClr val="922B21"/>
                </a:solidFill>
                <a:latin typeface="Calibri" pitchFamily="34" charset="0"/>
              </a:rPr>
              <a:t>✗ Negative Outcome — Despair</a:t>
            </a:r>
          </a:p>
        </p:txBody>
      </p:sp>
      <p:sp>
        <p:nvSpPr>
          <p:cNvPr id="11" name="NegTxt"/>
          <p:cNvSpPr/>
          <p:nvPr/>
        </p:nvSpPr>
        <p:spPr>
          <a:xfrm>
            <a:off x="4754640" y="1460000"/>
            <a:ext cx="4023360" cy="2200000"/>
          </a:xfrm>
          <a:prstGeom prst="rect">
            <a:avLst/>
          </a:prstGeom>
          <a:noFill/>
          <a:ln/>
        </p:spPr>
        <p:txBody>
          <a:bodyPr wrap="square" rtlCol="0" anchor="t"/>
          <a:lstStyle/>
          <a:p>
            <a:pPr marL="228600" indent="-228600">
              <a:buChar char="•"/>
            </a:pPr>
            <a:r>
              <a:rPr lang="en-US" sz="1000" dirty="0">
                <a:solidFill>
                  <a:srgbClr val="922B21"/>
                </a:solidFill>
                <a:latin typeface="Calibri" pitchFamily="34" charset="0"/>
              </a:rPr>
              <a:t>Older adult looks back on life with regret, bitterness and a sense of failure</a:t>
            </a:r>
          </a:p>
          <a:p>
            <a:pPr marL="228600" indent="-228600">
              <a:buChar char="•"/>
            </a:pPr>
            <a:r>
              <a:rPr lang="en-US" sz="1000" dirty="0">
                <a:solidFill>
                  <a:srgbClr val="922B21"/>
                </a:solidFill>
                <a:latin typeface="Calibri" pitchFamily="34" charset="0"/>
              </a:rPr>
              <a:t>Feels life was meaningless, wasted or full of missed opportunities</a:t>
            </a:r>
          </a:p>
          <a:p>
            <a:pPr marL="228600" indent="-228600">
              <a:buChar char="•"/>
            </a:pPr>
            <a:r>
              <a:rPr lang="en-US" sz="1000" dirty="0">
                <a:solidFill>
                  <a:srgbClr val="922B21"/>
                </a:solidFill>
                <a:latin typeface="Calibri" pitchFamily="34" charset="0"/>
              </a:rPr>
              <a:t>Deep fear of death and inability to accept its inevitability</a:t>
            </a:r>
          </a:p>
          <a:p>
            <a:pPr marL="228600" indent="-228600">
              <a:buChar char="•"/>
            </a:pPr>
            <a:r>
              <a:rPr lang="en-US" sz="1000" dirty="0">
                <a:solidFill>
                  <a:srgbClr val="922B21"/>
                </a:solidFill>
                <a:latin typeface="Calibri" pitchFamily="34" charset="0"/>
              </a:rPr>
              <a:t>Depression, hopelessness and disengagement from life</a:t>
            </a:r>
          </a:p>
          <a:p>
            <a:pPr marL="228600" indent="-228600">
              <a:buChar char="•"/>
            </a:pPr>
            <a:r>
              <a:rPr lang="en-US" sz="1000" dirty="0">
                <a:solidFill>
                  <a:srgbClr val="922B21"/>
                </a:solidFill>
                <a:latin typeface="Calibri" pitchFamily="34" charset="0"/>
              </a:rPr>
              <a:t>Unresolved earlier crises accumulate, making integrity harder to achieve</a:t>
            </a:r>
          </a:p>
        </p:txBody>
      </p:sp>
      <p:sp>
        <p:nvSpPr>
          <p:cNvPr id="12" name="AppBg"/>
          <p:cNvSpPr/>
          <p:nvPr/>
        </p:nvSpPr>
        <p:spPr>
          <a:xfrm>
            <a:off x="274320" y="3886080"/>
            <a:ext cx="8595360" cy="868680"/>
          </a:xfrm>
          <a:prstGeom prst="rect">
            <a:avLst/>
          </a:prstGeom>
          <a:solidFill>
            <a:srgbClr val="EBF5FB"/>
          </a:solidFill>
          <a:ln w="12700">
            <a:solidFill>
              <a:srgbClr val="2E86C1"/>
            </a:solidFill>
            <a:prstDash val="solid"/>
          </a:ln>
        </p:spPr>
        <p:txBody>
          <a:bodyPr/>
          <a:lstStyle/>
          <a:p>
            <a:endParaRPr lang="en-US"/>
          </a:p>
        </p:txBody>
      </p:sp>
      <p:sp>
        <p:nvSpPr>
          <p:cNvPr id="13" name="AppTxt"/>
          <p:cNvSpPr/>
          <p:nvPr/>
        </p:nvSpPr>
        <p:spPr>
          <a:xfrm>
            <a:off x="365760" y="3900000"/>
            <a:ext cx="8413440" cy="820000"/>
          </a:xfrm>
          <a:prstGeom prst="rect">
            <a:avLst/>
          </a:prstGeom>
          <a:noFill/>
          <a:ln/>
        </p:spPr>
        <p:txBody>
          <a:bodyPr wrap="square" rtlCol="0" anchor="ctr"/>
          <a:lstStyle/>
          <a:p>
            <a:pPr marL="0" indent="0">
              <a:buNone/>
            </a:pPr>
            <a:r>
              <a:rPr lang="en-US" sz="1050" b="1" dirty="0">
                <a:solidFill>
                  <a:srgbClr val="1F618D"/>
                </a:solidFill>
                <a:latin typeface="Calibri" pitchFamily="34" charset="0"/>
              </a:rPr>
              <a:t>📌 </a:t>
            </a:r>
            <a:r>
              <a:rPr lang="en-US" sz="1050" dirty="0">
                <a:solidFill>
                  <a:srgbClr val="1F618D"/>
                </a:solidFill>
                <a:latin typeface="Calibri" pitchFamily="34" charset="0"/>
              </a:rPr>
              <a:t>This final stage reinforces Erikson's lifespan view. Quality of early development — including Isaac's current Stage 3 — ultimately shapes whether a person can look back on their life with integrity or despair in old age.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6">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600" b="1" dirty="0">
                <a:solidFill>
                  <a:srgbClr val="FFFFFF"/>
                </a:solidFill>
                <a:latin typeface="Georgia" pitchFamily="34" charset="0"/>
                <a:ea typeface="Georgia" pitchFamily="34" charset="-122"/>
                <a:cs typeface="Georgia" pitchFamily="34" charset="-120"/>
              </a:rPr>
              <a:t>Applying Erikson's Theory to Isaac's Experiences</a:t>
            </a:r>
            <a:endParaRPr lang="en-US" sz="2600" dirty="0"/>
          </a:p>
        </p:txBody>
      </p:sp>
      <p:sp>
        <p:nvSpPr>
          <p:cNvPr id="4" name="Shape 2"/>
          <p:cNvSpPr/>
          <p:nvPr/>
        </p:nvSpPr>
        <p:spPr>
          <a:xfrm>
            <a:off x="365760" y="1051560"/>
            <a:ext cx="8412480" cy="868680"/>
          </a:xfrm>
          <a:prstGeom prst="rect">
            <a:avLst/>
          </a:prstGeom>
          <a:solidFill>
            <a:srgbClr val="D4E6F1"/>
          </a:solidFill>
          <a:ln w="12700">
            <a:solidFill>
              <a:srgbClr val="D5D8DC"/>
            </a:solidFill>
            <a:prstDash val="solid"/>
          </a:ln>
        </p:spPr>
        <p:txBody>
          <a:bodyPr/>
          <a:lstStyle/>
          <a:p>
            <a:endParaRPr lang="en-US"/>
          </a:p>
        </p:txBody>
      </p:sp>
      <p:sp>
        <p:nvSpPr>
          <p:cNvPr id="5" name="Shape 3"/>
          <p:cNvSpPr/>
          <p:nvPr/>
        </p:nvSpPr>
        <p:spPr>
          <a:xfrm>
            <a:off x="365760" y="1051560"/>
            <a:ext cx="64008" cy="868680"/>
          </a:xfrm>
          <a:prstGeom prst="rect">
            <a:avLst/>
          </a:prstGeom>
          <a:solidFill>
            <a:srgbClr val="E67E22"/>
          </a:solidFill>
          <a:ln w="12700">
            <a:solidFill>
              <a:srgbClr val="E67E22"/>
            </a:solidFill>
            <a:prstDash val="solid"/>
          </a:ln>
        </p:spPr>
        <p:txBody>
          <a:bodyPr/>
          <a:lstStyle/>
          <a:p>
            <a:endParaRPr lang="en-US"/>
          </a:p>
        </p:txBody>
      </p:sp>
      <p:sp>
        <p:nvSpPr>
          <p:cNvPr id="6" name="Text 4"/>
          <p:cNvSpPr/>
          <p:nvPr/>
        </p:nvSpPr>
        <p:spPr>
          <a:xfrm>
            <a:off x="548640" y="1097280"/>
            <a:ext cx="2011680" cy="32004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Disturbed Childcare</a:t>
            </a:r>
            <a:endParaRPr lang="en-US" sz="1200" dirty="0"/>
          </a:p>
        </p:txBody>
      </p:sp>
      <p:sp>
        <p:nvSpPr>
          <p:cNvPr id="7" name="Text 5"/>
          <p:cNvSpPr/>
          <p:nvPr/>
        </p:nvSpPr>
        <p:spPr>
          <a:xfrm>
            <a:off x="548640" y="1435608"/>
            <a:ext cx="8046720" cy="438912"/>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Interrupted Stage 1 (Trust vs. Mistrust): Isaac may not have built secure trust. Without his base, Stage 3 Confidence is reduced.</a:t>
            </a:r>
            <a:endParaRPr lang="en-US" sz="1150" dirty="0"/>
          </a:p>
        </p:txBody>
      </p:sp>
      <p:sp>
        <p:nvSpPr>
          <p:cNvPr id="8" name="Shape 6"/>
          <p:cNvSpPr/>
          <p:nvPr/>
        </p:nvSpPr>
        <p:spPr>
          <a:xfrm>
            <a:off x="365760" y="2011680"/>
            <a:ext cx="8412480" cy="868680"/>
          </a:xfrm>
          <a:prstGeom prst="rect">
            <a:avLst/>
          </a:prstGeom>
          <a:solidFill>
            <a:srgbClr val="D5F5E3"/>
          </a:solidFill>
          <a:ln w="12700">
            <a:solidFill>
              <a:srgbClr val="D5D8DC"/>
            </a:solidFill>
            <a:prstDash val="solid"/>
          </a:ln>
        </p:spPr>
        <p:txBody>
          <a:bodyPr/>
          <a:lstStyle/>
          <a:p>
            <a:endParaRPr lang="en-US"/>
          </a:p>
        </p:txBody>
      </p:sp>
      <p:sp>
        <p:nvSpPr>
          <p:cNvPr id="9" name="Shape 7"/>
          <p:cNvSpPr/>
          <p:nvPr/>
        </p:nvSpPr>
        <p:spPr>
          <a:xfrm>
            <a:off x="365760" y="2011680"/>
            <a:ext cx="64008" cy="868680"/>
          </a:xfrm>
          <a:prstGeom prst="rect">
            <a:avLst/>
          </a:prstGeom>
          <a:solidFill>
            <a:srgbClr val="E67E22"/>
          </a:solidFill>
          <a:ln w="12700">
            <a:solidFill>
              <a:srgbClr val="E67E22"/>
            </a:solidFill>
            <a:prstDash val="solid"/>
          </a:ln>
        </p:spPr>
        <p:txBody>
          <a:bodyPr/>
          <a:lstStyle/>
          <a:p>
            <a:endParaRPr lang="en-US"/>
          </a:p>
        </p:txBody>
      </p:sp>
      <p:sp>
        <p:nvSpPr>
          <p:cNvPr id="10" name="Text 8"/>
          <p:cNvSpPr/>
          <p:nvPr/>
        </p:nvSpPr>
        <p:spPr>
          <a:xfrm>
            <a:off x="548640" y="2057400"/>
            <a:ext cx="2011680" cy="32004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Maternal Mental Health</a:t>
            </a:r>
            <a:endParaRPr lang="en-US" sz="1200" dirty="0"/>
          </a:p>
        </p:txBody>
      </p:sp>
      <p:sp>
        <p:nvSpPr>
          <p:cNvPr id="11" name="Text 9"/>
          <p:cNvSpPr/>
          <p:nvPr/>
        </p:nvSpPr>
        <p:spPr>
          <a:xfrm>
            <a:off x="548640" y="2395728"/>
            <a:ext cx="8046720" cy="438912"/>
          </a:xfrm>
          <a:prstGeom prst="rect">
            <a:avLst/>
          </a:prstGeom>
          <a:noFill/>
          <a:ln/>
        </p:spPr>
        <p:txBody>
          <a:bodyPr wrap="square" rtlCol="0" anchor="ctr"/>
          <a:lstStyle/>
          <a:p>
            <a:pPr marL="0" indent="0">
              <a:buNone/>
            </a:pPr>
            <a:r>
              <a:rPr lang="en-US" sz="1150" dirty="0">
                <a:solidFill>
                  <a:srgbClr val="2C3E50"/>
                </a:solidFill>
                <a:latin typeface="Calibri" pitchFamily="34" charset="0"/>
                <a:ea typeface="Calibri" pitchFamily="34" charset="-122"/>
                <a:cs typeface="Calibri" pitchFamily="34" charset="-120"/>
              </a:rPr>
              <a:t>Postnatal depression can reduce regular and responsive care from the mother. </a:t>
            </a:r>
            <a:endParaRPr lang="en-US" sz="1150" dirty="0"/>
          </a:p>
        </p:txBody>
      </p:sp>
      <p:sp>
        <p:nvSpPr>
          <p:cNvPr id="12" name="Shape 10"/>
          <p:cNvSpPr/>
          <p:nvPr/>
        </p:nvSpPr>
        <p:spPr>
          <a:xfrm>
            <a:off x="365760" y="2971800"/>
            <a:ext cx="8412480" cy="868680"/>
          </a:xfrm>
          <a:prstGeom prst="rect">
            <a:avLst/>
          </a:prstGeom>
          <a:solidFill>
            <a:srgbClr val="FCF3CF"/>
          </a:solidFill>
          <a:ln w="12700">
            <a:solidFill>
              <a:srgbClr val="D5D8DC"/>
            </a:solidFill>
            <a:prstDash val="solid"/>
          </a:ln>
        </p:spPr>
        <p:txBody>
          <a:bodyPr/>
          <a:lstStyle/>
          <a:p>
            <a:endParaRPr lang="en-US"/>
          </a:p>
        </p:txBody>
      </p:sp>
      <p:sp>
        <p:nvSpPr>
          <p:cNvPr id="13" name="Shape 11"/>
          <p:cNvSpPr/>
          <p:nvPr/>
        </p:nvSpPr>
        <p:spPr>
          <a:xfrm>
            <a:off x="365760" y="2971800"/>
            <a:ext cx="64008" cy="868680"/>
          </a:xfrm>
          <a:prstGeom prst="rect">
            <a:avLst/>
          </a:prstGeom>
          <a:solidFill>
            <a:srgbClr val="E67E22"/>
          </a:solidFill>
          <a:ln w="12700">
            <a:solidFill>
              <a:srgbClr val="E67E22"/>
            </a:solidFill>
            <a:prstDash val="solid"/>
          </a:ln>
        </p:spPr>
        <p:txBody>
          <a:bodyPr/>
          <a:lstStyle/>
          <a:p>
            <a:endParaRPr lang="en-US"/>
          </a:p>
        </p:txBody>
      </p:sp>
      <p:sp>
        <p:nvSpPr>
          <p:cNvPr id="14" name="Text 12"/>
          <p:cNvSpPr/>
          <p:nvPr/>
        </p:nvSpPr>
        <p:spPr>
          <a:xfrm>
            <a:off x="548640" y="3017520"/>
            <a:ext cx="2011680" cy="32004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Limited Social Interaction</a:t>
            </a:r>
            <a:endParaRPr lang="en-US" sz="1200" dirty="0"/>
          </a:p>
        </p:txBody>
      </p:sp>
      <p:sp>
        <p:nvSpPr>
          <p:cNvPr id="15" name="Text 13"/>
          <p:cNvSpPr/>
          <p:nvPr/>
        </p:nvSpPr>
        <p:spPr>
          <a:xfrm>
            <a:off x="548640" y="3355848"/>
            <a:ext cx="8046720" cy="438912"/>
          </a:xfrm>
          <a:prstGeom prst="rect">
            <a:avLst/>
          </a:prstGeom>
          <a:noFill/>
          <a:ln/>
        </p:spPr>
        <p:txBody>
          <a:bodyPr wrap="square" rtlCol="0" anchor="ctr"/>
          <a:lstStyle/>
          <a:p>
            <a:r>
              <a:rPr lang="en-US" sz="1150" dirty="0">
                <a:solidFill>
                  <a:srgbClr val="2C3E50"/>
                </a:solidFill>
                <a:latin typeface="Calibri" pitchFamily="34" charset="0"/>
                <a:ea typeface="Calibri" pitchFamily="34" charset="-122"/>
                <a:cs typeface="Calibri" pitchFamily="34" charset="-120"/>
              </a:rPr>
              <a:t>Isaac’s withdrawal stops him from trying new things and taking initiative.</a:t>
            </a:r>
            <a:endParaRPr lang="en-US" sz="1150" dirty="0"/>
          </a:p>
        </p:txBody>
      </p:sp>
      <p:sp>
        <p:nvSpPr>
          <p:cNvPr id="16" name="Shape 14"/>
          <p:cNvSpPr/>
          <p:nvPr/>
        </p:nvSpPr>
        <p:spPr>
          <a:xfrm>
            <a:off x="365760" y="3931920"/>
            <a:ext cx="8412480" cy="868680"/>
          </a:xfrm>
          <a:prstGeom prst="rect">
            <a:avLst/>
          </a:prstGeom>
          <a:solidFill>
            <a:srgbClr val="FDEBD0"/>
          </a:solidFill>
          <a:ln w="12700">
            <a:solidFill>
              <a:srgbClr val="D5D8DC"/>
            </a:solidFill>
            <a:prstDash val="solid"/>
          </a:ln>
        </p:spPr>
        <p:txBody>
          <a:bodyPr/>
          <a:lstStyle/>
          <a:p>
            <a:endParaRPr lang="en-US"/>
          </a:p>
        </p:txBody>
      </p:sp>
      <p:sp>
        <p:nvSpPr>
          <p:cNvPr id="17" name="Shape 15"/>
          <p:cNvSpPr/>
          <p:nvPr/>
        </p:nvSpPr>
        <p:spPr>
          <a:xfrm>
            <a:off x="365760" y="3931920"/>
            <a:ext cx="64008" cy="868680"/>
          </a:xfrm>
          <a:prstGeom prst="rect">
            <a:avLst/>
          </a:prstGeom>
          <a:solidFill>
            <a:srgbClr val="E67E22"/>
          </a:solidFill>
          <a:ln w="12700">
            <a:solidFill>
              <a:srgbClr val="E67E22"/>
            </a:solidFill>
            <a:prstDash val="solid"/>
          </a:ln>
        </p:spPr>
        <p:txBody>
          <a:bodyPr/>
          <a:lstStyle/>
          <a:p>
            <a:endParaRPr lang="en-US"/>
          </a:p>
        </p:txBody>
      </p:sp>
      <p:sp>
        <p:nvSpPr>
          <p:cNvPr id="18" name="Text 16"/>
          <p:cNvSpPr/>
          <p:nvPr/>
        </p:nvSpPr>
        <p:spPr>
          <a:xfrm>
            <a:off x="548640" y="3977640"/>
            <a:ext cx="2011680" cy="320040"/>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Language Delay</a:t>
            </a:r>
            <a:endParaRPr lang="en-US" sz="1200" dirty="0"/>
          </a:p>
        </p:txBody>
      </p:sp>
      <p:sp>
        <p:nvSpPr>
          <p:cNvPr id="19" name="Text 17"/>
          <p:cNvSpPr/>
          <p:nvPr/>
        </p:nvSpPr>
        <p:spPr>
          <a:xfrm>
            <a:off x="548640" y="4315968"/>
            <a:ext cx="8046720" cy="438912"/>
          </a:xfrm>
          <a:prstGeom prst="rect">
            <a:avLst/>
          </a:prstGeom>
          <a:noFill/>
          <a:ln/>
        </p:spPr>
        <p:txBody>
          <a:bodyPr wrap="square" rtlCol="0" anchor="ctr"/>
          <a:lstStyle/>
          <a:p>
            <a:r>
              <a:rPr lang="en-GB" sz="1200" dirty="0">
                <a:solidFill>
                  <a:schemeClr val="bg1">
                    <a:lumMod val="95000"/>
                    <a:lumOff val="5000"/>
                  </a:schemeClr>
                </a:solidFill>
              </a:rPr>
              <a:t>Delays in language make it harder for Isaac to express what he wants</a:t>
            </a:r>
            <a:r>
              <a:rPr lang="en-GB" sz="1200" dirty="0"/>
              <a:t>.</a:t>
            </a:r>
            <a:endParaRPr lang="en-US" sz="1150" dirty="0"/>
          </a:p>
        </p:txBody>
      </p:sp>
      <p:sp>
        <p:nvSpPr>
          <p:cNvPr id="999" name="Citation 6"/>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(Erikson, 1950; 1963; Goodman &amp; Gotlib, 1999)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7">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Nature and Nurture: Isaac's Development</a:t>
            </a:r>
            <a:endParaRPr lang="en-US" sz="2800" dirty="0"/>
          </a:p>
        </p:txBody>
      </p:sp>
      <p:sp>
        <p:nvSpPr>
          <p:cNvPr id="4" name="Shape 2"/>
          <p:cNvSpPr/>
          <p:nvPr/>
        </p:nvSpPr>
        <p:spPr>
          <a:xfrm>
            <a:off x="365760" y="1005840"/>
            <a:ext cx="3931920" cy="3794760"/>
          </a:xfrm>
          <a:prstGeom prst="rect">
            <a:avLst/>
          </a:prstGeom>
          <a:solidFill>
            <a:srgbClr val="EAF2FF"/>
          </a:solidFill>
          <a:ln w="12700">
            <a:solidFill>
              <a:srgbClr val="2E86C1"/>
            </a:solidFill>
            <a:prstDash val="solid"/>
          </a:ln>
        </p:spPr>
        <p:txBody>
          <a:bodyPr/>
          <a:lstStyle/>
          <a:p>
            <a:endParaRPr lang="en-US"/>
          </a:p>
        </p:txBody>
      </p:sp>
      <p:sp>
        <p:nvSpPr>
          <p:cNvPr id="5" name="Text 3"/>
          <p:cNvSpPr/>
          <p:nvPr/>
        </p:nvSpPr>
        <p:spPr>
          <a:xfrm>
            <a:off x="502920" y="1078992"/>
            <a:ext cx="3657600" cy="384048"/>
          </a:xfrm>
          <a:prstGeom prst="rect">
            <a:avLst/>
          </a:prstGeom>
          <a:noFill/>
          <a:ln/>
        </p:spPr>
        <p:txBody>
          <a:bodyPr wrap="square" rtlCol="0" anchor="ctr"/>
          <a:lstStyle/>
          <a:p>
            <a:pPr marL="0" indent="0">
              <a:buNone/>
            </a:pPr>
            <a:r>
              <a:rPr lang="en-US" sz="1500" b="1" dirty="0">
                <a:solidFill>
                  <a:srgbClr val="1F618D"/>
                </a:solidFill>
                <a:latin typeface="Calibri" pitchFamily="34" charset="0"/>
                <a:ea typeface="Calibri" pitchFamily="34" charset="-122"/>
                <a:cs typeface="Calibri" pitchFamily="34" charset="-120"/>
              </a:rPr>
              <a:t>🧬  Nature (Biological)</a:t>
            </a:r>
            <a:endParaRPr lang="en-US" sz="1500" dirty="0"/>
          </a:p>
        </p:txBody>
      </p:sp>
      <p:sp>
        <p:nvSpPr>
          <p:cNvPr id="6" name="Text 4"/>
          <p:cNvSpPr/>
          <p:nvPr/>
        </p:nvSpPr>
        <p:spPr>
          <a:xfrm>
            <a:off x="548640" y="1508760"/>
            <a:ext cx="3566160" cy="3108960"/>
          </a:xfrm>
          <a:prstGeom prst="rect">
            <a:avLst/>
          </a:prstGeom>
          <a:noFill/>
          <a:ln/>
        </p:spPr>
        <p:txBody>
          <a:bodyPr wrap="square" rtlCol="0" anchor="ctr"/>
          <a:lstStyle/>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Temperament: Isaac may take time to feel comfortable in new situation. </a:t>
            </a:r>
            <a:endParaRPr lang="en-US" sz="1200" dirty="0"/>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Early brain development: Unstable caregiving can raise stress hormone levels, which may impact brain development.</a:t>
            </a:r>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Language development: Some delay may reflect neurological development patterns</a:t>
            </a:r>
            <a:endParaRPr lang="en-US" sz="1200" dirty="0"/>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Biological weakness: A tendency to anxiety may interact with environment factors. </a:t>
            </a:r>
          </a:p>
          <a:p>
            <a:pPr>
              <a:spcAft>
                <a:spcPts val="600"/>
              </a:spcAft>
              <a:buSzPct val="100000"/>
            </a:pPr>
            <a:endParaRPr lang="en-US" sz="1200" dirty="0"/>
          </a:p>
        </p:txBody>
      </p:sp>
      <p:sp>
        <p:nvSpPr>
          <p:cNvPr id="7" name="Shape 5"/>
          <p:cNvSpPr/>
          <p:nvPr/>
        </p:nvSpPr>
        <p:spPr>
          <a:xfrm>
            <a:off x="4846320" y="1005840"/>
            <a:ext cx="3931920" cy="3794760"/>
          </a:xfrm>
          <a:prstGeom prst="rect">
            <a:avLst/>
          </a:prstGeom>
          <a:solidFill>
            <a:srgbClr val="EAFAF1"/>
          </a:solidFill>
          <a:ln w="12700">
            <a:solidFill>
              <a:srgbClr val="27AE60"/>
            </a:solidFill>
            <a:prstDash val="solid"/>
          </a:ln>
        </p:spPr>
        <p:txBody>
          <a:bodyPr/>
          <a:lstStyle/>
          <a:p>
            <a:endParaRPr lang="en-US"/>
          </a:p>
        </p:txBody>
      </p:sp>
      <p:sp>
        <p:nvSpPr>
          <p:cNvPr id="8" name="Text 6"/>
          <p:cNvSpPr/>
          <p:nvPr/>
        </p:nvSpPr>
        <p:spPr>
          <a:xfrm>
            <a:off x="4983480" y="1078992"/>
            <a:ext cx="3657600" cy="384048"/>
          </a:xfrm>
          <a:prstGeom prst="rect">
            <a:avLst/>
          </a:prstGeom>
          <a:noFill/>
          <a:ln/>
        </p:spPr>
        <p:txBody>
          <a:bodyPr wrap="square" rtlCol="0" anchor="ctr"/>
          <a:lstStyle/>
          <a:p>
            <a:pPr marL="0" indent="0">
              <a:buNone/>
            </a:pPr>
            <a:r>
              <a:rPr lang="en-US" sz="1500" b="1" dirty="0">
                <a:solidFill>
                  <a:srgbClr val="1E8449"/>
                </a:solidFill>
                <a:latin typeface="Calibri" pitchFamily="34" charset="0"/>
                <a:ea typeface="Calibri" pitchFamily="34" charset="-122"/>
                <a:cs typeface="Calibri" pitchFamily="34" charset="-120"/>
              </a:rPr>
              <a:t>🌱  Nurture (Environmental)</a:t>
            </a:r>
            <a:endParaRPr lang="en-US" sz="1500" dirty="0"/>
          </a:p>
        </p:txBody>
      </p:sp>
      <p:sp>
        <p:nvSpPr>
          <p:cNvPr id="9" name="Text 7"/>
          <p:cNvSpPr/>
          <p:nvPr/>
        </p:nvSpPr>
        <p:spPr>
          <a:xfrm>
            <a:off x="4983480" y="1508760"/>
            <a:ext cx="3566160" cy="3108960"/>
          </a:xfrm>
          <a:prstGeom prst="rect">
            <a:avLst/>
          </a:prstGeom>
          <a:noFill/>
          <a:ln/>
        </p:spPr>
        <p:txBody>
          <a:bodyPr wrap="square" rtlCol="0" anchor="ctr"/>
          <a:lstStyle/>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Maternal depression: reduces emotional availability and responsiveness</a:t>
            </a:r>
            <a:endParaRPr lang="en-US" sz="1200" dirty="0"/>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Disrupted attachments: inconsistent caregivers can prevent the development of a secure base      </a:t>
            </a:r>
            <a:endParaRPr lang="en-US" sz="1200" dirty="0"/>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Relocation: loss of familiar environment and social connections</a:t>
            </a:r>
            <a:endParaRPr lang="en-US" sz="1200" dirty="0"/>
          </a:p>
          <a:p>
            <a:pPr marL="342900" indent="-342900">
              <a:spcAft>
                <a:spcPts val="600"/>
              </a:spcAft>
              <a:buSzPct val="100000"/>
              <a:buChar char="•"/>
            </a:pPr>
            <a:r>
              <a:rPr lang="en-US" sz="1200" dirty="0">
                <a:solidFill>
                  <a:srgbClr val="2C3E50"/>
                </a:solidFill>
                <a:latin typeface="Calibri" pitchFamily="34" charset="0"/>
                <a:ea typeface="Calibri" pitchFamily="34" charset="-122"/>
                <a:cs typeface="Calibri" pitchFamily="34" charset="-120"/>
              </a:rPr>
              <a:t>Lack of stimulating play environments limits language and social development</a:t>
            </a:r>
            <a:endParaRPr lang="en-US" sz="1200" dirty="0"/>
          </a:p>
        </p:txBody>
      </p:sp>
      <p:sp>
        <p:nvSpPr>
          <p:cNvPr id="999" name="Citation 7"/>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(NICE, 2020; Goodman &amp; Gotlib, 1999; Laver-Bradbury et al., 2021)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8">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E67E22"/>
          </a:solidFill>
          <a:ln w="12700">
            <a:solidFill>
              <a:srgbClr val="E67E22"/>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600" b="1" dirty="0">
                <a:solidFill>
                  <a:srgbClr val="FFFFFF"/>
                </a:solidFill>
                <a:latin typeface="Georgia" pitchFamily="34" charset="0"/>
              </a:rPr>
              <a:t>Ways to Support Learning </a:t>
            </a:r>
            <a:endParaRPr lang="en-US" sz="2600" dirty="0"/>
          </a:p>
        </p:txBody>
      </p:sp>
      <p:sp>
        <p:nvSpPr>
          <p:cNvPr id="4" name="Shape 2"/>
          <p:cNvSpPr/>
          <p:nvPr/>
        </p:nvSpPr>
        <p:spPr>
          <a:xfrm>
            <a:off x="365760" y="1024128"/>
            <a:ext cx="4114800" cy="1188720"/>
          </a:xfrm>
          <a:prstGeom prst="rect">
            <a:avLst/>
          </a:prstGeom>
          <a:solidFill>
            <a:srgbClr val="D4E6F1"/>
          </a:solidFill>
          <a:ln w="12700">
            <a:solidFill>
              <a:srgbClr val="D5D8DC"/>
            </a:solidFill>
            <a:prstDash val="solid"/>
          </a:ln>
        </p:spPr>
        <p:txBody>
          <a:bodyPr/>
          <a:lstStyle/>
          <a:p>
            <a:endParaRPr lang="en-US"/>
          </a:p>
        </p:txBody>
      </p:sp>
      <p:sp>
        <p:nvSpPr>
          <p:cNvPr id="5" name="Shape 3"/>
          <p:cNvSpPr/>
          <p:nvPr/>
        </p:nvSpPr>
        <p:spPr>
          <a:xfrm>
            <a:off x="365760" y="1024128"/>
            <a:ext cx="64008" cy="1188720"/>
          </a:xfrm>
          <a:prstGeom prst="rect">
            <a:avLst/>
          </a:prstGeom>
          <a:solidFill>
            <a:srgbClr val="1F618D"/>
          </a:solidFill>
          <a:ln w="12700">
            <a:solidFill>
              <a:srgbClr val="1F618D"/>
            </a:solidFill>
            <a:prstDash val="solid"/>
          </a:ln>
        </p:spPr>
        <p:txBody>
          <a:bodyPr/>
          <a:lstStyle/>
          <a:p>
            <a:endParaRPr lang="en-US"/>
          </a:p>
        </p:txBody>
      </p:sp>
      <p:sp>
        <p:nvSpPr>
          <p:cNvPr id="6" name="Text 4"/>
          <p:cNvSpPr/>
          <p:nvPr/>
        </p:nvSpPr>
        <p:spPr>
          <a:xfrm>
            <a:off x="502920" y="1069848"/>
            <a:ext cx="3931920" cy="301752"/>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Play Based Learning</a:t>
            </a:r>
            <a:endParaRPr lang="en-US" sz="1200" dirty="0"/>
          </a:p>
        </p:txBody>
      </p:sp>
      <p:sp>
        <p:nvSpPr>
          <p:cNvPr id="7" name="Text 5"/>
          <p:cNvSpPr/>
          <p:nvPr/>
        </p:nvSpPr>
        <p:spPr>
          <a:xfrm>
            <a:off x="502920" y="1389888"/>
            <a:ext cx="3931920" cy="777240"/>
          </a:xfrm>
          <a:prstGeom prst="rect">
            <a:avLst/>
          </a:prstGeom>
          <a:noFill/>
          <a:ln/>
        </p:spPr>
        <p:txBody>
          <a:bodyPr wrap="square" rtlCol="0" anchor="ctr"/>
          <a:lstStyle/>
          <a:p>
            <a:pPr marL="0" indent="0">
              <a:buNone/>
            </a:pPr>
            <a:r>
              <a:rPr lang="en-US" sz="1050" dirty="0">
                <a:solidFill>
                  <a:srgbClr val="2C3E50"/>
                </a:solidFill>
                <a:latin typeface="Calibri" pitchFamily="34" charset="0"/>
                <a:ea typeface="Calibri" pitchFamily="34" charset="-122"/>
                <a:cs typeface="Calibri" pitchFamily="34" charset="-120"/>
              </a:rPr>
              <a:t>Structured free play to encourage initiative. Child led activities to promote purposefulness and decision making.</a:t>
            </a:r>
            <a:endParaRPr lang="en-US" sz="1050" dirty="0"/>
          </a:p>
        </p:txBody>
      </p:sp>
      <p:sp>
        <p:nvSpPr>
          <p:cNvPr id="8" name="Shape 6"/>
          <p:cNvSpPr/>
          <p:nvPr/>
        </p:nvSpPr>
        <p:spPr>
          <a:xfrm>
            <a:off x="274321" y="2322576"/>
            <a:ext cx="4114800" cy="1188720"/>
          </a:xfrm>
          <a:prstGeom prst="rect">
            <a:avLst/>
          </a:prstGeom>
          <a:solidFill>
            <a:srgbClr val="D5F5E3"/>
          </a:solidFill>
          <a:ln w="12700">
            <a:solidFill>
              <a:srgbClr val="D5D8DC"/>
            </a:solidFill>
            <a:prstDash val="solid"/>
          </a:ln>
        </p:spPr>
        <p:txBody>
          <a:bodyPr/>
          <a:lstStyle/>
          <a:p>
            <a:endParaRPr lang="en-US"/>
          </a:p>
        </p:txBody>
      </p:sp>
      <p:sp>
        <p:nvSpPr>
          <p:cNvPr id="9" name="Shape 7"/>
          <p:cNvSpPr/>
          <p:nvPr/>
        </p:nvSpPr>
        <p:spPr>
          <a:xfrm>
            <a:off x="365760" y="2331720"/>
            <a:ext cx="64008" cy="1188720"/>
          </a:xfrm>
          <a:prstGeom prst="rect">
            <a:avLst/>
          </a:prstGeom>
          <a:solidFill>
            <a:srgbClr val="1F618D"/>
          </a:solidFill>
          <a:ln w="12700">
            <a:solidFill>
              <a:srgbClr val="1F618D"/>
            </a:solidFill>
            <a:prstDash val="solid"/>
          </a:ln>
        </p:spPr>
        <p:txBody>
          <a:bodyPr/>
          <a:lstStyle/>
          <a:p>
            <a:endParaRPr lang="en-US"/>
          </a:p>
        </p:txBody>
      </p:sp>
      <p:sp>
        <p:nvSpPr>
          <p:cNvPr id="10" name="Text 8"/>
          <p:cNvSpPr/>
          <p:nvPr/>
        </p:nvSpPr>
        <p:spPr>
          <a:xfrm>
            <a:off x="502920" y="2377440"/>
            <a:ext cx="3931920" cy="301752"/>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Language Rich Environment</a:t>
            </a:r>
            <a:endParaRPr lang="en-US" sz="1200" dirty="0"/>
          </a:p>
        </p:txBody>
      </p:sp>
      <p:sp>
        <p:nvSpPr>
          <p:cNvPr id="11" name="Text 9"/>
          <p:cNvSpPr/>
          <p:nvPr/>
        </p:nvSpPr>
        <p:spPr>
          <a:xfrm>
            <a:off x="502920" y="2697480"/>
            <a:ext cx="3931920" cy="777240"/>
          </a:xfrm>
          <a:prstGeom prst="rect">
            <a:avLst/>
          </a:prstGeom>
          <a:noFill/>
          <a:ln/>
        </p:spPr>
        <p:txBody>
          <a:bodyPr wrap="square" rtlCol="0" anchor="ctr"/>
          <a:lstStyle/>
          <a:p>
            <a:pPr marL="0" indent="0">
              <a:buNone/>
            </a:pPr>
            <a:r>
              <a:rPr lang="en-US" sz="1050" dirty="0">
                <a:solidFill>
                  <a:srgbClr val="2C3E50"/>
                </a:solidFill>
                <a:latin typeface="Calibri" pitchFamily="34" charset="0"/>
                <a:ea typeface="Calibri" pitchFamily="34" charset="-122"/>
                <a:cs typeface="Calibri" pitchFamily="34" charset="-120"/>
              </a:rPr>
              <a:t>Storytelling, role play, and talking about daily activities help children improve their language skills and communication.                   </a:t>
            </a:r>
            <a:endParaRPr lang="en-US" sz="1050" dirty="0"/>
          </a:p>
        </p:txBody>
      </p:sp>
      <p:sp>
        <p:nvSpPr>
          <p:cNvPr id="12" name="Shape 10"/>
          <p:cNvSpPr/>
          <p:nvPr/>
        </p:nvSpPr>
        <p:spPr>
          <a:xfrm>
            <a:off x="365760" y="3639312"/>
            <a:ext cx="4114800" cy="1188720"/>
          </a:xfrm>
          <a:prstGeom prst="rect">
            <a:avLst/>
          </a:prstGeom>
          <a:solidFill>
            <a:srgbClr val="FCF3CF"/>
          </a:solidFill>
          <a:ln w="12700">
            <a:solidFill>
              <a:srgbClr val="D5D8DC"/>
            </a:solidFill>
            <a:prstDash val="solid"/>
          </a:ln>
        </p:spPr>
        <p:txBody>
          <a:bodyPr/>
          <a:lstStyle/>
          <a:p>
            <a:endParaRPr lang="en-US"/>
          </a:p>
        </p:txBody>
      </p:sp>
      <p:sp>
        <p:nvSpPr>
          <p:cNvPr id="13" name="Shape 11"/>
          <p:cNvSpPr/>
          <p:nvPr/>
        </p:nvSpPr>
        <p:spPr>
          <a:xfrm>
            <a:off x="365760" y="3639312"/>
            <a:ext cx="64008" cy="1188720"/>
          </a:xfrm>
          <a:prstGeom prst="rect">
            <a:avLst/>
          </a:prstGeom>
          <a:solidFill>
            <a:srgbClr val="1F618D"/>
          </a:solidFill>
          <a:ln w="12700">
            <a:solidFill>
              <a:srgbClr val="1F618D"/>
            </a:solidFill>
            <a:prstDash val="solid"/>
          </a:ln>
        </p:spPr>
        <p:txBody>
          <a:bodyPr/>
          <a:lstStyle/>
          <a:p>
            <a:endParaRPr lang="en-US"/>
          </a:p>
        </p:txBody>
      </p:sp>
      <p:sp>
        <p:nvSpPr>
          <p:cNvPr id="14" name="Text 12"/>
          <p:cNvSpPr/>
          <p:nvPr/>
        </p:nvSpPr>
        <p:spPr>
          <a:xfrm>
            <a:off x="502920" y="3685032"/>
            <a:ext cx="3931920" cy="301752"/>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Separation Transition Support</a:t>
            </a:r>
            <a:endParaRPr lang="en-US" sz="1200" dirty="0"/>
          </a:p>
        </p:txBody>
      </p:sp>
      <p:sp>
        <p:nvSpPr>
          <p:cNvPr id="15" name="Text 13"/>
          <p:cNvSpPr/>
          <p:nvPr/>
        </p:nvSpPr>
        <p:spPr>
          <a:xfrm>
            <a:off x="502920" y="4005072"/>
            <a:ext cx="3931920" cy="777240"/>
          </a:xfrm>
          <a:prstGeom prst="rect">
            <a:avLst/>
          </a:prstGeom>
          <a:noFill/>
          <a:ln/>
        </p:spPr>
        <p:txBody>
          <a:bodyPr wrap="square" rtlCol="0" anchor="ctr"/>
          <a:lstStyle/>
          <a:p>
            <a:r>
              <a:rPr lang="en-US" sz="1050" dirty="0">
                <a:solidFill>
                  <a:srgbClr val="2C3E50"/>
                </a:solidFill>
                <a:latin typeface="Calibri" pitchFamily="34" charset="0"/>
                <a:ea typeface="Calibri" pitchFamily="34" charset="-122"/>
                <a:cs typeface="Calibri" pitchFamily="34" charset="-120"/>
              </a:rPr>
              <a:t>Step by step separation routines and a keyworker system help provide a secure base within the environment.</a:t>
            </a:r>
            <a:endParaRPr lang="en-US" sz="1050" dirty="0"/>
          </a:p>
        </p:txBody>
      </p:sp>
      <p:sp>
        <p:nvSpPr>
          <p:cNvPr id="16" name="Shape 14"/>
          <p:cNvSpPr/>
          <p:nvPr/>
        </p:nvSpPr>
        <p:spPr>
          <a:xfrm>
            <a:off x="4754880" y="1024128"/>
            <a:ext cx="4114800" cy="1188720"/>
          </a:xfrm>
          <a:prstGeom prst="rect">
            <a:avLst/>
          </a:prstGeom>
          <a:solidFill>
            <a:srgbClr val="FDEBD0"/>
          </a:solidFill>
          <a:ln w="12700">
            <a:solidFill>
              <a:srgbClr val="D5D8DC"/>
            </a:solidFill>
            <a:prstDash val="solid"/>
          </a:ln>
        </p:spPr>
        <p:txBody>
          <a:bodyPr/>
          <a:lstStyle/>
          <a:p>
            <a:endParaRPr lang="en-US"/>
          </a:p>
        </p:txBody>
      </p:sp>
      <p:sp>
        <p:nvSpPr>
          <p:cNvPr id="17" name="Shape 15"/>
          <p:cNvSpPr/>
          <p:nvPr/>
        </p:nvSpPr>
        <p:spPr>
          <a:xfrm>
            <a:off x="4754880" y="1024128"/>
            <a:ext cx="64008" cy="1188720"/>
          </a:xfrm>
          <a:prstGeom prst="rect">
            <a:avLst/>
          </a:prstGeom>
          <a:solidFill>
            <a:srgbClr val="1F618D"/>
          </a:solidFill>
          <a:ln w="12700">
            <a:solidFill>
              <a:srgbClr val="1F618D"/>
            </a:solidFill>
            <a:prstDash val="solid"/>
          </a:ln>
        </p:spPr>
        <p:txBody>
          <a:bodyPr/>
          <a:lstStyle/>
          <a:p>
            <a:endParaRPr lang="en-US"/>
          </a:p>
        </p:txBody>
      </p:sp>
      <p:sp>
        <p:nvSpPr>
          <p:cNvPr id="18" name="Text 16"/>
          <p:cNvSpPr/>
          <p:nvPr/>
        </p:nvSpPr>
        <p:spPr>
          <a:xfrm>
            <a:off x="4892040" y="1069848"/>
            <a:ext cx="3931920" cy="301752"/>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Parental Support &amp; Modelling</a:t>
            </a:r>
            <a:endParaRPr lang="en-US" sz="1200" dirty="0"/>
          </a:p>
        </p:txBody>
      </p:sp>
      <p:sp>
        <p:nvSpPr>
          <p:cNvPr id="19" name="Text 17"/>
          <p:cNvSpPr/>
          <p:nvPr/>
        </p:nvSpPr>
        <p:spPr>
          <a:xfrm>
            <a:off x="4892040" y="1389888"/>
            <a:ext cx="3931920" cy="777240"/>
          </a:xfrm>
          <a:prstGeom prst="rect">
            <a:avLst/>
          </a:prstGeom>
          <a:noFill/>
          <a:ln/>
        </p:spPr>
        <p:txBody>
          <a:bodyPr wrap="square" rtlCol="0" anchor="ctr"/>
          <a:lstStyle/>
          <a:p>
            <a:r>
              <a:rPr lang="en-GB" sz="1050" dirty="0">
                <a:solidFill>
                  <a:schemeClr val="bg1">
                    <a:lumMod val="95000"/>
                    <a:lumOff val="5000"/>
                  </a:schemeClr>
                </a:solidFill>
              </a:rPr>
              <a:t>Work with the mother through home visits and parenting groups to build confidence and improve how she responds to the child. Support her with post-natal depression by referring her to a doctor or mental health services</a:t>
            </a:r>
            <a:endParaRPr lang="en-US" sz="1050" dirty="0">
              <a:solidFill>
                <a:schemeClr val="bg1">
                  <a:lumMod val="95000"/>
                  <a:lumOff val="5000"/>
                </a:schemeClr>
              </a:solidFill>
            </a:endParaRPr>
          </a:p>
        </p:txBody>
      </p:sp>
      <p:sp>
        <p:nvSpPr>
          <p:cNvPr id="20" name="Shape 18"/>
          <p:cNvSpPr/>
          <p:nvPr/>
        </p:nvSpPr>
        <p:spPr>
          <a:xfrm>
            <a:off x="4754880" y="2331720"/>
            <a:ext cx="4114800" cy="1188720"/>
          </a:xfrm>
          <a:prstGeom prst="rect">
            <a:avLst/>
          </a:prstGeom>
          <a:solidFill>
            <a:srgbClr val="F4ECF7"/>
          </a:solidFill>
          <a:ln w="12700">
            <a:solidFill>
              <a:srgbClr val="D5D8DC"/>
            </a:solidFill>
            <a:prstDash val="solid"/>
          </a:ln>
        </p:spPr>
        <p:txBody>
          <a:bodyPr/>
          <a:lstStyle/>
          <a:p>
            <a:endParaRPr lang="en-US"/>
          </a:p>
        </p:txBody>
      </p:sp>
      <p:sp>
        <p:nvSpPr>
          <p:cNvPr id="21" name="Shape 19"/>
          <p:cNvSpPr/>
          <p:nvPr/>
        </p:nvSpPr>
        <p:spPr>
          <a:xfrm>
            <a:off x="4754880" y="2331720"/>
            <a:ext cx="64008" cy="1188720"/>
          </a:xfrm>
          <a:prstGeom prst="rect">
            <a:avLst/>
          </a:prstGeom>
          <a:solidFill>
            <a:srgbClr val="1F618D"/>
          </a:solidFill>
          <a:ln w="12700">
            <a:solidFill>
              <a:srgbClr val="1F618D"/>
            </a:solidFill>
            <a:prstDash val="solid"/>
          </a:ln>
        </p:spPr>
        <p:txBody>
          <a:bodyPr/>
          <a:lstStyle/>
          <a:p>
            <a:endParaRPr lang="en-US"/>
          </a:p>
        </p:txBody>
      </p:sp>
      <p:sp>
        <p:nvSpPr>
          <p:cNvPr id="22" name="Text 20"/>
          <p:cNvSpPr/>
          <p:nvPr/>
        </p:nvSpPr>
        <p:spPr>
          <a:xfrm>
            <a:off x="4892040" y="2377440"/>
            <a:ext cx="3931920" cy="301752"/>
          </a:xfrm>
          <a:prstGeom prst="rect">
            <a:avLst/>
          </a:prstGeom>
          <a:noFill/>
          <a:ln/>
        </p:spPr>
        <p:txBody>
          <a:bodyPr wrap="square" rtlCol="0" anchor="ctr"/>
          <a:lstStyle/>
          <a:p>
            <a:pPr marL="0" indent="0">
              <a:buNone/>
            </a:pPr>
            <a:r>
              <a:rPr lang="en-US" sz="1200" b="1" dirty="0">
                <a:solidFill>
                  <a:srgbClr val="1F618D"/>
                </a:solidFill>
                <a:latin typeface="Calibri" pitchFamily="34" charset="0"/>
                <a:ea typeface="Calibri" pitchFamily="34" charset="-122"/>
                <a:cs typeface="Calibri" pitchFamily="34" charset="-120"/>
              </a:rPr>
              <a:t>Multi Agency Collaboration</a:t>
            </a:r>
            <a:endParaRPr lang="en-US" sz="1200" dirty="0"/>
          </a:p>
        </p:txBody>
      </p:sp>
      <p:sp>
        <p:nvSpPr>
          <p:cNvPr id="23" name="Text 21"/>
          <p:cNvSpPr/>
          <p:nvPr/>
        </p:nvSpPr>
        <p:spPr>
          <a:xfrm>
            <a:off x="4892040" y="2697480"/>
            <a:ext cx="3931920" cy="777240"/>
          </a:xfrm>
          <a:prstGeom prst="rect">
            <a:avLst/>
          </a:prstGeom>
          <a:noFill/>
          <a:ln/>
        </p:spPr>
        <p:txBody>
          <a:bodyPr wrap="square" rtlCol="0" anchor="ctr"/>
          <a:lstStyle/>
          <a:p>
            <a:r>
              <a:rPr lang="en-GB" sz="1050" dirty="0">
                <a:solidFill>
                  <a:schemeClr val="bg1">
                    <a:lumMod val="95000"/>
                    <a:lumOff val="5000"/>
                  </a:schemeClr>
                </a:solidFill>
              </a:rPr>
              <a:t>Involve speech and language therapy, a health visitor, and social care. Share the developmental framework with all professionals to ensure a consistent approach.</a:t>
            </a:r>
            <a:endParaRPr lang="en-US" sz="1050" dirty="0">
              <a:solidFill>
                <a:schemeClr val="bg1">
                  <a:lumMod val="95000"/>
                  <a:lumOff val="5000"/>
                </a:schemeClr>
              </a:solidFill>
            </a:endParaRPr>
          </a:p>
        </p:txBody>
      </p:sp>
      <p:sp>
        <p:nvSpPr>
          <p:cNvPr id="999" name="Citation 8"/>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(Erikson, 1963; NICE, 2020; Goodman &amp; Gotlib, 1999; Laver-Bradbury et al., 2021)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9">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r>
              <a:rPr lang="en-US" sz="2600" b="1" dirty="0">
                <a:solidFill>
                  <a:srgbClr val="FFFFFF"/>
                </a:solidFill>
                <a:latin typeface="Georgia" pitchFamily="34" charset="0"/>
              </a:rPr>
              <a:t>Discussion of Erikson’s Theory </a:t>
            </a:r>
            <a:endParaRPr lang="en-US" sz="2600" dirty="0"/>
          </a:p>
        </p:txBody>
      </p:sp>
      <p:sp>
        <p:nvSpPr>
          <p:cNvPr id="4" name="Shape 2"/>
          <p:cNvSpPr/>
          <p:nvPr/>
        </p:nvSpPr>
        <p:spPr>
          <a:xfrm>
            <a:off x="365760" y="1005840"/>
            <a:ext cx="3931920" cy="3794760"/>
          </a:xfrm>
          <a:prstGeom prst="rect">
            <a:avLst/>
          </a:prstGeom>
          <a:solidFill>
            <a:srgbClr val="D5F5E3"/>
          </a:solidFill>
          <a:ln w="12700">
            <a:solidFill>
              <a:srgbClr val="27AE60"/>
            </a:solidFill>
            <a:prstDash val="solid"/>
          </a:ln>
        </p:spPr>
        <p:txBody>
          <a:bodyPr/>
          <a:lstStyle/>
          <a:p>
            <a:endParaRPr lang="en-US"/>
          </a:p>
        </p:txBody>
      </p:sp>
      <p:sp>
        <p:nvSpPr>
          <p:cNvPr id="5" name="Text 3"/>
          <p:cNvSpPr/>
          <p:nvPr/>
        </p:nvSpPr>
        <p:spPr>
          <a:xfrm>
            <a:off x="502920" y="1078992"/>
            <a:ext cx="3657600" cy="384048"/>
          </a:xfrm>
          <a:prstGeom prst="rect">
            <a:avLst/>
          </a:prstGeom>
          <a:noFill/>
          <a:ln/>
        </p:spPr>
        <p:txBody>
          <a:bodyPr wrap="square" rtlCol="0" anchor="ctr"/>
          <a:lstStyle/>
          <a:p>
            <a:pPr marL="0" indent="0">
              <a:buNone/>
            </a:pPr>
            <a:r>
              <a:rPr lang="en-US" sz="1500" b="1" dirty="0">
                <a:solidFill>
                  <a:srgbClr val="1E8449"/>
                </a:solidFill>
                <a:latin typeface="Calibri" pitchFamily="34" charset="0"/>
                <a:ea typeface="Calibri" pitchFamily="34" charset="-122"/>
                <a:cs typeface="Calibri" pitchFamily="34" charset="-120"/>
              </a:rPr>
              <a:t>Strengths</a:t>
            </a:r>
            <a:endParaRPr lang="en-US" sz="1500" dirty="0"/>
          </a:p>
        </p:txBody>
      </p:sp>
      <p:sp>
        <p:nvSpPr>
          <p:cNvPr id="6" name="Text 4"/>
          <p:cNvSpPr/>
          <p:nvPr/>
        </p:nvSpPr>
        <p:spPr>
          <a:xfrm>
            <a:off x="548640" y="1508760"/>
            <a:ext cx="3566160" cy="3108960"/>
          </a:xfrm>
          <a:prstGeom prst="rect">
            <a:avLst/>
          </a:prstGeom>
          <a:noFill/>
          <a:ln/>
        </p:spPr>
        <p:txBody>
          <a:bodyPr wrap="square" rtlCol="0" anchor="ctr"/>
          <a:lstStyle/>
          <a:p>
            <a:pPr marL="342900" indent="-342900">
              <a:spcAft>
                <a:spcPts val="600"/>
              </a:spcAft>
              <a:buSzPct val="100000"/>
              <a:buChar char="•"/>
            </a:pPr>
            <a:r>
              <a:rPr lang="en-GB" sz="1200" dirty="0">
                <a:solidFill>
                  <a:schemeClr val="bg1">
                    <a:lumMod val="95000"/>
                    <a:lumOff val="5000"/>
                  </a:schemeClr>
                </a:solidFill>
              </a:rPr>
              <a:t>A lifespan view looks at development across all stages of life.</a:t>
            </a:r>
            <a:endParaRPr lang="en-US" sz="1150" dirty="0">
              <a:solidFill>
                <a:schemeClr val="bg1">
                  <a:lumMod val="95000"/>
                  <a:lumOff val="5000"/>
                </a:schemeClr>
              </a:solidFill>
            </a:endParaRPr>
          </a:p>
          <a:p>
            <a:pPr marL="342900" indent="-342900">
              <a:spcAft>
                <a:spcPts val="600"/>
              </a:spcAft>
              <a:buSzPct val="100000"/>
              <a:buChar char="•"/>
            </a:pPr>
            <a:r>
              <a:rPr lang="en-GB" sz="1200" dirty="0">
                <a:solidFill>
                  <a:schemeClr val="bg1">
                    <a:lumMod val="95000"/>
                    <a:lumOff val="5000"/>
                  </a:schemeClr>
                </a:solidFill>
              </a:rPr>
              <a:t>Supports inclusion in social and environmental contexts in health and social care.</a:t>
            </a:r>
          </a:p>
          <a:p>
            <a:pPr marL="342900" indent="-342900">
              <a:spcAft>
                <a:spcPts val="600"/>
              </a:spcAft>
              <a:buSzPct val="100000"/>
              <a:buFontTx/>
              <a:buChar char="•"/>
            </a:pPr>
            <a:r>
              <a:rPr lang="en-GB" sz="1200" dirty="0">
                <a:solidFill>
                  <a:schemeClr val="bg1">
                    <a:lumMod val="95000"/>
                    <a:lumOff val="5000"/>
                  </a:schemeClr>
                </a:solidFill>
              </a:rPr>
              <a:t>A useful framework that helps practitioners identify needs at each stage of development.</a:t>
            </a:r>
          </a:p>
          <a:p>
            <a:pPr marL="342900" indent="-342900">
              <a:spcAft>
                <a:spcPts val="600"/>
              </a:spcAft>
              <a:buSzPct val="100000"/>
              <a:buFontTx/>
              <a:buChar char="•"/>
            </a:pPr>
            <a:r>
              <a:rPr lang="en-GB" sz="1200" dirty="0">
                <a:solidFill>
                  <a:schemeClr val="bg1">
                    <a:lumMod val="95000"/>
                    <a:lumOff val="5000"/>
                  </a:schemeClr>
                </a:solidFill>
              </a:rPr>
              <a:t>Commonly used and supported in early years practice.</a:t>
            </a:r>
            <a:endParaRPr lang="en-US" sz="1150" dirty="0">
              <a:solidFill>
                <a:schemeClr val="bg1">
                  <a:lumMod val="95000"/>
                  <a:lumOff val="5000"/>
                </a:schemeClr>
              </a:solidFill>
            </a:endParaRPr>
          </a:p>
          <a:p>
            <a:pPr marL="342900" indent="-342900">
              <a:spcAft>
                <a:spcPts val="600"/>
              </a:spcAft>
              <a:buSzPct val="100000"/>
              <a:buChar char="•"/>
            </a:pPr>
            <a:r>
              <a:rPr lang="en-GB" sz="1200" dirty="0">
                <a:solidFill>
                  <a:schemeClr val="bg1">
                    <a:lumMod val="95000"/>
                    <a:lumOff val="5000"/>
                  </a:schemeClr>
                </a:solidFill>
              </a:rPr>
              <a:t>Supported by long-term studies carried out across different cultures.</a:t>
            </a:r>
            <a:endParaRPr lang="en-US" sz="1150" dirty="0">
              <a:solidFill>
                <a:schemeClr val="bg1">
                  <a:lumMod val="95000"/>
                  <a:lumOff val="5000"/>
                </a:schemeClr>
              </a:solidFill>
            </a:endParaRPr>
          </a:p>
        </p:txBody>
      </p:sp>
      <p:sp>
        <p:nvSpPr>
          <p:cNvPr id="7" name="Shape 5"/>
          <p:cNvSpPr/>
          <p:nvPr/>
        </p:nvSpPr>
        <p:spPr>
          <a:xfrm>
            <a:off x="4846320" y="1005840"/>
            <a:ext cx="3931920" cy="3794760"/>
          </a:xfrm>
          <a:prstGeom prst="rect">
            <a:avLst/>
          </a:prstGeom>
          <a:solidFill>
            <a:srgbClr val="FDEDEC"/>
          </a:solidFill>
          <a:ln w="12700">
            <a:solidFill>
              <a:srgbClr val="E74C3C"/>
            </a:solidFill>
            <a:prstDash val="solid"/>
          </a:ln>
        </p:spPr>
        <p:txBody>
          <a:bodyPr/>
          <a:lstStyle/>
          <a:p>
            <a:endParaRPr lang="en-US"/>
          </a:p>
        </p:txBody>
      </p:sp>
      <p:sp>
        <p:nvSpPr>
          <p:cNvPr id="8" name="Text 6"/>
          <p:cNvSpPr/>
          <p:nvPr/>
        </p:nvSpPr>
        <p:spPr>
          <a:xfrm>
            <a:off x="4983480" y="1078992"/>
            <a:ext cx="3657600" cy="384048"/>
          </a:xfrm>
          <a:prstGeom prst="rect">
            <a:avLst/>
          </a:prstGeom>
          <a:noFill/>
          <a:ln/>
        </p:spPr>
        <p:txBody>
          <a:bodyPr wrap="square" rtlCol="0" anchor="ctr"/>
          <a:lstStyle/>
          <a:p>
            <a:pPr marL="0" indent="0">
              <a:buNone/>
            </a:pPr>
            <a:r>
              <a:rPr lang="en-US" sz="1500" b="1" dirty="0">
                <a:solidFill>
                  <a:srgbClr val="C0392B"/>
                </a:solidFill>
                <a:latin typeface="Calibri" pitchFamily="34" charset="0"/>
                <a:ea typeface="Calibri" pitchFamily="34" charset="-122"/>
                <a:cs typeface="Calibri" pitchFamily="34" charset="-120"/>
              </a:rPr>
              <a:t>Limitations &amp; Criticisms</a:t>
            </a:r>
            <a:endParaRPr lang="en-US" sz="1500" dirty="0"/>
          </a:p>
        </p:txBody>
      </p:sp>
      <p:sp>
        <p:nvSpPr>
          <p:cNvPr id="9" name="Text 7"/>
          <p:cNvSpPr/>
          <p:nvPr/>
        </p:nvSpPr>
        <p:spPr>
          <a:xfrm>
            <a:off x="4983480" y="1508760"/>
            <a:ext cx="3566160" cy="3108960"/>
          </a:xfrm>
          <a:prstGeom prst="rect">
            <a:avLst/>
          </a:prstGeom>
          <a:noFill/>
          <a:ln/>
        </p:spPr>
        <p:txBody>
          <a:bodyPr wrap="square" rtlCol="0" anchor="ctr"/>
          <a:lstStyle/>
          <a:p>
            <a:pPr marL="342900" indent="-342900">
              <a:spcAft>
                <a:spcPts val="600"/>
              </a:spcAft>
              <a:buSzPct val="100000"/>
              <a:buFontTx/>
              <a:buChar char="•"/>
            </a:pPr>
            <a:r>
              <a:rPr lang="en-GB" sz="1200" dirty="0">
                <a:solidFill>
                  <a:schemeClr val="bg1">
                    <a:lumMod val="95000"/>
                    <a:lumOff val="5000"/>
                  </a:schemeClr>
                </a:solidFill>
              </a:rPr>
              <a:t>Developed mainly using Western populations, so it may not fully represent different cultural backgrounds in places like London.</a:t>
            </a:r>
            <a:endParaRPr lang="en-US" sz="1150" dirty="0">
              <a:solidFill>
                <a:schemeClr val="bg1">
                  <a:lumMod val="95000"/>
                  <a:lumOff val="5000"/>
                </a:schemeClr>
              </a:solidFill>
            </a:endParaRPr>
          </a:p>
          <a:p>
            <a:pPr marL="342900" indent="-342900">
              <a:spcAft>
                <a:spcPts val="600"/>
              </a:spcAft>
              <a:buSzPct val="100000"/>
              <a:buChar char="•"/>
            </a:pPr>
            <a:r>
              <a:rPr lang="en-GB" sz="1200" dirty="0">
                <a:solidFill>
                  <a:schemeClr val="bg1">
                    <a:lumMod val="95000"/>
                    <a:lumOff val="5000"/>
                  </a:schemeClr>
                </a:solidFill>
              </a:rPr>
              <a:t>Some ideas are not clearly defined, so terms like “crisis” are hard to define and measure.</a:t>
            </a:r>
            <a:endParaRPr lang="en-US" sz="1150" dirty="0">
              <a:solidFill>
                <a:schemeClr val="bg1">
                  <a:lumMod val="95000"/>
                  <a:lumOff val="5000"/>
                </a:schemeClr>
              </a:solidFill>
            </a:endParaRPr>
          </a:p>
          <a:p>
            <a:pPr marL="342900" indent="-342900">
              <a:spcAft>
                <a:spcPts val="600"/>
              </a:spcAft>
              <a:buSzPct val="100000"/>
              <a:buFontTx/>
              <a:buChar char="•"/>
            </a:pPr>
            <a:r>
              <a:rPr lang="en-GB" sz="1200" dirty="0">
                <a:solidFill>
                  <a:schemeClr val="bg1">
                    <a:lumMod val="95000"/>
                    <a:lumOff val="5000"/>
                  </a:schemeClr>
                </a:solidFill>
              </a:rPr>
              <a:t>Development happens in fixed stages and does not explain growth that is uneven or overlapping.</a:t>
            </a:r>
          </a:p>
          <a:p>
            <a:pPr marL="342900" indent="-342900">
              <a:spcAft>
                <a:spcPts val="600"/>
              </a:spcAft>
              <a:buSzPct val="100000"/>
              <a:buChar char="•"/>
            </a:pPr>
            <a:r>
              <a:rPr lang="en-GB" sz="1200" dirty="0">
                <a:solidFill>
                  <a:schemeClr val="bg1">
                    <a:lumMod val="95000"/>
                    <a:lumOff val="5000"/>
                  </a:schemeClr>
                </a:solidFill>
              </a:rPr>
              <a:t>The original theory was mainly based on male participants, so it may not fully reflect both</a:t>
            </a:r>
          </a:p>
          <a:p>
            <a:pPr marL="342900" indent="-342900">
              <a:spcAft>
                <a:spcPts val="600"/>
              </a:spcAft>
              <a:buSzPct val="100000"/>
              <a:buFontTx/>
              <a:buChar char="•"/>
            </a:pPr>
            <a:r>
              <a:rPr lang="en-GB" sz="1200" dirty="0">
                <a:solidFill>
                  <a:schemeClr val="bg1">
                    <a:lumMod val="95000"/>
                    <a:lumOff val="5000"/>
                  </a:schemeClr>
                </a:solidFill>
              </a:rPr>
              <a:t>Does not strongly consider social and economic factors or wider inequalities.</a:t>
            </a:r>
          </a:p>
        </p:txBody>
      </p:sp>
      <p:sp>
        <p:nvSpPr>
          <p:cNvPr id="999" name="Citation 9"/>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(Maree, 2020; Laver-Bradbury et al., 2021)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0">
    <p:bg>
      <p:bgPr>
        <a:solidFill>
          <a:srgbClr val="1A5276"/>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E67E22"/>
          </a:solidFill>
          <a:ln w="12700">
            <a:solidFill>
              <a:srgbClr val="E67E22"/>
            </a:solidFill>
            <a:prstDash val="solid"/>
          </a:ln>
        </p:spPr>
        <p:txBody>
          <a:bodyPr/>
          <a:lstStyle/>
          <a:p>
            <a:endParaRPr lang="en-US"/>
          </a:p>
        </p:txBody>
      </p:sp>
      <p:sp>
        <p:nvSpPr>
          <p:cNvPr id="3" name="Text 1"/>
          <p:cNvSpPr/>
          <p:nvPr/>
        </p:nvSpPr>
        <p:spPr>
          <a:xfrm>
            <a:off x="457200" y="320040"/>
            <a:ext cx="8229600" cy="68580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Conclusion</a:t>
            </a:r>
            <a:endParaRPr lang="en-US" sz="3200" dirty="0"/>
          </a:p>
        </p:txBody>
      </p:sp>
      <p:sp>
        <p:nvSpPr>
          <p:cNvPr id="4" name="Text 2"/>
          <p:cNvSpPr/>
          <p:nvPr/>
        </p:nvSpPr>
        <p:spPr>
          <a:xfrm>
            <a:off x="457200" y="1097280"/>
            <a:ext cx="8321040" cy="3566160"/>
          </a:xfrm>
          <a:prstGeom prst="rect">
            <a:avLst/>
          </a:prstGeom>
          <a:noFill/>
          <a:ln/>
        </p:spPr>
        <p:txBody>
          <a:bodyPr wrap="square" rtlCol="0" anchor="ctr"/>
          <a:lstStyle/>
          <a:p>
            <a:pPr marL="342900" indent="-342900">
              <a:spcAft>
                <a:spcPts val="800"/>
              </a:spcAft>
              <a:buSzPct val="100000"/>
              <a:buChar char="•"/>
            </a:pPr>
            <a:r>
              <a:rPr lang="en-US" sz="1350" dirty="0">
                <a:solidFill>
                  <a:srgbClr val="D6EAF8"/>
                </a:solidFill>
                <a:latin typeface="Calibri" pitchFamily="34" charset="0"/>
                <a:ea typeface="Calibri" pitchFamily="34" charset="-122"/>
                <a:cs typeface="Calibri" pitchFamily="34" charset="-120"/>
              </a:rPr>
              <a:t>Erikson's Psychosocial Theory provides a robust, socially-sensitive framework for understanding Isaac's development at Stage 3 (Initiative vs. Guilt).</a:t>
            </a:r>
            <a:endParaRPr lang="en-US" sz="1350" dirty="0"/>
          </a:p>
          <a:p>
            <a:pPr marL="342900" indent="-342900">
              <a:spcAft>
                <a:spcPts val="800"/>
              </a:spcAft>
              <a:buSzPct val="100000"/>
              <a:buChar char="•"/>
            </a:pPr>
            <a:r>
              <a:rPr lang="en-US" sz="1350" dirty="0">
                <a:solidFill>
                  <a:srgbClr val="D6EAF8"/>
                </a:solidFill>
                <a:latin typeface="Calibri" pitchFamily="34" charset="0"/>
                <a:ea typeface="Calibri" pitchFamily="34" charset="-122"/>
                <a:cs typeface="Calibri" pitchFamily="34" charset="-120"/>
              </a:rPr>
              <a:t>Isaac's disrupted caregiving, maternal mental health challenges, and limited social engagement have placed him at risk of negative psychosocial resolution — primarily excessive guilt and withdrawal.</a:t>
            </a:r>
            <a:endParaRPr lang="en-US" sz="1350" dirty="0"/>
          </a:p>
          <a:p>
            <a:pPr marL="342900" indent="-342900">
              <a:spcAft>
                <a:spcPts val="800"/>
              </a:spcAft>
              <a:buSzPct val="100000"/>
              <a:buChar char="•"/>
            </a:pPr>
            <a:r>
              <a:rPr lang="en-US" sz="1350" dirty="0">
                <a:solidFill>
                  <a:srgbClr val="D6EAF8"/>
                </a:solidFill>
                <a:latin typeface="Calibri" pitchFamily="34" charset="0"/>
                <a:ea typeface="Calibri" pitchFamily="34" charset="-122"/>
                <a:cs typeface="Calibri" pitchFamily="34" charset="-120"/>
              </a:rPr>
              <a:t>Critically, the interaction of biological temperament and adverse environmental factors has compounded his developmental delays.</a:t>
            </a:r>
            <a:endParaRPr lang="en-US" sz="1350" dirty="0"/>
          </a:p>
          <a:p>
            <a:pPr marL="342900" indent="-342900">
              <a:spcAft>
                <a:spcPts val="800"/>
              </a:spcAft>
              <a:buSzPct val="100000"/>
              <a:buChar char="•"/>
            </a:pPr>
            <a:r>
              <a:rPr lang="en-US" sz="1350" dirty="0">
                <a:solidFill>
                  <a:srgbClr val="D6EAF8"/>
                </a:solidFill>
                <a:latin typeface="Calibri" pitchFamily="34" charset="0"/>
                <a:ea typeface="Calibri" pitchFamily="34" charset="-122"/>
                <a:cs typeface="Calibri" pitchFamily="34" charset="-120"/>
              </a:rPr>
              <a:t>A multi-pronged, Erikson-informed support plan — including play-based learning, parental support, and multi-agency collaboration — offers Isaac a realistic pathway toward positive development.</a:t>
            </a:r>
            <a:endParaRPr lang="en-US" sz="1350" dirty="0"/>
          </a:p>
          <a:p>
            <a:pPr marL="342900" indent="-342900">
              <a:spcAft>
                <a:spcPts val="800"/>
              </a:spcAft>
              <a:buSzPct val="100000"/>
              <a:buChar char="•"/>
            </a:pPr>
            <a:r>
              <a:rPr lang="en-US" sz="1350" dirty="0">
                <a:solidFill>
                  <a:srgbClr val="D6EAF8"/>
                </a:solidFill>
                <a:latin typeface="Calibri" pitchFamily="34" charset="0"/>
                <a:ea typeface="Calibri" pitchFamily="34" charset="-122"/>
                <a:cs typeface="Calibri" pitchFamily="34" charset="-120"/>
              </a:rPr>
              <a:t>While acknowledging cultural and methodological limitations, Erikson's framework remains highly applicable to early years practice in diverse London contexts.</a:t>
            </a:r>
            <a:endParaRPr lang="en-US" sz="1350" dirty="0"/>
          </a:p>
        </p:txBody>
      </p:sp>
      <p:sp>
        <p:nvSpPr>
          <p:cNvPr id="5" name="Shape 3"/>
          <p:cNvSpPr/>
          <p:nvPr/>
        </p:nvSpPr>
        <p:spPr>
          <a:xfrm>
            <a:off x="457200" y="4663440"/>
            <a:ext cx="8229600" cy="36576"/>
          </a:xfrm>
          <a:prstGeom prst="rect">
            <a:avLst/>
          </a:prstGeom>
          <a:solidFill>
            <a:srgbClr val="E67E22"/>
          </a:solidFill>
          <a:ln w="12700">
            <a:solidFill>
              <a:srgbClr val="E67E22"/>
            </a:solidFill>
            <a:prstDash val="solid"/>
          </a:ln>
        </p:spPr>
        <p:txBody>
          <a:bodyPr/>
          <a:lstStyle/>
          <a:p>
            <a:endParaRPr lang="en-US"/>
          </a:p>
        </p:txBody>
      </p:sp>
      <p:sp>
        <p:nvSpPr>
          <p:cNvPr id="6" name="Text 4"/>
          <p:cNvSpPr/>
          <p:nvPr/>
        </p:nvSpPr>
        <p:spPr>
          <a:xfrm>
            <a:off x="457200" y="4754880"/>
            <a:ext cx="8229600" cy="274320"/>
          </a:xfrm>
          <a:prstGeom prst="rect">
            <a:avLst/>
          </a:prstGeom>
          <a:noFill/>
          <a:ln/>
        </p:spPr>
        <p:txBody>
          <a:bodyPr wrap="square" rtlCol="0" anchor="ctr"/>
          <a:lstStyle/>
          <a:p>
            <a:pPr marL="0" indent="0">
              <a:buNone/>
            </a:pPr>
            <a:r>
              <a:rPr lang="en-US" sz="1300" i="1" dirty="0">
                <a:solidFill>
                  <a:srgbClr val="A9CCE3"/>
                </a:solidFill>
                <a:latin typeface="Calibri" pitchFamily="34" charset="0"/>
                <a:ea typeface="Calibri" pitchFamily="34" charset="-122"/>
                <a:cs typeface="Calibri" pitchFamily="34" charset="-120"/>
              </a:rPr>
              <a:t>Thank you — Any Questions?</a:t>
            </a:r>
            <a:endParaRPr lang="en-US" sz="1300" dirty="0"/>
          </a:p>
        </p:txBody>
      </p:sp>
      <p:sp>
        <p:nvSpPr>
          <p:cNvPr id="999" name="Citation 10"/>
          <p:cNvSpPr txBox="1"/>
          <p:nvPr/>
        </p:nvSpPr>
        <p:spPr>
          <a:xfrm>
            <a:off x="457200" y="4820000"/>
            <a:ext cx="8229600" cy="300000"/>
          </a:xfrm>
          <a:prstGeom prst="rect">
            <a:avLst/>
          </a:prstGeom>
          <a:noFill/>
        </p:spPr>
        <p:txBody>
          <a:bodyPr wrap="square" rtlCol="0">
            <a:normAutofit/>
          </a:bodyPr>
          <a:lstStyle/>
          <a:p>
            <a:pPr algn="r"/>
            <a:r>
              <a:rPr lang="en-US" sz="1000" i="1" dirty="0">
                <a:solidFill>
                  <a:srgbClr val="666666"/>
                </a:solidFill>
                <a:latin typeface="Calibri" pitchFamily="34" charset="0"/>
              </a:rPr>
              <a:t>(Erikson, 1950; 1963; Maree, 2020; Goodman &amp; Gotlib, 1999; NICE, 2020)</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1">
    <p:bg>
      <p:bgPr>
        <a:solidFill>
          <a:srgbClr val="F0F7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F618D"/>
          </a:solidFill>
          <a:ln w="12700">
            <a:solidFill>
              <a:srgbClr val="1F618D"/>
            </a:solidFill>
            <a:prstDash val="solid"/>
          </a:ln>
        </p:spPr>
        <p:txBody>
          <a:bodyPr/>
          <a:lstStyle/>
          <a:p>
            <a:endParaRPr lang="en-US"/>
          </a:p>
        </p:txBody>
      </p:sp>
      <p:sp>
        <p:nvSpPr>
          <p:cNvPr id="3" name="Text 1"/>
          <p:cNvSpPr/>
          <p:nvPr/>
        </p:nvSpPr>
        <p:spPr>
          <a:xfrm>
            <a:off x="365760" y="91440"/>
            <a:ext cx="8412480" cy="731520"/>
          </a:xfrm>
          <a:prstGeom prst="rect">
            <a:avLst/>
          </a:prstGeom>
          <a:noFill/>
          <a:ln/>
        </p:spPr>
        <p:txBody>
          <a:bodyPr wrap="square" rtlCol="0" anchor="ctr"/>
          <a:lstStyle/>
          <a:p>
            <a:pPr marL="0" indent="0">
              <a:buNone/>
            </a:pPr>
            <a:r>
              <a:rPr lang="en-US" sz="2600" b="1" dirty="0">
                <a:solidFill>
                  <a:srgbClr val="FFFFFF"/>
                </a:solidFill>
                <a:latin typeface="Georgia" pitchFamily="34" charset="0"/>
                <a:ea typeface="Georgia" pitchFamily="34" charset="-122"/>
                <a:cs typeface="Georgia" pitchFamily="34" charset="-120"/>
              </a:rPr>
              <a:t>References (UWTSD Harvard Style)</a:t>
            </a:r>
            <a:endParaRPr lang="en-US" sz="2600" dirty="0"/>
          </a:p>
        </p:txBody>
      </p:sp>
      <p:sp>
        <p:nvSpPr>
          <p:cNvPr id="4" name="Text 2"/>
          <p:cNvSpPr/>
          <p:nvPr/>
        </p:nvSpPr>
        <p:spPr>
          <a:xfrm>
            <a:off x="365760" y="1005840"/>
            <a:ext cx="8412480" cy="3931920"/>
          </a:xfrm>
          <a:prstGeom prst="rect">
            <a:avLst/>
          </a:prstGeom>
          <a:noFill/>
          <a:ln/>
        </p:spPr>
        <p:txBody>
          <a:bodyPr wrap="square" rtlCol="0" anchor="ctr"/>
          <a:lstStyle/>
          <a:p>
            <a:r>
              <a:rPr lang="en-GB" sz="1000" dirty="0">
                <a:solidFill>
                  <a:schemeClr val="bg1">
                    <a:lumMod val="95000"/>
                    <a:lumOff val="5000"/>
                  </a:schemeClr>
                </a:solidFill>
              </a:rPr>
              <a:t>Erikson, E.H. (1950) </a:t>
            </a:r>
            <a:r>
              <a:rPr lang="en-GB" sz="1000" i="1" dirty="0">
                <a:solidFill>
                  <a:schemeClr val="bg1">
                    <a:lumMod val="95000"/>
                    <a:lumOff val="5000"/>
                  </a:schemeClr>
                </a:solidFill>
              </a:rPr>
              <a:t>Childhood and Society</a:t>
            </a:r>
            <a:r>
              <a:rPr lang="en-GB" sz="1000" dirty="0">
                <a:solidFill>
                  <a:schemeClr val="bg1">
                    <a:lumMod val="95000"/>
                    <a:lumOff val="5000"/>
                  </a:schemeClr>
                </a:solidFill>
              </a:rPr>
              <a:t>. New York: Norton.</a:t>
            </a:r>
          </a:p>
          <a:p>
            <a:endParaRPr lang="en-GB" sz="1000" dirty="0">
              <a:solidFill>
                <a:schemeClr val="bg1">
                  <a:lumMod val="95000"/>
                  <a:lumOff val="5000"/>
                </a:schemeClr>
              </a:solidFill>
            </a:endParaRPr>
          </a:p>
          <a:p>
            <a:r>
              <a:rPr lang="en-GB" sz="1000" dirty="0">
                <a:solidFill>
                  <a:schemeClr val="bg1">
                    <a:lumMod val="95000"/>
                    <a:lumOff val="5000"/>
                  </a:schemeClr>
                </a:solidFill>
              </a:rPr>
              <a:t>Erikson, E.H. (1963) </a:t>
            </a:r>
            <a:r>
              <a:rPr lang="en-GB" sz="1000" i="1" dirty="0">
                <a:solidFill>
                  <a:schemeClr val="bg1">
                    <a:lumMod val="95000"/>
                    <a:lumOff val="5000"/>
                  </a:schemeClr>
                </a:solidFill>
              </a:rPr>
              <a:t>Childhood and Society</a:t>
            </a:r>
            <a:r>
              <a:rPr lang="en-GB" sz="1000" dirty="0">
                <a:solidFill>
                  <a:schemeClr val="bg1">
                    <a:lumMod val="95000"/>
                    <a:lumOff val="5000"/>
                  </a:schemeClr>
                </a:solidFill>
              </a:rPr>
              <a:t>. 2nd </a:t>
            </a:r>
            <a:r>
              <a:rPr lang="en-GB" sz="1000" dirty="0" err="1">
                <a:solidFill>
                  <a:schemeClr val="bg1">
                    <a:lumMod val="95000"/>
                    <a:lumOff val="5000"/>
                  </a:schemeClr>
                </a:solidFill>
              </a:rPr>
              <a:t>edn</a:t>
            </a:r>
            <a:r>
              <a:rPr lang="en-GB" sz="1000" dirty="0">
                <a:solidFill>
                  <a:schemeClr val="bg1">
                    <a:lumMod val="95000"/>
                    <a:lumOff val="5000"/>
                  </a:schemeClr>
                </a:solidFill>
              </a:rPr>
              <a:t>. New York: Norton.</a:t>
            </a:r>
          </a:p>
          <a:p>
            <a:endParaRPr lang="en-GB" sz="1000" dirty="0">
              <a:solidFill>
                <a:schemeClr val="bg1">
                  <a:lumMod val="95000"/>
                  <a:lumOff val="5000"/>
                </a:schemeClr>
              </a:solidFill>
            </a:endParaRPr>
          </a:p>
          <a:p>
            <a:r>
              <a:rPr lang="en-GB" sz="1000" dirty="0">
                <a:solidFill>
                  <a:schemeClr val="bg1">
                    <a:lumMod val="95000"/>
                    <a:lumOff val="5000"/>
                  </a:schemeClr>
                </a:solidFill>
              </a:rPr>
              <a:t>Goodman, S.H. and Gotlib, </a:t>
            </a:r>
            <a:r>
              <a:rPr lang="en-GB" sz="1000" dirty="0" err="1">
                <a:solidFill>
                  <a:schemeClr val="bg1">
                    <a:lumMod val="95000"/>
                    <a:lumOff val="5000"/>
                  </a:schemeClr>
                </a:solidFill>
              </a:rPr>
              <a:t>I.H</a:t>
            </a:r>
            <a:r>
              <a:rPr lang="en-GB" sz="1000" dirty="0">
                <a:solidFill>
                  <a:schemeClr val="bg1">
                    <a:lumMod val="95000"/>
                    <a:lumOff val="5000"/>
                  </a:schemeClr>
                </a:solidFill>
              </a:rPr>
              <a:t>. (1999) 'Risk for psychopathology in the children of depressed mothers', </a:t>
            </a:r>
            <a:r>
              <a:rPr lang="en-GB" sz="1000" i="1" dirty="0">
                <a:solidFill>
                  <a:schemeClr val="bg1">
                    <a:lumMod val="95000"/>
                    <a:lumOff val="5000"/>
                  </a:schemeClr>
                </a:solidFill>
              </a:rPr>
              <a:t>Psychological Review</a:t>
            </a:r>
            <a:r>
              <a:rPr lang="en-GB" sz="1000" dirty="0">
                <a:solidFill>
                  <a:schemeClr val="bg1">
                    <a:lumMod val="95000"/>
                    <a:lumOff val="5000"/>
                  </a:schemeClr>
                </a:solidFill>
              </a:rPr>
              <a:t>, 106(3), pp. 458–490. Available at: </a:t>
            </a:r>
            <a:r>
              <a:rPr lang="en-GB" sz="1000" dirty="0">
                <a:solidFill>
                  <a:srgbClr val="0D2E46"/>
                </a:solidFill>
                <a:hlinkClick r:id="rId3">
                  <a:extLst>
                    <a:ext uri="{A12FA001-AC4F-418D-AE19-62706E023703}">
                      <ahyp:hlinkClr xmlns:ahyp="http://schemas.microsoft.com/office/drawing/2018/hyperlinkcolor" val="tx"/>
                    </a:ext>
                  </a:extLst>
                </a:hlinkClick>
              </a:rPr>
              <a:t>https://</a:t>
            </a:r>
            <a:r>
              <a:rPr lang="en-GB" sz="1000" dirty="0" err="1">
                <a:solidFill>
                  <a:srgbClr val="0D2E46"/>
                </a:solidFill>
                <a:hlinkClick r:id="rId3">
                  <a:extLst>
                    <a:ext uri="{A12FA001-AC4F-418D-AE19-62706E023703}">
                      <ahyp:hlinkClr xmlns:ahyp="http://schemas.microsoft.com/office/drawing/2018/hyperlinkcolor" val="tx"/>
                    </a:ext>
                  </a:extLst>
                </a:hlinkClick>
              </a:rPr>
              <a:t>doi.org</a:t>
            </a:r>
            <a:r>
              <a:rPr lang="en-GB" sz="1000" dirty="0">
                <a:solidFill>
                  <a:srgbClr val="0D2E46"/>
                </a:solidFill>
                <a:hlinkClick r:id="rId3">
                  <a:extLst>
                    <a:ext uri="{A12FA001-AC4F-418D-AE19-62706E023703}">
                      <ahyp:hlinkClr xmlns:ahyp="http://schemas.microsoft.com/office/drawing/2018/hyperlinkcolor" val="tx"/>
                    </a:ext>
                  </a:extLst>
                </a:hlinkClick>
              </a:rPr>
              <a:t>/10.1037/0033-</a:t>
            </a:r>
            <a:r>
              <a:rPr lang="en-GB" sz="1000" dirty="0" err="1">
                <a:solidFill>
                  <a:schemeClr val="bg1">
                    <a:lumMod val="95000"/>
                    <a:lumOff val="5000"/>
                  </a:schemeClr>
                </a:solidFill>
                <a:hlinkClick r:id="rId3">
                  <a:extLst>
                    <a:ext uri="{A12FA001-AC4F-418D-AE19-62706E023703}">
                      <ahyp:hlinkClr xmlns:ahyp="http://schemas.microsoft.com/office/drawing/2018/hyperlinkcolor" val="tx"/>
                    </a:ext>
                  </a:extLst>
                </a:hlinkClick>
              </a:rPr>
              <a:t>295X.106.3.458</a:t>
            </a:r>
            <a:r>
              <a:rPr lang="en-GB" sz="1000" dirty="0">
                <a:solidFill>
                  <a:schemeClr val="bg1">
                    <a:lumMod val="95000"/>
                    <a:lumOff val="5000"/>
                  </a:schemeClr>
                </a:solidFill>
              </a:rPr>
              <a:t> (Accessed: 21 May 2026).</a:t>
            </a:r>
          </a:p>
          <a:p>
            <a:endParaRPr lang="en-GB" sz="1000" dirty="0">
              <a:solidFill>
                <a:schemeClr val="bg1">
                  <a:lumMod val="95000"/>
                  <a:lumOff val="5000"/>
                </a:schemeClr>
              </a:solidFill>
            </a:endParaRPr>
          </a:p>
          <a:p>
            <a:r>
              <a:rPr lang="en-GB" sz="1000" dirty="0">
                <a:solidFill>
                  <a:schemeClr val="bg1">
                    <a:lumMod val="95000"/>
                    <a:lumOff val="5000"/>
                  </a:schemeClr>
                </a:solidFill>
              </a:rPr>
              <a:t>Laver-Bradbury, C., Thompson, M., Gale, C. and Hartley, J. (2021) </a:t>
            </a:r>
            <a:r>
              <a:rPr lang="en-GB" sz="1000" i="1" dirty="0">
                <a:solidFill>
                  <a:schemeClr val="bg1">
                    <a:lumMod val="95000"/>
                    <a:lumOff val="5000"/>
                  </a:schemeClr>
                </a:solidFill>
              </a:rPr>
              <a:t>Child and Adolescent Mental Health</a:t>
            </a:r>
            <a:r>
              <a:rPr lang="en-GB" sz="1000" dirty="0">
                <a:solidFill>
                  <a:schemeClr val="bg1">
                    <a:lumMod val="95000"/>
                    <a:lumOff val="5000"/>
                  </a:schemeClr>
                </a:solidFill>
              </a:rPr>
              <a:t>. London: Sage. Available at: </a:t>
            </a:r>
            <a:r>
              <a:rPr lang="en-GB" sz="1000" dirty="0">
                <a:solidFill>
                  <a:srgbClr val="0D2E46"/>
                </a:solidFill>
                <a:hlinkClick r:id="rId4">
                  <a:extLst>
                    <a:ext uri="{A12FA001-AC4F-418D-AE19-62706E023703}">
                      <ahyp:hlinkClr xmlns:ahyp="http://schemas.microsoft.com/office/drawing/2018/hyperlinkcolor" val="tx"/>
                    </a:ext>
                  </a:extLst>
                </a:hlinkClick>
              </a:rPr>
              <a:t>https://</a:t>
            </a:r>
            <a:r>
              <a:rPr lang="en-GB" sz="1000" dirty="0" err="1">
                <a:solidFill>
                  <a:srgbClr val="0D2E46"/>
                </a:solidFill>
                <a:hlinkClick r:id="rId4">
                  <a:extLst>
                    <a:ext uri="{A12FA001-AC4F-418D-AE19-62706E023703}">
                      <ahyp:hlinkClr xmlns:ahyp="http://schemas.microsoft.com/office/drawing/2018/hyperlinkcolor" val="tx"/>
                    </a:ext>
                  </a:extLst>
                </a:hlinkClick>
              </a:rPr>
              <a:t>uk.sagepub.com</a:t>
            </a:r>
            <a:r>
              <a:rPr lang="en-GB" sz="1000" dirty="0">
                <a:solidFill>
                  <a:srgbClr val="0D2E46"/>
                </a:solidFill>
                <a:hlinkClick r:id="rId4">
                  <a:extLst>
                    <a:ext uri="{A12FA001-AC4F-418D-AE19-62706E023703}">
                      <ahyp:hlinkClr xmlns:ahyp="http://schemas.microsoft.com/office/drawing/2018/hyperlinkcolor" val="tx"/>
                    </a:ext>
                  </a:extLst>
                </a:hlinkClick>
              </a:rPr>
              <a:t>/</a:t>
            </a:r>
            <a:r>
              <a:rPr lang="en-GB" sz="1000" dirty="0" err="1">
                <a:solidFill>
                  <a:srgbClr val="0D2E46"/>
                </a:solidFill>
                <a:hlinkClick r:id="rId4">
                  <a:extLst>
                    <a:ext uri="{A12FA001-AC4F-418D-AE19-62706E023703}">
                      <ahyp:hlinkClr xmlns:ahyp="http://schemas.microsoft.com/office/drawing/2018/hyperlinkcolor" val="tx"/>
                    </a:ext>
                  </a:extLst>
                </a:hlinkClick>
              </a:rPr>
              <a:t>en-gb</a:t>
            </a:r>
            <a:r>
              <a:rPr lang="en-GB" sz="1000" dirty="0">
                <a:solidFill>
                  <a:srgbClr val="0D2E46"/>
                </a:solidFill>
                <a:hlinkClick r:id="rId4">
                  <a:extLst>
                    <a:ext uri="{A12FA001-AC4F-418D-AE19-62706E023703}">
                      <ahyp:hlinkClr xmlns:ahyp="http://schemas.microsoft.com/office/drawing/2018/hyperlinkcolor" val="tx"/>
                    </a:ext>
                  </a:extLst>
                </a:hlinkClick>
              </a:rPr>
              <a:t>/</a:t>
            </a:r>
            <a:r>
              <a:rPr lang="en-GB" sz="1000" dirty="0" err="1">
                <a:solidFill>
                  <a:srgbClr val="0D2E46"/>
                </a:solidFill>
                <a:hlinkClick r:id="rId4">
                  <a:extLst>
                    <a:ext uri="{A12FA001-AC4F-418D-AE19-62706E023703}">
                      <ahyp:hlinkClr xmlns:ahyp="http://schemas.microsoft.com/office/drawing/2018/hyperlinkcolor" val="tx"/>
                    </a:ext>
                  </a:extLst>
                </a:hlinkClick>
              </a:rPr>
              <a:t>eur</a:t>
            </a:r>
            <a:r>
              <a:rPr lang="en-GB" sz="1000" dirty="0">
                <a:solidFill>
                  <a:srgbClr val="0D2E46"/>
                </a:solidFill>
                <a:hlinkClick r:id="rId4">
                  <a:extLst>
                    <a:ext uri="{A12FA001-AC4F-418D-AE19-62706E023703}">
                      <ahyp:hlinkClr xmlns:ahyp="http://schemas.microsoft.com/office/drawing/2018/hyperlinkcolor" val="tx"/>
                    </a:ext>
                  </a:extLst>
                </a:hlinkClick>
              </a:rPr>
              <a:t>/child-and-adolescent-mental-health/</a:t>
            </a:r>
            <a:r>
              <a:rPr lang="en-GB" sz="1000" dirty="0" err="1">
                <a:solidFill>
                  <a:schemeClr val="bg1">
                    <a:lumMod val="95000"/>
                    <a:lumOff val="5000"/>
                  </a:schemeClr>
                </a:solidFill>
                <a:hlinkClick r:id="rId4">
                  <a:extLst>
                    <a:ext uri="{A12FA001-AC4F-418D-AE19-62706E023703}">
                      <ahyp:hlinkClr xmlns:ahyp="http://schemas.microsoft.com/office/drawing/2018/hyperlinkcolor" val="tx"/>
                    </a:ext>
                  </a:extLst>
                </a:hlinkClick>
              </a:rPr>
              <a:t>book268208</a:t>
            </a:r>
            <a:r>
              <a:rPr lang="en-GB" sz="1000" dirty="0">
                <a:solidFill>
                  <a:schemeClr val="bg1">
                    <a:lumMod val="95000"/>
                    <a:lumOff val="5000"/>
                  </a:schemeClr>
                </a:solidFill>
              </a:rPr>
              <a:t> (Accessed: 21 May 2026).</a:t>
            </a:r>
          </a:p>
          <a:p>
            <a:endParaRPr lang="en-GB" sz="1000" dirty="0">
              <a:solidFill>
                <a:schemeClr val="bg1">
                  <a:lumMod val="95000"/>
                  <a:lumOff val="5000"/>
                </a:schemeClr>
              </a:solidFill>
            </a:endParaRPr>
          </a:p>
          <a:p>
            <a:r>
              <a:rPr lang="en-GB" sz="1000" dirty="0">
                <a:solidFill>
                  <a:schemeClr val="bg1">
                    <a:lumMod val="95000"/>
                    <a:lumOff val="5000"/>
                  </a:schemeClr>
                </a:solidFill>
              </a:rPr>
              <a:t>Maree, J.G. (2020) 'The psychosocial development theory of Erik Erikson: Critical overview', </a:t>
            </a:r>
            <a:r>
              <a:rPr lang="en-GB" sz="1000" i="1" dirty="0">
                <a:solidFill>
                  <a:schemeClr val="bg1">
                    <a:lumMod val="95000"/>
                    <a:lumOff val="5000"/>
                  </a:schemeClr>
                </a:solidFill>
              </a:rPr>
              <a:t>Early Child Development and Care</a:t>
            </a:r>
            <a:r>
              <a:rPr lang="en-GB" sz="1000" dirty="0">
                <a:solidFill>
                  <a:schemeClr val="bg1">
                    <a:lumMod val="95000"/>
                    <a:lumOff val="5000"/>
                  </a:schemeClr>
                </a:solidFill>
              </a:rPr>
              <a:t>, 191(7–8), pp. 1107–1121. Available at: </a:t>
            </a:r>
            <a:r>
              <a:rPr lang="en-GB" sz="1000" dirty="0">
                <a:solidFill>
                  <a:srgbClr val="0D2E46"/>
                </a:solidFill>
                <a:hlinkClick r:id="rId5">
                  <a:extLst>
                    <a:ext uri="{A12FA001-AC4F-418D-AE19-62706E023703}">
                      <ahyp:hlinkClr xmlns:ahyp="http://schemas.microsoft.com/office/drawing/2018/hyperlinkcolor" val="tx"/>
                    </a:ext>
                  </a:extLst>
                </a:hlinkClick>
              </a:rPr>
              <a:t>https://</a:t>
            </a:r>
            <a:r>
              <a:rPr lang="en-GB" sz="1000" dirty="0" err="1">
                <a:solidFill>
                  <a:srgbClr val="0D2E46"/>
                </a:solidFill>
                <a:hlinkClick r:id="rId5">
                  <a:extLst>
                    <a:ext uri="{A12FA001-AC4F-418D-AE19-62706E023703}">
                      <ahyp:hlinkClr xmlns:ahyp="http://schemas.microsoft.com/office/drawing/2018/hyperlinkcolor" val="tx"/>
                    </a:ext>
                  </a:extLst>
                </a:hlinkClick>
              </a:rPr>
              <a:t>doi.org</a:t>
            </a:r>
            <a:r>
              <a:rPr lang="en-GB" sz="1000" dirty="0">
                <a:solidFill>
                  <a:schemeClr val="bg1">
                    <a:lumMod val="95000"/>
                    <a:lumOff val="5000"/>
                  </a:schemeClr>
                </a:solidFill>
                <a:hlinkClick r:id="rId5">
                  <a:extLst>
                    <a:ext uri="{A12FA001-AC4F-418D-AE19-62706E023703}">
                      <ahyp:hlinkClr xmlns:ahyp="http://schemas.microsoft.com/office/drawing/2018/hyperlinkcolor" val="tx"/>
                    </a:ext>
                  </a:extLst>
                </a:hlinkClick>
              </a:rPr>
              <a:t>/10.1080/03004430.2020.1717222</a:t>
            </a:r>
            <a:r>
              <a:rPr lang="en-GB" sz="1000" dirty="0">
                <a:solidFill>
                  <a:schemeClr val="bg1">
                    <a:lumMod val="95000"/>
                    <a:lumOff val="5000"/>
                  </a:schemeClr>
                </a:solidFill>
              </a:rPr>
              <a:t> (Accessed: 21 May 2026).</a:t>
            </a:r>
          </a:p>
          <a:p>
            <a:endParaRPr lang="en-GB" sz="1000" dirty="0">
              <a:solidFill>
                <a:schemeClr val="bg1">
                  <a:lumMod val="95000"/>
                  <a:lumOff val="5000"/>
                </a:schemeClr>
              </a:solidFill>
            </a:endParaRPr>
          </a:p>
          <a:p>
            <a:r>
              <a:rPr lang="en-GB" sz="1000" dirty="0">
                <a:solidFill>
                  <a:schemeClr val="bg1">
                    <a:lumMod val="95000"/>
                    <a:lumOff val="5000"/>
                  </a:schemeClr>
                </a:solidFill>
              </a:rPr>
              <a:t>NICE (2020) </a:t>
            </a:r>
            <a:r>
              <a:rPr lang="en-GB" sz="1000" i="1" dirty="0">
                <a:solidFill>
                  <a:schemeClr val="bg1">
                    <a:lumMod val="95000"/>
                    <a:lumOff val="5000"/>
                  </a:schemeClr>
                </a:solidFill>
              </a:rPr>
              <a:t>Antenatal and Postnatal Mental Health: Clinical Management and Service Guidance</a:t>
            </a:r>
            <a:r>
              <a:rPr lang="en-GB" sz="1000" dirty="0">
                <a:solidFill>
                  <a:schemeClr val="bg1">
                    <a:lumMod val="95000"/>
                    <a:lumOff val="5000"/>
                  </a:schemeClr>
                </a:solidFill>
              </a:rPr>
              <a:t>. London: NICE. Available at: </a:t>
            </a:r>
            <a:r>
              <a:rPr lang="en-GB" sz="1000" dirty="0">
                <a:solidFill>
                  <a:srgbClr val="0D2E46"/>
                </a:solidFill>
                <a:hlinkClick r:id="rId6">
                  <a:extLst>
                    <a:ext uri="{A12FA001-AC4F-418D-AE19-62706E023703}">
                      <ahyp:hlinkClr xmlns:ahyp="http://schemas.microsoft.com/office/drawing/2018/hyperlinkcolor" val="tx"/>
                    </a:ext>
                  </a:extLst>
                </a:hlinkClick>
              </a:rPr>
              <a:t>https://</a:t>
            </a:r>
            <a:r>
              <a:rPr lang="en-GB" sz="1000" dirty="0" err="1">
                <a:solidFill>
                  <a:srgbClr val="0D2E46"/>
                </a:solidFill>
                <a:hlinkClick r:id="rId6">
                  <a:extLst>
                    <a:ext uri="{A12FA001-AC4F-418D-AE19-62706E023703}">
                      <ahyp:hlinkClr xmlns:ahyp="http://schemas.microsoft.com/office/drawing/2018/hyperlinkcolor" val="tx"/>
                    </a:ext>
                  </a:extLst>
                </a:hlinkClick>
              </a:rPr>
              <a:t>www.nice.org.uk</a:t>
            </a:r>
            <a:r>
              <a:rPr lang="en-GB" sz="1000" dirty="0">
                <a:solidFill>
                  <a:srgbClr val="0D2E46"/>
                </a:solidFill>
                <a:hlinkClick r:id="rId6">
                  <a:extLst>
                    <a:ext uri="{A12FA001-AC4F-418D-AE19-62706E023703}">
                      <ahyp:hlinkClr xmlns:ahyp="http://schemas.microsoft.com/office/drawing/2018/hyperlinkcolor" val="tx"/>
                    </a:ext>
                  </a:extLst>
                </a:hlinkClick>
              </a:rPr>
              <a:t>/guidance/</a:t>
            </a:r>
            <a:r>
              <a:rPr lang="en-GB" sz="1000" dirty="0" err="1">
                <a:solidFill>
                  <a:schemeClr val="bg1">
                    <a:lumMod val="95000"/>
                    <a:lumOff val="5000"/>
                  </a:schemeClr>
                </a:solidFill>
                <a:hlinkClick r:id="rId6">
                  <a:extLst>
                    <a:ext uri="{A12FA001-AC4F-418D-AE19-62706E023703}">
                      <ahyp:hlinkClr xmlns:ahyp="http://schemas.microsoft.com/office/drawing/2018/hyperlinkcolor" val="tx"/>
                    </a:ext>
                  </a:extLst>
                </a:hlinkClick>
              </a:rPr>
              <a:t>cg192</a:t>
            </a:r>
            <a:r>
              <a:rPr lang="en-GB" sz="1000" dirty="0">
                <a:solidFill>
                  <a:schemeClr val="bg1">
                    <a:lumMod val="95000"/>
                    <a:lumOff val="5000"/>
                  </a:schemeClr>
                </a:solidFill>
              </a:rPr>
              <a:t> (Accessed: 21 May 2026).</a:t>
            </a: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236</TotalTime>
  <Words>3775</Words>
  <Application>Microsoft Office PowerPoint</Application>
  <PresentationFormat>On-screen Show (16:9)</PresentationFormat>
  <Paragraphs>299</Paragraphs>
  <Slides>20</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Century Gothic</vt:lpstr>
      <vt:lpstr>Georgia</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Erikson's Psychosocial Theory - Isaac Case Study</dc:title>
  <dc:subject>PptxGenJS Presentation</dc:subject>
  <dc:creator>Student</dc:creator>
  <cp:lastModifiedBy>Rabia Rashid (2504610)</cp:lastModifiedBy>
  <cp:revision>21</cp:revision>
  <dcterms:created xsi:type="dcterms:W3CDTF">2026-05-20T08:39:57Z</dcterms:created>
  <dcterms:modified xsi:type="dcterms:W3CDTF">2026-05-24T20:14:15Z</dcterms:modified>
</cp:coreProperties>
</file>