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3" d="100"/>
          <a:sy n="153" d="100"/>
        </p:scale>
        <p:origin x="57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770FE16-C161-47BF-825D-45BF3D26E55B}" type="datetimeFigureOut">
              <a:rPr lang="en-GB" smtClean="0"/>
              <a:t>29/10/2023</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8B40290E-BFCF-444E-9D8C-DEA5FB745B5E}" type="slidenum">
              <a:rPr lang="en-GB" smtClean="0"/>
              <a:t>‹#›</a:t>
            </a:fld>
            <a:endParaRPr lang="en-GB"/>
          </a:p>
        </p:txBody>
      </p:sp>
    </p:spTree>
    <p:extLst>
      <p:ext uri="{BB962C8B-B14F-4D97-AF65-F5344CB8AC3E}">
        <p14:creationId xmlns:p14="http://schemas.microsoft.com/office/powerpoint/2010/main" val="4074866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70FE16-C161-47BF-825D-45BF3D26E55B}" type="datetimeFigureOut">
              <a:rPr lang="en-GB" smtClean="0"/>
              <a:t>29/10/2023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8B40290E-BFCF-444E-9D8C-DEA5FB745B5E}" type="slidenum">
              <a:rPr lang="en-GB" smtClean="0"/>
              <a:t>‹#›</a:t>
            </a:fld>
            <a:endParaRPr lang="en-GB"/>
          </a:p>
        </p:txBody>
      </p:sp>
    </p:spTree>
    <p:extLst>
      <p:ext uri="{BB962C8B-B14F-4D97-AF65-F5344CB8AC3E}">
        <p14:creationId xmlns:p14="http://schemas.microsoft.com/office/powerpoint/2010/main" val="2653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770FE16-C161-47BF-825D-45BF3D26E55B}" type="datetimeFigureOut">
              <a:rPr lang="en-GB" smtClean="0"/>
              <a:t>29/10/2023</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8B40290E-BFCF-444E-9D8C-DEA5FB745B5E}" type="slidenum">
              <a:rPr lang="en-GB" smtClean="0"/>
              <a:t>‹#›</a:t>
            </a:fld>
            <a:endParaRPr lang="en-GB"/>
          </a:p>
        </p:txBody>
      </p:sp>
    </p:spTree>
    <p:extLst>
      <p:ext uri="{BB962C8B-B14F-4D97-AF65-F5344CB8AC3E}">
        <p14:creationId xmlns:p14="http://schemas.microsoft.com/office/powerpoint/2010/main" val="2658161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70FE16-C161-47BF-825D-45BF3D26E55B}" type="datetimeFigureOut">
              <a:rPr lang="en-GB" smtClean="0"/>
              <a:t>29/10/2023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40290E-BFCF-444E-9D8C-DEA5FB745B5E}" type="slidenum">
              <a:rPr lang="en-GB" smtClean="0"/>
              <a:t>‹#›</a:t>
            </a:fld>
            <a:endParaRPr lang="en-GB"/>
          </a:p>
        </p:txBody>
      </p:sp>
    </p:spTree>
    <p:extLst>
      <p:ext uri="{BB962C8B-B14F-4D97-AF65-F5344CB8AC3E}">
        <p14:creationId xmlns:p14="http://schemas.microsoft.com/office/powerpoint/2010/main" val="1956802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70FE16-C161-47BF-825D-45BF3D26E55B}" type="datetimeFigureOut">
              <a:rPr lang="en-GB" smtClean="0"/>
              <a:t>29/10/2023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40290E-BFCF-444E-9D8C-DEA5FB745B5E}" type="slidenum">
              <a:rPr lang="en-GB" smtClean="0"/>
              <a:t>‹#›</a:t>
            </a:fld>
            <a:endParaRPr lang="en-GB"/>
          </a:p>
        </p:txBody>
      </p:sp>
    </p:spTree>
    <p:extLst>
      <p:ext uri="{BB962C8B-B14F-4D97-AF65-F5344CB8AC3E}">
        <p14:creationId xmlns:p14="http://schemas.microsoft.com/office/powerpoint/2010/main" val="536812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70FE16-C161-47BF-825D-45BF3D26E55B}" type="datetimeFigureOut">
              <a:rPr lang="en-GB" smtClean="0"/>
              <a:t>29/10/2023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40290E-BFCF-444E-9D8C-DEA5FB745B5E}" type="slidenum">
              <a:rPr lang="en-GB" smtClean="0"/>
              <a:t>‹#›</a:t>
            </a:fld>
            <a:endParaRPr lang="en-GB"/>
          </a:p>
        </p:txBody>
      </p:sp>
    </p:spTree>
    <p:extLst>
      <p:ext uri="{BB962C8B-B14F-4D97-AF65-F5344CB8AC3E}">
        <p14:creationId xmlns:p14="http://schemas.microsoft.com/office/powerpoint/2010/main" val="1312581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70FE16-C161-47BF-825D-45BF3D26E55B}" type="datetimeFigureOut">
              <a:rPr lang="en-GB" smtClean="0"/>
              <a:t>29/10/2023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40290E-BFCF-444E-9D8C-DEA5FB745B5E}" type="slidenum">
              <a:rPr lang="en-GB" smtClean="0"/>
              <a:t>‹#›</a:t>
            </a:fld>
            <a:endParaRPr lang="en-GB"/>
          </a:p>
        </p:txBody>
      </p:sp>
    </p:spTree>
    <p:extLst>
      <p:ext uri="{BB962C8B-B14F-4D97-AF65-F5344CB8AC3E}">
        <p14:creationId xmlns:p14="http://schemas.microsoft.com/office/powerpoint/2010/main" val="123315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770FE16-C161-47BF-825D-45BF3D26E55B}" type="datetimeFigureOut">
              <a:rPr lang="en-GB" smtClean="0"/>
              <a:t>29/10/2023</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8B40290E-BFCF-444E-9D8C-DEA5FB745B5E}" type="slidenum">
              <a:rPr lang="en-GB" smtClean="0"/>
              <a:t>‹#›</a:t>
            </a:fld>
            <a:endParaRPr lang="en-GB"/>
          </a:p>
        </p:txBody>
      </p:sp>
    </p:spTree>
    <p:extLst>
      <p:ext uri="{BB962C8B-B14F-4D97-AF65-F5344CB8AC3E}">
        <p14:creationId xmlns:p14="http://schemas.microsoft.com/office/powerpoint/2010/main" val="242840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0FE16-C161-47BF-825D-45BF3D26E55B}" type="datetimeFigureOut">
              <a:rPr lang="en-GB" smtClean="0"/>
              <a:t>29/10/2023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B40290E-BFCF-444E-9D8C-DEA5FB745B5E}" type="slidenum">
              <a:rPr lang="en-GB" smtClean="0"/>
              <a:t>‹#›</a:t>
            </a:fld>
            <a:endParaRPr lang="en-GB"/>
          </a:p>
        </p:txBody>
      </p:sp>
    </p:spTree>
    <p:extLst>
      <p:ext uri="{BB962C8B-B14F-4D97-AF65-F5344CB8AC3E}">
        <p14:creationId xmlns:p14="http://schemas.microsoft.com/office/powerpoint/2010/main" val="384266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70FE16-C161-47BF-825D-45BF3D26E55B}" type="datetimeFigureOut">
              <a:rPr lang="en-GB" smtClean="0"/>
              <a:t>29/10/2023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40290E-BFCF-444E-9D8C-DEA5FB745B5E}" type="slidenum">
              <a:rPr lang="en-GB" smtClean="0"/>
              <a:t>‹#›</a:t>
            </a:fld>
            <a:endParaRPr lang="en-GB"/>
          </a:p>
        </p:txBody>
      </p:sp>
    </p:spTree>
    <p:extLst>
      <p:ext uri="{BB962C8B-B14F-4D97-AF65-F5344CB8AC3E}">
        <p14:creationId xmlns:p14="http://schemas.microsoft.com/office/powerpoint/2010/main" val="2655112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770FE16-C161-47BF-825D-45BF3D26E55B}" type="datetimeFigureOut">
              <a:rPr lang="en-GB" smtClean="0"/>
              <a:t>29/10/2023</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8B40290E-BFCF-444E-9D8C-DEA5FB745B5E}" type="slidenum">
              <a:rPr lang="en-GB" smtClean="0"/>
              <a:t>‹#›</a:t>
            </a:fld>
            <a:endParaRPr lang="en-GB"/>
          </a:p>
        </p:txBody>
      </p:sp>
    </p:spTree>
    <p:extLst>
      <p:ext uri="{BB962C8B-B14F-4D97-AF65-F5344CB8AC3E}">
        <p14:creationId xmlns:p14="http://schemas.microsoft.com/office/powerpoint/2010/main" val="2750834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770FE16-C161-47BF-825D-45BF3D26E55B}" type="datetimeFigureOut">
              <a:rPr lang="en-GB" smtClean="0"/>
              <a:t>29/10/2023</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8B40290E-BFCF-444E-9D8C-DEA5FB745B5E}"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5778937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tripsavvy.com/fairmont-hotels-and-resorts-2250990" TargetMode="External"/><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internationaltraveller.com/north-america/canada/23-revel-in-the-grandeur-of-an-iconic-canadian-fairmont-hotel/"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ttgasia.com/2021/03/04/new-hotels-fairmont-ambassador-seoul-hotel-indigo-adelaide-markets-and-more/"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goodspaguide.co.uk/directory/fairmont-spa-wellness"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ttgasia.com/2021/03/04/new-hotels-fairmont-ambassador-seoul-hotel-indigo-adelaide-markets-and-more/"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fairmont-resort-blue-mountains.newsouthwaleshotels.net/en/"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drifttravel.com/fairmont-hotel-named-top-resort-in-canada/"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288F7-CC87-DC3F-3AAC-24627786AB15}"/>
              </a:ext>
            </a:extLst>
          </p:cNvPr>
          <p:cNvSpPr>
            <a:spLocks noGrp="1"/>
          </p:cNvSpPr>
          <p:nvPr>
            <p:ph type="ctrTitle"/>
          </p:nvPr>
        </p:nvSpPr>
        <p:spPr/>
        <p:txBody>
          <a:bodyPr>
            <a:normAutofit fontScale="90000"/>
          </a:bodyPr>
          <a:lstStyle/>
          <a:p>
            <a:r>
              <a:rPr lang="en-US" sz="3200" dirty="0">
                <a:latin typeface="Bookman Old Style" pitchFamily="18" charset="0"/>
              </a:rPr>
              <a:t>The role and importance of quality service, hospitality, and guest services within the hotel Industry</a:t>
            </a:r>
            <a:endParaRPr lang="en-GB" sz="3200" dirty="0"/>
          </a:p>
        </p:txBody>
      </p:sp>
      <p:sp>
        <p:nvSpPr>
          <p:cNvPr id="3" name="Subtitle 2">
            <a:extLst>
              <a:ext uri="{FF2B5EF4-FFF2-40B4-BE49-F238E27FC236}">
                <a16:creationId xmlns:a16="http://schemas.microsoft.com/office/drawing/2014/main" id="{D71E4574-8F3E-A245-EBD3-049E9052F457}"/>
              </a:ext>
            </a:extLst>
          </p:cNvPr>
          <p:cNvSpPr>
            <a:spLocks noGrp="1"/>
          </p:cNvSpPr>
          <p:nvPr>
            <p:ph type="subTitle" idx="1"/>
          </p:nvPr>
        </p:nvSpPr>
        <p:spPr>
          <a:xfrm>
            <a:off x="8447537" y="4828064"/>
            <a:ext cx="3251773" cy="1569678"/>
          </a:xfrm>
        </p:spPr>
        <p:txBody>
          <a:bodyPr>
            <a:normAutofit/>
          </a:bodyPr>
          <a:lstStyle/>
          <a:p>
            <a:r>
              <a:rPr lang="en-US" sz="1100" dirty="0">
                <a:solidFill>
                  <a:schemeClr val="accent3">
                    <a:lumMod val="20000"/>
                    <a:lumOff val="80000"/>
                  </a:schemeClr>
                </a:solidFill>
              </a:rPr>
              <a:t>Hospitality and Guest Services  BMIH4003</a:t>
            </a:r>
          </a:p>
          <a:p>
            <a:r>
              <a:rPr lang="en-US" sz="1100" dirty="0">
                <a:solidFill>
                  <a:schemeClr val="accent3">
                    <a:lumMod val="20000"/>
                    <a:lumOff val="80000"/>
                  </a:schemeClr>
                </a:solidFill>
              </a:rPr>
              <a:t>Lecturer: Charlotte Joyner</a:t>
            </a:r>
          </a:p>
          <a:p>
            <a:r>
              <a:rPr lang="en-US" sz="1100" dirty="0">
                <a:solidFill>
                  <a:schemeClr val="accent3">
                    <a:lumMod val="20000"/>
                    <a:lumOff val="80000"/>
                  </a:schemeClr>
                </a:solidFill>
              </a:rPr>
              <a:t>29/Oct/2023</a:t>
            </a:r>
          </a:p>
          <a:p>
            <a:r>
              <a:rPr lang="en-US" sz="1100" dirty="0" err="1">
                <a:solidFill>
                  <a:schemeClr val="accent3">
                    <a:lumMod val="20000"/>
                    <a:lumOff val="80000"/>
                  </a:schemeClr>
                </a:solidFill>
              </a:rPr>
              <a:t>Florica</a:t>
            </a:r>
            <a:r>
              <a:rPr lang="en-US" sz="1100" dirty="0">
                <a:solidFill>
                  <a:schemeClr val="accent3">
                    <a:lumMod val="20000"/>
                    <a:lumOff val="80000"/>
                  </a:schemeClr>
                </a:solidFill>
              </a:rPr>
              <a:t> Anamaria </a:t>
            </a:r>
            <a:r>
              <a:rPr lang="en-US" sz="1100" dirty="0" err="1">
                <a:solidFill>
                  <a:schemeClr val="accent3">
                    <a:lumMod val="20000"/>
                    <a:lumOff val="80000"/>
                  </a:schemeClr>
                </a:solidFill>
              </a:rPr>
              <a:t>Ciuta</a:t>
            </a:r>
            <a:endParaRPr lang="en-US" sz="1100" dirty="0">
              <a:solidFill>
                <a:schemeClr val="accent3">
                  <a:lumMod val="20000"/>
                  <a:lumOff val="80000"/>
                </a:schemeClr>
              </a:solidFill>
            </a:endParaRPr>
          </a:p>
          <a:p>
            <a:r>
              <a:rPr lang="en-US" sz="1100" dirty="0">
                <a:solidFill>
                  <a:schemeClr val="accent3">
                    <a:lumMod val="20000"/>
                    <a:lumOff val="80000"/>
                  </a:schemeClr>
                </a:solidFill>
              </a:rPr>
              <a:t>Student ID:2243597</a:t>
            </a:r>
          </a:p>
          <a:p>
            <a:endParaRPr lang="en-GB" dirty="0"/>
          </a:p>
        </p:txBody>
      </p:sp>
      <p:sp>
        <p:nvSpPr>
          <p:cNvPr id="4" name="Subtitle 2">
            <a:extLst>
              <a:ext uri="{FF2B5EF4-FFF2-40B4-BE49-F238E27FC236}">
                <a16:creationId xmlns:a16="http://schemas.microsoft.com/office/drawing/2014/main" id="{A02FF06D-4C63-4955-5C38-E15FAC9921C0}"/>
              </a:ext>
            </a:extLst>
          </p:cNvPr>
          <p:cNvSpPr txBox="1">
            <a:spLocks/>
          </p:cNvSpPr>
          <p:nvPr/>
        </p:nvSpPr>
        <p:spPr>
          <a:xfrm>
            <a:off x="2261768" y="3228510"/>
            <a:ext cx="6800814" cy="869190"/>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r>
              <a:rPr lang="en-GB" sz="3600" dirty="0">
                <a:effectLst/>
                <a:latin typeface="Calibri" panose="020F0502020204030204" pitchFamily="34" charset="0"/>
                <a:ea typeface="Calibri" panose="020F0502020204030204" pitchFamily="34" charset="0"/>
                <a:cs typeface="Times New Roman" panose="02020603050405020304" pitchFamily="18" charset="0"/>
              </a:rPr>
              <a:t>Fairmont Hotels &amp; Resorts </a:t>
            </a:r>
            <a:endParaRPr lang="en-GB" sz="3600" dirty="0"/>
          </a:p>
        </p:txBody>
      </p:sp>
    </p:spTree>
    <p:extLst>
      <p:ext uri="{BB962C8B-B14F-4D97-AF65-F5344CB8AC3E}">
        <p14:creationId xmlns:p14="http://schemas.microsoft.com/office/powerpoint/2010/main" val="1267879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78311-09D0-2185-4427-986BE064F828}"/>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FDEB665C-E4F8-1615-3FE4-318F458717C7}"/>
              </a:ext>
            </a:extLst>
          </p:cNvPr>
          <p:cNvSpPr>
            <a:spLocks noGrp="1"/>
          </p:cNvSpPr>
          <p:nvPr>
            <p:ph sz="half" idx="1"/>
          </p:nvPr>
        </p:nvSpPr>
        <p:spPr>
          <a:xfrm>
            <a:off x="581192" y="2228003"/>
            <a:ext cx="11029615" cy="3633047"/>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Fairmont Hotels &amp; Resorts Overview………………………………………………………………………………………………………………3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Identifying Fairmont's Primary Clientele…………………………………………………………………………………………………………4</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Guest Services and Facilities in Hospitality……………………………………………………………………………………………………..5</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Guest Services and Facilities at Fairmont Hotels &amp; Resorts…………………………………………………………………………….6</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Importance of Hospitality in Fairmont Hotels &amp; Resorts………………………………………………………………………….7</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Real-Life Hospitality Excellence at Fairmont……………………………………………………………………………………………………8</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Concluding Insights on Fairmont Hotels &amp; Resorts</a:t>
            </a:r>
            <a:r>
              <a:rPr lang="en-GB" dirty="0">
                <a:latin typeface="Calibri" panose="020F0502020204030204" pitchFamily="34" charset="0"/>
                <a:ea typeface="Calibri" panose="020F0502020204030204" pitchFamily="34" charset="0"/>
                <a:cs typeface="Times New Roman" panose="02020603050405020304" pitchFamily="18" charset="0"/>
              </a:rPr>
              <a:t>………………………………………………………………………………………….9</a:t>
            </a:r>
            <a:endParaRPr lang="en-GB" dirty="0"/>
          </a:p>
        </p:txBody>
      </p:sp>
    </p:spTree>
    <p:extLst>
      <p:ext uri="{BB962C8B-B14F-4D97-AF65-F5344CB8AC3E}">
        <p14:creationId xmlns:p14="http://schemas.microsoft.com/office/powerpoint/2010/main" val="715833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ED0F-A087-E7AD-0F0C-4491C7A80D79}"/>
              </a:ext>
            </a:extLst>
          </p:cNvPr>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Fairmont Hotels &amp; Resorts Overview</a:t>
            </a:r>
            <a:endParaRPr lang="en-GB" dirty="0"/>
          </a:p>
        </p:txBody>
      </p:sp>
      <p:sp>
        <p:nvSpPr>
          <p:cNvPr id="3" name="Content Placeholder 2">
            <a:extLst>
              <a:ext uri="{FF2B5EF4-FFF2-40B4-BE49-F238E27FC236}">
                <a16:creationId xmlns:a16="http://schemas.microsoft.com/office/drawing/2014/main" id="{AC52091B-70ED-FAB3-2D43-92E6EE945216}"/>
              </a:ext>
            </a:extLst>
          </p:cNvPr>
          <p:cNvSpPr>
            <a:spLocks noGrp="1"/>
          </p:cNvSpPr>
          <p:nvPr>
            <p:ph sz="half" idx="1"/>
          </p:nvPr>
        </p:nvSpPr>
        <p:spPr/>
        <p:txBody>
          <a:bodyPr>
            <a:norm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Established in 1907, Fairmont Hotels &amp; Resorts is synonymous with unparalleled luxury and service. With its origins in the iconic Fairmont San Francisco, the brand today is globally recognized, offering guests majestic experiences in the world's most exquisite locations (O’Neill &amp; Mattila, 2010). Fairmont stands apart for its deep commitment to sustainability and community, pioneering industry standards in responsible tourism through its esteemed Fairmont Sustainability Partnership program (Sloan, Legrand &amp; Chen, 2013). This dedication ensures guests don't just stay at Fairmont; they encounter an extraordinary narrative of elegance, comfort, and conscientious hospitality.</a:t>
            </a:r>
          </a:p>
          <a:p>
            <a:endParaRPr lang="en-GB" dirty="0"/>
          </a:p>
        </p:txBody>
      </p:sp>
      <p:pic>
        <p:nvPicPr>
          <p:cNvPr id="10" name="Picture 9">
            <a:extLst>
              <a:ext uri="{FF2B5EF4-FFF2-40B4-BE49-F238E27FC236}">
                <a16:creationId xmlns:a16="http://schemas.microsoft.com/office/drawing/2014/main" id="{0F0331EA-B1F8-1720-AC0A-A8F729E2BE1D}"/>
              </a:ext>
            </a:extLst>
          </p:cNvPr>
          <p:cNvPicPr>
            <a:picLocks noChangeAspect="1"/>
          </p:cNvPicPr>
          <p:nvPr/>
        </p:nvPicPr>
        <p:blipFill>
          <a:blip r:embed="rId2"/>
          <a:stretch>
            <a:fillRect/>
          </a:stretch>
        </p:blipFill>
        <p:spPr>
          <a:xfrm>
            <a:off x="6300591" y="2524008"/>
            <a:ext cx="4852861" cy="3197179"/>
          </a:xfrm>
          <a:prstGeom prst="rect">
            <a:avLst/>
          </a:prstGeom>
        </p:spPr>
      </p:pic>
      <p:sp>
        <p:nvSpPr>
          <p:cNvPr id="12" name="TextBox 11">
            <a:extLst>
              <a:ext uri="{FF2B5EF4-FFF2-40B4-BE49-F238E27FC236}">
                <a16:creationId xmlns:a16="http://schemas.microsoft.com/office/drawing/2014/main" id="{74CC3BDA-9E68-71E2-8730-437F4C315ED3}"/>
              </a:ext>
            </a:extLst>
          </p:cNvPr>
          <p:cNvSpPr txBox="1"/>
          <p:nvPr/>
        </p:nvSpPr>
        <p:spPr>
          <a:xfrm>
            <a:off x="10075622" y="5722550"/>
            <a:ext cx="1222854"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hlinkClick r:id="rId3"/>
              </a:rPr>
              <a:t>(tripsavvy,2023)</a:t>
            </a:r>
            <a:endParaRPr lang="en-GB" sz="1200" dirty="0"/>
          </a:p>
        </p:txBody>
      </p:sp>
    </p:spTree>
    <p:extLst>
      <p:ext uri="{BB962C8B-B14F-4D97-AF65-F5344CB8AC3E}">
        <p14:creationId xmlns:p14="http://schemas.microsoft.com/office/powerpoint/2010/main" val="745601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BB94D-DBD4-56CF-02A9-E6824D04285A}"/>
              </a:ext>
            </a:extLst>
          </p:cNvPr>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Identifying Fairmont's Primary Clientele</a:t>
            </a:r>
            <a:endParaRPr lang="en-GB" dirty="0"/>
          </a:p>
        </p:txBody>
      </p:sp>
      <p:sp>
        <p:nvSpPr>
          <p:cNvPr id="3" name="Content Placeholder 2">
            <a:extLst>
              <a:ext uri="{FF2B5EF4-FFF2-40B4-BE49-F238E27FC236}">
                <a16:creationId xmlns:a16="http://schemas.microsoft.com/office/drawing/2014/main" id="{BB4B3D82-52CA-3B98-D44E-C856BFF2849A}"/>
              </a:ext>
            </a:extLst>
          </p:cNvPr>
          <p:cNvSpPr>
            <a:spLocks noGrp="1"/>
          </p:cNvSpPr>
          <p:nvPr>
            <p:ph sz="half" idx="1"/>
          </p:nvPr>
        </p:nvSpPr>
        <p:spPr/>
        <p:txBody>
          <a:bodyPr>
            <a:norm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Fairmont appeals to affluent guests, both leisure and business-oriented, who appreciate the brand's fusion of luxury and sustainability (Jones, P., Hillier, D., &amp; Comfort, D., 2016). Corporate guests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favor</a:t>
            </a:r>
            <a:r>
              <a:rPr lang="en-GB" sz="1600" dirty="0">
                <a:effectLst/>
                <a:latin typeface="Calibri" panose="020F0502020204030204" pitchFamily="34" charset="0"/>
                <a:ea typeface="Calibri" panose="020F0502020204030204" pitchFamily="34" charset="0"/>
                <a:cs typeface="Times New Roman" panose="02020603050405020304" pitchFamily="18" charset="0"/>
              </a:rPr>
              <a:t> Fairmont for its elite amenities and strategic locales, whereas vacationing couples and families are enticed by its luxurious offerings and rich cultural experiences (Choi, G., &amp; Kwon, J., 2014). The brand's dedication to environmental responsibility also attracts eco-minded patrons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Bohdanowicz</a:t>
            </a:r>
            <a:r>
              <a:rPr lang="en-GB" sz="1600" dirty="0">
                <a:effectLst/>
                <a:latin typeface="Calibri" panose="020F0502020204030204" pitchFamily="34" charset="0"/>
                <a:ea typeface="Calibri" panose="020F0502020204030204" pitchFamily="34" charset="0"/>
                <a:cs typeface="Times New Roman" panose="02020603050405020304" pitchFamily="18" charset="0"/>
              </a:rPr>
              <a:t>, P., &amp;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Zientara</a:t>
            </a:r>
            <a:r>
              <a:rPr lang="en-GB" sz="1600" dirty="0">
                <a:effectLst/>
                <a:latin typeface="Calibri" panose="020F0502020204030204" pitchFamily="34" charset="0"/>
                <a:ea typeface="Calibri" panose="020F0502020204030204" pitchFamily="34" charset="0"/>
                <a:cs typeface="Times New Roman" panose="02020603050405020304" pitchFamily="18" charset="0"/>
              </a:rPr>
              <a:t>, P., 2009). These guests anticipate exceptional comfort coupled with meaningful, locally-rooted encounters during their stay.</a:t>
            </a:r>
          </a:p>
          <a:p>
            <a:endParaRPr lang="en-GB" dirty="0"/>
          </a:p>
        </p:txBody>
      </p:sp>
      <p:pic>
        <p:nvPicPr>
          <p:cNvPr id="7" name="Content Placeholder 6">
            <a:extLst>
              <a:ext uri="{FF2B5EF4-FFF2-40B4-BE49-F238E27FC236}">
                <a16:creationId xmlns:a16="http://schemas.microsoft.com/office/drawing/2014/main" id="{A528C6AB-7536-5D15-AA66-EC032458EF5E}"/>
              </a:ext>
            </a:extLst>
          </p:cNvPr>
          <p:cNvPicPr>
            <a:picLocks noGrp="1" noChangeAspect="1"/>
          </p:cNvPicPr>
          <p:nvPr>
            <p:ph sz="half" idx="2"/>
          </p:nvPr>
        </p:nvPicPr>
        <p:blipFill>
          <a:blip r:embed="rId2"/>
          <a:stretch>
            <a:fillRect/>
          </a:stretch>
        </p:blipFill>
        <p:spPr>
          <a:xfrm>
            <a:off x="6824872" y="2227263"/>
            <a:ext cx="4149306" cy="3633787"/>
          </a:xfrm>
        </p:spPr>
      </p:pic>
      <p:sp>
        <p:nvSpPr>
          <p:cNvPr id="5" name="TextBox 4">
            <a:extLst>
              <a:ext uri="{FF2B5EF4-FFF2-40B4-BE49-F238E27FC236}">
                <a16:creationId xmlns:a16="http://schemas.microsoft.com/office/drawing/2014/main" id="{B15AAB2A-093B-0ECB-23DE-C84C2B828248}"/>
              </a:ext>
            </a:extLst>
          </p:cNvPr>
          <p:cNvSpPr txBox="1"/>
          <p:nvPr/>
        </p:nvSpPr>
        <p:spPr>
          <a:xfrm>
            <a:off x="9937836" y="5797706"/>
            <a:ext cx="1222854"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hlinkClick r:id="rId3"/>
              </a:rPr>
              <a:t>(Traveller,2023)</a:t>
            </a:r>
            <a:endParaRPr lang="en-GB" sz="1200" dirty="0"/>
          </a:p>
        </p:txBody>
      </p:sp>
    </p:spTree>
    <p:extLst>
      <p:ext uri="{BB962C8B-B14F-4D97-AF65-F5344CB8AC3E}">
        <p14:creationId xmlns:p14="http://schemas.microsoft.com/office/powerpoint/2010/main" val="802826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69F56-AA53-FB06-CD83-524E5DD81C5E}"/>
              </a:ext>
            </a:extLst>
          </p:cNvPr>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Guest Services and Facilities in Hospitality</a:t>
            </a:r>
            <a:endParaRPr lang="en-GB" dirty="0"/>
          </a:p>
        </p:txBody>
      </p:sp>
      <p:sp>
        <p:nvSpPr>
          <p:cNvPr id="3" name="Content Placeholder 2">
            <a:extLst>
              <a:ext uri="{FF2B5EF4-FFF2-40B4-BE49-F238E27FC236}">
                <a16:creationId xmlns:a16="http://schemas.microsoft.com/office/drawing/2014/main" id="{6D050047-0537-247D-90C7-A0EAFF3C2B04}"/>
              </a:ext>
            </a:extLst>
          </p:cNvPr>
          <p:cNvSpPr>
            <a:spLocks noGrp="1"/>
          </p:cNvSpPr>
          <p:nvPr>
            <p:ph sz="half" idx="1"/>
          </p:nvPr>
        </p:nvSpPr>
        <p:spPr/>
        <p:txBody>
          <a:bodyPr>
            <a:norm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In the hospitality industry, guest services and facilities form the backbone of the guest experience, encompassing various aspects like the reception, concierge, housekeeping, and dining services, as well as amenities like spas, fitness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centers</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business facilities (Barrows, C. W., &amp; Powers, T., 2009). These elements are crucial in meeting and exceeding guest expectations, contributing significantly to their comfort, convenience, and overall satisfaction (Lockyer, T., 2007). The scope of these services and facilities can vary widely based on the hotel's positioning and target market, yet their primary role remains to enhance the guest experience, leading to higher guest loyalty and positive word-of-mouth.</a:t>
            </a:r>
          </a:p>
          <a:p>
            <a:endParaRPr lang="en-GB" dirty="0"/>
          </a:p>
        </p:txBody>
      </p:sp>
      <p:sp>
        <p:nvSpPr>
          <p:cNvPr id="5" name="TextBox 4">
            <a:extLst>
              <a:ext uri="{FF2B5EF4-FFF2-40B4-BE49-F238E27FC236}">
                <a16:creationId xmlns:a16="http://schemas.microsoft.com/office/drawing/2014/main" id="{70459988-0B24-6C23-3061-AB74030623D3}"/>
              </a:ext>
            </a:extLst>
          </p:cNvPr>
          <p:cNvSpPr txBox="1"/>
          <p:nvPr/>
        </p:nvSpPr>
        <p:spPr>
          <a:xfrm>
            <a:off x="10276038" y="5467544"/>
            <a:ext cx="1222854"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hlinkClick r:id="rId2"/>
              </a:rPr>
              <a:t>(TTGAsia,2023)</a:t>
            </a:r>
            <a:endParaRPr lang="en-GB" sz="1200" dirty="0"/>
          </a:p>
        </p:txBody>
      </p:sp>
      <p:pic>
        <p:nvPicPr>
          <p:cNvPr id="7" name="Picture 6">
            <a:extLst>
              <a:ext uri="{FF2B5EF4-FFF2-40B4-BE49-F238E27FC236}">
                <a16:creationId xmlns:a16="http://schemas.microsoft.com/office/drawing/2014/main" id="{92F53647-180B-FBED-06F2-0FE484FE6B8B}"/>
              </a:ext>
            </a:extLst>
          </p:cNvPr>
          <p:cNvPicPr>
            <a:picLocks noChangeAspect="1"/>
          </p:cNvPicPr>
          <p:nvPr/>
        </p:nvPicPr>
        <p:blipFill>
          <a:blip r:embed="rId3"/>
          <a:stretch>
            <a:fillRect/>
          </a:stretch>
        </p:blipFill>
        <p:spPr>
          <a:xfrm>
            <a:off x="6298015" y="2367419"/>
            <a:ext cx="5000461" cy="3100125"/>
          </a:xfrm>
          <a:prstGeom prst="rect">
            <a:avLst/>
          </a:prstGeom>
        </p:spPr>
      </p:pic>
    </p:spTree>
    <p:extLst>
      <p:ext uri="{BB962C8B-B14F-4D97-AF65-F5344CB8AC3E}">
        <p14:creationId xmlns:p14="http://schemas.microsoft.com/office/powerpoint/2010/main" val="2289025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538BB-6656-3307-FFB7-8BEF5DBAAD25}"/>
              </a:ext>
            </a:extLst>
          </p:cNvPr>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Guest Services and Facilities at Fairmont Hotels &amp; Resorts</a:t>
            </a:r>
            <a:endParaRPr lang="en-GB" dirty="0"/>
          </a:p>
        </p:txBody>
      </p:sp>
      <p:sp>
        <p:nvSpPr>
          <p:cNvPr id="3" name="Content Placeholder 2">
            <a:extLst>
              <a:ext uri="{FF2B5EF4-FFF2-40B4-BE49-F238E27FC236}">
                <a16:creationId xmlns:a16="http://schemas.microsoft.com/office/drawing/2014/main" id="{BFAB58AA-2531-9A73-A575-2BCCDB3A0A5A}"/>
              </a:ext>
            </a:extLst>
          </p:cNvPr>
          <p:cNvSpPr>
            <a:spLocks noGrp="1"/>
          </p:cNvSpPr>
          <p:nvPr>
            <p:ph sz="half" idx="1"/>
          </p:nvPr>
        </p:nvSpPr>
        <p:spPr/>
        <p:txBody>
          <a:bodyPr>
            <a:normAutofit fontScale="85000" lnSpcReduction="20000"/>
          </a:bodyPr>
          <a:lstStyle/>
          <a:p>
            <a:r>
              <a:rPr lang="en-GB" sz="1900" dirty="0">
                <a:effectLst/>
                <a:latin typeface="Calibri" panose="020F0502020204030204" pitchFamily="34" charset="0"/>
                <a:ea typeface="Calibri" panose="020F0502020204030204" pitchFamily="34" charset="0"/>
                <a:cs typeface="Times New Roman" panose="02020603050405020304" pitchFamily="18" charset="0"/>
              </a:rPr>
              <a:t>At Fairmont Hotels &amp; Resorts, guest services and facilities are designed to reflect the brand’s commitment to luxury, comfort, and unique experiences. Guests are offered high-end amenities such as world-class spas, gourmet restaurants, and state-of-the-art fitness </a:t>
            </a:r>
            <a:r>
              <a:rPr lang="en-GB" sz="1900" dirty="0" err="1">
                <a:effectLst/>
                <a:latin typeface="Calibri" panose="020F0502020204030204" pitchFamily="34" charset="0"/>
                <a:ea typeface="Calibri" panose="020F0502020204030204" pitchFamily="34" charset="0"/>
                <a:cs typeface="Times New Roman" panose="02020603050405020304" pitchFamily="18" charset="0"/>
              </a:rPr>
              <a:t>centers</a:t>
            </a:r>
            <a:r>
              <a:rPr lang="en-GB" sz="1900" dirty="0">
                <a:effectLst/>
                <a:latin typeface="Calibri" panose="020F0502020204030204" pitchFamily="34" charset="0"/>
                <a:ea typeface="Calibri" panose="020F0502020204030204" pitchFamily="34" charset="0"/>
                <a:cs typeface="Times New Roman" panose="02020603050405020304" pitchFamily="18" charset="0"/>
              </a:rPr>
              <a:t>, alongside personalized services like concierge and butler services, which are tailored to meet the diverse needs of both leisure and business guests (Jones, P., &amp; Lockwood, A., 2004). Furthermore, Fairmont's commitment to sustainability is evident in their eco-friendly practices and amenities, aligning with the values of today’s socially responsible guests (</a:t>
            </a:r>
            <a:r>
              <a:rPr lang="en-GB" sz="1900" dirty="0" err="1">
                <a:effectLst/>
                <a:latin typeface="Calibri" panose="020F0502020204030204" pitchFamily="34" charset="0"/>
                <a:ea typeface="Calibri" panose="020F0502020204030204" pitchFamily="34" charset="0"/>
                <a:cs typeface="Times New Roman" panose="02020603050405020304" pitchFamily="18" charset="0"/>
              </a:rPr>
              <a:t>Bohdanowicz</a:t>
            </a:r>
            <a:r>
              <a:rPr lang="en-GB" sz="1900" dirty="0">
                <a:effectLst/>
                <a:latin typeface="Calibri" panose="020F0502020204030204" pitchFamily="34" charset="0"/>
                <a:ea typeface="Calibri" panose="020F0502020204030204" pitchFamily="34" charset="0"/>
                <a:cs typeface="Times New Roman" panose="02020603050405020304" pitchFamily="18" charset="0"/>
              </a:rPr>
              <a:t>, P., &amp; </a:t>
            </a:r>
            <a:r>
              <a:rPr lang="en-GB" sz="1900" dirty="0" err="1">
                <a:effectLst/>
                <a:latin typeface="Calibri" panose="020F0502020204030204" pitchFamily="34" charset="0"/>
                <a:ea typeface="Calibri" panose="020F0502020204030204" pitchFamily="34" charset="0"/>
                <a:cs typeface="Times New Roman" panose="02020603050405020304" pitchFamily="18" charset="0"/>
              </a:rPr>
              <a:t>Zientara</a:t>
            </a:r>
            <a:r>
              <a:rPr lang="en-GB" sz="1900" dirty="0">
                <a:effectLst/>
                <a:latin typeface="Calibri" panose="020F0502020204030204" pitchFamily="34" charset="0"/>
                <a:ea typeface="Calibri" panose="020F0502020204030204" pitchFamily="34" charset="0"/>
                <a:cs typeface="Times New Roman" panose="02020603050405020304" pitchFamily="18" charset="0"/>
              </a:rPr>
              <a:t>, P., 2009). These exceptional services and facilities not only </a:t>
            </a:r>
            <a:r>
              <a:rPr lang="en-GB" sz="1900" dirty="0" err="1">
                <a:effectLst/>
                <a:latin typeface="Calibri" panose="020F0502020204030204" pitchFamily="34" charset="0"/>
                <a:ea typeface="Calibri" panose="020F0502020204030204" pitchFamily="34" charset="0"/>
                <a:cs typeface="Times New Roman" panose="02020603050405020304" pitchFamily="18" charset="0"/>
              </a:rPr>
              <a:t>fulfill</a:t>
            </a:r>
            <a:r>
              <a:rPr lang="en-GB" sz="1900" dirty="0">
                <a:effectLst/>
                <a:latin typeface="Calibri" panose="020F0502020204030204" pitchFamily="34" charset="0"/>
                <a:ea typeface="Calibri" panose="020F0502020204030204" pitchFamily="34" charset="0"/>
                <a:cs typeface="Times New Roman" panose="02020603050405020304" pitchFamily="18" charset="0"/>
              </a:rPr>
              <a:t> guests' desires for luxury and convenience but also resonate with their preferences for sustainable and culturally rich experiences.</a:t>
            </a:r>
          </a:p>
          <a:p>
            <a:endParaRPr lang="en-GB" dirty="0"/>
          </a:p>
        </p:txBody>
      </p:sp>
      <p:pic>
        <p:nvPicPr>
          <p:cNvPr id="7" name="Content Placeholder 6">
            <a:extLst>
              <a:ext uri="{FF2B5EF4-FFF2-40B4-BE49-F238E27FC236}">
                <a16:creationId xmlns:a16="http://schemas.microsoft.com/office/drawing/2014/main" id="{BCACE32F-A6EB-C857-A2F8-A47213535396}"/>
              </a:ext>
            </a:extLst>
          </p:cNvPr>
          <p:cNvPicPr>
            <a:picLocks noGrp="1" noChangeAspect="1"/>
          </p:cNvPicPr>
          <p:nvPr>
            <p:ph sz="half" idx="2"/>
          </p:nvPr>
        </p:nvPicPr>
        <p:blipFill>
          <a:blip r:embed="rId2"/>
          <a:stretch>
            <a:fillRect/>
          </a:stretch>
        </p:blipFill>
        <p:spPr>
          <a:xfrm>
            <a:off x="6188075" y="2444437"/>
            <a:ext cx="5422900" cy="3199438"/>
          </a:xfrm>
        </p:spPr>
      </p:pic>
      <p:sp>
        <p:nvSpPr>
          <p:cNvPr id="5" name="TextBox 4">
            <a:extLst>
              <a:ext uri="{FF2B5EF4-FFF2-40B4-BE49-F238E27FC236}">
                <a16:creationId xmlns:a16="http://schemas.microsoft.com/office/drawing/2014/main" id="{ECCD84E3-F64D-25A2-D28F-C1E7711B5642}"/>
              </a:ext>
            </a:extLst>
          </p:cNvPr>
          <p:cNvSpPr txBox="1"/>
          <p:nvPr/>
        </p:nvSpPr>
        <p:spPr>
          <a:xfrm>
            <a:off x="10006728" y="5643875"/>
            <a:ext cx="1720021"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hlinkClick r:id="rId3"/>
              </a:rPr>
              <a:t>(thegoodspaguide,2023)</a:t>
            </a:r>
            <a:endParaRPr lang="en-GB" sz="1200" dirty="0"/>
          </a:p>
        </p:txBody>
      </p:sp>
    </p:spTree>
    <p:extLst>
      <p:ext uri="{BB962C8B-B14F-4D97-AF65-F5344CB8AC3E}">
        <p14:creationId xmlns:p14="http://schemas.microsoft.com/office/powerpoint/2010/main" val="1130902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1C677-33CD-67F3-5E5F-87A9D04292E8}"/>
              </a:ext>
            </a:extLst>
          </p:cNvPr>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Importance of Hospitality in Fairmont Hotels &amp; Resorts</a:t>
            </a:r>
            <a:endParaRPr lang="en-GB" dirty="0"/>
          </a:p>
        </p:txBody>
      </p:sp>
      <p:sp>
        <p:nvSpPr>
          <p:cNvPr id="3" name="Content Placeholder 2">
            <a:extLst>
              <a:ext uri="{FF2B5EF4-FFF2-40B4-BE49-F238E27FC236}">
                <a16:creationId xmlns:a16="http://schemas.microsoft.com/office/drawing/2014/main" id="{60BA9BEC-94A7-6584-2A22-6CB4A176B842}"/>
              </a:ext>
            </a:extLst>
          </p:cNvPr>
          <p:cNvSpPr>
            <a:spLocks noGrp="1"/>
          </p:cNvSpPr>
          <p:nvPr>
            <p:ph sz="half" idx="1"/>
          </p:nvPr>
        </p:nvSpPr>
        <p:spPr>
          <a:xfrm>
            <a:off x="581191" y="2228003"/>
            <a:ext cx="5422390" cy="3633047"/>
          </a:xfrm>
        </p:spPr>
        <p:txBody>
          <a:bodyPr>
            <a:normAutofit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Hospitality plays a critical role in shaping guest experiences, directly influencing their satisfaction and repeat patronage. At Fairmont Hotels &amp; Resorts, hospitality transcends mere accommodations; it's about fostering emotional connections, making guests feel esteemed and attended to (Lashley, C., 2008). This commitment is manifested through their personalized services, meticulous attention to detail, and a profound understanding of guest preferences, ensuring each stay is memorable and unique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Kandampully</a:t>
            </a:r>
            <a:r>
              <a:rPr lang="en-GB" sz="1800" dirty="0">
                <a:effectLst/>
                <a:latin typeface="Calibri" panose="020F0502020204030204" pitchFamily="34" charset="0"/>
                <a:ea typeface="Calibri" panose="020F0502020204030204" pitchFamily="34" charset="0"/>
                <a:cs typeface="Times New Roman" panose="02020603050405020304" pitchFamily="18" charset="0"/>
              </a:rPr>
              <a:t>, J., Zhang, 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Bilgihan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 2015). By consistently meeting and exceeding guest expectations, Fairmont fortifies its standing as a paragon of luxury hospitality.</a:t>
            </a:r>
          </a:p>
          <a:p>
            <a:endParaRPr lang="en-GB" dirty="0"/>
          </a:p>
        </p:txBody>
      </p:sp>
      <p:pic>
        <p:nvPicPr>
          <p:cNvPr id="7" name="Content Placeholder 6">
            <a:extLst>
              <a:ext uri="{FF2B5EF4-FFF2-40B4-BE49-F238E27FC236}">
                <a16:creationId xmlns:a16="http://schemas.microsoft.com/office/drawing/2014/main" id="{E8FFBF24-0FAF-5D72-41C4-F713591A185E}"/>
              </a:ext>
            </a:extLst>
          </p:cNvPr>
          <p:cNvPicPr>
            <a:picLocks noGrp="1" noChangeAspect="1"/>
          </p:cNvPicPr>
          <p:nvPr>
            <p:ph sz="half" idx="2"/>
          </p:nvPr>
        </p:nvPicPr>
        <p:blipFill>
          <a:blip r:embed="rId2"/>
          <a:stretch>
            <a:fillRect/>
          </a:stretch>
        </p:blipFill>
        <p:spPr>
          <a:xfrm>
            <a:off x="6188075" y="2364003"/>
            <a:ext cx="5422900" cy="3360307"/>
          </a:xfrm>
        </p:spPr>
      </p:pic>
      <p:sp>
        <p:nvSpPr>
          <p:cNvPr id="9" name="TextBox 8">
            <a:extLst>
              <a:ext uri="{FF2B5EF4-FFF2-40B4-BE49-F238E27FC236}">
                <a16:creationId xmlns:a16="http://schemas.microsoft.com/office/drawing/2014/main" id="{C213B246-BCDB-DA28-86DE-9ADAF7A71BBC}"/>
              </a:ext>
            </a:extLst>
          </p:cNvPr>
          <p:cNvSpPr txBox="1"/>
          <p:nvPr/>
        </p:nvSpPr>
        <p:spPr>
          <a:xfrm>
            <a:off x="10601499" y="5722550"/>
            <a:ext cx="1129125"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hlinkClick r:id="rId3"/>
              </a:rPr>
              <a:t>(TTGAsia,2023)</a:t>
            </a:r>
            <a:endParaRPr lang="en-GB" sz="1200" dirty="0"/>
          </a:p>
        </p:txBody>
      </p:sp>
    </p:spTree>
    <p:extLst>
      <p:ext uri="{BB962C8B-B14F-4D97-AF65-F5344CB8AC3E}">
        <p14:creationId xmlns:p14="http://schemas.microsoft.com/office/powerpoint/2010/main" val="3052147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8600-167F-CE37-4181-9A3AF26F6044}"/>
              </a:ext>
            </a:extLst>
          </p:cNvPr>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Real-Life Hospitality Excellence at Fairmont</a:t>
            </a:r>
            <a:endParaRPr lang="en-GB" dirty="0"/>
          </a:p>
        </p:txBody>
      </p:sp>
      <p:sp>
        <p:nvSpPr>
          <p:cNvPr id="3" name="Content Placeholder 2">
            <a:extLst>
              <a:ext uri="{FF2B5EF4-FFF2-40B4-BE49-F238E27FC236}">
                <a16:creationId xmlns:a16="http://schemas.microsoft.com/office/drawing/2014/main" id="{5745610B-AE28-0958-E6E9-57CA2414F0EC}"/>
              </a:ext>
            </a:extLst>
          </p:cNvPr>
          <p:cNvSpPr>
            <a:spLocks noGrp="1"/>
          </p:cNvSpPr>
          <p:nvPr>
            <p:ph sz="half" idx="1"/>
          </p:nvPr>
        </p:nvSpPr>
        <p:spPr/>
        <p:txBody>
          <a:bodyPr>
            <a:normAutofit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An exemplary instance of Fairmont's hospitality excellence occurred at Fairmont Chateau Lake Louise, where a couple celebrating their anniversary was not only greeted with personalized mementos but also surprised with a spontaneous room upgrade and complimentary champagne. Such gestures, though seemingly simple, profoundly impact guests' emotional experiences, encapsulating the essence of true hospitality. This personalized approach to service, deeply rooted in understanding and catering to guest preferences, epitomizes Fairmont's ethos and commitment to creating unforgettable moments, thereby continually surpassing guest expectations.</a:t>
            </a:r>
          </a:p>
          <a:p>
            <a:endParaRPr lang="en-GB" dirty="0"/>
          </a:p>
        </p:txBody>
      </p:sp>
      <p:sp>
        <p:nvSpPr>
          <p:cNvPr id="5" name="TextBox 4">
            <a:extLst>
              <a:ext uri="{FF2B5EF4-FFF2-40B4-BE49-F238E27FC236}">
                <a16:creationId xmlns:a16="http://schemas.microsoft.com/office/drawing/2014/main" id="{F931260E-11B5-702C-5651-C05C48FC7355}"/>
              </a:ext>
            </a:extLst>
          </p:cNvPr>
          <p:cNvSpPr txBox="1"/>
          <p:nvPr/>
        </p:nvSpPr>
        <p:spPr>
          <a:xfrm>
            <a:off x="10752027" y="5847935"/>
            <a:ext cx="1222854"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hlinkClick r:id="rId2"/>
              </a:rPr>
              <a:t>(Leura,2023)</a:t>
            </a:r>
            <a:endParaRPr lang="en-GB" sz="1200" dirty="0"/>
          </a:p>
        </p:txBody>
      </p:sp>
      <p:pic>
        <p:nvPicPr>
          <p:cNvPr id="4098" name="Picture 2">
            <a:extLst>
              <a:ext uri="{FF2B5EF4-FFF2-40B4-BE49-F238E27FC236}">
                <a16:creationId xmlns:a16="http://schemas.microsoft.com/office/drawing/2014/main" id="{DC97A079-CA93-4BF5-B5F0-1402EC4D5DE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8075" y="2237229"/>
            <a:ext cx="5422900" cy="3613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743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AD7A-A9F1-135E-9659-C9991F3D0C7E}"/>
              </a:ext>
            </a:extLst>
          </p:cNvPr>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Concluding Insights on Fairmont Hotels &amp; Resorts</a:t>
            </a:r>
            <a:endParaRPr lang="en-GB" dirty="0"/>
          </a:p>
        </p:txBody>
      </p:sp>
      <p:sp>
        <p:nvSpPr>
          <p:cNvPr id="3" name="Content Placeholder 2">
            <a:extLst>
              <a:ext uri="{FF2B5EF4-FFF2-40B4-BE49-F238E27FC236}">
                <a16:creationId xmlns:a16="http://schemas.microsoft.com/office/drawing/2014/main" id="{3E76B9D7-9D61-31B3-2CAE-EC7367F49B3E}"/>
              </a:ext>
            </a:extLst>
          </p:cNvPr>
          <p:cNvSpPr>
            <a:spLocks noGrp="1"/>
          </p:cNvSpPr>
          <p:nvPr>
            <p:ph sz="half" idx="1"/>
          </p:nvPr>
        </p:nvSpPr>
        <p:spPr/>
        <p:txBody>
          <a:bodyPr>
            <a:normAutofit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Fairmont Hotels &amp; Resorts epitomizes the pinnacle of luxurious hospitality, offering guests extraordinary experiences that go beyond standard industry practices. Their signature blend of lavish amenities, environmental stewardship, and immersive cultural engagements sets them apart in the luxury hotel segment (Jones, P., &amp; Lockwood, A., 2004). This commitment is brought to life through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heartwarming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personalized gestures that leave lasting impressions, affirming Fairmont's status as a cherished destination for guests seeking comfort, elegance, and a touch of the extraordinary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Hemmington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N., 2007)</a:t>
            </a:r>
          </a:p>
          <a:p>
            <a:endParaRPr lang="en-GB" dirty="0"/>
          </a:p>
        </p:txBody>
      </p:sp>
      <p:sp>
        <p:nvSpPr>
          <p:cNvPr id="5" name="TextBox 4">
            <a:extLst>
              <a:ext uri="{FF2B5EF4-FFF2-40B4-BE49-F238E27FC236}">
                <a16:creationId xmlns:a16="http://schemas.microsoft.com/office/drawing/2014/main" id="{CF401A70-F9FC-369C-0DB9-C9185DB4A5F4}"/>
              </a:ext>
            </a:extLst>
          </p:cNvPr>
          <p:cNvSpPr txBox="1"/>
          <p:nvPr/>
        </p:nvSpPr>
        <p:spPr>
          <a:xfrm>
            <a:off x="10814658" y="5722550"/>
            <a:ext cx="1222854"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hlinkClick r:id="rId2"/>
              </a:rPr>
              <a:t>(Drift,2023)</a:t>
            </a:r>
            <a:endParaRPr lang="en-GB" sz="1200" dirty="0"/>
          </a:p>
        </p:txBody>
      </p:sp>
      <p:pic>
        <p:nvPicPr>
          <p:cNvPr id="3074" name="Picture 2" descr="Fairmont Hotel Named #1 Resort in Canada">
            <a:extLst>
              <a:ext uri="{FF2B5EF4-FFF2-40B4-BE49-F238E27FC236}">
                <a16:creationId xmlns:a16="http://schemas.microsoft.com/office/drawing/2014/main" id="{05D91D7D-84E8-41EF-DA73-356E0E736F2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8075" y="2317867"/>
            <a:ext cx="5422900" cy="3452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267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1867A-2C8A-201F-0072-CF130CF3E22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837F74E-251C-0F5C-BE5D-86D418964D0E}"/>
              </a:ext>
            </a:extLst>
          </p:cNvPr>
          <p:cNvSpPr>
            <a:spLocks noGrp="1"/>
          </p:cNvSpPr>
          <p:nvPr>
            <p:ph sz="half" idx="1"/>
          </p:nvPr>
        </p:nvSpPr>
        <p:spPr>
          <a:xfrm>
            <a:off x="581192" y="2228003"/>
            <a:ext cx="11029615" cy="3633047"/>
          </a:xfrm>
        </p:spPr>
        <p:txBody>
          <a:bodyPr>
            <a:normAutofit fontScale="6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O’Neill, J. W., &amp; Mattila, A. S. (2010). Hotel Brand Strategy. Cornell Hospitality Quarterly.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Sloan, P., Legrand, W., &amp; Chen, J. S. (2013). Sustainability in the Hospitality Industry: Principles of Sustainable Operations. Routledge.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Jones, P., Hillier, D., &amp; Comfort, D. (2016). Sustainability in the hospitality industry: Some personal reflections on corporate challenges and research agendas. International Journal of Contemporary Hospitality Management.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Choi, G., &amp; Kwon, J. (2014). The impacts of brand experiences on brand loyalty: Mediation of brand love and brand trust. Service Business.</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Bohdanowicz</a:t>
            </a:r>
            <a:r>
              <a:rPr lang="en-GB" sz="1800" dirty="0">
                <a:effectLst/>
                <a:latin typeface="Calibri" panose="020F0502020204030204" pitchFamily="34" charset="0"/>
                <a:ea typeface="Calibri" panose="020F0502020204030204" pitchFamily="34" charset="0"/>
                <a:cs typeface="Times New Roman" panose="02020603050405020304" pitchFamily="18" charset="0"/>
              </a:rPr>
              <a:t>, P.,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Zientara</a:t>
            </a:r>
            <a:r>
              <a:rPr lang="en-GB" sz="1800" dirty="0">
                <a:effectLst/>
                <a:latin typeface="Calibri" panose="020F0502020204030204" pitchFamily="34" charset="0"/>
                <a:ea typeface="Calibri" panose="020F0502020204030204" pitchFamily="34" charset="0"/>
                <a:cs typeface="Times New Roman" panose="02020603050405020304" pitchFamily="18" charset="0"/>
              </a:rPr>
              <a:t>, P. (2009). Hotel companies' contribution to improving the quality of life of local communities and the well-being of their employees. Tourism and Hospitality Research.</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Barrows, C. W., &amp; Powers, T. (2009). Introduction to the Hospitality Industry. John Wiley &amp; Sons.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Lockyer, T. (2007). The international hotel industry: Sustainable management. Haworth Press.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Lashley, C. (2008). Studying hospitality: Insights from social sciences. Scandinavian Journal of Hospitality and Tourism.</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Kandampully</a:t>
            </a:r>
            <a:r>
              <a:rPr lang="en-GB" sz="1800" dirty="0">
                <a:effectLst/>
                <a:latin typeface="Calibri" panose="020F0502020204030204" pitchFamily="34" charset="0"/>
                <a:ea typeface="Calibri" panose="020F0502020204030204" pitchFamily="34" charset="0"/>
                <a:cs typeface="Times New Roman" panose="02020603050405020304" pitchFamily="18" charset="0"/>
              </a:rPr>
              <a:t>, J., Zhang, 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Bilgihan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 (2015). Customer loyalty: a review and future directions with a special focus on the hospitality industry. International Journal of Contemporary Hospitality Management.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Jones, P., &amp; Lockwood, A. (2004). The management of hotel operations. Cengage Learning EMEA.</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Hemmington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N. (2007). From service to experience: Understanding and defining the hospitality business. The Service Industries Journal.</a:t>
            </a:r>
          </a:p>
          <a:p>
            <a:endParaRPr lang="en-GB" dirty="0"/>
          </a:p>
        </p:txBody>
      </p:sp>
    </p:spTree>
    <p:extLst>
      <p:ext uri="{BB962C8B-B14F-4D97-AF65-F5344CB8AC3E}">
        <p14:creationId xmlns:p14="http://schemas.microsoft.com/office/powerpoint/2010/main" val="357248417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47</TotalTime>
  <Words>1294</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Bookman Old Style</vt:lpstr>
      <vt:lpstr>Calibri</vt:lpstr>
      <vt:lpstr>Gill Sans MT</vt:lpstr>
      <vt:lpstr>Wingdings 2</vt:lpstr>
      <vt:lpstr>Dividend</vt:lpstr>
      <vt:lpstr>The role and importance of quality service, hospitality, and guest services within the hotel Industry</vt:lpstr>
      <vt:lpstr>Table of content</vt:lpstr>
      <vt:lpstr>Fairmont Hotels &amp; Resorts Overview</vt:lpstr>
      <vt:lpstr>Identifying Fairmont's Primary Clientele</vt:lpstr>
      <vt:lpstr>Guest Services and Facilities in Hospitality</vt:lpstr>
      <vt:lpstr>Guest Services and Facilities at Fairmont Hotels &amp; Resorts</vt:lpstr>
      <vt:lpstr>The Importance of Hospitality in Fairmont Hotels &amp; Resorts</vt:lpstr>
      <vt:lpstr>Real-Life Hospitality Excellence at Fairmont</vt:lpstr>
      <vt:lpstr>Concluding Insights on Fairmont Hotels &amp; Resorts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Gabriel</dc:creator>
  <cp:lastModifiedBy>Gabriel</cp:lastModifiedBy>
  <cp:revision>20</cp:revision>
  <dcterms:created xsi:type="dcterms:W3CDTF">2023-10-29T14:05:07Z</dcterms:created>
  <dcterms:modified xsi:type="dcterms:W3CDTF">2023-10-29T14:52:34Z</dcterms:modified>
</cp:coreProperties>
</file>