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4"/>
  </p:sldMasterIdLst>
  <p:handoutMasterIdLst>
    <p:handoutMasterId r:id="rId52"/>
  </p:handoutMasterIdLst>
  <p:sldIdLst>
    <p:sldId id="256" r:id="rId5"/>
    <p:sldId id="265" r:id="rId6"/>
    <p:sldId id="299" r:id="rId7"/>
    <p:sldId id="264" r:id="rId8"/>
    <p:sldId id="263" r:id="rId9"/>
    <p:sldId id="262" r:id="rId10"/>
    <p:sldId id="261" r:id="rId11"/>
    <p:sldId id="260" r:id="rId12"/>
    <p:sldId id="259" r:id="rId13"/>
    <p:sldId id="293" r:id="rId14"/>
    <p:sldId id="295" r:id="rId15"/>
    <p:sldId id="294" r:id="rId16"/>
    <p:sldId id="296" r:id="rId17"/>
    <p:sldId id="257" r:id="rId18"/>
    <p:sldId id="266" r:id="rId19"/>
    <p:sldId id="267" r:id="rId20"/>
    <p:sldId id="268" r:id="rId21"/>
    <p:sldId id="276" r:id="rId22"/>
    <p:sldId id="269" r:id="rId23"/>
    <p:sldId id="270" r:id="rId24"/>
    <p:sldId id="281" r:id="rId25"/>
    <p:sldId id="282" r:id="rId26"/>
    <p:sldId id="271" r:id="rId27"/>
    <p:sldId id="272" r:id="rId28"/>
    <p:sldId id="277" r:id="rId29"/>
    <p:sldId id="273" r:id="rId30"/>
    <p:sldId id="274" r:id="rId31"/>
    <p:sldId id="275" r:id="rId32"/>
    <p:sldId id="278" r:id="rId33"/>
    <p:sldId id="279" r:id="rId34"/>
    <p:sldId id="300" r:id="rId35"/>
    <p:sldId id="301" r:id="rId36"/>
    <p:sldId id="302" r:id="rId37"/>
    <p:sldId id="292" r:id="rId38"/>
    <p:sldId id="280" r:id="rId39"/>
    <p:sldId id="303" r:id="rId40"/>
    <p:sldId id="304" r:id="rId41"/>
    <p:sldId id="283" r:id="rId42"/>
    <p:sldId id="284" r:id="rId43"/>
    <p:sldId id="285" r:id="rId44"/>
    <p:sldId id="286" r:id="rId45"/>
    <p:sldId id="287" r:id="rId46"/>
    <p:sldId id="288" r:id="rId47"/>
    <p:sldId id="289" r:id="rId48"/>
    <p:sldId id="290" r:id="rId49"/>
    <p:sldId id="291" r:id="rId50"/>
    <p:sldId id="298" r:id="rId51"/>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42"/>
      </p:cViewPr>
      <p:guideLst>
        <p:guide orient="horz" pos="2160"/>
        <p:guide pos="2880"/>
      </p:guideLst>
    </p:cSldViewPr>
  </p:slideViewPr>
  <p:notesTextViewPr>
    <p:cViewPr>
      <p:scale>
        <a:sx n="100" d="100"/>
        <a:sy n="100" d="100"/>
      </p:scale>
      <p:origin x="0" y="0"/>
    </p:cViewPr>
  </p:notesTextViewPr>
  <p:sorterViewPr>
    <p:cViewPr>
      <p:scale>
        <a:sx n="80" d="100"/>
        <a:sy n="80" d="100"/>
      </p:scale>
      <p:origin x="0" y="38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1987"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988"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989"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5093A1F6-9F78-44AE-8848-F58C019D8812}" type="slidenum">
              <a:rPr lang="en-GB"/>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Title Slide">
    <p:spTree>
      <p:nvGrpSpPr>
        <p:cNvPr id="1" name=""/>
        <p:cNvGrpSpPr/>
        <p:nvPr/>
      </p:nvGrpSpPr>
      <p:grpSpPr>
        <a:xfrm>
          <a:off x="0" y="0"/>
          <a:ext cx="0" cy="0"/>
          <a:chOff x="0" y="0"/>
          <a:chExt cx="0" cy="0"/>
        </a:xfrm>
      </p:grpSpPr>
      <p:grpSp>
        <p:nvGrpSpPr>
          <p:cNvPr id="3074" name="Group 2"/>
          <p:cNvGrpSpPr>
            <a:grpSpLocks/>
          </p:cNvGrpSpPr>
          <p:nvPr/>
        </p:nvGrpSpPr>
        <p:grpSpPr bwMode="auto">
          <a:xfrm>
            <a:off x="-3175" y="2438400"/>
            <a:ext cx="9147175" cy="1063625"/>
            <a:chOff x="-2" y="1536"/>
            <a:chExt cx="5762" cy="670"/>
          </a:xfrm>
        </p:grpSpPr>
        <p:grpSp>
          <p:nvGrpSpPr>
            <p:cNvPr id="3075" name="Group 3"/>
            <p:cNvGrpSpPr>
              <a:grpSpLocks/>
            </p:cNvGrpSpPr>
            <p:nvPr/>
          </p:nvGrpSpPr>
          <p:grpSpPr bwMode="auto">
            <a:xfrm flipH="1">
              <a:off x="-2" y="1562"/>
              <a:ext cx="5762" cy="638"/>
              <a:chOff x="-2" y="1562"/>
              <a:chExt cx="5762" cy="638"/>
            </a:xfrm>
          </p:grpSpPr>
          <p:sp>
            <p:nvSpPr>
              <p:cNvPr id="3076" name="Freeform 4"/>
              <p:cNvSpPr>
                <a:spLocks/>
              </p:cNvSpPr>
              <p:nvPr/>
            </p:nvSpPr>
            <p:spPr bwMode="ltGray">
              <a:xfrm rot="-5400000">
                <a:off x="2559" y="-993"/>
                <a:ext cx="624" cy="5745"/>
              </a:xfrm>
              <a:custGeom>
                <a:avLst/>
                <a:gdLst/>
                <a:ahLst/>
                <a:cxnLst>
                  <a:cxn ang="0">
                    <a:pos x="0" y="0"/>
                  </a:cxn>
                  <a:cxn ang="0">
                    <a:pos x="0" y="720"/>
                  </a:cxn>
                  <a:cxn ang="0">
                    <a:pos x="1000" y="720"/>
                  </a:cxn>
                  <a:cxn ang="0">
                    <a:pos x="1000" y="0"/>
                  </a:cxn>
                  <a:cxn ang="0">
                    <a:pos x="0" y="0"/>
                  </a:cxn>
                </a:cxnLst>
                <a:rect l="0" t="0" r="r" b="b"/>
                <a:pathLst>
                  <a:path w="1000" h="720">
                    <a:moveTo>
                      <a:pt x="0" y="0"/>
                    </a:moveTo>
                    <a:lnTo>
                      <a:pt x="0" y="720"/>
                    </a:lnTo>
                    <a:lnTo>
                      <a:pt x="1000" y="720"/>
                    </a:lnTo>
                    <a:lnTo>
                      <a:pt x="1000" y="0"/>
                    </a:lnTo>
                    <a:lnTo>
                      <a:pt x="0" y="0"/>
                    </a:lnTo>
                    <a:close/>
                  </a:path>
                </a:pathLst>
              </a:custGeom>
              <a:solidFill>
                <a:schemeClr val="accent1"/>
              </a:solidFill>
              <a:ln w="9525">
                <a:noFill/>
                <a:round/>
                <a:headEnd/>
                <a:tailEnd/>
              </a:ln>
            </p:spPr>
            <p:txBody>
              <a:bodyPr wrap="none" anchor="ctr"/>
              <a:lstStyle/>
              <a:p>
                <a:endParaRPr lang="en-GB"/>
              </a:p>
            </p:txBody>
          </p:sp>
          <p:sp>
            <p:nvSpPr>
              <p:cNvPr id="3077" name="Freeform 5"/>
              <p:cNvSpPr>
                <a:spLocks/>
              </p:cNvSpPr>
              <p:nvPr/>
            </p:nvSpPr>
            <p:spPr bwMode="ltGray">
              <a:xfrm rot="-5400000">
                <a:off x="1323" y="1669"/>
                <a:ext cx="624" cy="421"/>
              </a:xfrm>
              <a:custGeom>
                <a:avLst/>
                <a:gdLst/>
                <a:ahLst/>
                <a:cxnLst>
                  <a:cxn ang="0">
                    <a:pos x="0" y="0"/>
                  </a:cxn>
                  <a:cxn ang="0">
                    <a:pos x="0" y="272"/>
                  </a:cxn>
                  <a:cxn ang="0">
                    <a:pos x="624" y="272"/>
                  </a:cxn>
                  <a:cxn ang="0">
                    <a:pos x="624" y="0"/>
                  </a:cxn>
                  <a:cxn ang="0">
                    <a:pos x="0" y="0"/>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w="9525">
                <a:noFill/>
                <a:round/>
                <a:headEnd/>
                <a:tailEnd/>
              </a:ln>
            </p:spPr>
            <p:txBody>
              <a:bodyPr wrap="none" anchor="ctr"/>
              <a:lstStyle/>
              <a:p>
                <a:endParaRPr lang="en-GB"/>
              </a:p>
            </p:txBody>
          </p:sp>
          <p:sp>
            <p:nvSpPr>
              <p:cNvPr id="3078" name="Freeform 6"/>
              <p:cNvSpPr>
                <a:spLocks/>
              </p:cNvSpPr>
              <p:nvPr/>
            </p:nvSpPr>
            <p:spPr bwMode="ltGray">
              <a:xfrm rot="-5400000">
                <a:off x="982" y="1669"/>
                <a:ext cx="624" cy="422"/>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432" y="240"/>
                      <a:pt x="624" y="272"/>
                    </a:cubicBezTo>
                    <a:lnTo>
                      <a:pt x="624" y="0"/>
                    </a:lnTo>
                    <a:lnTo>
                      <a:pt x="0" y="0"/>
                    </a:lnTo>
                    <a:close/>
                  </a:path>
                </a:pathLst>
              </a:custGeom>
              <a:solidFill>
                <a:schemeClr val="folHlink"/>
              </a:solidFill>
              <a:ln w="9525">
                <a:noFill/>
                <a:round/>
                <a:headEnd/>
                <a:tailEnd/>
              </a:ln>
            </p:spPr>
            <p:txBody>
              <a:bodyPr wrap="none" anchor="ctr"/>
              <a:lstStyle/>
              <a:p>
                <a:endParaRPr lang="en-GB"/>
              </a:p>
            </p:txBody>
          </p:sp>
          <p:sp>
            <p:nvSpPr>
              <p:cNvPr id="3079" name="Freeform 7"/>
              <p:cNvSpPr>
                <a:spLocks/>
              </p:cNvSpPr>
              <p:nvPr/>
            </p:nvSpPr>
            <p:spPr bwMode="ltGray">
              <a:xfrm rot="-5400000">
                <a:off x="-57" y="1752"/>
                <a:ext cx="624" cy="255"/>
              </a:xfrm>
              <a:custGeom>
                <a:avLst/>
                <a:gdLst/>
                <a:ahLst/>
                <a:cxnLst>
                  <a:cxn ang="0">
                    <a:pos x="0" y="53"/>
                  </a:cxn>
                  <a:cxn ang="0">
                    <a:pos x="0" y="325"/>
                  </a:cxn>
                  <a:cxn ang="0">
                    <a:pos x="624" y="325"/>
                  </a:cxn>
                  <a:cxn ang="0">
                    <a:pos x="624" y="53"/>
                  </a:cxn>
                  <a:cxn ang="0">
                    <a:pos x="384" y="8"/>
                  </a:cxn>
                  <a:cxn ang="0">
                    <a:pos x="0" y="53"/>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bg2"/>
              </a:solidFill>
              <a:ln w="9525">
                <a:noFill/>
                <a:round/>
                <a:headEnd/>
                <a:tailEnd/>
              </a:ln>
            </p:spPr>
            <p:txBody>
              <a:bodyPr wrap="none" anchor="ctr"/>
              <a:lstStyle/>
              <a:p>
                <a:endParaRPr lang="en-GB"/>
              </a:p>
            </p:txBody>
          </p:sp>
          <p:sp>
            <p:nvSpPr>
              <p:cNvPr id="3080" name="Freeform 8"/>
              <p:cNvSpPr>
                <a:spLocks/>
              </p:cNvSpPr>
              <p:nvPr/>
            </p:nvSpPr>
            <p:spPr bwMode="ltGray">
              <a:xfrm rot="-5400000">
                <a:off x="664" y="1733"/>
                <a:ext cx="624" cy="294"/>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tx1"/>
              </a:solidFill>
              <a:ln w="9525">
                <a:noFill/>
                <a:round/>
                <a:headEnd/>
                <a:tailEnd/>
              </a:ln>
            </p:spPr>
            <p:txBody>
              <a:bodyPr wrap="none" anchor="ctr"/>
              <a:lstStyle/>
              <a:p>
                <a:endParaRPr lang="en-GB"/>
              </a:p>
            </p:txBody>
          </p:sp>
          <p:sp>
            <p:nvSpPr>
              <p:cNvPr id="3081" name="Freeform 9"/>
              <p:cNvSpPr>
                <a:spLocks/>
              </p:cNvSpPr>
              <p:nvPr/>
            </p:nvSpPr>
            <p:spPr bwMode="ltGray">
              <a:xfrm rot="-5400000">
                <a:off x="442" y="1699"/>
                <a:ext cx="624" cy="362"/>
              </a:xfrm>
              <a:custGeom>
                <a:avLst/>
                <a:gdLst/>
                <a:ahLst/>
                <a:cxnLst>
                  <a:cxn ang="0">
                    <a:pos x="0" y="0"/>
                  </a:cxn>
                  <a:cxn ang="0">
                    <a:pos x="0" y="272"/>
                  </a:cxn>
                  <a:cxn ang="0">
                    <a:pos x="240" y="240"/>
                  </a:cxn>
                  <a:cxn ang="0">
                    <a:pos x="624" y="272"/>
                  </a:cxn>
                  <a:cxn ang="0">
                    <a:pos x="624" y="0"/>
                  </a:cxn>
                  <a:cxn ang="0">
                    <a:pos x="0" y="0"/>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w="9525">
                <a:noFill/>
                <a:round/>
                <a:headEnd/>
                <a:tailEnd/>
              </a:ln>
            </p:spPr>
            <p:txBody>
              <a:bodyPr wrap="none" anchor="ctr"/>
              <a:lstStyle/>
              <a:p>
                <a:endParaRPr lang="en-GB"/>
              </a:p>
            </p:txBody>
          </p:sp>
          <p:sp>
            <p:nvSpPr>
              <p:cNvPr id="3082" name="Freeform 10"/>
              <p:cNvSpPr>
                <a:spLocks/>
              </p:cNvSpPr>
              <p:nvPr/>
            </p:nvSpPr>
            <p:spPr bwMode="ltGray">
              <a:xfrm rot="-5400000">
                <a:off x="156" y="1726"/>
                <a:ext cx="632" cy="315"/>
              </a:xfrm>
              <a:custGeom>
                <a:avLst/>
                <a:gdLst/>
                <a:ahLst/>
                <a:cxnLst>
                  <a:cxn ang="0">
                    <a:pos x="8" y="45"/>
                  </a:cxn>
                  <a:cxn ang="0">
                    <a:pos x="8" y="317"/>
                  </a:cxn>
                  <a:cxn ang="0">
                    <a:pos x="248" y="317"/>
                  </a:cxn>
                  <a:cxn ang="0">
                    <a:pos x="632" y="317"/>
                  </a:cxn>
                  <a:cxn ang="0">
                    <a:pos x="632" y="45"/>
                  </a:cxn>
                  <a:cxn ang="0">
                    <a:pos x="104" y="45"/>
                  </a:cxn>
                  <a:cxn ang="0">
                    <a:pos x="8" y="45"/>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w="9525">
                <a:noFill/>
                <a:round/>
                <a:headEnd/>
                <a:tailEnd/>
              </a:ln>
            </p:spPr>
            <p:txBody>
              <a:bodyPr wrap="none" anchor="ctr"/>
              <a:lstStyle/>
              <a:p>
                <a:endParaRPr lang="en-GB"/>
              </a:p>
            </p:txBody>
          </p:sp>
          <p:sp>
            <p:nvSpPr>
              <p:cNvPr id="3083" name="Freeform 11"/>
              <p:cNvSpPr>
                <a:spLocks/>
              </p:cNvSpPr>
              <p:nvPr/>
            </p:nvSpPr>
            <p:spPr bwMode="ltGray">
              <a:xfrm rot="-5400000">
                <a:off x="3211" y="1664"/>
                <a:ext cx="624" cy="421"/>
              </a:xfrm>
              <a:custGeom>
                <a:avLst/>
                <a:gdLst/>
                <a:ahLst/>
                <a:cxnLst>
                  <a:cxn ang="0">
                    <a:pos x="0" y="0"/>
                  </a:cxn>
                  <a:cxn ang="0">
                    <a:pos x="0" y="272"/>
                  </a:cxn>
                  <a:cxn ang="0">
                    <a:pos x="624" y="272"/>
                  </a:cxn>
                  <a:cxn ang="0">
                    <a:pos x="624" y="0"/>
                  </a:cxn>
                  <a:cxn ang="0">
                    <a:pos x="0" y="0"/>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w="9525">
                <a:noFill/>
                <a:round/>
                <a:headEnd/>
                <a:tailEnd/>
              </a:ln>
            </p:spPr>
            <p:txBody>
              <a:bodyPr wrap="none" anchor="ctr"/>
              <a:lstStyle/>
              <a:p>
                <a:endParaRPr lang="en-GB"/>
              </a:p>
            </p:txBody>
          </p:sp>
          <p:sp>
            <p:nvSpPr>
              <p:cNvPr id="3084" name="Freeform 12"/>
              <p:cNvSpPr>
                <a:spLocks/>
              </p:cNvSpPr>
              <p:nvPr/>
            </p:nvSpPr>
            <p:spPr bwMode="ltGray">
              <a:xfrm rot="-5400000">
                <a:off x="2870" y="1664"/>
                <a:ext cx="624" cy="422"/>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432" y="240"/>
                      <a:pt x="624" y="272"/>
                    </a:cubicBezTo>
                    <a:lnTo>
                      <a:pt x="624" y="0"/>
                    </a:lnTo>
                    <a:lnTo>
                      <a:pt x="0" y="0"/>
                    </a:lnTo>
                    <a:close/>
                  </a:path>
                </a:pathLst>
              </a:custGeom>
              <a:solidFill>
                <a:schemeClr val="tx1"/>
              </a:solidFill>
              <a:ln w="9525">
                <a:noFill/>
                <a:round/>
                <a:headEnd/>
                <a:tailEnd/>
              </a:ln>
            </p:spPr>
            <p:txBody>
              <a:bodyPr wrap="none" anchor="ctr"/>
              <a:lstStyle/>
              <a:p>
                <a:endParaRPr lang="en-GB"/>
              </a:p>
            </p:txBody>
          </p:sp>
          <p:sp>
            <p:nvSpPr>
              <p:cNvPr id="3085" name="Freeform 13"/>
              <p:cNvSpPr>
                <a:spLocks/>
              </p:cNvSpPr>
              <p:nvPr/>
            </p:nvSpPr>
            <p:spPr bwMode="ltGray">
              <a:xfrm rot="-5400000">
                <a:off x="1830" y="1747"/>
                <a:ext cx="624" cy="255"/>
              </a:xfrm>
              <a:custGeom>
                <a:avLst/>
                <a:gdLst/>
                <a:ahLst/>
                <a:cxnLst>
                  <a:cxn ang="0">
                    <a:pos x="0" y="53"/>
                  </a:cxn>
                  <a:cxn ang="0">
                    <a:pos x="0" y="325"/>
                  </a:cxn>
                  <a:cxn ang="0">
                    <a:pos x="624" y="325"/>
                  </a:cxn>
                  <a:cxn ang="0">
                    <a:pos x="624" y="53"/>
                  </a:cxn>
                  <a:cxn ang="0">
                    <a:pos x="384" y="8"/>
                  </a:cxn>
                  <a:cxn ang="0">
                    <a:pos x="0" y="53"/>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tx2"/>
              </a:solidFill>
              <a:ln w="9525">
                <a:noFill/>
                <a:round/>
                <a:headEnd/>
                <a:tailEnd/>
              </a:ln>
            </p:spPr>
            <p:txBody>
              <a:bodyPr wrap="none" anchor="ctr"/>
              <a:lstStyle/>
              <a:p>
                <a:endParaRPr lang="en-GB"/>
              </a:p>
            </p:txBody>
          </p:sp>
          <p:sp>
            <p:nvSpPr>
              <p:cNvPr id="3086" name="Freeform 14"/>
              <p:cNvSpPr>
                <a:spLocks/>
              </p:cNvSpPr>
              <p:nvPr/>
            </p:nvSpPr>
            <p:spPr bwMode="ltGray">
              <a:xfrm rot="-5400000">
                <a:off x="2551" y="1728"/>
                <a:ext cx="624" cy="294"/>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folHlink"/>
              </a:solidFill>
              <a:ln w="9525">
                <a:noFill/>
                <a:round/>
                <a:headEnd/>
                <a:tailEnd/>
              </a:ln>
            </p:spPr>
            <p:txBody>
              <a:bodyPr wrap="none" anchor="ctr"/>
              <a:lstStyle/>
              <a:p>
                <a:endParaRPr lang="en-GB"/>
              </a:p>
            </p:txBody>
          </p:sp>
          <p:sp>
            <p:nvSpPr>
              <p:cNvPr id="3087" name="Freeform 15"/>
              <p:cNvSpPr>
                <a:spLocks/>
              </p:cNvSpPr>
              <p:nvPr/>
            </p:nvSpPr>
            <p:spPr bwMode="ltGray">
              <a:xfrm rot="-5400000">
                <a:off x="2330" y="1694"/>
                <a:ext cx="624" cy="361"/>
              </a:xfrm>
              <a:custGeom>
                <a:avLst/>
                <a:gdLst/>
                <a:ahLst/>
                <a:cxnLst>
                  <a:cxn ang="0">
                    <a:pos x="0" y="0"/>
                  </a:cxn>
                  <a:cxn ang="0">
                    <a:pos x="0" y="272"/>
                  </a:cxn>
                  <a:cxn ang="0">
                    <a:pos x="240" y="240"/>
                  </a:cxn>
                  <a:cxn ang="0">
                    <a:pos x="624" y="272"/>
                  </a:cxn>
                  <a:cxn ang="0">
                    <a:pos x="624" y="0"/>
                  </a:cxn>
                  <a:cxn ang="0">
                    <a:pos x="0" y="0"/>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w="9525">
                <a:noFill/>
                <a:round/>
                <a:headEnd/>
                <a:tailEnd/>
              </a:ln>
            </p:spPr>
            <p:txBody>
              <a:bodyPr wrap="none" anchor="ctr"/>
              <a:lstStyle/>
              <a:p>
                <a:endParaRPr lang="en-GB"/>
              </a:p>
            </p:txBody>
          </p:sp>
          <p:sp>
            <p:nvSpPr>
              <p:cNvPr id="3088" name="Freeform 16"/>
              <p:cNvSpPr>
                <a:spLocks/>
              </p:cNvSpPr>
              <p:nvPr/>
            </p:nvSpPr>
            <p:spPr bwMode="ltGray">
              <a:xfrm rot="-5400000">
                <a:off x="2043" y="1721"/>
                <a:ext cx="632" cy="316"/>
              </a:xfrm>
              <a:custGeom>
                <a:avLst/>
                <a:gdLst/>
                <a:ahLst/>
                <a:cxnLst>
                  <a:cxn ang="0">
                    <a:pos x="8" y="45"/>
                  </a:cxn>
                  <a:cxn ang="0">
                    <a:pos x="8" y="317"/>
                  </a:cxn>
                  <a:cxn ang="0">
                    <a:pos x="248" y="317"/>
                  </a:cxn>
                  <a:cxn ang="0">
                    <a:pos x="632" y="317"/>
                  </a:cxn>
                  <a:cxn ang="0">
                    <a:pos x="632" y="45"/>
                  </a:cxn>
                  <a:cxn ang="0">
                    <a:pos x="104" y="45"/>
                  </a:cxn>
                  <a:cxn ang="0">
                    <a:pos x="8" y="45"/>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hlink"/>
              </a:solidFill>
              <a:ln w="9525">
                <a:noFill/>
                <a:round/>
                <a:headEnd/>
                <a:tailEnd/>
              </a:ln>
            </p:spPr>
            <p:txBody>
              <a:bodyPr wrap="none" anchor="ctr"/>
              <a:lstStyle/>
              <a:p>
                <a:endParaRPr lang="en-GB"/>
              </a:p>
            </p:txBody>
          </p:sp>
          <p:sp>
            <p:nvSpPr>
              <p:cNvPr id="3089" name="Freeform 17"/>
              <p:cNvSpPr>
                <a:spLocks/>
              </p:cNvSpPr>
              <p:nvPr/>
            </p:nvSpPr>
            <p:spPr bwMode="ltGray">
              <a:xfrm rot="-5400000">
                <a:off x="4077" y="1669"/>
                <a:ext cx="624" cy="421"/>
              </a:xfrm>
              <a:custGeom>
                <a:avLst/>
                <a:gdLst/>
                <a:ahLst/>
                <a:cxnLst>
                  <a:cxn ang="0">
                    <a:pos x="0" y="0"/>
                  </a:cxn>
                  <a:cxn ang="0">
                    <a:pos x="0" y="272"/>
                  </a:cxn>
                  <a:cxn ang="0">
                    <a:pos x="624" y="272"/>
                  </a:cxn>
                  <a:cxn ang="0">
                    <a:pos x="624" y="0"/>
                  </a:cxn>
                  <a:cxn ang="0">
                    <a:pos x="0" y="0"/>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hlink"/>
              </a:solidFill>
              <a:ln w="9525">
                <a:noFill/>
                <a:round/>
                <a:headEnd/>
                <a:tailEnd/>
              </a:ln>
            </p:spPr>
            <p:txBody>
              <a:bodyPr wrap="none" anchor="ctr"/>
              <a:lstStyle/>
              <a:p>
                <a:endParaRPr lang="en-GB"/>
              </a:p>
            </p:txBody>
          </p:sp>
          <p:sp>
            <p:nvSpPr>
              <p:cNvPr id="3090" name="Freeform 18"/>
              <p:cNvSpPr>
                <a:spLocks/>
              </p:cNvSpPr>
              <p:nvPr/>
            </p:nvSpPr>
            <p:spPr bwMode="ltGray">
              <a:xfrm rot="-5400000">
                <a:off x="3736" y="1669"/>
                <a:ext cx="624" cy="422"/>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432" y="240"/>
                      <a:pt x="624" y="272"/>
                    </a:cubicBezTo>
                    <a:lnTo>
                      <a:pt x="624" y="0"/>
                    </a:lnTo>
                    <a:lnTo>
                      <a:pt x="0" y="0"/>
                    </a:lnTo>
                    <a:close/>
                  </a:path>
                </a:pathLst>
              </a:custGeom>
              <a:solidFill>
                <a:schemeClr val="tx2"/>
              </a:solidFill>
              <a:ln w="9525">
                <a:noFill/>
                <a:round/>
                <a:headEnd/>
                <a:tailEnd/>
              </a:ln>
            </p:spPr>
            <p:txBody>
              <a:bodyPr wrap="none" anchor="ctr"/>
              <a:lstStyle/>
              <a:p>
                <a:endParaRPr lang="en-GB"/>
              </a:p>
            </p:txBody>
          </p:sp>
          <p:sp>
            <p:nvSpPr>
              <p:cNvPr id="3091" name="Freeform 19"/>
              <p:cNvSpPr>
                <a:spLocks/>
              </p:cNvSpPr>
              <p:nvPr/>
            </p:nvSpPr>
            <p:spPr bwMode="ltGray">
              <a:xfrm rot="-5400000">
                <a:off x="4584" y="1747"/>
                <a:ext cx="624" cy="255"/>
              </a:xfrm>
              <a:custGeom>
                <a:avLst/>
                <a:gdLst/>
                <a:ahLst/>
                <a:cxnLst>
                  <a:cxn ang="0">
                    <a:pos x="0" y="53"/>
                  </a:cxn>
                  <a:cxn ang="0">
                    <a:pos x="0" y="325"/>
                  </a:cxn>
                  <a:cxn ang="0">
                    <a:pos x="624" y="325"/>
                  </a:cxn>
                  <a:cxn ang="0">
                    <a:pos x="624" y="53"/>
                  </a:cxn>
                  <a:cxn ang="0">
                    <a:pos x="384" y="8"/>
                  </a:cxn>
                  <a:cxn ang="0">
                    <a:pos x="0" y="53"/>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folHlink"/>
              </a:solidFill>
              <a:ln w="9525">
                <a:noFill/>
                <a:round/>
                <a:headEnd/>
                <a:tailEnd/>
              </a:ln>
            </p:spPr>
            <p:txBody>
              <a:bodyPr wrap="none" anchor="ctr"/>
              <a:lstStyle/>
              <a:p>
                <a:endParaRPr lang="en-GB"/>
              </a:p>
            </p:txBody>
          </p:sp>
          <p:sp>
            <p:nvSpPr>
              <p:cNvPr id="3092" name="Freeform 20"/>
              <p:cNvSpPr>
                <a:spLocks/>
              </p:cNvSpPr>
              <p:nvPr/>
            </p:nvSpPr>
            <p:spPr bwMode="ltGray">
              <a:xfrm>
                <a:off x="5469" y="1562"/>
                <a:ext cx="291" cy="625"/>
              </a:xfrm>
              <a:custGeom>
                <a:avLst/>
                <a:gdLst/>
                <a:ahLst/>
                <a:cxnLst>
                  <a:cxn ang="0">
                    <a:pos x="0" y="624"/>
                  </a:cxn>
                  <a:cxn ang="0">
                    <a:pos x="291" y="625"/>
                  </a:cxn>
                  <a:cxn ang="0">
                    <a:pos x="291" y="6"/>
                  </a:cxn>
                  <a:cxn ang="0">
                    <a:pos x="0" y="0"/>
                  </a:cxn>
                  <a:cxn ang="0">
                    <a:pos x="0" y="624"/>
                  </a:cxn>
                </a:cxnLst>
                <a:rect l="0" t="0" r="r" b="b"/>
                <a:pathLst>
                  <a:path w="291" h="625">
                    <a:moveTo>
                      <a:pt x="0" y="624"/>
                    </a:moveTo>
                    <a:lnTo>
                      <a:pt x="291" y="625"/>
                    </a:lnTo>
                    <a:lnTo>
                      <a:pt x="291" y="6"/>
                    </a:lnTo>
                    <a:lnTo>
                      <a:pt x="0" y="0"/>
                    </a:lnTo>
                    <a:cubicBezTo>
                      <a:pt x="39" y="384"/>
                      <a:pt x="0" y="494"/>
                      <a:pt x="0" y="624"/>
                    </a:cubicBezTo>
                    <a:close/>
                  </a:path>
                </a:pathLst>
              </a:custGeom>
              <a:solidFill>
                <a:schemeClr val="tx1"/>
              </a:solidFill>
              <a:ln w="9525">
                <a:noFill/>
                <a:round/>
                <a:headEnd/>
                <a:tailEnd/>
              </a:ln>
            </p:spPr>
            <p:txBody>
              <a:bodyPr wrap="none" anchor="ctr"/>
              <a:lstStyle/>
              <a:p>
                <a:endParaRPr lang="en-GB"/>
              </a:p>
            </p:txBody>
          </p:sp>
          <p:sp>
            <p:nvSpPr>
              <p:cNvPr id="3093" name="Freeform 21"/>
              <p:cNvSpPr>
                <a:spLocks/>
              </p:cNvSpPr>
              <p:nvPr/>
            </p:nvSpPr>
            <p:spPr bwMode="ltGray">
              <a:xfrm rot="-5400000">
                <a:off x="5084" y="1694"/>
                <a:ext cx="624" cy="361"/>
              </a:xfrm>
              <a:custGeom>
                <a:avLst/>
                <a:gdLst/>
                <a:ahLst/>
                <a:cxnLst>
                  <a:cxn ang="0">
                    <a:pos x="0" y="0"/>
                  </a:cxn>
                  <a:cxn ang="0">
                    <a:pos x="0" y="272"/>
                  </a:cxn>
                  <a:cxn ang="0">
                    <a:pos x="240" y="240"/>
                  </a:cxn>
                  <a:cxn ang="0">
                    <a:pos x="624" y="272"/>
                  </a:cxn>
                  <a:cxn ang="0">
                    <a:pos x="624" y="0"/>
                  </a:cxn>
                  <a:cxn ang="0">
                    <a:pos x="0" y="0"/>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w="9525">
                <a:noFill/>
                <a:round/>
                <a:headEnd/>
                <a:tailEnd/>
              </a:ln>
            </p:spPr>
            <p:txBody>
              <a:bodyPr wrap="none" anchor="ctr"/>
              <a:lstStyle/>
              <a:p>
                <a:endParaRPr lang="en-GB"/>
              </a:p>
            </p:txBody>
          </p:sp>
          <p:sp>
            <p:nvSpPr>
              <p:cNvPr id="3094" name="Freeform 22"/>
              <p:cNvSpPr>
                <a:spLocks/>
              </p:cNvSpPr>
              <p:nvPr/>
            </p:nvSpPr>
            <p:spPr bwMode="ltGray">
              <a:xfrm rot="-5400000">
                <a:off x="4797" y="1721"/>
                <a:ext cx="632" cy="316"/>
              </a:xfrm>
              <a:custGeom>
                <a:avLst/>
                <a:gdLst/>
                <a:ahLst/>
                <a:cxnLst>
                  <a:cxn ang="0">
                    <a:pos x="8" y="45"/>
                  </a:cxn>
                  <a:cxn ang="0">
                    <a:pos x="8" y="317"/>
                  </a:cxn>
                  <a:cxn ang="0">
                    <a:pos x="248" y="317"/>
                  </a:cxn>
                  <a:cxn ang="0">
                    <a:pos x="632" y="317"/>
                  </a:cxn>
                  <a:cxn ang="0">
                    <a:pos x="632" y="45"/>
                  </a:cxn>
                  <a:cxn ang="0">
                    <a:pos x="104" y="45"/>
                  </a:cxn>
                  <a:cxn ang="0">
                    <a:pos x="8" y="45"/>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w="9525">
                <a:noFill/>
                <a:round/>
                <a:headEnd/>
                <a:tailEnd/>
              </a:ln>
            </p:spPr>
            <p:txBody>
              <a:bodyPr wrap="none" anchor="ctr"/>
              <a:lstStyle/>
              <a:p>
                <a:endParaRPr lang="en-GB"/>
              </a:p>
            </p:txBody>
          </p:sp>
        </p:grpSp>
        <p:sp>
          <p:nvSpPr>
            <p:cNvPr id="3095" name="Freeform 23"/>
            <p:cNvSpPr>
              <a:spLocks/>
            </p:cNvSpPr>
            <p:nvPr/>
          </p:nvSpPr>
          <p:spPr bwMode="ltGray">
            <a:xfrm flipH="1">
              <a:off x="-2" y="1536"/>
              <a:ext cx="5762" cy="412"/>
            </a:xfrm>
            <a:custGeom>
              <a:avLst/>
              <a:gdLst/>
              <a:ahLst/>
              <a:cxnLst>
                <a:cxn ang="0">
                  <a:pos x="0" y="196"/>
                </a:cxn>
                <a:cxn ang="0">
                  <a:pos x="5762" y="188"/>
                </a:cxn>
                <a:cxn ang="0">
                  <a:pos x="5762" y="4"/>
                </a:cxn>
                <a:cxn ang="0">
                  <a:pos x="0" y="0"/>
                </a:cxn>
                <a:cxn ang="0">
                  <a:pos x="0" y="196"/>
                </a:cxn>
              </a:cxnLst>
              <a:rect l="0" t="0" r="r" b="b"/>
              <a:pathLst>
                <a:path w="5762" h="385">
                  <a:moveTo>
                    <a:pt x="0" y="196"/>
                  </a:moveTo>
                  <a:cubicBezTo>
                    <a:pt x="1667" y="385"/>
                    <a:pt x="2275" y="93"/>
                    <a:pt x="5762" y="188"/>
                  </a:cubicBezTo>
                  <a:lnTo>
                    <a:pt x="5762" y="4"/>
                  </a:lnTo>
                  <a:lnTo>
                    <a:pt x="0" y="0"/>
                  </a:lnTo>
                  <a:lnTo>
                    <a:pt x="0" y="196"/>
                  </a:lnTo>
                  <a:close/>
                </a:path>
              </a:pathLst>
            </a:custGeom>
            <a:gradFill rotWithShape="0">
              <a:gsLst>
                <a:gs pos="0">
                  <a:schemeClr val="bg1"/>
                </a:gs>
                <a:gs pos="100000">
                  <a:srgbClr val="767676"/>
                </a:gs>
              </a:gsLst>
              <a:lin ang="5400000" scaled="1"/>
            </a:gradFill>
            <a:ln w="9525" cap="flat">
              <a:noFill/>
              <a:prstDash val="solid"/>
              <a:miter lim="800000"/>
              <a:headEnd type="none" w="med" len="med"/>
              <a:tailEnd type="none" w="med" len="med"/>
            </a:ln>
            <a:effectLst/>
          </p:spPr>
          <p:txBody>
            <a:bodyPr wrap="none" anchor="ctr"/>
            <a:lstStyle/>
            <a:p>
              <a:endParaRPr lang="en-GB"/>
            </a:p>
          </p:txBody>
        </p:sp>
        <p:sp>
          <p:nvSpPr>
            <p:cNvPr id="3096" name="Freeform 24"/>
            <p:cNvSpPr>
              <a:spLocks/>
            </p:cNvSpPr>
            <p:nvPr/>
          </p:nvSpPr>
          <p:spPr bwMode="ltGray">
            <a:xfrm flipH="1">
              <a:off x="-2" y="2017"/>
              <a:ext cx="5761" cy="189"/>
            </a:xfrm>
            <a:custGeom>
              <a:avLst/>
              <a:gdLst/>
              <a:ahLst/>
              <a:cxnLst>
                <a:cxn ang="0">
                  <a:pos x="0" y="28"/>
                </a:cxn>
                <a:cxn ang="0">
                  <a:pos x="5761" y="0"/>
                </a:cxn>
                <a:cxn ang="0">
                  <a:pos x="5761" y="189"/>
                </a:cxn>
                <a:cxn ang="0">
                  <a:pos x="1" y="189"/>
                </a:cxn>
                <a:cxn ang="0">
                  <a:pos x="0" y="28"/>
                </a:cxn>
              </a:cxnLst>
              <a:rect l="0" t="0" r="r" b="b"/>
              <a:pathLst>
                <a:path w="5761" h="189">
                  <a:moveTo>
                    <a:pt x="0" y="28"/>
                  </a:moveTo>
                  <a:cubicBezTo>
                    <a:pt x="961" y="0"/>
                    <a:pt x="4971" y="161"/>
                    <a:pt x="5761" y="0"/>
                  </a:cubicBezTo>
                  <a:lnTo>
                    <a:pt x="5761" y="189"/>
                  </a:lnTo>
                  <a:lnTo>
                    <a:pt x="1" y="189"/>
                  </a:lnTo>
                  <a:lnTo>
                    <a:pt x="0" y="28"/>
                  </a:lnTo>
                  <a:close/>
                </a:path>
              </a:pathLst>
            </a:custGeom>
            <a:gradFill rotWithShape="0">
              <a:gsLst>
                <a:gs pos="0">
                  <a:srgbClr val="767676"/>
                </a:gs>
                <a:gs pos="100000">
                  <a:schemeClr val="bg1"/>
                </a:gs>
              </a:gsLst>
              <a:lin ang="5400000" scaled="1"/>
            </a:gradFill>
            <a:ln w="9525" cap="flat">
              <a:noFill/>
              <a:prstDash val="solid"/>
              <a:miter lim="800000"/>
              <a:headEnd/>
              <a:tailEnd/>
            </a:ln>
            <a:effectLst/>
          </p:spPr>
          <p:txBody>
            <a:bodyPr wrap="none" anchor="ctr"/>
            <a:lstStyle/>
            <a:p>
              <a:endParaRPr lang="en-GB"/>
            </a:p>
          </p:txBody>
        </p:sp>
      </p:grpSp>
      <p:sp>
        <p:nvSpPr>
          <p:cNvPr id="3097" name="Rectangle 25"/>
          <p:cNvSpPr>
            <a:spLocks noGrp="1" noChangeArrowheads="1"/>
          </p:cNvSpPr>
          <p:nvPr>
            <p:ph type="ctrTitle"/>
          </p:nvPr>
        </p:nvSpPr>
        <p:spPr>
          <a:xfrm>
            <a:off x="1173163" y="1341438"/>
            <a:ext cx="7772400" cy="1143000"/>
          </a:xfrm>
        </p:spPr>
        <p:txBody>
          <a:bodyPr/>
          <a:lstStyle>
            <a:lvl1pPr>
              <a:defRPr/>
            </a:lvl1pPr>
          </a:lstStyle>
          <a:p>
            <a:r>
              <a:rPr lang="en-US"/>
              <a:t>Click to edit Master title style</a:t>
            </a:r>
          </a:p>
        </p:txBody>
      </p:sp>
      <p:sp>
        <p:nvSpPr>
          <p:cNvPr id="3098" name="Rectangle 26"/>
          <p:cNvSpPr>
            <a:spLocks noGrp="1" noChangeArrowheads="1"/>
          </p:cNvSpPr>
          <p:nvPr>
            <p:ph type="subTitle" idx="1"/>
          </p:nvPr>
        </p:nvSpPr>
        <p:spPr>
          <a:xfrm>
            <a:off x="1166813" y="3886200"/>
            <a:ext cx="6400800" cy="1752600"/>
          </a:xfrm>
        </p:spPr>
        <p:txBody>
          <a:bodyPr/>
          <a:lstStyle>
            <a:lvl1pPr marL="0" indent="0">
              <a:buFont typeface="Monotype Sorts" pitchFamily="2" charset="2"/>
              <a:buNone/>
              <a:defRPr/>
            </a:lvl1pPr>
          </a:lstStyle>
          <a:p>
            <a:r>
              <a:rPr lang="en-US"/>
              <a:t>Click to edit Master subtitle style</a:t>
            </a:r>
          </a:p>
        </p:txBody>
      </p:sp>
      <p:sp>
        <p:nvSpPr>
          <p:cNvPr id="3099" name="Rectangle 27"/>
          <p:cNvSpPr>
            <a:spLocks noGrp="1" noChangeArrowheads="1"/>
          </p:cNvSpPr>
          <p:nvPr>
            <p:ph type="dt" sz="half" idx="2"/>
          </p:nvPr>
        </p:nvSpPr>
        <p:spPr>
          <a:xfrm>
            <a:off x="1166813" y="6248400"/>
            <a:ext cx="1905000" cy="457200"/>
          </a:xfrm>
        </p:spPr>
        <p:txBody>
          <a:bodyPr/>
          <a:lstStyle>
            <a:lvl1pPr>
              <a:defRPr>
                <a:solidFill>
                  <a:srgbClr val="000000"/>
                </a:solidFill>
              </a:defRPr>
            </a:lvl1pPr>
          </a:lstStyle>
          <a:p>
            <a:endParaRPr lang="en-US"/>
          </a:p>
        </p:txBody>
      </p:sp>
      <p:sp>
        <p:nvSpPr>
          <p:cNvPr id="3100" name="Rectangle 28"/>
          <p:cNvSpPr>
            <a:spLocks noGrp="1" noChangeArrowheads="1"/>
          </p:cNvSpPr>
          <p:nvPr>
            <p:ph type="ftr" sz="quarter" idx="3"/>
          </p:nvPr>
        </p:nvSpPr>
        <p:spPr/>
        <p:txBody>
          <a:bodyPr/>
          <a:lstStyle>
            <a:lvl1pPr>
              <a:defRPr>
                <a:solidFill>
                  <a:srgbClr val="000000"/>
                </a:solidFill>
              </a:defRPr>
            </a:lvl1pPr>
          </a:lstStyle>
          <a:p>
            <a:endParaRPr lang="en-US"/>
          </a:p>
        </p:txBody>
      </p:sp>
      <p:sp>
        <p:nvSpPr>
          <p:cNvPr id="3101" name="Rectangle 29"/>
          <p:cNvSpPr>
            <a:spLocks noGrp="1" noChangeArrowheads="1"/>
          </p:cNvSpPr>
          <p:nvPr>
            <p:ph type="sldNum" sz="quarter" idx="4"/>
          </p:nvPr>
        </p:nvSpPr>
        <p:spPr/>
        <p:txBody>
          <a:bodyPr/>
          <a:lstStyle>
            <a:lvl1pPr>
              <a:defRPr>
                <a:solidFill>
                  <a:srgbClr val="000000"/>
                </a:solidFill>
              </a:defRPr>
            </a:lvl1pPr>
          </a:lstStyle>
          <a:p>
            <a:fld id="{0F321A26-FC62-4203-886A-4979423F72B3}" type="slidenum">
              <a:rPr lang="en-US"/>
              <a:pPr/>
              <a:t>‹#›</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9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8" grpId="0" build="p">
        <p:tmplLst>
          <p:tmpl lvl="1">
            <p:tnLst>
              <p:par>
                <p:cTn presetID="1" presetClass="entr" presetSubtype="0" fill="hold" nodeType="clickEffect">
                  <p:stCondLst>
                    <p:cond delay="0"/>
                  </p:stCondLst>
                  <p:childTnLst>
                    <p:set>
                      <p:cBhvr>
                        <p:cTn dur="1" fill="hold">
                          <p:stCondLst>
                            <p:cond delay="0"/>
                          </p:stCondLst>
                        </p:cTn>
                        <p:tgtEl>
                          <p:spTgt spid="3098"/>
                        </p:tgtEl>
                        <p:attrNameLst>
                          <p:attrName>style.visibility</p:attrName>
                        </p:attrNameLst>
                      </p:cBhvr>
                      <p:to>
                        <p:strVal val="visible"/>
                      </p:to>
                    </p:se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5B652BF-CA6F-40DE-8457-7CE68FD4C144}"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D11E37D-4D5E-458F-9D33-C1A2C9FF1AFF}"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73163"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35563"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5C03CD15-6283-41AC-9CDD-4E9750856756}"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EEFB18A7-3905-451C-92D1-DABB0C1C7B6F}"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01708F2-DCD6-463F-9832-717F7E86D54B}"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CB17930E-1859-4F5E-B59C-E87220AF33C9}"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48D0B0D4-B670-4935-B83F-4243D7B04D34}"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CB1A201-9960-471D-9423-BD57A828881F}"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AB6136B-6F59-402E-8386-178487EB27B2}"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2463" y="457200"/>
            <a:ext cx="1943100" cy="5638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173163"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0515152-9105-484A-904F-545720ADA1DF}"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2050" name="Group 2"/>
          <p:cNvGrpSpPr>
            <a:grpSpLocks/>
          </p:cNvGrpSpPr>
          <p:nvPr/>
        </p:nvGrpSpPr>
        <p:grpSpPr bwMode="auto">
          <a:xfrm>
            <a:off x="0" y="-4763"/>
            <a:ext cx="1063625" cy="6858001"/>
            <a:chOff x="0" y="-3"/>
            <a:chExt cx="670" cy="4320"/>
          </a:xfrm>
        </p:grpSpPr>
        <p:grpSp>
          <p:nvGrpSpPr>
            <p:cNvPr id="2051" name="Group 3"/>
            <p:cNvGrpSpPr>
              <a:grpSpLocks/>
            </p:cNvGrpSpPr>
            <p:nvPr/>
          </p:nvGrpSpPr>
          <p:grpSpPr bwMode="auto">
            <a:xfrm rot="16200000" flipH="1">
              <a:off x="-1815" y="1838"/>
              <a:ext cx="4320" cy="638"/>
              <a:chOff x="-2" y="1562"/>
              <a:chExt cx="5762" cy="638"/>
            </a:xfrm>
          </p:grpSpPr>
          <p:sp>
            <p:nvSpPr>
              <p:cNvPr id="2052" name="Freeform 4"/>
              <p:cNvSpPr>
                <a:spLocks/>
              </p:cNvSpPr>
              <p:nvPr/>
            </p:nvSpPr>
            <p:spPr bwMode="ltGray">
              <a:xfrm rot="-5400000">
                <a:off x="2559" y="-993"/>
                <a:ext cx="624" cy="5745"/>
              </a:xfrm>
              <a:custGeom>
                <a:avLst/>
                <a:gdLst/>
                <a:ahLst/>
                <a:cxnLst>
                  <a:cxn ang="0">
                    <a:pos x="0" y="0"/>
                  </a:cxn>
                  <a:cxn ang="0">
                    <a:pos x="0" y="720"/>
                  </a:cxn>
                  <a:cxn ang="0">
                    <a:pos x="1000" y="720"/>
                  </a:cxn>
                  <a:cxn ang="0">
                    <a:pos x="1000" y="0"/>
                  </a:cxn>
                  <a:cxn ang="0">
                    <a:pos x="0" y="0"/>
                  </a:cxn>
                </a:cxnLst>
                <a:rect l="0" t="0" r="r" b="b"/>
                <a:pathLst>
                  <a:path w="1000" h="720">
                    <a:moveTo>
                      <a:pt x="0" y="0"/>
                    </a:moveTo>
                    <a:lnTo>
                      <a:pt x="0" y="720"/>
                    </a:lnTo>
                    <a:lnTo>
                      <a:pt x="1000" y="720"/>
                    </a:lnTo>
                    <a:lnTo>
                      <a:pt x="1000" y="0"/>
                    </a:lnTo>
                    <a:lnTo>
                      <a:pt x="0" y="0"/>
                    </a:lnTo>
                    <a:close/>
                  </a:path>
                </a:pathLst>
              </a:custGeom>
              <a:solidFill>
                <a:schemeClr val="accent1"/>
              </a:solidFill>
              <a:ln w="9525">
                <a:noFill/>
                <a:round/>
                <a:headEnd/>
                <a:tailEnd/>
              </a:ln>
            </p:spPr>
            <p:txBody>
              <a:bodyPr wrap="none" anchor="ctr"/>
              <a:lstStyle/>
              <a:p>
                <a:endParaRPr lang="en-GB"/>
              </a:p>
            </p:txBody>
          </p:sp>
          <p:sp>
            <p:nvSpPr>
              <p:cNvPr id="2053" name="Freeform 5"/>
              <p:cNvSpPr>
                <a:spLocks/>
              </p:cNvSpPr>
              <p:nvPr/>
            </p:nvSpPr>
            <p:spPr bwMode="ltGray">
              <a:xfrm rot="-5400000">
                <a:off x="1323" y="1669"/>
                <a:ext cx="624" cy="421"/>
              </a:xfrm>
              <a:custGeom>
                <a:avLst/>
                <a:gdLst/>
                <a:ahLst/>
                <a:cxnLst>
                  <a:cxn ang="0">
                    <a:pos x="0" y="0"/>
                  </a:cxn>
                  <a:cxn ang="0">
                    <a:pos x="0" y="272"/>
                  </a:cxn>
                  <a:cxn ang="0">
                    <a:pos x="624" y="272"/>
                  </a:cxn>
                  <a:cxn ang="0">
                    <a:pos x="624" y="0"/>
                  </a:cxn>
                  <a:cxn ang="0">
                    <a:pos x="0" y="0"/>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w="9525">
                <a:noFill/>
                <a:round/>
                <a:headEnd/>
                <a:tailEnd/>
              </a:ln>
            </p:spPr>
            <p:txBody>
              <a:bodyPr wrap="none" anchor="ctr"/>
              <a:lstStyle/>
              <a:p>
                <a:endParaRPr lang="en-GB"/>
              </a:p>
            </p:txBody>
          </p:sp>
          <p:sp>
            <p:nvSpPr>
              <p:cNvPr id="2054" name="Freeform 6"/>
              <p:cNvSpPr>
                <a:spLocks/>
              </p:cNvSpPr>
              <p:nvPr/>
            </p:nvSpPr>
            <p:spPr bwMode="ltGray">
              <a:xfrm rot="-5400000">
                <a:off x="982" y="1669"/>
                <a:ext cx="624" cy="422"/>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432" y="240"/>
                      <a:pt x="624" y="272"/>
                    </a:cubicBezTo>
                    <a:lnTo>
                      <a:pt x="624" y="0"/>
                    </a:lnTo>
                    <a:lnTo>
                      <a:pt x="0" y="0"/>
                    </a:lnTo>
                    <a:close/>
                  </a:path>
                </a:pathLst>
              </a:custGeom>
              <a:solidFill>
                <a:schemeClr val="folHlink"/>
              </a:solidFill>
              <a:ln w="9525">
                <a:noFill/>
                <a:round/>
                <a:headEnd/>
                <a:tailEnd/>
              </a:ln>
            </p:spPr>
            <p:txBody>
              <a:bodyPr wrap="none" anchor="ctr"/>
              <a:lstStyle/>
              <a:p>
                <a:endParaRPr lang="en-GB"/>
              </a:p>
            </p:txBody>
          </p:sp>
          <p:sp>
            <p:nvSpPr>
              <p:cNvPr id="2055" name="Freeform 7"/>
              <p:cNvSpPr>
                <a:spLocks/>
              </p:cNvSpPr>
              <p:nvPr/>
            </p:nvSpPr>
            <p:spPr bwMode="ltGray">
              <a:xfrm rot="-5400000">
                <a:off x="-57" y="1752"/>
                <a:ext cx="624" cy="255"/>
              </a:xfrm>
              <a:custGeom>
                <a:avLst/>
                <a:gdLst/>
                <a:ahLst/>
                <a:cxnLst>
                  <a:cxn ang="0">
                    <a:pos x="0" y="53"/>
                  </a:cxn>
                  <a:cxn ang="0">
                    <a:pos x="0" y="325"/>
                  </a:cxn>
                  <a:cxn ang="0">
                    <a:pos x="624" y="325"/>
                  </a:cxn>
                  <a:cxn ang="0">
                    <a:pos x="624" y="53"/>
                  </a:cxn>
                  <a:cxn ang="0">
                    <a:pos x="384" y="8"/>
                  </a:cxn>
                  <a:cxn ang="0">
                    <a:pos x="0" y="53"/>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bg2"/>
              </a:solidFill>
              <a:ln w="9525">
                <a:noFill/>
                <a:round/>
                <a:headEnd/>
                <a:tailEnd/>
              </a:ln>
            </p:spPr>
            <p:txBody>
              <a:bodyPr wrap="none" anchor="ctr"/>
              <a:lstStyle/>
              <a:p>
                <a:endParaRPr lang="en-GB"/>
              </a:p>
            </p:txBody>
          </p:sp>
          <p:sp>
            <p:nvSpPr>
              <p:cNvPr id="2056" name="Freeform 8"/>
              <p:cNvSpPr>
                <a:spLocks/>
              </p:cNvSpPr>
              <p:nvPr/>
            </p:nvSpPr>
            <p:spPr bwMode="ltGray">
              <a:xfrm rot="-5400000">
                <a:off x="664" y="1733"/>
                <a:ext cx="624" cy="294"/>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tx1"/>
              </a:solidFill>
              <a:ln w="9525">
                <a:noFill/>
                <a:round/>
                <a:headEnd/>
                <a:tailEnd/>
              </a:ln>
            </p:spPr>
            <p:txBody>
              <a:bodyPr wrap="none" anchor="ctr"/>
              <a:lstStyle/>
              <a:p>
                <a:endParaRPr lang="en-GB"/>
              </a:p>
            </p:txBody>
          </p:sp>
          <p:sp>
            <p:nvSpPr>
              <p:cNvPr id="2057" name="Freeform 9"/>
              <p:cNvSpPr>
                <a:spLocks/>
              </p:cNvSpPr>
              <p:nvPr/>
            </p:nvSpPr>
            <p:spPr bwMode="ltGray">
              <a:xfrm rot="-5400000">
                <a:off x="442" y="1699"/>
                <a:ext cx="624" cy="362"/>
              </a:xfrm>
              <a:custGeom>
                <a:avLst/>
                <a:gdLst/>
                <a:ahLst/>
                <a:cxnLst>
                  <a:cxn ang="0">
                    <a:pos x="0" y="0"/>
                  </a:cxn>
                  <a:cxn ang="0">
                    <a:pos x="0" y="272"/>
                  </a:cxn>
                  <a:cxn ang="0">
                    <a:pos x="240" y="240"/>
                  </a:cxn>
                  <a:cxn ang="0">
                    <a:pos x="624" y="272"/>
                  </a:cxn>
                  <a:cxn ang="0">
                    <a:pos x="624" y="0"/>
                  </a:cxn>
                  <a:cxn ang="0">
                    <a:pos x="0" y="0"/>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w="9525">
                <a:noFill/>
                <a:round/>
                <a:headEnd/>
                <a:tailEnd/>
              </a:ln>
            </p:spPr>
            <p:txBody>
              <a:bodyPr wrap="none" anchor="ctr"/>
              <a:lstStyle/>
              <a:p>
                <a:endParaRPr lang="en-GB"/>
              </a:p>
            </p:txBody>
          </p:sp>
          <p:sp>
            <p:nvSpPr>
              <p:cNvPr id="2058" name="Freeform 10"/>
              <p:cNvSpPr>
                <a:spLocks/>
              </p:cNvSpPr>
              <p:nvPr/>
            </p:nvSpPr>
            <p:spPr bwMode="ltGray">
              <a:xfrm rot="-5400000">
                <a:off x="156" y="1726"/>
                <a:ext cx="632" cy="315"/>
              </a:xfrm>
              <a:custGeom>
                <a:avLst/>
                <a:gdLst/>
                <a:ahLst/>
                <a:cxnLst>
                  <a:cxn ang="0">
                    <a:pos x="8" y="45"/>
                  </a:cxn>
                  <a:cxn ang="0">
                    <a:pos x="8" y="317"/>
                  </a:cxn>
                  <a:cxn ang="0">
                    <a:pos x="248" y="317"/>
                  </a:cxn>
                  <a:cxn ang="0">
                    <a:pos x="632" y="317"/>
                  </a:cxn>
                  <a:cxn ang="0">
                    <a:pos x="632" y="45"/>
                  </a:cxn>
                  <a:cxn ang="0">
                    <a:pos x="104" y="45"/>
                  </a:cxn>
                  <a:cxn ang="0">
                    <a:pos x="8" y="45"/>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w="9525">
                <a:noFill/>
                <a:round/>
                <a:headEnd/>
                <a:tailEnd/>
              </a:ln>
            </p:spPr>
            <p:txBody>
              <a:bodyPr wrap="none" anchor="ctr"/>
              <a:lstStyle/>
              <a:p>
                <a:endParaRPr lang="en-GB"/>
              </a:p>
            </p:txBody>
          </p:sp>
          <p:sp>
            <p:nvSpPr>
              <p:cNvPr id="2059" name="Freeform 11"/>
              <p:cNvSpPr>
                <a:spLocks/>
              </p:cNvSpPr>
              <p:nvPr/>
            </p:nvSpPr>
            <p:spPr bwMode="ltGray">
              <a:xfrm rot="-5400000">
                <a:off x="3211" y="1664"/>
                <a:ext cx="624" cy="421"/>
              </a:xfrm>
              <a:custGeom>
                <a:avLst/>
                <a:gdLst/>
                <a:ahLst/>
                <a:cxnLst>
                  <a:cxn ang="0">
                    <a:pos x="0" y="0"/>
                  </a:cxn>
                  <a:cxn ang="0">
                    <a:pos x="0" y="272"/>
                  </a:cxn>
                  <a:cxn ang="0">
                    <a:pos x="624" y="272"/>
                  </a:cxn>
                  <a:cxn ang="0">
                    <a:pos x="624" y="0"/>
                  </a:cxn>
                  <a:cxn ang="0">
                    <a:pos x="0" y="0"/>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w="9525">
                <a:noFill/>
                <a:round/>
                <a:headEnd/>
                <a:tailEnd/>
              </a:ln>
            </p:spPr>
            <p:txBody>
              <a:bodyPr wrap="none" anchor="ctr"/>
              <a:lstStyle/>
              <a:p>
                <a:endParaRPr lang="en-GB"/>
              </a:p>
            </p:txBody>
          </p:sp>
          <p:sp>
            <p:nvSpPr>
              <p:cNvPr id="2060" name="Freeform 12"/>
              <p:cNvSpPr>
                <a:spLocks/>
              </p:cNvSpPr>
              <p:nvPr/>
            </p:nvSpPr>
            <p:spPr bwMode="ltGray">
              <a:xfrm rot="-5400000">
                <a:off x="2870" y="1664"/>
                <a:ext cx="624" cy="422"/>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432" y="240"/>
                      <a:pt x="624" y="272"/>
                    </a:cubicBezTo>
                    <a:lnTo>
                      <a:pt x="624" y="0"/>
                    </a:lnTo>
                    <a:lnTo>
                      <a:pt x="0" y="0"/>
                    </a:lnTo>
                    <a:close/>
                  </a:path>
                </a:pathLst>
              </a:custGeom>
              <a:solidFill>
                <a:schemeClr val="tx1"/>
              </a:solidFill>
              <a:ln w="9525">
                <a:noFill/>
                <a:round/>
                <a:headEnd/>
                <a:tailEnd/>
              </a:ln>
            </p:spPr>
            <p:txBody>
              <a:bodyPr wrap="none" anchor="ctr"/>
              <a:lstStyle/>
              <a:p>
                <a:endParaRPr lang="en-GB"/>
              </a:p>
            </p:txBody>
          </p:sp>
          <p:sp>
            <p:nvSpPr>
              <p:cNvPr id="2061" name="Freeform 13"/>
              <p:cNvSpPr>
                <a:spLocks/>
              </p:cNvSpPr>
              <p:nvPr/>
            </p:nvSpPr>
            <p:spPr bwMode="ltGray">
              <a:xfrm rot="-5400000">
                <a:off x="1830" y="1747"/>
                <a:ext cx="624" cy="255"/>
              </a:xfrm>
              <a:custGeom>
                <a:avLst/>
                <a:gdLst/>
                <a:ahLst/>
                <a:cxnLst>
                  <a:cxn ang="0">
                    <a:pos x="0" y="53"/>
                  </a:cxn>
                  <a:cxn ang="0">
                    <a:pos x="0" y="325"/>
                  </a:cxn>
                  <a:cxn ang="0">
                    <a:pos x="624" y="325"/>
                  </a:cxn>
                  <a:cxn ang="0">
                    <a:pos x="624" y="53"/>
                  </a:cxn>
                  <a:cxn ang="0">
                    <a:pos x="384" y="8"/>
                  </a:cxn>
                  <a:cxn ang="0">
                    <a:pos x="0" y="53"/>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tx2"/>
              </a:solidFill>
              <a:ln w="9525">
                <a:noFill/>
                <a:round/>
                <a:headEnd/>
                <a:tailEnd/>
              </a:ln>
            </p:spPr>
            <p:txBody>
              <a:bodyPr wrap="none" anchor="ctr"/>
              <a:lstStyle/>
              <a:p>
                <a:endParaRPr lang="en-GB"/>
              </a:p>
            </p:txBody>
          </p:sp>
          <p:sp>
            <p:nvSpPr>
              <p:cNvPr id="2062" name="Freeform 14"/>
              <p:cNvSpPr>
                <a:spLocks/>
              </p:cNvSpPr>
              <p:nvPr/>
            </p:nvSpPr>
            <p:spPr bwMode="ltGray">
              <a:xfrm rot="-5400000">
                <a:off x="2551" y="1728"/>
                <a:ext cx="624" cy="294"/>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folHlink"/>
              </a:solidFill>
              <a:ln w="9525">
                <a:noFill/>
                <a:round/>
                <a:headEnd/>
                <a:tailEnd/>
              </a:ln>
            </p:spPr>
            <p:txBody>
              <a:bodyPr wrap="none" anchor="ctr"/>
              <a:lstStyle/>
              <a:p>
                <a:endParaRPr lang="en-GB"/>
              </a:p>
            </p:txBody>
          </p:sp>
          <p:sp>
            <p:nvSpPr>
              <p:cNvPr id="2063" name="Freeform 15"/>
              <p:cNvSpPr>
                <a:spLocks/>
              </p:cNvSpPr>
              <p:nvPr/>
            </p:nvSpPr>
            <p:spPr bwMode="ltGray">
              <a:xfrm rot="-5400000">
                <a:off x="2330" y="1694"/>
                <a:ext cx="624" cy="361"/>
              </a:xfrm>
              <a:custGeom>
                <a:avLst/>
                <a:gdLst/>
                <a:ahLst/>
                <a:cxnLst>
                  <a:cxn ang="0">
                    <a:pos x="0" y="0"/>
                  </a:cxn>
                  <a:cxn ang="0">
                    <a:pos x="0" y="272"/>
                  </a:cxn>
                  <a:cxn ang="0">
                    <a:pos x="240" y="240"/>
                  </a:cxn>
                  <a:cxn ang="0">
                    <a:pos x="624" y="272"/>
                  </a:cxn>
                  <a:cxn ang="0">
                    <a:pos x="624" y="0"/>
                  </a:cxn>
                  <a:cxn ang="0">
                    <a:pos x="0" y="0"/>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w="9525">
                <a:noFill/>
                <a:round/>
                <a:headEnd/>
                <a:tailEnd/>
              </a:ln>
            </p:spPr>
            <p:txBody>
              <a:bodyPr wrap="none" anchor="ctr"/>
              <a:lstStyle/>
              <a:p>
                <a:endParaRPr lang="en-GB"/>
              </a:p>
            </p:txBody>
          </p:sp>
          <p:sp>
            <p:nvSpPr>
              <p:cNvPr id="2064" name="Freeform 16"/>
              <p:cNvSpPr>
                <a:spLocks/>
              </p:cNvSpPr>
              <p:nvPr/>
            </p:nvSpPr>
            <p:spPr bwMode="ltGray">
              <a:xfrm rot="-5400000">
                <a:off x="2043" y="1721"/>
                <a:ext cx="632" cy="316"/>
              </a:xfrm>
              <a:custGeom>
                <a:avLst/>
                <a:gdLst/>
                <a:ahLst/>
                <a:cxnLst>
                  <a:cxn ang="0">
                    <a:pos x="8" y="45"/>
                  </a:cxn>
                  <a:cxn ang="0">
                    <a:pos x="8" y="317"/>
                  </a:cxn>
                  <a:cxn ang="0">
                    <a:pos x="248" y="317"/>
                  </a:cxn>
                  <a:cxn ang="0">
                    <a:pos x="632" y="317"/>
                  </a:cxn>
                  <a:cxn ang="0">
                    <a:pos x="632" y="45"/>
                  </a:cxn>
                  <a:cxn ang="0">
                    <a:pos x="104" y="45"/>
                  </a:cxn>
                  <a:cxn ang="0">
                    <a:pos x="8" y="45"/>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hlink"/>
              </a:solidFill>
              <a:ln w="9525">
                <a:noFill/>
                <a:round/>
                <a:headEnd/>
                <a:tailEnd/>
              </a:ln>
            </p:spPr>
            <p:txBody>
              <a:bodyPr wrap="none" anchor="ctr"/>
              <a:lstStyle/>
              <a:p>
                <a:endParaRPr lang="en-GB"/>
              </a:p>
            </p:txBody>
          </p:sp>
          <p:sp>
            <p:nvSpPr>
              <p:cNvPr id="2065" name="Freeform 17"/>
              <p:cNvSpPr>
                <a:spLocks/>
              </p:cNvSpPr>
              <p:nvPr/>
            </p:nvSpPr>
            <p:spPr bwMode="ltGray">
              <a:xfrm rot="-5400000">
                <a:off x="4077" y="1669"/>
                <a:ext cx="624" cy="421"/>
              </a:xfrm>
              <a:custGeom>
                <a:avLst/>
                <a:gdLst/>
                <a:ahLst/>
                <a:cxnLst>
                  <a:cxn ang="0">
                    <a:pos x="0" y="0"/>
                  </a:cxn>
                  <a:cxn ang="0">
                    <a:pos x="0" y="272"/>
                  </a:cxn>
                  <a:cxn ang="0">
                    <a:pos x="624" y="272"/>
                  </a:cxn>
                  <a:cxn ang="0">
                    <a:pos x="624" y="0"/>
                  </a:cxn>
                  <a:cxn ang="0">
                    <a:pos x="0" y="0"/>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hlink"/>
              </a:solidFill>
              <a:ln w="9525">
                <a:noFill/>
                <a:round/>
                <a:headEnd/>
                <a:tailEnd/>
              </a:ln>
            </p:spPr>
            <p:txBody>
              <a:bodyPr wrap="none" anchor="ctr"/>
              <a:lstStyle/>
              <a:p>
                <a:endParaRPr lang="en-GB"/>
              </a:p>
            </p:txBody>
          </p:sp>
          <p:sp>
            <p:nvSpPr>
              <p:cNvPr id="2066" name="Freeform 18"/>
              <p:cNvSpPr>
                <a:spLocks/>
              </p:cNvSpPr>
              <p:nvPr/>
            </p:nvSpPr>
            <p:spPr bwMode="ltGray">
              <a:xfrm rot="-5400000">
                <a:off x="3736" y="1669"/>
                <a:ext cx="624" cy="422"/>
              </a:xfrm>
              <a:custGeom>
                <a:avLst/>
                <a:gdLst/>
                <a:ahLst/>
                <a:cxnLst>
                  <a:cxn ang="0">
                    <a:pos x="0" y="0"/>
                  </a:cxn>
                  <a:cxn ang="0">
                    <a:pos x="0" y="272"/>
                  </a:cxn>
                  <a:cxn ang="0">
                    <a:pos x="624" y="272"/>
                  </a:cxn>
                  <a:cxn ang="0">
                    <a:pos x="624" y="0"/>
                  </a:cxn>
                  <a:cxn ang="0">
                    <a:pos x="0" y="0"/>
                  </a:cxn>
                </a:cxnLst>
                <a:rect l="0" t="0" r="r" b="b"/>
                <a:pathLst>
                  <a:path w="624" h="317">
                    <a:moveTo>
                      <a:pt x="0" y="0"/>
                    </a:moveTo>
                    <a:lnTo>
                      <a:pt x="0" y="272"/>
                    </a:lnTo>
                    <a:cubicBezTo>
                      <a:pt x="104" y="317"/>
                      <a:pt x="432" y="240"/>
                      <a:pt x="624" y="272"/>
                    </a:cubicBezTo>
                    <a:lnTo>
                      <a:pt x="624" y="0"/>
                    </a:lnTo>
                    <a:lnTo>
                      <a:pt x="0" y="0"/>
                    </a:lnTo>
                    <a:close/>
                  </a:path>
                </a:pathLst>
              </a:custGeom>
              <a:solidFill>
                <a:schemeClr val="tx2"/>
              </a:solidFill>
              <a:ln w="9525">
                <a:noFill/>
                <a:round/>
                <a:headEnd/>
                <a:tailEnd/>
              </a:ln>
            </p:spPr>
            <p:txBody>
              <a:bodyPr wrap="none" anchor="ctr"/>
              <a:lstStyle/>
              <a:p>
                <a:endParaRPr lang="en-GB"/>
              </a:p>
            </p:txBody>
          </p:sp>
          <p:sp>
            <p:nvSpPr>
              <p:cNvPr id="2067" name="Freeform 19"/>
              <p:cNvSpPr>
                <a:spLocks/>
              </p:cNvSpPr>
              <p:nvPr/>
            </p:nvSpPr>
            <p:spPr bwMode="ltGray">
              <a:xfrm rot="-5400000">
                <a:off x="4584" y="1747"/>
                <a:ext cx="624" cy="255"/>
              </a:xfrm>
              <a:custGeom>
                <a:avLst/>
                <a:gdLst/>
                <a:ahLst/>
                <a:cxnLst>
                  <a:cxn ang="0">
                    <a:pos x="0" y="53"/>
                  </a:cxn>
                  <a:cxn ang="0">
                    <a:pos x="0" y="325"/>
                  </a:cxn>
                  <a:cxn ang="0">
                    <a:pos x="624" y="325"/>
                  </a:cxn>
                  <a:cxn ang="0">
                    <a:pos x="624" y="53"/>
                  </a:cxn>
                  <a:cxn ang="0">
                    <a:pos x="384" y="8"/>
                  </a:cxn>
                  <a:cxn ang="0">
                    <a:pos x="0" y="53"/>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folHlink"/>
              </a:solidFill>
              <a:ln w="9525">
                <a:noFill/>
                <a:round/>
                <a:headEnd/>
                <a:tailEnd/>
              </a:ln>
            </p:spPr>
            <p:txBody>
              <a:bodyPr wrap="none" anchor="ctr"/>
              <a:lstStyle/>
              <a:p>
                <a:endParaRPr lang="en-GB"/>
              </a:p>
            </p:txBody>
          </p:sp>
          <p:sp>
            <p:nvSpPr>
              <p:cNvPr id="2068" name="Freeform 20"/>
              <p:cNvSpPr>
                <a:spLocks/>
              </p:cNvSpPr>
              <p:nvPr/>
            </p:nvSpPr>
            <p:spPr bwMode="ltGray">
              <a:xfrm>
                <a:off x="5469" y="1562"/>
                <a:ext cx="291" cy="625"/>
              </a:xfrm>
              <a:custGeom>
                <a:avLst/>
                <a:gdLst/>
                <a:ahLst/>
                <a:cxnLst>
                  <a:cxn ang="0">
                    <a:pos x="0" y="624"/>
                  </a:cxn>
                  <a:cxn ang="0">
                    <a:pos x="291" y="625"/>
                  </a:cxn>
                  <a:cxn ang="0">
                    <a:pos x="291" y="6"/>
                  </a:cxn>
                  <a:cxn ang="0">
                    <a:pos x="0" y="0"/>
                  </a:cxn>
                  <a:cxn ang="0">
                    <a:pos x="0" y="624"/>
                  </a:cxn>
                </a:cxnLst>
                <a:rect l="0" t="0" r="r" b="b"/>
                <a:pathLst>
                  <a:path w="291" h="625">
                    <a:moveTo>
                      <a:pt x="0" y="624"/>
                    </a:moveTo>
                    <a:lnTo>
                      <a:pt x="291" y="625"/>
                    </a:lnTo>
                    <a:lnTo>
                      <a:pt x="291" y="6"/>
                    </a:lnTo>
                    <a:lnTo>
                      <a:pt x="0" y="0"/>
                    </a:lnTo>
                    <a:cubicBezTo>
                      <a:pt x="39" y="384"/>
                      <a:pt x="0" y="494"/>
                      <a:pt x="0" y="624"/>
                    </a:cubicBezTo>
                    <a:close/>
                  </a:path>
                </a:pathLst>
              </a:custGeom>
              <a:solidFill>
                <a:schemeClr val="tx1"/>
              </a:solidFill>
              <a:ln w="9525">
                <a:noFill/>
                <a:round/>
                <a:headEnd/>
                <a:tailEnd/>
              </a:ln>
            </p:spPr>
            <p:txBody>
              <a:bodyPr wrap="none" anchor="ctr"/>
              <a:lstStyle/>
              <a:p>
                <a:endParaRPr lang="en-GB"/>
              </a:p>
            </p:txBody>
          </p:sp>
          <p:sp>
            <p:nvSpPr>
              <p:cNvPr id="2069" name="Freeform 21"/>
              <p:cNvSpPr>
                <a:spLocks/>
              </p:cNvSpPr>
              <p:nvPr/>
            </p:nvSpPr>
            <p:spPr bwMode="ltGray">
              <a:xfrm rot="-5400000">
                <a:off x="5084" y="1694"/>
                <a:ext cx="624" cy="361"/>
              </a:xfrm>
              <a:custGeom>
                <a:avLst/>
                <a:gdLst/>
                <a:ahLst/>
                <a:cxnLst>
                  <a:cxn ang="0">
                    <a:pos x="0" y="0"/>
                  </a:cxn>
                  <a:cxn ang="0">
                    <a:pos x="0" y="272"/>
                  </a:cxn>
                  <a:cxn ang="0">
                    <a:pos x="240" y="240"/>
                  </a:cxn>
                  <a:cxn ang="0">
                    <a:pos x="624" y="272"/>
                  </a:cxn>
                  <a:cxn ang="0">
                    <a:pos x="624" y="0"/>
                  </a:cxn>
                  <a:cxn ang="0">
                    <a:pos x="0" y="0"/>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w="9525">
                <a:noFill/>
                <a:round/>
                <a:headEnd/>
                <a:tailEnd/>
              </a:ln>
            </p:spPr>
            <p:txBody>
              <a:bodyPr wrap="none" anchor="ctr"/>
              <a:lstStyle/>
              <a:p>
                <a:endParaRPr lang="en-GB"/>
              </a:p>
            </p:txBody>
          </p:sp>
          <p:sp>
            <p:nvSpPr>
              <p:cNvPr id="2070" name="Freeform 22"/>
              <p:cNvSpPr>
                <a:spLocks/>
              </p:cNvSpPr>
              <p:nvPr/>
            </p:nvSpPr>
            <p:spPr bwMode="ltGray">
              <a:xfrm rot="-5400000">
                <a:off x="4797" y="1721"/>
                <a:ext cx="632" cy="316"/>
              </a:xfrm>
              <a:custGeom>
                <a:avLst/>
                <a:gdLst/>
                <a:ahLst/>
                <a:cxnLst>
                  <a:cxn ang="0">
                    <a:pos x="8" y="45"/>
                  </a:cxn>
                  <a:cxn ang="0">
                    <a:pos x="8" y="317"/>
                  </a:cxn>
                  <a:cxn ang="0">
                    <a:pos x="248" y="317"/>
                  </a:cxn>
                  <a:cxn ang="0">
                    <a:pos x="632" y="317"/>
                  </a:cxn>
                  <a:cxn ang="0">
                    <a:pos x="632" y="45"/>
                  </a:cxn>
                  <a:cxn ang="0">
                    <a:pos x="104" y="45"/>
                  </a:cxn>
                  <a:cxn ang="0">
                    <a:pos x="8" y="45"/>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w="9525">
                <a:noFill/>
                <a:round/>
                <a:headEnd/>
                <a:tailEnd/>
              </a:ln>
            </p:spPr>
            <p:txBody>
              <a:bodyPr wrap="none" anchor="ctr"/>
              <a:lstStyle/>
              <a:p>
                <a:endParaRPr lang="en-GB"/>
              </a:p>
            </p:txBody>
          </p:sp>
        </p:grpSp>
        <p:sp>
          <p:nvSpPr>
            <p:cNvPr id="2071" name="Freeform 23"/>
            <p:cNvSpPr>
              <a:spLocks/>
            </p:cNvSpPr>
            <p:nvPr/>
          </p:nvSpPr>
          <p:spPr bwMode="ltGray">
            <a:xfrm rot="16200000" flipH="1">
              <a:off x="-1954" y="1951"/>
              <a:ext cx="4320" cy="412"/>
            </a:xfrm>
            <a:custGeom>
              <a:avLst/>
              <a:gdLst/>
              <a:ahLst/>
              <a:cxnLst>
                <a:cxn ang="0">
                  <a:pos x="0" y="196"/>
                </a:cxn>
                <a:cxn ang="0">
                  <a:pos x="5762" y="188"/>
                </a:cxn>
                <a:cxn ang="0">
                  <a:pos x="5762" y="4"/>
                </a:cxn>
                <a:cxn ang="0">
                  <a:pos x="0" y="0"/>
                </a:cxn>
                <a:cxn ang="0">
                  <a:pos x="0" y="196"/>
                </a:cxn>
              </a:cxnLst>
              <a:rect l="0" t="0" r="r" b="b"/>
              <a:pathLst>
                <a:path w="5762" h="385">
                  <a:moveTo>
                    <a:pt x="0" y="196"/>
                  </a:moveTo>
                  <a:cubicBezTo>
                    <a:pt x="1667" y="385"/>
                    <a:pt x="2275" y="93"/>
                    <a:pt x="5762" y="188"/>
                  </a:cubicBezTo>
                  <a:lnTo>
                    <a:pt x="5762" y="4"/>
                  </a:lnTo>
                  <a:lnTo>
                    <a:pt x="0" y="0"/>
                  </a:lnTo>
                  <a:lnTo>
                    <a:pt x="0" y="196"/>
                  </a:lnTo>
                  <a:close/>
                </a:path>
              </a:pathLst>
            </a:custGeom>
            <a:gradFill rotWithShape="0">
              <a:gsLst>
                <a:gs pos="0">
                  <a:schemeClr val="bg1"/>
                </a:gs>
                <a:gs pos="100000">
                  <a:srgbClr val="767676"/>
                </a:gs>
              </a:gsLst>
              <a:lin ang="0" scaled="1"/>
            </a:gradFill>
            <a:ln w="9525" cap="flat">
              <a:noFill/>
              <a:prstDash val="solid"/>
              <a:miter lim="800000"/>
              <a:headEnd type="none" w="med" len="med"/>
              <a:tailEnd type="none" w="med" len="med"/>
            </a:ln>
            <a:effectLst/>
          </p:spPr>
          <p:txBody>
            <a:bodyPr wrap="none" anchor="ctr"/>
            <a:lstStyle/>
            <a:p>
              <a:endParaRPr lang="en-GB"/>
            </a:p>
          </p:txBody>
        </p:sp>
        <p:sp>
          <p:nvSpPr>
            <p:cNvPr id="2072" name="Freeform 24"/>
            <p:cNvSpPr>
              <a:spLocks/>
            </p:cNvSpPr>
            <p:nvPr/>
          </p:nvSpPr>
          <p:spPr bwMode="ltGray">
            <a:xfrm rot="16200000" flipH="1">
              <a:off x="-1584" y="2062"/>
              <a:ext cx="4319" cy="189"/>
            </a:xfrm>
            <a:custGeom>
              <a:avLst/>
              <a:gdLst/>
              <a:ahLst/>
              <a:cxnLst>
                <a:cxn ang="0">
                  <a:pos x="0" y="28"/>
                </a:cxn>
                <a:cxn ang="0">
                  <a:pos x="5761" y="0"/>
                </a:cxn>
                <a:cxn ang="0">
                  <a:pos x="5761" y="189"/>
                </a:cxn>
                <a:cxn ang="0">
                  <a:pos x="1" y="189"/>
                </a:cxn>
                <a:cxn ang="0">
                  <a:pos x="0" y="28"/>
                </a:cxn>
              </a:cxnLst>
              <a:rect l="0" t="0" r="r" b="b"/>
              <a:pathLst>
                <a:path w="5761" h="189">
                  <a:moveTo>
                    <a:pt x="0" y="28"/>
                  </a:moveTo>
                  <a:cubicBezTo>
                    <a:pt x="961" y="0"/>
                    <a:pt x="4971" y="161"/>
                    <a:pt x="5761" y="0"/>
                  </a:cubicBezTo>
                  <a:lnTo>
                    <a:pt x="5761" y="189"/>
                  </a:lnTo>
                  <a:lnTo>
                    <a:pt x="1" y="189"/>
                  </a:lnTo>
                  <a:lnTo>
                    <a:pt x="0" y="28"/>
                  </a:lnTo>
                  <a:close/>
                </a:path>
              </a:pathLst>
            </a:custGeom>
            <a:gradFill rotWithShape="0">
              <a:gsLst>
                <a:gs pos="0">
                  <a:srgbClr val="767676"/>
                </a:gs>
                <a:gs pos="100000">
                  <a:schemeClr val="bg1"/>
                </a:gs>
              </a:gsLst>
              <a:lin ang="0" scaled="1"/>
            </a:gradFill>
            <a:ln w="9525" cap="flat">
              <a:noFill/>
              <a:prstDash val="solid"/>
              <a:miter lim="800000"/>
              <a:headEnd type="none" w="med" len="med"/>
              <a:tailEnd type="none" w="med" len="med"/>
            </a:ln>
            <a:effectLst/>
          </p:spPr>
          <p:txBody>
            <a:bodyPr wrap="none" anchor="ctr"/>
            <a:lstStyle/>
            <a:p>
              <a:endParaRPr lang="en-GB"/>
            </a:p>
          </p:txBody>
        </p:sp>
      </p:grpSp>
      <p:sp>
        <p:nvSpPr>
          <p:cNvPr id="2073" name="Rectangle 25"/>
          <p:cNvSpPr>
            <a:spLocks noGrp="1" noChangeArrowheads="1"/>
          </p:cNvSpPr>
          <p:nvPr>
            <p:ph type="title"/>
          </p:nvPr>
        </p:nvSpPr>
        <p:spPr bwMode="auto">
          <a:xfrm>
            <a:off x="1173163" y="4572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074" name="Rectangle 26"/>
          <p:cNvSpPr>
            <a:spLocks noGrp="1" noChangeArrowheads="1"/>
          </p:cNvSpPr>
          <p:nvPr>
            <p:ph type="body" idx="1"/>
          </p:nvPr>
        </p:nvSpPr>
        <p:spPr bwMode="auto">
          <a:xfrm>
            <a:off x="1173163"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75" name="Rectangle 27"/>
          <p:cNvSpPr>
            <a:spLocks noGrp="1" noChangeArrowheads="1"/>
          </p:cNvSpPr>
          <p:nvPr>
            <p:ph type="dt" sz="half" idx="2"/>
          </p:nvPr>
        </p:nvSpPr>
        <p:spPr bwMode="auto">
          <a:xfrm>
            <a:off x="1173163" y="626586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a:latin typeface="+mn-lt"/>
              </a:defRPr>
            </a:lvl1pPr>
          </a:lstStyle>
          <a:p>
            <a:endParaRPr lang="en-US"/>
          </a:p>
        </p:txBody>
      </p:sp>
      <p:sp>
        <p:nvSpPr>
          <p:cNvPr id="2076" name="Rectangle 28"/>
          <p:cNvSpPr>
            <a:spLocks noGrp="1" noChangeArrowheads="1"/>
          </p:cNvSpPr>
          <p:nvPr>
            <p:ph type="ftr" sz="quarter" idx="3"/>
          </p:nvPr>
        </p:nvSpPr>
        <p:spPr bwMode="auto">
          <a:xfrm>
            <a:off x="35814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spcBef>
                <a:spcPct val="50000"/>
              </a:spcBef>
              <a:defRPr sz="1400">
                <a:latin typeface="+mn-lt"/>
              </a:defRPr>
            </a:lvl1pPr>
          </a:lstStyle>
          <a:p>
            <a:endParaRPr lang="en-US"/>
          </a:p>
        </p:txBody>
      </p:sp>
      <p:sp>
        <p:nvSpPr>
          <p:cNvPr id="2077" name="Rectangle 29"/>
          <p:cNvSpPr>
            <a:spLocks noGrp="1" noChangeArrowheads="1"/>
          </p:cNvSpPr>
          <p:nvPr>
            <p:ph type="sldNum" sz="quarter" idx="4"/>
          </p:nvPr>
        </p:nvSpPr>
        <p:spPr bwMode="auto">
          <a:xfrm>
            <a:off x="70104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a:latin typeface="+mn-lt"/>
              </a:defRPr>
            </a:lvl1pPr>
          </a:lstStyle>
          <a:p>
            <a:fld id="{43163B40-8DF3-4D2D-A78E-574641F6EDAF}"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7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7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7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07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7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4" grpId="0" build="p">
        <p:tmplLst>
          <p:tmpl lvl="1">
            <p:tnLst>
              <p:par>
                <p:cTn presetID="1" presetClass="entr" presetSubtype="0" fill="hold" nodeType="clickEffect">
                  <p:stCondLst>
                    <p:cond delay="0"/>
                  </p:stCondLst>
                  <p:childTnLst>
                    <p:set>
                      <p:cBhvr>
                        <p:cTn dur="1" fill="hold">
                          <p:stCondLst>
                            <p:cond delay="0"/>
                          </p:stCondLst>
                        </p:cTn>
                        <p:tgtEl>
                          <p:spTgt spid="2074"/>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2074"/>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2074"/>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2074"/>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2074"/>
                        </p:tgtEl>
                        <p:attrNameLst>
                          <p:attrName>style.visibility</p:attrName>
                        </p:attrNameLst>
                      </p:cBhvr>
                      <p:to>
                        <p:strVal val="visible"/>
                      </p:to>
                    </p:set>
                  </p:childTnLst>
                </p:cTn>
              </p:par>
            </p:tnLst>
          </p:tmpl>
        </p:tmplLst>
      </p:bldP>
    </p:bldLst>
  </p:timing>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eaLnBrk="0" fontAlgn="base" hangingPunct="0">
        <a:spcBef>
          <a:spcPct val="0"/>
        </a:spcBef>
        <a:spcAft>
          <a:spcPct val="0"/>
        </a:spcAft>
        <a:defRPr kumimoji="1" sz="4400">
          <a:solidFill>
            <a:schemeClr val="tx2"/>
          </a:solidFill>
          <a:latin typeface="Times New Roman" pitchFamily="18" charset="0"/>
        </a:defRPr>
      </a:lvl6pPr>
      <a:lvl7pPr marL="914400" algn="l" rtl="0" eaLnBrk="0" fontAlgn="base" hangingPunct="0">
        <a:spcBef>
          <a:spcPct val="0"/>
        </a:spcBef>
        <a:spcAft>
          <a:spcPct val="0"/>
        </a:spcAft>
        <a:defRPr kumimoji="1" sz="4400">
          <a:solidFill>
            <a:schemeClr val="tx2"/>
          </a:solidFill>
          <a:latin typeface="Times New Roman" pitchFamily="18" charset="0"/>
        </a:defRPr>
      </a:lvl7pPr>
      <a:lvl8pPr marL="1371600" algn="l" rtl="0" eaLnBrk="0" fontAlgn="base" hangingPunct="0">
        <a:spcBef>
          <a:spcPct val="0"/>
        </a:spcBef>
        <a:spcAft>
          <a:spcPct val="0"/>
        </a:spcAft>
        <a:defRPr kumimoji="1" sz="4400">
          <a:solidFill>
            <a:schemeClr val="tx2"/>
          </a:solidFill>
          <a:latin typeface="Times New Roman" pitchFamily="18" charset="0"/>
        </a:defRPr>
      </a:lvl8pPr>
      <a:lvl9pPr marL="1828800" algn="l" rtl="0" eaLnBrk="0" fontAlgn="base" hangingPunct="0">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70000"/>
        <a:buFont typeface="Monotype Sorts" pitchFamily="2" charset="2"/>
        <a:buChar char="n"/>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kumimoji="1" sz="2800">
          <a:solidFill>
            <a:schemeClr val="tx1"/>
          </a:solidFill>
          <a:latin typeface="+mn-lt"/>
        </a:defRPr>
      </a:lvl2pPr>
      <a:lvl3pPr marL="1143000" indent="-228600" algn="l" rtl="0" eaLnBrk="0" fontAlgn="base" hangingPunct="0">
        <a:spcBef>
          <a:spcPct val="20000"/>
        </a:spcBef>
        <a:spcAft>
          <a:spcPct val="0"/>
        </a:spcAft>
        <a:buChar char="•"/>
        <a:defRPr kumimoji="1" sz="2400">
          <a:solidFill>
            <a:schemeClr val="tx1"/>
          </a:solidFill>
          <a:latin typeface="+mn-lt"/>
        </a:defRPr>
      </a:lvl3pPr>
      <a:lvl4pPr marL="1600200" indent="-228600" algn="l" rtl="0" eaLnBrk="0" fontAlgn="base" hangingPunct="0">
        <a:spcBef>
          <a:spcPct val="20000"/>
        </a:spcBef>
        <a:spcAft>
          <a:spcPct val="0"/>
        </a:spcAft>
        <a:buChar char="–"/>
        <a:defRPr kumimoji="1" sz="2000">
          <a:solidFill>
            <a:schemeClr val="tx1"/>
          </a:solidFill>
          <a:latin typeface="+mn-lt"/>
        </a:defRPr>
      </a:lvl4pPr>
      <a:lvl5pPr marL="2057400" indent="-228600" algn="l" rtl="0" eaLnBrk="0" fontAlgn="base" hangingPunct="0">
        <a:spcBef>
          <a:spcPct val="20000"/>
        </a:spcBef>
        <a:spcAft>
          <a:spcPct val="0"/>
        </a:spcAft>
        <a:buChar char="»"/>
        <a:defRPr kumimoji="1" sz="2000">
          <a:solidFill>
            <a:schemeClr val="tx1"/>
          </a:solidFill>
          <a:latin typeface="+mn-lt"/>
        </a:defRPr>
      </a:lvl5pPr>
      <a:lvl6pPr marL="2514600" indent="-228600" algn="l" rtl="0" eaLnBrk="0" fontAlgn="base" hangingPunct="0">
        <a:spcBef>
          <a:spcPct val="20000"/>
        </a:spcBef>
        <a:spcAft>
          <a:spcPct val="0"/>
        </a:spcAft>
        <a:buChar char="»"/>
        <a:defRPr kumimoji="1" sz="2000">
          <a:solidFill>
            <a:schemeClr val="tx1"/>
          </a:solidFill>
          <a:latin typeface="+mn-lt"/>
        </a:defRPr>
      </a:lvl6pPr>
      <a:lvl7pPr marL="2971800" indent="-228600" algn="l" rtl="0" eaLnBrk="0" fontAlgn="base" hangingPunct="0">
        <a:spcBef>
          <a:spcPct val="20000"/>
        </a:spcBef>
        <a:spcAft>
          <a:spcPct val="0"/>
        </a:spcAft>
        <a:buChar char="»"/>
        <a:defRPr kumimoji="1" sz="2000">
          <a:solidFill>
            <a:schemeClr val="tx1"/>
          </a:solidFill>
          <a:latin typeface="+mn-lt"/>
        </a:defRPr>
      </a:lvl7pPr>
      <a:lvl8pPr marL="3429000" indent="-228600" algn="l" rtl="0" eaLnBrk="0" fontAlgn="base" hangingPunct="0">
        <a:spcBef>
          <a:spcPct val="20000"/>
        </a:spcBef>
        <a:spcAft>
          <a:spcPct val="0"/>
        </a:spcAft>
        <a:buChar char="»"/>
        <a:defRPr kumimoji="1" sz="2000">
          <a:solidFill>
            <a:schemeClr val="tx1"/>
          </a:solidFill>
          <a:latin typeface="+mn-lt"/>
        </a:defRPr>
      </a:lvl8pPr>
      <a:lvl9pPr marL="3886200" indent="-228600" algn="l" rtl="0" eaLnBrk="0" fontAlgn="base" hangingPunct="0">
        <a:spcBef>
          <a:spcPct val="20000"/>
        </a:spcBef>
        <a:spcAft>
          <a:spcPct val="0"/>
        </a:spcAft>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p:txBody>
          <a:bodyPr/>
          <a:lstStyle/>
          <a:p>
            <a:r>
              <a:rPr lang="en-GB" dirty="0"/>
              <a:t>Gypsy Travellers</a:t>
            </a:r>
          </a:p>
        </p:txBody>
      </p:sp>
      <p:sp>
        <p:nvSpPr>
          <p:cNvPr id="4099" name="Rectangle 3"/>
          <p:cNvSpPr>
            <a:spLocks noGrp="1" noChangeArrowheads="1"/>
          </p:cNvSpPr>
          <p:nvPr>
            <p:ph type="subTitle" idx="1"/>
          </p:nvPr>
        </p:nvSpPr>
        <p:spPr/>
        <p:txBody>
          <a:bodyPr/>
          <a:lstStyle/>
          <a:p>
            <a:r>
              <a:rPr lang="en-GB" dirty="0"/>
              <a:t>Inclusion or assimilation?</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RESPECT</a:t>
            </a:r>
          </a:p>
        </p:txBody>
      </p:sp>
      <p:sp>
        <p:nvSpPr>
          <p:cNvPr id="13315" name="Rectangle 3"/>
          <p:cNvSpPr>
            <a:spLocks noGrp="1" noChangeArrowheads="1"/>
          </p:cNvSpPr>
          <p:nvPr>
            <p:ph type="body" idx="1"/>
          </p:nvPr>
        </p:nvSpPr>
        <p:spPr/>
        <p:txBody>
          <a:bodyPr/>
          <a:lstStyle/>
          <a:p>
            <a:pPr algn="ctr">
              <a:buFont typeface="Monotype Sorts" pitchFamily="2" charset="2"/>
              <a:buNone/>
            </a:pPr>
            <a:r>
              <a:rPr lang="en-GB"/>
              <a:t>G is for Gypsy</a:t>
            </a:r>
          </a:p>
          <a:p>
            <a:pPr algn="ctr">
              <a:buFont typeface="Monotype Sorts" pitchFamily="2" charset="2"/>
              <a:buNone/>
            </a:pPr>
            <a:r>
              <a:rPr lang="en-GB"/>
              <a:t>The Gypsy people are a recognised ethnic group and when writing about us, please show us the same respect as other ethnic and racial groups by spelling our name with a capital </a:t>
            </a:r>
            <a:r>
              <a:rPr lang="en-GB" sz="4000" b="1"/>
              <a:t>G </a:t>
            </a:r>
            <a:r>
              <a:rPr lang="en-GB"/>
              <a:t>not a small</a:t>
            </a:r>
            <a:r>
              <a:rPr lang="en-GB" b="1"/>
              <a:t> g.</a:t>
            </a:r>
          </a:p>
          <a:p>
            <a:pPr algn="r">
              <a:buFont typeface="Monotype Sorts" pitchFamily="2" charset="2"/>
              <a:buNone/>
            </a:pPr>
            <a:r>
              <a:rPr lang="en-GB"/>
              <a:t>The Gypsy Council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Terminology</a:t>
            </a:r>
          </a:p>
        </p:txBody>
      </p:sp>
      <p:sp>
        <p:nvSpPr>
          <p:cNvPr id="3" name="Content Placeholder 2"/>
          <p:cNvSpPr>
            <a:spLocks noGrp="1"/>
          </p:cNvSpPr>
          <p:nvPr>
            <p:ph idx="1"/>
          </p:nvPr>
        </p:nvSpPr>
        <p:spPr/>
        <p:txBody>
          <a:bodyPr/>
          <a:lstStyle/>
          <a:p>
            <a:endParaRPr lang="en-GB" dirty="0"/>
          </a:p>
          <a:p>
            <a:r>
              <a:rPr lang="en-US" dirty="0"/>
              <a:t>The term Gypsy and </a:t>
            </a:r>
            <a:r>
              <a:rPr lang="en-US" dirty="0" err="1"/>
              <a:t>Traveller</a:t>
            </a:r>
            <a:r>
              <a:rPr lang="en-US" dirty="0"/>
              <a:t> includes a diverse range of communities with distinct cultures and heritage. Official terminology used to define different groups of Gypsy </a:t>
            </a:r>
            <a:r>
              <a:rPr lang="en-US" dirty="0" err="1"/>
              <a:t>Travellers</a:t>
            </a:r>
            <a:r>
              <a:rPr lang="en-US" dirty="0"/>
              <a:t> may only partially describe the identity of these groups.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Terms</a:t>
            </a:r>
          </a:p>
        </p:txBody>
      </p:sp>
      <p:sp>
        <p:nvSpPr>
          <p:cNvPr id="12291" name="Rectangle 3"/>
          <p:cNvSpPr>
            <a:spLocks noGrp="1" noChangeArrowheads="1"/>
          </p:cNvSpPr>
          <p:nvPr>
            <p:ph type="body" idx="1"/>
          </p:nvPr>
        </p:nvSpPr>
        <p:spPr/>
        <p:txBody>
          <a:bodyPr/>
          <a:lstStyle/>
          <a:p>
            <a:r>
              <a:rPr lang="en-GB"/>
              <a:t>The Gypsy Council prefers the title Gypsy.</a:t>
            </a:r>
          </a:p>
          <a:p>
            <a:r>
              <a:rPr lang="en-GB"/>
              <a:t>The EU prefers the title Traveller.</a:t>
            </a:r>
          </a:p>
          <a:p>
            <a:r>
              <a:rPr lang="en-GB"/>
              <a:t>Occupational Traveller = circus, bargees,show and fairground families</a:t>
            </a:r>
          </a:p>
          <a:p>
            <a:r>
              <a:rPr lang="en-GB"/>
              <a:t>Gorgio = non Gypsy</a:t>
            </a:r>
          </a:p>
          <a:p>
            <a:r>
              <a:rPr lang="en-GB"/>
              <a:t>Sedentary life = living in a house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Kids at play"/>
          <p:cNvPicPr>
            <a:picLocks noChangeAspect="1" noChangeArrowheads="1"/>
          </p:cNvPicPr>
          <p:nvPr/>
        </p:nvPicPr>
        <p:blipFill>
          <a:blip r:embed="rId2" cstate="print"/>
          <a:srcRect/>
          <a:stretch>
            <a:fillRect/>
          </a:stretch>
        </p:blipFill>
        <p:spPr bwMode="auto">
          <a:xfrm>
            <a:off x="2051050" y="1700213"/>
            <a:ext cx="4972050" cy="435292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Demography</a:t>
            </a:r>
          </a:p>
        </p:txBody>
      </p:sp>
      <p:sp>
        <p:nvSpPr>
          <p:cNvPr id="10243" name="Rectangle 3"/>
          <p:cNvSpPr>
            <a:spLocks noGrp="1" noChangeArrowheads="1"/>
          </p:cNvSpPr>
          <p:nvPr>
            <p:ph type="body" idx="1"/>
          </p:nvPr>
        </p:nvSpPr>
        <p:spPr/>
        <p:txBody>
          <a:bodyPr/>
          <a:lstStyle/>
          <a:p>
            <a:r>
              <a:rPr lang="en-GB" dirty="0"/>
              <a:t>The Census remains the most basic source of information on population groups within the UK.</a:t>
            </a:r>
          </a:p>
          <a:p>
            <a:r>
              <a:rPr lang="en-GB" dirty="0"/>
              <a:t>Until 2011 Travellers have never been separately identified within the Census.</a:t>
            </a:r>
          </a:p>
          <a:p>
            <a:r>
              <a:rPr lang="en-GB" dirty="0"/>
              <a:t>Also absent from The Labour Force Survey, The National Dwellings and Household Survey and the General Household Survey.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Demography</a:t>
            </a:r>
          </a:p>
        </p:txBody>
      </p:sp>
      <p:sp>
        <p:nvSpPr>
          <p:cNvPr id="9219" name="Rectangle 3"/>
          <p:cNvSpPr>
            <a:spLocks noGrp="1" noChangeArrowheads="1"/>
          </p:cNvSpPr>
          <p:nvPr>
            <p:ph type="body" idx="1"/>
          </p:nvPr>
        </p:nvSpPr>
        <p:spPr/>
        <p:txBody>
          <a:bodyPr/>
          <a:lstStyle/>
          <a:p>
            <a:r>
              <a:rPr lang="en-GB"/>
              <a:t>Doyal et al (2002) suggested that a justification for these exclusions may be the small size of the Gypsy population.</a:t>
            </a:r>
          </a:p>
          <a:p>
            <a:r>
              <a:rPr lang="en-GB"/>
              <a:t>Gypsies and Travellers make up about 5% of the ethnic minority population in the UK.</a:t>
            </a:r>
          </a:p>
          <a:p>
            <a:r>
              <a:rPr lang="en-GB"/>
              <a:t>This is equal to the Chinese population in the UK.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How many Gypsy Travellers are there then?</a:t>
            </a:r>
          </a:p>
        </p:txBody>
      </p:sp>
      <p:sp>
        <p:nvSpPr>
          <p:cNvPr id="8195" name="Rectangle 3"/>
          <p:cNvSpPr>
            <a:spLocks noGrp="1" noChangeArrowheads="1"/>
          </p:cNvSpPr>
          <p:nvPr>
            <p:ph type="body" idx="1"/>
          </p:nvPr>
        </p:nvSpPr>
        <p:spPr/>
        <p:txBody>
          <a:bodyPr/>
          <a:lstStyle/>
          <a:p>
            <a:r>
              <a:rPr lang="en-GB" sz="2000" dirty="0"/>
              <a:t>The census in March 2011 was a landmark for Gypsy Travellers as this was the first time that they were able mark their ethnic identity as Gypsy or Traveller</a:t>
            </a:r>
          </a:p>
          <a:p>
            <a:r>
              <a:rPr lang="en-GB" sz="2000" dirty="0"/>
              <a:t>270 and 360,000 Gypsies and Travellers in England alone living in bricks and mortar housing, around three times the number maintaining a nomadic lifestyle (Commission for Racial Equality 2006). The populations of Gypsies and Travellers in Northern Ireland, Scotland and Wales are much smaller. In Scotland, the Gypsy and Traveller population varies seasonally from around 1,500 to 2,400 (Scottish Government Social Research 2008 and 2009) and in Wales it is around 2,000 (Equality and Human Rights Commission 2009).</a:t>
            </a:r>
          </a:p>
          <a:p>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Further Welsh Statistics</a:t>
            </a:r>
          </a:p>
        </p:txBody>
      </p:sp>
      <p:sp>
        <p:nvSpPr>
          <p:cNvPr id="7171" name="Rectangle 3"/>
          <p:cNvSpPr>
            <a:spLocks noGrp="1" noChangeArrowheads="1"/>
          </p:cNvSpPr>
          <p:nvPr>
            <p:ph type="body" idx="1"/>
          </p:nvPr>
        </p:nvSpPr>
        <p:spPr/>
        <p:txBody>
          <a:bodyPr/>
          <a:lstStyle/>
          <a:p>
            <a:r>
              <a:rPr lang="en-US" dirty="0"/>
              <a:t>There were 994 Gypsy and </a:t>
            </a:r>
            <a:r>
              <a:rPr lang="en-US" dirty="0" err="1"/>
              <a:t>Traveller</a:t>
            </a:r>
            <a:r>
              <a:rPr lang="en-US" dirty="0"/>
              <a:t> caravans reported in Wales on 14 July 2016.</a:t>
            </a:r>
            <a:br>
              <a:rPr lang="en-US" dirty="0"/>
            </a:br>
            <a:r>
              <a:rPr lang="en-US" dirty="0"/>
              <a:t>There were 118 sites across Wales.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dirty="0"/>
              <a:t> More Statistics</a:t>
            </a:r>
          </a:p>
        </p:txBody>
      </p:sp>
      <p:sp>
        <p:nvSpPr>
          <p:cNvPr id="48131" name="Rectangle 3"/>
          <p:cNvSpPr>
            <a:spLocks noGrp="1" noChangeArrowheads="1"/>
          </p:cNvSpPr>
          <p:nvPr>
            <p:ph type="body" idx="1"/>
          </p:nvPr>
        </p:nvSpPr>
        <p:spPr/>
        <p:txBody>
          <a:bodyPr/>
          <a:lstStyle/>
          <a:p>
            <a:r>
              <a:rPr lang="en-US" sz="2000" b="1" dirty="0" err="1"/>
              <a:t>Authorised</a:t>
            </a:r>
            <a:r>
              <a:rPr lang="en-US" sz="2000" b="1" dirty="0"/>
              <a:t> sites</a:t>
            </a:r>
          </a:p>
          <a:p>
            <a:r>
              <a:rPr lang="en-US" sz="2000" dirty="0"/>
              <a:t>Comparing the July 2015 and July 2016 count, the number of caravans has increased by 1 per cent (5 caravans) on </a:t>
            </a:r>
            <a:r>
              <a:rPr lang="en-US" sz="2000" dirty="0" err="1"/>
              <a:t>authorised</a:t>
            </a:r>
            <a:r>
              <a:rPr lang="en-US" sz="2000" dirty="0"/>
              <a:t> sites.</a:t>
            </a:r>
          </a:p>
          <a:p>
            <a:r>
              <a:rPr lang="en-US" sz="2000" b="1" dirty="0" err="1"/>
              <a:t>Unauthorised</a:t>
            </a:r>
            <a:r>
              <a:rPr lang="en-US" sz="2000" b="1" dirty="0"/>
              <a:t> sites</a:t>
            </a:r>
          </a:p>
          <a:p>
            <a:r>
              <a:rPr lang="en-US" sz="2000" dirty="0"/>
              <a:t>There were 56 caravans on </a:t>
            </a:r>
            <a:r>
              <a:rPr lang="en-US" sz="2000" dirty="0" err="1"/>
              <a:t>unauthorised</a:t>
            </a:r>
            <a:r>
              <a:rPr lang="en-US" sz="2000" dirty="0"/>
              <a:t> sites on land owned by Gypsies and </a:t>
            </a:r>
            <a:r>
              <a:rPr lang="en-US" sz="2000" dirty="0" err="1"/>
              <a:t>Travellers</a:t>
            </a:r>
            <a:r>
              <a:rPr lang="en-US" sz="2000" dirty="0"/>
              <a:t>, accounting for 6 per cent of all caravans.</a:t>
            </a:r>
            <a:br>
              <a:rPr lang="en-US" sz="2000" dirty="0"/>
            </a:br>
            <a:r>
              <a:rPr lang="en-US" sz="2000" dirty="0"/>
              <a:t>A further 109 caravans (11 per cent of all caravans) were on </a:t>
            </a:r>
            <a:r>
              <a:rPr lang="en-US" sz="2000" dirty="0" err="1"/>
              <a:t>unauthorised</a:t>
            </a:r>
            <a:r>
              <a:rPr lang="en-US" sz="2000" dirty="0"/>
              <a:t> sites not owned by Gypsy and </a:t>
            </a:r>
            <a:r>
              <a:rPr lang="en-US" sz="2000" dirty="0" err="1"/>
              <a:t>Travellers</a:t>
            </a:r>
            <a:r>
              <a:rPr lang="en-US" sz="2000" dirty="0"/>
              <a:t>.</a:t>
            </a:r>
          </a:p>
          <a:p>
            <a:r>
              <a:rPr lang="en-US" sz="2000" b="1" dirty="0"/>
              <a:t>Gypsy sites provided by local authorities</a:t>
            </a:r>
          </a:p>
          <a:p>
            <a:r>
              <a:rPr lang="en-US" sz="2000" dirty="0"/>
              <a:t>There were 487 pitches on Gypsy and </a:t>
            </a:r>
            <a:r>
              <a:rPr lang="en-US" sz="2000" dirty="0" err="1"/>
              <a:t>Traveller</a:t>
            </a:r>
            <a:r>
              <a:rPr lang="en-US" sz="2000" dirty="0"/>
              <a:t> sites provided by Local Authorities in Wales on 14 July 2016.</a:t>
            </a:r>
          </a:p>
          <a:p>
            <a:pPr>
              <a:buNone/>
            </a:pPr>
            <a:br>
              <a:rPr lang="en-GB" sz="2000" dirty="0"/>
            </a:br>
            <a:br>
              <a:rPr lang="en-GB" sz="2000" dirty="0"/>
            </a:br>
            <a:endParaRPr lang="en-GB"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Attendance</a:t>
            </a:r>
          </a:p>
        </p:txBody>
      </p:sp>
      <p:sp>
        <p:nvSpPr>
          <p:cNvPr id="50179" name="Rectangle 3"/>
          <p:cNvSpPr>
            <a:spLocks noGrp="1" noChangeArrowheads="1"/>
          </p:cNvSpPr>
          <p:nvPr>
            <p:ph type="body" idx="1"/>
          </p:nvPr>
        </p:nvSpPr>
        <p:spPr/>
        <p:txBody>
          <a:bodyPr/>
          <a:lstStyle/>
          <a:p>
            <a:endParaRPr lang="en-GB" sz="2000" dirty="0"/>
          </a:p>
          <a:p>
            <a:r>
              <a:rPr lang="en-US" sz="2000" dirty="0"/>
              <a:t>In 2011/2012 Gypsy and </a:t>
            </a:r>
            <a:r>
              <a:rPr lang="en-US" sz="2000" dirty="0" err="1"/>
              <a:t>Traveller</a:t>
            </a:r>
            <a:r>
              <a:rPr lang="en-US" sz="2000" dirty="0"/>
              <a:t> pupils had the highest rates of absenteeism in both Primary and Secondary school (Welsh Government, 2013a). </a:t>
            </a:r>
          </a:p>
          <a:p>
            <a:r>
              <a:rPr lang="en-US" sz="2000" dirty="0"/>
              <a:t>This is significant, as high levels of absence and low levels of attainment are linked. </a:t>
            </a:r>
          </a:p>
          <a:p>
            <a:r>
              <a:rPr lang="en-US" sz="2000" dirty="0"/>
              <a:t>Poor levels of attendance correspond to a distinct set of barriers that Gypsy and </a:t>
            </a:r>
            <a:r>
              <a:rPr lang="en-US" sz="2000" dirty="0" err="1"/>
              <a:t>Traveller</a:t>
            </a:r>
            <a:r>
              <a:rPr lang="en-US" sz="2000" dirty="0"/>
              <a:t> pupils encounter while at school (Welsh Government, 2008a). </a:t>
            </a:r>
          </a:p>
          <a:p>
            <a:pPr>
              <a:lnSpc>
                <a:spcPct val="80000"/>
              </a:lnSpc>
            </a:pPr>
            <a:endParaRPr lang="en-GB"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Attainment statistics</a:t>
            </a:r>
          </a:p>
        </p:txBody>
      </p:sp>
      <p:sp>
        <p:nvSpPr>
          <p:cNvPr id="49155" name="Rectangle 3"/>
          <p:cNvSpPr>
            <a:spLocks noGrp="1" noChangeArrowheads="1"/>
          </p:cNvSpPr>
          <p:nvPr>
            <p:ph type="body" idx="1"/>
          </p:nvPr>
        </p:nvSpPr>
        <p:spPr/>
        <p:txBody>
          <a:bodyPr/>
          <a:lstStyle/>
          <a:p>
            <a:endParaRPr lang="en-GB" sz="1200" dirty="0"/>
          </a:p>
          <a:p>
            <a:r>
              <a:rPr lang="en-US" sz="2000" dirty="0"/>
              <a:t>The latest Census data showed that over 60% of Gypsy and </a:t>
            </a:r>
            <a:r>
              <a:rPr lang="en-US" sz="2000" dirty="0" err="1"/>
              <a:t>Travellers</a:t>
            </a:r>
            <a:r>
              <a:rPr lang="en-US" sz="2000" dirty="0"/>
              <a:t> aged over 16 had no qualifications- nearly three times higher than the rest of the population (23%) (ONS,2014). </a:t>
            </a:r>
          </a:p>
          <a:p>
            <a:r>
              <a:rPr lang="en-US" sz="2000" dirty="0"/>
              <a:t>In Wales, Gypsy and </a:t>
            </a:r>
            <a:r>
              <a:rPr lang="en-US" sz="2000" dirty="0" err="1"/>
              <a:t>Traveller</a:t>
            </a:r>
            <a:r>
              <a:rPr lang="en-US" sz="2000" dirty="0"/>
              <a:t> pupils are the lowest achieving group. For example, in 2013 only 12.3% of Gypsy/Gypsy Roma pupils achieved at the level 2 threshold1 compared with 51.5% of all pupils (Welsh Government, 2013a). </a:t>
            </a:r>
          </a:p>
          <a:p>
            <a:pPr>
              <a:lnSpc>
                <a:spcPct val="80000"/>
              </a:lnSpc>
              <a:buNone/>
            </a:pP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Attainment</a:t>
            </a:r>
          </a:p>
        </p:txBody>
      </p:sp>
      <p:sp>
        <p:nvSpPr>
          <p:cNvPr id="51203" name="Rectangle 3"/>
          <p:cNvSpPr>
            <a:spLocks noGrp="1" noChangeArrowheads="1"/>
          </p:cNvSpPr>
          <p:nvPr>
            <p:ph type="body" idx="1"/>
          </p:nvPr>
        </p:nvSpPr>
        <p:spPr/>
        <p:txBody>
          <a:bodyPr/>
          <a:lstStyle/>
          <a:p>
            <a:pPr>
              <a:lnSpc>
                <a:spcPct val="80000"/>
              </a:lnSpc>
            </a:pPr>
            <a:r>
              <a:rPr lang="en-GB" sz="2000"/>
              <a:t>The project tracked 44 Traveller children from the age of 11 to 16 and found that only three (7 per cent) achieved five or more A*-C GCSEs this summer (the national average was 61 per cent). In total, 10 of the 44 gained five or more A*-G GCSEs (23 per cent, compared with a national average of 98 per cent).</a:t>
            </a:r>
            <a:br>
              <a:rPr lang="en-GB" sz="2000"/>
            </a:br>
            <a:br>
              <a:rPr lang="en-GB" sz="2000"/>
            </a:br>
            <a:r>
              <a:rPr lang="en-GB" sz="2000"/>
              <a:t>Only 13 of the 44 had completed key stage 4. The other 31 youngsters had dropped out for a range of reasons. </a:t>
            </a:r>
          </a:p>
          <a:p>
            <a:pPr>
              <a:lnSpc>
                <a:spcPct val="80000"/>
              </a:lnSpc>
              <a:buFont typeface="Monotype Sorts" pitchFamily="2" charset="2"/>
              <a:buNone/>
            </a:pPr>
            <a:br>
              <a:rPr lang="en-GB" sz="2000"/>
            </a:br>
            <a:r>
              <a:rPr lang="en-GB" sz="2000" i="1"/>
              <a:t>Gypsy Traveller Students in Secondary Schools: Culture, Identity and Achievement, by: Chris Derrington and Sally Kendall, published by Trentham Books</a:t>
            </a:r>
            <a:br>
              <a:rPr lang="en-GB" sz="2000"/>
            </a:br>
            <a:br>
              <a:rPr lang="en-GB" sz="2000"/>
            </a:br>
            <a:endParaRPr lang="en-GB" sz="20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0253_30bw"/>
          <p:cNvPicPr>
            <a:picLocks noChangeAspect="1" noChangeArrowheads="1"/>
          </p:cNvPicPr>
          <p:nvPr/>
        </p:nvPicPr>
        <p:blipFill>
          <a:blip r:embed="rId2" cstate="print"/>
          <a:srcRect/>
          <a:stretch>
            <a:fillRect/>
          </a:stretch>
        </p:blipFill>
        <p:spPr bwMode="auto">
          <a:xfrm>
            <a:off x="1331913" y="2057400"/>
            <a:ext cx="6480175" cy="410845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School Children</a:t>
            </a:r>
          </a:p>
        </p:txBody>
      </p:sp>
      <p:sp>
        <p:nvSpPr>
          <p:cNvPr id="14339" name="Rectangle 3"/>
          <p:cNvSpPr>
            <a:spLocks noGrp="1" noChangeArrowheads="1"/>
          </p:cNvSpPr>
          <p:nvPr>
            <p:ph type="body" idx="1"/>
          </p:nvPr>
        </p:nvSpPr>
        <p:spPr/>
        <p:txBody>
          <a:bodyPr/>
          <a:lstStyle/>
          <a:p>
            <a:r>
              <a:rPr lang="en-GB" dirty="0"/>
              <a:t>The degree to which Gypsy Children experience racism is said to be the worst of all ethnic minority groups (Swann Report 1985)</a:t>
            </a:r>
          </a:p>
          <a:p>
            <a:r>
              <a:rPr lang="en-GB" dirty="0"/>
              <a:t>These experiences have led to social exclusion and a rejection of education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endParaRPr lang="en-GB"/>
          </a:p>
        </p:txBody>
      </p:sp>
      <p:sp>
        <p:nvSpPr>
          <p:cNvPr id="15363" name="Rectangle 3"/>
          <p:cNvSpPr>
            <a:spLocks noGrp="1" noChangeArrowheads="1"/>
          </p:cNvSpPr>
          <p:nvPr>
            <p:ph type="body" idx="1"/>
          </p:nvPr>
        </p:nvSpPr>
        <p:spPr/>
        <p:txBody>
          <a:bodyPr/>
          <a:lstStyle/>
          <a:p>
            <a:r>
              <a:rPr lang="en-GB"/>
              <a:t>Within Europe Travellers have been identified as the largest non-literate group.</a:t>
            </a:r>
          </a:p>
          <a:p>
            <a:r>
              <a:rPr lang="en-GB"/>
              <a:t>This excludes Gypsies from full employment opportunities.</a:t>
            </a:r>
          </a:p>
          <a:p>
            <a:r>
              <a:rPr lang="en-GB"/>
              <a:t>Non-literacy has an impact on health.</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The Experience</a:t>
            </a:r>
          </a:p>
        </p:txBody>
      </p:sp>
      <p:sp>
        <p:nvSpPr>
          <p:cNvPr id="16387" name="Rectangle 3"/>
          <p:cNvSpPr>
            <a:spLocks noGrp="1" noChangeArrowheads="1"/>
          </p:cNvSpPr>
          <p:nvPr>
            <p:ph type="body" idx="1"/>
          </p:nvPr>
        </p:nvSpPr>
        <p:spPr/>
        <p:txBody>
          <a:bodyPr/>
          <a:lstStyle/>
          <a:p>
            <a:endParaRPr lang="en-GB"/>
          </a:p>
          <a:p>
            <a:endParaRPr lang="en-GB"/>
          </a:p>
          <a:p>
            <a:r>
              <a:rPr lang="en-GB"/>
              <a:t>‘The boys and girls not calling me names and the teachers believing me’.</a:t>
            </a:r>
          </a:p>
          <a:p>
            <a:pPr algn="r">
              <a:buFont typeface="Monotype Sorts" pitchFamily="2" charset="2"/>
              <a:buNone/>
            </a:pPr>
            <a:r>
              <a:rPr lang="en-GB" sz="2800"/>
              <a:t>Shirley - 11 yr old Gypsy</a:t>
            </a:r>
            <a:endParaRPr lang="en-GB"/>
          </a:p>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endParaRPr lang="en-GB"/>
          </a:p>
        </p:txBody>
      </p:sp>
      <p:sp>
        <p:nvSpPr>
          <p:cNvPr id="24579" name="Rectangle 3"/>
          <p:cNvSpPr>
            <a:spLocks noGrp="1" noChangeArrowheads="1"/>
          </p:cNvSpPr>
          <p:nvPr>
            <p:ph type="body" idx="1"/>
          </p:nvPr>
        </p:nvSpPr>
        <p:spPr/>
        <p:txBody>
          <a:bodyPr/>
          <a:lstStyle/>
          <a:p>
            <a:r>
              <a:rPr lang="en-GB"/>
              <a:t>‘My children tell me that other kids call them names.  They call them ‘dirty smelly gypos’ and that hurts us because we are not dirty or smelly.  But this is something that we have to put up with, because we are seen as being different.’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A teacher’s view</a:t>
            </a:r>
          </a:p>
        </p:txBody>
      </p:sp>
      <p:sp>
        <p:nvSpPr>
          <p:cNvPr id="17411" name="Rectangle 3"/>
          <p:cNvSpPr>
            <a:spLocks noGrp="1" noChangeArrowheads="1"/>
          </p:cNvSpPr>
          <p:nvPr>
            <p:ph type="body" idx="1"/>
          </p:nvPr>
        </p:nvSpPr>
        <p:spPr/>
        <p:txBody>
          <a:bodyPr/>
          <a:lstStyle/>
          <a:p>
            <a:r>
              <a:rPr lang="en-GB"/>
              <a:t>‘I’m sure there is quite a bit of name calling but they never complain about it.  They tend to keep to themselves and are quite capable of standing up for themselves..they tend to tough it out.’</a:t>
            </a:r>
          </a:p>
          <a:p>
            <a:pPr algn="r">
              <a:buFont typeface="Monotype Sorts" pitchFamily="2" charset="2"/>
              <a:buNone/>
            </a:pPr>
            <a:r>
              <a:rPr lang="en-GB"/>
              <a:t>Teacher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Parental perceptions</a:t>
            </a:r>
          </a:p>
        </p:txBody>
      </p:sp>
      <p:sp>
        <p:nvSpPr>
          <p:cNvPr id="18435" name="Rectangle 3"/>
          <p:cNvSpPr>
            <a:spLocks noGrp="1" noChangeArrowheads="1"/>
          </p:cNvSpPr>
          <p:nvPr>
            <p:ph type="body" idx="1"/>
          </p:nvPr>
        </p:nvSpPr>
        <p:spPr/>
        <p:txBody>
          <a:bodyPr/>
          <a:lstStyle/>
          <a:p>
            <a:r>
              <a:rPr lang="en-GB"/>
              <a:t>Often reflect past experiences and whether these have been useful.</a:t>
            </a:r>
          </a:p>
          <a:p>
            <a:r>
              <a:rPr lang="en-GB"/>
              <a:t>Many experiences were negative thus leading to lower expectations of their own children’s education.</a:t>
            </a:r>
          </a:p>
          <a:p>
            <a:r>
              <a:rPr lang="en-GB"/>
              <a:t>Most parents would like their children to get a basic education.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Parental Anxieties</a:t>
            </a:r>
          </a:p>
        </p:txBody>
      </p:sp>
      <p:sp>
        <p:nvSpPr>
          <p:cNvPr id="29699" name="Rectangle 3"/>
          <p:cNvSpPr>
            <a:spLocks noGrp="1" noChangeArrowheads="1"/>
          </p:cNvSpPr>
          <p:nvPr>
            <p:ph type="body" idx="1"/>
          </p:nvPr>
        </p:nvSpPr>
        <p:spPr/>
        <p:txBody>
          <a:bodyPr/>
          <a:lstStyle/>
          <a:p>
            <a:r>
              <a:rPr lang="en-GB"/>
              <a:t>Children being in a potentially hostile environment.</a:t>
            </a:r>
          </a:p>
          <a:p>
            <a:r>
              <a:rPr lang="en-GB"/>
              <a:t>Moral welfare.</a:t>
            </a:r>
          </a:p>
          <a:p>
            <a:r>
              <a:rPr lang="en-GB"/>
              <a:t>Sex education</a:t>
            </a:r>
          </a:p>
          <a:p>
            <a:r>
              <a:rPr lang="en-GB"/>
              <a:t>Possible access to drugs.</a:t>
            </a:r>
          </a:p>
          <a:p>
            <a:r>
              <a:rPr lang="en-GB"/>
              <a:t>Assimilation and being educated out of the culture.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Other difficulties</a:t>
            </a:r>
          </a:p>
        </p:txBody>
      </p:sp>
      <p:sp>
        <p:nvSpPr>
          <p:cNvPr id="30723" name="Rectangle 3"/>
          <p:cNvSpPr>
            <a:spLocks noGrp="1" noChangeArrowheads="1"/>
          </p:cNvSpPr>
          <p:nvPr>
            <p:ph type="body" idx="1"/>
          </p:nvPr>
        </p:nvSpPr>
        <p:spPr/>
        <p:txBody>
          <a:bodyPr/>
          <a:lstStyle/>
          <a:p>
            <a:r>
              <a:rPr lang="en-GB" dirty="0"/>
              <a:t>Providing quiet space and time for homework.</a:t>
            </a:r>
          </a:p>
          <a:p>
            <a:r>
              <a:rPr lang="en-GB" dirty="0"/>
              <a:t>Uniforms</a:t>
            </a:r>
          </a:p>
          <a:p>
            <a:r>
              <a:rPr lang="en-GB" dirty="0"/>
              <a:t>A belief in discrimination</a:t>
            </a:r>
          </a:p>
          <a:p>
            <a:r>
              <a:rPr lang="en-GB" dirty="0"/>
              <a:t>Social/cultural desire for girls to take on domestic responsibilities,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endParaRPr lang="en-GB"/>
          </a:p>
        </p:txBody>
      </p:sp>
      <p:sp>
        <p:nvSpPr>
          <p:cNvPr id="19459" name="Rectangle 3"/>
          <p:cNvSpPr>
            <a:spLocks noGrp="1" noChangeArrowheads="1"/>
          </p:cNvSpPr>
          <p:nvPr>
            <p:ph type="body" idx="1"/>
          </p:nvPr>
        </p:nvSpPr>
        <p:spPr/>
        <p:txBody>
          <a:bodyPr/>
          <a:lstStyle/>
          <a:p>
            <a:r>
              <a:rPr lang="en-GB"/>
              <a:t>Some parents are not convinced that school is the best place for children to receive an education.</a:t>
            </a:r>
          </a:p>
          <a:p>
            <a:r>
              <a:rPr lang="en-GB"/>
              <a:t>Concerns that children might be exposed to perceived immoralities of the settled community in particular sex and drugs.</a:t>
            </a:r>
          </a:p>
          <a:p>
            <a:pPr algn="r">
              <a:buFont typeface="Monotype Sorts" pitchFamily="2" charset="2"/>
              <a:buNone/>
            </a:pPr>
            <a:r>
              <a:rPr lang="en-GB"/>
              <a:t>Bhopal (2004)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endParaRPr lang="en-GB"/>
          </a:p>
        </p:txBody>
      </p:sp>
      <p:sp>
        <p:nvSpPr>
          <p:cNvPr id="20483" name="Rectangle 3"/>
          <p:cNvSpPr>
            <a:spLocks noGrp="1" noChangeArrowheads="1"/>
          </p:cNvSpPr>
          <p:nvPr>
            <p:ph type="body" idx="1"/>
          </p:nvPr>
        </p:nvSpPr>
        <p:spPr/>
        <p:txBody>
          <a:bodyPr/>
          <a:lstStyle/>
          <a:p>
            <a:endParaRPr lang="en-GB"/>
          </a:p>
          <a:p>
            <a:r>
              <a:rPr lang="en-GB"/>
              <a:t>‘Girls are learnt to be Gypsy women by their mothers and boys are learnt how to be men by their fathers.  It’s how it should be.’</a:t>
            </a:r>
          </a:p>
          <a:p>
            <a:pPr algn="r">
              <a:buFont typeface="Monotype Sorts" pitchFamily="2" charset="2"/>
              <a:buNone/>
            </a:pPr>
            <a:r>
              <a:rPr lang="en-GB"/>
              <a:t>Gypsy mother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endParaRPr lang="en-GB"/>
          </a:p>
        </p:txBody>
      </p:sp>
      <p:sp>
        <p:nvSpPr>
          <p:cNvPr id="25603" name="Rectangle 3"/>
          <p:cNvSpPr>
            <a:spLocks noGrp="1" noChangeArrowheads="1"/>
          </p:cNvSpPr>
          <p:nvPr>
            <p:ph type="body" idx="1"/>
          </p:nvPr>
        </p:nvSpPr>
        <p:spPr/>
        <p:txBody>
          <a:bodyPr/>
          <a:lstStyle/>
          <a:p>
            <a:endParaRPr lang="en-GB" dirty="0"/>
          </a:p>
          <a:p>
            <a:r>
              <a:rPr lang="en-GB" dirty="0"/>
              <a:t>For Gypsy Travellers family-based learning is fundamental to the preservation of the group’s social and cultural identity (Bhopal 2004).</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endParaRPr lang="en-GB"/>
          </a:p>
        </p:txBody>
      </p:sp>
      <p:sp>
        <p:nvSpPr>
          <p:cNvPr id="21507" name="Rectangle 3"/>
          <p:cNvSpPr>
            <a:spLocks noGrp="1" noChangeArrowheads="1"/>
          </p:cNvSpPr>
          <p:nvPr>
            <p:ph type="body" idx="1"/>
          </p:nvPr>
        </p:nvSpPr>
        <p:spPr/>
        <p:txBody>
          <a:bodyPr/>
          <a:lstStyle/>
          <a:p>
            <a:endParaRPr lang="en-GB"/>
          </a:p>
          <a:p>
            <a:r>
              <a:rPr lang="en-GB"/>
              <a:t>‘Some of the things the children learn, they don’t need to know about.  Reading and writing, that’s all they need.’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endParaRPr lang="en-GB"/>
          </a:p>
        </p:txBody>
      </p:sp>
      <p:sp>
        <p:nvSpPr>
          <p:cNvPr id="22531" name="Rectangle 3"/>
          <p:cNvSpPr>
            <a:spLocks noGrp="1" noChangeArrowheads="1"/>
          </p:cNvSpPr>
          <p:nvPr>
            <p:ph type="body" idx="1"/>
          </p:nvPr>
        </p:nvSpPr>
        <p:spPr/>
        <p:txBody>
          <a:bodyPr/>
          <a:lstStyle/>
          <a:p>
            <a:r>
              <a:rPr lang="en-GB"/>
              <a:t>‘</a:t>
            </a:r>
            <a:r>
              <a:rPr lang="en-GB" sz="2800"/>
              <a:t>I tell my children they have no choice, they have to get an education.  What are they going to do when there is no work?  They have to go to school.  Education is important for all the children, but it’s </a:t>
            </a:r>
            <a:r>
              <a:rPr lang="en-GB" sz="2800" i="1"/>
              <a:t>more important </a:t>
            </a:r>
            <a:r>
              <a:rPr lang="en-GB" sz="2800"/>
              <a:t>for us because the Travelling children don’t come from families who can read and write.’</a:t>
            </a:r>
          </a:p>
          <a:p>
            <a:pPr algn="r">
              <a:buFont typeface="Monotype Sorts" pitchFamily="2" charset="2"/>
              <a:buNone/>
            </a:pPr>
            <a:r>
              <a:rPr lang="en-GB" sz="2800"/>
              <a:t>Mrs Smith from Bhopal 2004</a:t>
            </a:r>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GB"/>
          </a:p>
        </p:txBody>
      </p:sp>
      <p:sp>
        <p:nvSpPr>
          <p:cNvPr id="23555" name="Rectangle 3"/>
          <p:cNvSpPr>
            <a:spLocks noGrp="1" noChangeArrowheads="1"/>
          </p:cNvSpPr>
          <p:nvPr>
            <p:ph type="body" idx="1"/>
          </p:nvPr>
        </p:nvSpPr>
        <p:spPr/>
        <p:txBody>
          <a:bodyPr/>
          <a:lstStyle/>
          <a:p>
            <a:r>
              <a:rPr lang="en-GB"/>
              <a:t>Parents may not be convinced of the value of play as an aspect of learning (Kiddle 1999).</a:t>
            </a:r>
          </a:p>
          <a:p>
            <a:r>
              <a:rPr lang="en-GB"/>
              <a:t>Children first going to school may never have spent so much of the day inside.</a:t>
            </a:r>
          </a:p>
          <a:p>
            <a:r>
              <a:rPr lang="en-GB"/>
              <a:t>Children may never have seen indoor toilets and plumbing.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The inside/ outside dynamic</a:t>
            </a:r>
          </a:p>
        </p:txBody>
      </p:sp>
      <p:sp>
        <p:nvSpPr>
          <p:cNvPr id="26627" name="Rectangle 3"/>
          <p:cNvSpPr>
            <a:spLocks noGrp="1" noChangeArrowheads="1"/>
          </p:cNvSpPr>
          <p:nvPr>
            <p:ph type="body" idx="1"/>
          </p:nvPr>
        </p:nvSpPr>
        <p:spPr/>
        <p:txBody>
          <a:bodyPr/>
          <a:lstStyle/>
          <a:p>
            <a:r>
              <a:rPr lang="en-GB" sz="2800"/>
              <a:t>Inside trailers is a female space.</a:t>
            </a:r>
          </a:p>
          <a:p>
            <a:r>
              <a:rPr lang="en-GB" sz="2800"/>
              <a:t>Kept immaculately clean with displays of porcelain and crystal.</a:t>
            </a:r>
          </a:p>
          <a:p>
            <a:r>
              <a:rPr lang="en-GB" sz="2800"/>
              <a:t>Outside may be muddy and dirty and may be a ‘work site’.</a:t>
            </a:r>
          </a:p>
          <a:p>
            <a:r>
              <a:rPr lang="en-GB" sz="2800"/>
              <a:t>Inside children must be clean and behave.</a:t>
            </a:r>
          </a:p>
          <a:p>
            <a:r>
              <a:rPr lang="en-GB" sz="2800"/>
              <a:t>Outside they may get dirty and join in with work</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Outside hostilities</a:t>
            </a:r>
          </a:p>
        </p:txBody>
      </p:sp>
      <p:sp>
        <p:nvSpPr>
          <p:cNvPr id="27651" name="Rectangle 3"/>
          <p:cNvSpPr>
            <a:spLocks noGrp="1" noChangeArrowheads="1"/>
          </p:cNvSpPr>
          <p:nvPr>
            <p:ph type="body" idx="1"/>
          </p:nvPr>
        </p:nvSpPr>
        <p:spPr/>
        <p:txBody>
          <a:bodyPr/>
          <a:lstStyle/>
          <a:p>
            <a:r>
              <a:rPr lang="en-GB"/>
              <a:t>Children may be newly arrived in an area possibly living on an illegal site.</a:t>
            </a:r>
          </a:p>
          <a:p>
            <a:r>
              <a:rPr lang="en-GB"/>
              <a:t>School gate tempers may flair between Gypsy and Gorgia.</a:t>
            </a:r>
          </a:p>
          <a:p>
            <a:r>
              <a:rPr lang="en-GB"/>
              <a:t>Non-Travelling parents may be the most aggressive.</a:t>
            </a:r>
          </a:p>
          <a:p>
            <a:endParaRPr lang="en-GB"/>
          </a:p>
          <a:p>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Policy context in Wales</a:t>
            </a:r>
          </a:p>
        </p:txBody>
      </p:sp>
      <p:sp>
        <p:nvSpPr>
          <p:cNvPr id="3" name="Content Placeholder 2"/>
          <p:cNvSpPr>
            <a:spLocks noGrp="1"/>
          </p:cNvSpPr>
          <p:nvPr>
            <p:ph idx="1"/>
          </p:nvPr>
        </p:nvSpPr>
        <p:spPr/>
        <p:txBody>
          <a:bodyPr/>
          <a:lstStyle/>
          <a:p>
            <a:r>
              <a:rPr lang="en-US" sz="2800" dirty="0"/>
              <a:t>In 2008, the Welsh Government issued ‘Moving Forward-Gypsy and </a:t>
            </a:r>
            <a:r>
              <a:rPr lang="en-US" sz="2800" dirty="0" err="1"/>
              <a:t>Traveller</a:t>
            </a:r>
            <a:r>
              <a:rPr lang="en-US" sz="2800" dirty="0"/>
              <a:t> Education’ to help LAs inform and improve their provision for Gypsy and </a:t>
            </a:r>
            <a:r>
              <a:rPr lang="en-US" sz="2800" dirty="0" err="1"/>
              <a:t>Traveller</a:t>
            </a:r>
            <a:r>
              <a:rPr lang="en-US" sz="2800" dirty="0"/>
              <a:t> pupils. It highlighted the importance of working with families, supporting Gypsy and </a:t>
            </a:r>
            <a:r>
              <a:rPr lang="en-US" sz="2800" dirty="0" err="1"/>
              <a:t>Travellers</a:t>
            </a:r>
            <a:r>
              <a:rPr lang="en-US" sz="2800" dirty="0"/>
              <a:t> in their transition to Secondary school and facilitating the continuity of learning. </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Policy context in Wales</a:t>
            </a:r>
          </a:p>
        </p:txBody>
      </p:sp>
      <p:sp>
        <p:nvSpPr>
          <p:cNvPr id="3" name="Content Placeholder 2"/>
          <p:cNvSpPr>
            <a:spLocks noGrp="1"/>
          </p:cNvSpPr>
          <p:nvPr>
            <p:ph idx="1"/>
          </p:nvPr>
        </p:nvSpPr>
        <p:spPr/>
        <p:txBody>
          <a:bodyPr/>
          <a:lstStyle/>
          <a:p>
            <a:r>
              <a:rPr lang="en-US" dirty="0"/>
              <a:t>In 2011, the Welsh Government issued ‘Travelling to a Better Future’ - a Gypsy and </a:t>
            </a:r>
            <a:r>
              <a:rPr lang="en-US" dirty="0" err="1"/>
              <a:t>Traveller</a:t>
            </a:r>
            <a:r>
              <a:rPr lang="en-US" dirty="0"/>
              <a:t> Framework for Action and Delivery Plan’ (Welsh Government, 2011a). The framework identified key objectives, for the improved outcomes of Gypsy and </a:t>
            </a:r>
            <a:r>
              <a:rPr lang="en-US" dirty="0" err="1"/>
              <a:t>Traveller</a:t>
            </a:r>
            <a:r>
              <a:rPr lang="en-US" dirty="0"/>
              <a:t> learners; including attendance and retention. </a:t>
            </a:r>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Funding</a:t>
            </a:r>
          </a:p>
        </p:txBody>
      </p:sp>
      <p:sp>
        <p:nvSpPr>
          <p:cNvPr id="3" name="Content Placeholder 2"/>
          <p:cNvSpPr>
            <a:spLocks noGrp="1"/>
          </p:cNvSpPr>
          <p:nvPr>
            <p:ph idx="1"/>
          </p:nvPr>
        </p:nvSpPr>
        <p:spPr/>
        <p:txBody>
          <a:bodyPr/>
          <a:lstStyle/>
          <a:p>
            <a:r>
              <a:rPr lang="en-US" dirty="0"/>
              <a:t>The Welsh Government awards an annual grant (£1.1m in 2014-15) to LAs for the education of Gypsy and </a:t>
            </a:r>
            <a:r>
              <a:rPr lang="en-US" dirty="0" err="1"/>
              <a:t>Traveller</a:t>
            </a:r>
            <a:r>
              <a:rPr lang="en-US" dirty="0"/>
              <a:t> learners (Welsh Government, 2014b). The grant is available to support pupils aged 3 to 18 years and is intended to improve the educational opportunities and standards for Gypsy and </a:t>
            </a:r>
            <a:r>
              <a:rPr lang="en-US" dirty="0" err="1"/>
              <a:t>Travellers</a:t>
            </a:r>
            <a:r>
              <a:rPr lang="en-US" dirty="0"/>
              <a:t>. </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Can anybody help?</a:t>
            </a:r>
          </a:p>
        </p:txBody>
      </p:sp>
      <p:sp>
        <p:nvSpPr>
          <p:cNvPr id="40963" name="Rectangle 3"/>
          <p:cNvSpPr>
            <a:spLocks noGrp="1" noChangeArrowheads="1"/>
          </p:cNvSpPr>
          <p:nvPr>
            <p:ph type="body" idx="1"/>
          </p:nvPr>
        </p:nvSpPr>
        <p:spPr/>
        <p:txBody>
          <a:bodyPr/>
          <a:lstStyle/>
          <a:p>
            <a:r>
              <a:rPr lang="en-GB" sz="2800"/>
              <a:t>The Traveller Education Service can provide expert help and information about the education of Gypsy Traveller children.</a:t>
            </a:r>
          </a:p>
          <a:p>
            <a:r>
              <a:rPr lang="en-GB" sz="2800"/>
              <a:t>Talk to and involve parents in the setting.</a:t>
            </a:r>
          </a:p>
          <a:p>
            <a:r>
              <a:rPr lang="en-GB" sz="2800"/>
              <a:t>Value Gypsy children for their contribution to the diversity of your setting.</a:t>
            </a:r>
            <a:endParaRPr lang="en-GB"/>
          </a:p>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sz="3600" dirty="0"/>
              <a:t>Good Practice (Welsh Government, 2014)</a:t>
            </a:r>
          </a:p>
        </p:txBody>
      </p:sp>
      <p:sp>
        <p:nvSpPr>
          <p:cNvPr id="28675" name="Rectangle 3"/>
          <p:cNvSpPr>
            <a:spLocks noGrp="1" noChangeArrowheads="1"/>
          </p:cNvSpPr>
          <p:nvPr>
            <p:ph type="body" idx="1"/>
          </p:nvPr>
        </p:nvSpPr>
        <p:spPr/>
        <p:txBody>
          <a:bodyPr/>
          <a:lstStyle/>
          <a:p>
            <a:r>
              <a:rPr lang="en-US" sz="2800" dirty="0"/>
              <a:t>The role of the TES was pivotal in facilitating the engagement of Gypsy and </a:t>
            </a:r>
            <a:r>
              <a:rPr lang="en-US" sz="2800" dirty="0" err="1"/>
              <a:t>Traveller</a:t>
            </a:r>
            <a:r>
              <a:rPr lang="en-US" sz="2800" dirty="0"/>
              <a:t> families at different stages of education. </a:t>
            </a:r>
            <a:endParaRPr lang="en-GB" sz="2800" dirty="0"/>
          </a:p>
          <a:p>
            <a:r>
              <a:rPr lang="en-US" sz="2800" dirty="0"/>
              <a:t>Collaborative working with additional services and schools who shared the responsibility for engaging with families.</a:t>
            </a:r>
          </a:p>
          <a:p>
            <a:r>
              <a:rPr lang="en-US" sz="2800" dirty="0"/>
              <a:t>Establishing relationships with families early on in Primary years and allowing sufficient time for this</a:t>
            </a:r>
            <a:r>
              <a:rPr lang="en-US" dirty="0"/>
              <a:t>. </a:t>
            </a:r>
            <a:endParaRPr lang="en-GB" dirty="0"/>
          </a:p>
          <a:p>
            <a:endParaRPr lang="en-US" dirty="0"/>
          </a:p>
          <a:p>
            <a:endParaRPr lang="en-US" dirty="0"/>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Practice (Welsh Government, 2014)</a:t>
            </a:r>
          </a:p>
        </p:txBody>
      </p:sp>
      <p:sp>
        <p:nvSpPr>
          <p:cNvPr id="3" name="Content Placeholder 2"/>
          <p:cNvSpPr>
            <a:spLocks noGrp="1"/>
          </p:cNvSpPr>
          <p:nvPr>
            <p:ph idx="1"/>
          </p:nvPr>
        </p:nvSpPr>
        <p:spPr/>
        <p:txBody>
          <a:bodyPr/>
          <a:lstStyle/>
          <a:p>
            <a:r>
              <a:rPr lang="en-US" sz="2400" dirty="0"/>
              <a:t>Encouraging school attendance and school routine early on and then proactively seeking to re-engage pupils and families who may later withdraw.</a:t>
            </a:r>
          </a:p>
          <a:p>
            <a:r>
              <a:rPr lang="en-US" sz="2400" dirty="0"/>
              <a:t>Dedicating resources to outreach work, underpinned by proactive and regular verbal contact with families.</a:t>
            </a:r>
            <a:endParaRPr lang="en-GB" sz="2400" dirty="0"/>
          </a:p>
          <a:p>
            <a:r>
              <a:rPr lang="en-US" sz="2400" dirty="0"/>
              <a:t>The need for teachers and teaching support staff in schools to have a good knowledge and understanding of Gypsy and </a:t>
            </a:r>
            <a:r>
              <a:rPr lang="en-US" sz="2400" dirty="0" err="1"/>
              <a:t>Traveller</a:t>
            </a:r>
            <a:r>
              <a:rPr lang="en-US" sz="2400" dirty="0"/>
              <a:t> culture </a:t>
            </a:r>
          </a:p>
          <a:p>
            <a:endParaRPr lang="en-US" dirty="0"/>
          </a:p>
          <a:p>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Practice (Welsh Government, 2014)</a:t>
            </a:r>
          </a:p>
        </p:txBody>
      </p:sp>
      <p:sp>
        <p:nvSpPr>
          <p:cNvPr id="3" name="Content Placeholder 2"/>
          <p:cNvSpPr>
            <a:spLocks noGrp="1"/>
          </p:cNvSpPr>
          <p:nvPr>
            <p:ph idx="1"/>
          </p:nvPr>
        </p:nvSpPr>
        <p:spPr/>
        <p:txBody>
          <a:bodyPr/>
          <a:lstStyle/>
          <a:p>
            <a:r>
              <a:rPr lang="en-US" sz="2400" dirty="0"/>
              <a:t>Schools adopting flexibility to meet the needs of Gypsy and </a:t>
            </a:r>
            <a:r>
              <a:rPr lang="en-US" sz="2400" dirty="0" err="1"/>
              <a:t>Traveller</a:t>
            </a:r>
            <a:r>
              <a:rPr lang="en-US" sz="2400" dirty="0"/>
              <a:t> pupils, including ensuring the availability of extra-curricular learning opportunities </a:t>
            </a:r>
          </a:p>
          <a:p>
            <a:r>
              <a:rPr lang="en-US" sz="2400" dirty="0"/>
              <a:t>Dedicated staff to be situated in and/or around Secondary schools to deliver pastoral support to pupils, this allows TES staff to mediate the impact of negative experiences </a:t>
            </a:r>
          </a:p>
          <a:p>
            <a:r>
              <a:rPr lang="en-US" sz="2400" dirty="0"/>
              <a:t>Adopting a ‘whole family’ approach to working with Gypsy and </a:t>
            </a:r>
            <a:r>
              <a:rPr lang="en-US" sz="2400" dirty="0" err="1"/>
              <a:t>Travellers</a:t>
            </a:r>
            <a:r>
              <a:rPr lang="en-US" sz="2400" dirty="0"/>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Value Traveller children</a:t>
            </a:r>
          </a:p>
        </p:txBody>
      </p:sp>
      <p:sp>
        <p:nvSpPr>
          <p:cNvPr id="31747" name="Rectangle 3"/>
          <p:cNvSpPr>
            <a:spLocks noGrp="1" noChangeArrowheads="1"/>
          </p:cNvSpPr>
          <p:nvPr>
            <p:ph type="body" idx="1"/>
          </p:nvPr>
        </p:nvSpPr>
        <p:spPr/>
        <p:txBody>
          <a:bodyPr/>
          <a:lstStyle/>
          <a:p>
            <a:r>
              <a:rPr lang="en-GB"/>
              <a:t>Traveller children have knowledge of a different way of life that can be celebrated in the school setting.</a:t>
            </a:r>
          </a:p>
          <a:p>
            <a:r>
              <a:rPr lang="en-GB"/>
              <a:t>Traveller children can be very active - they spend more time playing outside afterall!</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Some Considerations</a:t>
            </a:r>
          </a:p>
        </p:txBody>
      </p:sp>
      <p:sp>
        <p:nvSpPr>
          <p:cNvPr id="32771" name="Rectangle 3"/>
          <p:cNvSpPr>
            <a:spLocks noGrp="1" noChangeArrowheads="1"/>
          </p:cNvSpPr>
          <p:nvPr>
            <p:ph type="body" idx="1"/>
          </p:nvPr>
        </p:nvSpPr>
        <p:spPr/>
        <p:txBody>
          <a:bodyPr/>
          <a:lstStyle/>
          <a:p>
            <a:r>
              <a:rPr lang="en-GB"/>
              <a:t>Siblings are expected to care for one another.</a:t>
            </a:r>
          </a:p>
          <a:p>
            <a:r>
              <a:rPr lang="en-GB"/>
              <a:t>Older siblings have family expectations to care for younger children.</a:t>
            </a:r>
          </a:p>
          <a:p>
            <a:r>
              <a:rPr lang="en-GB"/>
              <a:t>Separate playtimes can be stressful.</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endParaRPr lang="en-GB"/>
          </a:p>
        </p:txBody>
      </p:sp>
      <p:sp>
        <p:nvSpPr>
          <p:cNvPr id="33795" name="Rectangle 3"/>
          <p:cNvSpPr>
            <a:spLocks noGrp="1" noChangeArrowheads="1"/>
          </p:cNvSpPr>
          <p:nvPr>
            <p:ph type="body" idx="1"/>
          </p:nvPr>
        </p:nvSpPr>
        <p:spPr/>
        <p:txBody>
          <a:bodyPr/>
          <a:lstStyle/>
          <a:p>
            <a:r>
              <a:rPr lang="en-GB"/>
              <a:t>Space inside a trailer is at a premium.</a:t>
            </a:r>
          </a:p>
          <a:p>
            <a:r>
              <a:rPr lang="en-GB"/>
              <a:t>There may not be room for school equipment.</a:t>
            </a:r>
          </a:p>
          <a:p>
            <a:r>
              <a:rPr lang="en-GB"/>
              <a:t>School trips can be seen as dangerous.</a:t>
            </a:r>
          </a:p>
          <a:p>
            <a:r>
              <a:rPr lang="en-GB"/>
              <a:t>There may be no adult who can read homework instructions.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endParaRPr lang="en-GB"/>
          </a:p>
        </p:txBody>
      </p:sp>
      <p:sp>
        <p:nvSpPr>
          <p:cNvPr id="34819" name="Rectangle 3"/>
          <p:cNvSpPr>
            <a:spLocks noGrp="1" noChangeArrowheads="1"/>
          </p:cNvSpPr>
          <p:nvPr>
            <p:ph type="body" idx="1"/>
          </p:nvPr>
        </p:nvSpPr>
        <p:spPr/>
        <p:txBody>
          <a:bodyPr/>
          <a:lstStyle/>
          <a:p>
            <a:r>
              <a:rPr lang="en-GB"/>
              <a:t>Moral codes are very strict.</a:t>
            </a:r>
          </a:p>
          <a:p>
            <a:r>
              <a:rPr lang="en-GB"/>
              <a:t>This can include female siblings being sent away during a male baby’s changing time.</a:t>
            </a:r>
          </a:p>
          <a:p>
            <a:r>
              <a:rPr lang="en-GB"/>
              <a:t>Mixed changing for PE would be very awkward.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endParaRPr lang="en-GB"/>
          </a:p>
        </p:txBody>
      </p:sp>
      <p:sp>
        <p:nvSpPr>
          <p:cNvPr id="35843" name="Rectangle 3"/>
          <p:cNvSpPr>
            <a:spLocks noGrp="1" noChangeArrowheads="1"/>
          </p:cNvSpPr>
          <p:nvPr>
            <p:ph type="body" idx="1"/>
          </p:nvPr>
        </p:nvSpPr>
        <p:spPr/>
        <p:txBody>
          <a:bodyPr/>
          <a:lstStyle/>
          <a:p>
            <a:r>
              <a:rPr lang="en-GB"/>
              <a:t>Traveller children may be unwilling to mix with non Travellers.</a:t>
            </a:r>
          </a:p>
          <a:p>
            <a:r>
              <a:rPr lang="en-GB"/>
              <a:t>Adults may perceive this as gang like.</a:t>
            </a:r>
          </a:p>
          <a:p>
            <a:r>
              <a:rPr lang="en-GB"/>
              <a:t>Children may appreciate a quiet area inside during break time.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A Whole New Language </a:t>
            </a:r>
          </a:p>
        </p:txBody>
      </p:sp>
      <p:sp>
        <p:nvSpPr>
          <p:cNvPr id="36867" name="Rectangle 3"/>
          <p:cNvSpPr>
            <a:spLocks noGrp="1" noChangeArrowheads="1"/>
          </p:cNvSpPr>
          <p:nvPr>
            <p:ph type="body" idx="1"/>
          </p:nvPr>
        </p:nvSpPr>
        <p:spPr/>
        <p:txBody>
          <a:bodyPr/>
          <a:lstStyle/>
          <a:p>
            <a:r>
              <a:rPr lang="en-GB"/>
              <a:t>Language can vary greatly.</a:t>
            </a:r>
          </a:p>
          <a:p>
            <a:r>
              <a:rPr lang="en-GB"/>
              <a:t>Sentence construction may be unusual.</a:t>
            </a:r>
          </a:p>
          <a:p>
            <a:r>
              <a:rPr lang="en-GB"/>
              <a:t>Verbs may seem strange!</a:t>
            </a:r>
          </a:p>
          <a:p>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endParaRPr lang="en-GB"/>
          </a:p>
        </p:txBody>
      </p:sp>
      <p:sp>
        <p:nvSpPr>
          <p:cNvPr id="37891" name="Rectangle 3"/>
          <p:cNvSpPr>
            <a:spLocks noGrp="1" noChangeArrowheads="1"/>
          </p:cNvSpPr>
          <p:nvPr>
            <p:ph type="body" sz="half" idx="1"/>
          </p:nvPr>
        </p:nvSpPr>
        <p:spPr/>
        <p:txBody>
          <a:bodyPr/>
          <a:lstStyle/>
          <a:p>
            <a:r>
              <a:rPr lang="en-GB"/>
              <a:t>Kushti</a:t>
            </a:r>
          </a:p>
          <a:p>
            <a:r>
              <a:rPr lang="en-GB"/>
              <a:t>chavvi</a:t>
            </a:r>
          </a:p>
          <a:p>
            <a:r>
              <a:rPr lang="en-GB"/>
              <a:t>chai</a:t>
            </a:r>
          </a:p>
          <a:p>
            <a:r>
              <a:rPr lang="en-GB"/>
              <a:t>gavver</a:t>
            </a:r>
          </a:p>
          <a:p>
            <a:r>
              <a:rPr lang="en-GB"/>
              <a:t>frit</a:t>
            </a:r>
          </a:p>
          <a:p>
            <a:r>
              <a:rPr lang="en-GB"/>
              <a:t>dear little</a:t>
            </a:r>
          </a:p>
          <a:p>
            <a:r>
              <a:rPr lang="en-GB"/>
              <a:t>titty</a:t>
            </a:r>
          </a:p>
        </p:txBody>
      </p:sp>
      <p:sp>
        <p:nvSpPr>
          <p:cNvPr id="37892" name="Rectangle 4"/>
          <p:cNvSpPr>
            <a:spLocks noGrp="1" noChangeArrowheads="1"/>
          </p:cNvSpPr>
          <p:nvPr>
            <p:ph type="body" sz="half" idx="2"/>
          </p:nvPr>
        </p:nvSpPr>
        <p:spPr/>
        <p:txBody>
          <a:bodyPr/>
          <a:lstStyle/>
          <a:p>
            <a:r>
              <a:rPr lang="en-GB"/>
              <a:t>Nice</a:t>
            </a:r>
          </a:p>
          <a:p>
            <a:r>
              <a:rPr lang="en-GB"/>
              <a:t>boy,son</a:t>
            </a:r>
          </a:p>
          <a:p>
            <a:r>
              <a:rPr lang="en-GB"/>
              <a:t>girl</a:t>
            </a:r>
          </a:p>
          <a:p>
            <a:r>
              <a:rPr lang="en-GB"/>
              <a:t>police</a:t>
            </a:r>
          </a:p>
          <a:p>
            <a:r>
              <a:rPr lang="en-GB"/>
              <a:t>frightened</a:t>
            </a:r>
          </a:p>
          <a:p>
            <a:r>
              <a:rPr lang="en-GB"/>
              <a:t>tiny</a:t>
            </a:r>
          </a:p>
          <a:p>
            <a:r>
              <a:rPr lang="en-GB"/>
              <a:t>bottle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General Points</a:t>
            </a:r>
          </a:p>
        </p:txBody>
      </p:sp>
      <p:sp>
        <p:nvSpPr>
          <p:cNvPr id="38915" name="Rectangle 3"/>
          <p:cNvSpPr>
            <a:spLocks noGrp="1" noChangeArrowheads="1"/>
          </p:cNvSpPr>
          <p:nvPr>
            <p:ph type="body" idx="1"/>
          </p:nvPr>
        </p:nvSpPr>
        <p:spPr/>
        <p:txBody>
          <a:bodyPr/>
          <a:lstStyle/>
          <a:p>
            <a:r>
              <a:rPr lang="en-GB"/>
              <a:t>Lack of access to equipment may mean fine motor skills have not been developed.</a:t>
            </a:r>
          </a:p>
          <a:p>
            <a:r>
              <a:rPr lang="en-GB"/>
              <a:t>Books may be unfamiliar.</a:t>
            </a:r>
          </a:p>
          <a:p>
            <a:r>
              <a:rPr lang="en-GB"/>
              <a:t>Sitting and listening in a large group may seem strange.</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Other Issues</a:t>
            </a:r>
          </a:p>
        </p:txBody>
      </p:sp>
      <p:sp>
        <p:nvSpPr>
          <p:cNvPr id="39939" name="Rectangle 3"/>
          <p:cNvSpPr>
            <a:spLocks noGrp="1" noChangeArrowheads="1"/>
          </p:cNvSpPr>
          <p:nvPr>
            <p:ph type="body" idx="1"/>
          </p:nvPr>
        </p:nvSpPr>
        <p:spPr/>
        <p:txBody>
          <a:bodyPr/>
          <a:lstStyle/>
          <a:p>
            <a:r>
              <a:rPr lang="en-GB"/>
              <a:t>Do not make assumptions for example knowledge of nature because of lifestyle.</a:t>
            </a:r>
          </a:p>
          <a:p>
            <a:r>
              <a:rPr lang="en-GB"/>
              <a:t>Skills in mental areas may exceed skills in other areas.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References</a:t>
            </a:r>
          </a:p>
        </p:txBody>
      </p:sp>
      <p:sp>
        <p:nvSpPr>
          <p:cNvPr id="53251" name="Rectangle 3"/>
          <p:cNvSpPr>
            <a:spLocks noGrp="1" noChangeArrowheads="1"/>
          </p:cNvSpPr>
          <p:nvPr>
            <p:ph type="body" idx="1"/>
          </p:nvPr>
        </p:nvSpPr>
        <p:spPr/>
        <p:txBody>
          <a:bodyPr/>
          <a:lstStyle/>
          <a:p>
            <a:pPr>
              <a:lnSpc>
                <a:spcPct val="80000"/>
              </a:lnSpc>
            </a:pPr>
            <a:r>
              <a:rPr lang="en-GB" sz="1600" dirty="0"/>
              <a:t>Bhopal, K (2004) Gypsy Travellers and Education: Changing Needs and Changing Perceptions </a:t>
            </a:r>
            <a:br>
              <a:rPr lang="en-GB" sz="1600" dirty="0"/>
            </a:br>
            <a:r>
              <a:rPr lang="en-GB" sz="1600" dirty="0"/>
              <a:t>British Journal of Educational Studies 52 (1), 47–64. </a:t>
            </a:r>
          </a:p>
          <a:p>
            <a:pPr>
              <a:lnSpc>
                <a:spcPct val="80000"/>
              </a:lnSpc>
            </a:pPr>
            <a:r>
              <a:rPr lang="en-US" sz="1600" dirty="0"/>
              <a:t>Office for National Statistics (2014) ‘2011 Census Analysis, What does the 2011 Census tell us about the Characteristics of Gypsy and Irish </a:t>
            </a:r>
            <a:r>
              <a:rPr lang="en-US" sz="1600" dirty="0" err="1"/>
              <a:t>Traveller</a:t>
            </a:r>
            <a:r>
              <a:rPr lang="en-US" sz="1600" dirty="0"/>
              <a:t> in England and Wales’, </a:t>
            </a:r>
            <a:r>
              <a:rPr lang="en-US" sz="1600" i="1" dirty="0"/>
              <a:t>Statistical Release, 21 January, available at: http://www.ons.gov.uk/ons/rel/census/2011-census-analysis/what-does-the-2011-census-tell-us-about-the-characteristics-of-gypsy-or-irish-travellers-in-england-and-wales-/index.html [29 June 2014]. </a:t>
            </a:r>
            <a:endParaRPr lang="en-GB" sz="1600" dirty="0"/>
          </a:p>
          <a:p>
            <a:r>
              <a:rPr lang="en-US" sz="1600" dirty="0"/>
              <a:t>Welsh Government (2008a) </a:t>
            </a:r>
            <a:r>
              <a:rPr lang="en-US" sz="1600" i="1" dirty="0"/>
              <a:t>Moving Forward- Gypsy and </a:t>
            </a:r>
            <a:r>
              <a:rPr lang="en-US" sz="1600" i="1" dirty="0" err="1"/>
              <a:t>Traveller</a:t>
            </a:r>
            <a:r>
              <a:rPr lang="en-US" sz="1600" i="1" dirty="0"/>
              <a:t> Education, [Guidance Circular: 003/2008] Cardiff: Welsh Government. </a:t>
            </a:r>
          </a:p>
          <a:p>
            <a:r>
              <a:rPr lang="en-US" sz="1600" dirty="0"/>
              <a:t>Welsh Government, (2013a) ‘Absenteeism by Pupil Characteristics, 2011/12’</a:t>
            </a:r>
            <a:r>
              <a:rPr lang="en-US" sz="1600" i="1" dirty="0"/>
              <a:t>, SDR 51/2013, Statistical Bulletin, 15 May, Cardiff: National Statistics. </a:t>
            </a:r>
          </a:p>
          <a:p>
            <a:r>
              <a:rPr lang="en-US" sz="1600" dirty="0"/>
              <a:t>Welsh Government  (2014) </a:t>
            </a:r>
            <a:r>
              <a:rPr lang="en-US" sz="1600" i="1" dirty="0"/>
              <a:t>Gypsy and </a:t>
            </a:r>
            <a:r>
              <a:rPr lang="en-US" sz="1600" i="1" dirty="0" err="1"/>
              <a:t>Traveller</a:t>
            </a:r>
            <a:r>
              <a:rPr lang="en-US" sz="1600" i="1" dirty="0"/>
              <a:t> Education: Engaging Families - A Research Report </a:t>
            </a:r>
            <a:r>
              <a:rPr lang="en-US" sz="1600" dirty="0"/>
              <a:t>, Cardiff: Welsh Government</a:t>
            </a:r>
          </a:p>
          <a:p>
            <a:endParaRPr lang="en-GB" sz="1600" dirty="0"/>
          </a:p>
        </p:txBody>
      </p:sp>
    </p:spTree>
  </p:cSld>
  <p:clrMapOvr>
    <a:masterClrMapping/>
  </p:clrMapOvr>
</p:sld>
</file>

<file path=ppt/theme/theme1.xml><?xml version="1.0" encoding="utf-8"?>
<a:theme xmlns:a="http://schemas.openxmlformats.org/drawingml/2006/main" name="Dads Tie.pot">
  <a:themeElements>
    <a:clrScheme name="Dads Tie.pot 2">
      <a:dk1>
        <a:srgbClr val="000000"/>
      </a:dk1>
      <a:lt1>
        <a:srgbClr val="FFFFFF"/>
      </a:lt1>
      <a:dk2>
        <a:srgbClr val="003366"/>
      </a:dk2>
      <a:lt2>
        <a:srgbClr val="5490A8"/>
      </a:lt2>
      <a:accent1>
        <a:srgbClr val="0099CC"/>
      </a:accent1>
      <a:accent2>
        <a:srgbClr val="3366CC"/>
      </a:accent2>
      <a:accent3>
        <a:srgbClr val="FFFFFF"/>
      </a:accent3>
      <a:accent4>
        <a:srgbClr val="000000"/>
      </a:accent4>
      <a:accent5>
        <a:srgbClr val="AACAE2"/>
      </a:accent5>
      <a:accent6>
        <a:srgbClr val="2D5CB9"/>
      </a:accent6>
      <a:hlink>
        <a:srgbClr val="99CCFF"/>
      </a:hlink>
      <a:folHlink>
        <a:srgbClr val="E1E1B7"/>
      </a:folHlink>
    </a:clrScheme>
    <a:fontScheme name="Dads Tie.pot">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ads Tie.pot 1">
        <a:dk1>
          <a:srgbClr val="5490A8"/>
        </a:dk1>
        <a:lt1>
          <a:srgbClr val="DDDDDD"/>
        </a:lt1>
        <a:dk2>
          <a:srgbClr val="00172E"/>
        </a:dk2>
        <a:lt2>
          <a:srgbClr val="CCECFF"/>
        </a:lt2>
        <a:accent1>
          <a:srgbClr val="0099CC"/>
        </a:accent1>
        <a:accent2>
          <a:srgbClr val="3366CC"/>
        </a:accent2>
        <a:accent3>
          <a:srgbClr val="AAABAD"/>
        </a:accent3>
        <a:accent4>
          <a:srgbClr val="BDBDBD"/>
        </a:accent4>
        <a:accent5>
          <a:srgbClr val="AACAE2"/>
        </a:accent5>
        <a:accent6>
          <a:srgbClr val="2D5CB9"/>
        </a:accent6>
        <a:hlink>
          <a:srgbClr val="99CCFF"/>
        </a:hlink>
        <a:folHlink>
          <a:srgbClr val="E1E1B7"/>
        </a:folHlink>
      </a:clrScheme>
      <a:clrMap bg1="dk2" tx1="lt1" bg2="dk1" tx2="lt2" accent1="accent1" accent2="accent2" accent3="accent3" accent4="accent4" accent5="accent5" accent6="accent6" hlink="hlink" folHlink="folHlink"/>
    </a:extraClrScheme>
    <a:extraClrScheme>
      <a:clrScheme name="Dads Tie.pot 2">
        <a:dk1>
          <a:srgbClr val="000000"/>
        </a:dk1>
        <a:lt1>
          <a:srgbClr val="FFFFFF"/>
        </a:lt1>
        <a:dk2>
          <a:srgbClr val="003366"/>
        </a:dk2>
        <a:lt2>
          <a:srgbClr val="5490A8"/>
        </a:lt2>
        <a:accent1>
          <a:srgbClr val="0099CC"/>
        </a:accent1>
        <a:accent2>
          <a:srgbClr val="3366CC"/>
        </a:accent2>
        <a:accent3>
          <a:srgbClr val="FFFFFF"/>
        </a:accent3>
        <a:accent4>
          <a:srgbClr val="000000"/>
        </a:accent4>
        <a:accent5>
          <a:srgbClr val="AACAE2"/>
        </a:accent5>
        <a:accent6>
          <a:srgbClr val="2D5CB9"/>
        </a:accent6>
        <a:hlink>
          <a:srgbClr val="99CCFF"/>
        </a:hlink>
        <a:folHlink>
          <a:srgbClr val="E1E1B7"/>
        </a:folHlink>
      </a:clrScheme>
      <a:clrMap bg1="lt1" tx1="dk1" bg2="lt2" tx2="dk2" accent1="accent1" accent2="accent2" accent3="accent3" accent4="accent4" accent5="accent5" accent6="accent6" hlink="hlink" folHlink="folHlink"/>
    </a:extraClrScheme>
    <a:extraClrScheme>
      <a:clrScheme name="Dads Tie.po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ads Tie.pot 4">
        <a:dk1>
          <a:srgbClr val="000000"/>
        </a:dk1>
        <a:lt1>
          <a:srgbClr val="FFFFFF"/>
        </a:lt1>
        <a:dk2>
          <a:srgbClr val="666633"/>
        </a:dk2>
        <a:lt2>
          <a:srgbClr val="908A6C"/>
        </a:lt2>
        <a:accent1>
          <a:srgbClr val="808000"/>
        </a:accent1>
        <a:accent2>
          <a:srgbClr val="996633"/>
        </a:accent2>
        <a:accent3>
          <a:srgbClr val="FFFFFF"/>
        </a:accent3>
        <a:accent4>
          <a:srgbClr val="000000"/>
        </a:accent4>
        <a:accent5>
          <a:srgbClr val="C0C0AA"/>
        </a:accent5>
        <a:accent6>
          <a:srgbClr val="8A5C2D"/>
        </a:accent6>
        <a:hlink>
          <a:srgbClr val="CCCC00"/>
        </a:hlink>
        <a:folHlink>
          <a:srgbClr val="D6DEB2"/>
        </a:folHlink>
      </a:clrScheme>
      <a:clrMap bg1="lt1" tx1="dk1" bg2="lt2" tx2="dk2" accent1="accent1" accent2="accent2" accent3="accent3" accent4="accent4" accent5="accent5" accent6="accent6" hlink="hlink" folHlink="folHlink"/>
    </a:extraClrScheme>
    <a:extraClrScheme>
      <a:clrScheme name="Dads Tie.pot 5">
        <a:dk1>
          <a:srgbClr val="000000"/>
        </a:dk1>
        <a:lt1>
          <a:srgbClr val="FFFFFF"/>
        </a:lt1>
        <a:dk2>
          <a:srgbClr val="181848"/>
        </a:dk2>
        <a:lt2>
          <a:srgbClr val="656F97"/>
        </a:lt2>
        <a:accent1>
          <a:srgbClr val="6666FF"/>
        </a:accent1>
        <a:accent2>
          <a:srgbClr val="333399"/>
        </a:accent2>
        <a:accent3>
          <a:srgbClr val="FFFFFF"/>
        </a:accent3>
        <a:accent4>
          <a:srgbClr val="000000"/>
        </a:accent4>
        <a:accent5>
          <a:srgbClr val="B8B8FF"/>
        </a:accent5>
        <a:accent6>
          <a:srgbClr val="2D2D8A"/>
        </a:accent6>
        <a:hlink>
          <a:srgbClr val="9A9ABC"/>
        </a:hlink>
        <a:folHlink>
          <a:srgbClr val="D2B6CE"/>
        </a:folHlink>
      </a:clrScheme>
      <a:clrMap bg1="lt1" tx1="dk1" bg2="lt2" tx2="dk2" accent1="accent1" accent2="accent2" accent3="accent3" accent4="accent4" accent5="accent5" accent6="accent6" hlink="hlink" folHlink="folHlink"/>
    </a:extraClrScheme>
    <a:extraClrScheme>
      <a:clrScheme name="Dads Tie.pot 6">
        <a:dk1>
          <a:srgbClr val="CC0066"/>
        </a:dk1>
        <a:lt1>
          <a:srgbClr val="FFFFFF"/>
        </a:lt1>
        <a:dk2>
          <a:srgbClr val="000000"/>
        </a:dk2>
        <a:lt2>
          <a:srgbClr val="CC0099"/>
        </a:lt2>
        <a:accent1>
          <a:srgbClr val="FF9900"/>
        </a:accent1>
        <a:accent2>
          <a:srgbClr val="CC6600"/>
        </a:accent2>
        <a:accent3>
          <a:srgbClr val="AAAAAA"/>
        </a:accent3>
        <a:accent4>
          <a:srgbClr val="DADADA"/>
        </a:accent4>
        <a:accent5>
          <a:srgbClr val="FFCAAA"/>
        </a:accent5>
        <a:accent6>
          <a:srgbClr val="B95C00"/>
        </a:accent6>
        <a:hlink>
          <a:srgbClr val="009900"/>
        </a:hlink>
        <a:folHlink>
          <a:srgbClr val="A50021"/>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7adcb4638a542ca19a62bceab5490bd9">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6516c1c5c15cc56ef3a680daf9ca887d"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E99273B-6950-4598-931A-28134C79BB8E}">
  <ds:schemaRefs>
    <ds:schemaRef ds:uri="http://schemas.microsoft.com/sharepoint/v3/contenttype/forms"/>
  </ds:schemaRefs>
</ds:datastoreItem>
</file>

<file path=customXml/itemProps2.xml><?xml version="1.0" encoding="utf-8"?>
<ds:datastoreItem xmlns:ds="http://schemas.openxmlformats.org/officeDocument/2006/customXml" ds:itemID="{6B408F7E-97CE-4E05-A451-241F0326CC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7600991-59B2-40B1-A5A6-8C2A0D9B8EA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C:\Program Files\Microsoft Office\Templates\Presentation Designs\Dads Tie.pot</Template>
  <TotalTime>333</TotalTime>
  <Words>2219</Words>
  <Application>Microsoft Office PowerPoint</Application>
  <PresentationFormat>On-screen Show (4:3)</PresentationFormat>
  <Paragraphs>174</Paragraphs>
  <Slides>47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Monotype Sorts</vt:lpstr>
      <vt:lpstr>Arial</vt:lpstr>
      <vt:lpstr>Times New Roman</vt:lpstr>
      <vt:lpstr>Dads Tie.pot</vt:lpstr>
      <vt:lpstr>Gypsy Travellers</vt:lpstr>
      <vt:lpstr>RESPECT</vt:lpstr>
      <vt:lpstr>Terminology</vt:lpstr>
      <vt:lpstr>Terms</vt:lpstr>
      <vt:lpstr>PowerPoint Presentation</vt:lpstr>
      <vt:lpstr>Demography</vt:lpstr>
      <vt:lpstr>Demography</vt:lpstr>
      <vt:lpstr>How many Gypsy Travellers are there then?</vt:lpstr>
      <vt:lpstr>Further Welsh Statistics</vt:lpstr>
      <vt:lpstr> More Statistics</vt:lpstr>
      <vt:lpstr>Attendance</vt:lpstr>
      <vt:lpstr>Attainment statistics</vt:lpstr>
      <vt:lpstr>Attainment</vt:lpstr>
      <vt:lpstr>PowerPoint Presentation</vt:lpstr>
      <vt:lpstr>School Children</vt:lpstr>
      <vt:lpstr>PowerPoint Presentation</vt:lpstr>
      <vt:lpstr>The Experience</vt:lpstr>
      <vt:lpstr>PowerPoint Presentation</vt:lpstr>
      <vt:lpstr>A teacher’s view</vt:lpstr>
      <vt:lpstr>Parental perceptions</vt:lpstr>
      <vt:lpstr>Parental Anxieties</vt:lpstr>
      <vt:lpstr>Other difficulties</vt:lpstr>
      <vt:lpstr>PowerPoint Presentation</vt:lpstr>
      <vt:lpstr>PowerPoint Presentation</vt:lpstr>
      <vt:lpstr>PowerPoint Presentation</vt:lpstr>
      <vt:lpstr>PowerPoint Presentation</vt:lpstr>
      <vt:lpstr>PowerPoint Presentation</vt:lpstr>
      <vt:lpstr>PowerPoint Presentation</vt:lpstr>
      <vt:lpstr>The inside/ outside dynamic</vt:lpstr>
      <vt:lpstr>Outside hostilities</vt:lpstr>
      <vt:lpstr>Policy context in Wales</vt:lpstr>
      <vt:lpstr>Policy context in Wales</vt:lpstr>
      <vt:lpstr>Funding</vt:lpstr>
      <vt:lpstr>Can anybody help?</vt:lpstr>
      <vt:lpstr>Good Practice (Welsh Government, 2014)</vt:lpstr>
      <vt:lpstr>Good Practice (Welsh Government, 2014)</vt:lpstr>
      <vt:lpstr>Good Practice (Welsh Government, 2014)</vt:lpstr>
      <vt:lpstr>Value Traveller children</vt:lpstr>
      <vt:lpstr>Some Considerations</vt:lpstr>
      <vt:lpstr>PowerPoint Presentation</vt:lpstr>
      <vt:lpstr>PowerPoint Presentation</vt:lpstr>
      <vt:lpstr>PowerPoint Presentation</vt:lpstr>
      <vt:lpstr>A Whole New Language </vt:lpstr>
      <vt:lpstr>PowerPoint Presentation</vt:lpstr>
      <vt:lpstr>General Points</vt:lpstr>
      <vt:lpstr>Other Issues</vt:lpstr>
      <vt:lpstr>References</vt:lpstr>
    </vt:vector>
  </TitlesOfParts>
  <Company>None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Gypsy Travellers</dc:title>
  <dc:creator>Elizabeth</dc:creator>
  <cp:lastModifiedBy>Alison Murphy</cp:lastModifiedBy>
  <cp:revision>24</cp:revision>
  <cp:lastPrinted>2006-11-28T21:37:31Z</cp:lastPrinted>
  <dcterms:created xsi:type="dcterms:W3CDTF">2006-11-28T20:12:36Z</dcterms:created>
  <dcterms:modified xsi:type="dcterms:W3CDTF">2020-11-24T10:01:24Z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