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95" r:id="rId3"/>
    <p:sldId id="280" r:id="rId4"/>
    <p:sldId id="258" r:id="rId5"/>
    <p:sldId id="288" r:id="rId6"/>
    <p:sldId id="260" r:id="rId7"/>
    <p:sldId id="259" r:id="rId8"/>
    <p:sldId id="283" r:id="rId9"/>
    <p:sldId id="284" r:id="rId10"/>
    <p:sldId id="285" r:id="rId11"/>
    <p:sldId id="292" r:id="rId12"/>
    <p:sldId id="293" r:id="rId13"/>
    <p:sldId id="289" r:id="rId14"/>
    <p:sldId id="291" r:id="rId15"/>
    <p:sldId id="290" r:id="rId16"/>
    <p:sldId id="286" r:id="rId17"/>
    <p:sldId id="294" r:id="rId18"/>
    <p:sldId id="263" r:id="rId19"/>
    <p:sldId id="264" r:id="rId20"/>
    <p:sldId id="265" r:id="rId21"/>
    <p:sldId id="266" r:id="rId22"/>
    <p:sldId id="268" r:id="rId23"/>
    <p:sldId id="267" r:id="rId24"/>
    <p:sldId id="261" r:id="rId25"/>
    <p:sldId id="262" r:id="rId26"/>
    <p:sldId id="270" r:id="rId27"/>
    <p:sldId id="273" r:id="rId28"/>
    <p:sldId id="271" r:id="rId29"/>
    <p:sldId id="276" r:id="rId30"/>
    <p:sldId id="272" r:id="rId31"/>
    <p:sldId id="269" r:id="rId32"/>
    <p:sldId id="274" r:id="rId33"/>
    <p:sldId id="275" r:id="rId34"/>
    <p:sldId id="277" r:id="rId35"/>
    <p:sldId id="278" r:id="rId36"/>
    <p:sldId id="279" r:id="rId37"/>
    <p:sldId id="296"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60"/>
  </p:normalViewPr>
  <p:slideViewPr>
    <p:cSldViewPr snapToGrid="0">
      <p:cViewPr>
        <p:scale>
          <a:sx n="67" d="100"/>
          <a:sy n="67" d="100"/>
        </p:scale>
        <p:origin x="22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16/10/2023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16/10/2023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16/10/2023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16/10/2023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16/10/2023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16/10/2023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16/10/2023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16/10/2023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16/10/2023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16/10/2023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16/10/2023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16/10/2023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647152"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BMTP6006</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9879884" cy="1754326"/>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Heritage and Leisure Attraction </a:t>
            </a:r>
          </a:p>
          <a:p>
            <a:r>
              <a:rPr lang="en-GB" sz="5400" dirty="0">
                <a:solidFill>
                  <a:schemeClr val="bg1"/>
                </a:solidFill>
                <a:latin typeface="Arial" panose="020B0604020202020204" pitchFamily="34" charset="0"/>
                <a:cs typeface="Arial" panose="020B0604020202020204" pitchFamily="34" charset="0"/>
              </a:rPr>
              <a:t>Management</a:t>
            </a: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495612"/>
            <a:ext cx="4262705"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Interpretation</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E7CBC-4AD3-6741-E1B2-8B3EDEAA6AEE}"/>
              </a:ext>
            </a:extLst>
          </p:cNvPr>
          <p:cNvSpPr>
            <a:spLocks noGrp="1"/>
          </p:cNvSpPr>
          <p:nvPr>
            <p:ph type="title"/>
          </p:nvPr>
        </p:nvSpPr>
        <p:spPr/>
        <p:txBody>
          <a:bodyPr/>
          <a:lstStyle/>
          <a:p>
            <a:r>
              <a:rPr lang="en-GB" b="1" dirty="0">
                <a:solidFill>
                  <a:schemeClr val="accent1"/>
                </a:solidFill>
              </a:rPr>
              <a:t>Learning Goals</a:t>
            </a:r>
          </a:p>
        </p:txBody>
      </p:sp>
      <p:sp>
        <p:nvSpPr>
          <p:cNvPr id="3" name="Content Placeholder 2">
            <a:extLst>
              <a:ext uri="{FF2B5EF4-FFF2-40B4-BE49-F238E27FC236}">
                <a16:creationId xmlns:a16="http://schemas.microsoft.com/office/drawing/2014/main" id="{F5A9B990-13E4-7BFF-AA5B-450BC32C483B}"/>
              </a:ext>
            </a:extLst>
          </p:cNvPr>
          <p:cNvSpPr>
            <a:spLocks noGrp="1"/>
          </p:cNvSpPr>
          <p:nvPr>
            <p:ph idx="1"/>
          </p:nvPr>
        </p:nvSpPr>
        <p:spPr>
          <a:xfrm>
            <a:off x="0" y="1825625"/>
            <a:ext cx="11353800" cy="4351338"/>
          </a:xfrm>
        </p:spPr>
        <p:txBody>
          <a:bodyPr/>
          <a:lstStyle/>
          <a:p>
            <a:r>
              <a:rPr lang="en-GB" dirty="0"/>
              <a:t>Understand the complexity of Interpretation</a:t>
            </a:r>
          </a:p>
          <a:p>
            <a:r>
              <a:rPr lang="en-GB" dirty="0"/>
              <a:t>Appreciate the growth of Interpretation</a:t>
            </a:r>
          </a:p>
          <a:p>
            <a:r>
              <a:rPr lang="en-GB" dirty="0"/>
              <a:t>Understand the concept of Immersive &amp; Authentic Experiences</a:t>
            </a:r>
          </a:p>
          <a:p>
            <a:r>
              <a:rPr lang="en-GB" dirty="0"/>
              <a:t>Consider the development of both Educational &amp; Entertainment Interpretation</a:t>
            </a:r>
          </a:p>
          <a:p>
            <a:r>
              <a:rPr lang="en-GB" dirty="0"/>
              <a:t>Investigate the range and growth of Interpretation relating Theming, Sensory, Digital &amp; Immersive Technologies and Tour Guiding</a:t>
            </a:r>
          </a:p>
          <a:p>
            <a:r>
              <a:rPr lang="en-GB" dirty="0"/>
              <a:t>Evaluate the impacts of Covid in Digitalisation</a:t>
            </a:r>
          </a:p>
        </p:txBody>
      </p:sp>
      <p:pic>
        <p:nvPicPr>
          <p:cNvPr id="1026" name="Picture 2" descr="Linlithgow Palace Junior Tour Guides celebrate 40 years | HES">
            <a:extLst>
              <a:ext uri="{FF2B5EF4-FFF2-40B4-BE49-F238E27FC236}">
                <a16:creationId xmlns:a16="http://schemas.microsoft.com/office/drawing/2014/main" id="{5F57AD3E-2E7E-867F-F070-72EE21F69F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0686" y="164923"/>
            <a:ext cx="4046514" cy="24354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8053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65CD5-3559-2E56-E64F-6E9AFD1C7D74}"/>
              </a:ext>
            </a:extLst>
          </p:cNvPr>
          <p:cNvSpPr>
            <a:spLocks noGrp="1"/>
          </p:cNvSpPr>
          <p:nvPr>
            <p:ph type="title"/>
          </p:nvPr>
        </p:nvSpPr>
        <p:spPr>
          <a:xfrm>
            <a:off x="838200" y="-142875"/>
            <a:ext cx="10515600" cy="1514475"/>
          </a:xfrm>
        </p:spPr>
        <p:txBody>
          <a:bodyPr/>
          <a:lstStyle/>
          <a:p>
            <a:r>
              <a:rPr lang="en-GB" b="1" dirty="0">
                <a:solidFill>
                  <a:schemeClr val="accent1"/>
                </a:solidFill>
              </a:rPr>
              <a:t>Definitions of Interpretation </a:t>
            </a:r>
          </a:p>
        </p:txBody>
      </p:sp>
      <p:sp>
        <p:nvSpPr>
          <p:cNvPr id="3" name="Content Placeholder 2">
            <a:extLst>
              <a:ext uri="{FF2B5EF4-FFF2-40B4-BE49-F238E27FC236}">
                <a16:creationId xmlns:a16="http://schemas.microsoft.com/office/drawing/2014/main" id="{4AF304A6-AF85-3763-5135-D8AFDF403521}"/>
              </a:ext>
            </a:extLst>
          </p:cNvPr>
          <p:cNvSpPr>
            <a:spLocks noGrp="1"/>
          </p:cNvSpPr>
          <p:nvPr>
            <p:ph idx="1"/>
          </p:nvPr>
        </p:nvSpPr>
        <p:spPr>
          <a:xfrm>
            <a:off x="0" y="1552575"/>
            <a:ext cx="12287250" cy="4624388"/>
          </a:xfrm>
        </p:spPr>
        <p:txBody>
          <a:bodyPr/>
          <a:lstStyle/>
          <a:p>
            <a:r>
              <a:rPr lang="en-GB" dirty="0">
                <a:effectLst/>
              </a:rPr>
              <a:t>“Heritage interpretation is an educational activity which aims to reveal meanings and relationships through the use of original objects, by first hand experience, and by illustrative media, rather than simply to communicate factual information.” Freeman Tilden (1957)</a:t>
            </a:r>
          </a:p>
          <a:p>
            <a:endParaRPr lang="en-GB" dirty="0"/>
          </a:p>
          <a:p>
            <a:r>
              <a:rPr lang="en-GB" dirty="0">
                <a:effectLst/>
              </a:rPr>
              <a:t>“Interpretation enriches our lives through engaging emotions, enhancing experiences and deepening understanding of people, places, events and objects from past and present.”</a:t>
            </a:r>
          </a:p>
          <a:p>
            <a:pPr marL="0" indent="0">
              <a:buNone/>
            </a:pPr>
            <a:r>
              <a:rPr lang="en-GB" dirty="0"/>
              <a:t>   Association for Heritage Interpretation (2021)</a:t>
            </a:r>
          </a:p>
        </p:txBody>
      </p:sp>
    </p:spTree>
    <p:extLst>
      <p:ext uri="{BB962C8B-B14F-4D97-AF65-F5344CB8AC3E}">
        <p14:creationId xmlns:p14="http://schemas.microsoft.com/office/powerpoint/2010/main" val="3340486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9F6B7-AC25-541B-9026-C29ECCE3409A}"/>
              </a:ext>
            </a:extLst>
          </p:cNvPr>
          <p:cNvSpPr>
            <a:spLocks noGrp="1"/>
          </p:cNvSpPr>
          <p:nvPr>
            <p:ph type="title"/>
          </p:nvPr>
        </p:nvSpPr>
        <p:spPr/>
        <p:txBody>
          <a:bodyPr/>
          <a:lstStyle/>
          <a:p>
            <a:r>
              <a:rPr lang="en-GB" b="1" dirty="0">
                <a:solidFill>
                  <a:schemeClr val="accent1"/>
                </a:solidFill>
              </a:rPr>
              <a:t>What is Interpretation?</a:t>
            </a:r>
          </a:p>
        </p:txBody>
      </p:sp>
      <p:sp>
        <p:nvSpPr>
          <p:cNvPr id="3" name="Content Placeholder 2">
            <a:extLst>
              <a:ext uri="{FF2B5EF4-FFF2-40B4-BE49-F238E27FC236}">
                <a16:creationId xmlns:a16="http://schemas.microsoft.com/office/drawing/2014/main" id="{81C6E5AF-6822-2F75-2DF4-9A3934F9D7BA}"/>
              </a:ext>
            </a:extLst>
          </p:cNvPr>
          <p:cNvSpPr>
            <a:spLocks noGrp="1"/>
          </p:cNvSpPr>
          <p:nvPr>
            <p:ph idx="1"/>
          </p:nvPr>
        </p:nvSpPr>
        <p:spPr>
          <a:xfrm>
            <a:off x="838200" y="2473014"/>
            <a:ext cx="10515600" cy="3244294"/>
          </a:xfrm>
        </p:spPr>
        <p:txBody>
          <a:bodyPr>
            <a:normAutofit lnSpcReduction="10000"/>
          </a:bodyPr>
          <a:lstStyle/>
          <a:p>
            <a:pPr marL="0" indent="0">
              <a:buNone/>
            </a:pPr>
            <a:r>
              <a:rPr lang="en-GB" altLang="en-US" sz="4000" b="1" dirty="0">
                <a:solidFill>
                  <a:schemeClr val="tx2"/>
                </a:solidFill>
                <a:cs typeface="Arial" panose="020B0604020202020204" pitchFamily="34" charset="0"/>
              </a:rPr>
              <a:t>“Interpretation is the work of revealing, to such visitors as desire the service, something of the beauty and wonder, the inspiration and spiritual meaning that lies behind what the visitor can with his senses perceive”  </a:t>
            </a:r>
          </a:p>
          <a:p>
            <a:pPr marL="0" indent="0">
              <a:buNone/>
            </a:pPr>
            <a:r>
              <a:rPr lang="en-GB" altLang="en-US" sz="4000" b="1" dirty="0">
                <a:solidFill>
                  <a:schemeClr val="tx2"/>
                </a:solidFill>
                <a:cs typeface="Arial" panose="020B0604020202020204" pitchFamily="34" charset="0"/>
              </a:rPr>
              <a:t> </a:t>
            </a:r>
            <a:r>
              <a:rPr lang="en-GB" altLang="en-US" b="1" dirty="0">
                <a:solidFill>
                  <a:schemeClr val="tx2"/>
                </a:solidFill>
                <a:cs typeface="Arial" panose="020B0604020202020204" pitchFamily="34" charset="0"/>
              </a:rPr>
              <a:t>Freeman Tilman (1977)</a:t>
            </a:r>
            <a:endParaRPr lang="en-GB" dirty="0"/>
          </a:p>
        </p:txBody>
      </p:sp>
      <p:pic>
        <p:nvPicPr>
          <p:cNvPr id="2050" name="Picture 2" descr="Tour Guide Launch Photos | Gordon Primary Blog 2012-2013">
            <a:extLst>
              <a:ext uri="{FF2B5EF4-FFF2-40B4-BE49-F238E27FC236}">
                <a16:creationId xmlns:a16="http://schemas.microsoft.com/office/drawing/2014/main" id="{4E537652-86D6-FE09-A8CC-AA29E352BA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72475" y="190531"/>
            <a:ext cx="2805114" cy="21078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2257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1140D-82F2-EE08-3876-EDD7B0E8F7B4}"/>
              </a:ext>
            </a:extLst>
          </p:cNvPr>
          <p:cNvSpPr>
            <a:spLocks noGrp="1"/>
          </p:cNvSpPr>
          <p:nvPr>
            <p:ph type="title"/>
          </p:nvPr>
        </p:nvSpPr>
        <p:spPr>
          <a:xfrm>
            <a:off x="838200" y="1"/>
            <a:ext cx="10515600" cy="1571624"/>
          </a:xfrm>
        </p:spPr>
        <p:txBody>
          <a:bodyPr/>
          <a:lstStyle/>
          <a:p>
            <a:r>
              <a:rPr lang="en-GB" b="1" dirty="0">
                <a:solidFill>
                  <a:schemeClr val="accent1"/>
                </a:solidFill>
              </a:rPr>
              <a:t>Stevens &amp; Associates Approach</a:t>
            </a:r>
          </a:p>
        </p:txBody>
      </p:sp>
      <p:sp>
        <p:nvSpPr>
          <p:cNvPr id="3" name="Content Placeholder 2">
            <a:extLst>
              <a:ext uri="{FF2B5EF4-FFF2-40B4-BE49-F238E27FC236}">
                <a16:creationId xmlns:a16="http://schemas.microsoft.com/office/drawing/2014/main" id="{1A08A8AC-4897-BF3F-B82D-5A5C9C17AD20}"/>
              </a:ext>
            </a:extLst>
          </p:cNvPr>
          <p:cNvSpPr>
            <a:spLocks noGrp="1"/>
          </p:cNvSpPr>
          <p:nvPr>
            <p:ph idx="1"/>
          </p:nvPr>
        </p:nvSpPr>
        <p:spPr>
          <a:xfrm>
            <a:off x="838200" y="1504950"/>
            <a:ext cx="10515600" cy="4672013"/>
          </a:xfrm>
        </p:spPr>
        <p:txBody>
          <a:bodyPr/>
          <a:lstStyle/>
          <a:p>
            <a:r>
              <a:rPr lang="en-GB" dirty="0"/>
              <a:t>“Heritage has been ‘sucked’ in by tourism, public relations and marketing professionals, redefined, reconstituted and re-packaged to become an exercise in trivia”</a:t>
            </a:r>
          </a:p>
          <a:p>
            <a:endParaRPr lang="en-GB" dirty="0"/>
          </a:p>
          <a:p>
            <a:r>
              <a:rPr lang="en-GB" dirty="0"/>
              <a:t>“Technological wizardry, media consultants, innovative presentations, audio animatronics, buzz words that switch on the lights in tourist board offices around the world”</a:t>
            </a:r>
          </a:p>
          <a:p>
            <a:endParaRPr lang="en-GB" dirty="0"/>
          </a:p>
          <a:p>
            <a:r>
              <a:rPr lang="en-GB" dirty="0"/>
              <a:t> (Stevens 1989)</a:t>
            </a:r>
          </a:p>
          <a:p>
            <a:endParaRPr lang="en-GB" dirty="0"/>
          </a:p>
        </p:txBody>
      </p:sp>
    </p:spTree>
    <p:extLst>
      <p:ext uri="{BB962C8B-B14F-4D97-AF65-F5344CB8AC3E}">
        <p14:creationId xmlns:p14="http://schemas.microsoft.com/office/powerpoint/2010/main" val="6614730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CA74D-5C9E-CD25-BB36-39BA710F9506}"/>
              </a:ext>
            </a:extLst>
          </p:cNvPr>
          <p:cNvSpPr>
            <a:spLocks noGrp="1"/>
          </p:cNvSpPr>
          <p:nvPr>
            <p:ph type="title"/>
          </p:nvPr>
        </p:nvSpPr>
        <p:spPr/>
        <p:txBody>
          <a:bodyPr/>
          <a:lstStyle/>
          <a:p>
            <a:r>
              <a:rPr lang="en-GB" b="1" dirty="0">
                <a:solidFill>
                  <a:schemeClr val="accent1"/>
                </a:solidFill>
              </a:rPr>
              <a:t>Benefits of Interpretation</a:t>
            </a:r>
          </a:p>
        </p:txBody>
      </p:sp>
      <p:sp>
        <p:nvSpPr>
          <p:cNvPr id="3" name="Content Placeholder 2">
            <a:extLst>
              <a:ext uri="{FF2B5EF4-FFF2-40B4-BE49-F238E27FC236}">
                <a16:creationId xmlns:a16="http://schemas.microsoft.com/office/drawing/2014/main" id="{8A3614BA-1D25-E3EE-E045-FEE611641C4E}"/>
              </a:ext>
            </a:extLst>
          </p:cNvPr>
          <p:cNvSpPr>
            <a:spLocks noGrp="1"/>
          </p:cNvSpPr>
          <p:nvPr>
            <p:ph idx="1"/>
          </p:nvPr>
        </p:nvSpPr>
        <p:spPr>
          <a:xfrm>
            <a:off x="0" y="1431235"/>
            <a:ext cx="11353800" cy="4745728"/>
          </a:xfrm>
        </p:spPr>
        <p:txBody>
          <a:bodyPr/>
          <a:lstStyle/>
          <a:p>
            <a:r>
              <a:rPr lang="en-GB" altLang="en-US" b="1" dirty="0">
                <a:solidFill>
                  <a:schemeClr val="tx2"/>
                </a:solidFill>
                <a:cs typeface="Arial" panose="020B0604020202020204" pitchFamily="34" charset="0"/>
              </a:rPr>
              <a:t>Visitor Experience</a:t>
            </a:r>
          </a:p>
          <a:p>
            <a:r>
              <a:rPr lang="en-GB" altLang="en-US" b="1" dirty="0">
                <a:solidFill>
                  <a:schemeClr val="tx2"/>
                </a:solidFill>
                <a:cs typeface="Arial" panose="020B0604020202020204" pitchFamily="34" charset="0"/>
              </a:rPr>
              <a:t>Staff Involvement</a:t>
            </a:r>
            <a:r>
              <a:rPr lang="en-GB" altLang="en-US" b="1" dirty="0">
                <a:solidFill>
                  <a:schemeClr val="tx2"/>
                </a:solidFill>
              </a:rPr>
              <a:t> </a:t>
            </a:r>
          </a:p>
          <a:p>
            <a:r>
              <a:rPr lang="en-GB" altLang="en-US" b="1" dirty="0">
                <a:solidFill>
                  <a:schemeClr val="tx2"/>
                </a:solidFill>
                <a:cs typeface="Arial" panose="020B0604020202020204" pitchFamily="34" charset="0"/>
              </a:rPr>
              <a:t>Visitor Involvement</a:t>
            </a:r>
            <a:r>
              <a:rPr lang="en-GB" altLang="en-US" b="1" dirty="0">
                <a:solidFill>
                  <a:schemeClr val="tx2"/>
                </a:solidFill>
              </a:rPr>
              <a:t> </a:t>
            </a:r>
          </a:p>
          <a:p>
            <a:r>
              <a:rPr lang="en-GB" altLang="en-US" b="1" dirty="0">
                <a:solidFill>
                  <a:schemeClr val="tx2"/>
                </a:solidFill>
                <a:cs typeface="Arial" panose="020B0604020202020204" pitchFamily="34" charset="0"/>
              </a:rPr>
              <a:t>Helps control the way visitors use the site</a:t>
            </a:r>
          </a:p>
          <a:p>
            <a:r>
              <a:rPr lang="en-GB" altLang="en-US" b="1" dirty="0">
                <a:solidFill>
                  <a:schemeClr val="tx2"/>
                </a:solidFill>
                <a:cs typeface="Arial" panose="020B0604020202020204" pitchFamily="34" charset="0"/>
              </a:rPr>
              <a:t>Increased visitor satisfaction</a:t>
            </a:r>
            <a:r>
              <a:rPr lang="en-GB" altLang="en-US" b="1" dirty="0">
                <a:solidFill>
                  <a:schemeClr val="tx2"/>
                </a:solidFill>
              </a:rPr>
              <a:t> </a:t>
            </a:r>
          </a:p>
          <a:p>
            <a:r>
              <a:rPr lang="en-GB" altLang="en-US" b="1" dirty="0">
                <a:solidFill>
                  <a:schemeClr val="tx2"/>
                </a:solidFill>
              </a:rPr>
              <a:t>Authenticity</a:t>
            </a:r>
          </a:p>
          <a:p>
            <a:r>
              <a:rPr lang="en-GB" altLang="en-US" b="1" dirty="0">
                <a:solidFill>
                  <a:schemeClr val="tx2"/>
                </a:solidFill>
              </a:rPr>
              <a:t>Education</a:t>
            </a:r>
          </a:p>
          <a:p>
            <a:r>
              <a:rPr lang="en-GB" altLang="en-US" b="1" dirty="0">
                <a:solidFill>
                  <a:schemeClr val="tx2"/>
                </a:solidFill>
              </a:rPr>
              <a:t>Need for Interpretation Plans</a:t>
            </a:r>
          </a:p>
          <a:p>
            <a:endParaRPr lang="en-GB" dirty="0"/>
          </a:p>
        </p:txBody>
      </p:sp>
      <p:pic>
        <p:nvPicPr>
          <p:cNvPr id="3074" name="Picture 2" descr="Tour Guide Launch Photos | Gordon Primary Blog 2012-2013">
            <a:extLst>
              <a:ext uri="{FF2B5EF4-FFF2-40B4-BE49-F238E27FC236}">
                <a16:creationId xmlns:a16="http://schemas.microsoft.com/office/drawing/2014/main" id="{9B26ACD9-127D-0E27-6B1E-44DAD8DF5C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10913" y="1347787"/>
            <a:ext cx="5228675" cy="39290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22661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ACA1D-25BD-E16D-55D1-10B5C97B995C}"/>
              </a:ext>
            </a:extLst>
          </p:cNvPr>
          <p:cNvSpPr>
            <a:spLocks noGrp="1"/>
          </p:cNvSpPr>
          <p:nvPr>
            <p:ph type="title"/>
          </p:nvPr>
        </p:nvSpPr>
        <p:spPr>
          <a:xfrm>
            <a:off x="838200" y="1"/>
            <a:ext cx="10515600" cy="1390649"/>
          </a:xfrm>
        </p:spPr>
        <p:txBody>
          <a:bodyPr/>
          <a:lstStyle/>
          <a:p>
            <a:r>
              <a:rPr lang="en-GB" b="1" dirty="0">
                <a:solidFill>
                  <a:schemeClr val="accent1"/>
                </a:solidFill>
              </a:rPr>
              <a:t>Interpretation Tasks</a:t>
            </a:r>
          </a:p>
        </p:txBody>
      </p:sp>
      <p:sp>
        <p:nvSpPr>
          <p:cNvPr id="3" name="Content Placeholder 2">
            <a:extLst>
              <a:ext uri="{FF2B5EF4-FFF2-40B4-BE49-F238E27FC236}">
                <a16:creationId xmlns:a16="http://schemas.microsoft.com/office/drawing/2014/main" id="{80EAF1D2-E035-E8C0-26BE-65627A6DE63B}"/>
              </a:ext>
            </a:extLst>
          </p:cNvPr>
          <p:cNvSpPr>
            <a:spLocks noGrp="1"/>
          </p:cNvSpPr>
          <p:nvPr>
            <p:ph idx="1"/>
          </p:nvPr>
        </p:nvSpPr>
        <p:spPr>
          <a:xfrm>
            <a:off x="838200" y="1028700"/>
            <a:ext cx="10515600" cy="5148263"/>
          </a:xfrm>
        </p:spPr>
        <p:txBody>
          <a:bodyPr/>
          <a:lstStyle/>
          <a:p>
            <a:pPr marL="548640" indent="-411480" fontAlgn="auto">
              <a:lnSpc>
                <a:spcPct val="90000"/>
              </a:lnSpc>
              <a:spcAft>
                <a:spcPts val="0"/>
              </a:spcAft>
              <a:buClr>
                <a:schemeClr val="tx1">
                  <a:shade val="95000"/>
                </a:schemeClr>
              </a:buClr>
              <a:buFont typeface="Wingdings 2"/>
              <a:buChar char=""/>
              <a:defRPr/>
            </a:pPr>
            <a:r>
              <a:rPr lang="en-GB" dirty="0">
                <a:solidFill>
                  <a:schemeClr val="tx2"/>
                </a:solidFill>
                <a:cs typeface="Arial" charset="0"/>
              </a:rPr>
              <a:t>visitor management tool</a:t>
            </a:r>
          </a:p>
          <a:p>
            <a:pPr marL="548640" indent="-411480" fontAlgn="auto">
              <a:lnSpc>
                <a:spcPct val="90000"/>
              </a:lnSpc>
              <a:spcAft>
                <a:spcPts val="0"/>
              </a:spcAft>
              <a:buClr>
                <a:schemeClr val="tx1">
                  <a:shade val="95000"/>
                </a:schemeClr>
              </a:buClr>
              <a:buFont typeface="Wingdings 2"/>
              <a:buChar char=""/>
              <a:defRPr/>
            </a:pPr>
            <a:r>
              <a:rPr lang="en-GB" dirty="0">
                <a:solidFill>
                  <a:schemeClr val="tx2"/>
                </a:solidFill>
                <a:cs typeface="Arial" charset="0"/>
              </a:rPr>
              <a:t>presentation technique</a:t>
            </a:r>
          </a:p>
          <a:p>
            <a:pPr marL="548640" indent="-411480" fontAlgn="auto">
              <a:lnSpc>
                <a:spcPct val="90000"/>
              </a:lnSpc>
              <a:spcAft>
                <a:spcPts val="0"/>
              </a:spcAft>
              <a:buClr>
                <a:schemeClr val="tx1">
                  <a:shade val="95000"/>
                </a:schemeClr>
              </a:buClr>
              <a:buFont typeface="Wingdings 2"/>
              <a:buChar char=""/>
              <a:defRPr/>
            </a:pPr>
            <a:r>
              <a:rPr lang="en-GB" dirty="0">
                <a:solidFill>
                  <a:schemeClr val="tx2"/>
                </a:solidFill>
                <a:cs typeface="Arial" charset="0"/>
              </a:rPr>
              <a:t>an aid to understanding</a:t>
            </a:r>
          </a:p>
          <a:p>
            <a:pPr marL="548640" indent="-411480" fontAlgn="auto">
              <a:lnSpc>
                <a:spcPct val="90000"/>
              </a:lnSpc>
              <a:spcAft>
                <a:spcPts val="0"/>
              </a:spcAft>
              <a:buClr>
                <a:schemeClr val="tx1">
                  <a:shade val="95000"/>
                </a:schemeClr>
              </a:buClr>
              <a:buFont typeface="Wingdings 2"/>
              <a:buChar char=""/>
              <a:defRPr/>
            </a:pPr>
            <a:r>
              <a:rPr lang="en-GB" dirty="0">
                <a:solidFill>
                  <a:schemeClr val="tx2"/>
                </a:solidFill>
                <a:cs typeface="Arial" charset="0"/>
              </a:rPr>
              <a:t>a method of communicating information</a:t>
            </a:r>
          </a:p>
          <a:p>
            <a:pPr marL="548640" indent="-411480" fontAlgn="auto">
              <a:lnSpc>
                <a:spcPct val="90000"/>
              </a:lnSpc>
              <a:spcAft>
                <a:spcPts val="0"/>
              </a:spcAft>
              <a:buClr>
                <a:schemeClr val="tx1">
                  <a:shade val="95000"/>
                </a:schemeClr>
              </a:buClr>
              <a:buFont typeface="Wingdings 2"/>
              <a:buChar char=""/>
              <a:defRPr/>
            </a:pPr>
            <a:r>
              <a:rPr lang="en-GB" dirty="0">
                <a:solidFill>
                  <a:schemeClr val="tx2"/>
                </a:solidFill>
                <a:cs typeface="Arial" charset="0"/>
              </a:rPr>
              <a:t>Sensory</a:t>
            </a:r>
          </a:p>
          <a:p>
            <a:pPr marL="548640" indent="-411480" fontAlgn="auto">
              <a:lnSpc>
                <a:spcPct val="90000"/>
              </a:lnSpc>
              <a:spcAft>
                <a:spcPts val="0"/>
              </a:spcAft>
              <a:buClr>
                <a:schemeClr val="tx1">
                  <a:shade val="95000"/>
                </a:schemeClr>
              </a:buClr>
              <a:buFont typeface="Wingdings 2"/>
              <a:buChar char=""/>
              <a:defRPr/>
            </a:pPr>
            <a:r>
              <a:rPr lang="en-GB" dirty="0">
                <a:solidFill>
                  <a:schemeClr val="tx2"/>
                </a:solidFill>
                <a:cs typeface="Arial" charset="0"/>
              </a:rPr>
              <a:t>Interactive experiences</a:t>
            </a:r>
          </a:p>
          <a:p>
            <a:pPr marL="548640" indent="-411480" fontAlgn="auto">
              <a:lnSpc>
                <a:spcPct val="90000"/>
              </a:lnSpc>
              <a:spcAft>
                <a:spcPts val="0"/>
              </a:spcAft>
              <a:buClr>
                <a:schemeClr val="tx1">
                  <a:shade val="95000"/>
                </a:schemeClr>
              </a:buClr>
              <a:buFont typeface="Wingdings 2"/>
              <a:buChar char=""/>
              <a:defRPr/>
            </a:pPr>
            <a:r>
              <a:rPr lang="en-GB" dirty="0">
                <a:solidFill>
                  <a:schemeClr val="tx2"/>
                </a:solidFill>
                <a:cs typeface="Arial" charset="0"/>
              </a:rPr>
              <a:t>Personal connections</a:t>
            </a:r>
          </a:p>
          <a:p>
            <a:pPr marL="548640" indent="-411480" fontAlgn="auto">
              <a:lnSpc>
                <a:spcPct val="90000"/>
              </a:lnSpc>
              <a:spcAft>
                <a:spcPts val="0"/>
              </a:spcAft>
              <a:buClr>
                <a:schemeClr val="tx1">
                  <a:shade val="95000"/>
                </a:schemeClr>
              </a:buClr>
              <a:buFont typeface="Wingdings 2"/>
              <a:buChar char=""/>
              <a:defRPr/>
            </a:pPr>
            <a:r>
              <a:rPr lang="en-GB" dirty="0">
                <a:solidFill>
                  <a:schemeClr val="tx2"/>
                </a:solidFill>
                <a:cs typeface="Arial" charset="0"/>
              </a:rPr>
              <a:t>Participation</a:t>
            </a:r>
          </a:p>
          <a:p>
            <a:pPr marL="548640" indent="-411480" fontAlgn="auto">
              <a:lnSpc>
                <a:spcPct val="90000"/>
              </a:lnSpc>
              <a:spcAft>
                <a:spcPts val="0"/>
              </a:spcAft>
              <a:buClr>
                <a:schemeClr val="tx1">
                  <a:shade val="95000"/>
                </a:schemeClr>
              </a:buClr>
              <a:buFont typeface="Wingdings 2"/>
              <a:buChar char=""/>
              <a:defRPr/>
            </a:pPr>
            <a:r>
              <a:rPr lang="en-GB" dirty="0">
                <a:solidFill>
                  <a:schemeClr val="tx2"/>
                </a:solidFill>
                <a:cs typeface="Arial" charset="0"/>
              </a:rPr>
              <a:t>Engagement</a:t>
            </a:r>
          </a:p>
          <a:p>
            <a:pPr marL="548640" indent="-411480" fontAlgn="auto">
              <a:lnSpc>
                <a:spcPct val="90000"/>
              </a:lnSpc>
              <a:spcAft>
                <a:spcPts val="0"/>
              </a:spcAft>
              <a:buClr>
                <a:schemeClr val="tx1">
                  <a:shade val="95000"/>
                </a:schemeClr>
              </a:buClr>
              <a:buFont typeface="Wingdings 2"/>
              <a:buChar char=""/>
              <a:defRPr/>
            </a:pPr>
            <a:endParaRPr lang="en-GB" dirty="0">
              <a:solidFill>
                <a:schemeClr val="tx2"/>
              </a:solidFill>
            </a:endParaRPr>
          </a:p>
          <a:p>
            <a:endParaRPr lang="en-GB" dirty="0"/>
          </a:p>
        </p:txBody>
      </p:sp>
      <p:pic>
        <p:nvPicPr>
          <p:cNvPr id="4098" name="Picture 2" descr="Tour Guide Launch Photos | Gordon Primary Blog 2012-2013">
            <a:extLst>
              <a:ext uri="{FF2B5EF4-FFF2-40B4-BE49-F238E27FC236}">
                <a16:creationId xmlns:a16="http://schemas.microsoft.com/office/drawing/2014/main" id="{50307773-DA7A-7B07-0E07-50BB528DEB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6961" y="1371601"/>
            <a:ext cx="4436453" cy="3333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69892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E0D51-4B24-406D-BCA0-B95FE7C2EAE1}"/>
              </a:ext>
            </a:extLst>
          </p:cNvPr>
          <p:cNvSpPr>
            <a:spLocks noGrp="1"/>
          </p:cNvSpPr>
          <p:nvPr>
            <p:ph type="title"/>
          </p:nvPr>
        </p:nvSpPr>
        <p:spPr>
          <a:xfrm>
            <a:off x="838200" y="-85725"/>
            <a:ext cx="10515600" cy="904875"/>
          </a:xfrm>
        </p:spPr>
        <p:txBody>
          <a:bodyPr/>
          <a:lstStyle/>
          <a:p>
            <a:r>
              <a:rPr lang="en-GB" b="1" dirty="0">
                <a:solidFill>
                  <a:schemeClr val="accent1"/>
                </a:solidFill>
              </a:rPr>
              <a:t>Interpretation Tools</a:t>
            </a:r>
          </a:p>
        </p:txBody>
      </p:sp>
      <p:sp>
        <p:nvSpPr>
          <p:cNvPr id="3" name="Content Placeholder 2">
            <a:extLst>
              <a:ext uri="{FF2B5EF4-FFF2-40B4-BE49-F238E27FC236}">
                <a16:creationId xmlns:a16="http://schemas.microsoft.com/office/drawing/2014/main" id="{49BB8033-37E0-F9B3-3A72-F4CE220237F5}"/>
              </a:ext>
            </a:extLst>
          </p:cNvPr>
          <p:cNvSpPr>
            <a:spLocks noGrp="1"/>
          </p:cNvSpPr>
          <p:nvPr>
            <p:ph idx="1"/>
          </p:nvPr>
        </p:nvSpPr>
        <p:spPr>
          <a:xfrm>
            <a:off x="-1" y="819150"/>
            <a:ext cx="12030075" cy="5357813"/>
          </a:xfrm>
        </p:spPr>
        <p:txBody>
          <a:bodyPr>
            <a:normAutofit/>
          </a:bodyPr>
          <a:lstStyle/>
          <a:p>
            <a:r>
              <a:rPr lang="en-GB" dirty="0">
                <a:effectLst/>
              </a:rPr>
              <a:t>Interpretation refers to the full range of ‘activities’ intended to heighten public awareness and enhance the overall understanding of an attraction. </a:t>
            </a:r>
          </a:p>
          <a:p>
            <a:endParaRPr lang="en-GB" dirty="0"/>
          </a:p>
          <a:p>
            <a:r>
              <a:rPr lang="en-GB" i="1" dirty="0">
                <a:effectLst/>
              </a:rPr>
              <a:t>Traditional - Publications, S</a:t>
            </a:r>
            <a:r>
              <a:rPr lang="en-GB" i="1" dirty="0"/>
              <a:t>ignage, Exhibitions, L</a:t>
            </a:r>
            <a:r>
              <a:rPr lang="en-GB" i="1" dirty="0">
                <a:effectLst/>
              </a:rPr>
              <a:t>ectures, Curators, Educational </a:t>
            </a:r>
            <a:r>
              <a:rPr lang="en-GB" i="1" dirty="0"/>
              <a:t>P</a:t>
            </a:r>
            <a:r>
              <a:rPr lang="en-GB" i="1" dirty="0">
                <a:effectLst/>
              </a:rPr>
              <a:t>rograms, Public &amp; Community Engagement</a:t>
            </a:r>
          </a:p>
          <a:p>
            <a:endParaRPr lang="en-GB" i="1" dirty="0"/>
          </a:p>
          <a:p>
            <a:r>
              <a:rPr lang="en-GB" i="1" dirty="0">
                <a:effectLst/>
              </a:rPr>
              <a:t>Audience Engagement – Tour Guiding, Role Play, Recreated Sets, Story Telling, Dressing Up, Educational Engagement</a:t>
            </a:r>
          </a:p>
          <a:p>
            <a:endParaRPr lang="en-GB" i="1" dirty="0"/>
          </a:p>
          <a:p>
            <a:r>
              <a:rPr lang="en-GB" i="1" dirty="0"/>
              <a:t>Digital – Av, AR, VR, Online, Animations, Sensory Experiences, Immersive, Tablets &amp; New Technology </a:t>
            </a:r>
          </a:p>
          <a:p>
            <a:endParaRPr lang="en-GB" dirty="0"/>
          </a:p>
        </p:txBody>
      </p:sp>
    </p:spTree>
    <p:extLst>
      <p:ext uri="{BB962C8B-B14F-4D97-AF65-F5344CB8AC3E}">
        <p14:creationId xmlns:p14="http://schemas.microsoft.com/office/powerpoint/2010/main" val="14688988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792B1-CF25-E966-4DE0-504F4E9BFB95}"/>
              </a:ext>
            </a:extLst>
          </p:cNvPr>
          <p:cNvSpPr>
            <a:spLocks noGrp="1"/>
          </p:cNvSpPr>
          <p:nvPr>
            <p:ph type="title"/>
          </p:nvPr>
        </p:nvSpPr>
        <p:spPr/>
        <p:txBody>
          <a:bodyPr/>
          <a:lstStyle/>
          <a:p>
            <a:r>
              <a:rPr lang="en-GB" b="1" dirty="0">
                <a:solidFill>
                  <a:schemeClr val="accent1"/>
                </a:solidFill>
              </a:rPr>
              <a:t>Forms of Interpretation</a:t>
            </a:r>
          </a:p>
        </p:txBody>
      </p:sp>
      <p:sp>
        <p:nvSpPr>
          <p:cNvPr id="3" name="Content Placeholder 2">
            <a:extLst>
              <a:ext uri="{FF2B5EF4-FFF2-40B4-BE49-F238E27FC236}">
                <a16:creationId xmlns:a16="http://schemas.microsoft.com/office/drawing/2014/main" id="{4FD0A347-6B6C-43D4-A132-9FB4DB24FD1F}"/>
              </a:ext>
            </a:extLst>
          </p:cNvPr>
          <p:cNvSpPr>
            <a:spLocks noGrp="1"/>
          </p:cNvSpPr>
          <p:nvPr>
            <p:ph idx="1"/>
          </p:nvPr>
        </p:nvSpPr>
        <p:spPr/>
        <p:txBody>
          <a:bodyPr/>
          <a:lstStyle/>
          <a:p>
            <a:r>
              <a:rPr lang="en-GB" dirty="0"/>
              <a:t>Passive </a:t>
            </a:r>
          </a:p>
          <a:p>
            <a:r>
              <a:rPr lang="en-GB" dirty="0"/>
              <a:t>Signs / Exhibitions / Audio Visuals.</a:t>
            </a:r>
          </a:p>
          <a:p>
            <a:pPr marL="0" indent="0">
              <a:buNone/>
            </a:pPr>
            <a:endParaRPr lang="en-GB" dirty="0"/>
          </a:p>
          <a:p>
            <a:r>
              <a:rPr lang="en-GB" dirty="0"/>
              <a:t>Active </a:t>
            </a:r>
          </a:p>
          <a:p>
            <a:r>
              <a:rPr lang="en-GB" dirty="0"/>
              <a:t>Historical Plays / Role Plays / Recreated Sets</a:t>
            </a:r>
          </a:p>
          <a:p>
            <a:endParaRPr lang="en-GB" dirty="0"/>
          </a:p>
          <a:p>
            <a:r>
              <a:rPr lang="en-GB" dirty="0"/>
              <a:t>Virtual / Digital / Immersive / Sense of Place </a:t>
            </a:r>
          </a:p>
          <a:p>
            <a:endParaRPr lang="en-GB" dirty="0"/>
          </a:p>
        </p:txBody>
      </p:sp>
      <p:pic>
        <p:nvPicPr>
          <p:cNvPr id="5122" name="Picture 2">
            <a:extLst>
              <a:ext uri="{FF2B5EF4-FFF2-40B4-BE49-F238E27FC236}">
                <a16:creationId xmlns:a16="http://schemas.microsoft.com/office/drawing/2014/main" id="{4FDBB78F-A0CA-B41D-AC89-7F333E3B8F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43081" y="1180306"/>
            <a:ext cx="3563144" cy="35631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96953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12E9E-39D5-7835-5D46-286743957A29}"/>
              </a:ext>
            </a:extLst>
          </p:cNvPr>
          <p:cNvSpPr>
            <a:spLocks noGrp="1"/>
          </p:cNvSpPr>
          <p:nvPr>
            <p:ph type="title"/>
          </p:nvPr>
        </p:nvSpPr>
        <p:spPr/>
        <p:txBody>
          <a:bodyPr/>
          <a:lstStyle/>
          <a:p>
            <a:r>
              <a:rPr lang="en-GB" b="1" dirty="0">
                <a:solidFill>
                  <a:schemeClr val="accent1"/>
                </a:solidFill>
              </a:rPr>
              <a:t>Education V Entertainment</a:t>
            </a:r>
          </a:p>
        </p:txBody>
      </p:sp>
      <p:sp>
        <p:nvSpPr>
          <p:cNvPr id="3" name="Content Placeholder 2">
            <a:extLst>
              <a:ext uri="{FF2B5EF4-FFF2-40B4-BE49-F238E27FC236}">
                <a16:creationId xmlns:a16="http://schemas.microsoft.com/office/drawing/2014/main" id="{D67C5A1E-B2FA-ED64-3B91-CB20FF5C22F8}"/>
              </a:ext>
            </a:extLst>
          </p:cNvPr>
          <p:cNvSpPr>
            <a:spLocks noGrp="1"/>
          </p:cNvSpPr>
          <p:nvPr>
            <p:ph idx="1"/>
          </p:nvPr>
        </p:nvSpPr>
        <p:spPr>
          <a:xfrm>
            <a:off x="838200" y="1495425"/>
            <a:ext cx="10515600" cy="4681538"/>
          </a:xfrm>
        </p:spPr>
        <p:txBody>
          <a:bodyPr/>
          <a:lstStyle/>
          <a:p>
            <a:r>
              <a:rPr lang="en-GB" dirty="0"/>
              <a:t>Education Case – Learning &amp; Responsible Tourist</a:t>
            </a:r>
          </a:p>
          <a:p>
            <a:r>
              <a:rPr lang="en-GB" dirty="0"/>
              <a:t>“Many exhibitions now try to help the visitor to understand and appreciate the meaning and significance of the displayed object by a variety of interpretative media”</a:t>
            </a:r>
          </a:p>
          <a:p>
            <a:endParaRPr lang="en-GB" dirty="0"/>
          </a:p>
          <a:p>
            <a:r>
              <a:rPr lang="en-GB" dirty="0"/>
              <a:t>Entertainment – Commercialisation &amp; Business Development</a:t>
            </a:r>
          </a:p>
          <a:p>
            <a:r>
              <a:rPr lang="en-GB" dirty="0"/>
              <a:t>“Interpretation may be a novel way of ‘pepping’ up tired tourists attractions” </a:t>
            </a:r>
            <a:endParaRPr lang="en-GB" u="sng" dirty="0"/>
          </a:p>
          <a:p>
            <a:pPr marL="0" indent="0">
              <a:buNone/>
            </a:pPr>
            <a:r>
              <a:rPr lang="en-GB" dirty="0" err="1"/>
              <a:t>Uzzell</a:t>
            </a:r>
            <a:r>
              <a:rPr lang="en-GB" dirty="0"/>
              <a:t> 1996</a:t>
            </a:r>
          </a:p>
        </p:txBody>
      </p:sp>
    </p:spTree>
    <p:extLst>
      <p:ext uri="{BB962C8B-B14F-4D97-AF65-F5344CB8AC3E}">
        <p14:creationId xmlns:p14="http://schemas.microsoft.com/office/powerpoint/2010/main" val="1298854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FB294-D90A-05B8-B495-5C518B5111C1}"/>
              </a:ext>
            </a:extLst>
          </p:cNvPr>
          <p:cNvSpPr>
            <a:spLocks noGrp="1"/>
          </p:cNvSpPr>
          <p:nvPr>
            <p:ph type="title"/>
          </p:nvPr>
        </p:nvSpPr>
        <p:spPr>
          <a:xfrm>
            <a:off x="838200" y="-152399"/>
            <a:ext cx="10515600" cy="1009649"/>
          </a:xfrm>
        </p:spPr>
        <p:txBody>
          <a:bodyPr/>
          <a:lstStyle/>
          <a:p>
            <a:r>
              <a:rPr lang="en-GB" b="1" dirty="0">
                <a:solidFill>
                  <a:schemeClr val="accent1"/>
                </a:solidFill>
              </a:rPr>
              <a:t>Interpretation Issues</a:t>
            </a:r>
          </a:p>
        </p:txBody>
      </p:sp>
      <p:sp>
        <p:nvSpPr>
          <p:cNvPr id="3" name="Content Placeholder 2">
            <a:extLst>
              <a:ext uri="{FF2B5EF4-FFF2-40B4-BE49-F238E27FC236}">
                <a16:creationId xmlns:a16="http://schemas.microsoft.com/office/drawing/2014/main" id="{82C19429-E516-50BE-FF5E-07B4D5707FD5}"/>
              </a:ext>
            </a:extLst>
          </p:cNvPr>
          <p:cNvSpPr>
            <a:spLocks noGrp="1"/>
          </p:cNvSpPr>
          <p:nvPr>
            <p:ph idx="1"/>
          </p:nvPr>
        </p:nvSpPr>
        <p:spPr>
          <a:xfrm>
            <a:off x="1" y="1276350"/>
            <a:ext cx="12077700" cy="4900613"/>
          </a:xfrm>
        </p:spPr>
        <p:txBody>
          <a:bodyPr>
            <a:normAutofit/>
          </a:bodyPr>
          <a:lstStyle/>
          <a:p>
            <a:r>
              <a:rPr lang="en-GB" dirty="0"/>
              <a:t>Removing ‘Entertainment’ elements can result in ‘WEAK’ interest from tourism / tourists.</a:t>
            </a:r>
          </a:p>
          <a:p>
            <a:r>
              <a:rPr lang="en-GB" dirty="0"/>
              <a:t>Entertainment can lose the Educational element</a:t>
            </a:r>
          </a:p>
          <a:p>
            <a:r>
              <a:rPr lang="en-GB" dirty="0"/>
              <a:t>Interpretation can create more challenging portrayal for educational or entertainment</a:t>
            </a:r>
          </a:p>
          <a:p>
            <a:r>
              <a:rPr lang="en-GB" dirty="0"/>
              <a:t>Without interpretation visitor may have to work harder or be more educated</a:t>
            </a:r>
          </a:p>
          <a:p>
            <a:r>
              <a:rPr lang="en-GB" dirty="0"/>
              <a:t>Interpretation needs to be innovative &amp; may require constant updating &amp; change</a:t>
            </a:r>
          </a:p>
          <a:p>
            <a:endParaRPr lang="en-GB" dirty="0"/>
          </a:p>
        </p:txBody>
      </p:sp>
    </p:spTree>
    <p:extLst>
      <p:ext uri="{BB962C8B-B14F-4D97-AF65-F5344CB8AC3E}">
        <p14:creationId xmlns:p14="http://schemas.microsoft.com/office/powerpoint/2010/main" val="7894897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0A203-E703-FD58-2357-1C14FEA5C966}"/>
              </a:ext>
            </a:extLst>
          </p:cNvPr>
          <p:cNvSpPr>
            <a:spLocks noGrp="1"/>
          </p:cNvSpPr>
          <p:nvPr>
            <p:ph type="title"/>
          </p:nvPr>
        </p:nvSpPr>
        <p:spPr>
          <a:xfrm>
            <a:off x="838200" y="-190499"/>
            <a:ext cx="10515600" cy="1881188"/>
          </a:xfrm>
        </p:spPr>
        <p:txBody>
          <a:bodyPr/>
          <a:lstStyle/>
          <a:p>
            <a:r>
              <a:rPr lang="en-GB" b="1" dirty="0">
                <a:solidFill>
                  <a:schemeClr val="accent1"/>
                </a:solidFill>
              </a:rPr>
              <a:t>Recreation or Reconstruction Interpretation</a:t>
            </a:r>
          </a:p>
        </p:txBody>
      </p:sp>
      <p:sp>
        <p:nvSpPr>
          <p:cNvPr id="3" name="Content Placeholder 2">
            <a:extLst>
              <a:ext uri="{FF2B5EF4-FFF2-40B4-BE49-F238E27FC236}">
                <a16:creationId xmlns:a16="http://schemas.microsoft.com/office/drawing/2014/main" id="{90F54764-68F0-CB7A-7F48-073C07A2FAA4}"/>
              </a:ext>
            </a:extLst>
          </p:cNvPr>
          <p:cNvSpPr>
            <a:spLocks noGrp="1"/>
          </p:cNvSpPr>
          <p:nvPr>
            <p:ph idx="1"/>
          </p:nvPr>
        </p:nvSpPr>
        <p:spPr>
          <a:xfrm>
            <a:off x="238125" y="1095375"/>
            <a:ext cx="11953875" cy="4643438"/>
          </a:xfrm>
        </p:spPr>
        <p:txBody>
          <a:bodyPr/>
          <a:lstStyle/>
          <a:p>
            <a:r>
              <a:rPr lang="en-GB" dirty="0"/>
              <a:t>Recreates the world &amp; brings the past or present alive  through interpretation</a:t>
            </a:r>
          </a:p>
          <a:p>
            <a:endParaRPr lang="en-GB" dirty="0"/>
          </a:p>
          <a:p>
            <a:r>
              <a:rPr lang="en-GB" dirty="0"/>
              <a:t>Reconstructing uses interpretation to create a channel from past to present or from imagination</a:t>
            </a:r>
          </a:p>
          <a:p>
            <a:pPr marL="0" indent="0">
              <a:buNone/>
            </a:pPr>
            <a:endParaRPr lang="en-GB" dirty="0"/>
          </a:p>
          <a:p>
            <a:r>
              <a:rPr lang="en-GB" dirty="0"/>
              <a:t>Theming</a:t>
            </a:r>
          </a:p>
        </p:txBody>
      </p:sp>
      <p:pic>
        <p:nvPicPr>
          <p:cNvPr id="6146" name="Picture 2" descr="photos of tour guides in costumes at castle from blogs.glowscotland.org.uk">
            <a:extLst>
              <a:ext uri="{FF2B5EF4-FFF2-40B4-BE49-F238E27FC236}">
                <a16:creationId xmlns:a16="http://schemas.microsoft.com/office/drawing/2014/main" id="{2498CAC8-A545-2752-9188-B3DC2DB319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81700" y="2757488"/>
            <a:ext cx="2752725" cy="2752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69841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ECB67-223D-70EB-5097-0E1100F1265D}"/>
              </a:ext>
            </a:extLst>
          </p:cNvPr>
          <p:cNvSpPr>
            <a:spLocks noGrp="1"/>
          </p:cNvSpPr>
          <p:nvPr>
            <p:ph type="title"/>
          </p:nvPr>
        </p:nvSpPr>
        <p:spPr>
          <a:xfrm>
            <a:off x="838200" y="1"/>
            <a:ext cx="10515600" cy="895349"/>
          </a:xfrm>
        </p:spPr>
        <p:txBody>
          <a:bodyPr/>
          <a:lstStyle/>
          <a:p>
            <a:r>
              <a:rPr lang="en-GB" b="1" dirty="0">
                <a:solidFill>
                  <a:schemeClr val="accent1"/>
                </a:solidFill>
              </a:rPr>
              <a:t>Recreated Interpretation</a:t>
            </a:r>
          </a:p>
        </p:txBody>
      </p:sp>
      <p:sp>
        <p:nvSpPr>
          <p:cNvPr id="3" name="Content Placeholder 2">
            <a:extLst>
              <a:ext uri="{FF2B5EF4-FFF2-40B4-BE49-F238E27FC236}">
                <a16:creationId xmlns:a16="http://schemas.microsoft.com/office/drawing/2014/main" id="{6A05D6B4-F96E-D838-2062-85CB678C43C4}"/>
              </a:ext>
            </a:extLst>
          </p:cNvPr>
          <p:cNvSpPr>
            <a:spLocks noGrp="1"/>
          </p:cNvSpPr>
          <p:nvPr>
            <p:ph idx="1"/>
          </p:nvPr>
        </p:nvSpPr>
        <p:spPr>
          <a:xfrm>
            <a:off x="0" y="1009650"/>
            <a:ext cx="11658600" cy="4714875"/>
          </a:xfrm>
        </p:spPr>
        <p:txBody>
          <a:bodyPr>
            <a:normAutofit fontScale="77500" lnSpcReduction="20000"/>
          </a:bodyPr>
          <a:lstStyle/>
          <a:p>
            <a:r>
              <a:rPr lang="en-GB" dirty="0"/>
              <a:t>Interpretation recreates the  world through costumes, images &amp; sense of place</a:t>
            </a:r>
          </a:p>
          <a:p>
            <a:endParaRPr lang="en-GB" dirty="0"/>
          </a:p>
          <a:p>
            <a:r>
              <a:rPr lang="en-GB" dirty="0"/>
              <a:t>Brings past or imagination to past to life – Use of nostalgia</a:t>
            </a:r>
          </a:p>
          <a:p>
            <a:pPr marL="0" indent="0">
              <a:buNone/>
            </a:pPr>
            <a:endParaRPr lang="en-GB" dirty="0"/>
          </a:p>
          <a:p>
            <a:r>
              <a:rPr lang="en-GB" dirty="0"/>
              <a:t>Creates high emotional appeal</a:t>
            </a:r>
          </a:p>
          <a:p>
            <a:pPr marL="0" indent="0">
              <a:buNone/>
            </a:pPr>
            <a:endParaRPr lang="en-GB" dirty="0"/>
          </a:p>
          <a:p>
            <a:r>
              <a:rPr lang="en-GB" dirty="0"/>
              <a:t>Entertainment focus as interests  the uncommitted + disinterested </a:t>
            </a:r>
          </a:p>
          <a:p>
            <a:pPr marL="0" indent="0">
              <a:buNone/>
            </a:pPr>
            <a:endParaRPr lang="en-GB" dirty="0"/>
          </a:p>
          <a:p>
            <a:r>
              <a:rPr lang="en-GB" dirty="0"/>
              <a:t>Trend based as it is a fashionable portrayal</a:t>
            </a:r>
          </a:p>
          <a:p>
            <a:pPr marL="0" indent="0">
              <a:buNone/>
            </a:pPr>
            <a:endParaRPr lang="en-GB" dirty="0"/>
          </a:p>
          <a:p>
            <a:r>
              <a:rPr lang="en-GB" dirty="0"/>
              <a:t>Attractive to Visitors and may link to film or TV</a:t>
            </a:r>
          </a:p>
          <a:p>
            <a:endParaRPr lang="en-GB" dirty="0"/>
          </a:p>
          <a:p>
            <a:r>
              <a:rPr lang="en-GB" dirty="0"/>
              <a:t>Encourages Education through Identification with Characters and a sense of place - authenticity</a:t>
            </a:r>
          </a:p>
          <a:p>
            <a:endParaRPr lang="en-GB" dirty="0"/>
          </a:p>
          <a:p>
            <a:endParaRPr lang="en-GB" dirty="0"/>
          </a:p>
        </p:txBody>
      </p:sp>
      <p:pic>
        <p:nvPicPr>
          <p:cNvPr id="7170" name="Picture 2">
            <a:extLst>
              <a:ext uri="{FF2B5EF4-FFF2-40B4-BE49-F238E27FC236}">
                <a16:creationId xmlns:a16="http://schemas.microsoft.com/office/drawing/2014/main" id="{DA0E63E8-6E20-FCD5-86DE-A1DF5CCD10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58175" y="1495424"/>
            <a:ext cx="3514725" cy="3514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08829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CAFD3-06F2-903C-28A9-6A4BA91B4D4D}"/>
              </a:ext>
            </a:extLst>
          </p:cNvPr>
          <p:cNvSpPr>
            <a:spLocks noGrp="1"/>
          </p:cNvSpPr>
          <p:nvPr>
            <p:ph type="title"/>
          </p:nvPr>
        </p:nvSpPr>
        <p:spPr>
          <a:xfrm>
            <a:off x="838200" y="-142874"/>
            <a:ext cx="10515600" cy="1409700"/>
          </a:xfrm>
        </p:spPr>
        <p:txBody>
          <a:bodyPr/>
          <a:lstStyle/>
          <a:p>
            <a:r>
              <a:rPr lang="en-GB" b="1" dirty="0">
                <a:solidFill>
                  <a:schemeClr val="accent1"/>
                </a:solidFill>
              </a:rPr>
              <a:t>Reconstruction Approach to Interpretation</a:t>
            </a:r>
          </a:p>
        </p:txBody>
      </p:sp>
      <p:sp>
        <p:nvSpPr>
          <p:cNvPr id="3" name="Content Placeholder 2">
            <a:extLst>
              <a:ext uri="{FF2B5EF4-FFF2-40B4-BE49-F238E27FC236}">
                <a16:creationId xmlns:a16="http://schemas.microsoft.com/office/drawing/2014/main" id="{43F75296-9DA5-3E22-3DAC-0817D49E633B}"/>
              </a:ext>
            </a:extLst>
          </p:cNvPr>
          <p:cNvSpPr>
            <a:spLocks noGrp="1"/>
          </p:cNvSpPr>
          <p:nvPr>
            <p:ph idx="1"/>
          </p:nvPr>
        </p:nvSpPr>
        <p:spPr>
          <a:xfrm>
            <a:off x="161925" y="819150"/>
            <a:ext cx="11820525" cy="5357813"/>
          </a:xfrm>
        </p:spPr>
        <p:txBody>
          <a:bodyPr>
            <a:normAutofit fontScale="92500" lnSpcReduction="20000"/>
          </a:bodyPr>
          <a:lstStyle/>
          <a:p>
            <a:pPr marL="0" indent="0" algn="just">
              <a:buNone/>
            </a:pPr>
            <a:r>
              <a:rPr lang="en-GB" dirty="0"/>
              <a:t>A more objective approach – creates a channel between past and present  or the imagination</a:t>
            </a:r>
          </a:p>
          <a:p>
            <a:pPr marL="0" indent="0" algn="just">
              <a:buNone/>
            </a:pPr>
            <a:endParaRPr lang="en-GB" dirty="0"/>
          </a:p>
          <a:p>
            <a:pPr marL="0" indent="0" algn="just">
              <a:buNone/>
            </a:pPr>
            <a:r>
              <a:rPr lang="en-GB" dirty="0"/>
              <a:t>(Case Study = Any natural heritage site – Heritage landscapes / Heritage Coastlines / Heritage Monuments (limited human ‘marketing’ interference).</a:t>
            </a:r>
          </a:p>
          <a:p>
            <a:pPr marL="0" indent="0">
              <a:buNone/>
            </a:pPr>
            <a:endParaRPr lang="en-GB" dirty="0"/>
          </a:p>
          <a:p>
            <a:pPr marL="0" indent="0">
              <a:buNone/>
            </a:pPr>
            <a:r>
              <a:rPr lang="en-GB" dirty="0"/>
              <a:t>More objective approach.</a:t>
            </a:r>
          </a:p>
          <a:p>
            <a:pPr marL="0" indent="0">
              <a:buNone/>
            </a:pPr>
            <a:endParaRPr lang="en-GB" dirty="0"/>
          </a:p>
          <a:p>
            <a:pPr marL="0" indent="0">
              <a:buNone/>
            </a:pPr>
            <a:r>
              <a:rPr lang="en-GB" dirty="0"/>
              <a:t> More accurate portrayal.</a:t>
            </a:r>
          </a:p>
          <a:p>
            <a:pPr marL="0" indent="0">
              <a:buNone/>
            </a:pPr>
            <a:endParaRPr lang="en-GB" dirty="0"/>
          </a:p>
          <a:p>
            <a:pPr marL="0" indent="0">
              <a:buNone/>
            </a:pPr>
            <a:r>
              <a:rPr lang="en-GB" dirty="0"/>
              <a:t>Greater emphasis on Education –  more critical and analytical in approach</a:t>
            </a:r>
          </a:p>
          <a:p>
            <a:pPr marL="0" indent="0">
              <a:buNone/>
            </a:pPr>
            <a:endParaRPr lang="en-GB" dirty="0"/>
          </a:p>
          <a:p>
            <a:pPr marL="0" indent="0">
              <a:buNone/>
            </a:pPr>
            <a:r>
              <a:rPr lang="en-GB" dirty="0"/>
              <a:t>Use of more  stimulating interpretative material</a:t>
            </a:r>
          </a:p>
          <a:p>
            <a:pPr marL="0" indent="0" algn="just">
              <a:buNone/>
            </a:pPr>
            <a:endParaRPr lang="en-GB" dirty="0"/>
          </a:p>
          <a:p>
            <a:endParaRPr lang="en-GB" dirty="0"/>
          </a:p>
        </p:txBody>
      </p:sp>
    </p:spTree>
    <p:extLst>
      <p:ext uri="{BB962C8B-B14F-4D97-AF65-F5344CB8AC3E}">
        <p14:creationId xmlns:p14="http://schemas.microsoft.com/office/powerpoint/2010/main" val="18667997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FDDEB-4DA9-80F1-EB01-A639C9DB6AE1}"/>
              </a:ext>
            </a:extLst>
          </p:cNvPr>
          <p:cNvSpPr>
            <a:spLocks noGrp="1"/>
          </p:cNvSpPr>
          <p:nvPr>
            <p:ph type="title"/>
          </p:nvPr>
        </p:nvSpPr>
        <p:spPr>
          <a:xfrm>
            <a:off x="-1" y="1"/>
            <a:ext cx="12277725" cy="1690688"/>
          </a:xfrm>
        </p:spPr>
        <p:txBody>
          <a:bodyPr/>
          <a:lstStyle/>
          <a:p>
            <a:r>
              <a:rPr lang="en-GB" b="1" dirty="0">
                <a:solidFill>
                  <a:schemeClr val="accent1"/>
                </a:solidFill>
              </a:rPr>
              <a:t>Issues of Reconstructed Attractions &amp; Interpretation</a:t>
            </a:r>
          </a:p>
        </p:txBody>
      </p:sp>
      <p:sp>
        <p:nvSpPr>
          <p:cNvPr id="3" name="Content Placeholder 2">
            <a:extLst>
              <a:ext uri="{FF2B5EF4-FFF2-40B4-BE49-F238E27FC236}">
                <a16:creationId xmlns:a16="http://schemas.microsoft.com/office/drawing/2014/main" id="{D10CC517-D63D-1D61-B111-84338A5964A7}"/>
              </a:ext>
            </a:extLst>
          </p:cNvPr>
          <p:cNvSpPr>
            <a:spLocks noGrp="1"/>
          </p:cNvSpPr>
          <p:nvPr>
            <p:ph idx="1"/>
          </p:nvPr>
        </p:nvSpPr>
        <p:spPr>
          <a:xfrm>
            <a:off x="66675" y="1825625"/>
            <a:ext cx="12211049" cy="4351338"/>
          </a:xfrm>
        </p:spPr>
        <p:txBody>
          <a:bodyPr/>
          <a:lstStyle/>
          <a:p>
            <a:r>
              <a:rPr lang="en-GB" dirty="0"/>
              <a:t>Visitor volume attracted may destroy the site (Over-capacity / Over Tourism)</a:t>
            </a:r>
          </a:p>
          <a:p>
            <a:pPr marL="0" indent="0">
              <a:buNone/>
            </a:pPr>
            <a:endParaRPr lang="en-GB" dirty="0"/>
          </a:p>
          <a:p>
            <a:r>
              <a:rPr lang="en-GB" dirty="0"/>
              <a:t>Community is not fixed in time but constantly changing – risk of becoming dated</a:t>
            </a:r>
          </a:p>
          <a:p>
            <a:pPr marL="0" indent="0">
              <a:buNone/>
            </a:pPr>
            <a:endParaRPr lang="en-GB" dirty="0"/>
          </a:p>
          <a:p>
            <a:r>
              <a:rPr lang="en-GB" dirty="0"/>
              <a:t>Recreation Approach is  </a:t>
            </a:r>
            <a:r>
              <a:rPr lang="en-GB" i="1" dirty="0"/>
              <a:t>ROMANTICISM NOT REALITY</a:t>
            </a:r>
          </a:p>
          <a:p>
            <a:endParaRPr lang="en-GB" i="1" dirty="0"/>
          </a:p>
          <a:p>
            <a:r>
              <a:rPr lang="en-GB" i="1" dirty="0"/>
              <a:t>Risks being </a:t>
            </a:r>
            <a:r>
              <a:rPr lang="en-GB" dirty="0"/>
              <a:t>a product of myths.</a:t>
            </a:r>
          </a:p>
          <a:p>
            <a:endParaRPr lang="en-GB" dirty="0"/>
          </a:p>
          <a:p>
            <a:endParaRPr lang="en-GB" dirty="0"/>
          </a:p>
        </p:txBody>
      </p:sp>
    </p:spTree>
    <p:extLst>
      <p:ext uri="{BB962C8B-B14F-4D97-AF65-F5344CB8AC3E}">
        <p14:creationId xmlns:p14="http://schemas.microsoft.com/office/powerpoint/2010/main" val="30279283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BA7EB-80FA-7E17-3A76-71254463C49D}"/>
              </a:ext>
            </a:extLst>
          </p:cNvPr>
          <p:cNvSpPr>
            <a:spLocks noGrp="1"/>
          </p:cNvSpPr>
          <p:nvPr>
            <p:ph type="title"/>
          </p:nvPr>
        </p:nvSpPr>
        <p:spPr>
          <a:xfrm>
            <a:off x="838200" y="-552449"/>
            <a:ext cx="10515600" cy="1943099"/>
          </a:xfrm>
        </p:spPr>
        <p:txBody>
          <a:bodyPr/>
          <a:lstStyle/>
          <a:p>
            <a:r>
              <a:rPr lang="en-GB" b="1" dirty="0">
                <a:solidFill>
                  <a:schemeClr val="accent1"/>
                </a:solidFill>
              </a:rPr>
              <a:t>Interpretation Guidance</a:t>
            </a:r>
          </a:p>
        </p:txBody>
      </p:sp>
      <p:sp>
        <p:nvSpPr>
          <p:cNvPr id="3" name="Content Placeholder 2">
            <a:extLst>
              <a:ext uri="{FF2B5EF4-FFF2-40B4-BE49-F238E27FC236}">
                <a16:creationId xmlns:a16="http://schemas.microsoft.com/office/drawing/2014/main" id="{4517AC31-EF42-ACBE-7258-3A72DE25959A}"/>
              </a:ext>
            </a:extLst>
          </p:cNvPr>
          <p:cNvSpPr>
            <a:spLocks noGrp="1"/>
          </p:cNvSpPr>
          <p:nvPr>
            <p:ph idx="1"/>
          </p:nvPr>
        </p:nvSpPr>
        <p:spPr>
          <a:xfrm>
            <a:off x="0" y="1123950"/>
            <a:ext cx="12192000" cy="5053014"/>
          </a:xfrm>
        </p:spPr>
        <p:txBody>
          <a:bodyPr>
            <a:normAutofit/>
          </a:bodyPr>
          <a:lstStyle/>
          <a:p>
            <a:pPr marL="0" indent="0">
              <a:buNone/>
            </a:pPr>
            <a:r>
              <a:rPr lang="en-GB" dirty="0"/>
              <a:t>Requires planning &amp; clear concept</a:t>
            </a:r>
          </a:p>
          <a:p>
            <a:pPr marL="0" indent="0">
              <a:buNone/>
            </a:pPr>
            <a:r>
              <a:rPr lang="en-GB" dirty="0"/>
              <a:t>Needs to focus on clear and concise messages</a:t>
            </a:r>
          </a:p>
          <a:p>
            <a:pPr marL="0" indent="0">
              <a:buNone/>
            </a:pPr>
            <a:r>
              <a:rPr lang="en-GB" dirty="0"/>
              <a:t>Provide interactive and involving experience to Interest and engage the visitors.</a:t>
            </a:r>
          </a:p>
          <a:p>
            <a:pPr marL="0" indent="0">
              <a:buNone/>
            </a:pPr>
            <a:r>
              <a:rPr lang="en-GB" dirty="0"/>
              <a:t>Focus on the human factor - People want to know about “people” </a:t>
            </a:r>
          </a:p>
          <a:p>
            <a:pPr marL="0" indent="0">
              <a:buNone/>
            </a:pPr>
            <a:r>
              <a:rPr lang="en-GB" dirty="0"/>
              <a:t>Emphasise the HUMAN STORY</a:t>
            </a:r>
          </a:p>
          <a:p>
            <a:pPr marL="0" indent="0">
              <a:buNone/>
            </a:pPr>
            <a:r>
              <a:rPr lang="en-GB" dirty="0"/>
              <a:t>Build on pre-existing knowledge (based research and hierarchies of knowledge)</a:t>
            </a:r>
          </a:p>
          <a:p>
            <a:pPr marL="0" indent="0">
              <a:buNone/>
            </a:pPr>
            <a:r>
              <a:rPr lang="en-GB" dirty="0"/>
              <a:t>Develop different interpretative methods for different audiences (consumer led)</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741197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F7791-0D4A-030F-D21E-5C77BB354465}"/>
              </a:ext>
            </a:extLst>
          </p:cNvPr>
          <p:cNvSpPr>
            <a:spLocks noGrp="1"/>
          </p:cNvSpPr>
          <p:nvPr>
            <p:ph type="title"/>
          </p:nvPr>
        </p:nvSpPr>
        <p:spPr>
          <a:xfrm>
            <a:off x="838200" y="-190499"/>
            <a:ext cx="10515600" cy="1152524"/>
          </a:xfrm>
        </p:spPr>
        <p:txBody>
          <a:bodyPr/>
          <a:lstStyle/>
          <a:p>
            <a:r>
              <a:rPr lang="en-GB" b="1" dirty="0">
                <a:solidFill>
                  <a:schemeClr val="accent1"/>
                </a:solidFill>
              </a:rPr>
              <a:t>Interpretation Planning</a:t>
            </a:r>
          </a:p>
        </p:txBody>
      </p:sp>
      <p:sp>
        <p:nvSpPr>
          <p:cNvPr id="3" name="Content Placeholder 2">
            <a:extLst>
              <a:ext uri="{FF2B5EF4-FFF2-40B4-BE49-F238E27FC236}">
                <a16:creationId xmlns:a16="http://schemas.microsoft.com/office/drawing/2014/main" id="{6A83BFE7-6631-ABF7-D953-818A0EEADD25}"/>
              </a:ext>
            </a:extLst>
          </p:cNvPr>
          <p:cNvSpPr>
            <a:spLocks noGrp="1"/>
          </p:cNvSpPr>
          <p:nvPr>
            <p:ph idx="1"/>
          </p:nvPr>
        </p:nvSpPr>
        <p:spPr>
          <a:xfrm>
            <a:off x="-1" y="962025"/>
            <a:ext cx="12353925" cy="5214938"/>
          </a:xfrm>
        </p:spPr>
        <p:txBody>
          <a:bodyPr>
            <a:normAutofit/>
          </a:bodyPr>
          <a:lstStyle/>
          <a:p>
            <a:pPr marL="0" indent="0">
              <a:buNone/>
            </a:pPr>
            <a:endParaRPr lang="en-GB" dirty="0"/>
          </a:p>
          <a:p>
            <a:pPr marL="0" indent="0">
              <a:buNone/>
            </a:pPr>
            <a:r>
              <a:rPr lang="en-GB" dirty="0"/>
              <a:t>Ensure interpretation does not become a substitute experience for the attraction</a:t>
            </a:r>
          </a:p>
          <a:p>
            <a:pPr marL="0" indent="0">
              <a:buNone/>
            </a:pPr>
            <a:r>
              <a:rPr lang="en-GB" dirty="0"/>
              <a:t>Ensure interpretation is sympathetic to local community (meeting needs of community and visitor) </a:t>
            </a:r>
            <a:r>
              <a:rPr lang="en-GB" dirty="0" err="1"/>
              <a:t>Doxey’s</a:t>
            </a:r>
            <a:r>
              <a:rPr lang="en-GB" dirty="0"/>
              <a:t> </a:t>
            </a:r>
            <a:r>
              <a:rPr lang="en-GB" dirty="0" err="1"/>
              <a:t>Irridex</a:t>
            </a:r>
            <a:endParaRPr lang="en-GB" dirty="0"/>
          </a:p>
          <a:p>
            <a:pPr marL="0" indent="0">
              <a:buNone/>
            </a:pPr>
            <a:r>
              <a:rPr lang="en-GB" dirty="0"/>
              <a:t>Ensure interpretation is a sequence of events / experiences </a:t>
            </a:r>
          </a:p>
          <a:p>
            <a:pPr marL="0" indent="0">
              <a:buNone/>
            </a:pPr>
            <a:r>
              <a:rPr lang="en-GB" dirty="0"/>
              <a:t>All elements need to be themed – F&amp;B, Merchandising etc</a:t>
            </a:r>
          </a:p>
          <a:p>
            <a:pPr marL="0" indent="0">
              <a:buNone/>
            </a:pPr>
            <a:r>
              <a:rPr lang="en-GB" dirty="0"/>
              <a:t>Provide variety of Interpretation to appeal to different senses</a:t>
            </a:r>
          </a:p>
          <a:p>
            <a:pPr marL="0" indent="0">
              <a:buNone/>
            </a:pPr>
            <a:r>
              <a:rPr lang="en-GB" dirty="0"/>
              <a:t>Ensure interpretation is regularly evaluated &amp; updated to address changing needs </a:t>
            </a:r>
          </a:p>
          <a:p>
            <a:pPr marL="0" indent="0">
              <a:buNone/>
            </a:pPr>
            <a:endParaRPr lang="en-GB" sz="2200" i="1" dirty="0">
              <a:solidFill>
                <a:srgbClr val="FF0000"/>
              </a:solidFill>
            </a:endParaRPr>
          </a:p>
          <a:p>
            <a:endParaRPr lang="en-GB" dirty="0"/>
          </a:p>
        </p:txBody>
      </p:sp>
    </p:spTree>
    <p:extLst>
      <p:ext uri="{BB962C8B-B14F-4D97-AF65-F5344CB8AC3E}">
        <p14:creationId xmlns:p14="http://schemas.microsoft.com/office/powerpoint/2010/main" val="10093157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021E2-F925-6651-9029-04E087DA92F7}"/>
              </a:ext>
            </a:extLst>
          </p:cNvPr>
          <p:cNvSpPr>
            <a:spLocks noGrp="1"/>
          </p:cNvSpPr>
          <p:nvPr>
            <p:ph type="title"/>
          </p:nvPr>
        </p:nvSpPr>
        <p:spPr>
          <a:xfrm>
            <a:off x="838200" y="-400049"/>
            <a:ext cx="10515600" cy="2090738"/>
          </a:xfrm>
        </p:spPr>
        <p:txBody>
          <a:bodyPr/>
          <a:lstStyle/>
          <a:p>
            <a:r>
              <a:rPr lang="en-GB" b="1" dirty="0">
                <a:solidFill>
                  <a:schemeClr val="accent1"/>
                </a:solidFill>
              </a:rPr>
              <a:t>Interpretation Plans </a:t>
            </a:r>
          </a:p>
        </p:txBody>
      </p:sp>
      <p:sp>
        <p:nvSpPr>
          <p:cNvPr id="3" name="Content Placeholder 2">
            <a:extLst>
              <a:ext uri="{FF2B5EF4-FFF2-40B4-BE49-F238E27FC236}">
                <a16:creationId xmlns:a16="http://schemas.microsoft.com/office/drawing/2014/main" id="{BA977A0F-4E2B-F0E3-6449-7753083D6D23}"/>
              </a:ext>
            </a:extLst>
          </p:cNvPr>
          <p:cNvSpPr>
            <a:spLocks noGrp="1"/>
          </p:cNvSpPr>
          <p:nvPr>
            <p:ph idx="1"/>
          </p:nvPr>
        </p:nvSpPr>
        <p:spPr>
          <a:xfrm>
            <a:off x="838200" y="952500"/>
            <a:ext cx="10515600" cy="5224463"/>
          </a:xfrm>
        </p:spPr>
        <p:txBody>
          <a:bodyPr/>
          <a:lstStyle/>
          <a:p>
            <a:r>
              <a:rPr lang="en-GB" dirty="0"/>
              <a:t>Know your Visitor</a:t>
            </a:r>
          </a:p>
          <a:p>
            <a:endParaRPr lang="en-GB" dirty="0"/>
          </a:p>
          <a:p>
            <a:r>
              <a:rPr lang="en-GB" dirty="0"/>
              <a:t>Visitor Profile</a:t>
            </a:r>
          </a:p>
          <a:p>
            <a:r>
              <a:rPr lang="en-GB" dirty="0"/>
              <a:t>Motivation</a:t>
            </a:r>
          </a:p>
          <a:p>
            <a:r>
              <a:rPr lang="en-GB" dirty="0"/>
              <a:t>Behaviour </a:t>
            </a:r>
          </a:p>
          <a:p>
            <a:r>
              <a:rPr lang="en-GB" dirty="0"/>
              <a:t>Needs </a:t>
            </a:r>
          </a:p>
          <a:p>
            <a:r>
              <a:rPr lang="en-GB" dirty="0"/>
              <a:t>Wants</a:t>
            </a:r>
          </a:p>
          <a:p>
            <a:endParaRPr lang="en-GB" dirty="0"/>
          </a:p>
          <a:p>
            <a:r>
              <a:rPr lang="en-GB" dirty="0"/>
              <a:t>Research – Planning </a:t>
            </a:r>
          </a:p>
          <a:p>
            <a:endParaRPr lang="en-GB" dirty="0"/>
          </a:p>
          <a:p>
            <a:pPr marL="0" indent="0">
              <a:buNone/>
            </a:pPr>
            <a:endParaRPr lang="en-GB" dirty="0"/>
          </a:p>
        </p:txBody>
      </p:sp>
      <p:pic>
        <p:nvPicPr>
          <p:cNvPr id="8194" name="Picture 2">
            <a:extLst>
              <a:ext uri="{FF2B5EF4-FFF2-40B4-BE49-F238E27FC236}">
                <a16:creationId xmlns:a16="http://schemas.microsoft.com/office/drawing/2014/main" id="{F6879A15-F2C8-D89D-9048-2AA1E77EE1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19876" y="523875"/>
            <a:ext cx="4552950" cy="4552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79931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C7B0B-FAE0-19B2-467E-C26C04FF08E3}"/>
              </a:ext>
            </a:extLst>
          </p:cNvPr>
          <p:cNvSpPr>
            <a:spLocks noGrp="1"/>
          </p:cNvSpPr>
          <p:nvPr>
            <p:ph type="title"/>
          </p:nvPr>
        </p:nvSpPr>
        <p:spPr>
          <a:xfrm>
            <a:off x="838200" y="-247649"/>
            <a:ext cx="10515600" cy="1333499"/>
          </a:xfrm>
        </p:spPr>
        <p:txBody>
          <a:bodyPr/>
          <a:lstStyle/>
          <a:p>
            <a:r>
              <a:rPr lang="en-GB" b="1" dirty="0">
                <a:solidFill>
                  <a:schemeClr val="accent1"/>
                </a:solidFill>
              </a:rPr>
              <a:t>Visitor Behaviours</a:t>
            </a:r>
          </a:p>
        </p:txBody>
      </p:sp>
      <p:sp>
        <p:nvSpPr>
          <p:cNvPr id="3" name="Content Placeholder 2">
            <a:extLst>
              <a:ext uri="{FF2B5EF4-FFF2-40B4-BE49-F238E27FC236}">
                <a16:creationId xmlns:a16="http://schemas.microsoft.com/office/drawing/2014/main" id="{67A0BB47-FB2C-FF3E-608E-65BD3248C73D}"/>
              </a:ext>
            </a:extLst>
          </p:cNvPr>
          <p:cNvSpPr>
            <a:spLocks noGrp="1"/>
          </p:cNvSpPr>
          <p:nvPr>
            <p:ph idx="1"/>
          </p:nvPr>
        </p:nvSpPr>
        <p:spPr>
          <a:xfrm>
            <a:off x="66675" y="1352550"/>
            <a:ext cx="12125325" cy="4824413"/>
          </a:xfrm>
        </p:spPr>
        <p:txBody>
          <a:bodyPr>
            <a:normAutofit/>
          </a:bodyPr>
          <a:lstStyle/>
          <a:p>
            <a:r>
              <a:rPr lang="en-GB" dirty="0">
                <a:solidFill>
                  <a:srgbClr val="000000"/>
                </a:solidFill>
                <a:latin typeface="Segoe UI" panose="020B0502040204020203" pitchFamily="34" charset="0"/>
              </a:rPr>
              <a:t>Motivations</a:t>
            </a:r>
          </a:p>
          <a:p>
            <a:r>
              <a:rPr lang="en-GB" b="0" i="0" dirty="0">
                <a:solidFill>
                  <a:srgbClr val="000000"/>
                </a:solidFill>
                <a:effectLst/>
                <a:latin typeface="Segoe UI" panose="020B0502040204020203" pitchFamily="34" charset="0"/>
              </a:rPr>
              <a:t>Demographics</a:t>
            </a:r>
          </a:p>
          <a:p>
            <a:r>
              <a:rPr lang="en-GB" b="0" i="0" dirty="0">
                <a:solidFill>
                  <a:srgbClr val="000000"/>
                </a:solidFill>
                <a:effectLst/>
                <a:latin typeface="Segoe UI" panose="020B0502040204020203" pitchFamily="34" charset="0"/>
              </a:rPr>
              <a:t>3 Stage Evaluations</a:t>
            </a:r>
          </a:p>
          <a:p>
            <a:r>
              <a:rPr lang="en-GB" b="0" i="0" dirty="0">
                <a:solidFill>
                  <a:srgbClr val="000000"/>
                </a:solidFill>
                <a:effectLst/>
                <a:latin typeface="Segoe UI" panose="020B0502040204020203" pitchFamily="34" charset="0"/>
              </a:rPr>
              <a:t>Front- end evaluation establishes visitors’ prior knowledge and awareness, along with their expectations for their visit</a:t>
            </a:r>
          </a:p>
          <a:p>
            <a:r>
              <a:rPr lang="en-GB" b="0" i="0" dirty="0">
                <a:solidFill>
                  <a:srgbClr val="000000"/>
                </a:solidFill>
                <a:effectLst/>
                <a:latin typeface="Segoe UI" panose="020B0502040204020203" pitchFamily="34" charset="0"/>
              </a:rPr>
              <a:t>Formative evaluation aids the design process by identifying possible barriers for visitors and further opportunities for engagement</a:t>
            </a:r>
          </a:p>
          <a:p>
            <a:r>
              <a:rPr lang="en-GB" b="0" i="0" dirty="0">
                <a:solidFill>
                  <a:srgbClr val="000000"/>
                </a:solidFill>
                <a:effectLst/>
                <a:latin typeface="Segoe UI" panose="020B0502040204020203" pitchFamily="34" charset="0"/>
              </a:rPr>
              <a:t>Summative evaluation, measures the overall success of an exhibition to inform the development of future displays</a:t>
            </a:r>
            <a:endParaRPr lang="en-GB" dirty="0"/>
          </a:p>
        </p:txBody>
      </p:sp>
      <p:pic>
        <p:nvPicPr>
          <p:cNvPr id="4" name="Picture 3">
            <a:extLst>
              <a:ext uri="{FF2B5EF4-FFF2-40B4-BE49-F238E27FC236}">
                <a16:creationId xmlns:a16="http://schemas.microsoft.com/office/drawing/2014/main" id="{911EB2CC-857C-5751-D698-F677FBA62B5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29337" y="-28939"/>
            <a:ext cx="4829175" cy="2762978"/>
          </a:xfrm>
          <a:prstGeom prst="rect">
            <a:avLst/>
          </a:prstGeom>
        </p:spPr>
      </p:pic>
    </p:spTree>
    <p:extLst>
      <p:ext uri="{BB962C8B-B14F-4D97-AF65-F5344CB8AC3E}">
        <p14:creationId xmlns:p14="http://schemas.microsoft.com/office/powerpoint/2010/main" val="36740449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EDD76-06C7-8F46-8923-CD9954829F85}"/>
              </a:ext>
            </a:extLst>
          </p:cNvPr>
          <p:cNvSpPr>
            <a:spLocks noGrp="1"/>
          </p:cNvSpPr>
          <p:nvPr>
            <p:ph type="title"/>
          </p:nvPr>
        </p:nvSpPr>
        <p:spPr/>
        <p:txBody>
          <a:bodyPr/>
          <a:lstStyle/>
          <a:p>
            <a:r>
              <a:rPr lang="en-GB" b="1" dirty="0">
                <a:solidFill>
                  <a:schemeClr val="accent1"/>
                </a:solidFill>
              </a:rPr>
              <a:t>Research Methods</a:t>
            </a:r>
          </a:p>
        </p:txBody>
      </p:sp>
      <p:sp>
        <p:nvSpPr>
          <p:cNvPr id="3" name="Content Placeholder 2">
            <a:extLst>
              <a:ext uri="{FF2B5EF4-FFF2-40B4-BE49-F238E27FC236}">
                <a16:creationId xmlns:a16="http://schemas.microsoft.com/office/drawing/2014/main" id="{D7D6EE99-081C-DCA9-9CF3-2D58355B7390}"/>
              </a:ext>
            </a:extLst>
          </p:cNvPr>
          <p:cNvSpPr>
            <a:spLocks noGrp="1"/>
          </p:cNvSpPr>
          <p:nvPr>
            <p:ph idx="1"/>
          </p:nvPr>
        </p:nvSpPr>
        <p:spPr>
          <a:xfrm>
            <a:off x="838200" y="1600200"/>
            <a:ext cx="10515600" cy="4576763"/>
          </a:xfrm>
        </p:spPr>
        <p:txBody>
          <a:bodyPr/>
          <a:lstStyle/>
          <a:p>
            <a:r>
              <a:rPr lang="en-GB" b="0" i="0" dirty="0">
                <a:solidFill>
                  <a:srgbClr val="000000"/>
                </a:solidFill>
                <a:effectLst/>
                <a:latin typeface="Segoe UI" panose="020B0502040204020203" pitchFamily="34" charset="0"/>
              </a:rPr>
              <a:t>A combination of both quantitative and qualitative methods can be used throughout the evaluation cycle</a:t>
            </a:r>
          </a:p>
          <a:p>
            <a:r>
              <a:rPr lang="en-GB" dirty="0">
                <a:solidFill>
                  <a:srgbClr val="000000"/>
                </a:solidFill>
                <a:latin typeface="Segoe UI" panose="020B0502040204020203" pitchFamily="34" charset="0"/>
              </a:rPr>
              <a:t>I</a:t>
            </a:r>
            <a:r>
              <a:rPr lang="en-GB" b="0" i="0" dirty="0">
                <a:solidFill>
                  <a:srgbClr val="000000"/>
                </a:solidFill>
                <a:effectLst/>
                <a:latin typeface="Segoe UI" panose="020B0502040204020203" pitchFamily="34" charset="0"/>
              </a:rPr>
              <a:t>ncluding </a:t>
            </a:r>
            <a:r>
              <a:rPr lang="en-GB" dirty="0">
                <a:solidFill>
                  <a:srgbClr val="000000"/>
                </a:solidFill>
                <a:latin typeface="Segoe UI" panose="020B0502040204020203" pitchFamily="34" charset="0"/>
              </a:rPr>
              <a:t>audits, </a:t>
            </a:r>
            <a:r>
              <a:rPr lang="en-GB" b="0" i="0" dirty="0">
                <a:solidFill>
                  <a:srgbClr val="000000"/>
                </a:solidFill>
                <a:effectLst/>
                <a:latin typeface="Segoe UI" panose="020B0502040204020203" pitchFamily="34" charset="0"/>
              </a:rPr>
              <a:t>visitor surveys, in-depth interviews and focus groups. </a:t>
            </a:r>
          </a:p>
          <a:p>
            <a:r>
              <a:rPr lang="en-GB" dirty="0">
                <a:solidFill>
                  <a:srgbClr val="000000"/>
                </a:solidFill>
                <a:latin typeface="Segoe UI" panose="020B0502040204020203" pitchFamily="34" charset="0"/>
              </a:rPr>
              <a:t>Evaluate visitor numbers, revenues &amp; trends</a:t>
            </a:r>
            <a:endParaRPr lang="en-GB" b="0" i="0" dirty="0">
              <a:solidFill>
                <a:srgbClr val="000000"/>
              </a:solidFill>
              <a:effectLst/>
              <a:latin typeface="Segoe UI" panose="020B0502040204020203" pitchFamily="34" charset="0"/>
            </a:endParaRPr>
          </a:p>
          <a:p>
            <a:r>
              <a:rPr lang="en-GB" b="0" i="0" dirty="0">
                <a:solidFill>
                  <a:srgbClr val="000000"/>
                </a:solidFill>
                <a:effectLst/>
                <a:latin typeface="Segoe UI" panose="020B0502040204020203" pitchFamily="34" charset="0"/>
              </a:rPr>
              <a:t>Quantitative provides a larger sample size of statistical data displaying a majority viewpoint.  </a:t>
            </a:r>
          </a:p>
          <a:p>
            <a:r>
              <a:rPr lang="en-GB" b="0" i="0" dirty="0">
                <a:solidFill>
                  <a:srgbClr val="000000"/>
                </a:solidFill>
                <a:effectLst/>
                <a:latin typeface="Segoe UI" panose="020B0502040204020203" pitchFamily="34" charset="0"/>
              </a:rPr>
              <a:t>Qualitative tells us why and provides a range of viewpoints.</a:t>
            </a:r>
            <a:endParaRPr lang="en-GB" dirty="0"/>
          </a:p>
        </p:txBody>
      </p:sp>
    </p:spTree>
    <p:extLst>
      <p:ext uri="{BB962C8B-B14F-4D97-AF65-F5344CB8AC3E}">
        <p14:creationId xmlns:p14="http://schemas.microsoft.com/office/powerpoint/2010/main" val="24825209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5EA3A-BB2E-29FA-55AA-D48DACD93BCC}"/>
              </a:ext>
            </a:extLst>
          </p:cNvPr>
          <p:cNvSpPr>
            <a:spLocks noGrp="1"/>
          </p:cNvSpPr>
          <p:nvPr>
            <p:ph type="title"/>
          </p:nvPr>
        </p:nvSpPr>
        <p:spPr/>
        <p:txBody>
          <a:bodyPr/>
          <a:lstStyle/>
          <a:p>
            <a:r>
              <a:rPr lang="en-GB" b="1" dirty="0">
                <a:solidFill>
                  <a:schemeClr val="accent1"/>
                </a:solidFill>
              </a:rPr>
              <a:t>Research &amp; Attraction Evaluation</a:t>
            </a:r>
          </a:p>
        </p:txBody>
      </p:sp>
      <p:sp>
        <p:nvSpPr>
          <p:cNvPr id="3" name="Content Placeholder 2">
            <a:extLst>
              <a:ext uri="{FF2B5EF4-FFF2-40B4-BE49-F238E27FC236}">
                <a16:creationId xmlns:a16="http://schemas.microsoft.com/office/drawing/2014/main" id="{C86073B4-F8C1-AB10-DDAA-737B58F9BB72}"/>
              </a:ext>
            </a:extLst>
          </p:cNvPr>
          <p:cNvSpPr>
            <a:spLocks noGrp="1"/>
          </p:cNvSpPr>
          <p:nvPr>
            <p:ph idx="1"/>
          </p:nvPr>
        </p:nvSpPr>
        <p:spPr>
          <a:xfrm>
            <a:off x="838200" y="1438275"/>
            <a:ext cx="10515600" cy="4738688"/>
          </a:xfrm>
        </p:spPr>
        <p:txBody>
          <a:bodyPr/>
          <a:lstStyle/>
          <a:p>
            <a:r>
              <a:rPr lang="en-GB" b="0" i="0" dirty="0">
                <a:solidFill>
                  <a:srgbClr val="000000"/>
                </a:solidFill>
                <a:effectLst/>
                <a:latin typeface="Segoe UI" panose="020B0502040204020203" pitchFamily="34" charset="0"/>
              </a:rPr>
              <a:t>Front-end evaluation - literature reviews, visitor profile data and summative evaluations from similar projects. </a:t>
            </a:r>
          </a:p>
          <a:p>
            <a:r>
              <a:rPr lang="en-GB" b="0" i="0" dirty="0">
                <a:solidFill>
                  <a:srgbClr val="000000"/>
                </a:solidFill>
                <a:effectLst/>
                <a:latin typeface="Segoe UI" panose="020B0502040204020203" pitchFamily="34" charset="0"/>
              </a:rPr>
              <a:t>Formative evaluation -  working panels and play testing to identify barriers to usability and learning directly into the development process.  </a:t>
            </a:r>
          </a:p>
          <a:p>
            <a:r>
              <a:rPr lang="en-GB" dirty="0">
                <a:solidFill>
                  <a:srgbClr val="000000"/>
                </a:solidFill>
                <a:latin typeface="Segoe UI" panose="020B0502040204020203" pitchFamily="34" charset="0"/>
              </a:rPr>
              <a:t>S</a:t>
            </a:r>
            <a:r>
              <a:rPr lang="en-GB" b="0" i="0" dirty="0">
                <a:solidFill>
                  <a:srgbClr val="000000"/>
                </a:solidFill>
                <a:effectLst/>
                <a:latin typeface="Segoe UI" panose="020B0502040204020203" pitchFamily="34" charset="0"/>
              </a:rPr>
              <a:t>ummative evaluation - visitor tracking, accompanied visits, exit interviews and focused interviews. </a:t>
            </a:r>
          </a:p>
          <a:p>
            <a:r>
              <a:rPr lang="en-GB" dirty="0">
                <a:solidFill>
                  <a:srgbClr val="000000"/>
                </a:solidFill>
                <a:latin typeface="Segoe UI" panose="020B0502040204020203" pitchFamily="34" charset="0"/>
              </a:rPr>
              <a:t>E</a:t>
            </a:r>
            <a:r>
              <a:rPr lang="en-GB" b="0" i="0" dirty="0">
                <a:solidFill>
                  <a:srgbClr val="000000"/>
                </a:solidFill>
                <a:effectLst/>
                <a:latin typeface="Segoe UI" panose="020B0502040204020203" pitchFamily="34" charset="0"/>
              </a:rPr>
              <a:t>stablish if the project has met its objectives, what can be changed and what can be learnt for the future.</a:t>
            </a:r>
            <a:endParaRPr lang="en-GB" dirty="0"/>
          </a:p>
        </p:txBody>
      </p:sp>
    </p:spTree>
    <p:extLst>
      <p:ext uri="{BB962C8B-B14F-4D97-AF65-F5344CB8AC3E}">
        <p14:creationId xmlns:p14="http://schemas.microsoft.com/office/powerpoint/2010/main" val="30451191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F55B5-99D7-1C88-4F81-817456278F32}"/>
              </a:ext>
            </a:extLst>
          </p:cNvPr>
          <p:cNvSpPr>
            <a:spLocks noGrp="1"/>
          </p:cNvSpPr>
          <p:nvPr>
            <p:ph type="title"/>
          </p:nvPr>
        </p:nvSpPr>
        <p:spPr>
          <a:xfrm>
            <a:off x="123825" y="-180974"/>
            <a:ext cx="11229975" cy="1485900"/>
          </a:xfrm>
        </p:spPr>
        <p:txBody>
          <a:bodyPr/>
          <a:lstStyle/>
          <a:p>
            <a:r>
              <a:rPr lang="en-GB" b="1" dirty="0">
                <a:solidFill>
                  <a:schemeClr val="accent1"/>
                </a:solidFill>
              </a:rPr>
              <a:t>Designing Interpretation to meet Specific Needs</a:t>
            </a:r>
          </a:p>
        </p:txBody>
      </p:sp>
      <p:sp>
        <p:nvSpPr>
          <p:cNvPr id="3" name="Content Placeholder 2">
            <a:extLst>
              <a:ext uri="{FF2B5EF4-FFF2-40B4-BE49-F238E27FC236}">
                <a16:creationId xmlns:a16="http://schemas.microsoft.com/office/drawing/2014/main" id="{54729A2F-B95F-FCD3-9570-756E2AF2EF85}"/>
              </a:ext>
            </a:extLst>
          </p:cNvPr>
          <p:cNvSpPr>
            <a:spLocks noGrp="1"/>
          </p:cNvSpPr>
          <p:nvPr>
            <p:ph idx="1"/>
          </p:nvPr>
        </p:nvSpPr>
        <p:spPr>
          <a:xfrm>
            <a:off x="123825" y="923926"/>
            <a:ext cx="12068175" cy="5253038"/>
          </a:xfrm>
        </p:spPr>
        <p:txBody>
          <a:bodyPr/>
          <a:lstStyle/>
          <a:p>
            <a:pPr marL="0" indent="0" algn="l">
              <a:buNone/>
            </a:pPr>
            <a:r>
              <a:rPr lang="en-GB" dirty="0">
                <a:solidFill>
                  <a:srgbClr val="000000"/>
                </a:solidFill>
                <a:latin typeface="Segoe UI" panose="020B0502040204020203" pitchFamily="34" charset="0"/>
              </a:rPr>
              <a:t>Visitor Profile</a:t>
            </a:r>
          </a:p>
          <a:p>
            <a:pPr marL="0" indent="0" algn="l">
              <a:buNone/>
            </a:pPr>
            <a:r>
              <a:rPr lang="en-GB" b="0" i="0" dirty="0">
                <a:solidFill>
                  <a:srgbClr val="000000"/>
                </a:solidFill>
                <a:effectLst/>
                <a:latin typeface="Segoe UI" panose="020B0502040204020203" pitchFamily="34" charset="0"/>
              </a:rPr>
              <a:t>Visitor Needs</a:t>
            </a:r>
          </a:p>
          <a:p>
            <a:pPr marL="0" indent="0" algn="l">
              <a:buNone/>
            </a:pPr>
            <a:r>
              <a:rPr lang="en-GB" dirty="0">
                <a:solidFill>
                  <a:srgbClr val="000000"/>
                </a:solidFill>
                <a:latin typeface="Segoe UI" panose="020B0502040204020203" pitchFamily="34" charset="0"/>
              </a:rPr>
              <a:t>Visitor Footfall</a:t>
            </a:r>
            <a:endParaRPr lang="en-GB" b="0" i="0" dirty="0">
              <a:solidFill>
                <a:srgbClr val="000000"/>
              </a:solidFill>
              <a:effectLst/>
              <a:latin typeface="Segoe UI" panose="020B0502040204020203" pitchFamily="34" charset="0"/>
            </a:endParaRPr>
          </a:p>
          <a:p>
            <a:pPr marL="0" indent="0" algn="l">
              <a:buNone/>
            </a:pPr>
            <a:r>
              <a:rPr lang="en-GB" dirty="0">
                <a:solidFill>
                  <a:srgbClr val="000000"/>
                </a:solidFill>
                <a:latin typeface="Segoe UI" panose="020B0502040204020203" pitchFamily="34" charset="0"/>
              </a:rPr>
              <a:t>Visitors </a:t>
            </a:r>
            <a:r>
              <a:rPr lang="en-GB" b="0" i="0" dirty="0">
                <a:solidFill>
                  <a:srgbClr val="000000"/>
                </a:solidFill>
                <a:effectLst/>
                <a:latin typeface="Segoe UI" panose="020B0502040204020203" pitchFamily="34" charset="0"/>
              </a:rPr>
              <a:t>are not homogenous</a:t>
            </a:r>
          </a:p>
          <a:p>
            <a:pPr marL="0" indent="0" algn="l">
              <a:buNone/>
            </a:pPr>
            <a:r>
              <a:rPr lang="en-GB" dirty="0">
                <a:solidFill>
                  <a:srgbClr val="000000"/>
                </a:solidFill>
                <a:latin typeface="Segoe UI" panose="020B0502040204020203" pitchFamily="34" charset="0"/>
              </a:rPr>
              <a:t>Visitor Needs Change</a:t>
            </a:r>
            <a:endParaRPr lang="en-GB" b="0" i="0" dirty="0">
              <a:solidFill>
                <a:srgbClr val="000000"/>
              </a:solidFill>
              <a:effectLst/>
              <a:latin typeface="Segoe UI" panose="020B0502040204020203" pitchFamily="34" charset="0"/>
            </a:endParaRPr>
          </a:p>
          <a:p>
            <a:pPr marL="0" indent="0" algn="l">
              <a:buNone/>
            </a:pPr>
            <a:r>
              <a:rPr lang="en-GB" b="0" i="0" dirty="0">
                <a:solidFill>
                  <a:srgbClr val="000000"/>
                </a:solidFill>
                <a:effectLst/>
                <a:latin typeface="Segoe UI" panose="020B0502040204020203" pitchFamily="34" charset="0"/>
              </a:rPr>
              <a:t>Interpretation should be primarily audience driven but it should never be audience led</a:t>
            </a:r>
          </a:p>
          <a:p>
            <a:pPr marL="0" indent="0" algn="l">
              <a:buNone/>
            </a:pPr>
            <a:r>
              <a:rPr lang="en-GB" b="0" i="0" dirty="0">
                <a:solidFill>
                  <a:srgbClr val="000000"/>
                </a:solidFill>
                <a:effectLst/>
                <a:latin typeface="Segoe UI" panose="020B0502040204020203" pitchFamily="34" charset="0"/>
              </a:rPr>
              <a:t>Interpretative outcomes should meet the needs of your visitors and the project outcomes</a:t>
            </a:r>
          </a:p>
          <a:p>
            <a:pPr marL="0" indent="0" algn="l">
              <a:buNone/>
            </a:pPr>
            <a:r>
              <a:rPr lang="en-GB" dirty="0">
                <a:solidFill>
                  <a:srgbClr val="000000"/>
                </a:solidFill>
                <a:latin typeface="Segoe UI" panose="020B0502040204020203" pitchFamily="34" charset="0"/>
              </a:rPr>
              <a:t>Project  Specific</a:t>
            </a:r>
            <a:endParaRPr lang="en-GB" b="0" i="0" dirty="0">
              <a:solidFill>
                <a:srgbClr val="000000"/>
              </a:solidFill>
              <a:effectLst/>
              <a:latin typeface="Segoe UI" panose="020B0502040204020203" pitchFamily="34" charset="0"/>
            </a:endParaRPr>
          </a:p>
          <a:p>
            <a:endParaRPr lang="en-GB" dirty="0"/>
          </a:p>
        </p:txBody>
      </p:sp>
      <p:pic>
        <p:nvPicPr>
          <p:cNvPr id="4" name="Picture 3">
            <a:extLst>
              <a:ext uri="{FF2B5EF4-FFF2-40B4-BE49-F238E27FC236}">
                <a16:creationId xmlns:a16="http://schemas.microsoft.com/office/drawing/2014/main" id="{DFCD0564-2D08-1BB0-1F3A-162B234752F4}"/>
              </a:ext>
            </a:extLst>
          </p:cNvPr>
          <p:cNvPicPr>
            <a:picLocks noChangeAspect="1"/>
          </p:cNvPicPr>
          <p:nvPr/>
        </p:nvPicPr>
        <p:blipFill>
          <a:blip r:embed="rId2"/>
          <a:stretch>
            <a:fillRect/>
          </a:stretch>
        </p:blipFill>
        <p:spPr>
          <a:xfrm>
            <a:off x="6096000" y="1031398"/>
            <a:ext cx="4190130" cy="2257159"/>
          </a:xfrm>
          <a:prstGeom prst="rect">
            <a:avLst/>
          </a:prstGeom>
        </p:spPr>
      </p:pic>
    </p:spTree>
    <p:extLst>
      <p:ext uri="{BB962C8B-B14F-4D97-AF65-F5344CB8AC3E}">
        <p14:creationId xmlns:p14="http://schemas.microsoft.com/office/powerpoint/2010/main" val="4762507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EC6F8-02E7-7A41-10F4-97219986C70A}"/>
              </a:ext>
            </a:extLst>
          </p:cNvPr>
          <p:cNvSpPr>
            <a:spLocks noGrp="1"/>
          </p:cNvSpPr>
          <p:nvPr>
            <p:ph type="title"/>
          </p:nvPr>
        </p:nvSpPr>
        <p:spPr/>
        <p:txBody>
          <a:bodyPr/>
          <a:lstStyle/>
          <a:p>
            <a:r>
              <a:rPr lang="en-GB" b="1" dirty="0">
                <a:solidFill>
                  <a:schemeClr val="accent1"/>
                </a:solidFill>
              </a:rPr>
              <a:t>Interpretation Developments</a:t>
            </a:r>
          </a:p>
        </p:txBody>
      </p:sp>
      <p:sp>
        <p:nvSpPr>
          <p:cNvPr id="3" name="Content Placeholder 2">
            <a:extLst>
              <a:ext uri="{FF2B5EF4-FFF2-40B4-BE49-F238E27FC236}">
                <a16:creationId xmlns:a16="http://schemas.microsoft.com/office/drawing/2014/main" id="{D40BA9E8-7BD9-FAB5-AEE4-19C7A3B5E988}"/>
              </a:ext>
            </a:extLst>
          </p:cNvPr>
          <p:cNvSpPr>
            <a:spLocks noGrp="1"/>
          </p:cNvSpPr>
          <p:nvPr>
            <p:ph idx="1"/>
          </p:nvPr>
        </p:nvSpPr>
        <p:spPr>
          <a:xfrm>
            <a:off x="247650" y="1454150"/>
            <a:ext cx="12039600" cy="4351338"/>
          </a:xfrm>
        </p:spPr>
        <p:txBody>
          <a:bodyPr/>
          <a:lstStyle/>
          <a:p>
            <a:pPr algn="l">
              <a:buFont typeface="Arial" panose="020B0604020202020204" pitchFamily="34" charset="0"/>
              <a:buChar char="•"/>
            </a:pPr>
            <a:r>
              <a:rPr lang="en-GB" b="0" i="0" dirty="0">
                <a:solidFill>
                  <a:srgbClr val="000000"/>
                </a:solidFill>
                <a:effectLst/>
                <a:latin typeface="Segoe UI" panose="020B0502040204020203" pitchFamily="34" charset="0"/>
              </a:rPr>
              <a:t>In-house audience development teams responsible for developing interpretation or educational plans to meet audience needs</a:t>
            </a:r>
          </a:p>
          <a:p>
            <a:pPr algn="l">
              <a:buFont typeface="Arial" panose="020B0604020202020204" pitchFamily="34" charset="0"/>
              <a:buChar char="•"/>
            </a:pPr>
            <a:r>
              <a:rPr lang="en-GB" dirty="0">
                <a:solidFill>
                  <a:srgbClr val="000000"/>
                </a:solidFill>
                <a:latin typeface="Segoe UI" panose="020B0502040204020203" pitchFamily="34" charset="0"/>
              </a:rPr>
              <a:t>Staff undertaking v</a:t>
            </a:r>
            <a:r>
              <a:rPr lang="en-GB" b="0" i="0" dirty="0">
                <a:solidFill>
                  <a:srgbClr val="000000"/>
                </a:solidFill>
                <a:effectLst/>
                <a:latin typeface="Segoe UI" panose="020B0502040204020203" pitchFamily="34" charset="0"/>
              </a:rPr>
              <a:t>isitor research and developing Interpretatio</a:t>
            </a:r>
            <a:r>
              <a:rPr lang="en-GB" dirty="0">
                <a:solidFill>
                  <a:srgbClr val="000000"/>
                </a:solidFill>
                <a:latin typeface="Segoe UI" panose="020B0502040204020203" pitchFamily="34" charset="0"/>
              </a:rPr>
              <a:t>n Plans</a:t>
            </a:r>
            <a:endParaRPr lang="en-GB" b="0" i="0" dirty="0">
              <a:solidFill>
                <a:srgbClr val="000000"/>
              </a:solidFill>
              <a:effectLst/>
              <a:latin typeface="Segoe UI" panose="020B0502040204020203" pitchFamily="34" charset="0"/>
            </a:endParaRPr>
          </a:p>
          <a:p>
            <a:pPr algn="l">
              <a:buFont typeface="Arial" panose="020B0604020202020204" pitchFamily="34" charset="0"/>
              <a:buChar char="•"/>
            </a:pPr>
            <a:r>
              <a:rPr lang="en-GB" b="0" i="0" dirty="0">
                <a:solidFill>
                  <a:srgbClr val="000000"/>
                </a:solidFill>
                <a:effectLst/>
                <a:latin typeface="Segoe UI" panose="020B0502040204020203" pitchFamily="34" charset="0"/>
              </a:rPr>
              <a:t>Partnerships with academic institutions</a:t>
            </a:r>
          </a:p>
          <a:p>
            <a:pPr algn="l">
              <a:buFont typeface="Arial" panose="020B0604020202020204" pitchFamily="34" charset="0"/>
              <a:buChar char="•"/>
            </a:pPr>
            <a:r>
              <a:rPr lang="en-GB" dirty="0">
                <a:solidFill>
                  <a:srgbClr val="000000"/>
                </a:solidFill>
                <a:latin typeface="Segoe UI" panose="020B0502040204020203" pitchFamily="34" charset="0"/>
              </a:rPr>
              <a:t>Visitor Feedback &amp; Volunteer Impact</a:t>
            </a:r>
            <a:endParaRPr lang="en-GB" b="0" i="0" dirty="0">
              <a:solidFill>
                <a:srgbClr val="000000"/>
              </a:solidFill>
              <a:effectLst/>
              <a:latin typeface="Segoe UI" panose="020B0502040204020203" pitchFamily="34" charset="0"/>
            </a:endParaRPr>
          </a:p>
          <a:p>
            <a:pPr algn="l">
              <a:buFont typeface="Arial" panose="020B0604020202020204" pitchFamily="34" charset="0"/>
              <a:buChar char="•"/>
            </a:pPr>
            <a:r>
              <a:rPr lang="en-GB" b="0" i="0" dirty="0">
                <a:solidFill>
                  <a:srgbClr val="000000"/>
                </a:solidFill>
                <a:effectLst/>
                <a:latin typeface="Segoe UI" panose="020B0502040204020203" pitchFamily="34" charset="0"/>
              </a:rPr>
              <a:t>Specialist Consultants</a:t>
            </a:r>
          </a:p>
          <a:p>
            <a:pPr algn="l">
              <a:buFont typeface="Arial" panose="020B0604020202020204" pitchFamily="34" charset="0"/>
              <a:buChar char="•"/>
            </a:pPr>
            <a:r>
              <a:rPr lang="en-GB" dirty="0">
                <a:solidFill>
                  <a:srgbClr val="000000"/>
                </a:solidFill>
                <a:latin typeface="Segoe UI" panose="020B0502040204020203" pitchFamily="34" charset="0"/>
              </a:rPr>
              <a:t>Specialist Interpretation / Digital Experts</a:t>
            </a:r>
            <a:endParaRPr lang="en-GB" b="0" i="0" dirty="0">
              <a:solidFill>
                <a:srgbClr val="000000"/>
              </a:solidFill>
              <a:effectLst/>
              <a:latin typeface="Segoe UI" panose="020B0502040204020203" pitchFamily="34" charset="0"/>
            </a:endParaRPr>
          </a:p>
          <a:p>
            <a:endParaRPr lang="en-GB" dirty="0"/>
          </a:p>
        </p:txBody>
      </p:sp>
      <p:pic>
        <p:nvPicPr>
          <p:cNvPr id="21506" name="Picture 2" descr="Digital Attractions Inc. | Niagara Falls ON">
            <a:extLst>
              <a:ext uri="{FF2B5EF4-FFF2-40B4-BE49-F238E27FC236}">
                <a16:creationId xmlns:a16="http://schemas.microsoft.com/office/drawing/2014/main" id="{22499E9F-7E4E-740D-F665-EF369FA90B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6220" y="3029742"/>
            <a:ext cx="3188493" cy="24526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60665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D9E8D-6B36-3606-9573-F680931411B2}"/>
              </a:ext>
            </a:extLst>
          </p:cNvPr>
          <p:cNvSpPr>
            <a:spLocks noGrp="1"/>
          </p:cNvSpPr>
          <p:nvPr>
            <p:ph type="title"/>
          </p:nvPr>
        </p:nvSpPr>
        <p:spPr>
          <a:xfrm>
            <a:off x="4899990" y="-218660"/>
            <a:ext cx="6453809" cy="1530626"/>
          </a:xfrm>
        </p:spPr>
        <p:txBody>
          <a:bodyPr/>
          <a:lstStyle/>
          <a:p>
            <a:r>
              <a:rPr lang="en-GB" b="1" dirty="0">
                <a:solidFill>
                  <a:schemeClr val="accent1"/>
                </a:solidFill>
              </a:rPr>
              <a:t>The Keys of Interpretation</a:t>
            </a:r>
          </a:p>
        </p:txBody>
      </p:sp>
      <p:sp>
        <p:nvSpPr>
          <p:cNvPr id="3" name="Content Placeholder 2">
            <a:extLst>
              <a:ext uri="{FF2B5EF4-FFF2-40B4-BE49-F238E27FC236}">
                <a16:creationId xmlns:a16="http://schemas.microsoft.com/office/drawing/2014/main" id="{EE2521DC-FEEF-3F18-7260-607C93601BAE}"/>
              </a:ext>
            </a:extLst>
          </p:cNvPr>
          <p:cNvSpPr>
            <a:spLocks noGrp="1"/>
          </p:cNvSpPr>
          <p:nvPr>
            <p:ph idx="1"/>
          </p:nvPr>
        </p:nvSpPr>
        <p:spPr>
          <a:xfrm>
            <a:off x="838200" y="298174"/>
            <a:ext cx="10515600" cy="5878789"/>
          </a:xfrm>
        </p:spPr>
        <p:txBody>
          <a:bodyPr>
            <a:normAutofit lnSpcReduction="10000"/>
          </a:bodyPr>
          <a:lstStyle/>
          <a:p>
            <a:r>
              <a:rPr lang="en-GB" dirty="0"/>
              <a:t>Education</a:t>
            </a:r>
          </a:p>
          <a:p>
            <a:r>
              <a:rPr lang="en-GB" dirty="0"/>
              <a:t>Information</a:t>
            </a:r>
          </a:p>
          <a:p>
            <a:r>
              <a:rPr lang="en-GB" dirty="0"/>
              <a:t>Visual</a:t>
            </a:r>
          </a:p>
          <a:p>
            <a:r>
              <a:rPr lang="en-GB" dirty="0"/>
              <a:t>Interaction</a:t>
            </a:r>
          </a:p>
          <a:p>
            <a:r>
              <a:rPr lang="en-GB" dirty="0"/>
              <a:t>Theming</a:t>
            </a:r>
          </a:p>
          <a:p>
            <a:r>
              <a:rPr lang="en-GB" dirty="0"/>
              <a:t>Animation</a:t>
            </a:r>
          </a:p>
          <a:p>
            <a:r>
              <a:rPr lang="en-GB" dirty="0"/>
              <a:t>Digital – AR / VR</a:t>
            </a:r>
          </a:p>
          <a:p>
            <a:r>
              <a:rPr lang="en-GB" dirty="0"/>
              <a:t>Immersion – Senses</a:t>
            </a:r>
          </a:p>
          <a:p>
            <a:r>
              <a:rPr lang="en-GB" dirty="0"/>
              <a:t>Tour Guides</a:t>
            </a:r>
          </a:p>
          <a:p>
            <a:r>
              <a:rPr lang="en-GB" dirty="0"/>
              <a:t>Story Telling</a:t>
            </a:r>
          </a:p>
          <a:p>
            <a:r>
              <a:rPr lang="en-GB" dirty="0"/>
              <a:t>Dressing Up</a:t>
            </a:r>
          </a:p>
          <a:p>
            <a:r>
              <a:rPr lang="en-GB" dirty="0"/>
              <a:t>Authenticity</a:t>
            </a:r>
          </a:p>
        </p:txBody>
      </p:sp>
      <p:pic>
        <p:nvPicPr>
          <p:cNvPr id="9218" name="Picture 2" descr="10 Things Disney Attractions Cast Members Don't Want You To ...">
            <a:extLst>
              <a:ext uri="{FF2B5EF4-FFF2-40B4-BE49-F238E27FC236}">
                <a16:creationId xmlns:a16="http://schemas.microsoft.com/office/drawing/2014/main" id="{E004657D-8F55-3BCD-4E3D-3008652DB6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48450" y="846115"/>
            <a:ext cx="3295649" cy="47080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58930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A3008-C7F9-E43A-BB01-6FA739C78579}"/>
              </a:ext>
            </a:extLst>
          </p:cNvPr>
          <p:cNvSpPr>
            <a:spLocks noGrp="1"/>
          </p:cNvSpPr>
          <p:nvPr>
            <p:ph type="title"/>
          </p:nvPr>
        </p:nvSpPr>
        <p:spPr>
          <a:xfrm>
            <a:off x="180975" y="365125"/>
            <a:ext cx="12011024" cy="1978025"/>
          </a:xfrm>
        </p:spPr>
        <p:txBody>
          <a:bodyPr>
            <a:normAutofit/>
          </a:bodyPr>
          <a:lstStyle/>
          <a:p>
            <a:r>
              <a:rPr lang="en-GB" sz="6000" b="1" dirty="0">
                <a:solidFill>
                  <a:schemeClr val="accent1">
                    <a:lumMod val="75000"/>
                  </a:schemeClr>
                </a:solidFill>
              </a:rPr>
              <a:t>Activity – The Story Telling Experience!</a:t>
            </a:r>
          </a:p>
        </p:txBody>
      </p:sp>
      <p:sp>
        <p:nvSpPr>
          <p:cNvPr id="3" name="Content Placeholder 2">
            <a:extLst>
              <a:ext uri="{FF2B5EF4-FFF2-40B4-BE49-F238E27FC236}">
                <a16:creationId xmlns:a16="http://schemas.microsoft.com/office/drawing/2014/main" id="{E3BCF8C3-80F7-E774-D0E5-6E324DC0DB54}"/>
              </a:ext>
            </a:extLst>
          </p:cNvPr>
          <p:cNvSpPr>
            <a:spLocks noGrp="1"/>
          </p:cNvSpPr>
          <p:nvPr>
            <p:ph idx="1"/>
          </p:nvPr>
        </p:nvSpPr>
        <p:spPr>
          <a:xfrm>
            <a:off x="76200" y="2619375"/>
            <a:ext cx="12115800" cy="3557588"/>
          </a:xfrm>
        </p:spPr>
        <p:txBody>
          <a:bodyPr>
            <a:normAutofit/>
          </a:bodyPr>
          <a:lstStyle/>
          <a:p>
            <a:r>
              <a:rPr lang="en-GB" sz="7200" dirty="0"/>
              <a:t>Now close your eyes &amp; imagine</a:t>
            </a:r>
          </a:p>
        </p:txBody>
      </p:sp>
    </p:spTree>
    <p:extLst>
      <p:ext uri="{BB962C8B-B14F-4D97-AF65-F5344CB8AC3E}">
        <p14:creationId xmlns:p14="http://schemas.microsoft.com/office/powerpoint/2010/main" val="4341411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506C1-F871-3539-9B9C-590881C92466}"/>
              </a:ext>
            </a:extLst>
          </p:cNvPr>
          <p:cNvSpPr>
            <a:spLocks noGrp="1"/>
          </p:cNvSpPr>
          <p:nvPr>
            <p:ph type="title"/>
          </p:nvPr>
        </p:nvSpPr>
        <p:spPr>
          <a:xfrm>
            <a:off x="838200" y="-219074"/>
            <a:ext cx="10515600" cy="1352550"/>
          </a:xfrm>
        </p:spPr>
        <p:txBody>
          <a:bodyPr/>
          <a:lstStyle/>
          <a:p>
            <a:r>
              <a:rPr lang="en-GB" b="1" dirty="0">
                <a:solidFill>
                  <a:schemeClr val="accent1"/>
                </a:solidFill>
              </a:rPr>
              <a:t>Fantasy</a:t>
            </a:r>
          </a:p>
        </p:txBody>
      </p:sp>
      <p:sp>
        <p:nvSpPr>
          <p:cNvPr id="3" name="Content Placeholder 2">
            <a:extLst>
              <a:ext uri="{FF2B5EF4-FFF2-40B4-BE49-F238E27FC236}">
                <a16:creationId xmlns:a16="http://schemas.microsoft.com/office/drawing/2014/main" id="{E8239D50-FC44-C319-E81B-4FD87301B135}"/>
              </a:ext>
            </a:extLst>
          </p:cNvPr>
          <p:cNvSpPr>
            <a:spLocks noGrp="1"/>
          </p:cNvSpPr>
          <p:nvPr>
            <p:ph idx="1"/>
          </p:nvPr>
        </p:nvSpPr>
        <p:spPr>
          <a:xfrm>
            <a:off x="714375" y="771525"/>
            <a:ext cx="10515600" cy="4829174"/>
          </a:xfrm>
        </p:spPr>
        <p:txBody>
          <a:bodyPr>
            <a:normAutofit fontScale="85000" lnSpcReduction="20000"/>
          </a:bodyPr>
          <a:lstStyle/>
          <a:p>
            <a:pPr marL="388620" indent="-388620" defTabSz="496570">
              <a:spcBef>
                <a:spcPts val="3500"/>
              </a:spcBef>
              <a:defRPr sz="3230"/>
            </a:pPr>
            <a:r>
              <a:rPr lang="en-GB" dirty="0"/>
              <a:t>Theme Parks - 1960’s - Theming</a:t>
            </a:r>
          </a:p>
          <a:p>
            <a:pPr marL="388620" indent="-388620" defTabSz="496570">
              <a:spcBef>
                <a:spcPts val="3500"/>
              </a:spcBef>
              <a:defRPr sz="3230"/>
            </a:pPr>
            <a:r>
              <a:rPr lang="en-GB" dirty="0"/>
              <a:t>Animation</a:t>
            </a:r>
          </a:p>
          <a:p>
            <a:pPr marL="388620" indent="-388620" defTabSz="496570">
              <a:spcBef>
                <a:spcPts val="3500"/>
              </a:spcBef>
              <a:defRPr sz="3230"/>
            </a:pPr>
            <a:r>
              <a:rPr lang="en-GB" dirty="0"/>
              <a:t>Magic - Imagineering</a:t>
            </a:r>
          </a:p>
          <a:p>
            <a:pPr marL="388620" indent="-388620" defTabSz="496570">
              <a:spcBef>
                <a:spcPts val="3500"/>
              </a:spcBef>
              <a:defRPr sz="3230"/>
            </a:pPr>
            <a:r>
              <a:rPr lang="en-GB" dirty="0"/>
              <a:t>Rides &amp; Attractions - 1950’s World Fair</a:t>
            </a:r>
          </a:p>
          <a:p>
            <a:pPr marL="388620" indent="-388620" defTabSz="496570">
              <a:spcBef>
                <a:spcPts val="3500"/>
              </a:spcBef>
              <a:defRPr sz="3230"/>
            </a:pPr>
            <a:r>
              <a:rPr lang="en-GB" dirty="0"/>
              <a:t>Senses - Visual, Hear, Smells, Touch &amp; Taste</a:t>
            </a:r>
          </a:p>
          <a:p>
            <a:pPr marL="388620" indent="-388620" defTabSz="496570">
              <a:spcBef>
                <a:spcPts val="3500"/>
              </a:spcBef>
              <a:defRPr sz="3230"/>
            </a:pPr>
            <a:r>
              <a:rPr lang="en-GB" dirty="0"/>
              <a:t>Interpretation</a:t>
            </a:r>
          </a:p>
          <a:p>
            <a:pPr marL="388620" indent="-388620" defTabSz="496570">
              <a:spcBef>
                <a:spcPts val="3500"/>
              </a:spcBef>
              <a:defRPr sz="3230"/>
            </a:pPr>
            <a:r>
              <a:rPr lang="en-GB" dirty="0"/>
              <a:t>Digital Imagination </a:t>
            </a:r>
          </a:p>
          <a:p>
            <a:endParaRPr lang="en-GB" dirty="0"/>
          </a:p>
        </p:txBody>
      </p:sp>
      <p:pic>
        <p:nvPicPr>
          <p:cNvPr id="10242" name="Picture 2">
            <a:extLst>
              <a:ext uri="{FF2B5EF4-FFF2-40B4-BE49-F238E27FC236}">
                <a16:creationId xmlns:a16="http://schemas.microsoft.com/office/drawing/2014/main" id="{370BE22D-355B-21DB-2A57-512E065375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72363" y="904876"/>
            <a:ext cx="4143373" cy="43719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36402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2E87A-83FE-6549-E7E5-4B65BA758035}"/>
              </a:ext>
            </a:extLst>
          </p:cNvPr>
          <p:cNvSpPr>
            <a:spLocks noGrp="1"/>
          </p:cNvSpPr>
          <p:nvPr>
            <p:ph type="title"/>
          </p:nvPr>
        </p:nvSpPr>
        <p:spPr>
          <a:xfrm>
            <a:off x="838200" y="-142875"/>
            <a:ext cx="10515600" cy="1266825"/>
          </a:xfrm>
        </p:spPr>
        <p:txBody>
          <a:bodyPr/>
          <a:lstStyle/>
          <a:p>
            <a:r>
              <a:rPr lang="en-GB" b="1" dirty="0">
                <a:solidFill>
                  <a:schemeClr val="accent1"/>
                </a:solidFill>
              </a:rPr>
              <a:t>Educational Experiences &amp; Visitor Centres</a:t>
            </a:r>
          </a:p>
        </p:txBody>
      </p:sp>
      <p:sp>
        <p:nvSpPr>
          <p:cNvPr id="3" name="Content Placeholder 2">
            <a:extLst>
              <a:ext uri="{FF2B5EF4-FFF2-40B4-BE49-F238E27FC236}">
                <a16:creationId xmlns:a16="http://schemas.microsoft.com/office/drawing/2014/main" id="{5DAB764F-4528-67AE-CBB5-A234F6BD788C}"/>
              </a:ext>
            </a:extLst>
          </p:cNvPr>
          <p:cNvSpPr>
            <a:spLocks noGrp="1"/>
          </p:cNvSpPr>
          <p:nvPr>
            <p:ph idx="1"/>
          </p:nvPr>
        </p:nvSpPr>
        <p:spPr>
          <a:xfrm>
            <a:off x="838200" y="962025"/>
            <a:ext cx="10515600" cy="4667250"/>
          </a:xfrm>
        </p:spPr>
        <p:txBody>
          <a:bodyPr>
            <a:normAutofit fontScale="85000" lnSpcReduction="20000"/>
          </a:bodyPr>
          <a:lstStyle/>
          <a:p>
            <a:pPr marL="219455" indent="-219455" defTabSz="280415">
              <a:spcBef>
                <a:spcPts val="2000"/>
              </a:spcBef>
              <a:defRPr sz="1824"/>
            </a:pPr>
            <a:r>
              <a:rPr lang="en-GB" dirty="0"/>
              <a:t>Linkage to curriculum content</a:t>
            </a:r>
          </a:p>
          <a:p>
            <a:pPr marL="219455" indent="-219455" defTabSz="280415">
              <a:spcBef>
                <a:spcPts val="2000"/>
              </a:spcBef>
              <a:defRPr sz="1824"/>
            </a:pPr>
            <a:r>
              <a:rPr lang="en-GB" dirty="0"/>
              <a:t>Real life encounter – Emotional Engagement</a:t>
            </a:r>
          </a:p>
          <a:p>
            <a:pPr marL="219455" indent="-219455" defTabSz="280415">
              <a:spcBef>
                <a:spcPts val="2000"/>
              </a:spcBef>
              <a:defRPr sz="1824"/>
            </a:pPr>
            <a:r>
              <a:rPr lang="en-GB" dirty="0"/>
              <a:t>Natural Habitats </a:t>
            </a:r>
          </a:p>
          <a:p>
            <a:pPr marL="219455" indent="-219455" defTabSz="280415">
              <a:spcBef>
                <a:spcPts val="2000"/>
              </a:spcBef>
              <a:defRPr sz="1824"/>
            </a:pPr>
            <a:r>
              <a:rPr lang="en-GB" dirty="0"/>
              <a:t>Animal Experiences</a:t>
            </a:r>
          </a:p>
          <a:p>
            <a:pPr marL="219455" indent="-219455" defTabSz="280415">
              <a:spcBef>
                <a:spcPts val="2000"/>
              </a:spcBef>
              <a:defRPr sz="1824"/>
            </a:pPr>
            <a:r>
              <a:rPr lang="en-GB" dirty="0"/>
              <a:t>Travel</a:t>
            </a:r>
          </a:p>
          <a:p>
            <a:pPr marL="219455" indent="-219455" defTabSz="280415">
              <a:spcBef>
                <a:spcPts val="2000"/>
              </a:spcBef>
              <a:defRPr sz="1824"/>
            </a:pPr>
            <a:r>
              <a:rPr lang="en-GB" dirty="0"/>
              <a:t>History</a:t>
            </a:r>
          </a:p>
          <a:p>
            <a:pPr marL="219455" indent="-219455" defTabSz="280415">
              <a:spcBef>
                <a:spcPts val="2000"/>
              </a:spcBef>
              <a:defRPr sz="1824"/>
            </a:pPr>
            <a:r>
              <a:rPr lang="en-GB" dirty="0"/>
              <a:t>Geography</a:t>
            </a:r>
          </a:p>
          <a:p>
            <a:pPr marL="219455" indent="-219455" defTabSz="280415">
              <a:spcBef>
                <a:spcPts val="2000"/>
              </a:spcBef>
              <a:defRPr sz="1824"/>
            </a:pPr>
            <a:r>
              <a:rPr lang="en-GB" dirty="0"/>
              <a:t>Culture</a:t>
            </a:r>
          </a:p>
          <a:p>
            <a:pPr marL="219455" indent="-219455" defTabSz="280415">
              <a:spcBef>
                <a:spcPts val="2000"/>
              </a:spcBef>
              <a:defRPr sz="1824"/>
            </a:pPr>
            <a:r>
              <a:rPr lang="en-GB" dirty="0"/>
              <a:t>Guides</a:t>
            </a:r>
          </a:p>
          <a:p>
            <a:pPr marL="219455" indent="-219455" defTabSz="280415">
              <a:spcBef>
                <a:spcPts val="2000"/>
              </a:spcBef>
              <a:defRPr sz="1824"/>
            </a:pPr>
            <a:r>
              <a:rPr lang="en-GB" dirty="0"/>
              <a:t>Classroom Use - Interactive &amp; work sheets</a:t>
            </a:r>
          </a:p>
          <a:p>
            <a:pPr marL="219455" indent="-219455" defTabSz="280415">
              <a:spcBef>
                <a:spcPts val="2000"/>
              </a:spcBef>
              <a:defRPr sz="1824"/>
            </a:pPr>
            <a:r>
              <a:rPr lang="en-GB" dirty="0"/>
              <a:t>Home Use</a:t>
            </a:r>
          </a:p>
          <a:p>
            <a:endParaRPr lang="en-GB" dirty="0"/>
          </a:p>
        </p:txBody>
      </p:sp>
      <p:pic>
        <p:nvPicPr>
          <p:cNvPr id="12290" name="Picture 2" descr="1545 Immersive Experience at The Mary Rose Review - Thrill ...">
            <a:extLst>
              <a:ext uri="{FF2B5EF4-FFF2-40B4-BE49-F238E27FC236}">
                <a16:creationId xmlns:a16="http://schemas.microsoft.com/office/drawing/2014/main" id="{AA52B7D7-FD9A-59AC-ADCA-1DC426F2E9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91250" y="990600"/>
            <a:ext cx="4365016" cy="4352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19543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D7DCB-329A-9145-8CE5-84E164E7A66E}"/>
              </a:ext>
            </a:extLst>
          </p:cNvPr>
          <p:cNvSpPr>
            <a:spLocks noGrp="1"/>
          </p:cNvSpPr>
          <p:nvPr>
            <p:ph type="title"/>
          </p:nvPr>
        </p:nvSpPr>
        <p:spPr>
          <a:xfrm>
            <a:off x="838200" y="-76199"/>
            <a:ext cx="10515600" cy="1000124"/>
          </a:xfrm>
        </p:spPr>
        <p:txBody>
          <a:bodyPr/>
          <a:lstStyle/>
          <a:p>
            <a:r>
              <a:rPr lang="en-GB" b="1" dirty="0">
                <a:solidFill>
                  <a:schemeClr val="accent1"/>
                </a:solidFill>
              </a:rPr>
              <a:t>Digitalisation</a:t>
            </a:r>
          </a:p>
        </p:txBody>
      </p:sp>
      <p:sp>
        <p:nvSpPr>
          <p:cNvPr id="3" name="Content Placeholder 2">
            <a:extLst>
              <a:ext uri="{FF2B5EF4-FFF2-40B4-BE49-F238E27FC236}">
                <a16:creationId xmlns:a16="http://schemas.microsoft.com/office/drawing/2014/main" id="{52DC3403-CC5F-24AC-8568-9A3CE6218B6E}"/>
              </a:ext>
            </a:extLst>
          </p:cNvPr>
          <p:cNvSpPr>
            <a:spLocks noGrp="1"/>
          </p:cNvSpPr>
          <p:nvPr>
            <p:ph idx="1"/>
          </p:nvPr>
        </p:nvSpPr>
        <p:spPr>
          <a:xfrm>
            <a:off x="838200" y="752475"/>
            <a:ext cx="10515600" cy="5076826"/>
          </a:xfrm>
        </p:spPr>
        <p:txBody>
          <a:bodyPr>
            <a:normAutofit fontScale="70000" lnSpcReduction="20000"/>
          </a:bodyPr>
          <a:lstStyle/>
          <a:p>
            <a:pPr marL="333756" indent="-333756" defTabSz="426466">
              <a:spcBef>
                <a:spcPts val="3000"/>
              </a:spcBef>
              <a:defRPr sz="2774"/>
            </a:pPr>
            <a:r>
              <a:rPr lang="en-GB" dirty="0"/>
              <a:t>Emotional Engagement &amp; use of Visual</a:t>
            </a:r>
          </a:p>
          <a:p>
            <a:pPr marL="333756" indent="-333756" defTabSz="426466">
              <a:spcBef>
                <a:spcPts val="3000"/>
              </a:spcBef>
              <a:defRPr sz="2774"/>
            </a:pPr>
            <a:r>
              <a:rPr lang="en-GB" dirty="0"/>
              <a:t>Virtual Reality -  Control Outcomes</a:t>
            </a:r>
          </a:p>
          <a:p>
            <a:pPr marL="333756" indent="-333756" defTabSz="426466">
              <a:spcBef>
                <a:spcPts val="3000"/>
              </a:spcBef>
              <a:defRPr sz="2774"/>
            </a:pPr>
            <a:r>
              <a:rPr lang="en-GB" dirty="0"/>
              <a:t>Augmented - 3D</a:t>
            </a:r>
          </a:p>
          <a:p>
            <a:pPr marL="333756" indent="-333756" defTabSz="426466">
              <a:spcBef>
                <a:spcPts val="3000"/>
              </a:spcBef>
              <a:defRPr sz="2774"/>
            </a:pPr>
            <a:r>
              <a:rPr lang="en-GB" dirty="0"/>
              <a:t>Mixed Reality - Blends virtual with real world views &amp; 3D</a:t>
            </a:r>
          </a:p>
          <a:p>
            <a:pPr marL="333756" indent="-333756" defTabSz="426466">
              <a:spcBef>
                <a:spcPts val="3000"/>
              </a:spcBef>
              <a:defRPr sz="2774"/>
            </a:pPr>
            <a:r>
              <a:rPr lang="en-GB" dirty="0"/>
              <a:t>Explorable Scenes</a:t>
            </a:r>
          </a:p>
          <a:p>
            <a:pPr marL="333756" indent="-333756" defTabSz="426466">
              <a:spcBef>
                <a:spcPts val="3000"/>
              </a:spcBef>
              <a:defRPr sz="2774"/>
            </a:pPr>
            <a:r>
              <a:rPr lang="en-GB" dirty="0"/>
              <a:t>Engagement. - Science, History, Nature or Entertainment</a:t>
            </a:r>
          </a:p>
          <a:p>
            <a:pPr marL="333756" indent="-333756" defTabSz="426466">
              <a:spcBef>
                <a:spcPts val="3000"/>
              </a:spcBef>
              <a:defRPr sz="2774"/>
            </a:pPr>
            <a:r>
              <a:rPr lang="en-GB" dirty="0"/>
              <a:t>Immersion</a:t>
            </a:r>
          </a:p>
          <a:p>
            <a:pPr marL="333756" indent="-333756" defTabSz="426466">
              <a:spcBef>
                <a:spcPts val="3000"/>
              </a:spcBef>
              <a:defRPr sz="2774"/>
            </a:pPr>
            <a:r>
              <a:rPr lang="en-GB" dirty="0"/>
              <a:t>Tasters</a:t>
            </a:r>
          </a:p>
          <a:p>
            <a:pPr marL="333756" indent="-333756" defTabSz="426466">
              <a:spcBef>
                <a:spcPts val="3000"/>
              </a:spcBef>
              <a:defRPr sz="2774"/>
            </a:pPr>
            <a:r>
              <a:rPr lang="en-GB" dirty="0"/>
              <a:t>Headsets</a:t>
            </a:r>
          </a:p>
        </p:txBody>
      </p:sp>
      <p:pic>
        <p:nvPicPr>
          <p:cNvPr id="20482" name="Picture 2" descr="Share Your Memories Login - Digital Attractions Inc.">
            <a:extLst>
              <a:ext uri="{FF2B5EF4-FFF2-40B4-BE49-F238E27FC236}">
                <a16:creationId xmlns:a16="http://schemas.microsoft.com/office/drawing/2014/main" id="{E39DCA9B-66F0-6A34-B335-AE49694048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58797" y="1752599"/>
            <a:ext cx="3566453" cy="2695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10879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5F74B-E44B-C62F-314E-67C38764EF12}"/>
              </a:ext>
            </a:extLst>
          </p:cNvPr>
          <p:cNvSpPr>
            <a:spLocks noGrp="1"/>
          </p:cNvSpPr>
          <p:nvPr>
            <p:ph type="title"/>
          </p:nvPr>
        </p:nvSpPr>
        <p:spPr/>
        <p:txBody>
          <a:bodyPr/>
          <a:lstStyle/>
          <a:p>
            <a:r>
              <a:rPr lang="en-GB" b="1" dirty="0">
                <a:solidFill>
                  <a:schemeClr val="accent1"/>
                </a:solidFill>
              </a:rPr>
              <a:t>Immersive Studios</a:t>
            </a:r>
          </a:p>
        </p:txBody>
      </p:sp>
      <p:sp>
        <p:nvSpPr>
          <p:cNvPr id="3" name="Content Placeholder 2">
            <a:extLst>
              <a:ext uri="{FF2B5EF4-FFF2-40B4-BE49-F238E27FC236}">
                <a16:creationId xmlns:a16="http://schemas.microsoft.com/office/drawing/2014/main" id="{37EC7CAE-0339-5C1C-2D74-6C44487FDC33}"/>
              </a:ext>
            </a:extLst>
          </p:cNvPr>
          <p:cNvSpPr>
            <a:spLocks noGrp="1"/>
          </p:cNvSpPr>
          <p:nvPr>
            <p:ph idx="1"/>
          </p:nvPr>
        </p:nvSpPr>
        <p:spPr/>
        <p:txBody>
          <a:bodyPr/>
          <a:lstStyle/>
          <a:p>
            <a:r>
              <a:rPr lang="en-GB" dirty="0"/>
              <a:t>Immersing </a:t>
            </a:r>
          </a:p>
          <a:p>
            <a:r>
              <a:rPr lang="en-GB" dirty="0"/>
              <a:t>Authentic</a:t>
            </a:r>
          </a:p>
          <a:p>
            <a:r>
              <a:rPr lang="en-GB" dirty="0"/>
              <a:t>3 Dimensional</a:t>
            </a:r>
          </a:p>
          <a:p>
            <a:r>
              <a:rPr lang="en-GB" dirty="0"/>
              <a:t>Sound</a:t>
            </a:r>
          </a:p>
          <a:p>
            <a:r>
              <a:rPr lang="en-GB" dirty="0"/>
              <a:t>Senses</a:t>
            </a:r>
          </a:p>
          <a:p>
            <a:r>
              <a:rPr lang="en-GB" dirty="0"/>
              <a:t>Mary Rose Immersive Theatre</a:t>
            </a:r>
          </a:p>
        </p:txBody>
      </p:sp>
      <p:pic>
        <p:nvPicPr>
          <p:cNvPr id="11268" name="Picture 4" descr="Portsmouth's Mary Rose expands with world-class 4D ...">
            <a:extLst>
              <a:ext uri="{FF2B5EF4-FFF2-40B4-BE49-F238E27FC236}">
                <a16:creationId xmlns:a16="http://schemas.microsoft.com/office/drawing/2014/main" id="{6DE39C23-59B7-6A7E-7F19-A167B5202C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76900" y="1142918"/>
            <a:ext cx="5943599" cy="42291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86380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1F180-FF4A-47B8-0182-3788615138C0}"/>
              </a:ext>
            </a:extLst>
          </p:cNvPr>
          <p:cNvSpPr>
            <a:spLocks noGrp="1"/>
          </p:cNvSpPr>
          <p:nvPr>
            <p:ph type="title"/>
          </p:nvPr>
        </p:nvSpPr>
        <p:spPr/>
        <p:txBody>
          <a:bodyPr/>
          <a:lstStyle/>
          <a:p>
            <a:r>
              <a:rPr lang="en-GB" b="1" dirty="0">
                <a:solidFill>
                  <a:schemeClr val="accent1"/>
                </a:solidFill>
              </a:rPr>
              <a:t>Virtual World Within Attractions</a:t>
            </a:r>
          </a:p>
        </p:txBody>
      </p:sp>
      <p:sp>
        <p:nvSpPr>
          <p:cNvPr id="3" name="Content Placeholder 2">
            <a:extLst>
              <a:ext uri="{FF2B5EF4-FFF2-40B4-BE49-F238E27FC236}">
                <a16:creationId xmlns:a16="http://schemas.microsoft.com/office/drawing/2014/main" id="{C00EE5D1-1E06-3DEB-A88E-D9B1CCDE65B9}"/>
              </a:ext>
            </a:extLst>
          </p:cNvPr>
          <p:cNvSpPr>
            <a:spLocks noGrp="1"/>
          </p:cNvSpPr>
          <p:nvPr>
            <p:ph idx="1"/>
          </p:nvPr>
        </p:nvSpPr>
        <p:spPr>
          <a:xfrm>
            <a:off x="209550" y="1825625"/>
            <a:ext cx="11144250" cy="4351338"/>
          </a:xfrm>
        </p:spPr>
        <p:txBody>
          <a:bodyPr/>
          <a:lstStyle/>
          <a:p>
            <a:r>
              <a:rPr lang="en-GB" dirty="0"/>
              <a:t>Simulation, authenticity and sense of Place</a:t>
            </a:r>
          </a:p>
          <a:p>
            <a:r>
              <a:rPr lang="en-GB" dirty="0" err="1"/>
              <a:t>Aquariams</a:t>
            </a:r>
            <a:endParaRPr lang="en-GB" dirty="0"/>
          </a:p>
          <a:p>
            <a:r>
              <a:rPr lang="en-GB" dirty="0" err="1"/>
              <a:t>Musuems</a:t>
            </a:r>
            <a:endParaRPr lang="en-GB" dirty="0"/>
          </a:p>
          <a:p>
            <a:r>
              <a:rPr lang="en-GB" dirty="0" err="1"/>
              <a:t>Stadias</a:t>
            </a:r>
            <a:endParaRPr lang="en-GB" dirty="0"/>
          </a:p>
          <a:p>
            <a:r>
              <a:rPr lang="en-GB" dirty="0"/>
              <a:t>Theme Parks – Theming &amp; Fantasy Experiences</a:t>
            </a:r>
          </a:p>
          <a:p>
            <a:r>
              <a:rPr lang="en-GB" dirty="0"/>
              <a:t>Zoos &amp; Wildlife Parks</a:t>
            </a:r>
          </a:p>
        </p:txBody>
      </p:sp>
      <p:pic>
        <p:nvPicPr>
          <p:cNvPr id="13314" name="Picture 2" descr="Virtual tourism can rebuild travel for a post-pandemic world ...">
            <a:extLst>
              <a:ext uri="{FF2B5EF4-FFF2-40B4-BE49-F238E27FC236}">
                <a16:creationId xmlns:a16="http://schemas.microsoft.com/office/drawing/2014/main" id="{1DF73A44-6318-E882-81EB-40EDD972D7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20904" y="1478998"/>
            <a:ext cx="3790071" cy="34073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13176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3B66E-E322-CEEA-11BA-E238B5DBEFD7}"/>
              </a:ext>
            </a:extLst>
          </p:cNvPr>
          <p:cNvSpPr>
            <a:spLocks noGrp="1"/>
          </p:cNvSpPr>
          <p:nvPr>
            <p:ph type="title"/>
          </p:nvPr>
        </p:nvSpPr>
        <p:spPr/>
        <p:txBody>
          <a:bodyPr/>
          <a:lstStyle/>
          <a:p>
            <a:r>
              <a:rPr lang="en-GB" b="1" dirty="0">
                <a:solidFill>
                  <a:schemeClr val="accent1"/>
                </a:solidFill>
              </a:rPr>
              <a:t>Growth of Virtual Attractions &amp; VR Experiences</a:t>
            </a:r>
          </a:p>
        </p:txBody>
      </p:sp>
      <p:sp>
        <p:nvSpPr>
          <p:cNvPr id="3" name="Content Placeholder 2">
            <a:extLst>
              <a:ext uri="{FF2B5EF4-FFF2-40B4-BE49-F238E27FC236}">
                <a16:creationId xmlns:a16="http://schemas.microsoft.com/office/drawing/2014/main" id="{4D3CA41F-F5A0-7E13-6106-088A57187A0E}"/>
              </a:ext>
            </a:extLst>
          </p:cNvPr>
          <p:cNvSpPr>
            <a:spLocks noGrp="1"/>
          </p:cNvSpPr>
          <p:nvPr>
            <p:ph idx="1"/>
          </p:nvPr>
        </p:nvSpPr>
        <p:spPr/>
        <p:txBody>
          <a:bodyPr/>
          <a:lstStyle/>
          <a:p>
            <a:r>
              <a:rPr lang="en-GB" dirty="0"/>
              <a:t>Coronavirus Impact</a:t>
            </a:r>
          </a:p>
          <a:p>
            <a:r>
              <a:rPr lang="en-GB" dirty="0"/>
              <a:t>Home Schooling</a:t>
            </a:r>
          </a:p>
          <a:p>
            <a:r>
              <a:rPr lang="en-GB" dirty="0"/>
              <a:t>No cost or Limited Costs</a:t>
            </a:r>
          </a:p>
          <a:p>
            <a:r>
              <a:rPr lang="en-GB" dirty="0"/>
              <a:t>Taster Sessions</a:t>
            </a:r>
          </a:p>
          <a:p>
            <a:r>
              <a:rPr lang="en-GB" dirty="0"/>
              <a:t>Global Travel </a:t>
            </a:r>
          </a:p>
          <a:p>
            <a:endParaRPr lang="en-GB" dirty="0"/>
          </a:p>
          <a:p>
            <a:endParaRPr lang="en-GB" dirty="0"/>
          </a:p>
          <a:p>
            <a:endParaRPr lang="en-GB" dirty="0"/>
          </a:p>
        </p:txBody>
      </p:sp>
      <p:pic>
        <p:nvPicPr>
          <p:cNvPr id="14338" name="Picture 2" descr="Immersive 3D Scanning Virtual Tours - 360 Virtual Tour Co.">
            <a:extLst>
              <a:ext uri="{FF2B5EF4-FFF2-40B4-BE49-F238E27FC236}">
                <a16:creationId xmlns:a16="http://schemas.microsoft.com/office/drawing/2014/main" id="{01B83A74-5C1A-B07E-8444-E3C6A45B1F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43589" y="1660526"/>
            <a:ext cx="5091112" cy="3394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25429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FCDB2-CB8F-A3B1-9E78-E1836F817856}"/>
              </a:ext>
            </a:extLst>
          </p:cNvPr>
          <p:cNvSpPr>
            <a:spLocks noGrp="1"/>
          </p:cNvSpPr>
          <p:nvPr>
            <p:ph type="title"/>
          </p:nvPr>
        </p:nvSpPr>
        <p:spPr>
          <a:xfrm>
            <a:off x="838200" y="114300"/>
            <a:ext cx="10515600" cy="1000126"/>
          </a:xfrm>
        </p:spPr>
        <p:txBody>
          <a:bodyPr/>
          <a:lstStyle/>
          <a:p>
            <a:r>
              <a:rPr lang="en-GB" b="1" dirty="0">
                <a:solidFill>
                  <a:schemeClr val="accent1"/>
                </a:solidFill>
              </a:rPr>
              <a:t>Orlando Experiences</a:t>
            </a:r>
          </a:p>
        </p:txBody>
      </p:sp>
      <p:sp>
        <p:nvSpPr>
          <p:cNvPr id="3" name="Content Placeholder 2">
            <a:extLst>
              <a:ext uri="{FF2B5EF4-FFF2-40B4-BE49-F238E27FC236}">
                <a16:creationId xmlns:a16="http://schemas.microsoft.com/office/drawing/2014/main" id="{2776DBC5-1256-CE5F-49AA-5C9325E12E2B}"/>
              </a:ext>
            </a:extLst>
          </p:cNvPr>
          <p:cNvSpPr>
            <a:spLocks noGrp="1"/>
          </p:cNvSpPr>
          <p:nvPr>
            <p:ph idx="1"/>
          </p:nvPr>
        </p:nvSpPr>
        <p:spPr>
          <a:xfrm>
            <a:off x="838200" y="857250"/>
            <a:ext cx="10515600" cy="5319713"/>
          </a:xfrm>
        </p:spPr>
        <p:txBody>
          <a:bodyPr>
            <a:normAutofit lnSpcReduction="10000"/>
          </a:bodyPr>
          <a:lstStyle/>
          <a:p>
            <a:pPr marL="388620" indent="-388620" defTabSz="496570">
              <a:spcBef>
                <a:spcPts val="3500"/>
              </a:spcBef>
              <a:defRPr sz="3230"/>
            </a:pPr>
            <a:r>
              <a:rPr lang="en-GB" dirty="0"/>
              <a:t>The Void @ Disney Springs - 2 Full Sensory Experiences</a:t>
            </a:r>
          </a:p>
          <a:p>
            <a:pPr marL="388620" indent="-388620" defTabSz="496570">
              <a:spcBef>
                <a:spcPts val="3500"/>
              </a:spcBef>
              <a:defRPr sz="3230"/>
            </a:pPr>
            <a:r>
              <a:rPr lang="en-GB" dirty="0"/>
              <a:t>Star Wars Secrets of the Empire - Interactive space experience &amp; solving puzzles</a:t>
            </a:r>
          </a:p>
          <a:p>
            <a:pPr marL="388620" indent="-388620" defTabSz="496570">
              <a:spcBef>
                <a:spcPts val="3500"/>
              </a:spcBef>
              <a:defRPr sz="3230"/>
            </a:pPr>
            <a:r>
              <a:rPr lang="en-GB" dirty="0" err="1"/>
              <a:t>RalphBreaks</a:t>
            </a:r>
            <a:r>
              <a:rPr lang="en-GB" dirty="0"/>
              <a:t> VR - Wreck it Ralph - video game &amp; food fight</a:t>
            </a:r>
          </a:p>
          <a:p>
            <a:pPr marL="388620" indent="-388620" defTabSz="496570">
              <a:spcBef>
                <a:spcPts val="3500"/>
              </a:spcBef>
              <a:defRPr sz="3230"/>
            </a:pPr>
            <a:r>
              <a:rPr lang="en-GB" dirty="0"/>
              <a:t>Great Lego Race - 1st VR Rollercoaster opens 2023</a:t>
            </a:r>
          </a:p>
          <a:p>
            <a:pPr marL="388620" indent="-388620" defTabSz="496570">
              <a:spcBef>
                <a:spcPts val="3500"/>
              </a:spcBef>
              <a:defRPr sz="3230"/>
            </a:pPr>
            <a:r>
              <a:rPr lang="en-GB" dirty="0"/>
              <a:t>VR Games Room - Universal Adventure Hotel </a:t>
            </a:r>
          </a:p>
          <a:p>
            <a:pPr marL="388620" indent="-388620" defTabSz="496570">
              <a:spcBef>
                <a:spcPts val="3500"/>
              </a:spcBef>
              <a:defRPr sz="3230"/>
            </a:pPr>
            <a:r>
              <a:rPr lang="en-GB" dirty="0" err="1"/>
              <a:t>iFly</a:t>
            </a:r>
            <a:r>
              <a:rPr lang="en-GB" dirty="0"/>
              <a:t> your Dragon Orlando Indoor Sky Diving</a:t>
            </a:r>
          </a:p>
          <a:p>
            <a:endParaRPr lang="en-GB" dirty="0"/>
          </a:p>
        </p:txBody>
      </p:sp>
    </p:spTree>
    <p:extLst>
      <p:ext uri="{BB962C8B-B14F-4D97-AF65-F5344CB8AC3E}">
        <p14:creationId xmlns:p14="http://schemas.microsoft.com/office/powerpoint/2010/main" val="11902942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3DBBB-D51B-3228-AE9A-11DC592B4A96}"/>
              </a:ext>
            </a:extLst>
          </p:cNvPr>
          <p:cNvSpPr>
            <a:spLocks noGrp="1"/>
          </p:cNvSpPr>
          <p:nvPr>
            <p:ph type="title"/>
          </p:nvPr>
        </p:nvSpPr>
        <p:spPr/>
        <p:txBody>
          <a:bodyPr/>
          <a:lstStyle/>
          <a:p>
            <a:r>
              <a:rPr lang="en-GB" b="1" dirty="0">
                <a:solidFill>
                  <a:schemeClr val="accent1"/>
                </a:solidFill>
              </a:rPr>
              <a:t>Globalised Experiences</a:t>
            </a:r>
          </a:p>
        </p:txBody>
      </p:sp>
      <p:sp>
        <p:nvSpPr>
          <p:cNvPr id="3" name="Content Placeholder 2">
            <a:extLst>
              <a:ext uri="{FF2B5EF4-FFF2-40B4-BE49-F238E27FC236}">
                <a16:creationId xmlns:a16="http://schemas.microsoft.com/office/drawing/2014/main" id="{03002A25-0275-2A8E-2666-D3C5F76B8E3F}"/>
              </a:ext>
            </a:extLst>
          </p:cNvPr>
          <p:cNvSpPr>
            <a:spLocks noGrp="1"/>
          </p:cNvSpPr>
          <p:nvPr>
            <p:ph idx="1"/>
          </p:nvPr>
        </p:nvSpPr>
        <p:spPr/>
        <p:txBody>
          <a:bodyPr/>
          <a:lstStyle/>
          <a:p>
            <a:r>
              <a:rPr lang="en-GB" dirty="0"/>
              <a:t>Disney </a:t>
            </a:r>
          </a:p>
          <a:p>
            <a:r>
              <a:rPr lang="en-GB" dirty="0"/>
              <a:t>Universal</a:t>
            </a:r>
          </a:p>
          <a:p>
            <a:endParaRPr lang="en-GB" dirty="0"/>
          </a:p>
          <a:p>
            <a:r>
              <a:rPr lang="en-GB" dirty="0"/>
              <a:t>Recreated Museums in Abu Dhabi</a:t>
            </a:r>
          </a:p>
          <a:p>
            <a:r>
              <a:rPr lang="en-GB" dirty="0"/>
              <a:t>Louvre</a:t>
            </a:r>
          </a:p>
          <a:p>
            <a:r>
              <a:rPr lang="en-GB" dirty="0" err="1"/>
              <a:t>Guggenhaim</a:t>
            </a:r>
            <a:r>
              <a:rPr lang="en-GB" dirty="0"/>
              <a:t> </a:t>
            </a:r>
          </a:p>
          <a:p>
            <a:r>
              <a:rPr lang="en-GB" dirty="0"/>
              <a:t>British Museums</a:t>
            </a:r>
          </a:p>
          <a:p>
            <a:endParaRPr lang="en-GB" dirty="0"/>
          </a:p>
        </p:txBody>
      </p:sp>
      <p:pic>
        <p:nvPicPr>
          <p:cNvPr id="15362" name="Picture 2" descr="70+ Louvre Abu Dhabi Photos Stock Photos, Pictures &amp; Royalty ...">
            <a:extLst>
              <a:ext uri="{FF2B5EF4-FFF2-40B4-BE49-F238E27FC236}">
                <a16:creationId xmlns:a16="http://schemas.microsoft.com/office/drawing/2014/main" id="{5A0C66F3-13B9-38EC-AD6D-4B341662A3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57987" y="1690688"/>
            <a:ext cx="5186363" cy="3457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26886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079D7-270F-060A-E66B-7B0A56B168EC}"/>
              </a:ext>
            </a:extLst>
          </p:cNvPr>
          <p:cNvSpPr>
            <a:spLocks noGrp="1"/>
          </p:cNvSpPr>
          <p:nvPr>
            <p:ph type="title"/>
          </p:nvPr>
        </p:nvSpPr>
        <p:spPr/>
        <p:txBody>
          <a:bodyPr/>
          <a:lstStyle/>
          <a:p>
            <a:r>
              <a:rPr lang="en-GB" b="1" dirty="0">
                <a:solidFill>
                  <a:schemeClr val="accent1"/>
                </a:solidFill>
              </a:rPr>
              <a:t>Conservation &amp; Heritage</a:t>
            </a:r>
          </a:p>
        </p:txBody>
      </p:sp>
      <p:sp>
        <p:nvSpPr>
          <p:cNvPr id="3" name="Content Placeholder 2">
            <a:extLst>
              <a:ext uri="{FF2B5EF4-FFF2-40B4-BE49-F238E27FC236}">
                <a16:creationId xmlns:a16="http://schemas.microsoft.com/office/drawing/2014/main" id="{6AEC18CC-B274-83A5-65CB-FA459758EED9}"/>
              </a:ext>
            </a:extLst>
          </p:cNvPr>
          <p:cNvSpPr>
            <a:spLocks noGrp="1"/>
          </p:cNvSpPr>
          <p:nvPr>
            <p:ph idx="1"/>
          </p:nvPr>
        </p:nvSpPr>
        <p:spPr/>
        <p:txBody>
          <a:bodyPr/>
          <a:lstStyle/>
          <a:p>
            <a:r>
              <a:rPr lang="en-GB" dirty="0"/>
              <a:t>Google Earth</a:t>
            </a:r>
          </a:p>
          <a:p>
            <a:r>
              <a:rPr lang="en-GB" dirty="0"/>
              <a:t>Library Tours</a:t>
            </a:r>
          </a:p>
          <a:p>
            <a:r>
              <a:rPr lang="en-GB" dirty="0"/>
              <a:t>UNESCO World Heritage Sites</a:t>
            </a:r>
          </a:p>
          <a:p>
            <a:r>
              <a:rPr lang="en-GB" dirty="0"/>
              <a:t>Education</a:t>
            </a:r>
          </a:p>
          <a:p>
            <a:r>
              <a:rPr lang="en-GB" dirty="0"/>
              <a:t>Conservation</a:t>
            </a:r>
          </a:p>
          <a:p>
            <a:endParaRPr lang="en-GB" dirty="0"/>
          </a:p>
        </p:txBody>
      </p:sp>
      <p:pic>
        <p:nvPicPr>
          <p:cNvPr id="16386" name="Picture 2" descr="Digital Heritage">
            <a:extLst>
              <a:ext uri="{FF2B5EF4-FFF2-40B4-BE49-F238E27FC236}">
                <a16:creationId xmlns:a16="http://schemas.microsoft.com/office/drawing/2014/main" id="{EAB494AB-2C06-9EC0-E55A-693E5F2CD3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00724" y="1454943"/>
            <a:ext cx="5800725" cy="39481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51639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D2F66-516E-B7EB-41E8-CE96F1AAD36D}"/>
              </a:ext>
            </a:extLst>
          </p:cNvPr>
          <p:cNvSpPr>
            <a:spLocks noGrp="1"/>
          </p:cNvSpPr>
          <p:nvPr>
            <p:ph type="title"/>
          </p:nvPr>
        </p:nvSpPr>
        <p:spPr/>
        <p:txBody>
          <a:bodyPr/>
          <a:lstStyle/>
          <a:p>
            <a:r>
              <a:rPr lang="en-GB" b="1" dirty="0">
                <a:solidFill>
                  <a:schemeClr val="accent1"/>
                </a:solidFill>
              </a:rPr>
              <a:t>Covid Developed Virtual Experiences</a:t>
            </a:r>
          </a:p>
        </p:txBody>
      </p:sp>
      <p:sp>
        <p:nvSpPr>
          <p:cNvPr id="3" name="Content Placeholder 2">
            <a:extLst>
              <a:ext uri="{FF2B5EF4-FFF2-40B4-BE49-F238E27FC236}">
                <a16:creationId xmlns:a16="http://schemas.microsoft.com/office/drawing/2014/main" id="{933C3E0F-9C7B-C804-1D5F-E48721E78B65}"/>
              </a:ext>
            </a:extLst>
          </p:cNvPr>
          <p:cNvSpPr>
            <a:spLocks noGrp="1"/>
          </p:cNvSpPr>
          <p:nvPr>
            <p:ph idx="1"/>
          </p:nvPr>
        </p:nvSpPr>
        <p:spPr>
          <a:xfrm>
            <a:off x="76201" y="2162175"/>
            <a:ext cx="11277600" cy="4014788"/>
          </a:xfrm>
        </p:spPr>
        <p:txBody>
          <a:bodyPr/>
          <a:lstStyle/>
          <a:p>
            <a:r>
              <a:rPr lang="en-GB" dirty="0"/>
              <a:t>British Museum</a:t>
            </a:r>
          </a:p>
          <a:p>
            <a:r>
              <a:rPr lang="en-GB" dirty="0"/>
              <a:t>Buckingham Palace</a:t>
            </a:r>
          </a:p>
          <a:p>
            <a:r>
              <a:rPr lang="en-GB" dirty="0"/>
              <a:t>Natural History Museum London Virtual Tour</a:t>
            </a:r>
          </a:p>
          <a:p>
            <a:r>
              <a:rPr lang="en-GB" dirty="0"/>
              <a:t>Tate Modern UK Virtual Tour </a:t>
            </a:r>
          </a:p>
          <a:p>
            <a:endParaRPr lang="en-GB" dirty="0"/>
          </a:p>
        </p:txBody>
      </p:sp>
      <p:pic>
        <p:nvPicPr>
          <p:cNvPr id="17410" name="Picture 2" descr="14 Of London’s Very Best Virtual Museum And Exhibition Tours">
            <a:extLst>
              <a:ext uri="{FF2B5EF4-FFF2-40B4-BE49-F238E27FC236}">
                <a16:creationId xmlns:a16="http://schemas.microsoft.com/office/drawing/2014/main" id="{C92074B5-3159-5727-8F48-60BECEF016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10400" y="1871664"/>
            <a:ext cx="4972049" cy="3529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622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1773C-1A88-4035-6EEE-AF51CB47B0BA}"/>
              </a:ext>
            </a:extLst>
          </p:cNvPr>
          <p:cNvSpPr>
            <a:spLocks noGrp="1"/>
          </p:cNvSpPr>
          <p:nvPr>
            <p:ph type="title"/>
          </p:nvPr>
        </p:nvSpPr>
        <p:spPr>
          <a:xfrm>
            <a:off x="838200" y="-276225"/>
            <a:ext cx="10515600" cy="1419225"/>
          </a:xfrm>
        </p:spPr>
        <p:txBody>
          <a:bodyPr/>
          <a:lstStyle/>
          <a:p>
            <a:r>
              <a:rPr lang="en-GB" b="1" dirty="0">
                <a:solidFill>
                  <a:schemeClr val="accent1"/>
                </a:solidFill>
              </a:rPr>
              <a:t>Global Virtual Attractions</a:t>
            </a:r>
          </a:p>
        </p:txBody>
      </p:sp>
      <p:sp>
        <p:nvSpPr>
          <p:cNvPr id="3" name="Content Placeholder 2">
            <a:extLst>
              <a:ext uri="{FF2B5EF4-FFF2-40B4-BE49-F238E27FC236}">
                <a16:creationId xmlns:a16="http://schemas.microsoft.com/office/drawing/2014/main" id="{70B02AD7-2314-B142-0563-200372DB5F37}"/>
              </a:ext>
            </a:extLst>
          </p:cNvPr>
          <p:cNvSpPr>
            <a:spLocks noGrp="1"/>
          </p:cNvSpPr>
          <p:nvPr>
            <p:ph idx="1"/>
          </p:nvPr>
        </p:nvSpPr>
        <p:spPr>
          <a:xfrm>
            <a:off x="142875" y="952500"/>
            <a:ext cx="11210925" cy="4638675"/>
          </a:xfrm>
        </p:spPr>
        <p:txBody>
          <a:bodyPr>
            <a:normAutofit fontScale="77500" lnSpcReduction="20000"/>
          </a:bodyPr>
          <a:lstStyle/>
          <a:p>
            <a:pPr marL="388620" indent="-388620" defTabSz="496570">
              <a:spcBef>
                <a:spcPts val="3500"/>
              </a:spcBef>
              <a:defRPr sz="3230"/>
            </a:pPr>
            <a:r>
              <a:rPr lang="en-GB" dirty="0"/>
              <a:t>Ancient Rome Virtual Tour with Lessons</a:t>
            </a:r>
          </a:p>
          <a:p>
            <a:pPr marL="388620" indent="-388620" defTabSz="496570">
              <a:spcBef>
                <a:spcPts val="3500"/>
              </a:spcBef>
              <a:defRPr sz="3230"/>
            </a:pPr>
            <a:r>
              <a:rPr lang="en-GB" dirty="0"/>
              <a:t>Anne Frank House Virtual Tour</a:t>
            </a:r>
          </a:p>
          <a:p>
            <a:pPr marL="388620" indent="-388620" defTabSz="496570">
              <a:spcBef>
                <a:spcPts val="3500"/>
              </a:spcBef>
              <a:defRPr sz="3230"/>
            </a:pPr>
            <a:r>
              <a:rPr lang="en-GB" dirty="0"/>
              <a:t>Eiffel Tower Virtual Tour</a:t>
            </a:r>
          </a:p>
          <a:p>
            <a:pPr marL="388620" indent="-388620" defTabSz="496570">
              <a:spcBef>
                <a:spcPts val="3500"/>
              </a:spcBef>
              <a:defRPr sz="3230"/>
            </a:pPr>
            <a:r>
              <a:rPr lang="en-GB" dirty="0"/>
              <a:t>Great Wall of China 360 Degree or Virtual</a:t>
            </a:r>
          </a:p>
          <a:p>
            <a:pPr marL="388620" indent="-388620" defTabSz="496570">
              <a:spcBef>
                <a:spcPts val="3500"/>
              </a:spcBef>
              <a:defRPr sz="3230"/>
            </a:pPr>
            <a:r>
              <a:rPr lang="en-GB" dirty="0"/>
              <a:t>Louvre Museum</a:t>
            </a:r>
          </a:p>
          <a:p>
            <a:pPr marL="388620" indent="-388620" defTabSz="496570">
              <a:spcBef>
                <a:spcPts val="3500"/>
              </a:spcBef>
              <a:defRPr sz="3230"/>
            </a:pPr>
            <a:r>
              <a:rPr lang="en-GB" dirty="0"/>
              <a:t>National Park Service Virtual Tours</a:t>
            </a:r>
          </a:p>
          <a:p>
            <a:pPr marL="388620" indent="-388620" defTabSz="496570">
              <a:spcBef>
                <a:spcPts val="3500"/>
              </a:spcBef>
              <a:defRPr sz="3230"/>
            </a:pPr>
            <a:r>
              <a:rPr lang="en-GB" dirty="0" err="1"/>
              <a:t>VanGogh</a:t>
            </a:r>
            <a:r>
              <a:rPr lang="en-GB" dirty="0"/>
              <a:t> Museum Amsterdam</a:t>
            </a:r>
          </a:p>
          <a:p>
            <a:endParaRPr lang="en-GB" dirty="0"/>
          </a:p>
        </p:txBody>
      </p:sp>
      <p:pic>
        <p:nvPicPr>
          <p:cNvPr id="18434" name="Picture 2" descr="A Virtual Tour of Ancient Rome, Circa 320 CE: Explore ...">
            <a:extLst>
              <a:ext uri="{FF2B5EF4-FFF2-40B4-BE49-F238E27FC236}">
                <a16:creationId xmlns:a16="http://schemas.microsoft.com/office/drawing/2014/main" id="{6BE9A6AC-A29B-0084-37DB-F7DC02E769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26651" y="1266825"/>
            <a:ext cx="5354515" cy="3714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98684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7C483-9647-94A9-4A7B-614B6BC83F86}"/>
              </a:ext>
            </a:extLst>
          </p:cNvPr>
          <p:cNvSpPr>
            <a:spLocks noGrp="1"/>
          </p:cNvSpPr>
          <p:nvPr>
            <p:ph type="title"/>
          </p:nvPr>
        </p:nvSpPr>
        <p:spPr>
          <a:xfrm>
            <a:off x="142875" y="-238125"/>
            <a:ext cx="12192000" cy="1928813"/>
          </a:xfrm>
        </p:spPr>
        <p:txBody>
          <a:bodyPr/>
          <a:lstStyle/>
          <a:p>
            <a:r>
              <a:rPr lang="en-GB" b="1" dirty="0">
                <a:solidFill>
                  <a:schemeClr val="accent1"/>
                </a:solidFill>
              </a:rPr>
              <a:t>Reflection – Relate to Audit &amp; Attraction Assignment</a:t>
            </a:r>
          </a:p>
        </p:txBody>
      </p:sp>
      <p:sp>
        <p:nvSpPr>
          <p:cNvPr id="3" name="Content Placeholder 2">
            <a:extLst>
              <a:ext uri="{FF2B5EF4-FFF2-40B4-BE49-F238E27FC236}">
                <a16:creationId xmlns:a16="http://schemas.microsoft.com/office/drawing/2014/main" id="{BF61FF7D-2842-265A-84B0-D1E734710849}"/>
              </a:ext>
            </a:extLst>
          </p:cNvPr>
          <p:cNvSpPr>
            <a:spLocks noGrp="1"/>
          </p:cNvSpPr>
          <p:nvPr>
            <p:ph idx="1"/>
          </p:nvPr>
        </p:nvSpPr>
        <p:spPr>
          <a:xfrm>
            <a:off x="1190624" y="1095376"/>
            <a:ext cx="10163175" cy="5081588"/>
          </a:xfrm>
        </p:spPr>
        <p:txBody>
          <a:bodyPr>
            <a:normAutofit/>
          </a:bodyPr>
          <a:lstStyle/>
          <a:p>
            <a:r>
              <a:rPr lang="en-GB" dirty="0"/>
              <a:t>Educational Interpretation</a:t>
            </a:r>
          </a:p>
          <a:p>
            <a:r>
              <a:rPr lang="en-GB" dirty="0"/>
              <a:t>Tour Guiding &amp; Story Telling</a:t>
            </a:r>
          </a:p>
          <a:p>
            <a:r>
              <a:rPr lang="en-GB" dirty="0"/>
              <a:t>Theming &amp; Fantasy</a:t>
            </a:r>
          </a:p>
          <a:p>
            <a:r>
              <a:rPr lang="en-GB" dirty="0"/>
              <a:t>Sense of Place &amp; Authenticity</a:t>
            </a:r>
          </a:p>
          <a:p>
            <a:r>
              <a:rPr lang="en-GB" dirty="0"/>
              <a:t>Digital Interpretation </a:t>
            </a:r>
          </a:p>
          <a:p>
            <a:r>
              <a:rPr lang="en-GB" dirty="0"/>
              <a:t>Emotional Engagement</a:t>
            </a:r>
          </a:p>
          <a:p>
            <a:r>
              <a:rPr lang="en-GB" dirty="0"/>
              <a:t>Sensory Engagement</a:t>
            </a:r>
          </a:p>
          <a:p>
            <a:r>
              <a:rPr lang="en-GB" dirty="0"/>
              <a:t>VR, AR</a:t>
            </a:r>
          </a:p>
          <a:p>
            <a:r>
              <a:rPr lang="en-GB" dirty="0"/>
              <a:t>Immersive </a:t>
            </a:r>
          </a:p>
        </p:txBody>
      </p:sp>
      <p:pic>
        <p:nvPicPr>
          <p:cNvPr id="19458" name="Picture 2">
            <a:extLst>
              <a:ext uri="{FF2B5EF4-FFF2-40B4-BE49-F238E27FC236}">
                <a16:creationId xmlns:a16="http://schemas.microsoft.com/office/drawing/2014/main" id="{2E8EA66D-9C1E-C18D-1A6C-93AD7E1A0D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19825" y="1362075"/>
            <a:ext cx="4133850" cy="4133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25714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1576</Words>
  <Application>Microsoft Office PowerPoint</Application>
  <PresentationFormat>Widescreen</PresentationFormat>
  <Paragraphs>284</Paragraphs>
  <Slides>37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Arial</vt:lpstr>
      <vt:lpstr>Calibri</vt:lpstr>
      <vt:lpstr>Calibri Light</vt:lpstr>
      <vt:lpstr>Segoe UI</vt:lpstr>
      <vt:lpstr>Wingdings 2</vt:lpstr>
      <vt:lpstr>Office Theme</vt:lpstr>
      <vt:lpstr>PowerPoint Presentation</vt:lpstr>
      <vt:lpstr>Learning Goals</vt:lpstr>
      <vt:lpstr>Definitions of Interpretation </vt:lpstr>
      <vt:lpstr>What is Interpretation?</vt:lpstr>
      <vt:lpstr>Stevens &amp; Associates Approach</vt:lpstr>
      <vt:lpstr>Benefits of Interpretation</vt:lpstr>
      <vt:lpstr>Interpretation Tasks</vt:lpstr>
      <vt:lpstr>Interpretation Tools</vt:lpstr>
      <vt:lpstr>Forms of Interpretation</vt:lpstr>
      <vt:lpstr>Education V Entertainment</vt:lpstr>
      <vt:lpstr>Interpretation Issues</vt:lpstr>
      <vt:lpstr>Recreation or Reconstruction Interpretation</vt:lpstr>
      <vt:lpstr>Recreated Interpretation</vt:lpstr>
      <vt:lpstr>Reconstruction Approach to Interpretation</vt:lpstr>
      <vt:lpstr>Issues of Reconstructed Attractions &amp; Interpretation</vt:lpstr>
      <vt:lpstr>Interpretation Guidance</vt:lpstr>
      <vt:lpstr>Interpretation Planning</vt:lpstr>
      <vt:lpstr>Interpretation Plans </vt:lpstr>
      <vt:lpstr>Visitor Behaviours</vt:lpstr>
      <vt:lpstr>Research Methods</vt:lpstr>
      <vt:lpstr>Research &amp; Attraction Evaluation</vt:lpstr>
      <vt:lpstr>Designing Interpretation to meet Specific Needs</vt:lpstr>
      <vt:lpstr>Interpretation Developments</vt:lpstr>
      <vt:lpstr>The Keys of Interpretation</vt:lpstr>
      <vt:lpstr>Activity – The Story Telling Experience!</vt:lpstr>
      <vt:lpstr>Fantasy</vt:lpstr>
      <vt:lpstr>Educational Experiences &amp; Visitor Centres</vt:lpstr>
      <vt:lpstr>Digitalisation</vt:lpstr>
      <vt:lpstr>Immersive Studios</vt:lpstr>
      <vt:lpstr>Virtual World Within Attractions</vt:lpstr>
      <vt:lpstr>Growth of Virtual Attractions &amp; VR Experiences</vt:lpstr>
      <vt:lpstr>Orlando Experiences</vt:lpstr>
      <vt:lpstr>Globalised Experiences</vt:lpstr>
      <vt:lpstr>Conservation &amp; Heritage</vt:lpstr>
      <vt:lpstr>Covid Developed Virtual Experiences</vt:lpstr>
      <vt:lpstr>Global Virtual Attractions</vt:lpstr>
      <vt:lpstr>Reflection – Relate to Audit &amp; Attraction Assignment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Jacqui Jones</cp:lastModifiedBy>
  <cp:revision>6</cp:revision>
  <dcterms:created xsi:type="dcterms:W3CDTF">2023-09-15T09:31:09Z</dcterms:created>
  <dcterms:modified xsi:type="dcterms:W3CDTF">2023-10-16T14:58:35Z</dcterms:modified>
</cp:coreProperties>
</file>