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8" r:id="rId2"/>
    <p:sldId id="257" r:id="rId3"/>
    <p:sldId id="259" r:id="rId4"/>
    <p:sldId id="260" r:id="rId5"/>
    <p:sldId id="261" r:id="rId6"/>
    <p:sldId id="262" r:id="rId7"/>
    <p:sldId id="263" r:id="rId8"/>
    <p:sldId id="264" r:id="rId9"/>
    <p:sldId id="265" r:id="rId10"/>
    <p:sldId id="267" r:id="rId11"/>
    <p:sldId id="266"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E6C"/>
    <a:srgbClr val="3D064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64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7BA69D4-4520-4E97-B3A9-3E5E2D781D4D}" type="datetimeFigureOut">
              <a:rPr lang="en-US" smtClean="0"/>
              <a:t>7/9/2023</a:t>
            </a:fld>
            <a:endParaRPr lang="en-US"/>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CC263344-511A-41C6-889B-7320FF428F36}" type="slidenum">
              <a:rPr lang="en-US" smtClean="0"/>
              <a:t>‹#›</a:t>
            </a:fld>
            <a:endParaRPr lang="en-US"/>
          </a:p>
        </p:txBody>
      </p:sp>
    </p:spTree>
    <p:extLst>
      <p:ext uri="{BB962C8B-B14F-4D97-AF65-F5344CB8AC3E}">
        <p14:creationId xmlns:p14="http://schemas.microsoft.com/office/powerpoint/2010/main" val="2033533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BA69D4-4520-4E97-B3A9-3E5E2D781D4D}"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1842908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BA69D4-4520-4E97-B3A9-3E5E2D781D4D}"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2511384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BA69D4-4520-4E97-B3A9-3E5E2D781D4D}"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1762572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BA69D4-4520-4E97-B3A9-3E5E2D781D4D}" type="datetimeFigureOut">
              <a:rPr lang="en-US" smtClean="0"/>
              <a:t>7/9/2023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2000322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BA69D4-4520-4E97-B3A9-3E5E2D781D4D}" type="datetimeFigureOut">
              <a:rPr lang="en-US" smtClean="0"/>
              <a:t>7/9/2023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4072697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BA69D4-4520-4E97-B3A9-3E5E2D781D4D}" type="datetimeFigureOut">
              <a:rPr lang="en-US" smtClean="0"/>
              <a:t>7/9/2023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3905802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57BA69D4-4520-4E97-B3A9-3E5E2D781D4D}" type="datetimeFigureOut">
              <a:rPr lang="en-US" smtClean="0"/>
              <a:t>7/9/2023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C263344-511A-41C6-889B-7320FF428F36}" type="slidenum">
              <a:rPr lang="en-US" smtClean="0"/>
              <a:t>‹#›</a:t>
            </a:fld>
            <a:endParaRPr lang="en-US"/>
          </a:p>
        </p:txBody>
      </p:sp>
    </p:spTree>
    <p:extLst>
      <p:ext uri="{BB962C8B-B14F-4D97-AF65-F5344CB8AC3E}">
        <p14:creationId xmlns:p14="http://schemas.microsoft.com/office/powerpoint/2010/main" val="2235010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7BA69D4-4520-4E97-B3A9-3E5E2D781D4D}" type="datetimeFigureOut">
              <a:rPr lang="en-US" smtClean="0"/>
              <a:t>7/9/2023</a:t>
            </a:fld>
            <a:endParaRPr lang="en-US"/>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CC263344-511A-41C6-889B-7320FF428F36}" type="slidenum">
              <a:rPr lang="en-US" smtClean="0"/>
              <a:t>‹#›</a:t>
            </a:fld>
            <a:endParaRPr lang="en-US"/>
          </a:p>
        </p:txBody>
      </p:sp>
    </p:spTree>
    <p:extLst>
      <p:ext uri="{BB962C8B-B14F-4D97-AF65-F5344CB8AC3E}">
        <p14:creationId xmlns:p14="http://schemas.microsoft.com/office/powerpoint/2010/main" val="196142506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BA69D4-4520-4E97-B3A9-3E5E2D781D4D}"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28446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BA69D4-4520-4E97-B3A9-3E5E2D781D4D}" type="datetimeFigureOut">
              <a:rPr lang="en-US" smtClean="0"/>
              <a:t>7/9/2023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63344-511A-41C6-889B-7320FF428F36}" type="slidenum">
              <a:rPr lang="en-US" smtClean="0"/>
              <a:t>‹#›</a:t>
            </a:fld>
            <a:endParaRPr lang="en-US"/>
          </a:p>
        </p:txBody>
      </p:sp>
    </p:spTree>
    <p:extLst>
      <p:ext uri="{BB962C8B-B14F-4D97-AF65-F5344CB8AC3E}">
        <p14:creationId xmlns:p14="http://schemas.microsoft.com/office/powerpoint/2010/main" val="2750305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7BA69D4-4520-4E97-B3A9-3E5E2D781D4D}" type="datetimeFigureOut">
              <a:rPr lang="en-US" smtClean="0"/>
              <a:t>7/9/2023</a:t>
            </a:fld>
            <a:endParaRPr lang="en-US"/>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CC263344-511A-41C6-889B-7320FF428F36}" type="slidenum">
              <a:rPr lang="en-US" smtClean="0"/>
              <a:t>‹#›</a:t>
            </a:fld>
            <a:endParaRPr lang="en-US"/>
          </a:p>
        </p:txBody>
      </p:sp>
    </p:spTree>
    <p:extLst>
      <p:ext uri="{BB962C8B-B14F-4D97-AF65-F5344CB8AC3E}">
        <p14:creationId xmlns:p14="http://schemas.microsoft.com/office/powerpoint/2010/main" val="74563923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ao.org/3/i9037en/i9037en.pdf" TargetMode="External"/><Relationship Id="rId2" Type="http://schemas.openxmlformats.org/officeDocument/2006/relationships/hyperlink" Target="https://chat.openai.com/" TargetMode="External"/><Relationship Id="rId1" Type="http://schemas.openxmlformats.org/officeDocument/2006/relationships/slideLayout" Target="../slideLayouts/slideLayout2.xml"/><Relationship Id="rId4" Type="http://schemas.openxmlformats.org/officeDocument/2006/relationships/hyperlink" Target="https://www.fao.org/2019-ncov/en/#:~:text=Policy%20tools,food%20security%20across%20the%20globe"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980B03-F9BF-4912-B2AF-8609226D3408}"/>
              </a:ext>
            </a:extLst>
          </p:cNvPr>
          <p:cNvPicPr>
            <a:picLocks noChangeAspect="1"/>
          </p:cNvPicPr>
          <p:nvPr/>
        </p:nvPicPr>
        <p:blipFill>
          <a:blip r:embed="rId2"/>
          <a:stretch>
            <a:fillRect/>
          </a:stretch>
        </p:blipFill>
        <p:spPr>
          <a:xfrm>
            <a:off x="0" y="1022350"/>
            <a:ext cx="12192000" cy="5835650"/>
          </a:xfrm>
          <a:prstGeom prst="rect">
            <a:avLst/>
          </a:prstGeom>
        </p:spPr>
      </p:pic>
      <p:sp>
        <p:nvSpPr>
          <p:cNvPr id="2" name="Title 1">
            <a:extLst>
              <a:ext uri="{FF2B5EF4-FFF2-40B4-BE49-F238E27FC236}">
                <a16:creationId xmlns:a16="http://schemas.microsoft.com/office/drawing/2014/main" id="{A77C21AF-0E13-431F-9E26-55C845A014C3}"/>
              </a:ext>
            </a:extLst>
          </p:cNvPr>
          <p:cNvSpPr>
            <a:spLocks noGrp="1"/>
          </p:cNvSpPr>
          <p:nvPr>
            <p:ph type="title"/>
          </p:nvPr>
        </p:nvSpPr>
        <p:spPr>
          <a:xfrm>
            <a:off x="657224" y="106243"/>
            <a:ext cx="10772775" cy="1658198"/>
          </a:xfrm>
          <a:solidFill>
            <a:schemeClr val="bg2"/>
          </a:solidFill>
          <a:effectLst>
            <a:glow rad="139700">
              <a:schemeClr val="accent1">
                <a:lumMod val="50000"/>
                <a:alpha val="40000"/>
              </a:schemeClr>
            </a:glow>
            <a:softEdge rad="177800"/>
          </a:effectLst>
        </p:spPr>
        <p:txBody>
          <a:bodyPr>
            <a:normAutofit/>
          </a:bodyPr>
          <a:lstStyle/>
          <a:p>
            <a:pPr algn="ctr"/>
            <a:r>
              <a:rPr lang="en-US" sz="3600" b="1" dirty="0">
                <a:solidFill>
                  <a:schemeClr val="tx2"/>
                </a:solidFill>
                <a:latin typeface="Arial" panose="020B0604020202020204" pitchFamily="34" charset="0"/>
                <a:cs typeface="Arial" panose="020B0604020202020204" pitchFamily="34" charset="0"/>
              </a:rPr>
              <a:t>A CRITICAL ANALYSIS OF THE GLOBAL BUSINESS ENVIRONMENT - POST PANDEMIC</a:t>
            </a:r>
          </a:p>
        </p:txBody>
      </p:sp>
      <p:sp>
        <p:nvSpPr>
          <p:cNvPr id="3" name="Content Placeholder 2">
            <a:extLst>
              <a:ext uri="{FF2B5EF4-FFF2-40B4-BE49-F238E27FC236}">
                <a16:creationId xmlns:a16="http://schemas.microsoft.com/office/drawing/2014/main" id="{B03CA527-7A72-4E43-B547-3FB3A13BA78B}"/>
              </a:ext>
            </a:extLst>
          </p:cNvPr>
          <p:cNvSpPr>
            <a:spLocks noGrp="1"/>
          </p:cNvSpPr>
          <p:nvPr>
            <p:ph idx="1"/>
          </p:nvPr>
        </p:nvSpPr>
        <p:spPr>
          <a:xfrm>
            <a:off x="719137" y="2375474"/>
            <a:ext cx="10753725" cy="4846319"/>
          </a:xfrm>
          <a:noFill/>
          <a:effectLst>
            <a:glow rad="1562100">
              <a:schemeClr val="tx1">
                <a:alpha val="77000"/>
              </a:schemeClr>
            </a:glow>
          </a:effectLst>
        </p:spPr>
        <p:txBody>
          <a:bodyPr/>
          <a:lstStyle/>
          <a:p>
            <a:pPr algn="ctr"/>
            <a:r>
              <a:rPr lang="en-US" b="1" dirty="0">
                <a:solidFill>
                  <a:schemeClr val="bg2"/>
                </a:solidFill>
                <a:effectLst>
                  <a:glow rad="698500">
                    <a:schemeClr val="tx1"/>
                  </a:glow>
                </a:effectLst>
                <a:latin typeface="Arial" panose="020B0604020202020204" pitchFamily="34" charset="0"/>
                <a:cs typeface="Arial" panose="020B0604020202020204" pitchFamily="34" charset="0"/>
              </a:rPr>
              <a:t>MARKETING MANAGEMENT</a:t>
            </a:r>
          </a:p>
          <a:p>
            <a:pPr algn="ctr"/>
            <a:r>
              <a:rPr lang="en-US" b="1" dirty="0">
                <a:solidFill>
                  <a:schemeClr val="bg2"/>
                </a:solidFill>
                <a:effectLst>
                  <a:glow rad="698500">
                    <a:schemeClr val="tx1"/>
                  </a:glow>
                </a:effectLst>
                <a:latin typeface="Arial" panose="020B0604020202020204" pitchFamily="34" charset="0"/>
                <a:cs typeface="Arial" panose="020B0604020202020204" pitchFamily="34" charset="0"/>
              </a:rPr>
              <a:t>LCMB7001</a:t>
            </a:r>
          </a:p>
          <a:p>
            <a:pPr algn="ctr"/>
            <a:endParaRPr lang="en-US" dirty="0"/>
          </a:p>
          <a:p>
            <a:pPr algn="ctr"/>
            <a:endParaRPr lang="en-US" dirty="0">
              <a:solidFill>
                <a:srgbClr val="00B0F0"/>
              </a:solidFill>
            </a:endParaRPr>
          </a:p>
          <a:p>
            <a:pPr algn="ctr"/>
            <a:r>
              <a:rPr lang="en-US" b="1" dirty="0">
                <a:solidFill>
                  <a:schemeClr val="bg2"/>
                </a:solidFill>
                <a:effectLst>
                  <a:glow rad="698500">
                    <a:schemeClr val="tx1"/>
                  </a:glow>
                </a:effectLst>
                <a:latin typeface="Arial" panose="020B0604020202020204" pitchFamily="34" charset="0"/>
                <a:cs typeface="Arial" panose="020B0604020202020204" pitchFamily="34" charset="0"/>
              </a:rPr>
              <a:t>ABIRAM MELVEETTIL RAMACHANDRAN</a:t>
            </a:r>
          </a:p>
          <a:p>
            <a:pPr algn="ctr"/>
            <a:r>
              <a:rPr lang="en-US" b="1" dirty="0">
                <a:solidFill>
                  <a:schemeClr val="bg2"/>
                </a:solidFill>
                <a:effectLst>
                  <a:glow rad="698500">
                    <a:schemeClr val="tx1"/>
                  </a:glow>
                </a:effectLst>
                <a:latin typeface="Arial" panose="020B0604020202020204" pitchFamily="34" charset="0"/>
                <a:cs typeface="Arial" panose="020B0604020202020204" pitchFamily="34" charset="0"/>
              </a:rPr>
              <a:t>2244448</a:t>
            </a:r>
          </a:p>
          <a:p>
            <a:pPr algn="ctr"/>
            <a:endParaRPr lang="en-US" dirty="0"/>
          </a:p>
          <a:p>
            <a:pPr algn="ctr"/>
            <a:r>
              <a:rPr lang="en-US" b="1" dirty="0">
                <a:solidFill>
                  <a:schemeClr val="bg2"/>
                </a:solidFill>
                <a:effectLst>
                  <a:glow rad="698500">
                    <a:schemeClr val="tx1"/>
                  </a:glow>
                </a:effectLst>
              </a:rPr>
              <a:t>EFUA ADAMS</a:t>
            </a:r>
          </a:p>
        </p:txBody>
      </p:sp>
    </p:spTree>
    <p:extLst>
      <p:ext uri="{BB962C8B-B14F-4D97-AF65-F5344CB8AC3E}">
        <p14:creationId xmlns:p14="http://schemas.microsoft.com/office/powerpoint/2010/main" val="867768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On the occasion of 75th Anniversary of Food and Agriculture Organization ( FAO) on 16th October 2020, Prime Minister Modi will release a commemorative  coin of Rs 75 denomination to mark the long-standing">
            <a:extLst>
              <a:ext uri="{FF2B5EF4-FFF2-40B4-BE49-F238E27FC236}">
                <a16:creationId xmlns:a16="http://schemas.microsoft.com/office/drawing/2014/main" id="{6F8B28EB-F157-4AC1-953A-2F1886A3D3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7335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AC7DE-214A-47CD-9C5C-BCE6D6B27E69}"/>
              </a:ext>
            </a:extLst>
          </p:cNvPr>
          <p:cNvSpPr>
            <a:spLocks noGrp="1"/>
          </p:cNvSpPr>
          <p:nvPr>
            <p:ph type="title"/>
          </p:nvPr>
        </p:nvSpPr>
        <p:spPr>
          <a:xfrm>
            <a:off x="512968" y="-71842"/>
            <a:ext cx="10517136" cy="1080135"/>
          </a:xfrm>
        </p:spPr>
        <p:txBody>
          <a:bodyPr>
            <a:normAutofit/>
          </a:bodyPr>
          <a:lstStyle/>
          <a:p>
            <a:pPr algn="ctr"/>
            <a:r>
              <a:rPr lang="en-US" sz="3200" b="1" dirty="0">
                <a:solidFill>
                  <a:schemeClr val="bg2">
                    <a:lumMod val="25000"/>
                  </a:schemeClr>
                </a:solidFill>
                <a:latin typeface="Arial" panose="020B0604020202020204" pitchFamily="34" charset="0"/>
                <a:cs typeface="Arial" panose="020B0604020202020204" pitchFamily="34" charset="0"/>
              </a:rPr>
              <a:t>FOOD AND AGRICULTURE ORGANIZATION (FAO)</a:t>
            </a:r>
          </a:p>
        </p:txBody>
      </p:sp>
      <p:sp>
        <p:nvSpPr>
          <p:cNvPr id="3" name="Content Placeholder 2">
            <a:extLst>
              <a:ext uri="{FF2B5EF4-FFF2-40B4-BE49-F238E27FC236}">
                <a16:creationId xmlns:a16="http://schemas.microsoft.com/office/drawing/2014/main" id="{CD277623-26A8-4588-8C2F-4BF2FCAC545D}"/>
              </a:ext>
            </a:extLst>
          </p:cNvPr>
          <p:cNvSpPr>
            <a:spLocks noGrp="1"/>
          </p:cNvSpPr>
          <p:nvPr>
            <p:ph idx="1"/>
          </p:nvPr>
        </p:nvSpPr>
        <p:spPr>
          <a:xfrm>
            <a:off x="255640" y="910467"/>
            <a:ext cx="11790412" cy="5844294"/>
          </a:xfrm>
        </p:spPr>
        <p:txBody>
          <a:bodyPr>
            <a:normAutofit/>
          </a:bodyPr>
          <a:lstStyle/>
          <a:p>
            <a:pPr lvl="1">
              <a:lnSpc>
                <a:spcPct val="150000"/>
              </a:lnSpc>
              <a:buFont typeface="Wingdings" panose="05000000000000000000" pitchFamily="2" charset="2"/>
              <a:buChar char="q"/>
            </a:pPr>
            <a:r>
              <a:rPr lang="en-US" sz="1700" dirty="0">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Established in 1945, Headquartered at Rome, Italy</a:t>
            </a:r>
          </a:p>
          <a:p>
            <a:pPr lvl="1">
              <a:lnSpc>
                <a:spcPct val="150000"/>
              </a:lnSpc>
              <a:buFont typeface="Wingdings" panose="05000000000000000000" pitchFamily="2" charset="2"/>
              <a:buChar char="q"/>
            </a:pPr>
            <a:r>
              <a:rPr lang="en-US" sz="1800" dirty="0">
                <a:solidFill>
                  <a:schemeClr val="tx1"/>
                </a:solidFill>
                <a:latin typeface="Arial" panose="020B0604020202020204" pitchFamily="34" charset="0"/>
                <a:cs typeface="Arial" panose="020B0604020202020204" pitchFamily="34" charset="0"/>
              </a:rPr>
              <a:t> The FAO is vital in organizing international efforts to address hunger and malnutrition</a:t>
            </a:r>
          </a:p>
          <a:p>
            <a:pPr lvl="1">
              <a:lnSpc>
                <a:spcPct val="150000"/>
              </a:lnSpc>
              <a:buFont typeface="Wingdings" panose="05000000000000000000" pitchFamily="2" charset="2"/>
              <a:buChar char="q"/>
            </a:pPr>
            <a:r>
              <a:rPr lang="en-US" sz="1800" dirty="0">
                <a:solidFill>
                  <a:schemeClr val="tx1"/>
                </a:solidFill>
                <a:latin typeface="Arial" panose="020B0604020202020204" pitchFamily="34" charset="0"/>
                <a:cs typeface="Arial" panose="020B0604020202020204" pitchFamily="34" charset="0"/>
              </a:rPr>
              <a:t>The primary undertakings of the organization are;</a:t>
            </a:r>
          </a:p>
          <a:p>
            <a:pPr marL="720090" lvl="4" indent="-171450">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 Encouraging sustainable farming methods</a:t>
            </a:r>
          </a:p>
          <a:p>
            <a:pPr marL="720090" lvl="4" indent="-171450">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 Improvement of food security</a:t>
            </a:r>
          </a:p>
          <a:p>
            <a:pPr marL="720090" lvl="4" indent="-171450">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Fostering rural development</a:t>
            </a:r>
          </a:p>
          <a:p>
            <a:pPr lvl="1">
              <a:lnSpc>
                <a:spcPct val="150000"/>
              </a:lnSpc>
              <a:buFont typeface="Wingdings" panose="05000000000000000000" pitchFamily="2" charset="2"/>
              <a:buChar char="q"/>
            </a:pPr>
            <a:r>
              <a:rPr lang="en-US" sz="1800" dirty="0">
                <a:solidFill>
                  <a:schemeClr val="tx1"/>
                </a:solidFill>
                <a:latin typeface="Arial" panose="020B0604020202020204" pitchFamily="34" charset="0"/>
                <a:cs typeface="Arial" panose="020B0604020202020204" pitchFamily="34" charset="0"/>
              </a:rPr>
              <a:t>The FAO works collaboratively with governments, civil society organizations, and other stakeholders to address food and agriculture concerns in more than 130 countries</a:t>
            </a:r>
          </a:p>
          <a:p>
            <a:pPr lvl="1">
              <a:lnSpc>
                <a:spcPct val="150000"/>
              </a:lnSpc>
              <a:buFont typeface="Wingdings" panose="05000000000000000000" pitchFamily="2" charset="2"/>
              <a:buChar char="q"/>
            </a:pPr>
            <a:r>
              <a:rPr lang="en-US" sz="1800" dirty="0">
                <a:solidFill>
                  <a:schemeClr val="tx1"/>
                </a:solidFill>
                <a:latin typeface="Arial" panose="020B0604020202020204" pitchFamily="34" charset="0"/>
                <a:cs typeface="Arial" panose="020B0604020202020204" pitchFamily="34" charset="0"/>
              </a:rPr>
              <a:t>COVID-19 has had significant effects on agriculture, including labour shortages and mobility limitations as well as interruptions to the labour force</a:t>
            </a:r>
          </a:p>
          <a:p>
            <a:pPr lvl="1">
              <a:lnSpc>
                <a:spcPct val="150000"/>
              </a:lnSpc>
              <a:buFont typeface="Wingdings" panose="05000000000000000000" pitchFamily="2" charset="2"/>
              <a:buChar char="q"/>
            </a:pPr>
            <a:r>
              <a:rPr lang="en-US" sz="1800" dirty="0">
                <a:solidFill>
                  <a:schemeClr val="tx1"/>
                </a:solidFill>
                <a:latin typeface="Arial" panose="020B0604020202020204" pitchFamily="34" charset="0"/>
                <a:cs typeface="Arial" panose="020B0604020202020204" pitchFamily="34" charset="0"/>
              </a:rPr>
              <a:t>The FAO has devoted its efforts to minimizing disruptions, assisting farmers and food producers, fostering digital solutions, and building resilient and sustainable food systems</a:t>
            </a:r>
          </a:p>
          <a:p>
            <a:pPr lvl="1">
              <a:lnSpc>
                <a:spcPct val="150000"/>
              </a:lnSpc>
              <a:buFont typeface="Wingdings" panose="05000000000000000000" pitchFamily="2" charset="2"/>
              <a:buChar char="q"/>
            </a:pPr>
            <a:endParaRPr lang="en-US" sz="1700" dirty="0">
              <a:latin typeface="Arial" panose="020B0604020202020204" pitchFamily="34" charset="0"/>
              <a:cs typeface="Arial" panose="020B0604020202020204" pitchFamily="34" charset="0"/>
            </a:endParaRPr>
          </a:p>
        </p:txBody>
      </p:sp>
      <p:pic>
        <p:nvPicPr>
          <p:cNvPr id="2052" name="Picture 4" descr="Functions of FAO (Food and Agriculture Organization) - Paper Tyari">
            <a:extLst>
              <a:ext uri="{FF2B5EF4-FFF2-40B4-BE49-F238E27FC236}">
                <a16:creationId xmlns:a16="http://schemas.microsoft.com/office/drawing/2014/main" id="{2EF1EAEA-1B6C-4AF8-A99B-F748DF52CC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8219" y="1836487"/>
            <a:ext cx="3057833" cy="78209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07770AA-6EA0-4305-B497-93E82E264517}"/>
              </a:ext>
            </a:extLst>
          </p:cNvPr>
          <p:cNvSpPr txBox="1"/>
          <p:nvPr/>
        </p:nvSpPr>
        <p:spPr>
          <a:xfrm>
            <a:off x="6322142" y="2461903"/>
            <a:ext cx="4031226" cy="366251"/>
          </a:xfrm>
          <a:prstGeom prst="rect">
            <a:avLst/>
          </a:prstGeom>
          <a:noFill/>
        </p:spPr>
        <p:txBody>
          <a:bodyPr wrap="square" rtlCol="0">
            <a:spAutoFit/>
          </a:bodyPr>
          <a:lstStyle/>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Strengthening nutrition</a:t>
            </a:r>
          </a:p>
        </p:txBody>
      </p:sp>
      <p:sp>
        <p:nvSpPr>
          <p:cNvPr id="9" name="TextBox 8">
            <a:extLst>
              <a:ext uri="{FF2B5EF4-FFF2-40B4-BE49-F238E27FC236}">
                <a16:creationId xmlns:a16="http://schemas.microsoft.com/office/drawing/2014/main" id="{B2A738A8-F81E-4980-81E8-78622C7FA725}"/>
              </a:ext>
            </a:extLst>
          </p:cNvPr>
          <p:cNvSpPr txBox="1"/>
          <p:nvPr/>
        </p:nvSpPr>
        <p:spPr>
          <a:xfrm>
            <a:off x="6322142" y="2867224"/>
            <a:ext cx="4031226" cy="366251"/>
          </a:xfrm>
          <a:prstGeom prst="rect">
            <a:avLst/>
          </a:prstGeom>
          <a:noFill/>
        </p:spPr>
        <p:txBody>
          <a:bodyPr wrap="square" rtlCol="0">
            <a:spAutoFit/>
          </a:bodyPr>
          <a:lstStyle/>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Dealing with climate change</a:t>
            </a:r>
          </a:p>
        </p:txBody>
      </p:sp>
      <p:sp>
        <p:nvSpPr>
          <p:cNvPr id="10" name="TextBox 9">
            <a:extLst>
              <a:ext uri="{FF2B5EF4-FFF2-40B4-BE49-F238E27FC236}">
                <a16:creationId xmlns:a16="http://schemas.microsoft.com/office/drawing/2014/main" id="{8EEBC266-2B86-44D8-A8E6-72796550EBAF}"/>
              </a:ext>
            </a:extLst>
          </p:cNvPr>
          <p:cNvSpPr txBox="1"/>
          <p:nvPr/>
        </p:nvSpPr>
        <p:spPr>
          <a:xfrm>
            <a:off x="6322142" y="3311614"/>
            <a:ext cx="4031226" cy="366251"/>
          </a:xfrm>
          <a:prstGeom prst="rect">
            <a:avLst/>
          </a:prstGeom>
          <a:noFill/>
        </p:spPr>
        <p:txBody>
          <a:bodyPr wrap="square" rtlCol="0">
            <a:spAutoFit/>
          </a:bodyPr>
          <a:lstStyle/>
          <a:p>
            <a:pPr marL="285750" indent="-285750">
              <a:buFont typeface="Wingdings" panose="05000000000000000000" pitchFamily="2" charset="2"/>
              <a:buChar char="§"/>
            </a:pPr>
            <a:r>
              <a:rPr lang="en-US" dirty="0">
                <a:latin typeface="Arial" panose="020B0604020202020204" pitchFamily="34" charset="0"/>
                <a:cs typeface="Arial" panose="020B0604020202020204" pitchFamily="34" charset="0"/>
              </a:rPr>
              <a:t>Keeping biodiversity intact</a:t>
            </a:r>
          </a:p>
        </p:txBody>
      </p:sp>
    </p:spTree>
    <p:extLst>
      <p:ext uri="{BB962C8B-B14F-4D97-AF65-F5344CB8AC3E}">
        <p14:creationId xmlns:p14="http://schemas.microsoft.com/office/powerpoint/2010/main" val="246090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6">
                                            <p:txEl>
                                              <p:pRg st="0" end="0"/>
                                            </p:txEl>
                                          </p:spTgt>
                                        </p:tgtEl>
                                        <p:attrNameLst>
                                          <p:attrName>style.visibility</p:attrName>
                                        </p:attrNameLst>
                                      </p:cBhvr>
                                      <p:to>
                                        <p:strVal val="visible"/>
                                      </p:to>
                                    </p:set>
                                    <p:animEffect transition="in" filter="fade">
                                      <p:cBhvr>
                                        <p:cTn id="54" dur="1000"/>
                                        <p:tgtEl>
                                          <p:spTgt spid="6">
                                            <p:txEl>
                                              <p:pRg st="0" end="0"/>
                                            </p:txEl>
                                          </p:spTgt>
                                        </p:tgtEl>
                                      </p:cBhvr>
                                    </p:animEffect>
                                    <p:anim calcmode="lin" valueType="num">
                                      <p:cBhvr>
                                        <p:cTn id="5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9">
                                            <p:txEl>
                                              <p:pRg st="0" end="0"/>
                                            </p:txEl>
                                          </p:spTgt>
                                        </p:tgtEl>
                                        <p:attrNameLst>
                                          <p:attrName>style.visibility</p:attrName>
                                        </p:attrNameLst>
                                      </p:cBhvr>
                                      <p:to>
                                        <p:strVal val="visible"/>
                                      </p:to>
                                    </p:set>
                                    <p:animEffect transition="in" filter="fade">
                                      <p:cBhvr>
                                        <p:cTn id="61" dur="1000"/>
                                        <p:tgtEl>
                                          <p:spTgt spid="9">
                                            <p:txEl>
                                              <p:pRg st="0" end="0"/>
                                            </p:txEl>
                                          </p:spTgt>
                                        </p:tgtEl>
                                      </p:cBhvr>
                                    </p:animEffect>
                                    <p:anim calcmode="lin" valueType="num">
                                      <p:cBhvr>
                                        <p:cTn id="6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10">
                                            <p:txEl>
                                              <p:pRg st="0" end="0"/>
                                            </p:txEl>
                                          </p:spTgt>
                                        </p:tgtEl>
                                        <p:attrNameLst>
                                          <p:attrName>style.visibility</p:attrName>
                                        </p:attrNameLst>
                                      </p:cBhvr>
                                      <p:to>
                                        <p:strVal val="visible"/>
                                      </p:to>
                                    </p:set>
                                    <p:animEffect transition="in" filter="fade">
                                      <p:cBhvr>
                                        <p:cTn id="68" dur="1000"/>
                                        <p:tgtEl>
                                          <p:spTgt spid="10">
                                            <p:txEl>
                                              <p:pRg st="0" end="0"/>
                                            </p:txEl>
                                          </p:spTgt>
                                        </p:tgtEl>
                                      </p:cBhvr>
                                    </p:animEffect>
                                    <p:anim calcmode="lin" valueType="num">
                                      <p:cBhvr>
                                        <p:cTn id="69"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70"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nodeType="clickEffect">
                                  <p:stCondLst>
                                    <p:cond delay="0"/>
                                  </p:stCondLst>
                                  <p:childTnLst>
                                    <p:set>
                                      <p:cBhvr>
                                        <p:cTn id="74" dur="1" fill="hold">
                                          <p:stCondLst>
                                            <p:cond delay="0"/>
                                          </p:stCondLst>
                                        </p:cTn>
                                        <p:tgtEl>
                                          <p:spTgt spid="3">
                                            <p:txEl>
                                              <p:pRg st="6" end="6"/>
                                            </p:txEl>
                                          </p:spTgt>
                                        </p:tgtEl>
                                        <p:attrNameLst>
                                          <p:attrName>style.visibility</p:attrName>
                                        </p:attrNameLst>
                                      </p:cBhvr>
                                      <p:to>
                                        <p:strVal val="visible"/>
                                      </p:to>
                                    </p:set>
                                    <p:animEffect transition="in" filter="fade">
                                      <p:cBhvr>
                                        <p:cTn id="75" dur="1000"/>
                                        <p:tgtEl>
                                          <p:spTgt spid="3">
                                            <p:txEl>
                                              <p:pRg st="6" end="6"/>
                                            </p:txEl>
                                          </p:spTgt>
                                        </p:tgtEl>
                                      </p:cBhvr>
                                    </p:animEffect>
                                    <p:anim calcmode="lin" valueType="num">
                                      <p:cBhvr>
                                        <p:cTn id="7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nodeType="clickEffect">
                                  <p:stCondLst>
                                    <p:cond delay="0"/>
                                  </p:stCondLst>
                                  <p:childTnLst>
                                    <p:set>
                                      <p:cBhvr>
                                        <p:cTn id="81" dur="1" fill="hold">
                                          <p:stCondLst>
                                            <p:cond delay="0"/>
                                          </p:stCondLst>
                                        </p:cTn>
                                        <p:tgtEl>
                                          <p:spTgt spid="3">
                                            <p:txEl>
                                              <p:pRg st="7" end="7"/>
                                            </p:txEl>
                                          </p:spTgt>
                                        </p:tgtEl>
                                        <p:attrNameLst>
                                          <p:attrName>style.visibility</p:attrName>
                                        </p:attrNameLst>
                                      </p:cBhvr>
                                      <p:to>
                                        <p:strVal val="visible"/>
                                      </p:to>
                                    </p:set>
                                    <p:animEffect transition="in" filter="fade">
                                      <p:cBhvr>
                                        <p:cTn id="82" dur="1000"/>
                                        <p:tgtEl>
                                          <p:spTgt spid="3">
                                            <p:txEl>
                                              <p:pRg st="7" end="7"/>
                                            </p:txEl>
                                          </p:spTgt>
                                        </p:tgtEl>
                                      </p:cBhvr>
                                    </p:animEffect>
                                    <p:anim calcmode="lin" valueType="num">
                                      <p:cBhvr>
                                        <p:cTn id="8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8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nodeType="clickEffect">
                                  <p:stCondLst>
                                    <p:cond delay="0"/>
                                  </p:stCondLst>
                                  <p:childTnLst>
                                    <p:set>
                                      <p:cBhvr>
                                        <p:cTn id="88" dur="1" fill="hold">
                                          <p:stCondLst>
                                            <p:cond delay="0"/>
                                          </p:stCondLst>
                                        </p:cTn>
                                        <p:tgtEl>
                                          <p:spTgt spid="3">
                                            <p:txEl>
                                              <p:pRg st="8" end="8"/>
                                            </p:txEl>
                                          </p:spTgt>
                                        </p:tgtEl>
                                        <p:attrNameLst>
                                          <p:attrName>style.visibility</p:attrName>
                                        </p:attrNameLst>
                                      </p:cBhvr>
                                      <p:to>
                                        <p:strVal val="visible"/>
                                      </p:to>
                                    </p:set>
                                    <p:animEffect transition="in" filter="fade">
                                      <p:cBhvr>
                                        <p:cTn id="89" dur="1000"/>
                                        <p:tgtEl>
                                          <p:spTgt spid="3">
                                            <p:txEl>
                                              <p:pRg st="8" end="8"/>
                                            </p:txEl>
                                          </p:spTgt>
                                        </p:tgtEl>
                                      </p:cBhvr>
                                    </p:animEffect>
                                    <p:anim calcmode="lin" valueType="num">
                                      <p:cBhvr>
                                        <p:cTn id="9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9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EE551-DD2B-496C-8E14-F93A9D96DE30}"/>
              </a:ext>
            </a:extLst>
          </p:cNvPr>
          <p:cNvSpPr>
            <a:spLocks noGrp="1"/>
          </p:cNvSpPr>
          <p:nvPr>
            <p:ph type="title"/>
          </p:nvPr>
        </p:nvSpPr>
        <p:spPr>
          <a:xfrm>
            <a:off x="657224" y="0"/>
            <a:ext cx="10772775" cy="867747"/>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MARKET ANALYSIS</a:t>
            </a:r>
          </a:p>
        </p:txBody>
      </p:sp>
      <p:sp>
        <p:nvSpPr>
          <p:cNvPr id="3" name="Content Placeholder 2">
            <a:extLst>
              <a:ext uri="{FF2B5EF4-FFF2-40B4-BE49-F238E27FC236}">
                <a16:creationId xmlns:a16="http://schemas.microsoft.com/office/drawing/2014/main" id="{0291ECB2-7A22-4E91-A30F-95E8C0EEC76A}"/>
              </a:ext>
            </a:extLst>
          </p:cNvPr>
          <p:cNvSpPr>
            <a:spLocks noGrp="1"/>
          </p:cNvSpPr>
          <p:nvPr>
            <p:ph idx="1"/>
          </p:nvPr>
        </p:nvSpPr>
        <p:spPr>
          <a:xfrm>
            <a:off x="676656" y="746449"/>
            <a:ext cx="10753725" cy="6111551"/>
          </a:xfrm>
        </p:spPr>
        <p:txBody>
          <a:bodyPr>
            <a:noAutofit/>
          </a:bodyPr>
          <a:lstStyle/>
          <a:p>
            <a:pPr>
              <a:lnSpc>
                <a:spcPct val="150000"/>
              </a:lnSpc>
              <a:buClr>
                <a:schemeClr val="tx1"/>
              </a:buClr>
              <a:buSzPct val="90000"/>
              <a:buFont typeface="Wingdings" panose="05000000000000000000" pitchFamily="2" charset="2"/>
              <a:buChar char="Ø"/>
            </a:pPr>
            <a:r>
              <a:rPr lang="en-US" sz="1800" dirty="0">
                <a:latin typeface="Arial" panose="020B0604020202020204" pitchFamily="34" charset="0"/>
                <a:cs typeface="Arial" panose="020B0604020202020204" pitchFamily="34" charset="0"/>
              </a:rPr>
              <a:t>This comprehensive market analysis were done by considering the internal factors such as </a:t>
            </a:r>
            <a:r>
              <a:rPr lang="en-US" sz="1800" b="1" dirty="0">
                <a:latin typeface="Arial" panose="020B0604020202020204" pitchFamily="34" charset="0"/>
                <a:cs typeface="Arial" panose="020B0604020202020204" pitchFamily="34" charset="0"/>
              </a:rPr>
              <a:t>structure and culture of organization, expertise and resource, digitalization and technology </a:t>
            </a:r>
            <a:r>
              <a:rPr lang="en-US" sz="1800" dirty="0">
                <a:latin typeface="Arial" panose="020B0604020202020204" pitchFamily="34" charset="0"/>
                <a:cs typeface="Arial" panose="020B0604020202020204" pitchFamily="34" charset="0"/>
              </a:rPr>
              <a:t>and external factors such as </a:t>
            </a:r>
            <a:r>
              <a:rPr lang="en-US" sz="1800" b="1" dirty="0">
                <a:latin typeface="Arial" panose="020B0604020202020204" pitchFamily="34" charset="0"/>
                <a:cs typeface="Arial" panose="020B0604020202020204" pitchFamily="34" charset="0"/>
              </a:rPr>
              <a:t>worldwide economic circumstances, aspects of global politics, environmental factors and climate change, technological progress, public health issues and demographic and societal variables</a:t>
            </a:r>
            <a:r>
              <a:rPr lang="en-US" sz="1800" dirty="0">
                <a:latin typeface="Arial" panose="020B0604020202020204" pitchFamily="34" charset="0"/>
                <a:cs typeface="Arial" panose="020B0604020202020204" pitchFamily="34" charset="0"/>
              </a:rPr>
              <a:t>.</a:t>
            </a:r>
            <a:endParaRPr lang="en-US" sz="1800" b="1" dirty="0">
              <a:latin typeface="Arial" panose="020B0604020202020204" pitchFamily="34" charset="0"/>
              <a:cs typeface="Arial" panose="020B0604020202020204" pitchFamily="34" charset="0"/>
            </a:endParaRPr>
          </a:p>
          <a:p>
            <a:pPr algn="just">
              <a:lnSpc>
                <a:spcPct val="150000"/>
              </a:lnSpc>
              <a:buClr>
                <a:schemeClr val="tx1"/>
              </a:buClr>
              <a:buSzPct val="90000"/>
              <a:buFont typeface="Wingdings" panose="05000000000000000000" pitchFamily="2" charset="2"/>
              <a:buChar char="Ø"/>
            </a:pPr>
            <a:r>
              <a:rPr lang="en-US" sz="1800" dirty="0"/>
              <a:t> </a:t>
            </a:r>
            <a:r>
              <a:rPr lang="en-US" sz="1800" dirty="0">
                <a:solidFill>
                  <a:schemeClr val="tx1"/>
                </a:solidFill>
                <a:latin typeface="Arial" panose="020B0604020202020204" pitchFamily="34" charset="0"/>
                <a:cs typeface="Arial" panose="020B0604020202020204" pitchFamily="34" charset="0"/>
              </a:rPr>
              <a:t>In light of the amount of agricultural output and consumption as well as the need for food among the   world's population, this market is large.</a:t>
            </a:r>
          </a:p>
          <a:p>
            <a:pPr algn="just">
              <a:lnSpc>
                <a:spcPct val="150000"/>
              </a:lnSpc>
              <a:buClr>
                <a:schemeClr val="tx1"/>
              </a:buClr>
              <a:buSzPct val="100000"/>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There is an increasing emphasis on sustainability and resilience in preparation for problems like pandemics and climate change.</a:t>
            </a:r>
          </a:p>
          <a:p>
            <a:pPr algn="just">
              <a:lnSpc>
                <a:spcPct val="150000"/>
              </a:lnSpc>
              <a:buClr>
                <a:schemeClr val="tx1"/>
              </a:buClr>
              <a:buSzPct val="100000"/>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Utilizing remote sensing, precision agriculture, data analytics, and digital platforms for knowledge exchange and market access will result in a rise in the usage of digital technology.</a:t>
            </a:r>
          </a:p>
          <a:p>
            <a:pPr algn="just">
              <a:lnSpc>
                <a:spcPct val="150000"/>
              </a:lnSpc>
              <a:buClr>
                <a:schemeClr val="tx1"/>
              </a:buClr>
              <a:buSzPct val="100000"/>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The FAO supports inclusive trade policies, improves value chains, and addresses trade impediments that affect the marketability of food and agricultural goods.</a:t>
            </a:r>
          </a:p>
          <a:p>
            <a:pPr marL="0" indent="0">
              <a:lnSpc>
                <a:spcPct val="150000"/>
              </a:lnSpc>
              <a:buSzPct val="7000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550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E05CE-181E-467A-9446-54E853F03E51}"/>
              </a:ext>
            </a:extLst>
          </p:cNvPr>
          <p:cNvSpPr>
            <a:spLocks noGrp="1"/>
          </p:cNvSpPr>
          <p:nvPr>
            <p:ph idx="1"/>
          </p:nvPr>
        </p:nvSpPr>
        <p:spPr>
          <a:xfrm>
            <a:off x="676656" y="179070"/>
            <a:ext cx="10753725" cy="6374130"/>
          </a:xfrm>
        </p:spPr>
        <p:txBody>
          <a:bodyPr>
            <a:normAutofit fontScale="92500" lnSpcReduction="10000"/>
          </a:bodyPr>
          <a:lstStyle/>
          <a:p>
            <a:pPr algn="just">
              <a:lnSpc>
                <a:spcPct val="150000"/>
              </a:lnSpc>
              <a:buClr>
                <a:schemeClr val="tx1"/>
              </a:buClr>
              <a:buSzPct val="100000"/>
              <a:buFont typeface="Wingdings" panose="05000000000000000000" pitchFamily="2" charset="2"/>
              <a:buChar char="Ø"/>
            </a:pPr>
            <a:r>
              <a:rPr lang="en-US" dirty="0">
                <a:solidFill>
                  <a:schemeClr val="tx1"/>
                </a:solidFill>
                <a:latin typeface="Arial" panose="020B0604020202020204" pitchFamily="34" charset="0"/>
                <a:cs typeface="Arial" panose="020B0604020202020204" pitchFamily="34" charset="0"/>
              </a:rPr>
              <a:t> </a:t>
            </a:r>
            <a:r>
              <a:rPr lang="en-US" sz="1900" dirty="0">
                <a:solidFill>
                  <a:schemeClr val="tx1"/>
                </a:solidFill>
                <a:latin typeface="Arial" panose="020B0604020202020204" pitchFamily="34" charset="0"/>
                <a:cs typeface="Arial" panose="020B0604020202020204" pitchFamily="34" charset="0"/>
              </a:rPr>
              <a:t>Restructuring supply chains is becoming increasingly important in order to improve resilience, lower food loss and waste, and support local or regional food systems.</a:t>
            </a:r>
          </a:p>
          <a:p>
            <a:pPr>
              <a:lnSpc>
                <a:spcPct val="150000"/>
              </a:lnSpc>
              <a:buFont typeface="Wingdings" panose="05000000000000000000" pitchFamily="2" charset="2"/>
              <a:buChar char="Ø"/>
            </a:pPr>
            <a:r>
              <a:rPr lang="en-US" dirty="0"/>
              <a:t> </a:t>
            </a:r>
            <a:r>
              <a:rPr lang="en-US" sz="1800" dirty="0">
                <a:solidFill>
                  <a:schemeClr val="tx1"/>
                </a:solidFill>
                <a:latin typeface="Arial" panose="020B0604020202020204" pitchFamily="34" charset="0"/>
                <a:cs typeface="Arial" panose="020B0604020202020204" pitchFamily="34" charset="0"/>
              </a:rPr>
              <a:t>Despite the absence of any direct rivals within the same organizational framework, Some of the FAO's primary rivals or organizations that work in related fields include;</a:t>
            </a:r>
          </a:p>
          <a:p>
            <a:pPr marL="742950" lvl="2" indent="-285750">
              <a:lnSpc>
                <a:spcPct val="150000"/>
              </a:lnSpc>
              <a:buFont typeface="Wingdings" panose="05000000000000000000" pitchFamily="2" charset="2"/>
              <a:buChar char="Ø"/>
            </a:pPr>
            <a:r>
              <a:rPr lang="en-US" sz="1800" i="0" dirty="0">
                <a:solidFill>
                  <a:schemeClr val="tx1"/>
                </a:solidFill>
                <a:latin typeface="Arial" panose="020B0604020202020204" pitchFamily="34" charset="0"/>
                <a:cs typeface="Arial" panose="020B0604020202020204" pitchFamily="34" charset="0"/>
              </a:rPr>
              <a:t>World Food Programme (WFP), International Fund for Agricultural Development (IFAD), World Bank, Regional Organizations</a:t>
            </a:r>
          </a:p>
          <a:p>
            <a:pPr>
              <a:lnSpc>
                <a:spcPct val="150000"/>
              </a:lnSpc>
              <a:buFont typeface="Wingdings" panose="05000000000000000000" pitchFamily="2" charset="2"/>
              <a:buChar char="Ø"/>
            </a:pPr>
            <a:r>
              <a:rPr lang="en-US" sz="220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FAO sets itself apart from other organizations by its role as a specialized agency of the UN, its extensive worldwide reach, and its knowledge of the entire food and agricultural value chain.</a:t>
            </a:r>
          </a:p>
          <a:p>
            <a:pPr>
              <a:lnSpc>
                <a:spcPct val="150000"/>
              </a:lnSpc>
              <a:buSzPct val="100000"/>
              <a:buFont typeface="Wingdings" panose="05000000000000000000" pitchFamily="2" charset="2"/>
              <a:buChar char="Ø"/>
            </a:pPr>
            <a:r>
              <a:rPr lang="en-US" sz="1800" i="0" dirty="0">
                <a:solidFill>
                  <a:schemeClr val="tx1"/>
                </a:solidFill>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The FAO benefits its intended audience by technical know-how, International cooperation and advocacy, Information exchange and data analysis, Collaboration and partnerships and Normative role.</a:t>
            </a:r>
          </a:p>
          <a:p>
            <a:pPr>
              <a:lnSpc>
                <a:spcPct val="150000"/>
              </a:lnSpc>
              <a:buSzPct val="100000"/>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By offering technical assistance, policy advice, and capacity building to governments, farmers, agribusinesses, and civil society organizations, the FAO has made major efforts to fulfil the requests of its target audiences (farmers and rural communities, governments and policymakers, agribusinesses and the food industry, CSOs, and NGOs).</a:t>
            </a:r>
            <a:endParaRPr lang="en-US" sz="1800" i="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8904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1AFD79-513B-4ACF-B9C0-E0F45A9A77C9}"/>
              </a:ext>
            </a:extLst>
          </p:cNvPr>
          <p:cNvSpPr>
            <a:spLocks noGrp="1"/>
          </p:cNvSpPr>
          <p:nvPr>
            <p:ph idx="1"/>
          </p:nvPr>
        </p:nvSpPr>
        <p:spPr>
          <a:xfrm>
            <a:off x="676656" y="186612"/>
            <a:ext cx="10753725" cy="6671388"/>
          </a:xfrm>
        </p:spPr>
        <p:txBody>
          <a:bodyPr>
            <a:normAutofit fontScale="92500" lnSpcReduction="10000"/>
          </a:bodyPr>
          <a:lstStyle/>
          <a:p>
            <a:pPr>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There is room for improvement, though</a:t>
            </a:r>
          </a:p>
          <a:p>
            <a:pPr>
              <a:buFont typeface="Wingdings" panose="05000000000000000000" pitchFamily="2" charset="2"/>
              <a:buChar char="Ø"/>
            </a:pPr>
            <a:endParaRPr lang="en-US" sz="18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solidFill>
                <a:schemeClr val="tx1"/>
              </a:solidFill>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The FAO's unique selling proposition is heavily reliant on its knowledge of food safety, sustainable agriculture, and rural growth.</a:t>
            </a: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The FAO acts as a worldwide knowledge hub by gathering, reviewing, and sharing important information about food and agriculture.</a:t>
            </a: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The FAO's knowledge-sharing programmes are in line with consumer demands for trustworthy and current information in the areas of food security, sustainable agriculture, and rural development.</a:t>
            </a: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Offerings from the FAO are in line with market demands and emerging trends in the food and agricultural industry. Its knowledge, resources, and programmes in technical assistance, knowledge exchange, policy guidance, capacity building, and research address important issues and help countries </a:t>
            </a:r>
            <a:r>
              <a:rPr lang="en-US" sz="1800" dirty="0" err="1">
                <a:solidFill>
                  <a:schemeClr val="tx1"/>
                </a:solidFill>
                <a:latin typeface="Arial" panose="020B0604020202020204" pitchFamily="34" charset="0"/>
                <a:cs typeface="Arial" panose="020B0604020202020204" pitchFamily="34" charset="0"/>
              </a:rPr>
              <a:t>realise</a:t>
            </a:r>
            <a:r>
              <a:rPr lang="en-US" sz="1800" dirty="0">
                <a:solidFill>
                  <a:schemeClr val="tx1"/>
                </a:solidFill>
                <a:latin typeface="Arial" panose="020B0604020202020204" pitchFamily="34" charset="0"/>
                <a:cs typeface="Arial" panose="020B0604020202020204" pitchFamily="34" charset="0"/>
              </a:rPr>
              <a:t> sustainable development objectives  are the FAO's offerings</a:t>
            </a: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86BE44D-93A8-4650-8EA9-4CDA50E20BB4}"/>
              </a:ext>
            </a:extLst>
          </p:cNvPr>
          <p:cNvSpPr txBox="1"/>
          <p:nvPr/>
        </p:nvSpPr>
        <p:spPr>
          <a:xfrm>
            <a:off x="1045029" y="503853"/>
            <a:ext cx="6671387" cy="1703030"/>
          </a:xfrm>
          <a:prstGeom prst="rect">
            <a:avLst/>
          </a:prstGeom>
          <a:noFill/>
        </p:spPr>
        <p:txBody>
          <a:bodyPr wrap="square" rtlCol="0">
            <a:spAutoFit/>
          </a:bodyPr>
          <a:lstStyle/>
          <a:p>
            <a:pPr marL="400050" indent="-400050">
              <a:lnSpc>
                <a:spcPct val="150000"/>
              </a:lnSpc>
              <a:buFont typeface="+mj-lt"/>
              <a:buAutoNum type="romanUcPeriod"/>
            </a:pPr>
            <a:r>
              <a:rPr lang="en-US" dirty="0">
                <a:latin typeface="Arial" panose="020B0604020202020204" pitchFamily="34" charset="0"/>
                <a:cs typeface="Arial" panose="020B0604020202020204" pitchFamily="34" charset="0"/>
              </a:rPr>
              <a:t>Enhancing tailored support</a:t>
            </a:r>
          </a:p>
          <a:p>
            <a:pPr marL="400050" indent="-400050">
              <a:lnSpc>
                <a:spcPct val="150000"/>
              </a:lnSpc>
              <a:buFont typeface="+mj-lt"/>
              <a:buAutoNum type="romanUcPeriod"/>
            </a:pPr>
            <a:r>
              <a:rPr lang="en-US" dirty="0">
                <a:latin typeface="Arial" panose="020B0604020202020204" pitchFamily="34" charset="0"/>
                <a:cs typeface="Arial" panose="020B0604020202020204" pitchFamily="34" charset="0"/>
              </a:rPr>
              <a:t>Raising Stakeholder Participation</a:t>
            </a:r>
          </a:p>
          <a:p>
            <a:pPr marL="400050" indent="-400050">
              <a:lnSpc>
                <a:spcPct val="150000"/>
              </a:lnSpc>
              <a:buFont typeface="+mj-lt"/>
              <a:buAutoNum type="romanUcPeriod"/>
            </a:pPr>
            <a:r>
              <a:rPr lang="en-US" dirty="0">
                <a:latin typeface="Arial" panose="020B0604020202020204" pitchFamily="34" charset="0"/>
                <a:cs typeface="Arial" panose="020B0604020202020204" pitchFamily="34" charset="0"/>
              </a:rPr>
              <a:t>Dealing with Implementation Gaps</a:t>
            </a:r>
          </a:p>
          <a:p>
            <a:pPr marL="400050" indent="-400050">
              <a:lnSpc>
                <a:spcPct val="150000"/>
              </a:lnSpc>
              <a:buFont typeface="+mj-lt"/>
              <a:buAutoNum type="romanUcPeriod"/>
            </a:pPr>
            <a:r>
              <a:rPr lang="en-US" dirty="0">
                <a:latin typeface="Arial" panose="020B0604020202020204" pitchFamily="34" charset="0"/>
                <a:cs typeface="Arial" panose="020B0604020202020204" pitchFamily="34" charset="0"/>
              </a:rPr>
              <a:t>Fostering technological innovation and adoption</a:t>
            </a:r>
          </a:p>
        </p:txBody>
      </p:sp>
    </p:spTree>
    <p:extLst>
      <p:ext uri="{BB962C8B-B14F-4D97-AF65-F5344CB8AC3E}">
        <p14:creationId xmlns:p14="http://schemas.microsoft.com/office/powerpoint/2010/main" val="368688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1C3580-1581-4B9C-B356-4F72F7441836}"/>
              </a:ext>
            </a:extLst>
          </p:cNvPr>
          <p:cNvSpPr>
            <a:spLocks noGrp="1"/>
          </p:cNvSpPr>
          <p:nvPr>
            <p:ph idx="1"/>
          </p:nvPr>
        </p:nvSpPr>
        <p:spPr>
          <a:xfrm>
            <a:off x="676656" y="541177"/>
            <a:ext cx="10753725" cy="6596742"/>
          </a:xfrm>
        </p:spPr>
        <p:txBody>
          <a:bodyPr>
            <a:normAutofit/>
          </a:bodyPr>
          <a:lstStyle/>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 </a:t>
            </a:r>
            <a:r>
              <a:rPr lang="en-US" sz="1800" dirty="0">
                <a:solidFill>
                  <a:schemeClr val="tx1"/>
                </a:solidFill>
                <a:latin typeface="Arial" panose="020B0604020202020204" pitchFamily="34" charset="0"/>
                <a:cs typeface="Arial" panose="020B0604020202020204" pitchFamily="34" charset="0"/>
              </a:rPr>
              <a:t>The FAO contributes substantial value to its target audience by offering trustworthy information, workable solutions, and policy assistance, assisting them in making informed decisions, putting into practice successful strategies, and navigating the difficult issues in the world of food and agriculture.</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Opportunities for FAO in the post-pandemic era are greater attention paid to food security, mitigation of climate change through sustainable agriculture, digital shift, collaboration and partnerships.</a:t>
            </a: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Environmental factors and climate change, financial restrictions, Political trends and geopolitical variables, Evolving Consumer Expectations and Public Health Concerns are some of the challenges faced by FAO. </a:t>
            </a: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FAO can strengthen technical proficiency and expertise, adopt a digital transformation mindset, promote collaborations, effective communication with stakeholders to capitalize on new chances and deal with difficulties.</a:t>
            </a:r>
          </a:p>
          <a:p>
            <a:pPr>
              <a:lnSpc>
                <a:spcPct val="150000"/>
              </a:lnSpc>
              <a:buFont typeface="Wingdings" panose="05000000000000000000" pitchFamily="2" charset="2"/>
              <a:buChar char="Ø"/>
            </a:pPr>
            <a:r>
              <a:rPr lang="en-US" sz="1800" dirty="0">
                <a:solidFill>
                  <a:schemeClr val="tx1"/>
                </a:solidFill>
                <a:latin typeface="Arial" panose="020B0604020202020204" pitchFamily="34" charset="0"/>
                <a:cs typeface="Arial" panose="020B0604020202020204" pitchFamily="34" charset="0"/>
              </a:rPr>
              <a:t> Due to the possible effects of problems, the FAO must be flexible, creative, and proactive.</a:t>
            </a:r>
          </a:p>
        </p:txBody>
      </p:sp>
    </p:spTree>
    <p:extLst>
      <p:ext uri="{BB962C8B-B14F-4D97-AF65-F5344CB8AC3E}">
        <p14:creationId xmlns:p14="http://schemas.microsoft.com/office/powerpoint/2010/main" val="2812543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9C61F-93E5-4E1F-8BB4-24141682F7FF}"/>
              </a:ext>
            </a:extLst>
          </p:cNvPr>
          <p:cNvSpPr>
            <a:spLocks noGrp="1"/>
          </p:cNvSpPr>
          <p:nvPr>
            <p:ph type="title"/>
          </p:nvPr>
        </p:nvSpPr>
        <p:spPr>
          <a:xfrm>
            <a:off x="657224" y="0"/>
            <a:ext cx="10772775" cy="1080135"/>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MARKET FAILURE</a:t>
            </a:r>
          </a:p>
        </p:txBody>
      </p:sp>
      <p:sp>
        <p:nvSpPr>
          <p:cNvPr id="3" name="Content Placeholder 2">
            <a:extLst>
              <a:ext uri="{FF2B5EF4-FFF2-40B4-BE49-F238E27FC236}">
                <a16:creationId xmlns:a16="http://schemas.microsoft.com/office/drawing/2014/main" id="{70A466B1-AF72-4BD6-AADE-E1131DA738E4}"/>
              </a:ext>
            </a:extLst>
          </p:cNvPr>
          <p:cNvSpPr>
            <a:spLocks noGrp="1"/>
          </p:cNvSpPr>
          <p:nvPr>
            <p:ph idx="1"/>
          </p:nvPr>
        </p:nvSpPr>
        <p:spPr>
          <a:xfrm>
            <a:off x="676656" y="783771"/>
            <a:ext cx="10753725" cy="5868955"/>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While the FAO plays a crucial role in tackling global food and agriculture concerns, if some critical aspects of its business environment are not adequately handled, they might lead to market failure. </a:t>
            </a:r>
          </a:p>
          <a:p>
            <a:pPr>
              <a:lnSpc>
                <a:spcPct val="150000"/>
              </a:lnSpc>
            </a:pPr>
            <a:r>
              <a:rPr lang="en-US" sz="1800" dirty="0">
                <a:latin typeface="Arial" panose="020B0604020202020204" pitchFamily="34" charset="0"/>
                <a:cs typeface="Arial" panose="020B0604020202020204" pitchFamily="34" charset="0"/>
              </a:rPr>
              <a:t>It includes;</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Lack of financial resources</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Political meddling</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Failure to coordinate and collaborate</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Poor institutional and governmental structures</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Inability to adapt to technological advancements</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Lacklustre capacity building and knowledge sharing</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Insufficient response to evolving market demands</a:t>
            </a:r>
          </a:p>
          <a:p>
            <a:pPr>
              <a:lnSpc>
                <a:spcPct val="150000"/>
              </a:lnSpc>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D0C666B-A94D-4A50-B614-E03F9E9B4BC2}"/>
              </a:ext>
            </a:extLst>
          </p:cNvPr>
          <p:cNvPicPr>
            <a:picLocks noChangeAspect="1"/>
          </p:cNvPicPr>
          <p:nvPr/>
        </p:nvPicPr>
        <p:blipFill>
          <a:blip r:embed="rId2"/>
          <a:stretch>
            <a:fillRect/>
          </a:stretch>
        </p:blipFill>
        <p:spPr>
          <a:xfrm>
            <a:off x="6854112" y="1863906"/>
            <a:ext cx="4575887" cy="4547779"/>
          </a:xfrm>
          <a:prstGeom prst="rect">
            <a:avLst/>
          </a:prstGeom>
        </p:spPr>
      </p:pic>
    </p:spTree>
    <p:extLst>
      <p:ext uri="{BB962C8B-B14F-4D97-AF65-F5344CB8AC3E}">
        <p14:creationId xmlns:p14="http://schemas.microsoft.com/office/powerpoint/2010/main" val="610973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500"/>
                                        <p:tgtEl>
                                          <p:spTgt spid="3">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500"/>
                                        <p:tgtEl>
                                          <p:spTgt spid="3">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fade">
                                      <p:cBhvr>
                                        <p:cTn id="54" dur="500"/>
                                        <p:tgtEl>
                                          <p:spTgt spid="3">
                                            <p:txEl>
                                              <p:pRg st="7" end="7"/>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
                                            <p:txEl>
                                              <p:pRg st="8" end="8"/>
                                            </p:txEl>
                                          </p:spTgt>
                                        </p:tgtEl>
                                        <p:attrNameLst>
                                          <p:attrName>style.visibility</p:attrName>
                                        </p:attrNameLst>
                                      </p:cBhvr>
                                      <p:to>
                                        <p:strVal val="visible"/>
                                      </p:to>
                                    </p:set>
                                    <p:animEffect transition="in" filter="fade">
                                      <p:cBhvr>
                                        <p:cTn id="5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6F9EE-B19F-4B01-A3A9-A8C25F7AD0AA}"/>
              </a:ext>
            </a:extLst>
          </p:cNvPr>
          <p:cNvSpPr>
            <a:spLocks noGrp="1"/>
          </p:cNvSpPr>
          <p:nvPr>
            <p:ph type="title"/>
          </p:nvPr>
        </p:nvSpPr>
        <p:spPr>
          <a:xfrm>
            <a:off x="0" y="216310"/>
            <a:ext cx="12192000" cy="1203649"/>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COMPETITIVE STRATEGY FOR COMPETITIVE ADVANTAGE</a:t>
            </a:r>
          </a:p>
        </p:txBody>
      </p:sp>
      <p:sp>
        <p:nvSpPr>
          <p:cNvPr id="3" name="Content Placeholder 2">
            <a:extLst>
              <a:ext uri="{FF2B5EF4-FFF2-40B4-BE49-F238E27FC236}">
                <a16:creationId xmlns:a16="http://schemas.microsoft.com/office/drawing/2014/main" id="{7184FDDC-6297-46B3-A6D0-8573058378B9}"/>
              </a:ext>
            </a:extLst>
          </p:cNvPr>
          <p:cNvSpPr>
            <a:spLocks noGrp="1"/>
          </p:cNvSpPr>
          <p:nvPr>
            <p:ph idx="1"/>
          </p:nvPr>
        </p:nvSpPr>
        <p:spPr>
          <a:xfrm>
            <a:off x="858416" y="1931437"/>
            <a:ext cx="10151705" cy="5439747"/>
          </a:xfrm>
        </p:spPr>
        <p:txBody>
          <a:bodyPr/>
          <a:lstStyle/>
          <a:p>
            <a:pPr>
              <a:lnSpc>
                <a:spcPct val="150000"/>
              </a:lnSpc>
              <a:buFont typeface="Arial" panose="020B0604020202020204" pitchFamily="34" charset="0"/>
              <a:buChar char="•"/>
            </a:pPr>
            <a:r>
              <a:rPr lang="en-US" dirty="0"/>
              <a:t> </a:t>
            </a:r>
            <a:r>
              <a:rPr lang="en-US" sz="1800" dirty="0">
                <a:latin typeface="Arial" panose="020B0604020202020204" pitchFamily="34" charset="0"/>
                <a:cs typeface="Arial" panose="020B0604020202020204" pitchFamily="34" charset="0"/>
              </a:rPr>
              <a:t>Invest in increasing digital skills to take advantage of technology and data-driven solutions. </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Create strategic alliances with governmental bodies, NGOs, academic institutions, and the commercial sector to take use of complementary capabilities, pool resources, and promote cooperation. </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Put the focus on sustainability and resilience in all facets of FAO's activity.</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To deliver reliable and timely information on global food and agriculture trends, make significant investments in data collecting, analysis, and forecasting tools. </a:t>
            </a:r>
          </a:p>
          <a:p>
            <a:pPr marL="0" indent="0">
              <a:lnSpc>
                <a:spcPct val="150000"/>
              </a:lnSpc>
              <a:buNone/>
            </a:pPr>
            <a:endParaRPr lang="en-US" sz="18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5333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89A4C4-8CDA-4686-B34F-6F422E13BC54}"/>
              </a:ext>
            </a:extLst>
          </p:cNvPr>
          <p:cNvSpPr>
            <a:spLocks noGrp="1"/>
          </p:cNvSpPr>
          <p:nvPr>
            <p:ph idx="1"/>
          </p:nvPr>
        </p:nvSpPr>
        <p:spPr>
          <a:xfrm>
            <a:off x="676656" y="1149616"/>
            <a:ext cx="10753725" cy="5227359"/>
          </a:xfrm>
        </p:spPr>
        <p:txBody>
          <a:bodyPr/>
          <a:lstStyle/>
          <a:p>
            <a:pPr>
              <a:lnSpc>
                <a:spcPct val="150000"/>
              </a:lnSpc>
              <a:buFont typeface="Arial" panose="020B0604020202020204" pitchFamily="34" charset="0"/>
              <a:buChar char="•"/>
            </a:pPr>
            <a:r>
              <a:rPr lang="en-US" dirty="0"/>
              <a:t> </a:t>
            </a:r>
            <a:r>
              <a:rPr lang="en-US" sz="1800" dirty="0">
                <a:latin typeface="Arial" panose="020B0604020202020204" pitchFamily="34" charset="0"/>
                <a:cs typeface="Arial" panose="020B0604020202020204" pitchFamily="34" charset="0"/>
              </a:rPr>
              <a:t>Create extensive training courses on modern technology, digital tools, and sustainable agriculture methods.</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Provide evidence-based recommendations to governments and international </a:t>
            </a:r>
            <a:r>
              <a:rPr lang="en-US" sz="1800" dirty="0" err="1">
                <a:latin typeface="Arial" panose="020B0604020202020204" pitchFamily="34" charset="0"/>
                <a:cs typeface="Arial" panose="020B0604020202020204" pitchFamily="34" charset="0"/>
              </a:rPr>
              <a:t>organisations</a:t>
            </a:r>
            <a:r>
              <a:rPr lang="en-US" sz="1800" dirty="0">
                <a:latin typeface="Arial" panose="020B0604020202020204" pitchFamily="34" charset="0"/>
                <a:cs typeface="Arial" panose="020B0604020202020204" pitchFamily="34" charset="0"/>
              </a:rPr>
              <a:t> to have an impact on policy and decision-making processes.</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Promote creative financing strategies, such as public-private partnerships and blended finance, to help the FAO programmes and projects leverage more funding.</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Create effective structures for monitoring and evaluating programmes and initiatives run by FAO to determine their impact and efficacy.</a:t>
            </a:r>
          </a:p>
        </p:txBody>
      </p:sp>
    </p:spTree>
    <p:extLst>
      <p:ext uri="{BB962C8B-B14F-4D97-AF65-F5344CB8AC3E}">
        <p14:creationId xmlns:p14="http://schemas.microsoft.com/office/powerpoint/2010/main" val="315910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028EE-C44A-4F82-80C8-F70520B195FD}"/>
              </a:ext>
            </a:extLst>
          </p:cNvPr>
          <p:cNvSpPr>
            <a:spLocks noGrp="1"/>
          </p:cNvSpPr>
          <p:nvPr>
            <p:ph type="title"/>
          </p:nvPr>
        </p:nvSpPr>
        <p:spPr>
          <a:xfrm>
            <a:off x="657606" y="0"/>
            <a:ext cx="10772775" cy="1658198"/>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HOW THE FAO ALLOCATE ITS RESOURCES ?</a:t>
            </a:r>
          </a:p>
        </p:txBody>
      </p:sp>
      <p:sp>
        <p:nvSpPr>
          <p:cNvPr id="3" name="Content Placeholder 2">
            <a:extLst>
              <a:ext uri="{FF2B5EF4-FFF2-40B4-BE49-F238E27FC236}">
                <a16:creationId xmlns:a16="http://schemas.microsoft.com/office/drawing/2014/main" id="{294E9EA2-46EC-4AF4-A835-8670094F6EFA}"/>
              </a:ext>
            </a:extLst>
          </p:cNvPr>
          <p:cNvSpPr>
            <a:spLocks noGrp="1"/>
          </p:cNvSpPr>
          <p:nvPr>
            <p:ph idx="1"/>
          </p:nvPr>
        </p:nvSpPr>
        <p:spPr>
          <a:xfrm>
            <a:off x="1156996" y="1399592"/>
            <a:ext cx="4282751" cy="5206481"/>
          </a:xfrm>
        </p:spPr>
        <p:txBody>
          <a:bodyPr/>
          <a:lstStyle/>
          <a:p>
            <a:pPr algn="just">
              <a:lnSpc>
                <a:spcPct val="150000"/>
              </a:lnSpc>
              <a:buFont typeface="Arial" panose="020B0604020202020204" pitchFamily="34" charset="0"/>
              <a:buChar char="•"/>
            </a:pPr>
            <a:r>
              <a:rPr lang="en-US" dirty="0"/>
              <a:t> </a:t>
            </a:r>
            <a:r>
              <a:rPr lang="en-US" sz="1800" dirty="0">
                <a:latin typeface="Arial" panose="020B0604020202020204" pitchFamily="34" charset="0"/>
                <a:cs typeface="Arial" panose="020B0604020202020204" pitchFamily="34" charset="0"/>
              </a:rPr>
              <a:t>Programmatic priorities</a:t>
            </a:r>
          </a:p>
          <a:p>
            <a:pPr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Needs assessment</a:t>
            </a:r>
          </a:p>
          <a:p>
            <a:pPr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Strategic budgeting and planning</a:t>
            </a:r>
          </a:p>
          <a:p>
            <a:pPr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Mobilization of resources</a:t>
            </a:r>
          </a:p>
          <a:p>
            <a:pPr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Focus on regional and national levels</a:t>
            </a:r>
          </a:p>
          <a:p>
            <a:pPr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Adaptability and flexibility</a:t>
            </a:r>
          </a:p>
          <a:p>
            <a:pPr algn="just">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Observation and assessment</a:t>
            </a:r>
          </a:p>
          <a:p>
            <a:pPr>
              <a:lnSpc>
                <a:spcPct val="150000"/>
              </a:lnSpc>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p:txBody>
      </p:sp>
      <p:pic>
        <p:nvPicPr>
          <p:cNvPr id="1026" name="Picture 2" descr="How to overcome resource allocation challenges - FM">
            <a:extLst>
              <a:ext uri="{FF2B5EF4-FFF2-40B4-BE49-F238E27FC236}">
                <a16:creationId xmlns:a16="http://schemas.microsoft.com/office/drawing/2014/main" id="{7D0371B0-09FF-4B27-8927-D8632F6EC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0" y="1732843"/>
            <a:ext cx="6858000" cy="3619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20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5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500"/>
                                        <p:tgtEl>
                                          <p:spTgt spid="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BDB04-3E41-46CD-AEF6-C1910CC8584C}"/>
              </a:ext>
            </a:extLst>
          </p:cNvPr>
          <p:cNvSpPr>
            <a:spLocks noGrp="1"/>
          </p:cNvSpPr>
          <p:nvPr>
            <p:ph type="title"/>
          </p:nvPr>
        </p:nvSpPr>
        <p:spPr>
          <a:xfrm>
            <a:off x="657224" y="-196645"/>
            <a:ext cx="10772775" cy="1658198"/>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FAO’S GREEN MARKETING CSR STRATEGIES</a:t>
            </a:r>
          </a:p>
        </p:txBody>
      </p:sp>
      <p:sp>
        <p:nvSpPr>
          <p:cNvPr id="3" name="Content Placeholder 2">
            <a:extLst>
              <a:ext uri="{FF2B5EF4-FFF2-40B4-BE49-F238E27FC236}">
                <a16:creationId xmlns:a16="http://schemas.microsoft.com/office/drawing/2014/main" id="{72575A36-5155-4C81-98C2-1C375928B06D}"/>
              </a:ext>
            </a:extLst>
          </p:cNvPr>
          <p:cNvSpPr>
            <a:spLocks noGrp="1"/>
          </p:cNvSpPr>
          <p:nvPr>
            <p:ph idx="1"/>
          </p:nvPr>
        </p:nvSpPr>
        <p:spPr>
          <a:xfrm>
            <a:off x="676657" y="1330545"/>
            <a:ext cx="6209336" cy="3766185"/>
          </a:xfrm>
        </p:spPr>
        <p:txBody>
          <a:bodyPr>
            <a:normAutofit/>
          </a:bodyPr>
          <a:lstStyle/>
          <a:p>
            <a:pPr>
              <a:lnSpc>
                <a:spcPct val="150000"/>
              </a:lnSpc>
              <a:buFont typeface="Arial" panose="020B0604020202020204" pitchFamily="34" charset="0"/>
              <a:buChar char="•"/>
            </a:pPr>
            <a:r>
              <a:rPr lang="en-US" dirty="0"/>
              <a:t> </a:t>
            </a:r>
            <a:r>
              <a:rPr lang="en-US" sz="1800" dirty="0">
                <a:latin typeface="Arial" panose="020B0604020202020204" pitchFamily="34" charset="0"/>
                <a:cs typeface="Arial" panose="020B0604020202020204" pitchFamily="34" charset="0"/>
              </a:rPr>
              <a:t>Promotion of sustainable agriculture</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Conserving biodiversity</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Lowered food loss and waste</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Adaptation to and reduction of climate change</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Social accountability and inclusive growth</a:t>
            </a:r>
          </a:p>
          <a:p>
            <a:pPr>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Knowledge exchange and development of capacity</a:t>
            </a:r>
          </a:p>
          <a:p>
            <a:pPr marL="0" indent="0">
              <a:buNone/>
            </a:pPr>
            <a:endParaRPr lang="en-US" sz="1800" dirty="0">
              <a:latin typeface="Arial" panose="020B0604020202020204" pitchFamily="34" charset="0"/>
              <a:cs typeface="Arial" panose="020B0604020202020204" pitchFamily="34" charset="0"/>
            </a:endParaRPr>
          </a:p>
        </p:txBody>
      </p:sp>
      <p:pic>
        <p:nvPicPr>
          <p:cNvPr id="2050" name="Picture 2" descr="Business Advantages of Green Marketing: Best 5 Model to Know">
            <a:extLst>
              <a:ext uri="{FF2B5EF4-FFF2-40B4-BE49-F238E27FC236}">
                <a16:creationId xmlns:a16="http://schemas.microsoft.com/office/drawing/2014/main" id="{3C13C666-289B-4A18-8AA7-4B1B823CDB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5994" y="4257704"/>
            <a:ext cx="5306006" cy="259391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4DF4FCF-3383-423B-83BA-4E491E86B7FD}"/>
              </a:ext>
            </a:extLst>
          </p:cNvPr>
          <p:cNvPicPr>
            <a:picLocks noChangeAspect="1"/>
          </p:cNvPicPr>
          <p:nvPr/>
        </p:nvPicPr>
        <p:blipFill>
          <a:blip r:embed="rId3"/>
          <a:stretch>
            <a:fillRect/>
          </a:stretch>
        </p:blipFill>
        <p:spPr>
          <a:xfrm>
            <a:off x="6885993" y="1073020"/>
            <a:ext cx="5306007" cy="2593911"/>
          </a:xfrm>
          <a:prstGeom prst="rect">
            <a:avLst/>
          </a:prstGeom>
        </p:spPr>
      </p:pic>
    </p:spTree>
    <p:extLst>
      <p:ext uri="{BB962C8B-B14F-4D97-AF65-F5344CB8AC3E}">
        <p14:creationId xmlns:p14="http://schemas.microsoft.com/office/powerpoint/2010/main" val="3963956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anim calcmode="lin" valueType="num">
                                      <p:cBhvr>
                                        <p:cTn id="18" dur="1000" fill="hold"/>
                                        <p:tgtEl>
                                          <p:spTgt spid="2"/>
                                        </p:tgtEl>
                                        <p:attrNameLst>
                                          <p:attrName>ppt_x</p:attrName>
                                        </p:attrNameLst>
                                      </p:cBhvr>
                                      <p:tavLst>
                                        <p:tav tm="0">
                                          <p:val>
                                            <p:strVal val="#ppt_x"/>
                                          </p:val>
                                        </p:tav>
                                        <p:tav tm="100000">
                                          <p:val>
                                            <p:strVal val="#ppt_x"/>
                                          </p:val>
                                        </p:tav>
                                      </p:tavLst>
                                    </p:anim>
                                    <p:anim calcmode="lin" valueType="num">
                                      <p:cBhvr>
                                        <p:cTn id="1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fade">
                                      <p:cBhvr>
                                        <p:cTn id="24" dur="500"/>
                                        <p:tgtEl>
                                          <p:spTgt spid="3">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1" end="1"/>
                                            </p:txEl>
                                          </p:spTgt>
                                        </p:tgtEl>
                                        <p:attrNameLst>
                                          <p:attrName>style.visibility</p:attrName>
                                        </p:attrNameLst>
                                      </p:cBhvr>
                                      <p:to>
                                        <p:strVal val="visible"/>
                                      </p:to>
                                    </p:set>
                                    <p:animEffect transition="in" filter="fade">
                                      <p:cBhvr>
                                        <p:cTn id="29" dur="500"/>
                                        <p:tgtEl>
                                          <p:spTgt spid="3">
                                            <p:txEl>
                                              <p:pRg st="1" end="1"/>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2" end="2"/>
                                            </p:txEl>
                                          </p:spTgt>
                                        </p:tgtEl>
                                        <p:attrNameLst>
                                          <p:attrName>style.visibility</p:attrName>
                                        </p:attrNameLst>
                                      </p:cBhvr>
                                      <p:to>
                                        <p:strVal val="visible"/>
                                      </p:to>
                                    </p:set>
                                    <p:animEffect transition="in" filter="fade">
                                      <p:cBhvr>
                                        <p:cTn id="34" dur="500"/>
                                        <p:tgtEl>
                                          <p:spTgt spid="3">
                                            <p:txEl>
                                              <p:pRg st="2" end="2"/>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500"/>
                                        <p:tgtEl>
                                          <p:spTgt spid="3">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Effect transition="in" filter="fade">
                                      <p:cBhvr>
                                        <p:cTn id="44" dur="500"/>
                                        <p:tgtEl>
                                          <p:spTgt spid="3">
                                            <p:txEl>
                                              <p:pRg st="4" end="4"/>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F8D5-006F-4027-AF51-F5CE61F97992}"/>
              </a:ext>
            </a:extLst>
          </p:cNvPr>
          <p:cNvSpPr>
            <a:spLocks noGrp="1"/>
          </p:cNvSpPr>
          <p:nvPr>
            <p:ph type="title"/>
          </p:nvPr>
        </p:nvSpPr>
        <p:spPr>
          <a:xfrm>
            <a:off x="582579" y="-97626"/>
            <a:ext cx="10772775" cy="1012026"/>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8B9F2596-4852-445F-921E-497B97670A3B}"/>
              </a:ext>
            </a:extLst>
          </p:cNvPr>
          <p:cNvSpPr>
            <a:spLocks noGrp="1"/>
          </p:cNvSpPr>
          <p:nvPr>
            <p:ph idx="1"/>
          </p:nvPr>
        </p:nvSpPr>
        <p:spPr>
          <a:xfrm>
            <a:off x="0" y="816077"/>
            <a:ext cx="10753725" cy="6041923"/>
          </a:xfrm>
        </p:spPr>
        <p:txBody>
          <a:bodyPr>
            <a:normAutofit/>
          </a:bodyPr>
          <a:lstStyle/>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Invest in advancing digital technology and capabilities.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Encourage ethical fishing and aquaculture methods to protect maritime ecosystems.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Co-create and carry out initiatives that address the interrelated issues of food security, sustainable agriculture, and rural development.</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Enhance early warning systems and prediction models to better foresee challenges to food security, market swings, and climate-related concerns.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Provide member nations and stakeholders with instruction and technical support on sustainable farming methods, climate change adaptation, and digital technology.</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Intensify your advocacy efforts to sway policy and decision-making at the international, regional, and national levels.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Review and assess </a:t>
            </a:r>
            <a:r>
              <a:rPr lang="en-US" sz="1800" dirty="0" err="1">
                <a:latin typeface="Arial" panose="020B0604020202020204" pitchFamily="34" charset="0"/>
                <a:cs typeface="Arial" panose="020B0604020202020204" pitchFamily="34" charset="0"/>
              </a:rPr>
              <a:t>programme</a:t>
            </a:r>
            <a:r>
              <a:rPr lang="en-US" sz="1800" dirty="0">
                <a:latin typeface="Arial" panose="020B0604020202020204" pitchFamily="34" charset="0"/>
                <a:cs typeface="Arial" panose="020B0604020202020204" pitchFamily="34" charset="0"/>
              </a:rPr>
              <a:t> results often to spot opportunities for development and resource reallocation.</a:t>
            </a:r>
          </a:p>
          <a:p>
            <a:pPr>
              <a:lnSpc>
                <a:spcPct val="15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pic>
        <p:nvPicPr>
          <p:cNvPr id="3074" name="Picture 2" descr="What are implications and recommendations in research? How to write it,  with examples | Researcher.Life">
            <a:extLst>
              <a:ext uri="{FF2B5EF4-FFF2-40B4-BE49-F238E27FC236}">
                <a16:creationId xmlns:a16="http://schemas.microsoft.com/office/drawing/2014/main" id="{B4DFEF43-00DE-48FC-8F9F-C9C93C73954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0191" y="-757610"/>
            <a:ext cx="7347048" cy="3766185"/>
          </a:xfrm>
          <a:prstGeom prst="rect">
            <a:avLst/>
          </a:prstGeom>
          <a:noFill/>
          <a:effectLst>
            <a:softEdge rad="1270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3815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fade">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500"/>
                                        <p:tgtEl>
                                          <p:spTgt spid="3">
                                            <p:txEl>
                                              <p:pRg st="4" end="4"/>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txEl>
                                              <p:pRg st="5" end="5"/>
                                            </p:txEl>
                                          </p:spTgt>
                                        </p:tgtEl>
                                        <p:attrNameLst>
                                          <p:attrName>style.visibility</p:attrName>
                                        </p:attrNameLst>
                                      </p:cBhvr>
                                      <p:to>
                                        <p:strVal val="visible"/>
                                      </p:to>
                                    </p:set>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276DE-B14F-44D8-A7F6-2281F942EC87}"/>
              </a:ext>
            </a:extLst>
          </p:cNvPr>
          <p:cNvSpPr>
            <a:spLocks noGrp="1"/>
          </p:cNvSpPr>
          <p:nvPr>
            <p:ph type="title"/>
          </p:nvPr>
        </p:nvSpPr>
        <p:spPr>
          <a:xfrm>
            <a:off x="657224" y="-117987"/>
            <a:ext cx="10772775" cy="1347019"/>
          </a:xfrm>
        </p:spPr>
        <p:txBody>
          <a:bodyPr>
            <a:normAutofit/>
          </a:bodyPr>
          <a:lstStyle/>
          <a:p>
            <a:pPr algn="ctr"/>
            <a:r>
              <a:rPr lang="en-US" sz="3600" dirty="0">
                <a:solidFill>
                  <a:schemeClr val="bg2">
                    <a:lumMod val="25000"/>
                  </a:schemeClr>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EC6D36CB-D17A-4E18-BFCC-E3DCCD86B37E}"/>
              </a:ext>
            </a:extLst>
          </p:cNvPr>
          <p:cNvSpPr>
            <a:spLocks noGrp="1"/>
          </p:cNvSpPr>
          <p:nvPr>
            <p:ph idx="1"/>
          </p:nvPr>
        </p:nvSpPr>
        <p:spPr>
          <a:xfrm>
            <a:off x="676656" y="993059"/>
            <a:ext cx="10753725" cy="5545394"/>
          </a:xfrm>
        </p:spPr>
        <p:txBody>
          <a:bodyPr/>
          <a:lstStyle/>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rPr>
              <a:t> Cui, L., Guo, S. and Zhang, H., 2020. Coordinating a green agri-food supply chain with revenue-sharing contracts considering retailers’ green marketing efforts. </a:t>
            </a:r>
            <a:r>
              <a:rPr lang="en-US" sz="1800" i="1" dirty="0">
                <a:latin typeface="Arial" panose="020B0604020202020204" pitchFamily="34" charset="0"/>
                <a:cs typeface="Arial" panose="020B0604020202020204" pitchFamily="34" charset="0"/>
              </a:rPr>
              <a:t>Sustainability</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12</a:t>
            </a:r>
            <a:r>
              <a:rPr lang="en-US" sz="1800" dirty="0">
                <a:latin typeface="Arial" panose="020B0604020202020204" pitchFamily="34" charset="0"/>
                <a:cs typeface="Arial" panose="020B0604020202020204" pitchFamily="34" charset="0"/>
              </a:rPr>
              <a:t>(4), p.1289.</a:t>
            </a:r>
          </a:p>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hlinkClick r:id="rId2"/>
              </a:rPr>
              <a:t> https://chat.openai.com/</a:t>
            </a:r>
            <a:endParaRPr lang="en-US" sz="1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hlinkClick r:id="rId3"/>
              </a:rPr>
              <a:t> https://www.fao.org/3/i9037en/i9037en.pdf</a:t>
            </a:r>
            <a:endParaRPr lang="en-US" sz="1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hlinkClick r:id="rId4"/>
              </a:rPr>
              <a:t> https://www.fao.org/2019- </a:t>
            </a:r>
            <a:r>
              <a:rPr lang="en-US" sz="1800" dirty="0" err="1">
                <a:latin typeface="Arial" panose="020B0604020202020204" pitchFamily="34" charset="0"/>
                <a:cs typeface="Arial" panose="020B0604020202020204" pitchFamily="34" charset="0"/>
                <a:hlinkClick r:id="rId4"/>
              </a:rPr>
              <a:t>ncov</a:t>
            </a:r>
            <a:r>
              <a:rPr lang="en-US" sz="1800" dirty="0">
                <a:latin typeface="Arial" panose="020B0604020202020204" pitchFamily="34" charset="0"/>
                <a:cs typeface="Arial" panose="020B0604020202020204" pitchFamily="34" charset="0"/>
                <a:hlinkClick r:id="rId4"/>
              </a:rPr>
              <a:t>/en/#:~:text=Policy%20tools,food%20security%20across%20the%20globe</a:t>
            </a:r>
            <a:endParaRPr lang="en-US" sz="1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Lecup</a:t>
            </a:r>
            <a:r>
              <a:rPr lang="en-US" sz="1800" dirty="0">
                <a:latin typeface="Arial" panose="020B0604020202020204" pitchFamily="34" charset="0"/>
                <a:cs typeface="Arial" panose="020B0604020202020204" pitchFamily="34" charset="0"/>
              </a:rPr>
              <a:t>, I. and Nicholson, K., 2000. </a:t>
            </a:r>
            <a:r>
              <a:rPr lang="en-US" sz="1800" i="1" dirty="0">
                <a:latin typeface="Arial" panose="020B0604020202020204" pitchFamily="34" charset="0"/>
                <a:cs typeface="Arial" panose="020B0604020202020204" pitchFamily="34" charset="0"/>
              </a:rPr>
              <a:t>Community-based tree and forest product enterprises: market analysis and development</a:t>
            </a:r>
            <a:r>
              <a:rPr lang="en-US" sz="1800" dirty="0">
                <a:latin typeface="Arial" panose="020B0604020202020204" pitchFamily="34" charset="0"/>
                <a:cs typeface="Arial" panose="020B0604020202020204" pitchFamily="34" charset="0"/>
              </a:rPr>
              <a:t> (No. F019. 035). Rome: FAO.</a:t>
            </a:r>
          </a:p>
          <a:p>
            <a:pPr>
              <a:lnSpc>
                <a:spcPct val="150000"/>
              </a:lnSpc>
              <a:buFont typeface="Wingdings" panose="05000000000000000000" pitchFamily="2" charset="2"/>
              <a:buChar char="§"/>
            </a:pPr>
            <a:r>
              <a:rPr lang="en-US" sz="1800" dirty="0">
                <a:latin typeface="Arial" panose="020B0604020202020204" pitchFamily="34" charset="0"/>
                <a:cs typeface="Arial" panose="020B0604020202020204" pitchFamily="34" charset="0"/>
              </a:rPr>
              <a:t> </a:t>
            </a:r>
            <a:r>
              <a:rPr lang="en-US" sz="1800" dirty="0" err="1">
                <a:latin typeface="Arial" panose="020B0604020202020204" pitchFamily="34" charset="0"/>
                <a:cs typeface="Arial" panose="020B0604020202020204" pitchFamily="34" charset="0"/>
              </a:rPr>
              <a:t>Mouloudj</a:t>
            </a:r>
            <a:r>
              <a:rPr lang="en-US" sz="1800" dirty="0">
                <a:latin typeface="Arial" panose="020B0604020202020204" pitchFamily="34" charset="0"/>
                <a:cs typeface="Arial" panose="020B0604020202020204" pitchFamily="34" charset="0"/>
              </a:rPr>
              <a:t>, K., </a:t>
            </a:r>
            <a:r>
              <a:rPr lang="en-US" sz="1800" dirty="0" err="1">
                <a:latin typeface="Arial" panose="020B0604020202020204" pitchFamily="34" charset="0"/>
                <a:cs typeface="Arial" panose="020B0604020202020204" pitchFamily="34" charset="0"/>
              </a:rPr>
              <a:t>Bouarar</a:t>
            </a:r>
            <a:r>
              <a:rPr lang="en-US" sz="1800" dirty="0">
                <a:latin typeface="Arial" panose="020B0604020202020204" pitchFamily="34" charset="0"/>
                <a:cs typeface="Arial" panose="020B0604020202020204" pitchFamily="34" charset="0"/>
              </a:rPr>
              <a:t>, A.C. and </a:t>
            </a:r>
            <a:r>
              <a:rPr lang="en-US" sz="1800" dirty="0" err="1">
                <a:latin typeface="Arial" panose="020B0604020202020204" pitchFamily="34" charset="0"/>
                <a:cs typeface="Arial" panose="020B0604020202020204" pitchFamily="34" charset="0"/>
              </a:rPr>
              <a:t>Fechit</a:t>
            </a:r>
            <a:r>
              <a:rPr lang="en-US" sz="1800" dirty="0">
                <a:latin typeface="Arial" panose="020B0604020202020204" pitchFamily="34" charset="0"/>
                <a:cs typeface="Arial" panose="020B0604020202020204" pitchFamily="34" charset="0"/>
              </a:rPr>
              <a:t>, H., 2020. The impact of COVID-19 pandemic on food security. </a:t>
            </a:r>
            <a:r>
              <a:rPr lang="en-US" sz="1800" i="1" dirty="0">
                <a:latin typeface="Arial" panose="020B0604020202020204" pitchFamily="34" charset="0"/>
                <a:cs typeface="Arial" panose="020B0604020202020204" pitchFamily="34" charset="0"/>
              </a:rPr>
              <a:t>Les cahiers du CREAD</a:t>
            </a:r>
            <a:r>
              <a:rPr lang="en-US" sz="1800" dirty="0">
                <a:latin typeface="Arial" panose="020B0604020202020204" pitchFamily="34" charset="0"/>
                <a:cs typeface="Arial" panose="020B0604020202020204" pitchFamily="34" charset="0"/>
              </a:rPr>
              <a:t>, </a:t>
            </a:r>
            <a:r>
              <a:rPr lang="en-US" sz="1800" i="1" dirty="0">
                <a:latin typeface="Arial" panose="020B0604020202020204" pitchFamily="34" charset="0"/>
                <a:cs typeface="Arial" panose="020B0604020202020204" pitchFamily="34" charset="0"/>
              </a:rPr>
              <a:t>36</a:t>
            </a:r>
            <a:r>
              <a:rPr lang="en-US" sz="1800" dirty="0">
                <a:latin typeface="Arial" panose="020B0604020202020204" pitchFamily="34" charset="0"/>
                <a:cs typeface="Arial" panose="020B0604020202020204" pitchFamily="34" charset="0"/>
              </a:rPr>
              <a:t>(3), pp.159-184.</a:t>
            </a:r>
          </a:p>
          <a:p>
            <a:pPr>
              <a:buFont typeface="Wingdings" panose="05000000000000000000" pitchFamily="2" charset="2"/>
              <a:buChar char="§"/>
            </a:pPr>
            <a:endParaRPr lang="en-US" sz="1800" dirty="0">
              <a:latin typeface="Arial" panose="020B0604020202020204" pitchFamily="34" charset="0"/>
              <a:cs typeface="Arial" panose="020B0604020202020204" pitchFamily="34" charset="0"/>
            </a:endParaRPr>
          </a:p>
          <a:p>
            <a:pPr>
              <a:lnSpc>
                <a:spcPct val="150000"/>
              </a:lnSpc>
            </a:pPr>
            <a:endParaRPr lang="en-US" sz="18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83799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4100" name="Picture 4" descr="Thank You to The Farm Workers – The Fresh Food Heroes - YouTube">
            <a:extLst>
              <a:ext uri="{FF2B5EF4-FFF2-40B4-BE49-F238E27FC236}">
                <a16:creationId xmlns:a16="http://schemas.microsoft.com/office/drawing/2014/main" id="{1FE0AEA7-104F-4F2A-9F87-D3818917C3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209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checkerboard(across)">
                                      <p:cBhvr>
                                        <p:cTn id="7" dur="500"/>
                                        <p:tgtEl>
                                          <p:spTgt spid="4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1835</TotalTime>
  <Words>1474</Words>
  <Application>Microsoft Office PowerPoint</Application>
  <PresentationFormat>Widescreen</PresentationFormat>
  <Paragraphs>106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 Light</vt:lpstr>
      <vt:lpstr>Wingdings</vt:lpstr>
      <vt:lpstr>Metropolitan</vt:lpstr>
      <vt:lpstr>A CRITICAL ANALYSIS OF THE GLOBAL BUSINESS ENVIRONMENT - POST PANDEMIC</vt:lpstr>
      <vt:lpstr>PowerPoint Presentation</vt:lpstr>
      <vt:lpstr>FOOD AND AGRICULTURE ORGANIZATION (FAO)</vt:lpstr>
      <vt:lpstr>MARKET ANALYSIS</vt:lpstr>
      <vt:lpstr>PowerPoint Presentation</vt:lpstr>
      <vt:lpstr>PowerPoint Presentation</vt:lpstr>
      <vt:lpstr>PowerPoint Presentation</vt:lpstr>
      <vt:lpstr>MARKET FAILURE</vt:lpstr>
      <vt:lpstr>COMPETITIVE STRATEGY FOR COMPETITIVE ADVANTAGE</vt:lpstr>
      <vt:lpstr>PowerPoint Presentation</vt:lpstr>
      <vt:lpstr>HOW THE FAO ALLOCATE ITS RESOURCES ?</vt:lpstr>
      <vt:lpstr>FAO’S GREEN MARKETING CSR STRATEGIES</vt:lpstr>
      <vt:lpstr>RECOMMENDATIONS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ENVIRONMET – POST PANDEMIC</dc:title>
  <dc:creator>YOGA 7Series</dc:creator>
  <cp:lastModifiedBy>YOGA 7Series</cp:lastModifiedBy>
  <cp:revision>53</cp:revision>
  <dcterms:created xsi:type="dcterms:W3CDTF">2023-07-07T08:02:17Z</dcterms:created>
  <dcterms:modified xsi:type="dcterms:W3CDTF">2023-07-08T20:58:13Z</dcterms:modified>
</cp:coreProperties>
</file>