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306" r:id="rId3"/>
    <p:sldId id="308" r:id="rId4"/>
    <p:sldId id="309" r:id="rId5"/>
    <p:sldId id="310" r:id="rId6"/>
    <p:sldId id="326" r:id="rId7"/>
    <p:sldId id="312" r:id="rId8"/>
    <p:sldId id="313" r:id="rId9"/>
    <p:sldId id="314" r:id="rId10"/>
    <p:sldId id="315" r:id="rId11"/>
    <p:sldId id="316" r:id="rId12"/>
    <p:sldId id="317" r:id="rId13"/>
    <p:sldId id="318" r:id="rId14"/>
    <p:sldId id="319" r:id="rId15"/>
    <p:sldId id="320" r:id="rId16"/>
    <p:sldId id="321" r:id="rId17"/>
    <p:sldId id="323" r:id="rId18"/>
    <p:sldId id="324" r:id="rId19"/>
    <p:sldId id="325" r:id="rId20"/>
    <p:sldId id="327" r:id="rId2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81" d="100"/>
          <a:sy n="81" d="100"/>
        </p:scale>
        <p:origin x="91" y="1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Jenkins" userId="6e983f3e0f6a59ed" providerId="LiveId" clId="{E230B4F9-B9D8-4ECA-A540-D8E640321700}"/>
    <pc:docChg chg="modSld">
      <pc:chgData name="Paul Jenkins" userId="6e983f3e0f6a59ed" providerId="LiveId" clId="{E230B4F9-B9D8-4ECA-A540-D8E640321700}" dt="2020-08-20T11:18:34.697" v="39"/>
      <pc:docMkLst>
        <pc:docMk/>
      </pc:docMkLst>
      <pc:sldChg chg="addSp modSp mod modAnim">
        <pc:chgData name="Paul Jenkins" userId="6e983f3e0f6a59ed" providerId="LiveId" clId="{E230B4F9-B9D8-4ECA-A540-D8E640321700}" dt="2020-08-20T11:18:34.697" v="39"/>
        <pc:sldMkLst>
          <pc:docMk/>
          <pc:sldMk cId="1528270087" sldId="323"/>
        </pc:sldMkLst>
        <pc:spChg chg="add mod">
          <ac:chgData name="Paul Jenkins" userId="6e983f3e0f6a59ed" providerId="LiveId" clId="{E230B4F9-B9D8-4ECA-A540-D8E640321700}" dt="2020-08-20T11:18:09.311" v="37" actId="20577"/>
          <ac:spMkLst>
            <pc:docMk/>
            <pc:sldMk cId="1528270087" sldId="323"/>
            <ac:spMk id="3" creationId="{50CFCDEC-3E50-41AF-B2E9-4576575A0FE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8/20/2020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84690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609600" y="1600201"/>
            <a:ext cx="109728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609600" y="2278063"/>
            <a:ext cx="109728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609601" y="2954338"/>
            <a:ext cx="10977033"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609600" y="3733801"/>
            <a:ext cx="109728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609600" y="4427538"/>
            <a:ext cx="109728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609600" y="5181601"/>
            <a:ext cx="109728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609600" y="5811838"/>
            <a:ext cx="109728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4876801" y="6418263"/>
            <a:ext cx="639779"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7338485" y="6418263"/>
            <a:ext cx="604423"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9601201" y="6418263"/>
            <a:ext cx="768036"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10634802" y="6418263"/>
            <a:ext cx="1038132"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50356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609600" y="1600201"/>
            <a:ext cx="109728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609600" y="3962401"/>
            <a:ext cx="109728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spcBef>
                <a:spcPts val="0"/>
              </a:spcBef>
              <a:buSzPct val="25000"/>
            </a:pPr>
            <a:fld id="{00000000-1234-1234-1234-123412341234}" type="slidenum">
              <a:rPr lang="en-US" sz="900" smtClean="0">
                <a:solidFill>
                  <a:schemeClr val="lt1"/>
                </a:solidFill>
                <a:latin typeface="Arial"/>
                <a:ea typeface="Arial"/>
                <a:cs typeface="Arial"/>
                <a:sym typeface="Arial"/>
              </a:rPr>
              <a:pPr>
                <a:spcBef>
                  <a:spcPts val="0"/>
                </a:spcBef>
                <a:buSzPct val="25000"/>
              </a:p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510648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2423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b="1" dirty="0">
                <a:solidFill>
                  <a:schemeClr val="tx1"/>
                </a:solidFill>
              </a:rPr>
              <a:t>Session 2- Project Closeout and Termination</a:t>
            </a:r>
            <a:endParaRPr lang="en-US" altLang="en-US" b="1" dirty="0">
              <a:solidFill>
                <a:schemeClr val="tx1"/>
              </a:solidFill>
              <a:cs typeface="Arial" panose="020B0604020202020204" pitchFamily="34" charset="0"/>
              <a:sym typeface="Arial" panose="020B0604020202020204" pitchFamily="34" charset="0"/>
            </a:endParaRPr>
          </a:p>
          <a:p>
            <a:pPr eaLnBrk="1" hangingPunct="1"/>
            <a:endParaRPr lang="en-GB" altLang="en-US" b="1" dirty="0">
              <a:solidFill>
                <a:schemeClr val="tx1"/>
              </a:solidFill>
            </a:endParaRPr>
          </a:p>
          <a:p>
            <a:pPr eaLnBrk="1" hangingPunct="1"/>
            <a:r>
              <a:rPr lang="en-GB" altLang="en-US" b="1" dirty="0">
                <a:solidFill>
                  <a:schemeClr val="tx1"/>
                </a:solidFill>
              </a:rPr>
              <a:t>WEEK 10</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Learning Objectives</a:t>
            </a:r>
            <a:endParaRPr lang="en-IN" dirty="0">
              <a:solidFill>
                <a:schemeClr val="tx2"/>
              </a:solidFill>
            </a:endParaRPr>
          </a:p>
        </p:txBody>
      </p:sp>
      <p:sp>
        <p:nvSpPr>
          <p:cNvPr id="5" name="Text Placeholder 4"/>
          <p:cNvSpPr>
            <a:spLocks noGrp="1"/>
          </p:cNvSpPr>
          <p:nvPr>
            <p:ph idx="1"/>
          </p:nvPr>
        </p:nvSpPr>
        <p:spPr/>
        <p:txBody>
          <a:bodyPr/>
          <a:lstStyle/>
          <a:p>
            <a:pPr marL="0" indent="0">
              <a:buClr>
                <a:schemeClr val="accent3"/>
              </a:buClr>
              <a:buNone/>
              <a:defRPr/>
            </a:pPr>
            <a:r>
              <a:rPr lang="en-US" sz="2400" b="1" dirty="0">
                <a:solidFill>
                  <a:schemeClr val="tx2"/>
                </a:solidFill>
              </a:rPr>
              <a:t>14.1</a:t>
            </a:r>
            <a:r>
              <a:rPr lang="en-US" sz="2400" dirty="0"/>
              <a:t> Distinguish among the four main forms of project termination.</a:t>
            </a:r>
          </a:p>
          <a:p>
            <a:pPr marL="0" indent="0">
              <a:buClr>
                <a:schemeClr val="accent3"/>
              </a:buClr>
              <a:buNone/>
              <a:defRPr/>
            </a:pPr>
            <a:r>
              <a:rPr lang="en-US" sz="2400" b="1" dirty="0">
                <a:solidFill>
                  <a:schemeClr val="tx2"/>
                </a:solidFill>
              </a:rPr>
              <a:t>14.2</a:t>
            </a:r>
            <a:r>
              <a:rPr lang="en-US" sz="2400" dirty="0"/>
              <a:t> Recognize the seven key steps in formal project closeout.</a:t>
            </a:r>
          </a:p>
          <a:p>
            <a:pPr marL="0" indent="0">
              <a:buClr>
                <a:schemeClr val="accent3"/>
              </a:buClr>
              <a:buNone/>
              <a:defRPr/>
            </a:pPr>
            <a:r>
              <a:rPr lang="en-US" sz="2400" b="1" dirty="0">
                <a:solidFill>
                  <a:schemeClr val="tx2"/>
                </a:solidFill>
              </a:rPr>
              <a:t>14.3</a:t>
            </a:r>
            <a:r>
              <a:rPr lang="en-US" sz="2400" dirty="0"/>
              <a:t> Understand key reasons for early termination of projects.</a:t>
            </a:r>
          </a:p>
          <a:p>
            <a:pPr marL="0" indent="0">
              <a:buClr>
                <a:schemeClr val="accent3"/>
              </a:buClr>
              <a:buNone/>
              <a:defRPr/>
            </a:pPr>
            <a:r>
              <a:rPr lang="en-US" sz="2400" b="1" dirty="0">
                <a:solidFill>
                  <a:schemeClr val="tx2"/>
                </a:solidFill>
              </a:rPr>
              <a:t>14.4</a:t>
            </a:r>
            <a:r>
              <a:rPr lang="en-US" sz="2400" dirty="0"/>
              <a:t> Know the challenges and components of a final project report.</a:t>
            </a:r>
            <a:endParaRPr lang="en-IN" sz="2400" dirty="0"/>
          </a:p>
        </p:txBody>
      </p:sp>
    </p:spTree>
    <p:extLst>
      <p:ext uri="{BB962C8B-B14F-4D97-AF65-F5344CB8AC3E}">
        <p14:creationId xmlns:p14="http://schemas.microsoft.com/office/powerpoint/2010/main" val="2827113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Project Termination</a:t>
            </a:r>
            <a:endParaRPr lang="en-IN" dirty="0"/>
          </a:p>
        </p:txBody>
      </p:sp>
      <p:sp>
        <p:nvSpPr>
          <p:cNvPr id="5" name="Text Placeholder 4"/>
          <p:cNvSpPr>
            <a:spLocks noGrp="1"/>
          </p:cNvSpPr>
          <p:nvPr>
            <p:ph type="body" idx="1"/>
          </p:nvPr>
        </p:nvSpPr>
        <p:spPr/>
        <p:txBody>
          <a:bodyPr/>
          <a:lstStyle/>
          <a:p>
            <a:pPr marL="0" indent="0" eaLnBrk="1" hangingPunct="1">
              <a:buNone/>
            </a:pPr>
            <a:r>
              <a:rPr lang="en-US" altLang="en-US" sz="2400" dirty="0"/>
              <a:t>The four main reasons for project termination are:</a:t>
            </a:r>
          </a:p>
          <a:p>
            <a:pPr eaLnBrk="1" hangingPunct="1"/>
            <a:r>
              <a:rPr lang="en-US" altLang="en-US" sz="2400" dirty="0"/>
              <a:t>Extinction</a:t>
            </a:r>
          </a:p>
          <a:p>
            <a:pPr eaLnBrk="1" hangingPunct="1"/>
            <a:r>
              <a:rPr lang="en-US" altLang="en-US" sz="2400" dirty="0"/>
              <a:t>Addition</a:t>
            </a:r>
          </a:p>
          <a:p>
            <a:pPr eaLnBrk="1" hangingPunct="1"/>
            <a:r>
              <a:rPr lang="en-US" altLang="en-US" sz="2400" dirty="0"/>
              <a:t>Integration</a:t>
            </a:r>
          </a:p>
          <a:p>
            <a:pPr eaLnBrk="1" hangingPunct="1"/>
            <a:r>
              <a:rPr lang="en-US" altLang="en-US" sz="2400" dirty="0"/>
              <a:t>Starvation</a:t>
            </a:r>
            <a:endParaRPr lang="en-IN" sz="2400" dirty="0"/>
          </a:p>
        </p:txBody>
      </p:sp>
    </p:spTree>
    <p:extLst>
      <p:ext uri="{BB962C8B-B14F-4D97-AF65-F5344CB8AC3E}">
        <p14:creationId xmlns:p14="http://schemas.microsoft.com/office/powerpoint/2010/main" val="1899096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Natural Termination—Closeout Process</a:t>
            </a:r>
            <a:endParaRPr lang="en-IN" dirty="0"/>
          </a:p>
        </p:txBody>
      </p:sp>
      <p:sp>
        <p:nvSpPr>
          <p:cNvPr id="5" name="Text Placeholder 4"/>
          <p:cNvSpPr>
            <a:spLocks noGrp="1"/>
          </p:cNvSpPr>
          <p:nvPr>
            <p:ph type="body" idx="1"/>
          </p:nvPr>
        </p:nvSpPr>
        <p:spPr/>
        <p:txBody>
          <a:bodyPr/>
          <a:lstStyle/>
          <a:p>
            <a:r>
              <a:rPr lang="en-US" altLang="en-US" sz="2400" dirty="0"/>
              <a:t>Finishing the Work</a:t>
            </a:r>
          </a:p>
          <a:p>
            <a:r>
              <a:rPr lang="en-US" altLang="en-US" sz="2400" dirty="0"/>
              <a:t>Handing Over the Project</a:t>
            </a:r>
          </a:p>
          <a:p>
            <a:pPr lvl="1"/>
            <a:r>
              <a:rPr lang="en-US" altLang="en-US" sz="2400" dirty="0"/>
              <a:t>Private Finance Initiatives (P</a:t>
            </a:r>
            <a:r>
              <a:rPr lang="en-US" altLang="en-US" sz="100" dirty="0"/>
              <a:t> </a:t>
            </a:r>
            <a:r>
              <a:rPr lang="en-US" altLang="en-US" sz="2400" dirty="0"/>
              <a:t>F</a:t>
            </a:r>
            <a:r>
              <a:rPr lang="en-US" altLang="en-US" sz="100" dirty="0"/>
              <a:t> </a:t>
            </a:r>
            <a:r>
              <a:rPr lang="en-US" altLang="en-US" sz="2400" dirty="0"/>
              <a:t>I</a:t>
            </a:r>
            <a:r>
              <a:rPr lang="en-US" altLang="en-US" sz="100" dirty="0"/>
              <a:t> </a:t>
            </a:r>
            <a:r>
              <a:rPr lang="en-US" altLang="en-US" sz="2400" dirty="0"/>
              <a:t>s)</a:t>
            </a:r>
          </a:p>
          <a:p>
            <a:pPr lvl="1"/>
            <a:r>
              <a:rPr lang="en-US" altLang="en-US" sz="2400" dirty="0"/>
              <a:t>Build, Operate, and Transfer (B</a:t>
            </a:r>
            <a:r>
              <a:rPr lang="en-US" altLang="en-US" sz="100" dirty="0"/>
              <a:t> </a:t>
            </a:r>
            <a:r>
              <a:rPr lang="en-US" altLang="en-US" sz="2400" dirty="0"/>
              <a:t>O</a:t>
            </a:r>
            <a:r>
              <a:rPr lang="en-US" altLang="en-US" sz="100" dirty="0"/>
              <a:t> </a:t>
            </a:r>
            <a:r>
              <a:rPr lang="en-US" altLang="en-US" sz="2400" dirty="0"/>
              <a:t>T)</a:t>
            </a:r>
          </a:p>
          <a:p>
            <a:pPr lvl="1"/>
            <a:r>
              <a:rPr lang="en-US" altLang="en-US" sz="2400" dirty="0"/>
              <a:t>Build, Own, Operate, and Transfer (B</a:t>
            </a:r>
            <a:r>
              <a:rPr lang="en-US" altLang="en-US" sz="100" dirty="0"/>
              <a:t> </a:t>
            </a:r>
            <a:r>
              <a:rPr lang="en-US" altLang="en-US" sz="2400" dirty="0"/>
              <a:t>O</a:t>
            </a:r>
            <a:r>
              <a:rPr lang="en-US" altLang="en-US" sz="100" dirty="0"/>
              <a:t> </a:t>
            </a:r>
            <a:r>
              <a:rPr lang="en-US" altLang="en-US" sz="2400" dirty="0"/>
              <a:t>O</a:t>
            </a:r>
            <a:r>
              <a:rPr lang="en-US" altLang="en-US" sz="100" dirty="0"/>
              <a:t> </a:t>
            </a:r>
            <a:r>
              <a:rPr lang="en-US" altLang="en-US" sz="2400" dirty="0"/>
              <a:t>T)</a:t>
            </a:r>
          </a:p>
          <a:p>
            <a:r>
              <a:rPr lang="en-US" altLang="en-US" sz="2400" dirty="0"/>
              <a:t>Gaining Acceptance for the Project</a:t>
            </a:r>
          </a:p>
          <a:p>
            <a:r>
              <a:rPr lang="en-US" altLang="en-US" sz="2400" dirty="0"/>
              <a:t>Harvesting the Benefits</a:t>
            </a:r>
          </a:p>
          <a:p>
            <a:r>
              <a:rPr lang="en-US" altLang="en-US" sz="2400" dirty="0"/>
              <a:t>Reviewing How It All Went</a:t>
            </a:r>
            <a:endParaRPr lang="en-IN" sz="2400" dirty="0"/>
          </a:p>
        </p:txBody>
      </p:sp>
    </p:spTree>
    <p:extLst>
      <p:ext uri="{BB962C8B-B14F-4D97-AF65-F5344CB8AC3E}">
        <p14:creationId xmlns:p14="http://schemas.microsoft.com/office/powerpoint/2010/main" val="1945790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Post-Project Reviews</a:t>
            </a:r>
            <a:endParaRPr lang="en-IN" dirty="0"/>
          </a:p>
        </p:txBody>
      </p:sp>
      <p:sp>
        <p:nvSpPr>
          <p:cNvPr id="9" name="Text Placeholder 8"/>
          <p:cNvSpPr>
            <a:spLocks noGrp="1"/>
          </p:cNvSpPr>
          <p:nvPr>
            <p:ph type="body" idx="1"/>
          </p:nvPr>
        </p:nvSpPr>
        <p:spPr/>
        <p:txBody>
          <a:bodyPr/>
          <a:lstStyle/>
          <a:p>
            <a:pPr marL="432000" indent="-432000">
              <a:buFont typeface="Corbel" panose="020B0503020204020204" pitchFamily="34" charset="0"/>
              <a:buAutoNum type="arabicPeriod"/>
            </a:pPr>
            <a:r>
              <a:rPr lang="en-US" altLang="en-US" sz="2400" dirty="0">
                <a:latin typeface="+mn-lt"/>
              </a:rPr>
              <a:t>Objectivity and Issues</a:t>
            </a:r>
          </a:p>
        </p:txBody>
      </p:sp>
      <p:sp>
        <p:nvSpPr>
          <p:cNvPr id="2" name="Content Placeholder 1"/>
          <p:cNvSpPr>
            <a:spLocks noGrp="1"/>
          </p:cNvSpPr>
          <p:nvPr>
            <p:ph sz="quarter" idx="14"/>
          </p:nvPr>
        </p:nvSpPr>
        <p:spPr>
          <a:xfrm>
            <a:off x="1981201" y="2152590"/>
            <a:ext cx="8232775" cy="2213191"/>
          </a:xfrm>
        </p:spPr>
        <p:txBody>
          <a:bodyPr/>
          <a:lstStyle/>
          <a:p>
            <a:pPr marL="741600" lvl="1" indent="-284400">
              <a:buNone/>
            </a:pPr>
            <a:r>
              <a:rPr lang="en-US" altLang="en-US" sz="2400" dirty="0">
                <a:solidFill>
                  <a:schemeClr val="tx2"/>
                </a:solidFill>
              </a:rPr>
              <a:t>a.</a:t>
            </a:r>
            <a:r>
              <a:rPr lang="en-US" altLang="en-US" sz="2400" dirty="0"/>
              <a:t> Outside reviewers are unfamiliar.</a:t>
            </a:r>
          </a:p>
          <a:p>
            <a:pPr marL="741600" lvl="1" indent="-284400">
              <a:buNone/>
            </a:pPr>
            <a:r>
              <a:rPr lang="en-US" altLang="en-US" sz="2400" dirty="0">
                <a:solidFill>
                  <a:schemeClr val="tx2"/>
                </a:solidFill>
              </a:rPr>
              <a:t>b.</a:t>
            </a:r>
            <a:r>
              <a:rPr lang="en-US" altLang="en-US" sz="2400" dirty="0"/>
              <a:t> Project team may be suspicious.</a:t>
            </a:r>
          </a:p>
          <a:p>
            <a:pPr marL="741600" lvl="1" indent="-284400">
              <a:buNone/>
            </a:pPr>
            <a:r>
              <a:rPr lang="en-US" altLang="en-US" sz="2400" dirty="0">
                <a:solidFill>
                  <a:schemeClr val="tx2"/>
                </a:solidFill>
              </a:rPr>
              <a:t>c.</a:t>
            </a:r>
            <a:r>
              <a:rPr lang="en-US" altLang="en-US" sz="2400" dirty="0"/>
              <a:t> Outside evaluators may be compelled to find  problems.</a:t>
            </a:r>
          </a:p>
          <a:p>
            <a:pPr marL="741600" lvl="1" indent="-284400">
              <a:buNone/>
            </a:pPr>
            <a:r>
              <a:rPr lang="en-US" altLang="en-US" sz="2400" dirty="0">
                <a:solidFill>
                  <a:schemeClr val="tx2"/>
                </a:solidFill>
              </a:rPr>
              <a:t>d.</a:t>
            </a:r>
            <a:r>
              <a:rPr lang="en-US" altLang="en-US" sz="2400" dirty="0"/>
              <a:t> Outside reviewers are not competent.</a:t>
            </a:r>
            <a:endParaRPr lang="en-IN" sz="2400" dirty="0"/>
          </a:p>
        </p:txBody>
      </p:sp>
      <p:sp>
        <p:nvSpPr>
          <p:cNvPr id="10" name="Text Placeholder 9"/>
          <p:cNvSpPr>
            <a:spLocks noGrp="1"/>
          </p:cNvSpPr>
          <p:nvPr>
            <p:ph sz="quarter" idx="13"/>
          </p:nvPr>
        </p:nvSpPr>
        <p:spPr>
          <a:xfrm>
            <a:off x="1981200" y="4368617"/>
            <a:ext cx="8229600" cy="1732235"/>
          </a:xfrm>
        </p:spPr>
        <p:txBody>
          <a:bodyPr/>
          <a:lstStyle/>
          <a:p>
            <a:pPr marL="432000" indent="-432000">
              <a:buFont typeface="+mj-lt"/>
              <a:buAutoNum type="arabicPeriod" startAt="2"/>
            </a:pPr>
            <a:r>
              <a:rPr lang="en-US" altLang="en-US" sz="2400" dirty="0"/>
              <a:t>Internal Consistency</a:t>
            </a:r>
          </a:p>
          <a:p>
            <a:pPr marL="432000" indent="-432000">
              <a:buFont typeface="+mj-lt"/>
              <a:buAutoNum type="arabicPeriod" startAt="2"/>
            </a:pPr>
            <a:r>
              <a:rPr lang="en-US" altLang="en-US" sz="2400" dirty="0"/>
              <a:t>Replicability</a:t>
            </a:r>
          </a:p>
          <a:p>
            <a:pPr marL="432000" indent="-432000">
              <a:buFont typeface="+mj-lt"/>
              <a:buAutoNum type="arabicPeriod" startAt="2"/>
            </a:pPr>
            <a:r>
              <a:rPr lang="en-US" altLang="en-US" sz="2400" dirty="0"/>
              <a:t>Fairness</a:t>
            </a:r>
            <a:endParaRPr lang="en-IN" sz="2400" dirty="0"/>
          </a:p>
        </p:txBody>
      </p:sp>
    </p:spTree>
    <p:extLst>
      <p:ext uri="{BB962C8B-B14F-4D97-AF65-F5344CB8AC3E}">
        <p14:creationId xmlns:p14="http://schemas.microsoft.com/office/powerpoint/2010/main" val="274110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15373"/>
            <a:ext cx="10972800" cy="715434"/>
          </a:xfrm>
        </p:spPr>
        <p:txBody>
          <a:bodyPr/>
          <a:lstStyle/>
          <a:p>
            <a:r>
              <a:rPr lang="en-US" dirty="0"/>
              <a:t>Lessons Learned Meetings</a:t>
            </a:r>
            <a:endParaRPr lang="en-IN" dirty="0"/>
          </a:p>
        </p:txBody>
      </p:sp>
      <p:sp>
        <p:nvSpPr>
          <p:cNvPr id="6" name="Text Placeholder 5"/>
          <p:cNvSpPr>
            <a:spLocks noGrp="1"/>
          </p:cNvSpPr>
          <p:nvPr>
            <p:ph type="body" idx="1"/>
          </p:nvPr>
        </p:nvSpPr>
        <p:spPr>
          <a:xfrm>
            <a:off x="609600" y="1312651"/>
            <a:ext cx="10972800" cy="2163763"/>
          </a:xfrm>
        </p:spPr>
        <p:txBody>
          <a:bodyPr/>
          <a:lstStyle/>
          <a:p>
            <a:pPr marL="0" indent="0" eaLnBrk="1" hangingPunct="1">
              <a:buNone/>
            </a:pPr>
            <a:r>
              <a:rPr lang="en-US" altLang="en-US" sz="2200" b="1" dirty="0">
                <a:solidFill>
                  <a:schemeClr val="tx1"/>
                </a:solidFill>
                <a:latin typeface="+mn-lt"/>
              </a:rPr>
              <a:t>Common Errors</a:t>
            </a:r>
          </a:p>
          <a:p>
            <a:pPr eaLnBrk="1" hangingPunct="1"/>
            <a:r>
              <a:rPr lang="en-US" altLang="en-US" sz="2200" dirty="0">
                <a:solidFill>
                  <a:schemeClr val="tx1"/>
                </a:solidFill>
                <a:latin typeface="+mn-lt"/>
              </a:rPr>
              <a:t>Misidentifying </a:t>
            </a:r>
            <a:r>
              <a:rPr lang="en-US" altLang="en-US" sz="2200" b="1" dirty="0">
                <a:solidFill>
                  <a:schemeClr val="tx1"/>
                </a:solidFill>
                <a:latin typeface="+mn-lt"/>
              </a:rPr>
              <a:t>systematic errors</a:t>
            </a:r>
          </a:p>
          <a:p>
            <a:pPr eaLnBrk="1" hangingPunct="1"/>
            <a:r>
              <a:rPr lang="en-US" altLang="en-US" sz="2200" b="1" dirty="0">
                <a:solidFill>
                  <a:schemeClr val="tx1"/>
                </a:solidFill>
                <a:latin typeface="+mn-lt"/>
              </a:rPr>
              <a:t>Misapplying or misinterpreting lessons</a:t>
            </a:r>
            <a:r>
              <a:rPr lang="en-US" altLang="en-US" sz="2200" dirty="0">
                <a:solidFill>
                  <a:schemeClr val="tx1"/>
                </a:solidFill>
                <a:latin typeface="+mn-lt"/>
              </a:rPr>
              <a:t> based on events</a:t>
            </a:r>
          </a:p>
          <a:p>
            <a:pPr eaLnBrk="1" hangingPunct="1"/>
            <a:r>
              <a:rPr lang="en-US" altLang="en-US" sz="2200" dirty="0">
                <a:solidFill>
                  <a:schemeClr val="tx1"/>
                </a:solidFill>
                <a:latin typeface="+mn-lt"/>
              </a:rPr>
              <a:t>Failure to </a:t>
            </a:r>
            <a:r>
              <a:rPr lang="en-US" altLang="en-US" sz="2200" b="1" dirty="0">
                <a:solidFill>
                  <a:schemeClr val="tx1"/>
                </a:solidFill>
                <a:latin typeface="+mn-lt"/>
              </a:rPr>
              <a:t>pass along</a:t>
            </a:r>
            <a:r>
              <a:rPr lang="en-US" altLang="en-US" sz="2200" dirty="0">
                <a:solidFill>
                  <a:schemeClr val="tx1"/>
                </a:solidFill>
                <a:latin typeface="+mn-lt"/>
              </a:rPr>
              <a:t> conclusions</a:t>
            </a:r>
            <a:endParaRPr lang="en-IN" sz="2200" dirty="0">
              <a:latin typeface="+mn-lt"/>
            </a:endParaRPr>
          </a:p>
        </p:txBody>
      </p:sp>
      <p:sp>
        <p:nvSpPr>
          <p:cNvPr id="7" name="Text Placeholder 6"/>
          <p:cNvSpPr>
            <a:spLocks noGrp="1"/>
          </p:cNvSpPr>
          <p:nvPr>
            <p:ph type="body" idx="2"/>
          </p:nvPr>
        </p:nvSpPr>
        <p:spPr>
          <a:xfrm>
            <a:off x="609600" y="3476414"/>
            <a:ext cx="8229600" cy="2079335"/>
          </a:xfrm>
        </p:spPr>
        <p:txBody>
          <a:bodyPr/>
          <a:lstStyle/>
          <a:p>
            <a:pPr marL="0" indent="0" eaLnBrk="1" hangingPunct="1">
              <a:buNone/>
            </a:pPr>
            <a:r>
              <a:rPr lang="en-US" altLang="en-US" sz="2200" b="1" dirty="0">
                <a:solidFill>
                  <a:schemeClr val="tx1"/>
                </a:solidFill>
                <a:latin typeface="+mn-lt"/>
              </a:rPr>
              <a:t>Meeting Guidelines</a:t>
            </a:r>
          </a:p>
          <a:p>
            <a:pPr eaLnBrk="1" hangingPunct="1"/>
            <a:r>
              <a:rPr lang="en-US" altLang="en-US" sz="2200" dirty="0">
                <a:solidFill>
                  <a:schemeClr val="tx1"/>
                </a:solidFill>
                <a:latin typeface="+mn-lt"/>
              </a:rPr>
              <a:t>Establish clear rules of </a:t>
            </a:r>
            <a:r>
              <a:rPr lang="en-US" altLang="en-US" sz="2200" b="1" dirty="0">
                <a:solidFill>
                  <a:schemeClr val="tx1"/>
                </a:solidFill>
                <a:latin typeface="+mn-lt"/>
              </a:rPr>
              <a:t>behavior</a:t>
            </a:r>
          </a:p>
          <a:p>
            <a:pPr eaLnBrk="1" hangingPunct="1"/>
            <a:r>
              <a:rPr lang="en-US" altLang="en-US" sz="2200" dirty="0">
                <a:solidFill>
                  <a:schemeClr val="tx1"/>
                </a:solidFill>
                <a:latin typeface="+mn-lt"/>
              </a:rPr>
              <a:t>Describe </a:t>
            </a:r>
            <a:r>
              <a:rPr lang="en-US" altLang="en-US" sz="2200" b="1" dirty="0">
                <a:solidFill>
                  <a:schemeClr val="tx1"/>
                </a:solidFill>
                <a:latin typeface="+mn-lt"/>
              </a:rPr>
              <a:t>objectively</a:t>
            </a:r>
            <a:r>
              <a:rPr lang="en-US" altLang="en-US" sz="2200" dirty="0">
                <a:solidFill>
                  <a:schemeClr val="tx1"/>
                </a:solidFill>
                <a:latin typeface="+mn-lt"/>
              </a:rPr>
              <a:t> what occurred</a:t>
            </a:r>
          </a:p>
          <a:p>
            <a:pPr eaLnBrk="1" hangingPunct="1"/>
            <a:r>
              <a:rPr lang="en-US" altLang="en-US" sz="2200" dirty="0">
                <a:solidFill>
                  <a:schemeClr val="tx1"/>
                </a:solidFill>
                <a:latin typeface="+mn-lt"/>
              </a:rPr>
              <a:t>Fix the </a:t>
            </a:r>
            <a:r>
              <a:rPr lang="en-US" altLang="en-US" sz="2200" b="1" dirty="0">
                <a:solidFill>
                  <a:schemeClr val="tx1"/>
                </a:solidFill>
                <a:latin typeface="+mn-lt"/>
              </a:rPr>
              <a:t>problem</a:t>
            </a:r>
            <a:r>
              <a:rPr lang="en-US" altLang="en-US" sz="2200" dirty="0">
                <a:solidFill>
                  <a:schemeClr val="tx1"/>
                </a:solidFill>
                <a:latin typeface="+mn-lt"/>
              </a:rPr>
              <a:t>, not the blame</a:t>
            </a:r>
            <a:endParaRPr lang="en-IN" sz="2200" dirty="0">
              <a:latin typeface="+mn-lt"/>
            </a:endParaRPr>
          </a:p>
        </p:txBody>
      </p:sp>
    </p:spTree>
    <p:extLst>
      <p:ext uri="{BB962C8B-B14F-4D97-AF65-F5344CB8AC3E}">
        <p14:creationId xmlns:p14="http://schemas.microsoft.com/office/powerpoint/2010/main" val="2793408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Closeout Paperwork</a:t>
            </a:r>
            <a:endParaRPr lang="en-IN" dirty="0"/>
          </a:p>
        </p:txBody>
      </p:sp>
      <p:sp>
        <p:nvSpPr>
          <p:cNvPr id="5" name="Text Placeholder 4"/>
          <p:cNvSpPr>
            <a:spLocks noGrp="1"/>
          </p:cNvSpPr>
          <p:nvPr>
            <p:ph type="body" idx="1"/>
          </p:nvPr>
        </p:nvSpPr>
        <p:spPr/>
        <p:txBody>
          <a:bodyPr/>
          <a:lstStyle/>
          <a:p>
            <a:pPr eaLnBrk="1" hangingPunct="1"/>
            <a:r>
              <a:rPr lang="en-US" altLang="en-US" sz="2400" dirty="0"/>
              <a:t>Documentation</a:t>
            </a:r>
          </a:p>
          <a:p>
            <a:pPr eaLnBrk="1" hangingPunct="1"/>
            <a:r>
              <a:rPr lang="en-US" altLang="en-US" sz="2400" dirty="0"/>
              <a:t>Legal</a:t>
            </a:r>
          </a:p>
          <a:p>
            <a:pPr eaLnBrk="1" hangingPunct="1"/>
            <a:r>
              <a:rPr lang="en-US" altLang="en-US" sz="2400" dirty="0"/>
              <a:t>Cost</a:t>
            </a:r>
          </a:p>
          <a:p>
            <a:pPr eaLnBrk="1" hangingPunct="1"/>
            <a:r>
              <a:rPr lang="en-US" altLang="en-US" sz="2400" dirty="0"/>
              <a:t>Personnel</a:t>
            </a:r>
            <a:endParaRPr lang="en-IN" sz="2400" dirty="0"/>
          </a:p>
        </p:txBody>
      </p:sp>
    </p:spTree>
    <p:extLst>
      <p:ext uri="{BB962C8B-B14F-4D97-AF65-F5344CB8AC3E}">
        <p14:creationId xmlns:p14="http://schemas.microsoft.com/office/powerpoint/2010/main" val="72678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Required Reviews</a:t>
            </a:r>
            <a:endParaRPr lang="en-IN" dirty="0"/>
          </a:p>
        </p:txBody>
      </p:sp>
      <p:sp>
        <p:nvSpPr>
          <p:cNvPr id="5" name="Text Placeholder 4"/>
          <p:cNvSpPr>
            <a:spLocks noGrp="1"/>
          </p:cNvSpPr>
          <p:nvPr>
            <p:ph type="body" idx="1"/>
          </p:nvPr>
        </p:nvSpPr>
        <p:spPr/>
        <p:txBody>
          <a:bodyPr/>
          <a:lstStyle/>
          <a:p>
            <a:r>
              <a:rPr lang="en-US" altLang="en-US" sz="2400" dirty="0"/>
              <a:t>General program and project management confidence</a:t>
            </a:r>
          </a:p>
          <a:p>
            <a:r>
              <a:rPr lang="en-US" altLang="en-US" sz="2400" dirty="0"/>
              <a:t>Commercial confidence</a:t>
            </a:r>
          </a:p>
          <a:p>
            <a:r>
              <a:rPr lang="en-US" altLang="en-US" sz="2400" dirty="0"/>
              <a:t>Market and sales confidence</a:t>
            </a:r>
          </a:p>
          <a:p>
            <a:r>
              <a:rPr lang="en-US" altLang="en-US" sz="2400" dirty="0"/>
              <a:t>Product quality confidence</a:t>
            </a:r>
          </a:p>
          <a:p>
            <a:r>
              <a:rPr lang="en-US" altLang="en-US" sz="2400" dirty="0"/>
              <a:t>Manufacturing confidence</a:t>
            </a:r>
          </a:p>
          <a:p>
            <a:r>
              <a:rPr lang="en-US" altLang="en-US" sz="2400" dirty="0"/>
              <a:t>Supply chain logistics confidence</a:t>
            </a:r>
          </a:p>
          <a:p>
            <a:r>
              <a:rPr lang="en-US" altLang="en-US" sz="2400" dirty="0"/>
              <a:t>Aftermarket confidence</a:t>
            </a:r>
          </a:p>
          <a:p>
            <a:r>
              <a:rPr lang="en-US" altLang="en-US" sz="2400" dirty="0"/>
              <a:t>Health, safety, and environment confidence</a:t>
            </a:r>
            <a:endParaRPr lang="en-IN" sz="2400" dirty="0"/>
          </a:p>
        </p:txBody>
      </p:sp>
    </p:spTree>
    <p:extLst>
      <p:ext uri="{BB962C8B-B14F-4D97-AF65-F5344CB8AC3E}">
        <p14:creationId xmlns:p14="http://schemas.microsoft.com/office/powerpoint/2010/main" val="3580522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3200" dirty="0"/>
              <a:t>What Prevents Effective Project Closeouts?</a:t>
            </a:r>
            <a:endParaRPr lang="en-IN" dirty="0"/>
          </a:p>
        </p:txBody>
      </p:sp>
      <p:sp>
        <p:nvSpPr>
          <p:cNvPr id="5" name="Text Placeholder 4"/>
          <p:cNvSpPr>
            <a:spLocks noGrp="1"/>
          </p:cNvSpPr>
          <p:nvPr>
            <p:ph type="body" idx="1"/>
          </p:nvPr>
        </p:nvSpPr>
        <p:spPr/>
        <p:txBody>
          <a:bodyPr/>
          <a:lstStyle/>
          <a:p>
            <a:pPr eaLnBrk="1" hangingPunct="1"/>
            <a:r>
              <a:rPr lang="en-US" altLang="en-US" sz="2400" b="1" dirty="0"/>
              <a:t>Project sign off </a:t>
            </a:r>
            <a:r>
              <a:rPr lang="en-US" altLang="en-US" sz="2400" dirty="0"/>
              <a:t>discourages other closeout activities.</a:t>
            </a:r>
          </a:p>
          <a:p>
            <a:pPr eaLnBrk="1" hangingPunct="1"/>
            <a:r>
              <a:rPr lang="en-US" altLang="en-US" sz="2400" b="1" dirty="0"/>
              <a:t>Urgency of all project pressures</a:t>
            </a:r>
            <a:r>
              <a:rPr lang="en-US" altLang="en-US" sz="2400" dirty="0"/>
              <a:t> cause shortcuts on back-end.</a:t>
            </a:r>
          </a:p>
          <a:p>
            <a:pPr eaLnBrk="1" hangingPunct="1"/>
            <a:r>
              <a:rPr lang="en-US" altLang="en-US" sz="2400" b="1" dirty="0"/>
              <a:t>Low priority</a:t>
            </a:r>
            <a:r>
              <a:rPr lang="en-US" altLang="en-US" sz="2400" dirty="0"/>
              <a:t> given to closeout activities.</a:t>
            </a:r>
          </a:p>
          <a:p>
            <a:pPr eaLnBrk="1" hangingPunct="1"/>
            <a:r>
              <a:rPr lang="en-US" altLang="en-US" sz="2400" dirty="0"/>
              <a:t>Lessons learned analysis seen as </a:t>
            </a:r>
            <a:r>
              <a:rPr lang="en-US" altLang="en-US" sz="2400" b="1" dirty="0"/>
              <a:t>bookkeeping</a:t>
            </a:r>
            <a:r>
              <a:rPr lang="en-US" altLang="en-US" sz="2400" dirty="0"/>
              <a:t>.</a:t>
            </a:r>
          </a:p>
          <a:p>
            <a:pPr eaLnBrk="1" hangingPunct="1"/>
            <a:r>
              <a:rPr lang="en-US" altLang="en-US" sz="2400" b="1" dirty="0"/>
              <a:t>Unique</a:t>
            </a:r>
            <a:r>
              <a:rPr lang="en-US" altLang="en-US" sz="2400" dirty="0"/>
              <a:t> view of projects.</a:t>
            </a:r>
            <a:endParaRPr lang="en-IN" sz="2400" dirty="0"/>
          </a:p>
        </p:txBody>
      </p:sp>
    </p:spTree>
    <p:extLst>
      <p:ext uri="{BB962C8B-B14F-4D97-AF65-F5344CB8AC3E}">
        <p14:creationId xmlns:p14="http://schemas.microsoft.com/office/powerpoint/2010/main" val="468635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Dynamic Project Factors to Monitor</a:t>
            </a:r>
            <a:endParaRPr lang="en-IN" dirty="0"/>
          </a:p>
        </p:txBody>
      </p:sp>
      <p:sp>
        <p:nvSpPr>
          <p:cNvPr id="5" name="Text Placeholder 4"/>
          <p:cNvSpPr>
            <a:spLocks noGrp="1"/>
          </p:cNvSpPr>
          <p:nvPr>
            <p:ph type="body" idx="1"/>
          </p:nvPr>
        </p:nvSpPr>
        <p:spPr/>
        <p:txBody>
          <a:bodyPr/>
          <a:lstStyle/>
          <a:p>
            <a:pPr marL="432000" indent="-432000" eaLnBrk="1" hangingPunct="1">
              <a:buFontTx/>
              <a:buAutoNum type="arabicPeriod"/>
            </a:pPr>
            <a:r>
              <a:rPr lang="en-US" altLang="en-US" sz="2400" dirty="0"/>
              <a:t>Static</a:t>
            </a:r>
          </a:p>
          <a:p>
            <a:pPr marL="432000" indent="-432000" eaLnBrk="1" hangingPunct="1">
              <a:buFontTx/>
              <a:buAutoNum type="arabicPeriod"/>
            </a:pPr>
            <a:r>
              <a:rPr lang="en-US" altLang="en-US" sz="2400" dirty="0"/>
              <a:t>Task-team</a:t>
            </a:r>
          </a:p>
          <a:p>
            <a:pPr marL="432000" indent="-432000" eaLnBrk="1" hangingPunct="1">
              <a:buFontTx/>
              <a:buAutoNum type="arabicPeriod"/>
            </a:pPr>
            <a:r>
              <a:rPr lang="en-US" altLang="en-US" sz="2400" dirty="0"/>
              <a:t>Sponsorship</a:t>
            </a:r>
          </a:p>
          <a:p>
            <a:pPr marL="432000" indent="-432000" eaLnBrk="1" hangingPunct="1">
              <a:buFontTx/>
              <a:buAutoNum type="arabicPeriod"/>
            </a:pPr>
            <a:r>
              <a:rPr lang="en-US" altLang="en-US" sz="2400" dirty="0"/>
              <a:t>Economics</a:t>
            </a:r>
          </a:p>
          <a:p>
            <a:pPr marL="432000" indent="-432000" eaLnBrk="1" hangingPunct="1">
              <a:buFontTx/>
              <a:buAutoNum type="arabicPeriod"/>
            </a:pPr>
            <a:r>
              <a:rPr lang="en-US" altLang="en-US" sz="2400" dirty="0"/>
              <a:t>Environment</a:t>
            </a:r>
          </a:p>
          <a:p>
            <a:pPr marL="432000" indent="-432000" eaLnBrk="1" hangingPunct="1">
              <a:buFontTx/>
              <a:buAutoNum type="arabicPeriod"/>
            </a:pPr>
            <a:r>
              <a:rPr lang="en-US" altLang="en-US" sz="2400" dirty="0"/>
              <a:t>User</a:t>
            </a:r>
            <a:endParaRPr lang="en-IN" sz="2400" dirty="0"/>
          </a:p>
        </p:txBody>
      </p:sp>
    </p:spTree>
    <p:extLst>
      <p:ext uri="{BB962C8B-B14F-4D97-AF65-F5344CB8AC3E}">
        <p14:creationId xmlns:p14="http://schemas.microsoft.com/office/powerpoint/2010/main" val="1027094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Early Termination Decision Rules</a:t>
            </a:r>
            <a:endParaRPr lang="en-IN" dirty="0"/>
          </a:p>
        </p:txBody>
      </p:sp>
      <p:sp>
        <p:nvSpPr>
          <p:cNvPr id="5" name="Text Placeholder 4"/>
          <p:cNvSpPr>
            <a:spLocks noGrp="1"/>
          </p:cNvSpPr>
          <p:nvPr>
            <p:ph type="body" idx="1"/>
          </p:nvPr>
        </p:nvSpPr>
        <p:spPr/>
        <p:txBody>
          <a:bodyPr/>
          <a:lstStyle/>
          <a:p>
            <a:pPr marL="432000" indent="-432000" eaLnBrk="1" hangingPunct="1">
              <a:buFont typeface="Corbel" panose="020B0503020204020204" pitchFamily="34" charset="0"/>
              <a:buAutoNum type="arabicPeriod"/>
            </a:pPr>
            <a:r>
              <a:rPr lang="en-US" altLang="en-US" sz="2400" dirty="0"/>
              <a:t>Costs exceed business benefits.</a:t>
            </a:r>
          </a:p>
          <a:p>
            <a:pPr marL="432000" indent="-432000" eaLnBrk="1" hangingPunct="1">
              <a:buFont typeface="Corbel" panose="020B0503020204020204" pitchFamily="34" charset="0"/>
              <a:buAutoNum type="arabicPeriod"/>
            </a:pPr>
            <a:r>
              <a:rPr lang="en-US" altLang="en-US" sz="2400" dirty="0"/>
              <a:t>Failure to meet strategic fit criteria.</a:t>
            </a:r>
          </a:p>
          <a:p>
            <a:pPr marL="432000" indent="-432000" eaLnBrk="1" hangingPunct="1">
              <a:buFont typeface="Corbel" panose="020B0503020204020204" pitchFamily="34" charset="0"/>
              <a:buAutoNum type="arabicPeriod"/>
            </a:pPr>
            <a:r>
              <a:rPr lang="en-US" altLang="en-US" sz="2400" dirty="0"/>
              <a:t>Deadlines continue to be missed.</a:t>
            </a:r>
          </a:p>
          <a:p>
            <a:pPr marL="432000" indent="-432000" eaLnBrk="1" hangingPunct="1">
              <a:buFont typeface="Corbel" panose="020B0503020204020204" pitchFamily="34" charset="0"/>
              <a:buAutoNum type="arabicPeriod"/>
            </a:pPr>
            <a:r>
              <a:rPr lang="en-US" altLang="en-US" sz="2400" dirty="0"/>
              <a:t>Technology evolves beyond the project’s scope.</a:t>
            </a:r>
            <a:endParaRPr lang="en-IN" sz="2400" dirty="0"/>
          </a:p>
        </p:txBody>
      </p:sp>
    </p:spTree>
    <p:extLst>
      <p:ext uri="{BB962C8B-B14F-4D97-AF65-F5344CB8AC3E}">
        <p14:creationId xmlns:p14="http://schemas.microsoft.com/office/powerpoint/2010/main" val="2696275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roject termination issues are divided into emotional and intellectual issues. Emotional issues are further divided into staff and client issues Intellectual issues are further divided into internal and external issues. The emotional staff issues are as follows. Fear of no future work, Loss of interest in&#10;remaining tasks, Loss of project derived&#10;motivation, Loss of team identity, Selection of personnel&#10;to be reassigned, Diversion of effort. The emotional client issues are as follows. Change in attitude, Loss of interest in project, Change in personnel dealing with project, Unavailability of key personnel. The intellectual internal issues are as follows. Identification of remaining&#10;deliverables, Certification needs, Identification of outstanding commitments, Control of charges to project, Screening of partially completed tasks, Closure of work orders and work packages, Disposal of unused material.&#10;The intellectual external issues are as follows. Agreement with client on remaining deliverables, Agreement with suppliers on outstanding commitments, Communicating closure, Closing down facilities Determination of&#10;requirements for audit trail dat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5680" y="84875"/>
            <a:ext cx="7128792" cy="5617917"/>
          </a:xfrm>
          <a:prstGeom prst="rect">
            <a:avLst/>
          </a:prstGeom>
        </p:spPr>
      </p:pic>
      <p:sp>
        <p:nvSpPr>
          <p:cNvPr id="2" name="Title 1"/>
          <p:cNvSpPr>
            <a:spLocks noGrp="1"/>
          </p:cNvSpPr>
          <p:nvPr>
            <p:ph type="title"/>
          </p:nvPr>
        </p:nvSpPr>
        <p:spPr>
          <a:xfrm>
            <a:off x="-257944" y="1602412"/>
            <a:ext cx="4121696" cy="562074"/>
          </a:xfrm>
        </p:spPr>
        <p:txBody>
          <a:bodyPr anchor="b"/>
          <a:lstStyle/>
          <a:p>
            <a:r>
              <a:rPr lang="en-US" dirty="0"/>
              <a:t>Project Termination Issues</a:t>
            </a:r>
            <a:endParaRPr lang="en-IN" dirty="0"/>
          </a:p>
        </p:txBody>
      </p:sp>
      <p:sp>
        <p:nvSpPr>
          <p:cNvPr id="3" name="Text Placeholder 2"/>
          <p:cNvSpPr>
            <a:spLocks noGrp="1"/>
          </p:cNvSpPr>
          <p:nvPr>
            <p:ph type="body" idx="1"/>
          </p:nvPr>
        </p:nvSpPr>
        <p:spPr>
          <a:xfrm>
            <a:off x="3863752" y="5255588"/>
            <a:ext cx="8229600" cy="261644"/>
          </a:xfrm>
        </p:spPr>
        <p:txBody>
          <a:bodyPr/>
          <a:lstStyle/>
          <a:p>
            <a:pPr marL="0" indent="0" algn="r">
              <a:buNone/>
            </a:pPr>
            <a:r>
              <a:rPr lang="en-US" sz="900" b="1" dirty="0"/>
              <a:t>Figure 14.2</a:t>
            </a:r>
            <a:r>
              <a:rPr lang="en-US" sz="900" dirty="0"/>
              <a:t> Work Breakdown for Project Termination Issues</a:t>
            </a:r>
          </a:p>
        </p:txBody>
      </p:sp>
    </p:spTree>
    <p:extLst>
      <p:ext uri="{BB962C8B-B14F-4D97-AF65-F5344CB8AC3E}">
        <p14:creationId xmlns:p14="http://schemas.microsoft.com/office/powerpoint/2010/main" val="2312413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Concerns When Shutting down a Project</a:t>
            </a:r>
            <a:endParaRPr lang="en-IN" dirty="0">
              <a:solidFill>
                <a:schemeClr val="tx2"/>
              </a:solidFill>
            </a:endParaRPr>
          </a:p>
        </p:txBody>
      </p:sp>
      <p:sp>
        <p:nvSpPr>
          <p:cNvPr id="5" name="Text Placeholder 4"/>
          <p:cNvSpPr>
            <a:spLocks noGrp="1"/>
          </p:cNvSpPr>
          <p:nvPr>
            <p:ph type="body" idx="1"/>
          </p:nvPr>
        </p:nvSpPr>
        <p:spPr/>
        <p:txBody>
          <a:bodyPr/>
          <a:lstStyle/>
          <a:p>
            <a:r>
              <a:rPr lang="en-US" altLang="en-US" sz="2400" dirty="0"/>
              <a:t>Emotional Issues of the Project Team</a:t>
            </a:r>
          </a:p>
          <a:p>
            <a:r>
              <a:rPr lang="en-US" altLang="en-US" sz="2400" dirty="0"/>
              <a:t>Emotional Issues of the Clients</a:t>
            </a:r>
          </a:p>
          <a:p>
            <a:r>
              <a:rPr lang="en-US" altLang="en-US" sz="2400" dirty="0"/>
              <a:t>Intellectual Issues—Internal</a:t>
            </a:r>
          </a:p>
          <a:p>
            <a:r>
              <a:rPr lang="en-US" altLang="en-US" sz="2400" dirty="0"/>
              <a:t>Intellectual Issues—External</a:t>
            </a:r>
            <a:endParaRPr lang="en-IN" sz="2400" dirty="0"/>
          </a:p>
        </p:txBody>
      </p:sp>
    </p:spTree>
    <p:extLst>
      <p:ext uri="{BB962C8B-B14F-4D97-AF65-F5344CB8AC3E}">
        <p14:creationId xmlns:p14="http://schemas.microsoft.com/office/powerpoint/2010/main" val="1233846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solidFill>
                  <a:schemeClr val="tx2"/>
                </a:solidFill>
              </a:rPr>
              <a:t>Table 14.2 </a:t>
            </a:r>
            <a:r>
              <a:rPr lang="en-IN" dirty="0"/>
              <a:t>Concerns When Shutting Down a Project</a:t>
            </a:r>
            <a:r>
              <a:rPr lang="en-US" altLang="en-US" sz="3600" dirty="0"/>
              <a:t>—</a:t>
            </a:r>
            <a:r>
              <a:rPr lang="en-US" altLang="en-US" dirty="0">
                <a:solidFill>
                  <a:schemeClr val="tx2"/>
                </a:solidFill>
              </a:rPr>
              <a:t>Emotional</a:t>
            </a:r>
            <a:endParaRPr lang="en-IN" dirty="0">
              <a:solidFill>
                <a:schemeClr val="tx2"/>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4012056400"/>
              </p:ext>
            </p:extLst>
          </p:nvPr>
        </p:nvGraphicFramePr>
        <p:xfrm>
          <a:off x="1631504" y="2060848"/>
          <a:ext cx="9194874" cy="3198808"/>
        </p:xfrm>
        <a:graphic>
          <a:graphicData uri="http://schemas.openxmlformats.org/drawingml/2006/table">
            <a:tbl>
              <a:tblPr firstRow="1" bandRow="1"/>
              <a:tblGrid>
                <a:gridCol w="4597437">
                  <a:extLst>
                    <a:ext uri="{9D8B030D-6E8A-4147-A177-3AD203B41FA5}">
                      <a16:colId xmlns:a16="http://schemas.microsoft.com/office/drawing/2014/main" val="4289783346"/>
                    </a:ext>
                  </a:extLst>
                </a:gridCol>
                <a:gridCol w="4597437">
                  <a:extLst>
                    <a:ext uri="{9D8B030D-6E8A-4147-A177-3AD203B41FA5}">
                      <a16:colId xmlns:a16="http://schemas.microsoft.com/office/drawing/2014/main" val="3697402963"/>
                    </a:ext>
                  </a:extLst>
                </a:gridCol>
              </a:tblGrid>
              <a:tr h="49648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Emotional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Project Team</a:t>
                      </a:r>
                      <a:endParaRPr kumimoji="0" lang="en-US" sz="1600" b="0" i="0" u="none" strike="noStrike" cap="none" normalizeH="0" baseline="0" dirty="0">
                        <a:ln>
                          <a:noFill/>
                        </a:ln>
                        <a:solidFill>
                          <a:schemeClr val="tx1"/>
                        </a:solidFill>
                        <a:effectLst/>
                        <a:latin typeface="+mn-lt"/>
                        <a:cs typeface="Arial" charset="0"/>
                      </a:endParaRPr>
                    </a:p>
                  </a:txBody>
                  <a:tcPr marT="45686" marB="45686"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Emotional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Client</a:t>
                      </a:r>
                      <a:endParaRPr kumimoji="0" lang="en-US" sz="1600" b="0" i="0" u="none" strike="noStrike" cap="none" normalizeH="0" baseline="0" dirty="0">
                        <a:ln>
                          <a:noFill/>
                        </a:ln>
                        <a:solidFill>
                          <a:schemeClr val="tx1"/>
                        </a:solidFill>
                        <a:effectLst/>
                        <a:latin typeface="+mn-lt"/>
                        <a:cs typeface="Arial" charset="0"/>
                      </a:endParaRPr>
                    </a:p>
                  </a:txBody>
                  <a:tcPr marT="45686" marB="45686"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02944645"/>
                  </a:ext>
                </a:extLst>
              </a:tr>
              <a:tr h="450388">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cs typeface="Times New Roman" pitchFamily="18" charset="0"/>
                        </a:rPr>
                        <a:t>Fear of no future work</a:t>
                      </a:r>
                      <a:endParaRPr kumimoji="0" lang="en-US" sz="1600" b="0" i="0" u="none" strike="noStrike" cap="none" normalizeH="0" baseline="0" dirty="0">
                        <a:ln>
                          <a:noFill/>
                        </a:ln>
                        <a:solidFill>
                          <a:schemeClr val="tx1"/>
                        </a:solidFill>
                        <a:effectLst/>
                        <a:latin typeface="+mn-lt"/>
                        <a:cs typeface="Arial" charset="0"/>
                      </a:endParaRP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Change in attitude</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07654967"/>
                  </a:ext>
                </a:extLst>
              </a:tr>
              <a:tr h="450388">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interest in remaining tasks</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interest in project</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11856365"/>
                  </a:ext>
                </a:extLst>
              </a:tr>
              <a:tr h="450388">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project-derived motivation</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Change in personnel dealing with project</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51883650"/>
                  </a:ext>
                </a:extLst>
              </a:tr>
              <a:tr h="450388">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Loss of team identity</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Unavailability of key personnel</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22784855"/>
                  </a:ext>
                </a:extLst>
              </a:tr>
              <a:tr h="450388">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Selection of personnel to be reassigned</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cs typeface="Arial" charset="0"/>
                        </a:rPr>
                        <a:t>Blank</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10709793"/>
                  </a:ext>
                </a:extLst>
              </a:tr>
              <a:tr h="450388">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Diversion of effort</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ea typeface="Arial"/>
                          <a:cs typeface="Arial" charset="0"/>
                          <a:sym typeface="Arial"/>
                        </a:rPr>
                        <a:t>Blank</a:t>
                      </a:r>
                    </a:p>
                  </a:txBody>
                  <a:tcPr marT="45686" marB="45686"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73849821"/>
                  </a:ext>
                </a:extLst>
              </a:tr>
            </a:tbl>
          </a:graphicData>
        </a:graphic>
      </p:graphicFrame>
    </p:spTree>
    <p:extLst>
      <p:ext uri="{BB962C8B-B14F-4D97-AF65-F5344CB8AC3E}">
        <p14:creationId xmlns:p14="http://schemas.microsoft.com/office/powerpoint/2010/main" val="3052169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solidFill>
                  <a:schemeClr val="tx2"/>
                </a:solidFill>
              </a:rPr>
              <a:t>Table 14.2 </a:t>
            </a:r>
            <a:r>
              <a:rPr lang="en-IN" dirty="0"/>
              <a:t>Concerns When Shutting Down a Project</a:t>
            </a:r>
            <a:r>
              <a:rPr lang="en-US" altLang="en-US" sz="3200" dirty="0"/>
              <a:t>—</a:t>
            </a:r>
            <a:r>
              <a:rPr lang="en-US" altLang="en-US" dirty="0">
                <a:solidFill>
                  <a:schemeClr val="tx2"/>
                </a:solidFill>
              </a:rPr>
              <a:t>Intellectual</a:t>
            </a:r>
            <a:endParaRPr lang="en-IN" dirty="0">
              <a:solidFill>
                <a:schemeClr val="tx2"/>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3790123298"/>
              </p:ext>
            </p:extLst>
          </p:nvPr>
        </p:nvGraphicFramePr>
        <p:xfrm>
          <a:off x="1981200" y="1844824"/>
          <a:ext cx="8229600" cy="3656864"/>
        </p:xfrm>
        <a:graphic>
          <a:graphicData uri="http://schemas.openxmlformats.org/drawingml/2006/table">
            <a:tbl>
              <a:tblPr firstRow="1" bandRow="1"/>
              <a:tblGrid>
                <a:gridCol w="4114800">
                  <a:extLst>
                    <a:ext uri="{9D8B030D-6E8A-4147-A177-3AD203B41FA5}">
                      <a16:colId xmlns:a16="http://schemas.microsoft.com/office/drawing/2014/main" val="817740010"/>
                    </a:ext>
                  </a:extLst>
                </a:gridCol>
                <a:gridCol w="4114800">
                  <a:extLst>
                    <a:ext uri="{9D8B030D-6E8A-4147-A177-3AD203B41FA5}">
                      <a16:colId xmlns:a16="http://schemas.microsoft.com/office/drawing/2014/main" val="980322243"/>
                    </a:ext>
                  </a:extLst>
                </a:gridCol>
              </a:tblGrid>
              <a:tr h="43609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Intellectual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Internal</a:t>
                      </a:r>
                      <a:endParaRPr kumimoji="0" lang="en-US" sz="1600" b="0" i="0" u="none" strike="noStrike" cap="none" normalizeH="0" baseline="0" dirty="0">
                        <a:ln>
                          <a:noFill/>
                        </a:ln>
                        <a:solidFill>
                          <a:schemeClr val="tx1"/>
                        </a:solidFill>
                        <a:effectLst/>
                        <a:latin typeface="+mn-lt"/>
                        <a:cs typeface="Arial" charset="0"/>
                      </a:endParaRPr>
                    </a:p>
                  </a:txBody>
                  <a:tcPr marT="45729" marB="45729"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mn-lt"/>
                          <a:cs typeface="Times New Roman" pitchFamily="18" charset="0"/>
                        </a:rPr>
                        <a:t>Intellectual</a:t>
                      </a:r>
                      <a:r>
                        <a:rPr lang="en-US" altLang="en-US" sz="1600" dirty="0"/>
                        <a:t>—</a:t>
                      </a:r>
                      <a:r>
                        <a:rPr kumimoji="0" lang="en-US" sz="1600" b="1" i="0" u="none" strike="noStrike" cap="none" normalizeH="0" baseline="0" dirty="0">
                          <a:ln>
                            <a:noFill/>
                          </a:ln>
                          <a:solidFill>
                            <a:schemeClr val="tx1"/>
                          </a:solidFill>
                          <a:effectLst/>
                          <a:latin typeface="+mn-lt"/>
                          <a:cs typeface="Times New Roman" pitchFamily="18" charset="0"/>
                        </a:rPr>
                        <a:t>External</a:t>
                      </a:r>
                      <a:endParaRPr kumimoji="0" lang="en-US" sz="1600" b="0" i="0" u="none" strike="noStrike" cap="none" normalizeH="0" baseline="0" dirty="0">
                        <a:ln>
                          <a:noFill/>
                        </a:ln>
                        <a:solidFill>
                          <a:schemeClr val="tx1"/>
                        </a:solidFill>
                        <a:effectLst/>
                        <a:latin typeface="+mn-lt"/>
                        <a:cs typeface="Times New Roman" pitchFamily="18" charset="0"/>
                      </a:endParaRPr>
                    </a:p>
                  </a:txBody>
                  <a:tcPr marT="45729" marB="45729"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8642325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Identification of remaining deliverables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Agreement with client on remaining deliverables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35585908"/>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Certification needs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Agreement with suppliers on outstanding commitments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781821"/>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Identification of outstanding commitments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Communicating closure</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4834770"/>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Control of changes to project</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Closing down facilities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49348165"/>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Screening of partially completed tasks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Determination of requirements for audit trail data</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63997413"/>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Closure of work orders and work packages</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cs typeface="Arial" charset="0"/>
                        </a:rPr>
                        <a:t>Blank</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23362366"/>
                  </a:ext>
                </a:extLst>
              </a:tr>
              <a:tr h="370840">
                <a:tc>
                  <a:txBody>
                    <a:bodyPr/>
                    <a:lstStyle/>
                    <a:p>
                      <a:pPr marL="0" marR="0" lvl="0" indent="0" algn="l" defTabSz="914400" rtl="0" eaLnBrk="1" fontAlgn="base" latinLnBrk="0" hangingPunct="1">
                        <a:lnSpc>
                          <a:spcPct val="100000"/>
                        </a:lnSpc>
                        <a:spcBef>
                          <a:spcPct val="0"/>
                        </a:spcBef>
                        <a:spcAft>
                          <a:spcPct val="0"/>
                        </a:spcAft>
                        <a:buClrTx/>
                        <a:buSzTx/>
                        <a:buFont typeface="Symbol" pitchFamily="18" charset="2"/>
                        <a:buNone/>
                        <a:tabLst/>
                      </a:pPr>
                      <a:r>
                        <a:rPr kumimoji="0" lang="en-US" sz="1600" b="0" i="0" u="none" strike="noStrike" cap="none" normalizeH="0" baseline="0" dirty="0">
                          <a:ln>
                            <a:noFill/>
                          </a:ln>
                          <a:solidFill>
                            <a:schemeClr val="tx1"/>
                          </a:solidFill>
                          <a:effectLst/>
                          <a:latin typeface="+mn-lt"/>
                          <a:ea typeface="Times New Roman" pitchFamily="18" charset="0"/>
                          <a:cs typeface="Calibri" pitchFamily="34" charset="0"/>
                        </a:rPr>
                        <a:t>Disposal of unused material</a:t>
                      </a: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US" sz="1600" b="0" i="0" u="none" strike="noStrike" cap="none" normalizeH="0" baseline="0" dirty="0">
                          <a:ln>
                            <a:noFill/>
                          </a:ln>
                          <a:solidFill>
                            <a:schemeClr val="bg1"/>
                          </a:solidFill>
                          <a:effectLst/>
                          <a:latin typeface="+mn-lt"/>
                          <a:ea typeface="Arial"/>
                          <a:cs typeface="Arial" charset="0"/>
                          <a:sym typeface="Arial"/>
                        </a:rPr>
                        <a:t>Blank</a:t>
                      </a:r>
                      <a:endParaRPr kumimoji="0" lang="en-US" sz="1600" b="0" i="0" u="none" strike="noStrike" cap="none" normalizeH="0" baseline="0" dirty="0">
                        <a:ln>
                          <a:noFill/>
                        </a:ln>
                        <a:solidFill>
                          <a:schemeClr val="bg1"/>
                        </a:solidFill>
                        <a:effectLst/>
                        <a:latin typeface="+mn-lt"/>
                        <a:cs typeface="Arial" charset="0"/>
                      </a:endParaRPr>
                    </a:p>
                  </a:txBody>
                  <a:tcPr marT="45729" marB="45729"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73710143"/>
                  </a:ext>
                </a:extLst>
              </a:tr>
            </a:tbl>
          </a:graphicData>
        </a:graphic>
      </p:graphicFrame>
    </p:spTree>
    <p:extLst>
      <p:ext uri="{BB962C8B-B14F-4D97-AF65-F5344CB8AC3E}">
        <p14:creationId xmlns:p14="http://schemas.microsoft.com/office/powerpoint/2010/main" val="929361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74638"/>
            <a:ext cx="10972800" cy="634082"/>
          </a:xfrm>
        </p:spPr>
        <p:txBody>
          <a:bodyPr/>
          <a:lstStyle/>
          <a:p>
            <a:r>
              <a:rPr lang="en-US" dirty="0"/>
              <a:t>Top 10 Signs of I</a:t>
            </a:r>
            <a:r>
              <a:rPr lang="en-US" sz="100" dirty="0"/>
              <a:t> </a:t>
            </a:r>
            <a:r>
              <a:rPr lang="en-US" dirty="0"/>
              <a:t>T Project Failure</a:t>
            </a:r>
            <a:endParaRPr lang="en-IN" sz="2000" dirty="0"/>
          </a:p>
        </p:txBody>
      </p:sp>
      <p:sp>
        <p:nvSpPr>
          <p:cNvPr id="5" name="Text Placeholder 4"/>
          <p:cNvSpPr>
            <a:spLocks noGrp="1"/>
          </p:cNvSpPr>
          <p:nvPr>
            <p:ph type="body" idx="1"/>
          </p:nvPr>
        </p:nvSpPr>
        <p:spPr>
          <a:xfrm>
            <a:off x="1981200" y="1090115"/>
            <a:ext cx="8229600" cy="4677770"/>
          </a:xfrm>
        </p:spPr>
        <p:txBody>
          <a:bodyPr/>
          <a:lstStyle/>
          <a:p>
            <a:pPr marL="432000" indent="-432000">
              <a:spcBef>
                <a:spcPts val="1000"/>
              </a:spcBef>
              <a:buFont typeface="Corbel" panose="020B0503020204020204" pitchFamily="34" charset="0"/>
              <a:buAutoNum type="arabicPeriod"/>
            </a:pPr>
            <a:r>
              <a:rPr lang="en-US" altLang="en-US" sz="2200" dirty="0"/>
              <a:t>Best practices and lessons learned are ignored.</a:t>
            </a:r>
          </a:p>
          <a:p>
            <a:pPr marL="432000" indent="-432000">
              <a:spcBef>
                <a:spcPts val="1000"/>
              </a:spcBef>
              <a:buFont typeface="Corbel" panose="020B0503020204020204" pitchFamily="34" charset="0"/>
              <a:buAutoNum type="arabicPeriod"/>
            </a:pPr>
            <a:r>
              <a:rPr lang="en-US" altLang="en-US" sz="2200" dirty="0"/>
              <a:t>Project lacks people with appropriate skills.</a:t>
            </a:r>
          </a:p>
          <a:p>
            <a:pPr marL="432000" indent="-432000">
              <a:spcBef>
                <a:spcPts val="1000"/>
              </a:spcBef>
              <a:buFont typeface="Corbel" panose="020B0503020204020204" pitchFamily="34" charset="0"/>
              <a:buAutoNum type="arabicPeriod"/>
            </a:pPr>
            <a:r>
              <a:rPr lang="en-US" altLang="en-US" sz="2200" dirty="0"/>
              <a:t>Sponsorship is lost.</a:t>
            </a:r>
          </a:p>
          <a:p>
            <a:pPr marL="432000" indent="-432000">
              <a:spcBef>
                <a:spcPts val="1000"/>
              </a:spcBef>
              <a:buFont typeface="Corbel" panose="020B0503020204020204" pitchFamily="34" charset="0"/>
              <a:buAutoNum type="arabicPeriod"/>
            </a:pPr>
            <a:r>
              <a:rPr lang="en-US" altLang="en-US" sz="2200" dirty="0"/>
              <a:t>Users are resistant.</a:t>
            </a:r>
          </a:p>
          <a:p>
            <a:pPr marL="432000" indent="-432000">
              <a:spcBef>
                <a:spcPts val="1000"/>
              </a:spcBef>
              <a:buFont typeface="Corbel" panose="020B0503020204020204" pitchFamily="34" charset="0"/>
              <a:buAutoNum type="arabicPeriod"/>
            </a:pPr>
            <a:r>
              <a:rPr lang="en-US" altLang="en-US" sz="2200" dirty="0"/>
              <a:t>Deadlines are unrealistic.</a:t>
            </a:r>
          </a:p>
          <a:p>
            <a:pPr marL="432000" indent="-432000">
              <a:spcBef>
                <a:spcPts val="1000"/>
              </a:spcBef>
              <a:buFont typeface="Corbel" panose="020B0503020204020204" pitchFamily="34" charset="0"/>
              <a:buAutoNum type="arabicPeriod"/>
            </a:pPr>
            <a:r>
              <a:rPr lang="en-US" altLang="en-US" sz="2200" dirty="0"/>
              <a:t>Business needs change.</a:t>
            </a:r>
          </a:p>
          <a:p>
            <a:pPr marL="432000" indent="-432000">
              <a:spcBef>
                <a:spcPts val="1000"/>
              </a:spcBef>
              <a:buFont typeface="Corbel" panose="020B0503020204020204" pitchFamily="34" charset="0"/>
              <a:buAutoNum type="arabicPeriod"/>
            </a:pPr>
            <a:r>
              <a:rPr lang="en-US" altLang="en-US" sz="2200" dirty="0"/>
              <a:t>Chosen technology changes.</a:t>
            </a:r>
          </a:p>
          <a:p>
            <a:pPr marL="432000" indent="-432000">
              <a:spcBef>
                <a:spcPts val="1000"/>
              </a:spcBef>
              <a:buFont typeface="Corbel" panose="020B0503020204020204" pitchFamily="34" charset="0"/>
              <a:buAutoNum type="arabicPeriod"/>
            </a:pPr>
            <a:r>
              <a:rPr lang="en-US" altLang="en-US" sz="2200" dirty="0"/>
              <a:t>Project changes are poorly managed.</a:t>
            </a:r>
          </a:p>
          <a:p>
            <a:pPr marL="432000" indent="-432000">
              <a:spcBef>
                <a:spcPts val="1000"/>
              </a:spcBef>
              <a:buFont typeface="Corbel" panose="020B0503020204020204" pitchFamily="34" charset="0"/>
              <a:buAutoNum type="arabicPeriod"/>
            </a:pPr>
            <a:r>
              <a:rPr lang="en-US" altLang="en-US" sz="2200" dirty="0"/>
              <a:t>Scope is ill-defined.</a:t>
            </a:r>
          </a:p>
          <a:p>
            <a:pPr marL="432000" indent="-432000">
              <a:spcBef>
                <a:spcPts val="1000"/>
              </a:spcBef>
              <a:buFont typeface="Corbel" panose="020B0503020204020204" pitchFamily="34" charset="0"/>
              <a:buAutoNum type="arabicPeriod"/>
            </a:pPr>
            <a:r>
              <a:rPr lang="en-US" altLang="en-US" sz="2200" dirty="0"/>
              <a:t>Project managers don’t understand user’s needs.</a:t>
            </a:r>
          </a:p>
        </p:txBody>
      </p:sp>
    </p:spTree>
    <p:extLst>
      <p:ext uri="{BB962C8B-B14F-4D97-AF65-F5344CB8AC3E}">
        <p14:creationId xmlns:p14="http://schemas.microsoft.com/office/powerpoint/2010/main" val="3593012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15373"/>
            <a:ext cx="10972800" cy="477324"/>
          </a:xfrm>
        </p:spPr>
        <p:txBody>
          <a:bodyPr/>
          <a:lstStyle/>
          <a:p>
            <a:r>
              <a:rPr lang="en-US" dirty="0"/>
              <a:t>Claims and Disputes</a:t>
            </a:r>
            <a:endParaRPr lang="en-IN" dirty="0"/>
          </a:p>
        </p:txBody>
      </p:sp>
      <p:sp>
        <p:nvSpPr>
          <p:cNvPr id="5" name="Text Placeholder 4"/>
          <p:cNvSpPr>
            <a:spLocks noGrp="1"/>
          </p:cNvSpPr>
          <p:nvPr>
            <p:ph type="body" idx="1"/>
          </p:nvPr>
        </p:nvSpPr>
        <p:spPr>
          <a:xfrm>
            <a:off x="839416" y="836712"/>
            <a:ext cx="8229600" cy="1688910"/>
          </a:xfrm>
        </p:spPr>
        <p:txBody>
          <a:bodyPr/>
          <a:lstStyle/>
          <a:p>
            <a:pPr eaLnBrk="1" hangingPunct="1">
              <a:buFontTx/>
              <a:buNone/>
            </a:pPr>
            <a:r>
              <a:rPr lang="en-US" altLang="en-US" sz="2400" b="1" dirty="0">
                <a:latin typeface="+mn-lt"/>
              </a:rPr>
              <a:t>Two types of claims:</a:t>
            </a:r>
          </a:p>
          <a:p>
            <a:pPr eaLnBrk="1" hangingPunct="1"/>
            <a:r>
              <a:rPr lang="en-US" altLang="en-US" sz="2400" dirty="0">
                <a:latin typeface="+mn-lt"/>
              </a:rPr>
              <a:t>Ex-gratia claims</a:t>
            </a:r>
          </a:p>
          <a:p>
            <a:pPr eaLnBrk="1" hangingPunct="1"/>
            <a:r>
              <a:rPr lang="en-US" altLang="en-US" sz="2400" dirty="0">
                <a:latin typeface="+mn-lt"/>
              </a:rPr>
              <a:t>Default by the project company</a:t>
            </a:r>
          </a:p>
        </p:txBody>
      </p:sp>
      <p:sp>
        <p:nvSpPr>
          <p:cNvPr id="2" name="Text Placeholder 1"/>
          <p:cNvSpPr>
            <a:spLocks noGrp="1"/>
          </p:cNvSpPr>
          <p:nvPr>
            <p:ph type="body" idx="2"/>
          </p:nvPr>
        </p:nvSpPr>
        <p:spPr>
          <a:xfrm>
            <a:off x="1981200" y="2652128"/>
            <a:ext cx="8229600" cy="2533940"/>
          </a:xfrm>
        </p:spPr>
        <p:txBody>
          <a:bodyPr/>
          <a:lstStyle/>
          <a:p>
            <a:pPr eaLnBrk="1" hangingPunct="1">
              <a:buFontTx/>
              <a:buNone/>
            </a:pPr>
            <a:r>
              <a:rPr lang="en-US" altLang="en-US" sz="2400" b="1" dirty="0">
                <a:latin typeface="+mn-lt"/>
              </a:rPr>
              <a:t>Resolved by:</a:t>
            </a:r>
          </a:p>
          <a:p>
            <a:pPr eaLnBrk="1" hangingPunct="1"/>
            <a:r>
              <a:rPr lang="en-US" altLang="en-US" sz="2400" dirty="0">
                <a:latin typeface="+mn-lt"/>
              </a:rPr>
              <a:t>Arbitration</a:t>
            </a:r>
          </a:p>
          <a:p>
            <a:pPr lvl="1" eaLnBrk="1" hangingPunct="1"/>
            <a:r>
              <a:rPr lang="en-US" altLang="en-US" sz="2400" dirty="0">
                <a:latin typeface="+mn-lt"/>
              </a:rPr>
              <a:t>Binding</a:t>
            </a:r>
          </a:p>
          <a:p>
            <a:pPr lvl="1" eaLnBrk="1" hangingPunct="1"/>
            <a:r>
              <a:rPr lang="en-US" altLang="en-US" sz="2400" dirty="0">
                <a:latin typeface="+mn-lt"/>
              </a:rPr>
              <a:t>Nonbinding</a:t>
            </a:r>
          </a:p>
          <a:p>
            <a:pPr eaLnBrk="1" hangingPunct="1"/>
            <a:r>
              <a:rPr lang="en-US" altLang="en-US" sz="2400" dirty="0">
                <a:latin typeface="+mn-lt"/>
              </a:rPr>
              <a:t>Standard litigation</a:t>
            </a:r>
            <a:endParaRPr lang="en-IN" sz="2400" dirty="0">
              <a:latin typeface="+mn-lt"/>
            </a:endParaRPr>
          </a:p>
        </p:txBody>
      </p:sp>
      <p:sp>
        <p:nvSpPr>
          <p:cNvPr id="3" name="TextBox 2">
            <a:extLst>
              <a:ext uri="{FF2B5EF4-FFF2-40B4-BE49-F238E27FC236}">
                <a16:creationId xmlns:a16="http://schemas.microsoft.com/office/drawing/2014/main" id="{50CFCDEC-3E50-41AF-B2E9-4576575A0FEF}"/>
              </a:ext>
            </a:extLst>
          </p:cNvPr>
          <p:cNvSpPr txBox="1"/>
          <p:nvPr/>
        </p:nvSpPr>
        <p:spPr>
          <a:xfrm>
            <a:off x="8040216" y="836712"/>
            <a:ext cx="3542184" cy="3416320"/>
          </a:xfrm>
          <a:prstGeom prst="rect">
            <a:avLst/>
          </a:prstGeom>
          <a:noFill/>
        </p:spPr>
        <p:txBody>
          <a:bodyPr wrap="square" rtlCol="0">
            <a:spAutoFit/>
          </a:bodyPr>
          <a:lstStyle/>
          <a:p>
            <a:pPr algn="l"/>
            <a:r>
              <a:rPr lang="en-GB" b="0" i="0" dirty="0">
                <a:solidFill>
                  <a:srgbClr val="222222"/>
                </a:solidFill>
                <a:effectLst/>
                <a:latin typeface="arial" panose="020B0604020202020204" pitchFamily="34" charset="0"/>
              </a:rPr>
              <a:t>An </a:t>
            </a:r>
            <a:r>
              <a:rPr lang="en-GB" b="1" i="0" dirty="0">
                <a:solidFill>
                  <a:srgbClr val="222222"/>
                </a:solidFill>
                <a:effectLst/>
                <a:latin typeface="arial" panose="020B0604020202020204" pitchFamily="34" charset="0"/>
              </a:rPr>
              <a:t>ex gratia payment</a:t>
            </a:r>
            <a:r>
              <a:rPr lang="en-GB" b="0" i="0" dirty="0">
                <a:solidFill>
                  <a:srgbClr val="222222"/>
                </a:solidFill>
                <a:effectLst/>
                <a:latin typeface="arial" panose="020B0604020202020204" pitchFamily="34" charset="0"/>
              </a:rPr>
              <a:t> is a </a:t>
            </a:r>
            <a:r>
              <a:rPr lang="en-GB" b="1" i="0" dirty="0">
                <a:solidFill>
                  <a:srgbClr val="222222"/>
                </a:solidFill>
                <a:effectLst/>
                <a:latin typeface="arial" panose="020B0604020202020204" pitchFamily="34" charset="0"/>
              </a:rPr>
              <a:t>payment</a:t>
            </a:r>
            <a:r>
              <a:rPr lang="en-GB" b="0" i="0" dirty="0">
                <a:solidFill>
                  <a:srgbClr val="222222"/>
                </a:solidFill>
                <a:effectLst/>
                <a:latin typeface="arial" panose="020B0604020202020204" pitchFamily="34" charset="0"/>
              </a:rPr>
              <a:t> made by an employer where there is no contractual obligation to do so – it is derived from the Latin: “out of kindness” (used to mean done as a </a:t>
            </a:r>
            <a:r>
              <a:rPr lang="en-GB" b="0" i="0" dirty="0" err="1">
                <a:solidFill>
                  <a:srgbClr val="222222"/>
                </a:solidFill>
                <a:effectLst/>
                <a:latin typeface="arial" panose="020B0604020202020204" pitchFamily="34" charset="0"/>
              </a:rPr>
              <a:t>favor</a:t>
            </a:r>
            <a:r>
              <a:rPr lang="en-GB" b="0" i="0" dirty="0">
                <a:solidFill>
                  <a:srgbClr val="222222"/>
                </a:solidFill>
                <a:effectLst/>
                <a:latin typeface="arial" panose="020B0604020202020204" pitchFamily="34" charset="0"/>
              </a:rPr>
              <a:t> and without legal obligation). </a:t>
            </a:r>
            <a:r>
              <a:rPr lang="en-GB" b="1" i="0" dirty="0">
                <a:solidFill>
                  <a:srgbClr val="222222"/>
                </a:solidFill>
                <a:effectLst/>
                <a:latin typeface="arial" panose="020B0604020202020204" pitchFamily="34" charset="0"/>
              </a:rPr>
              <a:t>Ex gratia</a:t>
            </a:r>
            <a:r>
              <a:rPr lang="en-GB" b="0" i="0" dirty="0">
                <a:solidFill>
                  <a:srgbClr val="222222"/>
                </a:solidFill>
                <a:effectLst/>
                <a:latin typeface="arial" panose="020B0604020202020204" pitchFamily="34" charset="0"/>
              </a:rPr>
              <a:t> translates to 'by favour' and literally means a voluntary </a:t>
            </a:r>
            <a:r>
              <a:rPr lang="en-GB" b="1" i="0" dirty="0">
                <a:solidFill>
                  <a:srgbClr val="222222"/>
                </a:solidFill>
                <a:effectLst/>
                <a:latin typeface="arial" panose="020B0604020202020204" pitchFamily="34" charset="0"/>
              </a:rPr>
              <a:t>payment</a:t>
            </a:r>
            <a:r>
              <a:rPr lang="en-GB" b="0" i="0" dirty="0">
                <a:solidFill>
                  <a:srgbClr val="222222"/>
                </a:solidFill>
                <a:effectLst/>
                <a:latin typeface="arial" panose="020B0604020202020204" pitchFamily="34" charset="0"/>
              </a:rPr>
              <a:t> or a gift.</a:t>
            </a:r>
            <a:r>
              <a:rPr lang="en-GB" b="0" i="0" dirty="0">
                <a:solidFill>
                  <a:srgbClr val="70757A"/>
                </a:solidFill>
                <a:effectLst/>
                <a:latin typeface="arial" panose="020B0604020202020204" pitchFamily="34" charset="0"/>
              </a:rPr>
              <a:t>28 Jun 2018</a:t>
            </a:r>
            <a:endParaRPr lang="en-GB" b="0" i="0" dirty="0">
              <a:solidFill>
                <a:srgbClr val="222222"/>
              </a:solidFill>
              <a:effectLst/>
              <a:latin typeface="arial" panose="020B0604020202020204" pitchFamily="34" charset="0"/>
            </a:endParaRPr>
          </a:p>
          <a:p>
            <a:r>
              <a:rPr lang="en-GB" dirty="0"/>
              <a:t>(Redman,2020)</a:t>
            </a:r>
          </a:p>
        </p:txBody>
      </p:sp>
    </p:spTree>
    <p:extLst>
      <p:ext uri="{BB962C8B-B14F-4D97-AF65-F5344CB8AC3E}">
        <p14:creationId xmlns:p14="http://schemas.microsoft.com/office/powerpoint/2010/main" val="152827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0" end="0"/>
                                            </p:txEl>
                                          </p:spTgt>
                                        </p:tgtEl>
                                        <p:attrNameLst>
                                          <p:attrName>style.visibility</p:attrName>
                                        </p:attrNameLst>
                                      </p:cBhvr>
                                      <p:to>
                                        <p:strVal val="visible"/>
                                      </p:to>
                                    </p:set>
                                    <p:animEffect transition="in" filter="fade">
                                      <p:cBhvr>
                                        <p:cTn id="28" dur="1000"/>
                                        <p:tgtEl>
                                          <p:spTgt spid="2">
                                            <p:txEl>
                                              <p:pRg st="0" end="0"/>
                                            </p:txEl>
                                          </p:spTgt>
                                        </p:tgtEl>
                                      </p:cBhvr>
                                    </p:animEffect>
                                    <p:anim calcmode="lin" valueType="num">
                                      <p:cBhvr>
                                        <p:cTn id="29"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animEffect transition="in" filter="fade">
                                      <p:cBhvr>
                                        <p:cTn id="35" dur="1000"/>
                                        <p:tgtEl>
                                          <p:spTgt spid="2">
                                            <p:txEl>
                                              <p:pRg st="1" end="1"/>
                                            </p:txEl>
                                          </p:spTgt>
                                        </p:tgtEl>
                                      </p:cBhvr>
                                    </p:animEffect>
                                    <p:anim calcmode="lin" valueType="num">
                                      <p:cBhvr>
                                        <p:cTn id="36"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1" end="1"/>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2">
                                            <p:txEl>
                                              <p:pRg st="2" end="2"/>
                                            </p:txEl>
                                          </p:spTgt>
                                        </p:tgtEl>
                                        <p:attrNameLst>
                                          <p:attrName>style.visibility</p:attrName>
                                        </p:attrNameLst>
                                      </p:cBhvr>
                                      <p:to>
                                        <p:strVal val="visible"/>
                                      </p:to>
                                    </p:set>
                                    <p:animEffect transition="in" filter="fade">
                                      <p:cBhvr>
                                        <p:cTn id="40" dur="1000"/>
                                        <p:tgtEl>
                                          <p:spTgt spid="2">
                                            <p:txEl>
                                              <p:pRg st="2" end="2"/>
                                            </p:txEl>
                                          </p:spTgt>
                                        </p:tgtEl>
                                      </p:cBhvr>
                                    </p:animEffect>
                                    <p:anim calcmode="lin" valueType="num">
                                      <p:cBhvr>
                                        <p:cTn id="41"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2" end="2"/>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2">
                                            <p:txEl>
                                              <p:pRg st="3" end="3"/>
                                            </p:txEl>
                                          </p:spTgt>
                                        </p:tgtEl>
                                        <p:attrNameLst>
                                          <p:attrName>style.visibility</p:attrName>
                                        </p:attrNameLst>
                                      </p:cBhvr>
                                      <p:to>
                                        <p:strVal val="visible"/>
                                      </p:to>
                                    </p:set>
                                    <p:animEffect transition="in" filter="fade">
                                      <p:cBhvr>
                                        <p:cTn id="45" dur="1000"/>
                                        <p:tgtEl>
                                          <p:spTgt spid="2">
                                            <p:txEl>
                                              <p:pRg st="3" end="3"/>
                                            </p:txEl>
                                          </p:spTgt>
                                        </p:tgtEl>
                                      </p:cBhvr>
                                    </p:animEffect>
                                    <p:anim calcmode="lin" valueType="num">
                                      <p:cBhvr>
                                        <p:cTn id="4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4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2">
                                            <p:txEl>
                                              <p:pRg st="4" end="4"/>
                                            </p:txEl>
                                          </p:spTgt>
                                        </p:tgtEl>
                                        <p:attrNameLst>
                                          <p:attrName>style.visibility</p:attrName>
                                        </p:attrNameLst>
                                      </p:cBhvr>
                                      <p:to>
                                        <p:strVal val="visible"/>
                                      </p:to>
                                    </p:set>
                                    <p:animEffect transition="in" filter="fade">
                                      <p:cBhvr>
                                        <p:cTn id="52" dur="1000"/>
                                        <p:tgtEl>
                                          <p:spTgt spid="2">
                                            <p:txEl>
                                              <p:pRg st="4" end="4"/>
                                            </p:txEl>
                                          </p:spTgt>
                                        </p:tgtEl>
                                      </p:cBhvr>
                                    </p:animEffect>
                                    <p:anim calcmode="lin" valueType="num">
                                      <p:cBhvr>
                                        <p:cTn id="5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5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Protecting Against Claims</a:t>
            </a:r>
            <a:endParaRPr lang="en-IN" dirty="0"/>
          </a:p>
        </p:txBody>
      </p:sp>
      <p:sp>
        <p:nvSpPr>
          <p:cNvPr id="5" name="Text Placeholder 4"/>
          <p:cNvSpPr>
            <a:spLocks noGrp="1"/>
          </p:cNvSpPr>
          <p:nvPr>
            <p:ph type="body" idx="1"/>
          </p:nvPr>
        </p:nvSpPr>
        <p:spPr/>
        <p:txBody>
          <a:bodyPr/>
          <a:lstStyle/>
          <a:p>
            <a:pPr eaLnBrk="1" hangingPunct="1">
              <a:defRPr/>
            </a:pPr>
            <a:r>
              <a:rPr lang="en-US" sz="2400" dirty="0">
                <a:ea typeface="ＭＳ Ｐゴシック" charset="0"/>
              </a:rPr>
              <a:t>Consider claims as part of the </a:t>
            </a:r>
            <a:r>
              <a:rPr lang="en-US" sz="2400" b="1" dirty="0">
                <a:ea typeface="ＭＳ Ｐゴシック" charset="0"/>
              </a:rPr>
              <a:t>project plan</a:t>
            </a:r>
            <a:r>
              <a:rPr lang="en-US" sz="2400" dirty="0">
                <a:ea typeface="ＭＳ Ｐゴシック" charset="0"/>
              </a:rPr>
              <a:t>.</a:t>
            </a:r>
            <a:endParaRPr lang="en-US" sz="2400" b="1" dirty="0">
              <a:ea typeface="ＭＳ Ｐゴシック" charset="0"/>
            </a:endParaRPr>
          </a:p>
          <a:p>
            <a:pPr eaLnBrk="1" hangingPunct="1">
              <a:defRPr/>
            </a:pPr>
            <a:r>
              <a:rPr lang="en-US" sz="2400" b="1" dirty="0">
                <a:ea typeface="ＭＳ Ｐゴシック" charset="0"/>
              </a:rPr>
              <a:t>Verify stakeholders</a:t>
            </a:r>
            <a:r>
              <a:rPr lang="en-US" sz="2400" dirty="0">
                <a:ea typeface="ＭＳ Ｐゴシック" charset="0"/>
              </a:rPr>
              <a:t> know their risks.</a:t>
            </a:r>
          </a:p>
          <a:p>
            <a:pPr eaLnBrk="1" hangingPunct="1">
              <a:defRPr/>
            </a:pPr>
            <a:r>
              <a:rPr lang="en-US" sz="2400" dirty="0">
                <a:ea typeface="ＭＳ Ｐゴシック" charset="0"/>
              </a:rPr>
              <a:t>Keep </a:t>
            </a:r>
            <a:r>
              <a:rPr lang="en-US" sz="2400" b="1" dirty="0">
                <a:ea typeface="ＭＳ Ｐゴシック" charset="0"/>
              </a:rPr>
              <a:t>good records</a:t>
            </a:r>
            <a:r>
              <a:rPr lang="en-US" sz="2400" dirty="0">
                <a:ea typeface="ＭＳ Ｐゴシック" charset="0"/>
              </a:rPr>
              <a:t> throughout the life cycle.</a:t>
            </a:r>
          </a:p>
          <a:p>
            <a:pPr eaLnBrk="1" hangingPunct="1">
              <a:defRPr/>
            </a:pPr>
            <a:r>
              <a:rPr lang="en-US" sz="2400" dirty="0">
                <a:ea typeface="ＭＳ Ｐゴシック" charset="0"/>
              </a:rPr>
              <a:t>Keep </a:t>
            </a:r>
            <a:r>
              <a:rPr lang="en-US" sz="2400" b="1" dirty="0">
                <a:ea typeface="ＭＳ Ｐゴシック" charset="0"/>
              </a:rPr>
              <a:t>clear details</a:t>
            </a:r>
            <a:r>
              <a:rPr lang="en-US" sz="2400" dirty="0">
                <a:ea typeface="ＭＳ Ｐゴシック" charset="0"/>
              </a:rPr>
              <a:t> of change orders.</a:t>
            </a:r>
          </a:p>
          <a:p>
            <a:pPr eaLnBrk="1" hangingPunct="1">
              <a:defRPr/>
            </a:pPr>
            <a:r>
              <a:rPr lang="en-US" sz="2400" b="1" dirty="0">
                <a:ea typeface="ＭＳ Ｐゴシック" charset="0"/>
              </a:rPr>
              <a:t>Archive all correspondence</a:t>
            </a:r>
            <a:r>
              <a:rPr lang="en-US" sz="2400" dirty="0">
                <a:ea typeface="ＭＳ Ｐゴシック" charset="0"/>
              </a:rPr>
              <a:t>.</a:t>
            </a:r>
            <a:endParaRPr lang="en-IN" sz="2400" dirty="0"/>
          </a:p>
        </p:txBody>
      </p:sp>
    </p:spTree>
    <p:extLst>
      <p:ext uri="{BB962C8B-B14F-4D97-AF65-F5344CB8AC3E}">
        <p14:creationId xmlns:p14="http://schemas.microsoft.com/office/powerpoint/2010/main" val="2329449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Final Report Elements</a:t>
            </a:r>
            <a:endParaRPr lang="en-IN" dirty="0"/>
          </a:p>
        </p:txBody>
      </p:sp>
      <p:sp>
        <p:nvSpPr>
          <p:cNvPr id="5" name="Text Placeholder 4"/>
          <p:cNvSpPr>
            <a:spLocks noGrp="1"/>
          </p:cNvSpPr>
          <p:nvPr>
            <p:ph type="body" idx="1"/>
          </p:nvPr>
        </p:nvSpPr>
        <p:spPr/>
        <p:txBody>
          <a:bodyPr/>
          <a:lstStyle/>
          <a:p>
            <a:pPr marL="432000" indent="-432000" eaLnBrk="1" hangingPunct="1">
              <a:buFont typeface="+mj-lt"/>
              <a:buAutoNum type="arabicPeriod"/>
              <a:defRPr/>
            </a:pPr>
            <a:r>
              <a:rPr lang="en-US" altLang="en-US" sz="2400" dirty="0"/>
              <a:t>Project performance</a:t>
            </a:r>
          </a:p>
          <a:p>
            <a:pPr marL="432000" indent="-432000" eaLnBrk="1" hangingPunct="1">
              <a:buFont typeface="+mj-lt"/>
              <a:buAutoNum type="arabicPeriod"/>
              <a:defRPr/>
            </a:pPr>
            <a:r>
              <a:rPr lang="en-US" altLang="en-US" sz="2400" dirty="0"/>
              <a:t>Administrative performance</a:t>
            </a:r>
          </a:p>
          <a:p>
            <a:pPr marL="432000" indent="-432000" eaLnBrk="1" hangingPunct="1">
              <a:buFont typeface="+mj-lt"/>
              <a:buAutoNum type="arabicPeriod"/>
              <a:defRPr/>
            </a:pPr>
            <a:r>
              <a:rPr lang="en-US" altLang="en-US" sz="2400" dirty="0"/>
              <a:t>Organizational structure</a:t>
            </a:r>
          </a:p>
          <a:p>
            <a:pPr marL="432000" indent="-432000" eaLnBrk="1" hangingPunct="1">
              <a:buFont typeface="+mj-lt"/>
              <a:buAutoNum type="arabicPeriod"/>
              <a:defRPr/>
            </a:pPr>
            <a:r>
              <a:rPr lang="en-US" altLang="en-US" sz="2400" dirty="0"/>
              <a:t>Team performance</a:t>
            </a:r>
          </a:p>
          <a:p>
            <a:pPr marL="432000" indent="-432000" eaLnBrk="1" hangingPunct="1">
              <a:buFont typeface="+mj-lt"/>
              <a:buAutoNum type="arabicPeriod"/>
              <a:defRPr/>
            </a:pPr>
            <a:r>
              <a:rPr lang="en-US" altLang="en-US" sz="2400" dirty="0"/>
              <a:t>Project management techniques</a:t>
            </a:r>
          </a:p>
          <a:p>
            <a:pPr marL="432000" indent="-432000" eaLnBrk="1" hangingPunct="1">
              <a:buFont typeface="+mj-lt"/>
              <a:buAutoNum type="arabicPeriod"/>
              <a:defRPr/>
            </a:pPr>
            <a:r>
              <a:rPr lang="en-US" altLang="en-US" sz="2400" dirty="0"/>
              <a:t>Benefits to the organization and customer</a:t>
            </a:r>
            <a:endParaRPr lang="en-IN" sz="2400" dirty="0"/>
          </a:p>
        </p:txBody>
      </p:sp>
    </p:spTree>
    <p:extLst>
      <p:ext uri="{BB962C8B-B14F-4D97-AF65-F5344CB8AC3E}">
        <p14:creationId xmlns:p14="http://schemas.microsoft.com/office/powerpoint/2010/main" val="2897408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endParaRPr lang="en-IN" dirty="0"/>
          </a:p>
        </p:txBody>
      </p:sp>
      <p:sp>
        <p:nvSpPr>
          <p:cNvPr id="3" name="Text Placeholder 2"/>
          <p:cNvSpPr>
            <a:spLocks noGrp="1"/>
          </p:cNvSpPr>
          <p:nvPr>
            <p:ph type="body" idx="1"/>
          </p:nvPr>
        </p:nvSpPr>
        <p:spPr/>
        <p:txBody>
          <a:bodyPr/>
          <a:lstStyle/>
          <a:p>
            <a:pPr marL="432000" indent="-432000" eaLnBrk="1" hangingPunct="1">
              <a:buClr>
                <a:schemeClr val="tx2"/>
              </a:buClr>
              <a:buFont typeface="+mj-lt"/>
              <a:buAutoNum type="arabicPeriod"/>
              <a:defRPr/>
            </a:pPr>
            <a:r>
              <a:rPr lang="en-US" altLang="en-US" sz="2400" dirty="0"/>
              <a:t>Distinguish among the four main forms of project termination.</a:t>
            </a:r>
          </a:p>
          <a:p>
            <a:pPr marL="432000" indent="-432000" eaLnBrk="1" hangingPunct="1">
              <a:buClr>
                <a:schemeClr val="tx2"/>
              </a:buClr>
              <a:buFont typeface="+mj-lt"/>
              <a:buAutoNum type="arabicPeriod"/>
              <a:defRPr/>
            </a:pPr>
            <a:r>
              <a:rPr lang="en-US" altLang="en-US" sz="2400" dirty="0"/>
              <a:t>Recognize the seven key steps in formal project closeout.</a:t>
            </a:r>
          </a:p>
          <a:p>
            <a:pPr marL="432000" indent="-432000" eaLnBrk="1" hangingPunct="1">
              <a:buClr>
                <a:schemeClr val="tx2"/>
              </a:buClr>
              <a:buFont typeface="+mj-lt"/>
              <a:buAutoNum type="arabicPeriod"/>
              <a:defRPr/>
            </a:pPr>
            <a:r>
              <a:rPr lang="en-US" altLang="en-US" sz="2400" dirty="0"/>
              <a:t>Understand key reasons for early termination of projects.</a:t>
            </a:r>
          </a:p>
          <a:p>
            <a:pPr marL="432000" indent="-432000" eaLnBrk="1" hangingPunct="1">
              <a:buClr>
                <a:schemeClr val="tx2"/>
              </a:buClr>
              <a:buFont typeface="+mj-lt"/>
              <a:buAutoNum type="arabicPeriod"/>
              <a:defRPr/>
            </a:pPr>
            <a:r>
              <a:rPr lang="en-US" altLang="en-US" sz="2400" dirty="0"/>
              <a:t>Know the challenges and components of a final project report.</a:t>
            </a:r>
            <a:endParaRPr lang="en-IN" sz="2400" dirty="0"/>
          </a:p>
        </p:txBody>
      </p:sp>
    </p:spTree>
    <p:extLst>
      <p:ext uri="{BB962C8B-B14F-4D97-AF65-F5344CB8AC3E}">
        <p14:creationId xmlns:p14="http://schemas.microsoft.com/office/powerpoint/2010/main" val="1354705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2588</TotalTime>
  <Words>764</Words>
  <Application>Microsoft Office PowerPoint</Application>
  <PresentationFormat>Widescreen</PresentationFormat>
  <Paragraphs>160</Paragraphs>
  <Slides>20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Arial</vt:lpstr>
      <vt:lpstr>Corbel</vt:lpstr>
      <vt:lpstr>Myriad Pro</vt:lpstr>
      <vt:lpstr>Noto Sans Symbols</vt:lpstr>
      <vt:lpstr>Symbol</vt:lpstr>
      <vt:lpstr>Times New Roman</vt:lpstr>
      <vt:lpstr>Verdana</vt:lpstr>
      <vt:lpstr>20140311PresentationUWTSDTemplate</vt:lpstr>
      <vt:lpstr>BMSK5004</vt:lpstr>
      <vt:lpstr>Learning Objectives</vt:lpstr>
      <vt:lpstr>Project Termination</vt:lpstr>
      <vt:lpstr>Natural Termination—Closeout Process</vt:lpstr>
      <vt:lpstr>Post-Project Reviews</vt:lpstr>
      <vt:lpstr>Lessons Learned Meetings</vt:lpstr>
      <vt:lpstr>Closeout Paperwork</vt:lpstr>
      <vt:lpstr>Required Reviews</vt:lpstr>
      <vt:lpstr>What Prevents Effective Project Closeouts?</vt:lpstr>
      <vt:lpstr>Dynamic Project Factors to Monitor</vt:lpstr>
      <vt:lpstr>Early Termination Decision Rules</vt:lpstr>
      <vt:lpstr>Project Termination Issues</vt:lpstr>
      <vt:lpstr>Concerns When Shutting down a Project</vt:lpstr>
      <vt:lpstr>Table 14.2 Concerns When Shutting Down a Project—Emotional</vt:lpstr>
      <vt:lpstr>Table 14.2 Concerns When Shutting Down a Project—Intellectual</vt:lpstr>
      <vt:lpstr>Top 10 Signs of I T Project Failure</vt:lpstr>
      <vt:lpstr>Claims and Disputes</vt:lpstr>
      <vt:lpstr>Protecting Against Claims</vt:lpstr>
      <vt:lpstr>Final Report Elements</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Paul Jenkins</cp:lastModifiedBy>
  <cp:revision>157</cp:revision>
  <cp:lastPrinted>2018-07-09T15:27:01Z</cp:lastPrinted>
  <dcterms:created xsi:type="dcterms:W3CDTF">2002-10-07T19:43:58Z</dcterms:created>
  <dcterms:modified xsi:type="dcterms:W3CDTF">2020-08-20T11:30:46Z</dcterms:modified>
</cp:coreProperties>
</file>