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7" r:id="rId2"/>
    <p:sldId id="258" r:id="rId3"/>
    <p:sldId id="271" r:id="rId4"/>
    <p:sldId id="276" r:id="rId5"/>
    <p:sldId id="277" r:id="rId6"/>
    <p:sldId id="275" r:id="rId7"/>
    <p:sldId id="260" r:id="rId8"/>
    <p:sldId id="279" r:id="rId9"/>
    <p:sldId id="280" r:id="rId10"/>
    <p:sldId id="281" r:id="rId11"/>
    <p:sldId id="282" r:id="rId12"/>
    <p:sldId id="284" r:id="rId13"/>
    <p:sldId id="285" r:id="rId14"/>
    <p:sldId id="278" r:id="rId15"/>
    <p:sldId id="262" r:id="rId16"/>
    <p:sldId id="283" r:id="rId17"/>
    <p:sldId id="270" r:id="rId18"/>
    <p:sldId id="259" r:id="rId1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7" autoAdjust="0"/>
    <p:restoredTop sz="94660"/>
  </p:normalViewPr>
  <p:slideViewPr>
    <p:cSldViewPr>
      <p:cViewPr varScale="1">
        <p:scale>
          <a:sx n="114" d="100"/>
          <a:sy n="114" d="100"/>
        </p:scale>
        <p:origin x="1569" y="63"/>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17/12/2020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7101623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17/12/2020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0307672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241F13A-777F-4705-8AF5-A8F9A402CCCB}" type="datetimeFigureOut">
              <a:rPr lang="en-GB" smtClean="0"/>
              <a:t>17/12/2020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174772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B241F13A-777F-4705-8AF5-A8F9A402CCCB}" type="datetimeFigureOut">
              <a:rPr lang="en-GB" smtClean="0"/>
              <a:t>17/12/2020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16122696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B241F13A-777F-4705-8AF5-A8F9A402CCCB}" type="datetimeFigureOut">
              <a:rPr lang="en-GB" smtClean="0"/>
              <a:t>17/12/2020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741349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B241F13A-777F-4705-8AF5-A8F9A402CCCB}" type="datetimeFigureOut">
              <a:rPr lang="en-GB" smtClean="0"/>
              <a:t>17/12/2020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5503293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241F13A-777F-4705-8AF5-A8F9A402CCCB}" type="datetimeFigureOut">
              <a:rPr lang="en-GB" smtClean="0"/>
              <a:t>17/12/2020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5837108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241F13A-777F-4705-8AF5-A8F9A402CCCB}" type="datetimeFigureOut">
              <a:rPr lang="en-GB" smtClean="0"/>
              <a:t>17/12/2020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1987132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241F13A-777F-4705-8AF5-A8F9A402CCCB}" type="datetimeFigureOut">
              <a:rPr lang="en-GB" smtClean="0"/>
              <a:t>17/12/2020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19104128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17/12/2020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4132823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17/12/2020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9173068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GB" noProof="0" dirty="0"/>
              <a:t>Click to edit Master text styles</a:t>
            </a:r>
          </a:p>
          <a:p>
            <a:pPr lvl="1"/>
            <a:r>
              <a:rPr lang="en-GB" noProof="0" dirty="0"/>
              <a:t>Second level</a:t>
            </a:r>
          </a:p>
          <a:p>
            <a:pPr lvl="2"/>
            <a:r>
              <a:rPr lang="en-GB" noProof="0" dirty="0"/>
              <a:t>Third level</a:t>
            </a:r>
          </a:p>
          <a:p>
            <a:pPr lvl="3"/>
            <a:r>
              <a:rPr lang="en-GB" noProof="0" dirty="0"/>
              <a:t>Fourth level</a:t>
            </a:r>
          </a:p>
          <a:p>
            <a:pPr lvl="4"/>
            <a:r>
              <a:rPr lang="en-GB" noProof="0" dirty="0"/>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241F13A-777F-4705-8AF5-A8F9A402CCCB}" type="datetimeFigureOut">
              <a:rPr lang="en-GB" smtClean="0"/>
              <a:t>17/12/2020</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DE7A57B-A53D-4DD9-89B2-BC9E914060C7}" type="slidenum">
              <a:rPr lang="en-GB" smtClean="0"/>
              <a:t>‹#›</a:t>
            </a:fld>
            <a:endParaRPr lang="en-GB"/>
          </a:p>
        </p:txBody>
      </p:sp>
      <p:pic>
        <p:nvPicPr>
          <p:cNvPr id="7" name="Picture 6"/>
          <p:cNvPicPr>
            <a:picLocks noChangeAspect="1"/>
          </p:cNvPicPr>
          <p:nvPr/>
        </p:nvPicPr>
        <p:blipFill>
          <a:blip r:embed="rId13">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a:xfrm>
            <a:off x="539552" y="6108239"/>
            <a:ext cx="1721371" cy="586130"/>
          </a:xfrm>
          <a:prstGeom prst="rect">
            <a:avLst/>
          </a:prstGeom>
        </p:spPr>
      </p:pic>
    </p:spTree>
    <p:extLst>
      <p:ext uri="{BB962C8B-B14F-4D97-AF65-F5344CB8AC3E}">
        <p14:creationId xmlns:p14="http://schemas.microsoft.com/office/powerpoint/2010/main" val="141510276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hyperlink" Target="mailto:ken.dicks@uwtsd.ac.uk" TargetMode="External"/><Relationship Id="rId1" Type="http://schemas.openxmlformats.org/officeDocument/2006/relationships/slideLayout" Target="../slideLayouts/slideLayout1.xml"/><Relationship Id="rId5" Type="http://schemas.openxmlformats.org/officeDocument/2006/relationships/image" Target="../media/image4.pn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hyperlink" Target="https://moodle.uwtsd.ac.uk/course/view.php?id=3438"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hyperlink" Target="https://moodle.uwtsd.ac.uk/course/view.php?id=3438#section-2" TargetMode="Externa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hyperlink" Target="https://moodle.uwtsd.ac.uk/course/view.php?id=3438#section-2" TargetMode="Externa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hyperlink" Target="https://moodle.uwtsd.ac.uk/course/view.php?id=3438#section-2" TargetMode="Externa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moodle.uwtsd.ac.uk/course/view.php?id=3438#section-2" TargetMode="External"/><Relationship Id="rId2" Type="http://schemas.openxmlformats.org/officeDocument/2006/relationships/image" Target="../media/image9.png"/><Relationship Id="rId1" Type="http://schemas.openxmlformats.org/officeDocument/2006/relationships/slideLayout" Target="../slideLayouts/slideLayout6.xml"/><Relationship Id="rId4" Type="http://schemas.openxmlformats.org/officeDocument/2006/relationships/image" Target="../media/image10.png"/></Relationships>
</file>

<file path=ppt/slides/_rels/slide1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hyperlink" Target="https://moodle.uwtsd.ac.uk/course/view.php?id=3438#section-2" TargetMode="Externa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s://www-oxfordreference-com.ezproxy.uwtsd.ac.uk/view/10.1093/acref/9780199533008.001.0001/acref-9780199533008-e-1236?rskey=sbhyN3&amp;result=1" TargetMode="External"/><Relationship Id="rId2" Type="http://schemas.openxmlformats.org/officeDocument/2006/relationships/hyperlink" Target="https://www.journals.elsevier.com/language-and-communication/" TargetMode="External"/><Relationship Id="rId1" Type="http://schemas.openxmlformats.org/officeDocument/2006/relationships/slideLayout" Target="../slideLayouts/slideLayout2.xml"/><Relationship Id="rId5" Type="http://schemas.openxmlformats.org/officeDocument/2006/relationships/hyperlink" Target="https://www-vlebooks-com.ezproxy.uwtsd.ac.uk/Vleweb/Product/Index/429953?page=0" TargetMode="External"/><Relationship Id="rId4" Type="http://schemas.openxmlformats.org/officeDocument/2006/relationships/hyperlink" Target="https://web-a-ebscohost-com.ezproxy.uwtsd.ac.uk/ehost/detail/detail?vid=0&amp;sid=3a54a277-fbe1-4ed3-ba95-325ca6a23d09%40sdc-v-sessmgr02&amp;bdata=JnNpdGU9ZWhvc3QtbGl2ZQ%3d%3d#AN=201749&amp;db=nleb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99592" y="4797152"/>
            <a:ext cx="9073008" cy="936104"/>
          </a:xfrm>
        </p:spPr>
        <p:txBody>
          <a:bodyPr>
            <a:noAutofit/>
          </a:bodyPr>
          <a:lstStyle/>
          <a:p>
            <a:pPr algn="l"/>
            <a:r>
              <a:rPr lang="en-US" sz="2800" b="1" dirty="0"/>
              <a:t>ECSS6001 </a:t>
            </a:r>
            <a:r>
              <a:rPr lang="en-GB" sz="2800" b="1" dirty="0"/>
              <a:t>Diversity of Language</a:t>
            </a:r>
            <a:br>
              <a:rPr lang="en-GB" sz="2800" b="1" dirty="0"/>
            </a:br>
            <a:r>
              <a:rPr lang="en-US" sz="2800" b="1" dirty="0"/>
              <a:t>Theme 1: Module Overview and First Workshop</a:t>
            </a:r>
          </a:p>
        </p:txBody>
      </p:sp>
      <p:sp>
        <p:nvSpPr>
          <p:cNvPr id="9" name="Rectangle 8"/>
          <p:cNvSpPr/>
          <p:nvPr/>
        </p:nvSpPr>
        <p:spPr>
          <a:xfrm>
            <a:off x="3723509" y="419330"/>
            <a:ext cx="3137137" cy="206092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Rectangle 14"/>
          <p:cNvSpPr/>
          <p:nvPr/>
        </p:nvSpPr>
        <p:spPr>
          <a:xfrm>
            <a:off x="5484082" y="2599569"/>
            <a:ext cx="3384376" cy="1988524"/>
          </a:xfrm>
          <a:prstGeom prst="rect">
            <a:avLst/>
          </a:prstGeom>
          <a:solidFill>
            <a:schemeClr val="accent4">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Rectangle 12"/>
          <p:cNvSpPr/>
          <p:nvPr/>
        </p:nvSpPr>
        <p:spPr>
          <a:xfrm>
            <a:off x="3796680" y="3046353"/>
            <a:ext cx="1495398" cy="1512168"/>
          </a:xfrm>
          <a:prstGeom prst="rect">
            <a:avLst/>
          </a:prstGeom>
          <a:solidFill>
            <a:schemeClr val="tx2">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p:cNvSpPr txBox="1"/>
          <p:nvPr/>
        </p:nvSpPr>
        <p:spPr>
          <a:xfrm>
            <a:off x="3059832" y="6035361"/>
            <a:ext cx="5832648" cy="400110"/>
          </a:xfrm>
          <a:prstGeom prst="rect">
            <a:avLst/>
          </a:prstGeom>
          <a:noFill/>
        </p:spPr>
        <p:txBody>
          <a:bodyPr wrap="square" rtlCol="0">
            <a:spAutoFit/>
          </a:bodyPr>
          <a:lstStyle/>
          <a:p>
            <a:r>
              <a:rPr lang="en-GB" sz="2000" b="1" dirty="0"/>
              <a:t>Ken Dicks </a:t>
            </a:r>
            <a:r>
              <a:rPr lang="en-GB" sz="2000" b="1" dirty="0">
                <a:hlinkClick r:id="rId2"/>
              </a:rPr>
              <a:t>ken.dicks@uwtsd.ac.uk</a:t>
            </a:r>
            <a:r>
              <a:rPr lang="en-GB" sz="2000" b="1" dirty="0"/>
              <a:t> </a:t>
            </a:r>
          </a:p>
        </p:txBody>
      </p:sp>
      <p:sp>
        <p:nvSpPr>
          <p:cNvPr id="12" name="Rectangle 11"/>
          <p:cNvSpPr/>
          <p:nvPr/>
        </p:nvSpPr>
        <p:spPr>
          <a:xfrm>
            <a:off x="467543" y="3068960"/>
            <a:ext cx="3137137" cy="1512168"/>
          </a:xfrm>
          <a:prstGeom prst="rect">
            <a:avLst/>
          </a:prstGeom>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14" name="Rectangle 13"/>
          <p:cNvSpPr/>
          <p:nvPr/>
        </p:nvSpPr>
        <p:spPr>
          <a:xfrm>
            <a:off x="6981027" y="419330"/>
            <a:ext cx="1887432" cy="1584176"/>
          </a:xfrm>
          <a:prstGeom prst="rect">
            <a:avLst/>
          </a:prstGeom>
          <a:solidFill>
            <a:schemeClr val="tx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Rectangle 15"/>
          <p:cNvSpPr/>
          <p:nvPr/>
        </p:nvSpPr>
        <p:spPr>
          <a:xfrm>
            <a:off x="467543" y="404664"/>
            <a:ext cx="1559036" cy="250752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Rectangle 16"/>
          <p:cNvSpPr/>
          <p:nvPr/>
        </p:nvSpPr>
        <p:spPr>
          <a:xfrm>
            <a:off x="2154941" y="2599569"/>
            <a:ext cx="3137137" cy="312623"/>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18" name="Rectangle 17"/>
          <p:cNvSpPr/>
          <p:nvPr/>
        </p:nvSpPr>
        <p:spPr>
          <a:xfrm>
            <a:off x="2241433" y="426578"/>
            <a:ext cx="1269533" cy="1418246"/>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GB"/>
          </a:p>
        </p:txBody>
      </p:sp>
      <p:pic>
        <p:nvPicPr>
          <p:cNvPr id="4" name="Picture 3">
            <a:extLst>
              <a:ext uri="{FF2B5EF4-FFF2-40B4-BE49-F238E27FC236}">
                <a16:creationId xmlns:a16="http://schemas.microsoft.com/office/drawing/2014/main" id="{759C4C4E-AAEE-457B-A79F-95EF82B5212E}"/>
              </a:ext>
            </a:extLst>
          </p:cNvPr>
          <p:cNvPicPr>
            <a:picLocks noChangeAspect="1"/>
          </p:cNvPicPr>
          <p:nvPr/>
        </p:nvPicPr>
        <p:blipFill>
          <a:blip r:embed="rId3"/>
          <a:stretch>
            <a:fillRect/>
          </a:stretch>
        </p:blipFill>
        <p:spPr>
          <a:xfrm>
            <a:off x="3836311" y="525322"/>
            <a:ext cx="2895972" cy="1838223"/>
          </a:xfrm>
          <a:prstGeom prst="rect">
            <a:avLst/>
          </a:prstGeom>
        </p:spPr>
      </p:pic>
      <p:pic>
        <p:nvPicPr>
          <p:cNvPr id="5" name="Picture 4">
            <a:extLst>
              <a:ext uri="{FF2B5EF4-FFF2-40B4-BE49-F238E27FC236}">
                <a16:creationId xmlns:a16="http://schemas.microsoft.com/office/drawing/2014/main" id="{0FF4FFC5-E704-4F10-B373-02E057CBCBEF}"/>
              </a:ext>
            </a:extLst>
          </p:cNvPr>
          <p:cNvPicPr>
            <a:picLocks noChangeAspect="1"/>
          </p:cNvPicPr>
          <p:nvPr/>
        </p:nvPicPr>
        <p:blipFill>
          <a:blip r:embed="rId4"/>
          <a:stretch>
            <a:fillRect/>
          </a:stretch>
        </p:blipFill>
        <p:spPr>
          <a:xfrm>
            <a:off x="5676082" y="2697738"/>
            <a:ext cx="3000375" cy="1773646"/>
          </a:xfrm>
          <a:prstGeom prst="rect">
            <a:avLst/>
          </a:prstGeom>
        </p:spPr>
      </p:pic>
      <p:pic>
        <p:nvPicPr>
          <p:cNvPr id="6" name="Picture 5">
            <a:extLst>
              <a:ext uri="{FF2B5EF4-FFF2-40B4-BE49-F238E27FC236}">
                <a16:creationId xmlns:a16="http://schemas.microsoft.com/office/drawing/2014/main" id="{F888FE0E-2EE2-49AA-AD7F-921E6E863AE2}"/>
              </a:ext>
            </a:extLst>
          </p:cNvPr>
          <p:cNvPicPr>
            <a:picLocks noChangeAspect="1"/>
          </p:cNvPicPr>
          <p:nvPr/>
        </p:nvPicPr>
        <p:blipFill>
          <a:blip r:embed="rId5"/>
          <a:stretch>
            <a:fillRect/>
          </a:stretch>
        </p:blipFill>
        <p:spPr>
          <a:xfrm>
            <a:off x="561255" y="3293156"/>
            <a:ext cx="2949712" cy="998600"/>
          </a:xfrm>
          <a:prstGeom prst="rect">
            <a:avLst/>
          </a:prstGeom>
        </p:spPr>
      </p:pic>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37117"/>
            <a:ext cx="8229600" cy="1143000"/>
          </a:xfrm>
        </p:spPr>
        <p:txBody>
          <a:bodyPr>
            <a:normAutofit/>
          </a:bodyPr>
          <a:lstStyle/>
          <a:p>
            <a:r>
              <a:rPr lang="en-GB" sz="4000" b="1" dirty="0"/>
              <a:t>First thoughts </a:t>
            </a:r>
            <a:r>
              <a:rPr lang="en-GB" sz="4000" b="1" dirty="0" smtClean="0"/>
              <a:t>on the Subject</a:t>
            </a:r>
            <a:endParaRPr lang="en-GB" sz="4000" b="1" dirty="0"/>
          </a:p>
        </p:txBody>
      </p:sp>
      <p:sp>
        <p:nvSpPr>
          <p:cNvPr id="3" name="Content Placeholder 2"/>
          <p:cNvSpPr>
            <a:spLocks noGrp="1"/>
          </p:cNvSpPr>
          <p:nvPr>
            <p:ph idx="1"/>
          </p:nvPr>
        </p:nvSpPr>
        <p:spPr>
          <a:xfrm>
            <a:off x="265014" y="1314934"/>
            <a:ext cx="8229600" cy="604664"/>
          </a:xfrm>
        </p:spPr>
        <p:txBody>
          <a:bodyPr/>
          <a:lstStyle/>
          <a:p>
            <a:r>
              <a:rPr lang="en-GB" b="1" dirty="0"/>
              <a:t>What is language?                                    </a:t>
            </a:r>
          </a:p>
        </p:txBody>
      </p:sp>
      <p:sp>
        <p:nvSpPr>
          <p:cNvPr id="5" name="Content Placeholder 2">
            <a:extLst>
              <a:ext uri="{FF2B5EF4-FFF2-40B4-BE49-F238E27FC236}">
                <a16:creationId xmlns:a16="http://schemas.microsoft.com/office/drawing/2014/main" id="{5BBD0AB5-B89E-4769-8296-74E96F3DD5E5}"/>
              </a:ext>
            </a:extLst>
          </p:cNvPr>
          <p:cNvSpPr txBox="1">
            <a:spLocks/>
          </p:cNvSpPr>
          <p:nvPr/>
        </p:nvSpPr>
        <p:spPr>
          <a:xfrm>
            <a:off x="323528" y="3735515"/>
            <a:ext cx="8229600" cy="604664"/>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r>
              <a:rPr lang="en-GB" b="1" dirty="0"/>
              <a:t>What is communication?                                    </a:t>
            </a:r>
          </a:p>
        </p:txBody>
      </p:sp>
      <p:sp>
        <p:nvSpPr>
          <p:cNvPr id="6" name="TextBox 5">
            <a:extLst>
              <a:ext uri="{FF2B5EF4-FFF2-40B4-BE49-F238E27FC236}">
                <a16:creationId xmlns:a16="http://schemas.microsoft.com/office/drawing/2014/main" id="{1B4814CA-468E-4939-AF13-421B7EE53A66}"/>
              </a:ext>
            </a:extLst>
          </p:cNvPr>
          <p:cNvSpPr txBox="1"/>
          <p:nvPr/>
        </p:nvSpPr>
        <p:spPr>
          <a:xfrm>
            <a:off x="683568" y="2088075"/>
            <a:ext cx="7725544" cy="1384995"/>
          </a:xfrm>
          <a:prstGeom prst="rect">
            <a:avLst/>
          </a:prstGeom>
          <a:noFill/>
        </p:spPr>
        <p:txBody>
          <a:bodyPr wrap="square" rtlCol="0">
            <a:spAutoFit/>
          </a:bodyPr>
          <a:lstStyle/>
          <a:p>
            <a:pPr marL="285750" indent="-285750">
              <a:buFont typeface="Arial" panose="020B0604020202020204" pitchFamily="34" charset="0"/>
              <a:buChar char="•"/>
            </a:pPr>
            <a:r>
              <a:rPr lang="en-GB" sz="2800" i="1" dirty="0" smtClean="0"/>
              <a:t>Take a moment to think about this.</a:t>
            </a:r>
            <a:endParaRPr lang="en-GB" sz="2800" i="1" dirty="0"/>
          </a:p>
          <a:p>
            <a:pPr marL="285750" indent="-285750">
              <a:buFont typeface="Arial" panose="020B0604020202020204" pitchFamily="34" charset="0"/>
              <a:buChar char="•"/>
            </a:pPr>
            <a:r>
              <a:rPr lang="en-GB" sz="2800" i="1" dirty="0" smtClean="0"/>
              <a:t>Write your thoughts in the </a:t>
            </a:r>
            <a:r>
              <a:rPr lang="en-GB" sz="2800" i="1" dirty="0" smtClean="0">
                <a:hlinkClick r:id="rId2"/>
              </a:rPr>
              <a:t>Chat </a:t>
            </a:r>
            <a:r>
              <a:rPr lang="en-GB" sz="2800" i="1" dirty="0" smtClean="0">
                <a:hlinkClick r:id="rId2"/>
              </a:rPr>
              <a:t>facility</a:t>
            </a:r>
            <a:r>
              <a:rPr lang="en-GB" sz="2800" i="1" dirty="0" smtClean="0"/>
              <a:t> </a:t>
            </a:r>
            <a:r>
              <a:rPr lang="en-GB" sz="2800" i="1" dirty="0" smtClean="0"/>
              <a:t>on </a:t>
            </a:r>
            <a:r>
              <a:rPr lang="en-GB" sz="2800" i="1" dirty="0" smtClean="0"/>
              <a:t>Moodle (your Tutor will share this with the group)</a:t>
            </a:r>
            <a:endParaRPr lang="en-GB" sz="2800" i="1" dirty="0"/>
          </a:p>
        </p:txBody>
      </p:sp>
      <p:sp>
        <p:nvSpPr>
          <p:cNvPr id="7" name="TextBox 6">
            <a:extLst>
              <a:ext uri="{FF2B5EF4-FFF2-40B4-BE49-F238E27FC236}">
                <a16:creationId xmlns:a16="http://schemas.microsoft.com/office/drawing/2014/main" id="{C2587230-F3AB-4555-BF05-AFC661034802}"/>
              </a:ext>
            </a:extLst>
          </p:cNvPr>
          <p:cNvSpPr txBox="1"/>
          <p:nvPr/>
        </p:nvSpPr>
        <p:spPr>
          <a:xfrm>
            <a:off x="683568" y="4307362"/>
            <a:ext cx="8003232" cy="1384995"/>
          </a:xfrm>
          <a:prstGeom prst="rect">
            <a:avLst/>
          </a:prstGeom>
          <a:noFill/>
        </p:spPr>
        <p:txBody>
          <a:bodyPr wrap="square" rtlCol="0">
            <a:spAutoFit/>
          </a:bodyPr>
          <a:lstStyle/>
          <a:p>
            <a:pPr marL="285750" indent="-285750">
              <a:buFont typeface="Arial" panose="020B0604020202020204" pitchFamily="34" charset="0"/>
              <a:buChar char="•"/>
            </a:pPr>
            <a:r>
              <a:rPr lang="en-GB" sz="2800" i="1" dirty="0"/>
              <a:t>Take a moment to think about this.</a:t>
            </a:r>
          </a:p>
          <a:p>
            <a:pPr marL="285750" indent="-285750">
              <a:buFont typeface="Arial" panose="020B0604020202020204" pitchFamily="34" charset="0"/>
              <a:buChar char="•"/>
            </a:pPr>
            <a:r>
              <a:rPr lang="en-GB" sz="2800" i="1" dirty="0"/>
              <a:t>Write your thoughts in the </a:t>
            </a:r>
            <a:r>
              <a:rPr lang="en-GB" sz="2800" i="1" dirty="0" smtClean="0">
                <a:hlinkClick r:id="rId2"/>
              </a:rPr>
              <a:t>Chat facility</a:t>
            </a:r>
            <a:r>
              <a:rPr lang="en-GB" sz="2800" i="1" dirty="0" smtClean="0"/>
              <a:t> </a:t>
            </a:r>
            <a:r>
              <a:rPr lang="en-GB" sz="2800" i="1" dirty="0" smtClean="0"/>
              <a:t>on </a:t>
            </a:r>
            <a:r>
              <a:rPr lang="en-GB" sz="2800" i="1" dirty="0"/>
              <a:t>Moodle (your Tutor will share this with the </a:t>
            </a:r>
            <a:r>
              <a:rPr lang="en-GB" sz="2800" i="1" dirty="0" smtClean="0"/>
              <a:t>group)</a:t>
            </a:r>
            <a:endParaRPr lang="en-GB" sz="2800" i="1"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409112" y="2556733"/>
            <a:ext cx="555820" cy="512227"/>
          </a:xfrm>
          <a:prstGeom prst="rect">
            <a:avLst/>
          </a:prstGeom>
        </p:spPr>
      </p:pic>
      <p:pic>
        <p:nvPicPr>
          <p:cNvPr id="8" name="Picture 7"/>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420175" y="4754146"/>
            <a:ext cx="533249" cy="491426"/>
          </a:xfrm>
          <a:prstGeom prst="rect">
            <a:avLst/>
          </a:prstGeom>
        </p:spPr>
      </p:pic>
    </p:spTree>
    <p:extLst>
      <p:ext uri="{BB962C8B-B14F-4D97-AF65-F5344CB8AC3E}">
        <p14:creationId xmlns:p14="http://schemas.microsoft.com/office/powerpoint/2010/main" val="28872438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xEl>
                                              <p:pRg st="1" end="1"/>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4"/>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5"/>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7">
                                            <p:txEl>
                                              <p:pRg st="1" end="1"/>
                                            </p:txEl>
                                          </p:spTgt>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p:bldP spid="6" grpId="0" build="p"/>
      <p:bldP spid="7"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6BA72C1-7246-4494-822E-FEE909411171}"/>
              </a:ext>
            </a:extLst>
          </p:cNvPr>
          <p:cNvSpPr txBox="1"/>
          <p:nvPr/>
        </p:nvSpPr>
        <p:spPr>
          <a:xfrm>
            <a:off x="611560" y="260648"/>
            <a:ext cx="7488832" cy="707886"/>
          </a:xfrm>
          <a:prstGeom prst="rect">
            <a:avLst/>
          </a:prstGeom>
          <a:noFill/>
        </p:spPr>
        <p:txBody>
          <a:bodyPr wrap="square" rtlCol="0">
            <a:spAutoFit/>
          </a:bodyPr>
          <a:lstStyle/>
          <a:p>
            <a:pPr algn="ctr"/>
            <a:r>
              <a:rPr lang="en-GB" sz="4000" b="1" dirty="0"/>
              <a:t>Module Overview</a:t>
            </a:r>
          </a:p>
        </p:txBody>
      </p:sp>
      <p:sp>
        <p:nvSpPr>
          <p:cNvPr id="5" name="TextBox 4">
            <a:extLst>
              <a:ext uri="{FF2B5EF4-FFF2-40B4-BE49-F238E27FC236}">
                <a16:creationId xmlns:a16="http://schemas.microsoft.com/office/drawing/2014/main" id="{F90B5521-E7A7-4D77-A8A0-C186712A4501}"/>
              </a:ext>
            </a:extLst>
          </p:cNvPr>
          <p:cNvSpPr txBox="1"/>
          <p:nvPr/>
        </p:nvSpPr>
        <p:spPr>
          <a:xfrm>
            <a:off x="539552" y="1412776"/>
            <a:ext cx="7560840" cy="1077218"/>
          </a:xfrm>
          <a:prstGeom prst="rect">
            <a:avLst/>
          </a:prstGeom>
          <a:noFill/>
        </p:spPr>
        <p:txBody>
          <a:bodyPr wrap="square" rtlCol="0">
            <a:spAutoFit/>
          </a:bodyPr>
          <a:lstStyle/>
          <a:p>
            <a:pPr algn="ctr"/>
            <a:r>
              <a:rPr lang="en-GB" sz="3200" b="1" dirty="0"/>
              <a:t>The Module Overview Document is in the Turnitin Section on Moodle</a:t>
            </a:r>
          </a:p>
        </p:txBody>
      </p:sp>
      <p:pic>
        <p:nvPicPr>
          <p:cNvPr id="3" name="Picture 2">
            <a:hlinkClick r:id="rId2"/>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563888" y="3212976"/>
            <a:ext cx="2285714" cy="2285714"/>
          </a:xfrm>
          <a:prstGeom prst="rect">
            <a:avLst/>
          </a:prstGeom>
        </p:spPr>
      </p:pic>
    </p:spTree>
    <p:extLst>
      <p:ext uri="{BB962C8B-B14F-4D97-AF65-F5344CB8AC3E}">
        <p14:creationId xmlns:p14="http://schemas.microsoft.com/office/powerpoint/2010/main" val="670751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9552" y="2348880"/>
            <a:ext cx="8229600" cy="1143000"/>
          </a:xfrm>
        </p:spPr>
        <p:txBody>
          <a:bodyPr/>
          <a:lstStyle/>
          <a:p>
            <a:r>
              <a:rPr lang="en-GB" b="1" dirty="0"/>
              <a:t>Academic Group Tutorial 1</a:t>
            </a:r>
          </a:p>
        </p:txBody>
      </p:sp>
    </p:spTree>
    <p:extLst>
      <p:ext uri="{BB962C8B-B14F-4D97-AF65-F5344CB8AC3E}">
        <p14:creationId xmlns:p14="http://schemas.microsoft.com/office/powerpoint/2010/main" val="2412110819"/>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90DF43B-DB1B-4840-8D98-5B27FFC905C5}"/>
              </a:ext>
            </a:extLst>
          </p:cNvPr>
          <p:cNvSpPr txBox="1"/>
          <p:nvPr/>
        </p:nvSpPr>
        <p:spPr>
          <a:xfrm>
            <a:off x="467544" y="326276"/>
            <a:ext cx="7776864" cy="707886"/>
          </a:xfrm>
          <a:prstGeom prst="rect">
            <a:avLst/>
          </a:prstGeom>
          <a:noFill/>
        </p:spPr>
        <p:txBody>
          <a:bodyPr wrap="square" rtlCol="0">
            <a:spAutoFit/>
          </a:bodyPr>
          <a:lstStyle/>
          <a:p>
            <a:pPr algn="ctr"/>
            <a:r>
              <a:rPr lang="en-GB" sz="4000" b="1" dirty="0"/>
              <a:t>Assignment 1</a:t>
            </a:r>
          </a:p>
        </p:txBody>
      </p:sp>
      <p:sp>
        <p:nvSpPr>
          <p:cNvPr id="4" name="TextBox 3">
            <a:extLst>
              <a:ext uri="{FF2B5EF4-FFF2-40B4-BE49-F238E27FC236}">
                <a16:creationId xmlns:a16="http://schemas.microsoft.com/office/drawing/2014/main" id="{F90B5521-E7A7-4D77-A8A0-C186712A4501}"/>
              </a:ext>
            </a:extLst>
          </p:cNvPr>
          <p:cNvSpPr txBox="1"/>
          <p:nvPr/>
        </p:nvSpPr>
        <p:spPr>
          <a:xfrm>
            <a:off x="539552" y="1412776"/>
            <a:ext cx="7560840" cy="1077218"/>
          </a:xfrm>
          <a:prstGeom prst="rect">
            <a:avLst/>
          </a:prstGeom>
          <a:noFill/>
        </p:spPr>
        <p:txBody>
          <a:bodyPr wrap="square" rtlCol="0">
            <a:spAutoFit/>
          </a:bodyPr>
          <a:lstStyle/>
          <a:p>
            <a:pPr algn="ctr"/>
            <a:r>
              <a:rPr lang="en-GB" sz="3200" b="1" dirty="0"/>
              <a:t>Assignment 1 is in the Turnitin Section on Moodle</a:t>
            </a:r>
          </a:p>
        </p:txBody>
      </p:sp>
      <p:pic>
        <p:nvPicPr>
          <p:cNvPr id="5" name="Picture 4">
            <a:hlinkClick r:id="rId2"/>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419872" y="3068960"/>
            <a:ext cx="2285714" cy="2285714"/>
          </a:xfrm>
          <a:prstGeom prst="rect">
            <a:avLst/>
          </a:prstGeom>
        </p:spPr>
      </p:pic>
    </p:spTree>
    <p:extLst>
      <p:ext uri="{BB962C8B-B14F-4D97-AF65-F5344CB8AC3E}">
        <p14:creationId xmlns:p14="http://schemas.microsoft.com/office/powerpoint/2010/main" val="17008779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90DF43B-DB1B-4840-8D98-5B27FFC905C5}"/>
              </a:ext>
            </a:extLst>
          </p:cNvPr>
          <p:cNvSpPr txBox="1"/>
          <p:nvPr/>
        </p:nvSpPr>
        <p:spPr>
          <a:xfrm>
            <a:off x="467544" y="326276"/>
            <a:ext cx="7776864" cy="707886"/>
          </a:xfrm>
          <a:prstGeom prst="rect">
            <a:avLst/>
          </a:prstGeom>
          <a:noFill/>
        </p:spPr>
        <p:txBody>
          <a:bodyPr wrap="square" rtlCol="0">
            <a:spAutoFit/>
          </a:bodyPr>
          <a:lstStyle/>
          <a:p>
            <a:pPr algn="ctr"/>
            <a:r>
              <a:rPr lang="en-GB" sz="4000" b="1" dirty="0"/>
              <a:t>Assignment 2</a:t>
            </a:r>
          </a:p>
        </p:txBody>
      </p:sp>
      <p:sp>
        <p:nvSpPr>
          <p:cNvPr id="4" name="TextBox 3">
            <a:extLst>
              <a:ext uri="{FF2B5EF4-FFF2-40B4-BE49-F238E27FC236}">
                <a16:creationId xmlns:a16="http://schemas.microsoft.com/office/drawing/2014/main" id="{F90B5521-E7A7-4D77-A8A0-C186712A4501}"/>
              </a:ext>
            </a:extLst>
          </p:cNvPr>
          <p:cNvSpPr txBox="1"/>
          <p:nvPr/>
        </p:nvSpPr>
        <p:spPr>
          <a:xfrm>
            <a:off x="539552" y="1412776"/>
            <a:ext cx="7560840" cy="1077218"/>
          </a:xfrm>
          <a:prstGeom prst="rect">
            <a:avLst/>
          </a:prstGeom>
          <a:noFill/>
        </p:spPr>
        <p:txBody>
          <a:bodyPr wrap="square" rtlCol="0">
            <a:spAutoFit/>
          </a:bodyPr>
          <a:lstStyle/>
          <a:p>
            <a:pPr algn="ctr"/>
            <a:r>
              <a:rPr lang="en-GB" sz="3200" b="1" dirty="0"/>
              <a:t>Assignment 2 is in the Turnitin Section on Moodle</a:t>
            </a:r>
          </a:p>
        </p:txBody>
      </p:sp>
      <p:pic>
        <p:nvPicPr>
          <p:cNvPr id="3" name="Picture 2">
            <a:hlinkClick r:id="rId2"/>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491880" y="3140968"/>
            <a:ext cx="2285714" cy="2285714"/>
          </a:xfrm>
          <a:prstGeom prst="rect">
            <a:avLst/>
          </a:prstGeom>
        </p:spPr>
      </p:pic>
    </p:spTree>
    <p:extLst>
      <p:ext uri="{BB962C8B-B14F-4D97-AF65-F5344CB8AC3E}">
        <p14:creationId xmlns:p14="http://schemas.microsoft.com/office/powerpoint/2010/main" val="17576117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Key Concepts:</a:t>
            </a:r>
            <a:br>
              <a:rPr lang="en-GB" b="1" dirty="0"/>
            </a:br>
            <a:r>
              <a:rPr lang="en-GB" b="1" dirty="0"/>
              <a:t>Language and Linguistics</a:t>
            </a:r>
          </a:p>
        </p:txBody>
      </p:sp>
      <p:sp>
        <p:nvSpPr>
          <p:cNvPr id="7" name="TextBox 6">
            <a:extLst>
              <a:ext uri="{FF2B5EF4-FFF2-40B4-BE49-F238E27FC236}">
                <a16:creationId xmlns:a16="http://schemas.microsoft.com/office/drawing/2014/main" id="{688CCE1E-56D3-4164-BED0-B32B2CB6609B}"/>
              </a:ext>
            </a:extLst>
          </p:cNvPr>
          <p:cNvSpPr txBox="1"/>
          <p:nvPr/>
        </p:nvSpPr>
        <p:spPr>
          <a:xfrm>
            <a:off x="457200" y="1700808"/>
            <a:ext cx="5050904" cy="584775"/>
          </a:xfrm>
          <a:prstGeom prst="rect">
            <a:avLst/>
          </a:prstGeom>
          <a:noFill/>
        </p:spPr>
        <p:txBody>
          <a:bodyPr wrap="square" rtlCol="0">
            <a:spAutoFit/>
          </a:bodyPr>
          <a:lstStyle/>
          <a:p>
            <a:r>
              <a:rPr lang="en-GB" sz="3200" b="1" dirty="0"/>
              <a:t>Language</a:t>
            </a:r>
          </a:p>
        </p:txBody>
      </p:sp>
      <p:sp>
        <p:nvSpPr>
          <p:cNvPr id="8" name="TextBox 7">
            <a:extLst>
              <a:ext uri="{FF2B5EF4-FFF2-40B4-BE49-F238E27FC236}">
                <a16:creationId xmlns:a16="http://schemas.microsoft.com/office/drawing/2014/main" id="{45091C75-FB4D-4511-A5E6-929B70BA9F6D}"/>
              </a:ext>
            </a:extLst>
          </p:cNvPr>
          <p:cNvSpPr txBox="1"/>
          <p:nvPr/>
        </p:nvSpPr>
        <p:spPr>
          <a:xfrm>
            <a:off x="755576" y="2376592"/>
            <a:ext cx="8229600" cy="3108543"/>
          </a:xfrm>
          <a:prstGeom prst="rect">
            <a:avLst/>
          </a:prstGeom>
          <a:noFill/>
        </p:spPr>
        <p:txBody>
          <a:bodyPr wrap="square" rtlCol="0">
            <a:spAutoFit/>
          </a:bodyPr>
          <a:lstStyle/>
          <a:p>
            <a:pPr marL="285750" indent="-285750">
              <a:buFont typeface="Arial" panose="020B0604020202020204" pitchFamily="34" charset="0"/>
              <a:buChar char="•"/>
            </a:pPr>
            <a:r>
              <a:rPr lang="en-GB" sz="2800" dirty="0"/>
              <a:t>Any verbal or non-verbal communication engaged in by humans, animals, or even machines. </a:t>
            </a:r>
          </a:p>
          <a:p>
            <a:pPr marL="285750" indent="-285750">
              <a:buFont typeface="Arial" panose="020B0604020202020204" pitchFamily="34" charset="0"/>
              <a:buChar char="•"/>
            </a:pPr>
            <a:r>
              <a:rPr lang="en-GB" sz="2800" dirty="0"/>
              <a:t>The general field of study which deals with the socio-cultural functions and construction of language is known as sociolinguistics. </a:t>
            </a:r>
          </a:p>
          <a:p>
            <a:pPr marL="285750" indent="-285750">
              <a:buFont typeface="Arial" panose="020B0604020202020204" pitchFamily="34" charset="0"/>
              <a:buChar char="•"/>
            </a:pPr>
            <a:r>
              <a:rPr lang="en-GB" sz="2800" dirty="0"/>
              <a:t>Sociologists, anthropologists, philosophers, and psychologists all contribute to this area.</a:t>
            </a:r>
          </a:p>
        </p:txBody>
      </p:sp>
      <p:sp>
        <p:nvSpPr>
          <p:cNvPr id="9" name="TextBox 8">
            <a:extLst>
              <a:ext uri="{FF2B5EF4-FFF2-40B4-BE49-F238E27FC236}">
                <a16:creationId xmlns:a16="http://schemas.microsoft.com/office/drawing/2014/main" id="{B3B074ED-23D1-4954-9344-6F058F12E016}"/>
              </a:ext>
            </a:extLst>
          </p:cNvPr>
          <p:cNvSpPr txBox="1"/>
          <p:nvPr/>
        </p:nvSpPr>
        <p:spPr>
          <a:xfrm>
            <a:off x="5148064" y="5733256"/>
            <a:ext cx="3538736" cy="461665"/>
          </a:xfrm>
          <a:prstGeom prst="rect">
            <a:avLst/>
          </a:prstGeom>
          <a:noFill/>
        </p:spPr>
        <p:txBody>
          <a:bodyPr wrap="square" rtlCol="0">
            <a:spAutoFit/>
          </a:bodyPr>
          <a:lstStyle/>
          <a:p>
            <a:r>
              <a:rPr lang="en-GB" sz="2400" dirty="0"/>
              <a:t>(Scott &amp; Marshall, 2009) </a:t>
            </a:r>
          </a:p>
        </p:txBody>
      </p:sp>
    </p:spTree>
    <p:extLst>
      <p:ext uri="{BB962C8B-B14F-4D97-AF65-F5344CB8AC3E}">
        <p14:creationId xmlns:p14="http://schemas.microsoft.com/office/powerpoint/2010/main" val="42029371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8" grpId="0" build="p"/>
      <p:bldP spid="9"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Key Concepts:</a:t>
            </a:r>
            <a:br>
              <a:rPr lang="en-GB" b="1" dirty="0"/>
            </a:br>
            <a:r>
              <a:rPr lang="en-GB" b="1" dirty="0"/>
              <a:t>Language and Linguistics</a:t>
            </a:r>
          </a:p>
        </p:txBody>
      </p:sp>
      <p:sp>
        <p:nvSpPr>
          <p:cNvPr id="7" name="TextBox 6">
            <a:extLst>
              <a:ext uri="{FF2B5EF4-FFF2-40B4-BE49-F238E27FC236}">
                <a16:creationId xmlns:a16="http://schemas.microsoft.com/office/drawing/2014/main" id="{688CCE1E-56D3-4164-BED0-B32B2CB6609B}"/>
              </a:ext>
            </a:extLst>
          </p:cNvPr>
          <p:cNvSpPr txBox="1"/>
          <p:nvPr/>
        </p:nvSpPr>
        <p:spPr>
          <a:xfrm>
            <a:off x="457200" y="1700808"/>
            <a:ext cx="5050904" cy="584775"/>
          </a:xfrm>
          <a:prstGeom prst="rect">
            <a:avLst/>
          </a:prstGeom>
          <a:noFill/>
        </p:spPr>
        <p:txBody>
          <a:bodyPr wrap="square" rtlCol="0">
            <a:spAutoFit/>
          </a:bodyPr>
          <a:lstStyle/>
          <a:p>
            <a:r>
              <a:rPr lang="en-GB" sz="3200" b="1" dirty="0"/>
              <a:t>Linguistics</a:t>
            </a:r>
          </a:p>
        </p:txBody>
      </p:sp>
      <p:sp>
        <p:nvSpPr>
          <p:cNvPr id="8" name="TextBox 7">
            <a:extLst>
              <a:ext uri="{FF2B5EF4-FFF2-40B4-BE49-F238E27FC236}">
                <a16:creationId xmlns:a16="http://schemas.microsoft.com/office/drawing/2014/main" id="{45091C75-FB4D-4511-A5E6-929B70BA9F6D}"/>
              </a:ext>
            </a:extLst>
          </p:cNvPr>
          <p:cNvSpPr txBox="1"/>
          <p:nvPr/>
        </p:nvSpPr>
        <p:spPr>
          <a:xfrm>
            <a:off x="755576" y="2376592"/>
            <a:ext cx="8229600" cy="3539430"/>
          </a:xfrm>
          <a:prstGeom prst="rect">
            <a:avLst/>
          </a:prstGeom>
          <a:noFill/>
        </p:spPr>
        <p:txBody>
          <a:bodyPr wrap="square" rtlCol="0">
            <a:spAutoFit/>
          </a:bodyPr>
          <a:lstStyle/>
          <a:p>
            <a:pPr marL="285750" indent="-285750">
              <a:buFont typeface="Arial" panose="020B0604020202020204" pitchFamily="34" charset="0"/>
              <a:buChar char="•"/>
            </a:pPr>
            <a:r>
              <a:rPr lang="en-GB" sz="2800" dirty="0"/>
              <a:t>The scientific study of language. </a:t>
            </a:r>
          </a:p>
          <a:p>
            <a:pPr marL="285750" indent="-285750">
              <a:buFont typeface="Arial" panose="020B0604020202020204" pitchFamily="34" charset="0"/>
              <a:buChar char="•"/>
            </a:pPr>
            <a:r>
              <a:rPr lang="en-GB" sz="2800" dirty="0"/>
              <a:t>Towards the end of the 18</a:t>
            </a:r>
            <a:r>
              <a:rPr lang="en-GB" sz="2800" baseline="30000" dirty="0"/>
              <a:t>th</a:t>
            </a:r>
            <a:r>
              <a:rPr lang="en-GB" sz="2800" dirty="0"/>
              <a:t> Century scholars began to study the structure and ‘rules’ of language</a:t>
            </a:r>
          </a:p>
          <a:p>
            <a:pPr marL="285750" indent="-285750">
              <a:buFont typeface="Arial" panose="020B0604020202020204" pitchFamily="34" charset="0"/>
              <a:buChar char="•"/>
            </a:pPr>
            <a:r>
              <a:rPr lang="en-GB" sz="2800" dirty="0"/>
              <a:t>The modern field of linguistics was heavily influenced by the work of Ferdinand de Saussure</a:t>
            </a:r>
          </a:p>
          <a:p>
            <a:pPr marL="285750" indent="-285750">
              <a:buFont typeface="Arial" panose="020B0604020202020204" pitchFamily="34" charset="0"/>
              <a:buChar char="•"/>
            </a:pPr>
            <a:r>
              <a:rPr lang="en-GB" sz="2800" dirty="0"/>
              <a:t>His work tried to establish general principles of language structure rather than looking at a specific language  (e.g. </a:t>
            </a:r>
            <a:r>
              <a:rPr lang="en-GB" sz="2800" dirty="0" smtClean="0"/>
              <a:t>English, Welsh, Urdu)</a:t>
            </a:r>
            <a:endParaRPr lang="en-GB" sz="2800" dirty="0"/>
          </a:p>
        </p:txBody>
      </p:sp>
      <p:sp>
        <p:nvSpPr>
          <p:cNvPr id="9" name="TextBox 8">
            <a:extLst>
              <a:ext uri="{FF2B5EF4-FFF2-40B4-BE49-F238E27FC236}">
                <a16:creationId xmlns:a16="http://schemas.microsoft.com/office/drawing/2014/main" id="{B3B074ED-23D1-4954-9344-6F058F12E016}"/>
              </a:ext>
            </a:extLst>
          </p:cNvPr>
          <p:cNvSpPr txBox="1"/>
          <p:nvPr/>
        </p:nvSpPr>
        <p:spPr>
          <a:xfrm>
            <a:off x="5292080" y="6007031"/>
            <a:ext cx="3538736" cy="461665"/>
          </a:xfrm>
          <a:prstGeom prst="rect">
            <a:avLst/>
          </a:prstGeom>
          <a:noFill/>
        </p:spPr>
        <p:txBody>
          <a:bodyPr wrap="square" rtlCol="0">
            <a:spAutoFit/>
          </a:bodyPr>
          <a:lstStyle/>
          <a:p>
            <a:r>
              <a:rPr lang="en-GB" sz="2400" dirty="0"/>
              <a:t>(Trask &amp; Stockwell, 2007) </a:t>
            </a:r>
          </a:p>
        </p:txBody>
      </p:sp>
    </p:spTree>
    <p:extLst>
      <p:ext uri="{BB962C8B-B14F-4D97-AF65-F5344CB8AC3E}">
        <p14:creationId xmlns:p14="http://schemas.microsoft.com/office/powerpoint/2010/main" val="11492669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8">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8" grpId="0" build="p"/>
      <p:bldP spid="9"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Key Concepts:</a:t>
            </a:r>
            <a:br>
              <a:rPr lang="en-GB" b="1" dirty="0"/>
            </a:br>
            <a:r>
              <a:rPr lang="en-GB" b="1" dirty="0"/>
              <a:t>Language and Linguistics</a:t>
            </a:r>
          </a:p>
        </p:txBody>
      </p:sp>
      <p:sp>
        <p:nvSpPr>
          <p:cNvPr id="7" name="TextBox 6">
            <a:extLst>
              <a:ext uri="{FF2B5EF4-FFF2-40B4-BE49-F238E27FC236}">
                <a16:creationId xmlns:a16="http://schemas.microsoft.com/office/drawing/2014/main" id="{688CCE1E-56D3-4164-BED0-B32B2CB6609B}"/>
              </a:ext>
            </a:extLst>
          </p:cNvPr>
          <p:cNvSpPr txBox="1"/>
          <p:nvPr/>
        </p:nvSpPr>
        <p:spPr>
          <a:xfrm>
            <a:off x="457200" y="1700808"/>
            <a:ext cx="5050904" cy="584775"/>
          </a:xfrm>
          <a:prstGeom prst="rect">
            <a:avLst/>
          </a:prstGeom>
          <a:noFill/>
        </p:spPr>
        <p:txBody>
          <a:bodyPr wrap="square" rtlCol="0">
            <a:spAutoFit/>
          </a:bodyPr>
          <a:lstStyle/>
          <a:p>
            <a:r>
              <a:rPr lang="en-GB" sz="3200" b="1" dirty="0"/>
              <a:t>Linguistics</a:t>
            </a:r>
          </a:p>
        </p:txBody>
      </p:sp>
      <p:sp>
        <p:nvSpPr>
          <p:cNvPr id="8" name="TextBox 7">
            <a:extLst>
              <a:ext uri="{FF2B5EF4-FFF2-40B4-BE49-F238E27FC236}">
                <a16:creationId xmlns:a16="http://schemas.microsoft.com/office/drawing/2014/main" id="{45091C75-FB4D-4511-A5E6-929B70BA9F6D}"/>
              </a:ext>
            </a:extLst>
          </p:cNvPr>
          <p:cNvSpPr txBox="1"/>
          <p:nvPr/>
        </p:nvSpPr>
        <p:spPr>
          <a:xfrm>
            <a:off x="755576" y="2568753"/>
            <a:ext cx="8229600" cy="2985433"/>
          </a:xfrm>
          <a:prstGeom prst="rect">
            <a:avLst/>
          </a:prstGeom>
          <a:noFill/>
        </p:spPr>
        <p:txBody>
          <a:bodyPr wrap="square" rtlCol="0">
            <a:spAutoFit/>
          </a:bodyPr>
          <a:lstStyle/>
          <a:p>
            <a:pPr marL="285750" indent="-285750">
              <a:spcBef>
                <a:spcPts val="600"/>
              </a:spcBef>
              <a:spcAft>
                <a:spcPts val="600"/>
              </a:spcAft>
              <a:buFont typeface="Arial" panose="020B0604020202020204" pitchFamily="34" charset="0"/>
              <a:buChar char="•"/>
            </a:pPr>
            <a:r>
              <a:rPr lang="en-GB" sz="2800" dirty="0"/>
              <a:t>Linguistics traditionally had a narrow focus on </a:t>
            </a:r>
            <a:r>
              <a:rPr lang="en-GB" sz="2800" b="1" dirty="0"/>
              <a:t>syntax</a:t>
            </a:r>
            <a:r>
              <a:rPr lang="en-GB" sz="2800" dirty="0"/>
              <a:t> </a:t>
            </a:r>
          </a:p>
          <a:p>
            <a:pPr marL="285750" indent="-285750">
              <a:spcBef>
                <a:spcPts val="600"/>
              </a:spcBef>
              <a:spcAft>
                <a:spcPts val="600"/>
              </a:spcAft>
              <a:buFont typeface="Arial" panose="020B0604020202020204" pitchFamily="34" charset="0"/>
              <a:buChar char="•"/>
            </a:pPr>
            <a:r>
              <a:rPr lang="en-GB" sz="2800" dirty="0"/>
              <a:t>Syntax  is the set of rules, principles, and processes that govern the structure of sentences in a given language, specifically word order and punctuation.</a:t>
            </a:r>
          </a:p>
          <a:p>
            <a:pPr marL="285750" indent="-285750">
              <a:spcBef>
                <a:spcPts val="600"/>
              </a:spcBef>
              <a:spcAft>
                <a:spcPts val="600"/>
              </a:spcAft>
              <a:buFont typeface="Arial" panose="020B0604020202020204" pitchFamily="34" charset="0"/>
              <a:buChar char="•"/>
            </a:pPr>
            <a:r>
              <a:rPr lang="en-GB" sz="2800" dirty="0"/>
              <a:t>In traditional linguistics syntax is concerned with </a:t>
            </a:r>
            <a:r>
              <a:rPr lang="en-GB" sz="2800" b="1" dirty="0"/>
              <a:t>subjects</a:t>
            </a:r>
            <a:r>
              <a:rPr lang="en-GB" sz="2800" dirty="0"/>
              <a:t> and </a:t>
            </a:r>
            <a:r>
              <a:rPr lang="en-GB" sz="2800" b="1" dirty="0"/>
              <a:t>predicates</a:t>
            </a:r>
            <a:endParaRPr lang="en-GB" sz="2800" dirty="0"/>
          </a:p>
        </p:txBody>
      </p:sp>
    </p:spTree>
    <p:extLst>
      <p:ext uri="{BB962C8B-B14F-4D97-AF65-F5344CB8AC3E}">
        <p14:creationId xmlns:p14="http://schemas.microsoft.com/office/powerpoint/2010/main" val="38758445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8"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6D03C2F-C09B-4B8B-87A5-83545D22AAF9}"/>
              </a:ext>
            </a:extLst>
          </p:cNvPr>
          <p:cNvSpPr txBox="1"/>
          <p:nvPr/>
        </p:nvSpPr>
        <p:spPr>
          <a:xfrm>
            <a:off x="354360" y="1420528"/>
            <a:ext cx="1666528" cy="584775"/>
          </a:xfrm>
          <a:prstGeom prst="rect">
            <a:avLst/>
          </a:prstGeom>
          <a:noFill/>
        </p:spPr>
        <p:txBody>
          <a:bodyPr wrap="square" rtlCol="0">
            <a:spAutoFit/>
          </a:bodyPr>
          <a:lstStyle/>
          <a:p>
            <a:r>
              <a:rPr lang="en-GB" sz="3200" b="1" dirty="0"/>
              <a:t>Syntax</a:t>
            </a:r>
          </a:p>
        </p:txBody>
      </p:sp>
      <p:sp>
        <p:nvSpPr>
          <p:cNvPr id="3" name="Title 1">
            <a:extLst>
              <a:ext uri="{FF2B5EF4-FFF2-40B4-BE49-F238E27FC236}">
                <a16:creationId xmlns:a16="http://schemas.microsoft.com/office/drawing/2014/main" id="{AB117340-55C7-4CBC-BE63-4EE00605F75E}"/>
              </a:ext>
            </a:extLst>
          </p:cNvPr>
          <p:cNvSpPr txBox="1">
            <a:spLocks/>
          </p:cNvSpPr>
          <p:nvPr/>
        </p:nvSpPr>
        <p:spPr>
          <a:xfrm>
            <a:off x="457200" y="274638"/>
            <a:ext cx="8229600" cy="1143000"/>
          </a:xfrm>
          <a:prstGeom prst="rect">
            <a:avLst/>
          </a:prstGeom>
        </p:spPr>
        <p:txBody>
          <a:bodyPr>
            <a:normAutofit fontScale="90000" lnSpcReduction="2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a:t>Key Concepts:</a:t>
            </a:r>
            <a:br>
              <a:rPr lang="en-GB" b="1"/>
            </a:br>
            <a:r>
              <a:rPr lang="en-GB" b="1"/>
              <a:t>Language and Linguistics</a:t>
            </a:r>
            <a:endParaRPr lang="en-GB" b="1" dirty="0"/>
          </a:p>
        </p:txBody>
      </p:sp>
      <p:sp>
        <p:nvSpPr>
          <p:cNvPr id="4" name="TextBox 3">
            <a:extLst>
              <a:ext uri="{FF2B5EF4-FFF2-40B4-BE49-F238E27FC236}">
                <a16:creationId xmlns:a16="http://schemas.microsoft.com/office/drawing/2014/main" id="{A55FF641-55F9-4019-A5AF-FFB4A6176EBE}"/>
              </a:ext>
            </a:extLst>
          </p:cNvPr>
          <p:cNvSpPr txBox="1"/>
          <p:nvPr/>
        </p:nvSpPr>
        <p:spPr>
          <a:xfrm>
            <a:off x="827584" y="2005303"/>
            <a:ext cx="1666528" cy="584775"/>
          </a:xfrm>
          <a:prstGeom prst="rect">
            <a:avLst/>
          </a:prstGeom>
          <a:noFill/>
        </p:spPr>
        <p:txBody>
          <a:bodyPr wrap="square" rtlCol="0">
            <a:spAutoFit/>
          </a:bodyPr>
          <a:lstStyle/>
          <a:p>
            <a:r>
              <a:rPr lang="en-GB" sz="3200" b="1" dirty="0"/>
              <a:t>Subject</a:t>
            </a:r>
          </a:p>
        </p:txBody>
      </p:sp>
      <p:sp>
        <p:nvSpPr>
          <p:cNvPr id="5" name="TextBox 4">
            <a:extLst>
              <a:ext uri="{FF2B5EF4-FFF2-40B4-BE49-F238E27FC236}">
                <a16:creationId xmlns:a16="http://schemas.microsoft.com/office/drawing/2014/main" id="{F9660EB6-A987-4676-B369-83115E6EE984}"/>
              </a:ext>
            </a:extLst>
          </p:cNvPr>
          <p:cNvSpPr txBox="1"/>
          <p:nvPr/>
        </p:nvSpPr>
        <p:spPr>
          <a:xfrm>
            <a:off x="1043608" y="2649126"/>
            <a:ext cx="7776864" cy="1323439"/>
          </a:xfrm>
          <a:prstGeom prst="rect">
            <a:avLst/>
          </a:prstGeom>
          <a:noFill/>
        </p:spPr>
        <p:txBody>
          <a:bodyPr wrap="square" rtlCol="0">
            <a:spAutoFit/>
          </a:bodyPr>
          <a:lstStyle/>
          <a:p>
            <a:pPr marL="457200" indent="-457200">
              <a:buFont typeface="Arial" panose="020B0604020202020204" pitchFamily="34" charset="0"/>
              <a:buChar char="•"/>
            </a:pPr>
            <a:r>
              <a:rPr lang="en-GB" sz="2800" dirty="0"/>
              <a:t>Put simply (always a danger) ‘the subject is the primary argument of a sentence’</a:t>
            </a:r>
          </a:p>
          <a:p>
            <a:pPr algn="r"/>
            <a:r>
              <a:rPr lang="en-GB" sz="2400" dirty="0"/>
              <a:t>(Trask &amp; Stockwell, 2007)</a:t>
            </a:r>
          </a:p>
        </p:txBody>
      </p:sp>
      <p:sp>
        <p:nvSpPr>
          <p:cNvPr id="6" name="TextBox 5">
            <a:extLst>
              <a:ext uri="{FF2B5EF4-FFF2-40B4-BE49-F238E27FC236}">
                <a16:creationId xmlns:a16="http://schemas.microsoft.com/office/drawing/2014/main" id="{031811B7-31F9-4755-9BFF-D9C2F7D21FB0}"/>
              </a:ext>
            </a:extLst>
          </p:cNvPr>
          <p:cNvSpPr txBox="1"/>
          <p:nvPr/>
        </p:nvSpPr>
        <p:spPr>
          <a:xfrm>
            <a:off x="1043608" y="3972565"/>
            <a:ext cx="7776864" cy="1384995"/>
          </a:xfrm>
          <a:prstGeom prst="rect">
            <a:avLst/>
          </a:prstGeom>
          <a:noFill/>
        </p:spPr>
        <p:txBody>
          <a:bodyPr wrap="square" rtlCol="0">
            <a:spAutoFit/>
          </a:bodyPr>
          <a:lstStyle/>
          <a:p>
            <a:pPr marL="457200" indent="-457200">
              <a:buFont typeface="Arial" panose="020B0604020202020204" pitchFamily="34" charset="0"/>
              <a:buChar char="•"/>
            </a:pPr>
            <a:r>
              <a:rPr lang="en-GB" sz="2800" dirty="0"/>
              <a:t>For the present the subject can be considered to be the person or thing who is performing the action or ‘doing the verb’</a:t>
            </a:r>
            <a:endParaRPr lang="en-GB" sz="2400" dirty="0"/>
          </a:p>
        </p:txBody>
      </p:sp>
      <p:sp>
        <p:nvSpPr>
          <p:cNvPr id="7" name="TextBox 6">
            <a:extLst>
              <a:ext uri="{FF2B5EF4-FFF2-40B4-BE49-F238E27FC236}">
                <a16:creationId xmlns:a16="http://schemas.microsoft.com/office/drawing/2014/main" id="{A9EE8423-403D-4FBA-BD3E-48500698EFFD}"/>
              </a:ext>
            </a:extLst>
          </p:cNvPr>
          <p:cNvSpPr txBox="1"/>
          <p:nvPr/>
        </p:nvSpPr>
        <p:spPr>
          <a:xfrm>
            <a:off x="742278" y="5387803"/>
            <a:ext cx="8280920" cy="461665"/>
          </a:xfrm>
          <a:prstGeom prst="rect">
            <a:avLst/>
          </a:prstGeom>
          <a:noFill/>
        </p:spPr>
        <p:txBody>
          <a:bodyPr wrap="square" rtlCol="0">
            <a:spAutoFit/>
          </a:bodyPr>
          <a:lstStyle/>
          <a:p>
            <a:r>
              <a:rPr lang="en-GB" sz="2400" dirty="0" smtClean="0"/>
              <a:t> </a:t>
            </a:r>
            <a:r>
              <a:rPr lang="en-GB" sz="2400" i="1" dirty="0" smtClean="0"/>
              <a:t>What is the subject in this sentence: </a:t>
            </a:r>
            <a:r>
              <a:rPr lang="en-GB" sz="2400" dirty="0" smtClean="0"/>
              <a:t>The </a:t>
            </a:r>
            <a:r>
              <a:rPr lang="en-GB" sz="2400" dirty="0"/>
              <a:t>cat sat on the </a:t>
            </a:r>
            <a:r>
              <a:rPr lang="en-GB" sz="2400" dirty="0" smtClean="0"/>
              <a:t>mat?</a:t>
            </a:r>
            <a:endParaRPr lang="en-GB" sz="2400" dirty="0"/>
          </a:p>
        </p:txBody>
      </p:sp>
      <p:pic>
        <p:nvPicPr>
          <p:cNvPr id="8" name="Picture 7"/>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323581" y="5426691"/>
            <a:ext cx="422777" cy="422777"/>
          </a:xfrm>
          <a:prstGeom prst="rect">
            <a:avLst/>
          </a:prstGeom>
        </p:spPr>
      </p:pic>
      <p:sp>
        <p:nvSpPr>
          <p:cNvPr id="9" name="TextBox 8"/>
          <p:cNvSpPr txBox="1"/>
          <p:nvPr/>
        </p:nvSpPr>
        <p:spPr>
          <a:xfrm>
            <a:off x="2483768" y="6021288"/>
            <a:ext cx="4320480" cy="369332"/>
          </a:xfrm>
          <a:prstGeom prst="rect">
            <a:avLst/>
          </a:prstGeom>
          <a:noFill/>
        </p:spPr>
        <p:txBody>
          <a:bodyPr wrap="square" rtlCol="0">
            <a:spAutoFit/>
          </a:bodyPr>
          <a:lstStyle/>
          <a:p>
            <a:r>
              <a:rPr lang="en-GB" dirty="0" smtClean="0"/>
              <a:t>Please raise your hand in Teams to answer</a:t>
            </a:r>
            <a:endParaRPr lang="en-GB" dirty="0"/>
          </a:p>
        </p:txBody>
      </p:sp>
      <p:pic>
        <p:nvPicPr>
          <p:cNvPr id="10" name="Picture 9"/>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732240" y="5945086"/>
            <a:ext cx="470249" cy="521736"/>
          </a:xfrm>
          <a:prstGeom prst="rect">
            <a:avLst/>
          </a:prstGeom>
        </p:spPr>
      </p:pic>
    </p:spTree>
    <p:extLst>
      <p:ext uri="{BB962C8B-B14F-4D97-AF65-F5344CB8AC3E}">
        <p14:creationId xmlns:p14="http://schemas.microsoft.com/office/powerpoint/2010/main" val="24164740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8"/>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7"/>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9"/>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P spid="5" grpId="0"/>
      <p:bldP spid="6" grpId="0"/>
      <p:bldP spid="7" grpId="0"/>
      <p:bldP spid="9"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6D03C2F-C09B-4B8B-87A5-83545D22AAF9}"/>
              </a:ext>
            </a:extLst>
          </p:cNvPr>
          <p:cNvSpPr txBox="1"/>
          <p:nvPr/>
        </p:nvSpPr>
        <p:spPr>
          <a:xfrm>
            <a:off x="354360" y="1420528"/>
            <a:ext cx="1666528" cy="584775"/>
          </a:xfrm>
          <a:prstGeom prst="rect">
            <a:avLst/>
          </a:prstGeom>
          <a:noFill/>
        </p:spPr>
        <p:txBody>
          <a:bodyPr wrap="square" rtlCol="0">
            <a:spAutoFit/>
          </a:bodyPr>
          <a:lstStyle/>
          <a:p>
            <a:r>
              <a:rPr lang="en-GB" sz="3200" b="1" dirty="0"/>
              <a:t>Syntax</a:t>
            </a:r>
          </a:p>
        </p:txBody>
      </p:sp>
      <p:sp>
        <p:nvSpPr>
          <p:cNvPr id="3" name="Title 1">
            <a:extLst>
              <a:ext uri="{FF2B5EF4-FFF2-40B4-BE49-F238E27FC236}">
                <a16:creationId xmlns:a16="http://schemas.microsoft.com/office/drawing/2014/main" id="{AB117340-55C7-4CBC-BE63-4EE00605F75E}"/>
              </a:ext>
            </a:extLst>
          </p:cNvPr>
          <p:cNvSpPr txBox="1">
            <a:spLocks/>
          </p:cNvSpPr>
          <p:nvPr/>
        </p:nvSpPr>
        <p:spPr>
          <a:xfrm>
            <a:off x="457200" y="274638"/>
            <a:ext cx="8229600" cy="1143000"/>
          </a:xfrm>
          <a:prstGeom prst="rect">
            <a:avLst/>
          </a:prstGeom>
        </p:spPr>
        <p:txBody>
          <a:bodyPr>
            <a:normAutofit fontScale="90000" lnSpcReduction="2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a:t>Key Concepts:</a:t>
            </a:r>
            <a:br>
              <a:rPr lang="en-GB" b="1"/>
            </a:br>
            <a:r>
              <a:rPr lang="en-GB" b="1"/>
              <a:t>Language and Linguistics</a:t>
            </a:r>
            <a:endParaRPr lang="en-GB" b="1" dirty="0"/>
          </a:p>
        </p:txBody>
      </p:sp>
      <p:sp>
        <p:nvSpPr>
          <p:cNvPr id="4" name="TextBox 3">
            <a:extLst>
              <a:ext uri="{FF2B5EF4-FFF2-40B4-BE49-F238E27FC236}">
                <a16:creationId xmlns:a16="http://schemas.microsoft.com/office/drawing/2014/main" id="{A55FF641-55F9-4019-A5AF-FFB4A6176EBE}"/>
              </a:ext>
            </a:extLst>
          </p:cNvPr>
          <p:cNvSpPr txBox="1"/>
          <p:nvPr/>
        </p:nvSpPr>
        <p:spPr>
          <a:xfrm>
            <a:off x="827584" y="2005303"/>
            <a:ext cx="1872208" cy="584775"/>
          </a:xfrm>
          <a:prstGeom prst="rect">
            <a:avLst/>
          </a:prstGeom>
          <a:noFill/>
        </p:spPr>
        <p:txBody>
          <a:bodyPr wrap="square" rtlCol="0">
            <a:spAutoFit/>
          </a:bodyPr>
          <a:lstStyle/>
          <a:p>
            <a:r>
              <a:rPr lang="en-GB" sz="3200" b="1" dirty="0"/>
              <a:t>Predicate</a:t>
            </a:r>
          </a:p>
        </p:txBody>
      </p:sp>
      <p:sp>
        <p:nvSpPr>
          <p:cNvPr id="5" name="TextBox 4">
            <a:extLst>
              <a:ext uri="{FF2B5EF4-FFF2-40B4-BE49-F238E27FC236}">
                <a16:creationId xmlns:a16="http://schemas.microsoft.com/office/drawing/2014/main" id="{F9660EB6-A987-4676-B369-83115E6EE984}"/>
              </a:ext>
            </a:extLst>
          </p:cNvPr>
          <p:cNvSpPr txBox="1"/>
          <p:nvPr/>
        </p:nvSpPr>
        <p:spPr>
          <a:xfrm>
            <a:off x="1043608" y="2649126"/>
            <a:ext cx="7776864" cy="1323439"/>
          </a:xfrm>
          <a:prstGeom prst="rect">
            <a:avLst/>
          </a:prstGeom>
          <a:noFill/>
        </p:spPr>
        <p:txBody>
          <a:bodyPr wrap="square" rtlCol="0">
            <a:spAutoFit/>
          </a:bodyPr>
          <a:lstStyle/>
          <a:p>
            <a:pPr marL="457200" indent="-457200">
              <a:buFont typeface="Arial" panose="020B0604020202020204" pitchFamily="34" charset="0"/>
              <a:buChar char="•"/>
            </a:pPr>
            <a:r>
              <a:rPr lang="en-GB" sz="2800" dirty="0"/>
              <a:t>Put simply (always a danger) ‘the part of a sentence other than the subject’</a:t>
            </a:r>
          </a:p>
          <a:p>
            <a:pPr algn="r"/>
            <a:r>
              <a:rPr lang="en-GB" sz="2400" dirty="0"/>
              <a:t>(Trask &amp; Stockwell, 2007)</a:t>
            </a:r>
          </a:p>
        </p:txBody>
      </p:sp>
      <p:sp>
        <p:nvSpPr>
          <p:cNvPr id="6" name="TextBox 5">
            <a:extLst>
              <a:ext uri="{FF2B5EF4-FFF2-40B4-BE49-F238E27FC236}">
                <a16:creationId xmlns:a16="http://schemas.microsoft.com/office/drawing/2014/main" id="{031811B7-31F9-4755-9BFF-D9C2F7D21FB0}"/>
              </a:ext>
            </a:extLst>
          </p:cNvPr>
          <p:cNvSpPr txBox="1"/>
          <p:nvPr/>
        </p:nvSpPr>
        <p:spPr>
          <a:xfrm>
            <a:off x="1043608" y="3972565"/>
            <a:ext cx="7776864" cy="954107"/>
          </a:xfrm>
          <a:prstGeom prst="rect">
            <a:avLst/>
          </a:prstGeom>
          <a:noFill/>
        </p:spPr>
        <p:txBody>
          <a:bodyPr wrap="square" rtlCol="0">
            <a:spAutoFit/>
          </a:bodyPr>
          <a:lstStyle/>
          <a:p>
            <a:pPr marL="457200" indent="-457200">
              <a:buFont typeface="Arial" panose="020B0604020202020204" pitchFamily="34" charset="0"/>
              <a:buChar char="•"/>
            </a:pPr>
            <a:r>
              <a:rPr lang="en-GB" sz="2800" dirty="0"/>
              <a:t>Predicates mean that we can create any number of meanings regarding the </a:t>
            </a:r>
            <a:r>
              <a:rPr lang="en-GB" sz="2800" b="1" dirty="0"/>
              <a:t>subject</a:t>
            </a:r>
            <a:r>
              <a:rPr lang="en-GB" sz="2800" dirty="0"/>
              <a:t> (e.g. the cat)</a:t>
            </a:r>
            <a:endParaRPr lang="en-GB" sz="2400" dirty="0"/>
          </a:p>
        </p:txBody>
      </p:sp>
      <p:sp>
        <p:nvSpPr>
          <p:cNvPr id="7" name="TextBox 6">
            <a:extLst>
              <a:ext uri="{FF2B5EF4-FFF2-40B4-BE49-F238E27FC236}">
                <a16:creationId xmlns:a16="http://schemas.microsoft.com/office/drawing/2014/main" id="{A9EE8423-403D-4FBA-BD3E-48500698EFFD}"/>
              </a:ext>
            </a:extLst>
          </p:cNvPr>
          <p:cNvSpPr txBox="1"/>
          <p:nvPr/>
        </p:nvSpPr>
        <p:spPr>
          <a:xfrm>
            <a:off x="3059832" y="5085184"/>
            <a:ext cx="5698976" cy="1200329"/>
          </a:xfrm>
          <a:prstGeom prst="rect">
            <a:avLst/>
          </a:prstGeom>
          <a:noFill/>
        </p:spPr>
        <p:txBody>
          <a:bodyPr wrap="square" rtlCol="0">
            <a:spAutoFit/>
          </a:bodyPr>
          <a:lstStyle/>
          <a:p>
            <a:r>
              <a:rPr lang="en-GB" sz="2400" dirty="0"/>
              <a:t>e.g. The cat sat on the mat.</a:t>
            </a:r>
          </a:p>
          <a:p>
            <a:r>
              <a:rPr lang="en-GB" sz="2400" dirty="0"/>
              <a:t>        The cat ate the food.</a:t>
            </a:r>
          </a:p>
          <a:p>
            <a:r>
              <a:rPr lang="en-GB" sz="2400" dirty="0"/>
              <a:t>        The cat ran away from the dog.</a:t>
            </a:r>
          </a:p>
        </p:txBody>
      </p:sp>
    </p:spTree>
    <p:extLst>
      <p:ext uri="{BB962C8B-B14F-4D97-AF65-F5344CB8AC3E}">
        <p14:creationId xmlns:p14="http://schemas.microsoft.com/office/powerpoint/2010/main" val="19694397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P spid="5" grpId="0"/>
      <p:bldP spid="6" grpId="0"/>
      <p:bldP spid="7"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6D03C2F-C09B-4B8B-87A5-83545D22AAF9}"/>
              </a:ext>
            </a:extLst>
          </p:cNvPr>
          <p:cNvSpPr txBox="1"/>
          <p:nvPr/>
        </p:nvSpPr>
        <p:spPr>
          <a:xfrm>
            <a:off x="354360" y="1420528"/>
            <a:ext cx="6161856" cy="584775"/>
          </a:xfrm>
          <a:prstGeom prst="rect">
            <a:avLst/>
          </a:prstGeom>
          <a:noFill/>
        </p:spPr>
        <p:txBody>
          <a:bodyPr wrap="square" rtlCol="0">
            <a:spAutoFit/>
          </a:bodyPr>
          <a:lstStyle/>
          <a:p>
            <a:r>
              <a:rPr lang="en-GB" sz="3200" b="1" dirty="0" smtClean="0"/>
              <a:t>Syntax – A chance to practice</a:t>
            </a:r>
            <a:endParaRPr lang="en-GB" sz="3200" b="1" dirty="0"/>
          </a:p>
        </p:txBody>
      </p:sp>
      <p:sp>
        <p:nvSpPr>
          <p:cNvPr id="3" name="Title 1">
            <a:extLst>
              <a:ext uri="{FF2B5EF4-FFF2-40B4-BE49-F238E27FC236}">
                <a16:creationId xmlns:a16="http://schemas.microsoft.com/office/drawing/2014/main" id="{AB117340-55C7-4CBC-BE63-4EE00605F75E}"/>
              </a:ext>
            </a:extLst>
          </p:cNvPr>
          <p:cNvSpPr txBox="1">
            <a:spLocks/>
          </p:cNvSpPr>
          <p:nvPr/>
        </p:nvSpPr>
        <p:spPr>
          <a:xfrm>
            <a:off x="457200" y="274638"/>
            <a:ext cx="8229600" cy="1143000"/>
          </a:xfrm>
          <a:prstGeom prst="rect">
            <a:avLst/>
          </a:prstGeom>
        </p:spPr>
        <p:txBody>
          <a:bodyPr>
            <a:normAutofit fontScale="90000" lnSpcReduction="2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a:t>Key Concepts:</a:t>
            </a:r>
            <a:br>
              <a:rPr lang="en-GB" b="1"/>
            </a:br>
            <a:r>
              <a:rPr lang="en-GB" b="1"/>
              <a:t>Language and Linguistics</a:t>
            </a:r>
            <a:endParaRPr lang="en-GB" b="1" dirty="0"/>
          </a:p>
        </p:txBody>
      </p:sp>
      <p:sp>
        <p:nvSpPr>
          <p:cNvPr id="8" name="TextBox 7">
            <a:extLst>
              <a:ext uri="{FF2B5EF4-FFF2-40B4-BE49-F238E27FC236}">
                <a16:creationId xmlns:a16="http://schemas.microsoft.com/office/drawing/2014/main" id="{A9EE8423-403D-4FBA-BD3E-48500698EFFD}"/>
              </a:ext>
            </a:extLst>
          </p:cNvPr>
          <p:cNvSpPr txBox="1"/>
          <p:nvPr/>
        </p:nvSpPr>
        <p:spPr>
          <a:xfrm>
            <a:off x="755576" y="2079905"/>
            <a:ext cx="5112568" cy="461665"/>
          </a:xfrm>
          <a:prstGeom prst="rect">
            <a:avLst/>
          </a:prstGeom>
          <a:noFill/>
        </p:spPr>
        <p:txBody>
          <a:bodyPr wrap="square" rtlCol="0">
            <a:spAutoFit/>
          </a:bodyPr>
          <a:lstStyle/>
          <a:p>
            <a:r>
              <a:rPr lang="en-GB" sz="2400" dirty="0" smtClean="0"/>
              <a:t> </a:t>
            </a:r>
            <a:r>
              <a:rPr lang="en-GB" sz="2400" i="1" dirty="0" smtClean="0"/>
              <a:t>What is the </a:t>
            </a:r>
            <a:r>
              <a:rPr lang="en-GB" sz="2400" i="1" u="sng" dirty="0" smtClean="0"/>
              <a:t>subject</a:t>
            </a:r>
            <a:r>
              <a:rPr lang="en-GB" sz="2400" i="1" dirty="0" smtClean="0"/>
              <a:t> in these sentences:</a:t>
            </a:r>
            <a:endParaRPr lang="en-GB" sz="2400" dirty="0"/>
          </a:p>
        </p:txBody>
      </p:sp>
      <p:sp>
        <p:nvSpPr>
          <p:cNvPr id="9" name="TextBox 8"/>
          <p:cNvSpPr txBox="1"/>
          <p:nvPr/>
        </p:nvSpPr>
        <p:spPr>
          <a:xfrm>
            <a:off x="2281042" y="2641106"/>
            <a:ext cx="4320480" cy="369332"/>
          </a:xfrm>
          <a:prstGeom prst="rect">
            <a:avLst/>
          </a:prstGeom>
          <a:noFill/>
        </p:spPr>
        <p:txBody>
          <a:bodyPr wrap="square" rtlCol="0">
            <a:spAutoFit/>
          </a:bodyPr>
          <a:lstStyle/>
          <a:p>
            <a:r>
              <a:rPr lang="en-GB" dirty="0" smtClean="0"/>
              <a:t>Please raise your hand in Teams to answer</a:t>
            </a:r>
            <a:endParaRPr lang="en-GB" dirty="0"/>
          </a:p>
        </p:txBody>
      </p:sp>
      <p:pic>
        <p:nvPicPr>
          <p:cNvPr id="10" name="Picture 9"/>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29514" y="2564904"/>
            <a:ext cx="470249" cy="521736"/>
          </a:xfrm>
          <a:prstGeom prst="rect">
            <a:avLst/>
          </a:prstGeom>
        </p:spPr>
      </p:pic>
      <p:sp>
        <p:nvSpPr>
          <p:cNvPr id="11" name="TextBox 10"/>
          <p:cNvSpPr txBox="1"/>
          <p:nvPr/>
        </p:nvSpPr>
        <p:spPr>
          <a:xfrm>
            <a:off x="1583160" y="3429000"/>
            <a:ext cx="7560840" cy="2031325"/>
          </a:xfrm>
          <a:prstGeom prst="rect">
            <a:avLst/>
          </a:prstGeom>
          <a:noFill/>
        </p:spPr>
        <p:txBody>
          <a:bodyPr wrap="square" rtlCol="0">
            <a:spAutoFit/>
          </a:bodyPr>
          <a:lstStyle/>
          <a:p>
            <a:pPr marL="285750" indent="-285750">
              <a:spcBef>
                <a:spcPts val="600"/>
              </a:spcBef>
              <a:spcAft>
                <a:spcPts val="600"/>
              </a:spcAft>
              <a:buFont typeface="Arial" panose="020B0604020202020204" pitchFamily="34" charset="0"/>
              <a:buChar char="•"/>
            </a:pPr>
            <a:r>
              <a:rPr lang="en-GB" sz="2400" dirty="0" smtClean="0"/>
              <a:t>The children behaved perfectly all holiday.</a:t>
            </a:r>
          </a:p>
          <a:p>
            <a:pPr marL="285750" indent="-285750">
              <a:spcBef>
                <a:spcPts val="600"/>
              </a:spcBef>
              <a:spcAft>
                <a:spcPts val="600"/>
              </a:spcAft>
              <a:buFont typeface="Arial" panose="020B0604020202020204" pitchFamily="34" charset="0"/>
              <a:buChar char="•"/>
            </a:pPr>
            <a:r>
              <a:rPr lang="en-GB" sz="2400" dirty="0" smtClean="0"/>
              <a:t>The turkey was very tasty.</a:t>
            </a:r>
          </a:p>
          <a:p>
            <a:pPr marL="285750" indent="-285750">
              <a:spcBef>
                <a:spcPts val="600"/>
              </a:spcBef>
              <a:spcAft>
                <a:spcPts val="600"/>
              </a:spcAft>
              <a:buFont typeface="Arial" panose="020B0604020202020204" pitchFamily="34" charset="0"/>
              <a:buChar char="•"/>
            </a:pPr>
            <a:r>
              <a:rPr lang="en-GB" sz="2400" dirty="0" smtClean="0"/>
              <a:t>I didn’t get what I wanted for Christmas.</a:t>
            </a:r>
          </a:p>
          <a:p>
            <a:pPr marL="285750" indent="-285750">
              <a:spcBef>
                <a:spcPts val="600"/>
              </a:spcBef>
              <a:spcAft>
                <a:spcPts val="600"/>
              </a:spcAft>
              <a:buFont typeface="Arial" panose="020B0604020202020204" pitchFamily="34" charset="0"/>
              <a:buChar char="•"/>
            </a:pPr>
            <a:r>
              <a:rPr lang="en-GB" sz="2400" dirty="0" smtClean="0"/>
              <a:t>The carol singers were very loud.</a:t>
            </a:r>
            <a:endParaRPr lang="en-GB" sz="2400" dirty="0"/>
          </a:p>
        </p:txBody>
      </p:sp>
    </p:spTree>
    <p:extLst>
      <p:ext uri="{BB962C8B-B14F-4D97-AF65-F5344CB8AC3E}">
        <p14:creationId xmlns:p14="http://schemas.microsoft.com/office/powerpoint/2010/main" val="4188289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8"/>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9"/>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10"/>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11">
                                            <p:txEl>
                                              <p:pRg st="0" end="0"/>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11">
                                            <p:txEl>
                                              <p:pRg st="1" end="1"/>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11">
                                            <p:txEl>
                                              <p:pRg st="2" end="2"/>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11">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8" grpId="0"/>
      <p:bldP spid="9" grpId="0"/>
      <p:bldP spid="11"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6D03C2F-C09B-4B8B-87A5-83545D22AAF9}"/>
              </a:ext>
            </a:extLst>
          </p:cNvPr>
          <p:cNvSpPr txBox="1"/>
          <p:nvPr/>
        </p:nvSpPr>
        <p:spPr>
          <a:xfrm>
            <a:off x="354360" y="1420528"/>
            <a:ext cx="6161856" cy="584775"/>
          </a:xfrm>
          <a:prstGeom prst="rect">
            <a:avLst/>
          </a:prstGeom>
          <a:noFill/>
        </p:spPr>
        <p:txBody>
          <a:bodyPr wrap="square" rtlCol="0">
            <a:spAutoFit/>
          </a:bodyPr>
          <a:lstStyle/>
          <a:p>
            <a:r>
              <a:rPr lang="en-GB" sz="3200" b="1" dirty="0" smtClean="0"/>
              <a:t>Syntax – A chance to practice</a:t>
            </a:r>
            <a:endParaRPr lang="en-GB" sz="3200" b="1" dirty="0"/>
          </a:p>
        </p:txBody>
      </p:sp>
      <p:sp>
        <p:nvSpPr>
          <p:cNvPr id="3" name="Title 1">
            <a:extLst>
              <a:ext uri="{FF2B5EF4-FFF2-40B4-BE49-F238E27FC236}">
                <a16:creationId xmlns:a16="http://schemas.microsoft.com/office/drawing/2014/main" id="{AB117340-55C7-4CBC-BE63-4EE00605F75E}"/>
              </a:ext>
            </a:extLst>
          </p:cNvPr>
          <p:cNvSpPr txBox="1">
            <a:spLocks/>
          </p:cNvSpPr>
          <p:nvPr/>
        </p:nvSpPr>
        <p:spPr>
          <a:xfrm>
            <a:off x="457200" y="274638"/>
            <a:ext cx="8229600" cy="1143000"/>
          </a:xfrm>
          <a:prstGeom prst="rect">
            <a:avLst/>
          </a:prstGeom>
        </p:spPr>
        <p:txBody>
          <a:bodyPr>
            <a:normAutofit fontScale="90000" lnSpcReduction="2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a:t>Key Concepts:</a:t>
            </a:r>
            <a:br>
              <a:rPr lang="en-GB" b="1"/>
            </a:br>
            <a:r>
              <a:rPr lang="en-GB" b="1"/>
              <a:t>Language and Linguistics</a:t>
            </a:r>
            <a:endParaRPr lang="en-GB" b="1" dirty="0"/>
          </a:p>
        </p:txBody>
      </p:sp>
      <p:sp>
        <p:nvSpPr>
          <p:cNvPr id="8" name="TextBox 7">
            <a:extLst>
              <a:ext uri="{FF2B5EF4-FFF2-40B4-BE49-F238E27FC236}">
                <a16:creationId xmlns:a16="http://schemas.microsoft.com/office/drawing/2014/main" id="{A9EE8423-403D-4FBA-BD3E-48500698EFFD}"/>
              </a:ext>
            </a:extLst>
          </p:cNvPr>
          <p:cNvSpPr txBox="1"/>
          <p:nvPr/>
        </p:nvSpPr>
        <p:spPr>
          <a:xfrm>
            <a:off x="755576" y="2079905"/>
            <a:ext cx="7560840" cy="461665"/>
          </a:xfrm>
          <a:prstGeom prst="rect">
            <a:avLst/>
          </a:prstGeom>
          <a:noFill/>
        </p:spPr>
        <p:txBody>
          <a:bodyPr wrap="square" rtlCol="0">
            <a:spAutoFit/>
          </a:bodyPr>
          <a:lstStyle/>
          <a:p>
            <a:r>
              <a:rPr lang="en-GB" sz="2400" dirty="0" smtClean="0"/>
              <a:t> </a:t>
            </a:r>
            <a:r>
              <a:rPr lang="en-GB" sz="2400" i="1" dirty="0" smtClean="0"/>
              <a:t>Add different </a:t>
            </a:r>
            <a:r>
              <a:rPr lang="en-GB" sz="2400" i="1" u="sng" dirty="0" smtClean="0"/>
              <a:t>predicate clauses</a:t>
            </a:r>
            <a:r>
              <a:rPr lang="en-GB" sz="2400" i="1" dirty="0" smtClean="0"/>
              <a:t> to this subject:</a:t>
            </a:r>
            <a:endParaRPr lang="en-GB" sz="2400" dirty="0"/>
          </a:p>
        </p:txBody>
      </p:sp>
      <p:sp>
        <p:nvSpPr>
          <p:cNvPr id="9" name="TextBox 8"/>
          <p:cNvSpPr txBox="1"/>
          <p:nvPr/>
        </p:nvSpPr>
        <p:spPr>
          <a:xfrm>
            <a:off x="2281042" y="2641106"/>
            <a:ext cx="4320480" cy="369332"/>
          </a:xfrm>
          <a:prstGeom prst="rect">
            <a:avLst/>
          </a:prstGeom>
          <a:noFill/>
        </p:spPr>
        <p:txBody>
          <a:bodyPr wrap="square" rtlCol="0">
            <a:spAutoFit/>
          </a:bodyPr>
          <a:lstStyle/>
          <a:p>
            <a:r>
              <a:rPr lang="en-GB" dirty="0" smtClean="0"/>
              <a:t>Please raise your hand in Teams to answer</a:t>
            </a:r>
            <a:endParaRPr lang="en-GB" dirty="0"/>
          </a:p>
        </p:txBody>
      </p:sp>
      <p:pic>
        <p:nvPicPr>
          <p:cNvPr id="10" name="Picture 9"/>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29514" y="2564904"/>
            <a:ext cx="470249" cy="521736"/>
          </a:xfrm>
          <a:prstGeom prst="rect">
            <a:avLst/>
          </a:prstGeom>
        </p:spPr>
      </p:pic>
      <p:sp>
        <p:nvSpPr>
          <p:cNvPr id="11" name="TextBox 10"/>
          <p:cNvSpPr txBox="1"/>
          <p:nvPr/>
        </p:nvSpPr>
        <p:spPr>
          <a:xfrm>
            <a:off x="899592" y="3356992"/>
            <a:ext cx="7560840" cy="461665"/>
          </a:xfrm>
          <a:prstGeom prst="rect">
            <a:avLst/>
          </a:prstGeom>
          <a:noFill/>
        </p:spPr>
        <p:txBody>
          <a:bodyPr wrap="square" rtlCol="0">
            <a:spAutoFit/>
          </a:bodyPr>
          <a:lstStyle/>
          <a:p>
            <a:pPr marL="285750" indent="-285750">
              <a:spcBef>
                <a:spcPts val="600"/>
              </a:spcBef>
              <a:spcAft>
                <a:spcPts val="600"/>
              </a:spcAft>
              <a:buFont typeface="Arial" panose="020B0604020202020204" pitchFamily="34" charset="0"/>
              <a:buChar char="•"/>
            </a:pPr>
            <a:r>
              <a:rPr lang="en-GB" sz="2400" dirty="0" smtClean="0"/>
              <a:t>That jumper………………</a:t>
            </a:r>
            <a:endParaRPr lang="en-GB" sz="2400" dirty="0"/>
          </a:p>
        </p:txBody>
      </p:sp>
    </p:spTree>
    <p:extLst>
      <p:ext uri="{BB962C8B-B14F-4D97-AF65-F5344CB8AC3E}">
        <p14:creationId xmlns:p14="http://schemas.microsoft.com/office/powerpoint/2010/main" val="4066731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8"/>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9"/>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10"/>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8" grpId="0"/>
      <p:bldP spid="9" grpId="0"/>
      <p:bldP spid="11"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528" y="121911"/>
            <a:ext cx="8568952" cy="864096"/>
          </a:xfrm>
        </p:spPr>
        <p:txBody>
          <a:bodyPr>
            <a:normAutofit fontScale="90000"/>
          </a:bodyPr>
          <a:lstStyle/>
          <a:p>
            <a:r>
              <a:rPr lang="en-GB" b="1" dirty="0"/>
              <a:t>Key Concepts: Language and Linguistics</a:t>
            </a:r>
          </a:p>
        </p:txBody>
      </p:sp>
      <p:sp>
        <p:nvSpPr>
          <p:cNvPr id="3" name="Content Placeholder 2"/>
          <p:cNvSpPr>
            <a:spLocks noGrp="1"/>
          </p:cNvSpPr>
          <p:nvPr>
            <p:ph idx="1"/>
          </p:nvPr>
        </p:nvSpPr>
        <p:spPr>
          <a:xfrm>
            <a:off x="556592" y="1696959"/>
            <a:ext cx="7903840" cy="864096"/>
          </a:xfrm>
        </p:spPr>
        <p:txBody>
          <a:bodyPr>
            <a:normAutofit/>
          </a:bodyPr>
          <a:lstStyle/>
          <a:p>
            <a:pPr marL="0" indent="0">
              <a:buNone/>
            </a:pPr>
            <a:r>
              <a:rPr lang="en-GB" sz="2400" dirty="0"/>
              <a:t>Then along came Noam Chomsky (born 1928) born into a left-wing Jewish family</a:t>
            </a:r>
          </a:p>
        </p:txBody>
      </p:sp>
      <p:sp>
        <p:nvSpPr>
          <p:cNvPr id="5" name="TextBox 4">
            <a:extLst>
              <a:ext uri="{FF2B5EF4-FFF2-40B4-BE49-F238E27FC236}">
                <a16:creationId xmlns:a16="http://schemas.microsoft.com/office/drawing/2014/main" id="{84822FB5-13C2-4651-AC0B-3C2C19786001}"/>
              </a:ext>
            </a:extLst>
          </p:cNvPr>
          <p:cNvSpPr txBox="1"/>
          <p:nvPr/>
        </p:nvSpPr>
        <p:spPr>
          <a:xfrm>
            <a:off x="457200" y="1052736"/>
            <a:ext cx="5050904" cy="584775"/>
          </a:xfrm>
          <a:prstGeom prst="rect">
            <a:avLst/>
          </a:prstGeom>
          <a:noFill/>
        </p:spPr>
        <p:txBody>
          <a:bodyPr wrap="square" rtlCol="0">
            <a:spAutoFit/>
          </a:bodyPr>
          <a:lstStyle/>
          <a:p>
            <a:r>
              <a:rPr lang="en-GB" sz="3200" b="1" dirty="0"/>
              <a:t>Linguistics</a:t>
            </a:r>
          </a:p>
        </p:txBody>
      </p:sp>
      <p:sp>
        <p:nvSpPr>
          <p:cNvPr id="6" name="TextBox 5">
            <a:extLst>
              <a:ext uri="{FF2B5EF4-FFF2-40B4-BE49-F238E27FC236}">
                <a16:creationId xmlns:a16="http://schemas.microsoft.com/office/drawing/2014/main" id="{D61D1779-86DE-46E7-B56D-A7117B392946}"/>
              </a:ext>
            </a:extLst>
          </p:cNvPr>
          <p:cNvSpPr txBox="1"/>
          <p:nvPr/>
        </p:nvSpPr>
        <p:spPr>
          <a:xfrm>
            <a:off x="827584" y="2485960"/>
            <a:ext cx="8064896" cy="3416320"/>
          </a:xfrm>
          <a:prstGeom prst="rect">
            <a:avLst/>
          </a:prstGeom>
          <a:noFill/>
        </p:spPr>
        <p:txBody>
          <a:bodyPr wrap="square" rtlCol="0">
            <a:spAutoFit/>
          </a:bodyPr>
          <a:lstStyle/>
          <a:p>
            <a:pPr marL="285750" indent="-285750">
              <a:buFont typeface="Arial" panose="020B0604020202020204" pitchFamily="34" charset="0"/>
              <a:buChar char="•"/>
            </a:pPr>
            <a:r>
              <a:rPr lang="en-GB" sz="2400" dirty="0"/>
              <a:t>Studied at Pennsylvania and Harvard Universities</a:t>
            </a:r>
          </a:p>
          <a:p>
            <a:pPr marL="285750" indent="-285750">
              <a:buFont typeface="Arial" panose="020B0604020202020204" pitchFamily="34" charset="0"/>
              <a:buChar char="•"/>
            </a:pPr>
            <a:r>
              <a:rPr lang="en-GB" sz="2400" dirty="0"/>
              <a:t>Professor of Linguistics at the Massachusetts Institute of Technology (MIT)</a:t>
            </a:r>
          </a:p>
          <a:p>
            <a:pPr marL="285750" indent="-285750">
              <a:buFont typeface="Arial" panose="020B0604020202020204" pitchFamily="34" charset="0"/>
              <a:buChar char="•"/>
            </a:pPr>
            <a:r>
              <a:rPr lang="en-GB" sz="2400" dirty="0"/>
              <a:t>Wrote </a:t>
            </a:r>
            <a:r>
              <a:rPr lang="en-GB" sz="2400" i="1" dirty="0"/>
              <a:t>Syntactic Structures</a:t>
            </a:r>
            <a:r>
              <a:rPr lang="en-GB" sz="2400" dirty="0"/>
              <a:t> (1957)</a:t>
            </a:r>
          </a:p>
          <a:p>
            <a:pPr marL="285750" indent="-285750">
              <a:buFont typeface="Arial" panose="020B0604020202020204" pitchFamily="34" charset="0"/>
              <a:buChar char="•"/>
            </a:pPr>
            <a:r>
              <a:rPr lang="en-GB" sz="2400" dirty="0"/>
              <a:t>His later work on linguistics was influenced by his political opposition to the Vietnam War  and the Western liberal hegemony</a:t>
            </a:r>
          </a:p>
          <a:p>
            <a:pPr marL="285750" indent="-285750">
              <a:buFont typeface="Arial" panose="020B0604020202020204" pitchFamily="34" charset="0"/>
              <a:buChar char="•"/>
            </a:pPr>
            <a:r>
              <a:rPr lang="en-GB" sz="2400" dirty="0"/>
              <a:t>He formulated the theory of speech competence and speech performance</a:t>
            </a:r>
          </a:p>
        </p:txBody>
      </p:sp>
      <p:sp>
        <p:nvSpPr>
          <p:cNvPr id="7" name="TextBox 6">
            <a:extLst>
              <a:ext uri="{FF2B5EF4-FFF2-40B4-BE49-F238E27FC236}">
                <a16:creationId xmlns:a16="http://schemas.microsoft.com/office/drawing/2014/main" id="{81550E36-FF6C-4303-A301-38F8C8DE92EE}"/>
              </a:ext>
            </a:extLst>
          </p:cNvPr>
          <p:cNvSpPr txBox="1"/>
          <p:nvPr/>
        </p:nvSpPr>
        <p:spPr>
          <a:xfrm>
            <a:off x="5866337" y="5976317"/>
            <a:ext cx="2808312" cy="461665"/>
          </a:xfrm>
          <a:prstGeom prst="rect">
            <a:avLst/>
          </a:prstGeom>
          <a:noFill/>
        </p:spPr>
        <p:txBody>
          <a:bodyPr wrap="square" rtlCol="0">
            <a:spAutoFit/>
          </a:bodyPr>
          <a:lstStyle/>
          <a:p>
            <a:r>
              <a:rPr lang="en-GB" sz="2400" dirty="0"/>
              <a:t>(Crystal, 1998)</a:t>
            </a:r>
          </a:p>
        </p:txBody>
      </p:sp>
    </p:spTree>
    <p:extLst>
      <p:ext uri="{BB962C8B-B14F-4D97-AF65-F5344CB8AC3E}">
        <p14:creationId xmlns:p14="http://schemas.microsoft.com/office/powerpoint/2010/main" val="37920926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6">
                                            <p:txEl>
                                              <p:pRg st="4" end="4"/>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p:bldP spid="6" grpId="0" build="p"/>
      <p:bldP spid="7"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Linguistics - Speech competence and speech performance</a:t>
            </a:r>
          </a:p>
        </p:txBody>
      </p:sp>
      <p:sp>
        <p:nvSpPr>
          <p:cNvPr id="3" name="Content Placeholder 2"/>
          <p:cNvSpPr>
            <a:spLocks noGrp="1"/>
          </p:cNvSpPr>
          <p:nvPr>
            <p:ph idx="1"/>
          </p:nvPr>
        </p:nvSpPr>
        <p:spPr/>
        <p:txBody>
          <a:bodyPr>
            <a:noAutofit/>
          </a:bodyPr>
          <a:lstStyle/>
          <a:p>
            <a:r>
              <a:rPr lang="en-GB" sz="2000" dirty="0"/>
              <a:t>‘Linguistic theory is concerned primarily with an ideal speaker–listener, in a completely homogeneous speech-community, who knows its language perfectly and is unaffected by such grammatically irrelevant conditions as memory limitations, distractions, shifts of attention and interest, and errors (random or characteristic) in applying his knowledge of the language in actual performance’. </a:t>
            </a:r>
          </a:p>
          <a:p>
            <a:r>
              <a:rPr lang="en-GB" sz="2000" dirty="0"/>
              <a:t>‘This seems to me to have been the position of the founders of modern general linguistics, and no cogent reason for modifying it has been offered. To study actual linguistic performance, we must consider the interaction of a variety of factors, of which the underlying competence of the speaker–hearer is only one. In this respect, study of language is no different from empirical investigation of other complex phenomena’.</a:t>
            </a:r>
          </a:p>
          <a:p>
            <a:pPr marL="0" indent="0" algn="r">
              <a:buNone/>
            </a:pPr>
            <a:r>
              <a:rPr lang="en-GB" sz="2000" dirty="0"/>
              <a:t>   (Chomsky, 1965, pp3-4, </a:t>
            </a:r>
            <a:r>
              <a:rPr lang="en-GB" sz="2000" i="1" dirty="0"/>
              <a:t>cited in </a:t>
            </a:r>
            <a:r>
              <a:rPr lang="en-GB" sz="2000" dirty="0" err="1"/>
              <a:t>Wardhaugh</a:t>
            </a:r>
            <a:r>
              <a:rPr lang="en-GB" sz="2000" dirty="0"/>
              <a:t>, 2006)</a:t>
            </a:r>
          </a:p>
        </p:txBody>
      </p:sp>
    </p:spTree>
    <p:extLst>
      <p:ext uri="{BB962C8B-B14F-4D97-AF65-F5344CB8AC3E}">
        <p14:creationId xmlns:p14="http://schemas.microsoft.com/office/powerpoint/2010/main" val="22356677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D8365-6673-4CE0-A2EB-A789AF8F3401}"/>
              </a:ext>
            </a:extLst>
          </p:cNvPr>
          <p:cNvSpPr>
            <a:spLocks noGrp="1"/>
          </p:cNvSpPr>
          <p:nvPr>
            <p:ph type="title"/>
          </p:nvPr>
        </p:nvSpPr>
        <p:spPr/>
        <p:txBody>
          <a:bodyPr/>
          <a:lstStyle/>
          <a:p>
            <a:r>
              <a:rPr lang="en-GB" b="1" dirty="0"/>
              <a:t>Paraphrasing activity</a:t>
            </a:r>
          </a:p>
        </p:txBody>
      </p:sp>
      <p:pic>
        <p:nvPicPr>
          <p:cNvPr id="4" name="Picture 3" descr="A close up of a logo&#10;&#10;Description automatically generated">
            <a:extLst>
              <a:ext uri="{FF2B5EF4-FFF2-40B4-BE49-F238E27FC236}">
                <a16:creationId xmlns:a16="http://schemas.microsoft.com/office/drawing/2014/main" id="{987E3E93-D399-4175-9163-39C84F33E79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707904" y="1451316"/>
            <a:ext cx="1430889" cy="1430889"/>
          </a:xfrm>
          <a:prstGeom prst="rect">
            <a:avLst/>
          </a:prstGeom>
        </p:spPr>
      </p:pic>
      <p:sp>
        <p:nvSpPr>
          <p:cNvPr id="5" name="TextBox 4">
            <a:extLst>
              <a:ext uri="{FF2B5EF4-FFF2-40B4-BE49-F238E27FC236}">
                <a16:creationId xmlns:a16="http://schemas.microsoft.com/office/drawing/2014/main" id="{C267FCE5-B3A6-43B3-8E5A-7F725CD0DD03}"/>
              </a:ext>
            </a:extLst>
          </p:cNvPr>
          <p:cNvSpPr txBox="1"/>
          <p:nvPr/>
        </p:nvSpPr>
        <p:spPr>
          <a:xfrm>
            <a:off x="827584" y="3212976"/>
            <a:ext cx="7776864" cy="954107"/>
          </a:xfrm>
          <a:prstGeom prst="rect">
            <a:avLst/>
          </a:prstGeom>
          <a:noFill/>
        </p:spPr>
        <p:txBody>
          <a:bodyPr wrap="square" rtlCol="0">
            <a:spAutoFit/>
          </a:bodyPr>
          <a:lstStyle/>
          <a:p>
            <a:pPr algn="ctr"/>
            <a:r>
              <a:rPr lang="en-GB" sz="2800" i="1" dirty="0"/>
              <a:t>We will now take some time to paraphrase the statements made by Chomsky above,</a:t>
            </a:r>
          </a:p>
        </p:txBody>
      </p:sp>
      <p:pic>
        <p:nvPicPr>
          <p:cNvPr id="9" name="Picture 8" descr="A close up of a sign&#10;&#10;Description automatically generated">
            <a:hlinkClick r:id="rId3"/>
            <a:extLst>
              <a:ext uri="{FF2B5EF4-FFF2-40B4-BE49-F238E27FC236}">
                <a16:creationId xmlns:a16="http://schemas.microsoft.com/office/drawing/2014/main" id="{9185BFD5-BC6D-4BE4-8AFE-5CF22A2DA62F}"/>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2699792" y="5301208"/>
            <a:ext cx="892467" cy="892467"/>
          </a:xfrm>
          <a:prstGeom prst="rect">
            <a:avLst/>
          </a:prstGeom>
        </p:spPr>
      </p:pic>
      <p:sp>
        <p:nvSpPr>
          <p:cNvPr id="10" name="TextBox 9">
            <a:extLst>
              <a:ext uri="{FF2B5EF4-FFF2-40B4-BE49-F238E27FC236}">
                <a16:creationId xmlns:a16="http://schemas.microsoft.com/office/drawing/2014/main" id="{F976C7F3-2A6C-4E20-B6A4-57B612585757}"/>
              </a:ext>
            </a:extLst>
          </p:cNvPr>
          <p:cNvSpPr txBox="1"/>
          <p:nvPr/>
        </p:nvSpPr>
        <p:spPr>
          <a:xfrm>
            <a:off x="3707904" y="5445224"/>
            <a:ext cx="4752528" cy="461665"/>
          </a:xfrm>
          <a:prstGeom prst="rect">
            <a:avLst/>
          </a:prstGeom>
          <a:noFill/>
        </p:spPr>
        <p:txBody>
          <a:bodyPr wrap="square" rtlCol="0">
            <a:spAutoFit/>
          </a:bodyPr>
          <a:lstStyle/>
          <a:p>
            <a:r>
              <a:rPr lang="en-GB" sz="2400" dirty="0"/>
              <a:t>Guided Study: Paraphrasing Exercise</a:t>
            </a:r>
          </a:p>
        </p:txBody>
      </p:sp>
    </p:spTree>
    <p:extLst>
      <p:ext uri="{BB962C8B-B14F-4D97-AF65-F5344CB8AC3E}">
        <p14:creationId xmlns:p14="http://schemas.microsoft.com/office/powerpoint/2010/main" val="38026811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9"/>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10"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Directed Study:</a:t>
            </a:r>
          </a:p>
        </p:txBody>
      </p:sp>
      <p:sp>
        <p:nvSpPr>
          <p:cNvPr id="3" name="Content Placeholder 2"/>
          <p:cNvSpPr>
            <a:spLocks noGrp="1"/>
          </p:cNvSpPr>
          <p:nvPr>
            <p:ph idx="1"/>
          </p:nvPr>
        </p:nvSpPr>
        <p:spPr>
          <a:xfrm>
            <a:off x="457200" y="1417638"/>
            <a:ext cx="8229600" cy="2548880"/>
          </a:xfrm>
        </p:spPr>
        <p:txBody>
          <a:bodyPr>
            <a:noAutofit/>
          </a:bodyPr>
          <a:lstStyle/>
          <a:p>
            <a:pPr>
              <a:buFont typeface="+mj-lt"/>
              <a:buAutoNum type="arabicPeriod"/>
            </a:pPr>
            <a:r>
              <a:rPr lang="en-GB" sz="2800" dirty="0"/>
              <a:t>Find out more about Noam Chomsky’s theories.</a:t>
            </a:r>
          </a:p>
          <a:p>
            <a:pPr>
              <a:buFont typeface="+mj-lt"/>
              <a:buAutoNum type="arabicPeriod"/>
            </a:pPr>
            <a:r>
              <a:rPr lang="en-GB" sz="2800" dirty="0"/>
              <a:t>Does anyone criticise Chomsky’s viewpoint? (Who, when and </a:t>
            </a:r>
            <a:r>
              <a:rPr lang="en-GB" sz="2800" dirty="0" smtClean="0"/>
              <a:t>where </a:t>
            </a:r>
            <a:r>
              <a:rPr lang="en-GB" sz="2800" i="1" dirty="0" smtClean="0"/>
              <a:t>i.e. author date publication</a:t>
            </a:r>
            <a:r>
              <a:rPr lang="en-GB" sz="2800" dirty="0" smtClean="0"/>
              <a:t>).</a:t>
            </a:r>
            <a:endParaRPr lang="en-GB" sz="2800" dirty="0"/>
          </a:p>
          <a:p>
            <a:pPr>
              <a:buFont typeface="+mj-lt"/>
              <a:buAutoNum type="arabicPeriod"/>
            </a:pPr>
            <a:r>
              <a:rPr lang="en-GB" sz="2800" dirty="0"/>
              <a:t>Find as many different examples of methods of communication (both contemporary and historical) as you can.</a:t>
            </a:r>
          </a:p>
          <a:p>
            <a:pPr>
              <a:buFont typeface="+mj-lt"/>
              <a:buAutoNum type="arabicPeriod"/>
            </a:pPr>
            <a:endParaRPr lang="en-GB" sz="2800" dirty="0"/>
          </a:p>
          <a:p>
            <a:pPr marL="0" indent="0" algn="ctr">
              <a:buNone/>
            </a:pPr>
            <a:r>
              <a:rPr lang="en-GB" sz="2800" b="1" dirty="0"/>
              <a:t>We will discuss all of these in our next sessions.</a:t>
            </a:r>
          </a:p>
          <a:p>
            <a:pPr>
              <a:buFont typeface="+mj-lt"/>
              <a:buAutoNum type="arabicPeriod"/>
            </a:pPr>
            <a:endParaRPr lang="en-GB" sz="2800" dirty="0"/>
          </a:p>
          <a:p>
            <a:pPr>
              <a:buFont typeface="+mj-lt"/>
              <a:buAutoNum type="arabicPeriod"/>
            </a:pPr>
            <a:endParaRPr lang="en-GB" sz="2800" dirty="0"/>
          </a:p>
        </p:txBody>
      </p:sp>
      <p:pic>
        <p:nvPicPr>
          <p:cNvPr id="4" name="Picture 3" descr="A close up of a sign&#10;&#10;Description automatically generated">
            <a:hlinkClick r:id="rId2"/>
            <a:extLst>
              <a:ext uri="{FF2B5EF4-FFF2-40B4-BE49-F238E27FC236}">
                <a16:creationId xmlns:a16="http://schemas.microsoft.com/office/drawing/2014/main" id="{E85FB99C-A609-45EE-82CA-F4E6DAFDC473}"/>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699792" y="5301208"/>
            <a:ext cx="892467" cy="892467"/>
          </a:xfrm>
          <a:prstGeom prst="rect">
            <a:avLst/>
          </a:prstGeom>
        </p:spPr>
      </p:pic>
      <p:sp>
        <p:nvSpPr>
          <p:cNvPr id="5" name="TextBox 4">
            <a:extLst>
              <a:ext uri="{FF2B5EF4-FFF2-40B4-BE49-F238E27FC236}">
                <a16:creationId xmlns:a16="http://schemas.microsoft.com/office/drawing/2014/main" id="{599E02B3-502A-49FB-B005-997E5B286DC2}"/>
              </a:ext>
            </a:extLst>
          </p:cNvPr>
          <p:cNvSpPr txBox="1"/>
          <p:nvPr/>
        </p:nvSpPr>
        <p:spPr>
          <a:xfrm>
            <a:off x="3707904" y="5445224"/>
            <a:ext cx="4752528" cy="461665"/>
          </a:xfrm>
          <a:prstGeom prst="rect">
            <a:avLst/>
          </a:prstGeom>
          <a:noFill/>
        </p:spPr>
        <p:txBody>
          <a:bodyPr wrap="square" rtlCol="0">
            <a:spAutoFit/>
          </a:bodyPr>
          <a:lstStyle/>
          <a:p>
            <a:r>
              <a:rPr lang="en-GB" sz="2400" dirty="0"/>
              <a:t>Guided Study: Noam Chomsky</a:t>
            </a:r>
          </a:p>
        </p:txBody>
      </p:sp>
    </p:spTree>
    <p:extLst>
      <p:ext uri="{BB962C8B-B14F-4D97-AF65-F5344CB8AC3E}">
        <p14:creationId xmlns:p14="http://schemas.microsoft.com/office/powerpoint/2010/main" val="36050205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457200" y="116632"/>
            <a:ext cx="8229600" cy="720080"/>
          </a:xfrm>
        </p:spPr>
        <p:txBody>
          <a:bodyPr>
            <a:normAutofit fontScale="90000"/>
          </a:bodyPr>
          <a:lstStyle/>
          <a:p>
            <a:r>
              <a:rPr lang="en-GB" b="1" dirty="0"/>
              <a:t>References</a:t>
            </a:r>
          </a:p>
        </p:txBody>
      </p:sp>
      <p:sp>
        <p:nvSpPr>
          <p:cNvPr id="6" name="Content Placeholder 5"/>
          <p:cNvSpPr>
            <a:spLocks noGrp="1"/>
          </p:cNvSpPr>
          <p:nvPr>
            <p:ph idx="1"/>
          </p:nvPr>
        </p:nvSpPr>
        <p:spPr>
          <a:xfrm>
            <a:off x="282352" y="980728"/>
            <a:ext cx="8579296" cy="4525963"/>
          </a:xfrm>
        </p:spPr>
        <p:txBody>
          <a:bodyPr>
            <a:noAutofit/>
          </a:bodyPr>
          <a:lstStyle/>
          <a:p>
            <a:pPr marL="0" indent="-457200">
              <a:spcBef>
                <a:spcPts val="600"/>
              </a:spcBef>
              <a:buNone/>
            </a:pPr>
            <a:r>
              <a:rPr lang="en-GB" sz="1600" dirty="0"/>
              <a:t>Crystal, D. (1998) </a:t>
            </a:r>
            <a:r>
              <a:rPr lang="en-GB" sz="1600" i="1" dirty="0"/>
              <a:t>The Cambridge Biographical </a:t>
            </a:r>
            <a:r>
              <a:rPr lang="en-GB" sz="1600" i="1" dirty="0" err="1"/>
              <a:t>Encyclopedia</a:t>
            </a:r>
            <a:r>
              <a:rPr lang="en-GB" sz="1600" dirty="0"/>
              <a:t> Cambridge: CUP</a:t>
            </a:r>
          </a:p>
          <a:p>
            <a:pPr marL="0" indent="-457200">
              <a:spcBef>
                <a:spcPts val="600"/>
              </a:spcBef>
              <a:buNone/>
            </a:pPr>
            <a:r>
              <a:rPr lang="en-GB" sz="1600" dirty="0"/>
              <a:t>Elsevier (2017). Language &amp; Communication – An interdisciplinary journal. </a:t>
            </a:r>
            <a:r>
              <a:rPr lang="en-GB" sz="1600" dirty="0">
                <a:hlinkClick r:id="rId2"/>
              </a:rPr>
              <a:t>https://www.journals.elsevier.com/language-and-communication/</a:t>
            </a:r>
            <a:r>
              <a:rPr lang="en-GB" sz="1600" dirty="0"/>
              <a:t>  [Accessed </a:t>
            </a:r>
            <a:r>
              <a:rPr lang="en-GB" sz="1600" dirty="0" smtClean="0"/>
              <a:t>10/12/2020]</a:t>
            </a:r>
            <a:endParaRPr lang="en-GB" sz="1600" dirty="0"/>
          </a:p>
          <a:p>
            <a:pPr marL="0" indent="-457200">
              <a:spcBef>
                <a:spcPts val="600"/>
              </a:spcBef>
              <a:buNone/>
            </a:pPr>
            <a:r>
              <a:rPr lang="en-GB" sz="1600" dirty="0"/>
              <a:t>Romaine, S. (2000). </a:t>
            </a:r>
            <a:r>
              <a:rPr lang="en-GB" sz="1600" i="1" dirty="0"/>
              <a:t>Language in Society: An Introduction to Sociolinguistic</a:t>
            </a:r>
            <a:r>
              <a:rPr lang="en-GB" sz="1600" dirty="0"/>
              <a:t>s. Oxford: OUP</a:t>
            </a:r>
          </a:p>
          <a:p>
            <a:pPr marL="0" indent="-457200">
              <a:spcBef>
                <a:spcPts val="600"/>
              </a:spcBef>
              <a:buNone/>
            </a:pPr>
            <a:r>
              <a:rPr lang="en-GB" sz="1600" dirty="0"/>
              <a:t>Scott, J. &amp; Marshall, G. (2009) Dictionary of Sociology Oxford University Press Available at: </a:t>
            </a:r>
            <a:r>
              <a:rPr lang="en-GB" sz="1600" dirty="0">
                <a:hlinkClick r:id="rId3"/>
              </a:rPr>
              <a:t>https://www-oxfordreference-com.ezproxy.uwtsd.ac.uk/view/10.1093/acref/9780199533008.001.0001/acref-9780199533008-e-1236?rskey=sbhyN3&amp;result=1</a:t>
            </a:r>
            <a:r>
              <a:rPr lang="en-GB" sz="1600" dirty="0"/>
              <a:t>  </a:t>
            </a:r>
            <a:r>
              <a:rPr lang="en-GB" sz="1600" dirty="0" smtClean="0"/>
              <a:t>[Accessed 10/12/2020</a:t>
            </a:r>
            <a:r>
              <a:rPr lang="en-GB" sz="1600" dirty="0"/>
              <a:t>]</a:t>
            </a:r>
          </a:p>
          <a:p>
            <a:pPr marL="0" indent="-457200">
              <a:spcBef>
                <a:spcPts val="600"/>
              </a:spcBef>
              <a:buNone/>
            </a:pPr>
            <a:r>
              <a:rPr lang="en-GB" sz="1600" dirty="0"/>
              <a:t>Trask, R. L. &amp; Stockwell, P. (2007) </a:t>
            </a:r>
            <a:r>
              <a:rPr lang="en-GB" sz="1600" i="1" dirty="0"/>
              <a:t>Language and Linguistics: The Key Concepts</a:t>
            </a:r>
            <a:endParaRPr lang="en-GB" sz="1600" dirty="0"/>
          </a:p>
          <a:p>
            <a:pPr marL="0" indent="-457200">
              <a:spcBef>
                <a:spcPts val="600"/>
              </a:spcBef>
              <a:buNone/>
            </a:pPr>
            <a:r>
              <a:rPr lang="en-GB" sz="1600" dirty="0" smtClean="0"/>
              <a:t>Available </a:t>
            </a:r>
            <a:r>
              <a:rPr lang="en-GB" sz="1600" dirty="0"/>
              <a:t>at: </a:t>
            </a:r>
            <a:r>
              <a:rPr lang="en-GB" sz="1600" dirty="0">
                <a:hlinkClick r:id="rId4"/>
              </a:rPr>
              <a:t>https://</a:t>
            </a:r>
            <a:r>
              <a:rPr lang="en-GB" sz="1600" dirty="0" smtClean="0">
                <a:hlinkClick r:id="rId4"/>
              </a:rPr>
              <a:t>web-a-ebscohost-com.ezproxy.uwtsd.ac.uk/ehost/detail/detail?vid=0&amp;sid=3a54a277-fbe1-4ed3-ba95-325ca6a23d09%40sdc-v-sessmgr02&amp;bdata=JnNpdGU9ZWhvc3QtbGl2ZQ%3d%3d#AN=201749&amp;db=nlebk</a:t>
            </a:r>
            <a:r>
              <a:rPr lang="en-GB" sz="1600" dirty="0" smtClean="0"/>
              <a:t>  [</a:t>
            </a:r>
            <a:r>
              <a:rPr lang="en-GB" sz="1600" dirty="0"/>
              <a:t>Accessed 10/12/2020]</a:t>
            </a:r>
          </a:p>
          <a:p>
            <a:pPr marL="0" indent="-457200">
              <a:spcBef>
                <a:spcPts val="600"/>
              </a:spcBef>
              <a:buNone/>
            </a:pPr>
            <a:r>
              <a:rPr lang="en-GB" sz="1600" dirty="0" err="1"/>
              <a:t>Wardhaugh</a:t>
            </a:r>
            <a:r>
              <a:rPr lang="en-GB" sz="1600" dirty="0"/>
              <a:t>, R. (2014). </a:t>
            </a:r>
            <a:r>
              <a:rPr lang="en-GB" sz="1600" i="1" dirty="0"/>
              <a:t>An Introduction to Sociolinguistics</a:t>
            </a:r>
            <a:r>
              <a:rPr lang="en-GB" sz="1600" dirty="0"/>
              <a:t>, 6</a:t>
            </a:r>
            <a:r>
              <a:rPr lang="en-GB" sz="1600" baseline="30000" dirty="0"/>
              <a:t>th</a:t>
            </a:r>
            <a:r>
              <a:rPr lang="en-GB" sz="1600" dirty="0"/>
              <a:t> Ed. Blackwell Publishing Available at: </a:t>
            </a:r>
            <a:r>
              <a:rPr lang="en-GB" sz="1600" dirty="0">
                <a:hlinkClick r:id="rId5"/>
              </a:rPr>
              <a:t>https://</a:t>
            </a:r>
            <a:r>
              <a:rPr lang="en-GB" sz="1600" dirty="0" smtClean="0">
                <a:hlinkClick r:id="rId5"/>
              </a:rPr>
              <a:t>www-vlebooks-com.ezproxy.uwtsd.ac.uk/Vleweb/Product/Index/429953?page=0</a:t>
            </a:r>
            <a:r>
              <a:rPr lang="en-GB" sz="1600" dirty="0" smtClean="0"/>
              <a:t>  [</a:t>
            </a:r>
            <a:r>
              <a:rPr lang="en-GB" sz="1600" dirty="0"/>
              <a:t>Accessed 10/12/2020]</a:t>
            </a:r>
          </a:p>
        </p:txBody>
      </p:sp>
    </p:spTree>
    <p:extLst>
      <p:ext uri="{BB962C8B-B14F-4D97-AF65-F5344CB8AC3E}">
        <p14:creationId xmlns:p14="http://schemas.microsoft.com/office/powerpoint/2010/main" val="3477980908"/>
      </p:ext>
    </p:extLst>
  </p:cSld>
  <p:clrMapOvr>
    <a:masterClrMapping/>
  </p:clrMapOvr>
  <p:timing>
    <p:tnLst>
      <p:par>
        <p:cTn id="1" dur="indefinite" restart="never" nodeType="tmRoot"/>
      </p:par>
    </p:tnLst>
  </p:timing>
</p:sld>
</file>

<file path=ppt/theme/theme1.xml><?xml version="1.0" encoding="utf-8"?>
<a:theme xmlns:a="http://schemas.openxmlformats.org/drawingml/2006/main" name="UWTSD PPT Templat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UWTSD PPT Template</Template>
  <TotalTime>849</TotalTime>
  <Words>1039</Words>
  <Application>Microsoft Office PowerPoint</Application>
  <PresentationFormat>On-screen Show (4:3)</PresentationFormat>
  <Paragraphs>95</Paragraphs>
  <Slides>18</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18</vt:i4>
      </vt:variant>
    </vt:vector>
  </HeadingPairs>
  <TitlesOfParts>
    <vt:vector size="21" baseType="lpstr">
      <vt:lpstr>Arial</vt:lpstr>
      <vt:lpstr>Calibri</vt:lpstr>
      <vt:lpstr>UWTSD PPT Template</vt:lpstr>
      <vt:lpstr>ECSS6001 Diversity of Language Theme 1: Module Overview and First Workshop</vt:lpstr>
      <vt:lpstr>First thoughts on the Subject</vt:lpstr>
      <vt:lpstr>PowerPoint Presentation</vt:lpstr>
      <vt:lpstr>Academic Group Tutorial 1</vt:lpstr>
      <vt:lpstr>PowerPoint Presentation</vt:lpstr>
      <vt:lpstr>PowerPoint Presentation</vt:lpstr>
      <vt:lpstr>Key Concepts: Language and Linguistics</vt:lpstr>
      <vt:lpstr>Key Concepts: Language and Linguistics</vt:lpstr>
      <vt:lpstr>Key Concepts: Language and Linguistics</vt:lpstr>
      <vt:lpstr>PowerPoint Presentation</vt:lpstr>
      <vt:lpstr>PowerPoint Presentation</vt:lpstr>
      <vt:lpstr>PowerPoint Presentation</vt:lpstr>
      <vt:lpstr>PowerPoint Presentation</vt:lpstr>
      <vt:lpstr>Key Concepts: Language and Linguistics</vt:lpstr>
      <vt:lpstr>Linguistics - Speech competence and speech performance</vt:lpstr>
      <vt:lpstr>Paraphrasing activity</vt:lpstr>
      <vt:lpstr>Directed Study:</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SJSI5021 Hot Topics Module Outline</dc:title>
  <dc:creator>Ken Dicks</dc:creator>
  <cp:lastModifiedBy>Ken Dicks</cp:lastModifiedBy>
  <cp:revision>96</cp:revision>
  <dcterms:created xsi:type="dcterms:W3CDTF">2016-09-29T11:33:04Z</dcterms:created>
  <dcterms:modified xsi:type="dcterms:W3CDTF">2020-12-17T15:56:38Z</dcterms:modified>
</cp:coreProperties>
</file>