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4630400" cy="8229600"/>
  <p:notesSz cx="8229600" cy="14630400"/>
  <p:embeddedFontLst>
    <p:embeddedFont>
      <p:font typeface="Dela Gothic One" pitchFamily="2" charset="-128"/>
      <p:regular r:id="rId20"/>
    </p:embeddedFont>
    <p:embeddedFont>
      <p:font typeface="DM Sans" pitchFamily="2" charset="77"/>
      <p:regular r:id="rId21"/>
      <p:bold r:id="rId22"/>
      <p:italic r:id="rId23"/>
      <p:boldItalic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686"/>
    <p:restoredTop sz="70846"/>
  </p:normalViewPr>
  <p:slideViewPr>
    <p:cSldViewPr snapToGrid="0" snapToObjects="1">
      <p:cViewPr varScale="1">
        <p:scale>
          <a:sx n="64" d="100"/>
          <a:sy n="64" d="100"/>
        </p:scale>
        <p:origin x="2240"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605485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Everyone, good day and thanks for coming.   Thanks for inviting me.  Student here to promote Leaf &amp; Ladle, a fast-casual soup and salad bar near London Bridge.   In ten minutes, I'll explain why our idea meets a market need, how we translated research into a solid business strategy, and most crucially, why investors should expect good financial and social returns.   The written business plan you received has all the information; today I'll discuss the most crucial ones to consider when choosing.   Please write down any questions as we go, as there will be a Q&amp;A after the address.   First, what opportunity is our company about to take (GFI Europe, 2024)?</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 After the pandemic, Brits desire quick, healthy, and eco-friendly meals.   Plant-based foodservice sales exceeded £1 billion in 2023, and experts expect them to expand 11% annually until 2028.   Inflation makes pricing below £10 crucial; Cardlytics (2024) reports that 64% of office workers restrict lunch at £10.   Our analysis found 48,000 workers within a one-kilometer radius of London Bridge, yet just five of 62 restaurants serve plant-forward hot meals as their main dish.   Every day, commuters choose between speed, nutrition, and the environment.   Eliminating these compromises can boost sales, customers, and profits.   The whole aim of Leaf &amp; Ladle is to eliminate that pain point.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 From payment to departure, Leaf &amp; Ladle can serve forty guests </a:t>
            </a:r>
            <a:r>
              <a:rPr lang="en-US" dirty="0" err="1"/>
              <a:t>personalised</a:t>
            </a:r>
            <a:r>
              <a:rPr lang="en-US" dirty="0"/>
              <a:t> grain bowls and seasonal broths in under two minutes.   Not simply for marketing, we live by "Zero Waste, Full </a:t>
            </a:r>
            <a:r>
              <a:rPr lang="en-US" dirty="0" err="1"/>
              <a:t>Flavour</a:t>
            </a:r>
            <a:r>
              <a:rPr lang="en-US" dirty="0"/>
              <a:t>."  Daily soups made from bowl prep veggie trimmings reduce organic waste by 22%.   Our average ticket price is deliberately £9.60, below the psychological £10 barrier.  This indicates that plant forward pricing is not always expensive.   Carbon stickers turn sustainability into a customer advantage.   Lean manufacturing taught us a parallel line service arrangement that lets Pret A Manger accomplish more with half the floor space.   Rational (2024) suggests a mobile pre-order and gamified loyalty program to reduce dwell time and encourage repeat visits.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We want to be London's top fast, inexpensive, and green lunch spot.   Serve chef-made bowls and broths that </a:t>
            </a:r>
            <a:r>
              <a:rPr lang="en-US" sz="1200" kern="1200" dirty="0" err="1">
                <a:solidFill>
                  <a:schemeClr val="tx1"/>
                </a:solidFill>
                <a:effectLst/>
                <a:latin typeface="+mn-lt"/>
                <a:ea typeface="+mn-ea"/>
                <a:cs typeface="+mn-cs"/>
              </a:rPr>
              <a:t>energise</a:t>
            </a:r>
            <a:r>
              <a:rPr lang="en-US" sz="1200" kern="1200" dirty="0">
                <a:solidFill>
                  <a:schemeClr val="tx1"/>
                </a:solidFill>
                <a:effectLst/>
                <a:latin typeface="+mn-lt"/>
                <a:ea typeface="+mn-ea"/>
                <a:cs typeface="+mn-cs"/>
              </a:rPr>
              <a:t> busy workers and support local farmers and food-efficient kitchens.   Our aim to </a:t>
            </a:r>
            <a:r>
              <a:rPr lang="en-US" sz="1200" kern="1200" dirty="0" err="1">
                <a:solidFill>
                  <a:schemeClr val="tx1"/>
                </a:solidFill>
                <a:effectLst/>
                <a:latin typeface="+mn-lt"/>
                <a:ea typeface="+mn-ea"/>
                <a:cs typeface="+mn-cs"/>
              </a:rPr>
              <a:t>prioritise</a:t>
            </a:r>
            <a:r>
              <a:rPr lang="en-US" sz="1200" kern="1200" dirty="0">
                <a:solidFill>
                  <a:schemeClr val="tx1"/>
                </a:solidFill>
                <a:effectLst/>
                <a:latin typeface="+mn-lt"/>
                <a:ea typeface="+mn-ea"/>
                <a:cs typeface="+mn-cs"/>
              </a:rPr>
              <a:t> local means every item will travel less than 80 miles from farm to plate.   Fair scorecards will reflect how much money was made, recycled waste, and donated to the community.   We make money meaningful by working with the UN's Sustainable Development Goals 2–13.   Accenture (2023) is one of many studies showing purpose-driven brands outgrow standard brands by over 40%.  This benefits investors morally and financially.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Look at scale.   UK food service income is predicted to expand 7% from 2024 to 2027 once inflation falls.   The plant-based segment will exceed expectations at £1.6 billion by 2028.   Today, 65% of adults are flexitarians, up from 50% in 2017.   Transport for London's traffic numbers support our projection of 56,700 first-year transactions, or 1.3% of all lunches.   Hot broth sales for salad bowls rise in winter and fall in summer, matching seasonality risk.   Even if footfall is 8% lower than projected, sensitivity testing reveal break even.   The </a:t>
            </a:r>
            <a:r>
              <a:rPr lang="en-US" sz="1200" kern="1200" dirty="0" err="1">
                <a:solidFill>
                  <a:schemeClr val="tx1"/>
                </a:solidFill>
                <a:effectLst/>
                <a:latin typeface="+mn-lt"/>
                <a:ea typeface="+mn-ea"/>
                <a:cs typeface="+mn-cs"/>
              </a:rPr>
              <a:t>UKHospitality</a:t>
            </a:r>
            <a:r>
              <a:rPr lang="en-US" sz="1200" kern="1200" dirty="0">
                <a:solidFill>
                  <a:schemeClr val="tx1"/>
                </a:solidFill>
                <a:effectLst/>
                <a:latin typeface="+mn-lt"/>
                <a:ea typeface="+mn-ea"/>
                <a:cs typeface="+mn-cs"/>
              </a:rPr>
              <a:t> (2024) reports that this market is large, robust, and developing, ready for our offerings.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We serve two key categories.   Mostly 25–45-year-olds who value health, quickness, and sustainability.   A person   Eco-Friendly  Emma requests a 500-calorie, low-carbon dinner, but character   Time Stopped  Tariq can have lunch in five minutes.   Office workers will pay up to ten pounds for a product that benefits them and the environment.   Second, weekend tourists visiting Borough Market seek a lighter meal between street food.   Both groups use Instagram and TikTok too much, supporting our decision to raise awareness using short films.   Two lunches per month from resident workers meets our first-year volume objective.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Competition is excellent, but it leaves space.   Pret   A Manger has 10 stores within 600m.  Speed and brand recognition are their assets, but they offer few vegan hot items.   Leon values health, but his distinctive bowls cost £11.25, exceeding our value standard.   While grocery store meal bargains are cheaper, they can't deliver hot bowls in two minutes.   Our five-year lease and £140,000 skilled kitchen fit out make copying difficult.   Our supplier power is moderated by dividing output across three urban agricultural co-ops.   Finally, our circular kitchen and community collaborations have given us intangible goodwill that is hard to replicate.   According to Porter, we compete with each group while creating our own niche (</a:t>
            </a:r>
            <a:r>
              <a:rPr lang="en-US" sz="1200" kern="1200" dirty="0" err="1">
                <a:solidFill>
                  <a:schemeClr val="tx1"/>
                </a:solidFill>
                <a:effectLst/>
                <a:latin typeface="+mn-lt"/>
                <a:ea typeface="+mn-ea"/>
                <a:cs typeface="+mn-cs"/>
              </a:rPr>
              <a:t>Gligorić</a:t>
            </a:r>
            <a:r>
              <a:rPr lang="en-US" sz="1200" kern="1200" dirty="0">
                <a:solidFill>
                  <a:schemeClr val="tx1"/>
                </a:solidFill>
                <a:effectLst/>
                <a:latin typeface="+mn-lt"/>
                <a:ea typeface="+mn-ea"/>
                <a:cs typeface="+mn-cs"/>
              </a:rPr>
              <a:t> et al., 2021).</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See this SWOT photo.   Technology-enabled speed, waste-free processes, and a compelling brand purpose.   Cons include </a:t>
            </a:r>
            <a:r>
              <a:rPr lang="en-US" sz="1200" kern="1200" dirty="0" err="1">
                <a:solidFill>
                  <a:schemeClr val="tx1"/>
                </a:solidFill>
                <a:effectLst/>
                <a:latin typeface="+mn-lt"/>
                <a:ea typeface="+mn-ea"/>
                <a:cs typeface="+mn-cs"/>
              </a:rPr>
              <a:t>focussing</a:t>
            </a:r>
            <a:r>
              <a:rPr lang="en-US" sz="1200" kern="1200" dirty="0">
                <a:solidFill>
                  <a:schemeClr val="tx1"/>
                </a:solidFill>
                <a:effectLst/>
                <a:latin typeface="+mn-lt"/>
                <a:ea typeface="+mn-ea"/>
                <a:cs typeface="+mn-cs"/>
              </a:rPr>
              <a:t> on one site and requiring a large startup budget.   The plant-based food market is growing fast, and Deliveroo Editions offers B2B meal contracts and evening delivery.   Commodity price shifts, manpower shortages, and economic slowdowns pose threats.   We </a:t>
            </a:r>
            <a:r>
              <a:rPr lang="en-US" sz="1200" kern="1200" dirty="0" err="1">
                <a:solidFill>
                  <a:schemeClr val="tx1"/>
                </a:solidFill>
                <a:effectLst/>
                <a:latin typeface="+mn-lt"/>
                <a:ea typeface="+mn-ea"/>
                <a:cs typeface="+mn-cs"/>
              </a:rPr>
              <a:t>capitalise</a:t>
            </a:r>
            <a:r>
              <a:rPr lang="en-US" sz="1200" kern="1200" dirty="0">
                <a:solidFill>
                  <a:schemeClr val="tx1"/>
                </a:solidFill>
                <a:effectLst/>
                <a:latin typeface="+mn-lt"/>
                <a:ea typeface="+mn-ea"/>
                <a:cs typeface="+mn-cs"/>
              </a:rPr>
              <a:t> on trash tracking technology.  As Winnow Vision's AI decreases daily record prep waste, profits shrink.   Employee stock option plans and training reduce talent risk.   Financial analysis reveals that the business will still be profitable if ingredient prices rise 5%, demonstrating its resilience.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Three parts make up marketing.   To hype the event, WeWork and </a:t>
            </a:r>
            <a:r>
              <a:rPr lang="en-US" sz="1200" kern="1200" dirty="0" err="1">
                <a:solidFill>
                  <a:schemeClr val="tx1"/>
                </a:solidFill>
                <a:effectLst/>
                <a:latin typeface="+mn-lt"/>
                <a:ea typeface="+mn-ea"/>
                <a:cs typeface="+mn-cs"/>
              </a:rPr>
              <a:t>Huckletree</a:t>
            </a:r>
            <a:r>
              <a:rPr lang="en-US" sz="1200" kern="1200" dirty="0">
                <a:solidFill>
                  <a:schemeClr val="tx1"/>
                </a:solidFill>
                <a:effectLst/>
                <a:latin typeface="+mn-lt"/>
                <a:ea typeface="+mn-ea"/>
                <a:cs typeface="+mn-cs"/>
              </a:rPr>
              <a:t> coworking spaces gave away free soup, while the Mayor of London's Hospitality Recovery funds spread the word.   The first view on TikTok costs less than two cents and features scenic broth pours and zero waste hacks.   </a:t>
            </a:r>
            <a:r>
              <a:rPr lang="en-US" sz="1200" kern="1200" dirty="0" err="1">
                <a:solidFill>
                  <a:schemeClr val="tx1"/>
                </a:solidFill>
                <a:effectLst/>
                <a:latin typeface="+mn-lt"/>
                <a:ea typeface="+mn-ea"/>
                <a:cs typeface="+mn-cs"/>
              </a:rPr>
              <a:t>Ecologi</a:t>
            </a:r>
            <a:r>
              <a:rPr lang="en-US" sz="1200" kern="1200" dirty="0">
                <a:solidFill>
                  <a:schemeClr val="tx1"/>
                </a:solidFill>
                <a:effectLst/>
                <a:latin typeface="+mn-lt"/>
                <a:ea typeface="+mn-ea"/>
                <a:cs typeface="+mn-cs"/>
              </a:rPr>
              <a:t> grows a tree for every ten bowls you buy with Retention, an app that offers you points.   Plates with carbon labels make sustainability more tangible, increasing buying by 18%.   Customer acquisition costs £3.40 and lifetime value is £196.  An LTV:CAC ratio of roughly six to one is a good marketing return (Barons &amp; Aspinall, 2020).</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Our menu is brief but varied.   Spelt and quinoa from the UK are grain bases.  Fava beans, smoked tofu, and house-fermented kimchi provide protein and </a:t>
            </a:r>
            <a:r>
              <a:rPr lang="en-US" sz="1200" kern="1200" dirty="0" err="1">
                <a:solidFill>
                  <a:schemeClr val="tx1"/>
                </a:solidFill>
                <a:effectLst/>
                <a:latin typeface="+mn-lt"/>
                <a:ea typeface="+mn-ea"/>
                <a:cs typeface="+mn-cs"/>
              </a:rPr>
              <a:t>flavour</a:t>
            </a:r>
            <a:r>
              <a:rPr lang="en-US" sz="1200" kern="1200" dirty="0">
                <a:solidFill>
                  <a:schemeClr val="tx1"/>
                </a:solidFill>
                <a:effectLst/>
                <a:latin typeface="+mn-lt"/>
                <a:ea typeface="+mn-ea"/>
                <a:cs typeface="+mn-cs"/>
              </a:rPr>
              <a:t> at </a:t>
            </a:r>
            <a:r>
              <a:rPr lang="en-US" sz="1200" kern="1200" dirty="0" err="1">
                <a:solidFill>
                  <a:schemeClr val="tx1"/>
                </a:solidFill>
                <a:effectLst/>
                <a:latin typeface="+mn-lt"/>
                <a:ea typeface="+mn-ea"/>
                <a:cs typeface="+mn-cs"/>
              </a:rPr>
              <a:t>Hodmedod</a:t>
            </a:r>
            <a:r>
              <a:rPr lang="en-US" sz="1200" kern="1200" dirty="0">
                <a:solidFill>
                  <a:schemeClr val="tx1"/>
                </a:solidFill>
                <a:effectLst/>
                <a:latin typeface="+mn-lt"/>
                <a:ea typeface="+mn-ea"/>
                <a:cs typeface="+mn-cs"/>
              </a:rPr>
              <a:t>.   People return because seasonal broths like miso pumpkin in October or nettle pea in April change monthly.   With its earthy greens and warm terracotta, the brand seems fresh and comfortable.  Reclaimed wood and brushed steel give the space a modern rustic </a:t>
            </a:r>
            <a:r>
              <a:rPr lang="en-US" sz="1200" kern="1200" dirty="0" err="1">
                <a:solidFill>
                  <a:schemeClr val="tx1"/>
                </a:solidFill>
                <a:effectLst/>
                <a:latin typeface="+mn-lt"/>
                <a:ea typeface="+mn-ea"/>
                <a:cs typeface="+mn-cs"/>
              </a:rPr>
              <a:t>flavour</a:t>
            </a:r>
            <a:r>
              <a:rPr lang="en-US" sz="1200" kern="1200" dirty="0">
                <a:solidFill>
                  <a:schemeClr val="tx1"/>
                </a:solidFill>
                <a:effectLst/>
                <a:latin typeface="+mn-lt"/>
                <a:ea typeface="+mn-ea"/>
                <a:cs typeface="+mn-cs"/>
              </a:rPr>
              <a:t>.   Cooking becomes a show in an open kitchen, which keeps guests longer.   You can compost all the packaging at home, and it has a QR code that leads to tales about the farms where the items came from, strengthening and opening customer relationships.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Operations require discipline.   We agreed on £63,000 a year for an 86-square-meter ground-floor property on Tooley Street.  A break clause after three years protects against losses.   Two ventless combi ovens save 35% on energy expenses and eliminate pricey plumbing.   To reduce supply miles and ensure freshness, Sutton Community Farm and Growing Underground provide the food two days before serving.   In real time, Winnow Vision cameras detect overserving, keeping food expenses at 29% of income.   </a:t>
            </a:r>
            <a:r>
              <a:rPr lang="en-US" sz="1200" kern="1200" dirty="0" err="1">
                <a:solidFill>
                  <a:schemeClr val="tx1"/>
                </a:solidFill>
                <a:effectLst/>
                <a:latin typeface="+mn-lt"/>
                <a:ea typeface="+mn-ea"/>
                <a:cs typeface="+mn-cs"/>
              </a:rPr>
              <a:t>ToastTab</a:t>
            </a:r>
            <a:r>
              <a:rPr lang="en-US" sz="1200" kern="1200" dirty="0">
                <a:solidFill>
                  <a:schemeClr val="tx1"/>
                </a:solidFill>
                <a:effectLst/>
                <a:latin typeface="+mn-lt"/>
                <a:ea typeface="+mn-ea"/>
                <a:cs typeface="+mn-cs"/>
              </a:rPr>
              <a:t> online POS integrates inventory, staff schedules, and menu planning into one dashboard.   Mintel (2024) reports that parallel service lines increase peak throughput by 28%.  This provides us an edge in the lunchtime commuting rush.</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Sustainability permeates all actions.   Biological waste is less than 1% of food costs in zero-waste broth.   According to a life cycle research, each bowl emits 0.9 </a:t>
            </a:r>
            <a:r>
              <a:rPr lang="en-US" sz="1200" kern="1200" dirty="0" err="1">
                <a:solidFill>
                  <a:schemeClr val="tx1"/>
                </a:solidFill>
                <a:effectLst/>
                <a:latin typeface="+mn-lt"/>
                <a:ea typeface="+mn-ea"/>
                <a:cs typeface="+mn-cs"/>
              </a:rPr>
              <a:t>kilogrammes</a:t>
            </a:r>
            <a:r>
              <a:rPr lang="en-US" sz="1200" kern="1200" dirty="0">
                <a:solidFill>
                  <a:schemeClr val="tx1"/>
                </a:solidFill>
                <a:effectLst/>
                <a:latin typeface="+mn-lt"/>
                <a:ea typeface="+mn-ea"/>
                <a:cs typeface="+mn-cs"/>
              </a:rPr>
              <a:t> less CO2 than the average UK sandwich.   Compostable packaging saves 14,000 pieces of single-use plastic in the first year.   Olio contributes leftovers every night, offering low-income friends more food options and reducing disposal expenditures.   In their first month, staff receive Carbon Literacy training to ensure sustainable daily decisions.   Meeting the Sustainable Restaurant Association's "Food Made Good" criterion at launch reassured investors and business partners.   Environmental and economical results ultimately align.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A goal-oriented team will get things done.   Chef Managing Director.  I have two years of menu design experience for a national quick-service restaurant chain and eight years of Michelin-starred restaurant chef expertise.   Sarah Patel, Operations and HR Lead, expanded a London café chain from two to fourteen, ensuring teamwork and schedule </a:t>
            </a:r>
            <a:r>
              <a:rPr lang="en-US" sz="1200" kern="1200" dirty="0" err="1">
                <a:solidFill>
                  <a:schemeClr val="tx1"/>
                </a:solidFill>
                <a:effectLst/>
                <a:latin typeface="+mn-lt"/>
                <a:ea typeface="+mn-ea"/>
                <a:cs typeface="+mn-cs"/>
              </a:rPr>
              <a:t>optimisation</a:t>
            </a:r>
            <a:r>
              <a:rPr lang="en-US" sz="1200" kern="1200" dirty="0">
                <a:solidFill>
                  <a:schemeClr val="tx1"/>
                </a:solidFill>
                <a:effectLst/>
                <a:latin typeface="+mn-lt"/>
                <a:ea typeface="+mn-ea"/>
                <a:cs typeface="+mn-cs"/>
              </a:rPr>
              <a:t>.   Flat management allows qualified "Bowl Artists" to work in the kitchen and front of house.  This increases service flexibility and employee engagement.   Hotel staff turnover can be reduced by 19% with servant leadership.   When employees have equity-linked share options, their actions match investor goals.   Leon's former operations director and a Green Angel Syndicate investor provide strategic oversight and network access on the advisory board (GLA, 2024).</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A narrative based on numbers.   Start-up capital of £248,500 covers equipment, build out, operating capital, and a backup plan.   Low attendance and an average ticket price of £9.60 should generate £544,000 in the first year.   Low plant input costs and minimal waste have led to a 71% gross profit.   After operational costs, the net profit margin is 8.7% in the first year, 18.8% by the third, and rising.   At 1,165 bowls per week, we break even in month fourteen, which we exceed in our base case scenario.   Five-year IRR is 28%.   Stress testing demonstrate we can still generate money if ingredient prices rise or clients drop 8%.  This demonstrates our toughness.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We're asking for £156,225 in stock for a 25% ownership, which makes the business worth £1.4 million after payments, which is in line with 1.7% ahead sales for similar businesses.   One is a £25,000 UK Start Up Loan with a 6% APR over five years.  Neither is a £30,000 Innovate UK New Founders grant that dilutes the business.   We pay for the fit out, recruit the launch crew, and preserve a three-month operational capital buffer.   Investors should receive £355,000 in the fifth year.  Eight times the company's EBITDA, worth £2.55 million, will also be given.   ESG effect improves portfolio diversity, meeting Article 9 or B Corp investment criteria (Pine &amp; Gilmore, 2019).</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Risk reduction is built in since it's inescapable.   Seasonal menus and varied supplier contracts help us manage commodity price variations.  We hedge staples like pulses twice a year.   Westminster Kingsway College offers apprenticeships and the ownership-linked ESOP to compensate for a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shortage.   The Hospitality Recovery Scheme may help with business rates to reduce the risk of breaking the lease after three years.   Cyber insurance, 4G POS backups, ISO 22000 food safety checks, and digital temperature tracking keep your business legal.   If lunchtime business slows, Deliveroo Editions nighttime deliveries add another revenue stream.   Each of these methods protects money and reputation.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A0A0A">
              <a:alpha val="95000"/>
            </a:srgbClr>
          </a:solid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A0A0A">
              <a:alpha val="95000"/>
            </a:srgbClr>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A0A0A">
              <a:alpha val="95000"/>
            </a:srgbClr>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A0A0A">
              <a:alpha val="95000"/>
            </a:srgbClr>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A0A0A">
              <a:alpha val="95000"/>
            </a:srgbClr>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A0A0A">
              <a:alpha val="95000"/>
            </a:srgbClr>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A0A0A">
              <a:alpha val="95000"/>
            </a:srgbClr>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A0A0A">
              <a:alpha val="95000"/>
            </a:srgbClr>
          </a:solid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A0A0A">
              <a:alpha val="95000"/>
            </a:srgbClr>
          </a:solidFill>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A0A0A">
              <a:alpha val="95000"/>
            </a:srgbClr>
          </a:solidFill>
          <a:ln/>
        </p:spPr>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A0A0A">
              <a:alpha val="95000"/>
            </a:srgbClr>
          </a:solidFill>
          <a:ln/>
        </p:spPr>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A0A0A">
              <a:alpha val="95000"/>
            </a:srgbClr>
          </a:solidFill>
          <a:ln/>
        </p:spPr>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lide 13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A0A0A">
              <a:alpha val="95000"/>
            </a:srgbClr>
          </a:solidFill>
          <a:ln/>
        </p:spPr>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lide 14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A0A0A">
              <a:alpha val="95000"/>
            </a:srgbClr>
          </a:solidFill>
          <a:ln/>
        </p:spPr>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Slide 15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A0A0A">
              <a:alpha val="95000"/>
            </a:srgbClr>
          </a:solidFill>
          <a:ln/>
        </p:spPr>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Slide 16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A0A0A">
              <a:alpha val="95000"/>
            </a:srgbClr>
          </a:solidFill>
          <a:ln/>
        </p:spPr>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Slide 17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A0A0A">
              <a:alpha val="95000"/>
            </a:srgbClr>
          </a:solid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png"/></Relationships>
</file>

<file path=ppt/slides/_rels/slide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23.png"/><Relationship Id="rId4" Type="http://schemas.openxmlformats.org/officeDocument/2006/relationships/image" Target="../media/image22.png"/></Relationships>
</file>

<file path=ppt/slides/_rels/slide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image" Target="../media/image30.png"/><Relationship Id="rId5" Type="http://schemas.openxmlformats.org/officeDocument/2006/relationships/image" Target="../media/image29.png"/><Relationship Id="rId10" Type="http://schemas.openxmlformats.org/officeDocument/2006/relationships/image" Target="../media/image34.png"/><Relationship Id="rId4" Type="http://schemas.openxmlformats.org/officeDocument/2006/relationships/image" Target="../media/image28.png"/><Relationship Id="rId9" Type="http://schemas.openxmlformats.org/officeDocument/2006/relationships/image" Target="../media/image33.png"/></Relationships>
</file>

<file path=ppt/slides/_rels/slide1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1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s>
</file>

<file path=ppt/slides/_rels/slide1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notesSlide" Target="../notesSlides/notesSlide16.xml"/><Relationship Id="rId1" Type="http://schemas.openxmlformats.org/officeDocument/2006/relationships/slideLayout" Target="../slideLayouts/slideLayout17.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s>
</file>

<file path=ppt/slides/_rels/slide17.xml.rels><?xml version="1.0" encoding="UTF-8" standalone="yes"?>
<Relationships xmlns="http://schemas.openxmlformats.org/package/2006/relationships"><Relationship Id="rId3" Type="http://schemas.openxmlformats.org/officeDocument/2006/relationships/hyperlink" Target="https://www.winnowsolutions.com/resources/white-papers/winnow-vision-ai" TargetMode="External"/><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44709" y="1669732"/>
            <a:ext cx="7627382" cy="2138124"/>
          </a:xfrm>
          <a:prstGeom prst="rect">
            <a:avLst/>
          </a:prstGeom>
          <a:noFill/>
          <a:ln/>
        </p:spPr>
        <p:txBody>
          <a:bodyPr wrap="square" lIns="0" tIns="0" rIns="0" bIns="0" rtlCol="0" anchor="t"/>
          <a:lstStyle/>
          <a:p>
            <a:pPr marL="0" indent="0" algn="l">
              <a:lnSpc>
                <a:spcPts val="5600"/>
              </a:lnSpc>
              <a:buNone/>
            </a:pPr>
            <a:r>
              <a:rPr lang="en-US" sz="4450" dirty="0">
                <a:solidFill>
                  <a:srgbClr val="FAEBEB"/>
                </a:solidFill>
                <a:latin typeface="Dela Gothic One" pitchFamily="34" charset="0"/>
                <a:ea typeface="Dela Gothic One" pitchFamily="34" charset="-122"/>
                <a:cs typeface="Dela Gothic One" pitchFamily="34" charset="-120"/>
              </a:rPr>
              <a:t>Leaf &amp; Ladle: A Sustainable Fast-Casual Concept</a:t>
            </a:r>
            <a:endParaRPr lang="en-US" sz="4450" dirty="0"/>
          </a:p>
        </p:txBody>
      </p:sp>
      <p:sp>
        <p:nvSpPr>
          <p:cNvPr id="4" name="Text 1"/>
          <p:cNvSpPr/>
          <p:nvPr/>
        </p:nvSpPr>
        <p:spPr>
          <a:xfrm>
            <a:off x="6244709" y="4132778"/>
            <a:ext cx="7627382" cy="2426970"/>
          </a:xfrm>
          <a:prstGeom prst="rect">
            <a:avLst/>
          </a:prstGeom>
          <a:noFill/>
          <a:ln/>
        </p:spPr>
        <p:txBody>
          <a:bodyPr wrap="square" lIns="0" tIns="0" rIns="0" bIns="0" rtlCol="0" anchor="t"/>
          <a:lstStyle/>
          <a:p>
            <a:pPr marL="0" indent="0" algn="l">
              <a:lnSpc>
                <a:spcPts val="2700"/>
              </a:lnSpc>
              <a:buNone/>
            </a:pPr>
            <a:r>
              <a:rPr lang="en-US" sz="1700" dirty="0">
                <a:solidFill>
                  <a:srgbClr val="FFE5E5"/>
                </a:solidFill>
                <a:latin typeface="DM Sans" pitchFamily="34" charset="0"/>
                <a:ea typeface="DM Sans" pitchFamily="34" charset="-122"/>
                <a:cs typeface="DM Sans" pitchFamily="34" charset="-120"/>
              </a:rPr>
              <a:t>Good morning , DORIN IFRIM here to pitch Leaf &amp; Ladle (Mintel, 2024). This plant-focused fast-casual soup and salad café was created for London Bridge workers. Today I will demonstrate why the concept fills a market niche, generates high returns, and promotes sustainable dining (Winnow, 2024). Your plan details our research, modelling, and risk controls. In 10 minutes, I'll summarise this live pitch's most crucial facts for purchasers. Save your questions for the Q&amp;A afterward. Start with our risk.</a:t>
            </a:r>
            <a:endParaRPr lang="en-US" sz="17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44709" y="787122"/>
            <a:ext cx="6352699" cy="676989"/>
          </a:xfrm>
          <a:prstGeom prst="rect">
            <a:avLst/>
          </a:prstGeom>
          <a:noFill/>
          <a:ln/>
        </p:spPr>
        <p:txBody>
          <a:bodyPr wrap="none" lIns="0" tIns="0" rIns="0" bIns="0" rtlCol="0" anchor="t"/>
          <a:lstStyle/>
          <a:p>
            <a:pPr marL="0" indent="0" algn="l">
              <a:lnSpc>
                <a:spcPts val="5300"/>
              </a:lnSpc>
              <a:buNone/>
            </a:pPr>
            <a:r>
              <a:rPr lang="en-US" sz="4250" dirty="0">
                <a:solidFill>
                  <a:srgbClr val="FAEBEB"/>
                </a:solidFill>
                <a:latin typeface="Dela Gothic One" pitchFamily="34" charset="0"/>
                <a:ea typeface="Dela Gothic One" pitchFamily="34" charset="-122"/>
                <a:cs typeface="Dela Gothic One" pitchFamily="34" charset="-120"/>
              </a:rPr>
              <a:t>Market Opportunity</a:t>
            </a:r>
            <a:endParaRPr lang="en-US" sz="4250" dirty="0"/>
          </a:p>
        </p:txBody>
      </p:sp>
      <p:sp>
        <p:nvSpPr>
          <p:cNvPr id="4" name="Shape 1"/>
          <p:cNvSpPr/>
          <p:nvPr/>
        </p:nvSpPr>
        <p:spPr>
          <a:xfrm>
            <a:off x="6244709" y="1772841"/>
            <a:ext cx="463034" cy="463034"/>
          </a:xfrm>
          <a:prstGeom prst="roundRect">
            <a:avLst>
              <a:gd name="adj" fmla="val 18670"/>
            </a:avLst>
          </a:prstGeom>
          <a:solidFill>
            <a:srgbClr val="740B0B"/>
          </a:solidFill>
          <a:ln w="7620">
            <a:solidFill>
              <a:srgbClr val="8D2424"/>
            </a:solidFill>
            <a:prstDash val="solid"/>
          </a:ln>
        </p:spPr>
        <p:txBody>
          <a:bodyPr/>
          <a:lstStyle/>
          <a:p>
            <a:endParaRPr lang="en-US"/>
          </a:p>
        </p:txBody>
      </p:sp>
      <p:pic>
        <p:nvPicPr>
          <p:cNvPr id="5" name="Image 1" descr="preencoded.png"/>
          <p:cNvPicPr>
            <a:picLocks noChangeAspect="1"/>
          </p:cNvPicPr>
          <p:nvPr/>
        </p:nvPicPr>
        <p:blipFill>
          <a:blip r:embed="rId4"/>
          <a:stretch>
            <a:fillRect/>
          </a:stretch>
        </p:blipFill>
        <p:spPr>
          <a:xfrm>
            <a:off x="6313706" y="1801177"/>
            <a:ext cx="324922" cy="406241"/>
          </a:xfrm>
          <a:prstGeom prst="rect">
            <a:avLst/>
          </a:prstGeom>
        </p:spPr>
      </p:pic>
      <p:sp>
        <p:nvSpPr>
          <p:cNvPr id="6" name="Text 2"/>
          <p:cNvSpPr/>
          <p:nvPr/>
        </p:nvSpPr>
        <p:spPr>
          <a:xfrm>
            <a:off x="6913483" y="1843564"/>
            <a:ext cx="3016329" cy="676989"/>
          </a:xfrm>
          <a:prstGeom prst="rect">
            <a:avLst/>
          </a:prstGeom>
          <a:noFill/>
          <a:ln/>
        </p:spPr>
        <p:txBody>
          <a:bodyPr wrap="square" lIns="0" tIns="0" rIns="0" bIns="0" rtlCol="0" anchor="t"/>
          <a:lstStyle/>
          <a:p>
            <a:pPr marL="0" indent="0" algn="l">
              <a:lnSpc>
                <a:spcPts val="2650"/>
              </a:lnSpc>
              <a:buNone/>
            </a:pPr>
            <a:r>
              <a:rPr lang="en-US" sz="2100" dirty="0">
                <a:solidFill>
                  <a:srgbClr val="FFE5E5"/>
                </a:solidFill>
                <a:latin typeface="Dela Gothic One" pitchFamily="34" charset="0"/>
                <a:ea typeface="Dela Gothic One" pitchFamily="34" charset="-122"/>
                <a:cs typeface="Dela Gothic One" pitchFamily="34" charset="-120"/>
              </a:rPr>
              <a:t>Growing Plant-Based Market</a:t>
            </a:r>
            <a:endParaRPr lang="en-US" sz="2100" dirty="0"/>
          </a:p>
        </p:txBody>
      </p:sp>
      <p:sp>
        <p:nvSpPr>
          <p:cNvPr id="7" name="Text 3"/>
          <p:cNvSpPr/>
          <p:nvPr/>
        </p:nvSpPr>
        <p:spPr>
          <a:xfrm>
            <a:off x="6913483" y="2644021"/>
            <a:ext cx="3016329" cy="1646634"/>
          </a:xfrm>
          <a:prstGeom prst="rect">
            <a:avLst/>
          </a:prstGeom>
          <a:noFill/>
          <a:ln/>
        </p:spPr>
        <p:txBody>
          <a:bodyPr wrap="square" lIns="0" tIns="0" rIns="0" bIns="0" rtlCol="0" anchor="t"/>
          <a:lstStyle/>
          <a:p>
            <a:pPr marL="0" indent="0" algn="l">
              <a:lnSpc>
                <a:spcPts val="2550"/>
              </a:lnSpc>
              <a:buNone/>
            </a:pPr>
            <a:r>
              <a:rPr lang="en-US" sz="1600" dirty="0">
                <a:solidFill>
                  <a:srgbClr val="FFE5E5"/>
                </a:solidFill>
                <a:latin typeface="DM Sans" pitchFamily="34" charset="0"/>
                <a:ea typeface="DM Sans" pitchFamily="34" charset="-122"/>
                <a:cs typeface="DM Sans" pitchFamily="34" charset="-120"/>
              </a:rPr>
              <a:t>UK plant-based restaurant sales exceeded £1 billion in 2023. They are projected to rise at a CAGR of 11% until 2028 (Gligorić et al., 2021).</a:t>
            </a:r>
            <a:endParaRPr lang="en-US" sz="1600" dirty="0"/>
          </a:p>
        </p:txBody>
      </p:sp>
      <p:sp>
        <p:nvSpPr>
          <p:cNvPr id="8" name="Shape 4"/>
          <p:cNvSpPr/>
          <p:nvPr/>
        </p:nvSpPr>
        <p:spPr>
          <a:xfrm>
            <a:off x="10186988" y="1772841"/>
            <a:ext cx="463034" cy="463034"/>
          </a:xfrm>
          <a:prstGeom prst="roundRect">
            <a:avLst>
              <a:gd name="adj" fmla="val 18670"/>
            </a:avLst>
          </a:prstGeom>
          <a:solidFill>
            <a:srgbClr val="740B0B"/>
          </a:solidFill>
          <a:ln w="7620">
            <a:solidFill>
              <a:srgbClr val="8D2424"/>
            </a:solidFill>
            <a:prstDash val="solid"/>
          </a:ln>
        </p:spPr>
        <p:txBody>
          <a:bodyPr/>
          <a:lstStyle/>
          <a:p>
            <a:endParaRPr lang="en-US"/>
          </a:p>
        </p:txBody>
      </p:sp>
      <p:pic>
        <p:nvPicPr>
          <p:cNvPr id="9" name="Image 2" descr="preencoded.png"/>
          <p:cNvPicPr>
            <a:picLocks noChangeAspect="1"/>
          </p:cNvPicPr>
          <p:nvPr/>
        </p:nvPicPr>
        <p:blipFill>
          <a:blip r:embed="rId5"/>
          <a:stretch>
            <a:fillRect/>
          </a:stretch>
        </p:blipFill>
        <p:spPr>
          <a:xfrm>
            <a:off x="10255984" y="1801177"/>
            <a:ext cx="324922" cy="406241"/>
          </a:xfrm>
          <a:prstGeom prst="rect">
            <a:avLst/>
          </a:prstGeom>
        </p:spPr>
      </p:pic>
      <p:sp>
        <p:nvSpPr>
          <p:cNvPr id="10" name="Text 5"/>
          <p:cNvSpPr/>
          <p:nvPr/>
        </p:nvSpPr>
        <p:spPr>
          <a:xfrm>
            <a:off x="10855762" y="1843564"/>
            <a:ext cx="3016329" cy="676989"/>
          </a:xfrm>
          <a:prstGeom prst="rect">
            <a:avLst/>
          </a:prstGeom>
          <a:noFill/>
          <a:ln/>
        </p:spPr>
        <p:txBody>
          <a:bodyPr wrap="square" lIns="0" tIns="0" rIns="0" bIns="0" rtlCol="0" anchor="t"/>
          <a:lstStyle/>
          <a:p>
            <a:pPr marL="0" indent="0" algn="l">
              <a:lnSpc>
                <a:spcPts val="2650"/>
              </a:lnSpc>
              <a:buNone/>
            </a:pPr>
            <a:r>
              <a:rPr lang="en-US" sz="2100" dirty="0">
                <a:solidFill>
                  <a:srgbClr val="FFE5E5"/>
                </a:solidFill>
                <a:latin typeface="Dela Gothic One" pitchFamily="34" charset="0"/>
                <a:ea typeface="Dela Gothic One" pitchFamily="34" charset="-122"/>
                <a:cs typeface="Dela Gothic One" pitchFamily="34" charset="-120"/>
              </a:rPr>
              <a:t>Price-Conscious Consumers</a:t>
            </a:r>
            <a:endParaRPr lang="en-US" sz="2100" dirty="0"/>
          </a:p>
        </p:txBody>
      </p:sp>
      <p:sp>
        <p:nvSpPr>
          <p:cNvPr id="11" name="Text 6"/>
          <p:cNvSpPr/>
          <p:nvPr/>
        </p:nvSpPr>
        <p:spPr>
          <a:xfrm>
            <a:off x="10855762" y="2644021"/>
            <a:ext cx="3016329" cy="987981"/>
          </a:xfrm>
          <a:prstGeom prst="rect">
            <a:avLst/>
          </a:prstGeom>
          <a:noFill/>
          <a:ln/>
        </p:spPr>
        <p:txBody>
          <a:bodyPr wrap="square" lIns="0" tIns="0" rIns="0" bIns="0" rtlCol="0" anchor="t"/>
          <a:lstStyle/>
          <a:p>
            <a:pPr marL="0" indent="0" algn="l">
              <a:lnSpc>
                <a:spcPts val="2550"/>
              </a:lnSpc>
              <a:buNone/>
            </a:pPr>
            <a:r>
              <a:rPr lang="en-US" sz="1600" dirty="0">
                <a:solidFill>
                  <a:srgbClr val="FFE5E5"/>
                </a:solidFill>
                <a:latin typeface="DM Sans" pitchFamily="34" charset="0"/>
                <a:ea typeface="DM Sans" pitchFamily="34" charset="-122"/>
                <a:cs typeface="DM Sans" pitchFamily="34" charset="-120"/>
              </a:rPr>
              <a:t>Along with inflation, 64% of office workers now eat lunches under £10.</a:t>
            </a:r>
            <a:endParaRPr lang="en-US" sz="1600" dirty="0"/>
          </a:p>
        </p:txBody>
      </p:sp>
      <p:sp>
        <p:nvSpPr>
          <p:cNvPr id="12" name="Shape 7"/>
          <p:cNvSpPr/>
          <p:nvPr/>
        </p:nvSpPr>
        <p:spPr>
          <a:xfrm>
            <a:off x="6244709" y="4702254"/>
            <a:ext cx="463034" cy="463034"/>
          </a:xfrm>
          <a:prstGeom prst="roundRect">
            <a:avLst>
              <a:gd name="adj" fmla="val 18670"/>
            </a:avLst>
          </a:prstGeom>
          <a:solidFill>
            <a:srgbClr val="740B0B"/>
          </a:solidFill>
          <a:ln w="7620">
            <a:solidFill>
              <a:srgbClr val="8D2424"/>
            </a:solidFill>
            <a:prstDash val="solid"/>
          </a:ln>
        </p:spPr>
        <p:txBody>
          <a:bodyPr/>
          <a:lstStyle/>
          <a:p>
            <a:endParaRPr lang="en-US"/>
          </a:p>
        </p:txBody>
      </p:sp>
      <p:pic>
        <p:nvPicPr>
          <p:cNvPr id="13" name="Image 3" descr="preencoded.png"/>
          <p:cNvPicPr>
            <a:picLocks noChangeAspect="1"/>
          </p:cNvPicPr>
          <p:nvPr/>
        </p:nvPicPr>
        <p:blipFill>
          <a:blip r:embed="rId6"/>
          <a:stretch>
            <a:fillRect/>
          </a:stretch>
        </p:blipFill>
        <p:spPr>
          <a:xfrm>
            <a:off x="6313706" y="4730591"/>
            <a:ext cx="324922" cy="406241"/>
          </a:xfrm>
          <a:prstGeom prst="rect">
            <a:avLst/>
          </a:prstGeom>
        </p:spPr>
      </p:pic>
      <p:sp>
        <p:nvSpPr>
          <p:cNvPr id="14" name="Text 8"/>
          <p:cNvSpPr/>
          <p:nvPr/>
        </p:nvSpPr>
        <p:spPr>
          <a:xfrm>
            <a:off x="6913483" y="4772978"/>
            <a:ext cx="2708196" cy="338495"/>
          </a:xfrm>
          <a:prstGeom prst="rect">
            <a:avLst/>
          </a:prstGeom>
          <a:noFill/>
          <a:ln/>
        </p:spPr>
        <p:txBody>
          <a:bodyPr wrap="none" lIns="0" tIns="0" rIns="0" bIns="0" rtlCol="0" anchor="t"/>
          <a:lstStyle/>
          <a:p>
            <a:pPr marL="0" indent="0" algn="l">
              <a:lnSpc>
                <a:spcPts val="2650"/>
              </a:lnSpc>
              <a:buNone/>
            </a:pPr>
            <a:r>
              <a:rPr lang="en-US" sz="2100" dirty="0">
                <a:solidFill>
                  <a:srgbClr val="FFE5E5"/>
                </a:solidFill>
                <a:latin typeface="Dela Gothic One" pitchFamily="34" charset="0"/>
                <a:ea typeface="Dela Gothic One" pitchFamily="34" charset="-122"/>
                <a:cs typeface="Dela Gothic One" pitchFamily="34" charset="-120"/>
              </a:rPr>
              <a:t>Market Gap</a:t>
            </a:r>
            <a:endParaRPr lang="en-US" sz="2100" dirty="0"/>
          </a:p>
        </p:txBody>
      </p:sp>
      <p:sp>
        <p:nvSpPr>
          <p:cNvPr id="15" name="Text 9"/>
          <p:cNvSpPr/>
          <p:nvPr/>
        </p:nvSpPr>
        <p:spPr>
          <a:xfrm>
            <a:off x="6913483" y="5234940"/>
            <a:ext cx="6958608" cy="658654"/>
          </a:xfrm>
          <a:prstGeom prst="rect">
            <a:avLst/>
          </a:prstGeom>
          <a:noFill/>
          <a:ln/>
        </p:spPr>
        <p:txBody>
          <a:bodyPr wrap="square" lIns="0" tIns="0" rIns="0" bIns="0" rtlCol="0" anchor="t"/>
          <a:lstStyle/>
          <a:p>
            <a:pPr marL="0" indent="0" algn="l">
              <a:lnSpc>
                <a:spcPts val="2550"/>
              </a:lnSpc>
              <a:buNone/>
            </a:pPr>
            <a:r>
              <a:rPr lang="en-US" sz="1600" dirty="0">
                <a:solidFill>
                  <a:srgbClr val="FFE5E5"/>
                </a:solidFill>
                <a:latin typeface="DM Sans" pitchFamily="34" charset="0"/>
                <a:ea typeface="DM Sans" pitchFamily="34" charset="-122"/>
                <a:cs typeface="DM Sans" pitchFamily="34" charset="-120"/>
              </a:rPr>
              <a:t>Of the 48,000 daytime London Bridge workers, just five of 62 restaurants sell plant-forward hot bowls (ONS 2025 audit) (Statista, 2024).</a:t>
            </a:r>
            <a:endParaRPr lang="en-US" sz="1600" dirty="0"/>
          </a:p>
        </p:txBody>
      </p:sp>
      <p:sp>
        <p:nvSpPr>
          <p:cNvPr id="16" name="Text 10"/>
          <p:cNvSpPr/>
          <p:nvPr/>
        </p:nvSpPr>
        <p:spPr>
          <a:xfrm>
            <a:off x="6244709" y="6125051"/>
            <a:ext cx="7627382" cy="1317308"/>
          </a:xfrm>
          <a:prstGeom prst="rect">
            <a:avLst/>
          </a:prstGeom>
          <a:noFill/>
          <a:ln/>
        </p:spPr>
        <p:txBody>
          <a:bodyPr wrap="square" lIns="0" tIns="0" rIns="0" bIns="0" rtlCol="0" anchor="t"/>
          <a:lstStyle/>
          <a:p>
            <a:pPr marL="0" indent="0" algn="l">
              <a:lnSpc>
                <a:spcPts val="2550"/>
              </a:lnSpc>
              <a:buNone/>
            </a:pPr>
            <a:r>
              <a:rPr lang="en-US" sz="1600" dirty="0">
                <a:solidFill>
                  <a:srgbClr val="FFE5E5"/>
                </a:solidFill>
                <a:latin typeface="DM Sans" pitchFamily="34" charset="0"/>
                <a:ea typeface="DM Sans" pitchFamily="34" charset="-122"/>
                <a:cs typeface="DM Sans" pitchFamily="34" charset="-120"/>
              </a:rPr>
              <a:t>Post-pandemic eaters seek quick, healthful, and eco-friendly meals. Consumers must pick between speed, nutrients, and the environment. A company without that trade-off can retain customers and boost demand. Leaf &amp; Ladle was created to meet that demand.</a:t>
            </a:r>
            <a:endParaRPr lang="en-US" sz="1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44709" y="690682"/>
            <a:ext cx="4561284" cy="570071"/>
          </a:xfrm>
          <a:prstGeom prst="rect">
            <a:avLst/>
          </a:prstGeom>
          <a:noFill/>
          <a:ln/>
        </p:spPr>
        <p:txBody>
          <a:bodyPr wrap="none" lIns="0" tIns="0" rIns="0" bIns="0" rtlCol="0" anchor="t"/>
          <a:lstStyle/>
          <a:p>
            <a:pPr marL="0" indent="0" algn="l">
              <a:lnSpc>
                <a:spcPts val="4450"/>
              </a:lnSpc>
              <a:buNone/>
            </a:pPr>
            <a:r>
              <a:rPr lang="en-US" sz="3550" dirty="0">
                <a:solidFill>
                  <a:srgbClr val="FAEBEB"/>
                </a:solidFill>
                <a:latin typeface="Dela Gothic One" pitchFamily="34" charset="0"/>
                <a:ea typeface="Dela Gothic One" pitchFamily="34" charset="-122"/>
                <a:cs typeface="Dela Gothic One" pitchFamily="34" charset="-120"/>
              </a:rPr>
              <a:t>Our Solution</a:t>
            </a:r>
            <a:endParaRPr lang="en-US" sz="3550" dirty="0"/>
          </a:p>
        </p:txBody>
      </p:sp>
      <p:pic>
        <p:nvPicPr>
          <p:cNvPr id="4" name="Image 1" descr="preencoded.png"/>
          <p:cNvPicPr>
            <a:picLocks noChangeAspect="1"/>
          </p:cNvPicPr>
          <p:nvPr/>
        </p:nvPicPr>
        <p:blipFill>
          <a:blip r:embed="rId4"/>
          <a:stretch>
            <a:fillRect/>
          </a:stretch>
        </p:blipFill>
        <p:spPr>
          <a:xfrm>
            <a:off x="6244709" y="1520666"/>
            <a:ext cx="866537" cy="1039892"/>
          </a:xfrm>
          <a:prstGeom prst="rect">
            <a:avLst/>
          </a:prstGeom>
        </p:spPr>
      </p:pic>
      <p:sp>
        <p:nvSpPr>
          <p:cNvPr id="5" name="Text 1"/>
          <p:cNvSpPr/>
          <p:nvPr/>
        </p:nvSpPr>
        <p:spPr>
          <a:xfrm>
            <a:off x="7371159" y="1693902"/>
            <a:ext cx="2280642" cy="285155"/>
          </a:xfrm>
          <a:prstGeom prst="rect">
            <a:avLst/>
          </a:prstGeom>
          <a:noFill/>
          <a:ln/>
        </p:spPr>
        <p:txBody>
          <a:bodyPr wrap="none" lIns="0" tIns="0" rIns="0" bIns="0" rtlCol="0" anchor="t"/>
          <a:lstStyle/>
          <a:p>
            <a:pPr marL="0" indent="0" algn="l">
              <a:lnSpc>
                <a:spcPts val="2200"/>
              </a:lnSpc>
              <a:buNone/>
            </a:pPr>
            <a:r>
              <a:rPr lang="en-US" sz="1750" dirty="0">
                <a:solidFill>
                  <a:srgbClr val="FFE5E5"/>
                </a:solidFill>
                <a:latin typeface="Dela Gothic One" pitchFamily="34" charset="0"/>
                <a:ea typeface="Dela Gothic One" pitchFamily="34" charset="-122"/>
                <a:cs typeface="Dela Gothic One" pitchFamily="34" charset="-120"/>
              </a:rPr>
              <a:t>Diverse Menu</a:t>
            </a:r>
            <a:endParaRPr lang="en-US" sz="1750" dirty="0"/>
          </a:p>
        </p:txBody>
      </p:sp>
      <p:sp>
        <p:nvSpPr>
          <p:cNvPr id="6" name="Text 2"/>
          <p:cNvSpPr/>
          <p:nvPr/>
        </p:nvSpPr>
        <p:spPr>
          <a:xfrm>
            <a:off x="7371159" y="2082998"/>
            <a:ext cx="6500932" cy="277297"/>
          </a:xfrm>
          <a:prstGeom prst="rect">
            <a:avLst/>
          </a:prstGeom>
          <a:noFill/>
          <a:ln/>
        </p:spPr>
        <p:txBody>
          <a:bodyPr wrap="none" lIns="0" tIns="0" rIns="0" bIns="0" rtlCol="0" anchor="t"/>
          <a:lstStyle/>
          <a:p>
            <a:pPr marL="0" indent="0" algn="l">
              <a:lnSpc>
                <a:spcPts val="2150"/>
              </a:lnSpc>
              <a:buNone/>
            </a:pPr>
            <a:r>
              <a:rPr lang="en-US" sz="1350" dirty="0">
                <a:solidFill>
                  <a:srgbClr val="FFE5E5"/>
                </a:solidFill>
                <a:latin typeface="DM Sans" pitchFamily="34" charset="0"/>
                <a:ea typeface="DM Sans" pitchFamily="34" charset="-122"/>
                <a:cs typeface="DM Sans" pitchFamily="34" charset="-120"/>
              </a:rPr>
              <a:t>40 grain bowls and seasonal broths</a:t>
            </a:r>
            <a:endParaRPr lang="en-US" sz="1350" dirty="0"/>
          </a:p>
        </p:txBody>
      </p:sp>
      <p:pic>
        <p:nvPicPr>
          <p:cNvPr id="7" name="Image 2" descr="preencoded.png"/>
          <p:cNvPicPr>
            <a:picLocks noChangeAspect="1"/>
          </p:cNvPicPr>
          <p:nvPr/>
        </p:nvPicPr>
        <p:blipFill>
          <a:blip r:embed="rId5"/>
          <a:stretch>
            <a:fillRect/>
          </a:stretch>
        </p:blipFill>
        <p:spPr>
          <a:xfrm>
            <a:off x="6244709" y="2560558"/>
            <a:ext cx="866537" cy="1039892"/>
          </a:xfrm>
          <a:prstGeom prst="rect">
            <a:avLst/>
          </a:prstGeom>
        </p:spPr>
      </p:pic>
      <p:sp>
        <p:nvSpPr>
          <p:cNvPr id="8" name="Text 3"/>
          <p:cNvSpPr/>
          <p:nvPr/>
        </p:nvSpPr>
        <p:spPr>
          <a:xfrm>
            <a:off x="7371159" y="2733794"/>
            <a:ext cx="2280642" cy="285155"/>
          </a:xfrm>
          <a:prstGeom prst="rect">
            <a:avLst/>
          </a:prstGeom>
          <a:noFill/>
          <a:ln/>
        </p:spPr>
        <p:txBody>
          <a:bodyPr wrap="none" lIns="0" tIns="0" rIns="0" bIns="0" rtlCol="0" anchor="t"/>
          <a:lstStyle/>
          <a:p>
            <a:pPr marL="0" indent="0" algn="l">
              <a:lnSpc>
                <a:spcPts val="2200"/>
              </a:lnSpc>
              <a:buNone/>
            </a:pPr>
            <a:r>
              <a:rPr lang="en-US" sz="1750" dirty="0">
                <a:solidFill>
                  <a:srgbClr val="FFE5E5"/>
                </a:solidFill>
                <a:latin typeface="Dela Gothic One" pitchFamily="34" charset="0"/>
                <a:ea typeface="Dela Gothic One" pitchFamily="34" charset="-122"/>
                <a:cs typeface="Dela Gothic One" pitchFamily="34" charset="-120"/>
              </a:rPr>
              <a:t>Speed</a:t>
            </a:r>
            <a:endParaRPr lang="en-US" sz="1750" dirty="0"/>
          </a:p>
        </p:txBody>
      </p:sp>
      <p:sp>
        <p:nvSpPr>
          <p:cNvPr id="9" name="Text 4"/>
          <p:cNvSpPr/>
          <p:nvPr/>
        </p:nvSpPr>
        <p:spPr>
          <a:xfrm>
            <a:off x="7371159" y="3122890"/>
            <a:ext cx="6500932" cy="277297"/>
          </a:xfrm>
          <a:prstGeom prst="rect">
            <a:avLst/>
          </a:prstGeom>
          <a:noFill/>
          <a:ln/>
        </p:spPr>
        <p:txBody>
          <a:bodyPr wrap="none" lIns="0" tIns="0" rIns="0" bIns="0" rtlCol="0" anchor="t"/>
          <a:lstStyle/>
          <a:p>
            <a:pPr marL="0" indent="0" algn="l">
              <a:lnSpc>
                <a:spcPts val="2150"/>
              </a:lnSpc>
              <a:buNone/>
            </a:pPr>
            <a:r>
              <a:rPr lang="en-US" sz="1350" dirty="0">
                <a:solidFill>
                  <a:srgbClr val="FFE5E5"/>
                </a:solidFill>
                <a:latin typeface="DM Sans" pitchFamily="34" charset="0"/>
                <a:ea typeface="DM Sans" pitchFamily="34" charset="-122"/>
                <a:cs typeface="DM Sans" pitchFamily="34" charset="-120"/>
              </a:rPr>
              <a:t>Served in two minutes</a:t>
            </a:r>
            <a:endParaRPr lang="en-US" sz="1350" dirty="0"/>
          </a:p>
        </p:txBody>
      </p:sp>
      <p:pic>
        <p:nvPicPr>
          <p:cNvPr id="10" name="Image 3" descr="preencoded.png"/>
          <p:cNvPicPr>
            <a:picLocks noChangeAspect="1"/>
          </p:cNvPicPr>
          <p:nvPr/>
        </p:nvPicPr>
        <p:blipFill>
          <a:blip r:embed="rId6"/>
          <a:stretch>
            <a:fillRect/>
          </a:stretch>
        </p:blipFill>
        <p:spPr>
          <a:xfrm>
            <a:off x="6244709" y="3600450"/>
            <a:ext cx="866537" cy="1039892"/>
          </a:xfrm>
          <a:prstGeom prst="rect">
            <a:avLst/>
          </a:prstGeom>
        </p:spPr>
      </p:pic>
      <p:sp>
        <p:nvSpPr>
          <p:cNvPr id="11" name="Text 5"/>
          <p:cNvSpPr/>
          <p:nvPr/>
        </p:nvSpPr>
        <p:spPr>
          <a:xfrm>
            <a:off x="7371159" y="3773686"/>
            <a:ext cx="2280642" cy="285155"/>
          </a:xfrm>
          <a:prstGeom prst="rect">
            <a:avLst/>
          </a:prstGeom>
          <a:noFill/>
          <a:ln/>
        </p:spPr>
        <p:txBody>
          <a:bodyPr wrap="none" lIns="0" tIns="0" rIns="0" bIns="0" rtlCol="0" anchor="t"/>
          <a:lstStyle/>
          <a:p>
            <a:pPr marL="0" indent="0" algn="l">
              <a:lnSpc>
                <a:spcPts val="2200"/>
              </a:lnSpc>
              <a:buNone/>
            </a:pPr>
            <a:r>
              <a:rPr lang="en-US" sz="1750" dirty="0">
                <a:solidFill>
                  <a:srgbClr val="FFE5E5"/>
                </a:solidFill>
                <a:latin typeface="Dela Gothic One" pitchFamily="34" charset="0"/>
                <a:ea typeface="Dela Gothic One" pitchFamily="34" charset="-122"/>
                <a:cs typeface="Dela Gothic One" pitchFamily="34" charset="-120"/>
              </a:rPr>
              <a:t>Sustainability</a:t>
            </a:r>
            <a:endParaRPr lang="en-US" sz="1750" dirty="0"/>
          </a:p>
        </p:txBody>
      </p:sp>
      <p:sp>
        <p:nvSpPr>
          <p:cNvPr id="12" name="Text 6"/>
          <p:cNvSpPr/>
          <p:nvPr/>
        </p:nvSpPr>
        <p:spPr>
          <a:xfrm>
            <a:off x="7371159" y="4162782"/>
            <a:ext cx="6500932" cy="277297"/>
          </a:xfrm>
          <a:prstGeom prst="rect">
            <a:avLst/>
          </a:prstGeom>
          <a:noFill/>
          <a:ln/>
        </p:spPr>
        <p:txBody>
          <a:bodyPr wrap="none" lIns="0" tIns="0" rIns="0" bIns="0" rtlCol="0" anchor="t"/>
          <a:lstStyle/>
          <a:p>
            <a:pPr marL="0" indent="0" algn="l">
              <a:lnSpc>
                <a:spcPts val="2150"/>
              </a:lnSpc>
              <a:buNone/>
            </a:pPr>
            <a:r>
              <a:rPr lang="en-US" sz="1350" dirty="0">
                <a:solidFill>
                  <a:srgbClr val="FFE5E5"/>
                </a:solidFill>
                <a:latin typeface="DM Sans" pitchFamily="34" charset="0"/>
                <a:ea typeface="DM Sans" pitchFamily="34" charset="-122"/>
                <a:cs typeface="DM Sans" pitchFamily="34" charset="-120"/>
              </a:rPr>
              <a:t>"Zero Waste, Full Flavour" philosophy</a:t>
            </a:r>
            <a:endParaRPr lang="en-US" sz="1350" dirty="0"/>
          </a:p>
        </p:txBody>
      </p:sp>
      <p:pic>
        <p:nvPicPr>
          <p:cNvPr id="13" name="Image 4" descr="preencoded.png"/>
          <p:cNvPicPr>
            <a:picLocks noChangeAspect="1"/>
          </p:cNvPicPr>
          <p:nvPr/>
        </p:nvPicPr>
        <p:blipFill>
          <a:blip r:embed="rId7"/>
          <a:stretch>
            <a:fillRect/>
          </a:stretch>
        </p:blipFill>
        <p:spPr>
          <a:xfrm>
            <a:off x="6244709" y="4640342"/>
            <a:ext cx="866537" cy="1039892"/>
          </a:xfrm>
          <a:prstGeom prst="rect">
            <a:avLst/>
          </a:prstGeom>
        </p:spPr>
      </p:pic>
      <p:sp>
        <p:nvSpPr>
          <p:cNvPr id="14" name="Text 7"/>
          <p:cNvSpPr/>
          <p:nvPr/>
        </p:nvSpPr>
        <p:spPr>
          <a:xfrm>
            <a:off x="7371159" y="4813578"/>
            <a:ext cx="2280642" cy="285155"/>
          </a:xfrm>
          <a:prstGeom prst="rect">
            <a:avLst/>
          </a:prstGeom>
          <a:noFill/>
          <a:ln/>
        </p:spPr>
        <p:txBody>
          <a:bodyPr wrap="none" lIns="0" tIns="0" rIns="0" bIns="0" rtlCol="0" anchor="t"/>
          <a:lstStyle/>
          <a:p>
            <a:pPr marL="0" indent="0" algn="l">
              <a:lnSpc>
                <a:spcPts val="2200"/>
              </a:lnSpc>
              <a:buNone/>
            </a:pPr>
            <a:r>
              <a:rPr lang="en-US" sz="1750" dirty="0">
                <a:solidFill>
                  <a:srgbClr val="FFE5E5"/>
                </a:solidFill>
                <a:latin typeface="Dela Gothic One" pitchFamily="34" charset="0"/>
                <a:ea typeface="Dela Gothic One" pitchFamily="34" charset="-122"/>
                <a:cs typeface="Dela Gothic One" pitchFamily="34" charset="-120"/>
              </a:rPr>
              <a:t>Affordability</a:t>
            </a:r>
            <a:endParaRPr lang="en-US" sz="1750" dirty="0"/>
          </a:p>
        </p:txBody>
      </p:sp>
      <p:sp>
        <p:nvSpPr>
          <p:cNvPr id="15" name="Text 8"/>
          <p:cNvSpPr/>
          <p:nvPr/>
        </p:nvSpPr>
        <p:spPr>
          <a:xfrm>
            <a:off x="7371159" y="5202674"/>
            <a:ext cx="6500932" cy="277297"/>
          </a:xfrm>
          <a:prstGeom prst="rect">
            <a:avLst/>
          </a:prstGeom>
          <a:noFill/>
          <a:ln/>
        </p:spPr>
        <p:txBody>
          <a:bodyPr wrap="none" lIns="0" tIns="0" rIns="0" bIns="0" rtlCol="0" anchor="t"/>
          <a:lstStyle/>
          <a:p>
            <a:pPr marL="0" indent="0" algn="l">
              <a:lnSpc>
                <a:spcPts val="2150"/>
              </a:lnSpc>
              <a:buNone/>
            </a:pPr>
            <a:r>
              <a:rPr lang="en-US" sz="1350" dirty="0">
                <a:solidFill>
                  <a:srgbClr val="FFE5E5"/>
                </a:solidFill>
                <a:latin typeface="DM Sans" pitchFamily="34" charset="0"/>
                <a:ea typeface="DM Sans" pitchFamily="34" charset="-122"/>
                <a:cs typeface="DM Sans" pitchFamily="34" charset="-120"/>
              </a:rPr>
              <a:t>Average ticket of £9.60</a:t>
            </a:r>
            <a:endParaRPr lang="en-US" sz="1350" dirty="0"/>
          </a:p>
        </p:txBody>
      </p:sp>
      <p:sp>
        <p:nvSpPr>
          <p:cNvPr id="16" name="Text 9"/>
          <p:cNvSpPr/>
          <p:nvPr/>
        </p:nvSpPr>
        <p:spPr>
          <a:xfrm>
            <a:off x="6244709" y="5875139"/>
            <a:ext cx="7627382" cy="1663779"/>
          </a:xfrm>
          <a:prstGeom prst="rect">
            <a:avLst/>
          </a:prstGeom>
          <a:noFill/>
          <a:ln/>
        </p:spPr>
        <p:txBody>
          <a:bodyPr wrap="square" lIns="0" tIns="0" rIns="0" bIns="0" rtlCol="0" anchor="t"/>
          <a:lstStyle/>
          <a:p>
            <a:pPr marL="0" indent="0" algn="l">
              <a:lnSpc>
                <a:spcPts val="2150"/>
              </a:lnSpc>
              <a:buNone/>
            </a:pPr>
            <a:r>
              <a:rPr lang="en-US" sz="1350" dirty="0">
                <a:solidFill>
                  <a:srgbClr val="FFE5E5"/>
                </a:solidFill>
                <a:latin typeface="DM Sans" pitchFamily="34" charset="0"/>
                <a:ea typeface="DM Sans" pitchFamily="34" charset="-122"/>
                <a:cs typeface="DM Sans" pitchFamily="34" charset="-120"/>
              </a:rPr>
              <a:t>The "Zero Waste, Full Flavour" philosophy recycles vegetable trim into everyday soup bases, reducing organic waste by 22% (WRAP, 2024). Carbon-labeled menus highlight sustainability as a benefit. According to Mintel (2024), a parallel line service system can handle 90 high-volume deals per hour, comparable to Pret A Manger, with half the area required. Phone pre-orders and a reward app reduce dwell time even more, meeting Gen Z tech needs. We combine health, speed, and morals in one bowl.</a:t>
            </a:r>
            <a:endParaRPr lang="en-US" sz="13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758309" y="642699"/>
            <a:ext cx="5416510" cy="676989"/>
          </a:xfrm>
          <a:prstGeom prst="rect">
            <a:avLst/>
          </a:prstGeom>
          <a:noFill/>
          <a:ln/>
        </p:spPr>
        <p:txBody>
          <a:bodyPr wrap="none" lIns="0" tIns="0" rIns="0" bIns="0" rtlCol="0" anchor="t"/>
          <a:lstStyle/>
          <a:p>
            <a:pPr marL="0" indent="0" algn="l">
              <a:lnSpc>
                <a:spcPts val="5300"/>
              </a:lnSpc>
              <a:buNone/>
            </a:pPr>
            <a:r>
              <a:rPr lang="en-US" sz="4250" dirty="0">
                <a:solidFill>
                  <a:srgbClr val="FAEBEB"/>
                </a:solidFill>
                <a:latin typeface="Dela Gothic One" pitchFamily="34" charset="0"/>
                <a:ea typeface="Dela Gothic One" pitchFamily="34" charset="-122"/>
                <a:cs typeface="Dela Gothic One" pitchFamily="34" charset="-120"/>
              </a:rPr>
              <a:t>Mission &amp; Vision</a:t>
            </a:r>
            <a:endParaRPr lang="en-US" sz="4250" dirty="0"/>
          </a:p>
        </p:txBody>
      </p:sp>
      <p:pic>
        <p:nvPicPr>
          <p:cNvPr id="3" name="Image 0" descr="preencoded.png"/>
          <p:cNvPicPr>
            <a:picLocks noChangeAspect="1"/>
          </p:cNvPicPr>
          <p:nvPr/>
        </p:nvPicPr>
        <p:blipFill>
          <a:blip r:embed="rId3"/>
          <a:stretch>
            <a:fillRect/>
          </a:stretch>
        </p:blipFill>
        <p:spPr>
          <a:xfrm>
            <a:off x="3225284" y="1731288"/>
            <a:ext cx="1622822" cy="1202769"/>
          </a:xfrm>
          <a:prstGeom prst="rect">
            <a:avLst/>
          </a:prstGeom>
        </p:spPr>
      </p:pic>
      <p:pic>
        <p:nvPicPr>
          <p:cNvPr id="4" name="Image 1" descr="preencoded.png"/>
          <p:cNvPicPr>
            <a:picLocks noChangeAspect="1"/>
          </p:cNvPicPr>
          <p:nvPr/>
        </p:nvPicPr>
        <p:blipFill>
          <a:blip r:embed="rId4"/>
          <a:stretch>
            <a:fillRect/>
          </a:stretch>
        </p:blipFill>
        <p:spPr>
          <a:xfrm>
            <a:off x="3891915" y="2301359"/>
            <a:ext cx="289441" cy="361712"/>
          </a:xfrm>
          <a:prstGeom prst="rect">
            <a:avLst/>
          </a:prstGeom>
        </p:spPr>
      </p:pic>
      <p:sp>
        <p:nvSpPr>
          <p:cNvPr id="5" name="Text 1"/>
          <p:cNvSpPr/>
          <p:nvPr/>
        </p:nvSpPr>
        <p:spPr>
          <a:xfrm>
            <a:off x="5053846" y="1937028"/>
            <a:ext cx="2708196" cy="338495"/>
          </a:xfrm>
          <a:prstGeom prst="rect">
            <a:avLst/>
          </a:prstGeom>
          <a:noFill/>
          <a:ln/>
        </p:spPr>
        <p:txBody>
          <a:bodyPr wrap="none" lIns="0" tIns="0" rIns="0" bIns="0" rtlCol="0" anchor="t"/>
          <a:lstStyle/>
          <a:p>
            <a:pPr marL="0" indent="0" algn="l">
              <a:lnSpc>
                <a:spcPts val="2650"/>
              </a:lnSpc>
              <a:buNone/>
            </a:pPr>
            <a:r>
              <a:rPr lang="en-US" sz="2100" dirty="0">
                <a:solidFill>
                  <a:srgbClr val="FFE5E5"/>
                </a:solidFill>
                <a:latin typeface="Dela Gothic One" pitchFamily="34" charset="0"/>
                <a:ea typeface="Dela Gothic One" pitchFamily="34" charset="-122"/>
                <a:cs typeface="Dela Gothic One" pitchFamily="34" charset="-120"/>
              </a:rPr>
              <a:t>Vision</a:t>
            </a:r>
            <a:endParaRPr lang="en-US" sz="2100" dirty="0"/>
          </a:p>
        </p:txBody>
      </p:sp>
      <p:sp>
        <p:nvSpPr>
          <p:cNvPr id="6" name="Text 2"/>
          <p:cNvSpPr/>
          <p:nvPr/>
        </p:nvSpPr>
        <p:spPr>
          <a:xfrm>
            <a:off x="5053846" y="2398990"/>
            <a:ext cx="5426393" cy="329327"/>
          </a:xfrm>
          <a:prstGeom prst="rect">
            <a:avLst/>
          </a:prstGeom>
          <a:noFill/>
          <a:ln/>
        </p:spPr>
        <p:txBody>
          <a:bodyPr wrap="none" lIns="0" tIns="0" rIns="0" bIns="0" rtlCol="0" anchor="t"/>
          <a:lstStyle/>
          <a:p>
            <a:pPr marL="0" indent="0" algn="l">
              <a:lnSpc>
                <a:spcPts val="2550"/>
              </a:lnSpc>
              <a:buNone/>
            </a:pPr>
            <a:r>
              <a:rPr lang="en-US" sz="1600" dirty="0">
                <a:solidFill>
                  <a:srgbClr val="FFE5E5"/>
                </a:solidFill>
                <a:latin typeface="DM Sans" pitchFamily="34" charset="0"/>
                <a:ea typeface="DM Sans" pitchFamily="34" charset="-122"/>
                <a:cs typeface="DM Sans" pitchFamily="34" charset="-120"/>
              </a:rPr>
              <a:t>London's fast, inexpensive, eco-friendly lunchtime option</a:t>
            </a:r>
            <a:endParaRPr lang="en-US" sz="1600" dirty="0"/>
          </a:p>
        </p:txBody>
      </p:sp>
      <p:sp>
        <p:nvSpPr>
          <p:cNvPr id="7" name="Shape 3"/>
          <p:cNvSpPr/>
          <p:nvPr/>
        </p:nvSpPr>
        <p:spPr>
          <a:xfrm>
            <a:off x="4899541" y="2950250"/>
            <a:ext cx="8921115" cy="11430"/>
          </a:xfrm>
          <a:prstGeom prst="roundRect">
            <a:avLst>
              <a:gd name="adj" fmla="val 756327"/>
            </a:avLst>
          </a:prstGeom>
          <a:solidFill>
            <a:srgbClr val="8D2424"/>
          </a:solidFill>
          <a:ln/>
        </p:spPr>
        <p:txBody>
          <a:bodyPr/>
          <a:lstStyle/>
          <a:p>
            <a:endParaRPr lang="en-US"/>
          </a:p>
        </p:txBody>
      </p:sp>
      <p:pic>
        <p:nvPicPr>
          <p:cNvPr id="8" name="Image 2" descr="preencoded.png"/>
          <p:cNvPicPr>
            <a:picLocks noChangeAspect="1"/>
          </p:cNvPicPr>
          <p:nvPr/>
        </p:nvPicPr>
        <p:blipFill>
          <a:blip r:embed="rId5"/>
          <a:stretch>
            <a:fillRect/>
          </a:stretch>
        </p:blipFill>
        <p:spPr>
          <a:xfrm>
            <a:off x="2413873" y="2985492"/>
            <a:ext cx="3245644" cy="1202769"/>
          </a:xfrm>
          <a:prstGeom prst="rect">
            <a:avLst/>
          </a:prstGeom>
        </p:spPr>
      </p:pic>
      <p:pic>
        <p:nvPicPr>
          <p:cNvPr id="9" name="Image 3" descr="preencoded.png"/>
          <p:cNvPicPr>
            <a:picLocks noChangeAspect="1"/>
          </p:cNvPicPr>
          <p:nvPr/>
        </p:nvPicPr>
        <p:blipFill>
          <a:blip r:embed="rId6"/>
          <a:stretch>
            <a:fillRect/>
          </a:stretch>
        </p:blipFill>
        <p:spPr>
          <a:xfrm>
            <a:off x="3891915" y="3406021"/>
            <a:ext cx="289441" cy="361712"/>
          </a:xfrm>
          <a:prstGeom prst="rect">
            <a:avLst/>
          </a:prstGeom>
        </p:spPr>
      </p:pic>
      <p:sp>
        <p:nvSpPr>
          <p:cNvPr id="10" name="Text 4"/>
          <p:cNvSpPr/>
          <p:nvPr/>
        </p:nvSpPr>
        <p:spPr>
          <a:xfrm>
            <a:off x="5865257" y="3191232"/>
            <a:ext cx="2708196" cy="338495"/>
          </a:xfrm>
          <a:prstGeom prst="rect">
            <a:avLst/>
          </a:prstGeom>
          <a:noFill/>
          <a:ln/>
        </p:spPr>
        <p:txBody>
          <a:bodyPr wrap="none" lIns="0" tIns="0" rIns="0" bIns="0" rtlCol="0" anchor="t"/>
          <a:lstStyle/>
          <a:p>
            <a:pPr marL="0" indent="0" algn="l">
              <a:lnSpc>
                <a:spcPts val="2650"/>
              </a:lnSpc>
              <a:buNone/>
            </a:pPr>
            <a:r>
              <a:rPr lang="en-US" sz="2100" dirty="0">
                <a:solidFill>
                  <a:srgbClr val="FFE5E5"/>
                </a:solidFill>
                <a:latin typeface="Dela Gothic One" pitchFamily="34" charset="0"/>
                <a:ea typeface="Dela Gothic One" pitchFamily="34" charset="-122"/>
                <a:cs typeface="Dela Gothic One" pitchFamily="34" charset="-120"/>
              </a:rPr>
              <a:t>Mission</a:t>
            </a:r>
            <a:endParaRPr lang="en-US" sz="2100" dirty="0"/>
          </a:p>
        </p:txBody>
      </p:sp>
      <p:sp>
        <p:nvSpPr>
          <p:cNvPr id="11" name="Text 5"/>
          <p:cNvSpPr/>
          <p:nvPr/>
        </p:nvSpPr>
        <p:spPr>
          <a:xfrm>
            <a:off x="5865257" y="3653195"/>
            <a:ext cx="4836557" cy="329327"/>
          </a:xfrm>
          <a:prstGeom prst="rect">
            <a:avLst/>
          </a:prstGeom>
          <a:noFill/>
          <a:ln/>
        </p:spPr>
        <p:txBody>
          <a:bodyPr wrap="none" lIns="0" tIns="0" rIns="0" bIns="0" rtlCol="0" anchor="t"/>
          <a:lstStyle/>
          <a:p>
            <a:pPr marL="0" indent="0" algn="l">
              <a:lnSpc>
                <a:spcPts val="2550"/>
              </a:lnSpc>
              <a:buNone/>
            </a:pPr>
            <a:r>
              <a:rPr lang="en-US" sz="1600" dirty="0">
                <a:solidFill>
                  <a:srgbClr val="FFE5E5"/>
                </a:solidFill>
                <a:latin typeface="DM Sans" pitchFamily="34" charset="0"/>
                <a:ea typeface="DM Sans" pitchFamily="34" charset="-122"/>
                <a:cs typeface="DM Sans" pitchFamily="34" charset="-120"/>
              </a:rPr>
              <a:t>Energize workers with chef-crafted bowls &amp; broths</a:t>
            </a:r>
            <a:endParaRPr lang="en-US" sz="1600" dirty="0"/>
          </a:p>
        </p:txBody>
      </p:sp>
      <p:sp>
        <p:nvSpPr>
          <p:cNvPr id="12" name="Shape 6"/>
          <p:cNvSpPr/>
          <p:nvPr/>
        </p:nvSpPr>
        <p:spPr>
          <a:xfrm>
            <a:off x="5710952" y="4204454"/>
            <a:ext cx="8109704" cy="11430"/>
          </a:xfrm>
          <a:prstGeom prst="roundRect">
            <a:avLst>
              <a:gd name="adj" fmla="val 756327"/>
            </a:avLst>
          </a:prstGeom>
          <a:solidFill>
            <a:srgbClr val="8D2424"/>
          </a:solidFill>
          <a:ln/>
        </p:spPr>
        <p:txBody>
          <a:bodyPr/>
          <a:lstStyle/>
          <a:p>
            <a:endParaRPr lang="en-US"/>
          </a:p>
        </p:txBody>
      </p:sp>
      <p:pic>
        <p:nvPicPr>
          <p:cNvPr id="13" name="Image 4" descr="preencoded.png"/>
          <p:cNvPicPr>
            <a:picLocks noChangeAspect="1"/>
          </p:cNvPicPr>
          <p:nvPr/>
        </p:nvPicPr>
        <p:blipFill>
          <a:blip r:embed="rId7"/>
          <a:stretch>
            <a:fillRect/>
          </a:stretch>
        </p:blipFill>
        <p:spPr>
          <a:xfrm>
            <a:off x="1602462" y="4239697"/>
            <a:ext cx="4868466" cy="1202769"/>
          </a:xfrm>
          <a:prstGeom prst="rect">
            <a:avLst/>
          </a:prstGeom>
        </p:spPr>
      </p:pic>
      <p:pic>
        <p:nvPicPr>
          <p:cNvPr id="14" name="Image 5" descr="preencoded.png"/>
          <p:cNvPicPr>
            <a:picLocks noChangeAspect="1"/>
          </p:cNvPicPr>
          <p:nvPr/>
        </p:nvPicPr>
        <p:blipFill>
          <a:blip r:embed="rId8"/>
          <a:stretch>
            <a:fillRect/>
          </a:stretch>
        </p:blipFill>
        <p:spPr>
          <a:xfrm>
            <a:off x="3891915" y="4660225"/>
            <a:ext cx="289441" cy="361712"/>
          </a:xfrm>
          <a:prstGeom prst="rect">
            <a:avLst/>
          </a:prstGeom>
        </p:spPr>
      </p:pic>
      <p:sp>
        <p:nvSpPr>
          <p:cNvPr id="15" name="Text 7"/>
          <p:cNvSpPr/>
          <p:nvPr/>
        </p:nvSpPr>
        <p:spPr>
          <a:xfrm>
            <a:off x="6676668" y="4445437"/>
            <a:ext cx="3046214" cy="338495"/>
          </a:xfrm>
          <a:prstGeom prst="rect">
            <a:avLst/>
          </a:prstGeom>
          <a:noFill/>
          <a:ln/>
        </p:spPr>
        <p:txBody>
          <a:bodyPr wrap="none" lIns="0" tIns="0" rIns="0" bIns="0" rtlCol="0" anchor="t"/>
          <a:lstStyle/>
          <a:p>
            <a:pPr marL="0" indent="0" algn="l">
              <a:lnSpc>
                <a:spcPts val="2650"/>
              </a:lnSpc>
              <a:buNone/>
            </a:pPr>
            <a:r>
              <a:rPr lang="en-US" sz="2100" dirty="0">
                <a:solidFill>
                  <a:srgbClr val="FFE5E5"/>
                </a:solidFill>
                <a:latin typeface="Dela Gothic One" pitchFamily="34" charset="0"/>
                <a:ea typeface="Dela Gothic One" pitchFamily="34" charset="-122"/>
                <a:cs typeface="Dela Gothic One" pitchFamily="34" charset="-120"/>
              </a:rPr>
              <a:t>Local Commitment</a:t>
            </a:r>
            <a:endParaRPr lang="en-US" sz="2100" dirty="0"/>
          </a:p>
        </p:txBody>
      </p:sp>
      <p:sp>
        <p:nvSpPr>
          <p:cNvPr id="16" name="Text 8"/>
          <p:cNvSpPr/>
          <p:nvPr/>
        </p:nvSpPr>
        <p:spPr>
          <a:xfrm>
            <a:off x="6676668" y="4907399"/>
            <a:ext cx="5076706" cy="329327"/>
          </a:xfrm>
          <a:prstGeom prst="rect">
            <a:avLst/>
          </a:prstGeom>
          <a:noFill/>
          <a:ln/>
        </p:spPr>
        <p:txBody>
          <a:bodyPr wrap="none" lIns="0" tIns="0" rIns="0" bIns="0" rtlCol="0" anchor="t"/>
          <a:lstStyle/>
          <a:p>
            <a:pPr marL="0" indent="0" algn="l">
              <a:lnSpc>
                <a:spcPts val="2550"/>
              </a:lnSpc>
              <a:buNone/>
            </a:pPr>
            <a:r>
              <a:rPr lang="en-US" sz="1600" dirty="0">
                <a:solidFill>
                  <a:srgbClr val="FFE5E5"/>
                </a:solidFill>
                <a:latin typeface="DM Sans" pitchFamily="34" charset="0"/>
                <a:ea typeface="DM Sans" pitchFamily="34" charset="-122"/>
                <a:cs typeface="DM Sans" pitchFamily="34" charset="-120"/>
              </a:rPr>
              <a:t>Ingredients travel fewer than 80km from farm to ladle</a:t>
            </a:r>
            <a:endParaRPr lang="en-US" sz="1600" dirty="0"/>
          </a:p>
        </p:txBody>
      </p:sp>
      <p:sp>
        <p:nvSpPr>
          <p:cNvPr id="17" name="Shape 9"/>
          <p:cNvSpPr/>
          <p:nvPr/>
        </p:nvSpPr>
        <p:spPr>
          <a:xfrm>
            <a:off x="6522363" y="5458658"/>
            <a:ext cx="7298293" cy="11430"/>
          </a:xfrm>
          <a:prstGeom prst="roundRect">
            <a:avLst>
              <a:gd name="adj" fmla="val 756327"/>
            </a:avLst>
          </a:prstGeom>
          <a:solidFill>
            <a:srgbClr val="8D2424"/>
          </a:solidFill>
          <a:ln/>
        </p:spPr>
        <p:txBody>
          <a:bodyPr/>
          <a:lstStyle/>
          <a:p>
            <a:endParaRPr lang="en-US"/>
          </a:p>
        </p:txBody>
      </p:sp>
      <p:pic>
        <p:nvPicPr>
          <p:cNvPr id="18" name="Image 6" descr="preencoded.png"/>
          <p:cNvPicPr>
            <a:picLocks noChangeAspect="1"/>
          </p:cNvPicPr>
          <p:nvPr/>
        </p:nvPicPr>
        <p:blipFill>
          <a:blip r:embed="rId9"/>
          <a:stretch>
            <a:fillRect/>
          </a:stretch>
        </p:blipFill>
        <p:spPr>
          <a:xfrm>
            <a:off x="791051" y="5493901"/>
            <a:ext cx="6491288" cy="1202769"/>
          </a:xfrm>
          <a:prstGeom prst="rect">
            <a:avLst/>
          </a:prstGeom>
        </p:spPr>
      </p:pic>
      <p:pic>
        <p:nvPicPr>
          <p:cNvPr id="19" name="Image 7" descr="preencoded.png"/>
          <p:cNvPicPr>
            <a:picLocks noChangeAspect="1"/>
          </p:cNvPicPr>
          <p:nvPr/>
        </p:nvPicPr>
        <p:blipFill>
          <a:blip r:embed="rId10"/>
          <a:stretch>
            <a:fillRect/>
          </a:stretch>
        </p:blipFill>
        <p:spPr>
          <a:xfrm>
            <a:off x="3891915" y="5914430"/>
            <a:ext cx="289441" cy="361712"/>
          </a:xfrm>
          <a:prstGeom prst="rect">
            <a:avLst/>
          </a:prstGeom>
        </p:spPr>
      </p:pic>
      <p:sp>
        <p:nvSpPr>
          <p:cNvPr id="20" name="Text 10"/>
          <p:cNvSpPr/>
          <p:nvPr/>
        </p:nvSpPr>
        <p:spPr>
          <a:xfrm>
            <a:off x="7488079" y="5699641"/>
            <a:ext cx="3463528" cy="338495"/>
          </a:xfrm>
          <a:prstGeom prst="rect">
            <a:avLst/>
          </a:prstGeom>
          <a:noFill/>
          <a:ln/>
        </p:spPr>
        <p:txBody>
          <a:bodyPr wrap="none" lIns="0" tIns="0" rIns="0" bIns="0" rtlCol="0" anchor="t"/>
          <a:lstStyle/>
          <a:p>
            <a:pPr marL="0" indent="0" algn="l">
              <a:lnSpc>
                <a:spcPts val="2650"/>
              </a:lnSpc>
              <a:buNone/>
            </a:pPr>
            <a:r>
              <a:rPr lang="en-US" sz="2100" dirty="0">
                <a:solidFill>
                  <a:srgbClr val="FFE5E5"/>
                </a:solidFill>
                <a:latin typeface="Dela Gothic One" pitchFamily="34" charset="0"/>
                <a:ea typeface="Dela Gothic One" pitchFamily="34" charset="-122"/>
                <a:cs typeface="Dela Gothic One" pitchFamily="34" charset="-120"/>
              </a:rPr>
              <a:t>Performance Metrics</a:t>
            </a:r>
            <a:endParaRPr lang="en-US" sz="2100" dirty="0"/>
          </a:p>
        </p:txBody>
      </p:sp>
      <p:sp>
        <p:nvSpPr>
          <p:cNvPr id="21" name="Text 11"/>
          <p:cNvSpPr/>
          <p:nvPr/>
        </p:nvSpPr>
        <p:spPr>
          <a:xfrm>
            <a:off x="7488079" y="6161603"/>
            <a:ext cx="5046583" cy="329327"/>
          </a:xfrm>
          <a:prstGeom prst="rect">
            <a:avLst/>
          </a:prstGeom>
          <a:noFill/>
          <a:ln/>
        </p:spPr>
        <p:txBody>
          <a:bodyPr wrap="none" lIns="0" tIns="0" rIns="0" bIns="0" rtlCol="0" anchor="t"/>
          <a:lstStyle/>
          <a:p>
            <a:pPr marL="0" indent="0" algn="l">
              <a:lnSpc>
                <a:spcPts val="2550"/>
              </a:lnSpc>
              <a:buNone/>
            </a:pPr>
            <a:r>
              <a:rPr lang="en-US" sz="1600" dirty="0">
                <a:solidFill>
                  <a:srgbClr val="FFE5E5"/>
                </a:solidFill>
                <a:latin typeface="DM Sans" pitchFamily="34" charset="0"/>
                <a:ea typeface="DM Sans" pitchFamily="34" charset="-122"/>
                <a:cs typeface="DM Sans" pitchFamily="34" charset="-120"/>
              </a:rPr>
              <a:t>Revenue growth, waste reduction, community impact</a:t>
            </a:r>
            <a:endParaRPr lang="en-US" sz="1600" dirty="0"/>
          </a:p>
        </p:txBody>
      </p:sp>
      <p:sp>
        <p:nvSpPr>
          <p:cNvPr id="22" name="Text 12"/>
          <p:cNvSpPr/>
          <p:nvPr/>
        </p:nvSpPr>
        <p:spPr>
          <a:xfrm>
            <a:off x="758309" y="6928128"/>
            <a:ext cx="13113782" cy="658654"/>
          </a:xfrm>
          <a:prstGeom prst="rect">
            <a:avLst/>
          </a:prstGeom>
          <a:noFill/>
          <a:ln/>
        </p:spPr>
        <p:txBody>
          <a:bodyPr wrap="square" lIns="0" tIns="0" rIns="0" bIns="0" rtlCol="0" anchor="t"/>
          <a:lstStyle/>
          <a:p>
            <a:pPr marL="0" indent="0" algn="l">
              <a:lnSpc>
                <a:spcPts val="2550"/>
              </a:lnSpc>
              <a:buNone/>
            </a:pPr>
            <a:r>
              <a:rPr lang="en-US" sz="1600" dirty="0">
                <a:solidFill>
                  <a:srgbClr val="FFE5E5"/>
                </a:solidFill>
                <a:latin typeface="DM Sans" pitchFamily="34" charset="0"/>
                <a:ea typeface="DM Sans" pitchFamily="34" charset="-122"/>
                <a:cs typeface="DM Sans" pitchFamily="34" charset="-120"/>
              </a:rPr>
              <a:t>We want to meet UN Sustainable Development Goals 2, 12, and 13. The goal statement guides brand management, hiring, and budgeting. Purpose-driven companies outperform their peers by 42% in sales growth (Winnow, 2024).</a:t>
            </a:r>
            <a:endParaRPr lang="en-US" sz="1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754023" y="592455"/>
            <a:ext cx="5556885" cy="496133"/>
          </a:xfrm>
          <a:prstGeom prst="rect">
            <a:avLst/>
          </a:prstGeom>
          <a:noFill/>
          <a:ln/>
        </p:spPr>
        <p:txBody>
          <a:bodyPr wrap="none" lIns="0" tIns="0" rIns="0" bIns="0" rtlCol="0" anchor="t"/>
          <a:lstStyle/>
          <a:p>
            <a:pPr marL="0" indent="0" algn="l">
              <a:lnSpc>
                <a:spcPts val="3900"/>
              </a:lnSpc>
              <a:buNone/>
            </a:pPr>
            <a:r>
              <a:rPr lang="en-US" sz="3100" dirty="0">
                <a:solidFill>
                  <a:srgbClr val="FAEBEB"/>
                </a:solidFill>
                <a:latin typeface="Dela Gothic One" pitchFamily="34" charset="0"/>
                <a:ea typeface="Dela Gothic One" pitchFamily="34" charset="-122"/>
                <a:cs typeface="Dela Gothic One" pitchFamily="34" charset="-120"/>
              </a:rPr>
              <a:t>Market Size and Growth</a:t>
            </a:r>
            <a:endParaRPr lang="en-US" sz="3100" dirty="0"/>
          </a:p>
        </p:txBody>
      </p:sp>
      <p:pic>
        <p:nvPicPr>
          <p:cNvPr id="3" name="Image 0" descr="preencoded.png"/>
          <p:cNvPicPr>
            <a:picLocks noChangeAspect="1"/>
          </p:cNvPicPr>
          <p:nvPr/>
        </p:nvPicPr>
        <p:blipFill>
          <a:blip r:embed="rId3"/>
          <a:stretch>
            <a:fillRect/>
          </a:stretch>
        </p:blipFill>
        <p:spPr>
          <a:xfrm>
            <a:off x="754023" y="1390174"/>
            <a:ext cx="9185553" cy="4691301"/>
          </a:xfrm>
          <a:prstGeom prst="rect">
            <a:avLst/>
          </a:prstGeom>
        </p:spPr>
      </p:pic>
      <p:sp>
        <p:nvSpPr>
          <p:cNvPr id="4" name="Shape 1"/>
          <p:cNvSpPr/>
          <p:nvPr/>
        </p:nvSpPr>
        <p:spPr>
          <a:xfrm>
            <a:off x="3590687" y="6081474"/>
            <a:ext cx="150733" cy="150733"/>
          </a:xfrm>
          <a:prstGeom prst="roundRect">
            <a:avLst>
              <a:gd name="adj" fmla="val 12133"/>
            </a:avLst>
          </a:prstGeom>
          <a:solidFill>
            <a:srgbClr val="C41313"/>
          </a:solidFill>
          <a:ln/>
        </p:spPr>
        <p:txBody>
          <a:bodyPr/>
          <a:lstStyle/>
          <a:p>
            <a:endParaRPr lang="en-US"/>
          </a:p>
        </p:txBody>
      </p:sp>
      <p:sp>
        <p:nvSpPr>
          <p:cNvPr id="5" name="Text 2"/>
          <p:cNvSpPr/>
          <p:nvPr/>
        </p:nvSpPr>
        <p:spPr>
          <a:xfrm>
            <a:off x="3802380" y="6081474"/>
            <a:ext cx="1468160" cy="150733"/>
          </a:xfrm>
          <a:prstGeom prst="rect">
            <a:avLst/>
          </a:prstGeom>
          <a:noFill/>
          <a:ln/>
        </p:spPr>
        <p:txBody>
          <a:bodyPr wrap="none" lIns="0" tIns="0" rIns="0" bIns="0" rtlCol="0" anchor="t"/>
          <a:lstStyle/>
          <a:p>
            <a:pPr marL="0" indent="0" algn="l">
              <a:lnSpc>
                <a:spcPts val="1150"/>
              </a:lnSpc>
              <a:buNone/>
            </a:pPr>
            <a:r>
              <a:rPr lang="en-US" sz="1150" dirty="0">
                <a:solidFill>
                  <a:srgbClr val="FFE5E5"/>
                </a:solidFill>
                <a:latin typeface="DM Sans" pitchFamily="34" charset="0"/>
                <a:ea typeface="DM Sans" pitchFamily="34" charset="-122"/>
                <a:cs typeface="DM Sans" pitchFamily="34" charset="-120"/>
              </a:rPr>
              <a:t>UK Food Service (£B)</a:t>
            </a:r>
            <a:endParaRPr lang="en-US" sz="1150" dirty="0"/>
          </a:p>
        </p:txBody>
      </p:sp>
      <p:sp>
        <p:nvSpPr>
          <p:cNvPr id="6" name="Shape 3"/>
          <p:cNvSpPr/>
          <p:nvPr/>
        </p:nvSpPr>
        <p:spPr>
          <a:xfrm>
            <a:off x="5422940" y="6081474"/>
            <a:ext cx="150733" cy="150733"/>
          </a:xfrm>
          <a:prstGeom prst="roundRect">
            <a:avLst>
              <a:gd name="adj" fmla="val 12133"/>
            </a:avLst>
          </a:prstGeom>
          <a:solidFill>
            <a:srgbClr val="F16C6C"/>
          </a:solidFill>
          <a:ln/>
        </p:spPr>
        <p:txBody>
          <a:bodyPr/>
          <a:lstStyle/>
          <a:p>
            <a:endParaRPr lang="en-US"/>
          </a:p>
        </p:txBody>
      </p:sp>
      <p:sp>
        <p:nvSpPr>
          <p:cNvPr id="7" name="Text 4"/>
          <p:cNvSpPr/>
          <p:nvPr/>
        </p:nvSpPr>
        <p:spPr>
          <a:xfrm>
            <a:off x="5634633" y="6081474"/>
            <a:ext cx="1692354" cy="150733"/>
          </a:xfrm>
          <a:prstGeom prst="rect">
            <a:avLst/>
          </a:prstGeom>
          <a:noFill/>
          <a:ln/>
        </p:spPr>
        <p:txBody>
          <a:bodyPr wrap="none" lIns="0" tIns="0" rIns="0" bIns="0" rtlCol="0" anchor="t"/>
          <a:lstStyle/>
          <a:p>
            <a:pPr marL="0" indent="0" algn="l">
              <a:lnSpc>
                <a:spcPts val="1150"/>
              </a:lnSpc>
              <a:buNone/>
            </a:pPr>
            <a:r>
              <a:rPr lang="en-US" sz="1150" dirty="0">
                <a:solidFill>
                  <a:srgbClr val="FFE5E5"/>
                </a:solidFill>
                <a:latin typeface="DM Sans" pitchFamily="34" charset="0"/>
                <a:ea typeface="DM Sans" pitchFamily="34" charset="-122"/>
                <a:cs typeface="DM Sans" pitchFamily="34" charset="-120"/>
              </a:rPr>
              <a:t>Plant-Based Sector (£B)</a:t>
            </a:r>
            <a:endParaRPr lang="en-US" sz="1150" dirty="0"/>
          </a:p>
        </p:txBody>
      </p:sp>
      <p:sp>
        <p:nvSpPr>
          <p:cNvPr id="8" name="Text 5"/>
          <p:cNvSpPr/>
          <p:nvPr/>
        </p:nvSpPr>
        <p:spPr>
          <a:xfrm>
            <a:off x="754023" y="6703695"/>
            <a:ext cx="13122354" cy="965359"/>
          </a:xfrm>
          <a:prstGeom prst="rect">
            <a:avLst/>
          </a:prstGeom>
          <a:noFill/>
          <a:ln/>
        </p:spPr>
        <p:txBody>
          <a:bodyPr wrap="square" lIns="0" tIns="0" rIns="0" bIns="0" rtlCol="0" anchor="t"/>
          <a:lstStyle/>
          <a:p>
            <a:pPr marL="0" indent="0" algn="l">
              <a:lnSpc>
                <a:spcPts val="1900"/>
              </a:lnSpc>
              <a:buNone/>
            </a:pPr>
            <a:r>
              <a:rPr lang="en-US" sz="1150" dirty="0">
                <a:solidFill>
                  <a:srgbClr val="FFE5E5"/>
                </a:solidFill>
                <a:latin typeface="DM Sans" pitchFamily="34" charset="0"/>
                <a:ea typeface="DM Sans" pitchFamily="34" charset="-122"/>
                <a:cs typeface="DM Sans" pitchFamily="34" charset="-120"/>
              </a:rPr>
              <a:t>Following an inflation-driven decline, UK food service income is predicted to rise 7% CAGR between 2024 and 2027 (DEFRA, 2024). Plant-based sectors will earn £1.6 billion by 2028, outpacing the foodservice industry. Since 2017, flexitarian meals have grown from 50% to 65% of followers (Cardlytics, 2024). Transport for London's footfall counts validated our prediction of 56,700 first-year deals in a 1-km catchment area. Toast (2025) claims that sensitivity research reveals the business will break even with 8% lower foot traffic. Winter demand for hot broth evens out revenue, reducing seasonality risk. This shows the market is large, stable, and rising.</a:t>
            </a:r>
            <a:endParaRPr lang="en-US" sz="11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758309" y="701516"/>
            <a:ext cx="5994916" cy="712708"/>
          </a:xfrm>
          <a:prstGeom prst="rect">
            <a:avLst/>
          </a:prstGeom>
          <a:noFill/>
          <a:ln/>
        </p:spPr>
        <p:txBody>
          <a:bodyPr wrap="none" lIns="0" tIns="0" rIns="0" bIns="0" rtlCol="0" anchor="t"/>
          <a:lstStyle/>
          <a:p>
            <a:pPr marL="0" indent="0" algn="l">
              <a:lnSpc>
                <a:spcPts val="5600"/>
              </a:lnSpc>
              <a:buNone/>
            </a:pPr>
            <a:r>
              <a:rPr lang="en-US" sz="4450" dirty="0">
                <a:solidFill>
                  <a:srgbClr val="FAEBEB"/>
                </a:solidFill>
                <a:latin typeface="Dela Gothic One" pitchFamily="34" charset="0"/>
                <a:ea typeface="Dela Gothic One" pitchFamily="34" charset="-122"/>
                <a:cs typeface="Dela Gothic One" pitchFamily="34" charset="-120"/>
              </a:rPr>
              <a:t>Customer Groups</a:t>
            </a:r>
            <a:endParaRPr lang="en-US" sz="4450" dirty="0"/>
          </a:p>
        </p:txBody>
      </p:sp>
      <p:pic>
        <p:nvPicPr>
          <p:cNvPr id="3" name="Image 0" descr="preencoded.png"/>
          <p:cNvPicPr>
            <a:picLocks noChangeAspect="1"/>
          </p:cNvPicPr>
          <p:nvPr/>
        </p:nvPicPr>
        <p:blipFill>
          <a:blip r:embed="rId3"/>
          <a:stretch>
            <a:fillRect/>
          </a:stretch>
        </p:blipFill>
        <p:spPr>
          <a:xfrm>
            <a:off x="758309" y="1847493"/>
            <a:ext cx="4190762" cy="2590086"/>
          </a:xfrm>
          <a:prstGeom prst="rect">
            <a:avLst/>
          </a:prstGeom>
        </p:spPr>
      </p:pic>
      <p:sp>
        <p:nvSpPr>
          <p:cNvPr id="4" name="Text 1"/>
          <p:cNvSpPr/>
          <p:nvPr/>
        </p:nvSpPr>
        <p:spPr>
          <a:xfrm>
            <a:off x="758309" y="4708327"/>
            <a:ext cx="4190762" cy="712470"/>
          </a:xfrm>
          <a:prstGeom prst="rect">
            <a:avLst/>
          </a:prstGeom>
          <a:noFill/>
          <a:ln/>
        </p:spPr>
        <p:txBody>
          <a:bodyPr wrap="square" lIns="0" tIns="0" rIns="0" bIns="0" rtlCol="0" anchor="t"/>
          <a:lstStyle/>
          <a:p>
            <a:pPr marL="0" indent="0" algn="l">
              <a:lnSpc>
                <a:spcPts val="2800"/>
              </a:lnSpc>
              <a:buNone/>
            </a:pPr>
            <a:r>
              <a:rPr lang="en-US" sz="2200" dirty="0">
                <a:solidFill>
                  <a:srgbClr val="FFE5E5"/>
                </a:solidFill>
                <a:latin typeface="Dela Gothic One" pitchFamily="34" charset="0"/>
                <a:ea typeface="Dela Gothic One" pitchFamily="34" charset="-122"/>
                <a:cs typeface="Dela Gothic One" pitchFamily="34" charset="-120"/>
              </a:rPr>
              <a:t>Eco-Active Persona: Emma</a:t>
            </a:r>
            <a:endParaRPr lang="en-US" sz="2200" dirty="0"/>
          </a:p>
        </p:txBody>
      </p:sp>
      <p:sp>
        <p:nvSpPr>
          <p:cNvPr id="5" name="Text 2"/>
          <p:cNvSpPr/>
          <p:nvPr/>
        </p:nvSpPr>
        <p:spPr>
          <a:xfrm>
            <a:off x="758309" y="5550694"/>
            <a:ext cx="4190762" cy="693420"/>
          </a:xfrm>
          <a:prstGeom prst="rect">
            <a:avLst/>
          </a:prstGeom>
          <a:noFill/>
          <a:ln/>
        </p:spPr>
        <p:txBody>
          <a:bodyPr wrap="square" lIns="0" tIns="0" rIns="0" bIns="0" rtlCol="0" anchor="t"/>
          <a:lstStyle/>
          <a:p>
            <a:pPr marL="0" indent="0" algn="l">
              <a:lnSpc>
                <a:spcPts val="2700"/>
              </a:lnSpc>
              <a:buNone/>
            </a:pPr>
            <a:r>
              <a:rPr lang="en-US" sz="1700" dirty="0">
                <a:solidFill>
                  <a:srgbClr val="FFE5E5"/>
                </a:solidFill>
                <a:latin typeface="DM Sans" pitchFamily="34" charset="0"/>
                <a:ea typeface="DM Sans" pitchFamily="34" charset="-122"/>
                <a:cs typeface="DM Sans" pitchFamily="34" charset="-120"/>
              </a:rPr>
              <a:t>Prefers 500-calorie meals and carbon footprint transparency</a:t>
            </a:r>
            <a:endParaRPr lang="en-US" sz="1700" dirty="0"/>
          </a:p>
        </p:txBody>
      </p:sp>
      <p:pic>
        <p:nvPicPr>
          <p:cNvPr id="6" name="Image 1" descr="preencoded.png"/>
          <p:cNvPicPr>
            <a:picLocks noChangeAspect="1"/>
          </p:cNvPicPr>
          <p:nvPr/>
        </p:nvPicPr>
        <p:blipFill>
          <a:blip r:embed="rId4"/>
          <a:stretch>
            <a:fillRect/>
          </a:stretch>
        </p:blipFill>
        <p:spPr>
          <a:xfrm>
            <a:off x="5219819" y="1847493"/>
            <a:ext cx="4190762" cy="2590086"/>
          </a:xfrm>
          <a:prstGeom prst="rect">
            <a:avLst/>
          </a:prstGeom>
        </p:spPr>
      </p:pic>
      <p:sp>
        <p:nvSpPr>
          <p:cNvPr id="7" name="Text 3"/>
          <p:cNvSpPr/>
          <p:nvPr/>
        </p:nvSpPr>
        <p:spPr>
          <a:xfrm>
            <a:off x="5219819" y="4708327"/>
            <a:ext cx="4190762" cy="712470"/>
          </a:xfrm>
          <a:prstGeom prst="rect">
            <a:avLst/>
          </a:prstGeom>
          <a:noFill/>
          <a:ln/>
        </p:spPr>
        <p:txBody>
          <a:bodyPr wrap="square" lIns="0" tIns="0" rIns="0" bIns="0" rtlCol="0" anchor="t"/>
          <a:lstStyle/>
          <a:p>
            <a:pPr marL="0" indent="0" algn="l">
              <a:lnSpc>
                <a:spcPts val="2800"/>
              </a:lnSpc>
              <a:buNone/>
            </a:pPr>
            <a:r>
              <a:rPr lang="en-US" sz="2200" dirty="0">
                <a:solidFill>
                  <a:srgbClr val="FFE5E5"/>
                </a:solidFill>
                <a:latin typeface="Dela Gothic One" pitchFamily="34" charset="0"/>
                <a:ea typeface="Dela Gothic One" pitchFamily="34" charset="-122"/>
                <a:cs typeface="Dela Gothic One" pitchFamily="34" charset="-120"/>
              </a:rPr>
              <a:t>Pressed-for-Time Persona: Tariq</a:t>
            </a:r>
            <a:endParaRPr lang="en-US" sz="2200" dirty="0"/>
          </a:p>
        </p:txBody>
      </p:sp>
      <p:sp>
        <p:nvSpPr>
          <p:cNvPr id="8" name="Text 4"/>
          <p:cNvSpPr/>
          <p:nvPr/>
        </p:nvSpPr>
        <p:spPr>
          <a:xfrm>
            <a:off x="5219819" y="5550694"/>
            <a:ext cx="4190762" cy="693420"/>
          </a:xfrm>
          <a:prstGeom prst="rect">
            <a:avLst/>
          </a:prstGeom>
          <a:noFill/>
          <a:ln/>
        </p:spPr>
        <p:txBody>
          <a:bodyPr wrap="square" lIns="0" tIns="0" rIns="0" bIns="0" rtlCol="0" anchor="t"/>
          <a:lstStyle/>
          <a:p>
            <a:pPr marL="0" indent="0" algn="l">
              <a:lnSpc>
                <a:spcPts val="2700"/>
              </a:lnSpc>
              <a:buNone/>
            </a:pPr>
            <a:r>
              <a:rPr lang="en-US" sz="1700" dirty="0">
                <a:solidFill>
                  <a:srgbClr val="FFE5E5"/>
                </a:solidFill>
                <a:latin typeface="DM Sans" pitchFamily="34" charset="0"/>
                <a:ea typeface="DM Sans" pitchFamily="34" charset="-122"/>
                <a:cs typeface="DM Sans" pitchFamily="34" charset="-120"/>
              </a:rPr>
              <a:t>Prioritises the two-minute handoff queue to meet deadlines</a:t>
            </a:r>
            <a:endParaRPr lang="en-US" sz="1700" dirty="0"/>
          </a:p>
        </p:txBody>
      </p:sp>
      <p:pic>
        <p:nvPicPr>
          <p:cNvPr id="9" name="Image 2" descr="preencoded.png"/>
          <p:cNvPicPr>
            <a:picLocks noChangeAspect="1"/>
          </p:cNvPicPr>
          <p:nvPr/>
        </p:nvPicPr>
        <p:blipFill>
          <a:blip r:embed="rId5"/>
          <a:stretch>
            <a:fillRect/>
          </a:stretch>
        </p:blipFill>
        <p:spPr>
          <a:xfrm>
            <a:off x="9681329" y="1847493"/>
            <a:ext cx="4190762" cy="2590086"/>
          </a:xfrm>
          <a:prstGeom prst="rect">
            <a:avLst/>
          </a:prstGeom>
        </p:spPr>
      </p:pic>
      <p:sp>
        <p:nvSpPr>
          <p:cNvPr id="10" name="Text 5"/>
          <p:cNvSpPr/>
          <p:nvPr/>
        </p:nvSpPr>
        <p:spPr>
          <a:xfrm>
            <a:off x="9681329" y="4708327"/>
            <a:ext cx="3016329" cy="356235"/>
          </a:xfrm>
          <a:prstGeom prst="rect">
            <a:avLst/>
          </a:prstGeom>
          <a:noFill/>
          <a:ln/>
        </p:spPr>
        <p:txBody>
          <a:bodyPr wrap="none" lIns="0" tIns="0" rIns="0" bIns="0" rtlCol="0" anchor="t"/>
          <a:lstStyle/>
          <a:p>
            <a:pPr marL="0" indent="0" algn="l">
              <a:lnSpc>
                <a:spcPts val="2800"/>
              </a:lnSpc>
              <a:buNone/>
            </a:pPr>
            <a:r>
              <a:rPr lang="en-US" sz="2200" dirty="0">
                <a:solidFill>
                  <a:srgbClr val="FFE5E5"/>
                </a:solidFill>
                <a:latin typeface="Dela Gothic One" pitchFamily="34" charset="0"/>
                <a:ea typeface="Dela Gothic One" pitchFamily="34" charset="-122"/>
                <a:cs typeface="Dela Gothic One" pitchFamily="34" charset="-120"/>
              </a:rPr>
              <a:t>Weekend Tourists</a:t>
            </a:r>
            <a:endParaRPr lang="en-US" sz="2200" dirty="0"/>
          </a:p>
        </p:txBody>
      </p:sp>
      <p:sp>
        <p:nvSpPr>
          <p:cNvPr id="11" name="Text 6"/>
          <p:cNvSpPr/>
          <p:nvPr/>
        </p:nvSpPr>
        <p:spPr>
          <a:xfrm>
            <a:off x="9681329" y="5194459"/>
            <a:ext cx="4190762" cy="693420"/>
          </a:xfrm>
          <a:prstGeom prst="rect">
            <a:avLst/>
          </a:prstGeom>
          <a:noFill/>
          <a:ln/>
        </p:spPr>
        <p:txBody>
          <a:bodyPr wrap="square" lIns="0" tIns="0" rIns="0" bIns="0" rtlCol="0" anchor="t"/>
          <a:lstStyle/>
          <a:p>
            <a:pPr marL="0" indent="0" algn="l">
              <a:lnSpc>
                <a:spcPts val="2700"/>
              </a:lnSpc>
              <a:buNone/>
            </a:pPr>
            <a:r>
              <a:rPr lang="en-US" sz="1700" dirty="0">
                <a:solidFill>
                  <a:srgbClr val="FFE5E5"/>
                </a:solidFill>
                <a:latin typeface="DM Sans" pitchFamily="34" charset="0"/>
                <a:ea typeface="DM Sans" pitchFamily="34" charset="-122"/>
                <a:cs typeface="DM Sans" pitchFamily="34" charset="-120"/>
              </a:rPr>
              <a:t>Secondary segment who consume lighter food while resting at Borough Market</a:t>
            </a:r>
            <a:endParaRPr lang="en-US" sz="1700" dirty="0"/>
          </a:p>
        </p:txBody>
      </p:sp>
      <p:sp>
        <p:nvSpPr>
          <p:cNvPr id="12" name="Text 7"/>
          <p:cNvSpPr/>
          <p:nvPr/>
        </p:nvSpPr>
        <p:spPr>
          <a:xfrm>
            <a:off x="758309" y="6487835"/>
            <a:ext cx="13113782" cy="1040130"/>
          </a:xfrm>
          <a:prstGeom prst="rect">
            <a:avLst/>
          </a:prstGeom>
          <a:noFill/>
          <a:ln/>
        </p:spPr>
        <p:txBody>
          <a:bodyPr wrap="square" lIns="0" tIns="0" rIns="0" bIns="0" rtlCol="0" anchor="t"/>
          <a:lstStyle/>
          <a:p>
            <a:pPr marL="0" indent="0" algn="l">
              <a:lnSpc>
                <a:spcPts val="2700"/>
              </a:lnSpc>
              <a:buNone/>
            </a:pPr>
            <a:r>
              <a:rPr lang="en-US" sz="1700" dirty="0">
                <a:solidFill>
                  <a:srgbClr val="FFE5E5"/>
                </a:solidFill>
                <a:latin typeface="DM Sans" pitchFamily="34" charset="0"/>
                <a:ea typeface="DM Sans" pitchFamily="34" charset="-122"/>
                <a:cs typeface="DM Sans" pitchFamily="34" charset="-120"/>
              </a:rPr>
              <a:t>Main group: 25–45-year-old workers seeking quick, healthful lunches. Office studies reveal each persona will spend £10 when nutritional data is obvious (DEFRA, 2024). Both groups outperformed expectations on Instagram, proving our digital marketing priority. You can meet first-year revenue goals with 1.3% of key segment meals.</a:t>
            </a:r>
            <a:endParaRPr lang="en-US" sz="17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437448"/>
          </a:xfrm>
          <a:prstGeom prst="rect">
            <a:avLst/>
          </a:prstGeom>
        </p:spPr>
      </p:pic>
      <p:sp>
        <p:nvSpPr>
          <p:cNvPr id="3" name="Text 0"/>
          <p:cNvSpPr/>
          <p:nvPr/>
        </p:nvSpPr>
        <p:spPr>
          <a:xfrm>
            <a:off x="758309" y="3159323"/>
            <a:ext cx="7244715" cy="641390"/>
          </a:xfrm>
          <a:prstGeom prst="rect">
            <a:avLst/>
          </a:prstGeom>
          <a:noFill/>
          <a:ln/>
        </p:spPr>
        <p:txBody>
          <a:bodyPr wrap="none" lIns="0" tIns="0" rIns="0" bIns="0" rtlCol="0" anchor="t"/>
          <a:lstStyle/>
          <a:p>
            <a:pPr marL="0" indent="0" algn="l">
              <a:lnSpc>
                <a:spcPts val="5050"/>
              </a:lnSpc>
              <a:buNone/>
            </a:pPr>
            <a:r>
              <a:rPr lang="en-US" sz="4000" dirty="0">
                <a:solidFill>
                  <a:srgbClr val="FAEBEB"/>
                </a:solidFill>
                <a:latin typeface="Dela Gothic One" pitchFamily="34" charset="0"/>
                <a:ea typeface="Dela Gothic One" pitchFamily="34" charset="-122"/>
                <a:cs typeface="Dela Gothic One" pitchFamily="34" charset="-120"/>
              </a:rPr>
              <a:t>Competitive Landscape</a:t>
            </a:r>
            <a:endParaRPr lang="en-US" sz="4000" dirty="0"/>
          </a:p>
        </p:txBody>
      </p:sp>
      <p:sp>
        <p:nvSpPr>
          <p:cNvPr id="4" name="Shape 1"/>
          <p:cNvSpPr/>
          <p:nvPr/>
        </p:nvSpPr>
        <p:spPr>
          <a:xfrm>
            <a:off x="758309" y="4093131"/>
            <a:ext cx="13113782" cy="2571274"/>
          </a:xfrm>
          <a:prstGeom prst="roundRect">
            <a:avLst>
              <a:gd name="adj" fmla="val 3185"/>
            </a:avLst>
          </a:prstGeom>
          <a:noFill/>
          <a:ln w="7620">
            <a:solidFill>
              <a:srgbClr val="FFFFFF">
                <a:alpha val="24000"/>
              </a:srgbClr>
            </a:solidFill>
            <a:prstDash val="solid"/>
          </a:ln>
        </p:spPr>
        <p:txBody>
          <a:bodyPr/>
          <a:lstStyle/>
          <a:p>
            <a:endParaRPr lang="en-US"/>
          </a:p>
        </p:txBody>
      </p:sp>
      <p:sp>
        <p:nvSpPr>
          <p:cNvPr id="5" name="Shape 2"/>
          <p:cNvSpPr/>
          <p:nvPr/>
        </p:nvSpPr>
        <p:spPr>
          <a:xfrm>
            <a:off x="765929" y="4100751"/>
            <a:ext cx="13098542" cy="561023"/>
          </a:xfrm>
          <a:prstGeom prst="rect">
            <a:avLst/>
          </a:prstGeom>
          <a:solidFill>
            <a:srgbClr val="FFFFFF">
              <a:alpha val="4000"/>
            </a:srgbClr>
          </a:solidFill>
          <a:ln/>
        </p:spPr>
        <p:txBody>
          <a:bodyPr/>
          <a:lstStyle/>
          <a:p>
            <a:endParaRPr lang="en-US"/>
          </a:p>
        </p:txBody>
      </p:sp>
      <p:sp>
        <p:nvSpPr>
          <p:cNvPr id="6" name="Text 3"/>
          <p:cNvSpPr/>
          <p:nvPr/>
        </p:nvSpPr>
        <p:spPr>
          <a:xfrm>
            <a:off x="961073" y="4225290"/>
            <a:ext cx="2880955" cy="311944"/>
          </a:xfrm>
          <a:prstGeom prst="rect">
            <a:avLst/>
          </a:prstGeom>
          <a:noFill/>
          <a:ln/>
        </p:spPr>
        <p:txBody>
          <a:bodyPr wrap="none" lIns="0" tIns="0" rIns="0" bIns="0" rtlCol="0" anchor="t"/>
          <a:lstStyle/>
          <a:p>
            <a:pPr marL="0" indent="0" algn="l">
              <a:lnSpc>
                <a:spcPts val="2450"/>
              </a:lnSpc>
              <a:buNone/>
            </a:pPr>
            <a:r>
              <a:rPr lang="en-US" sz="1500" dirty="0">
                <a:solidFill>
                  <a:srgbClr val="FFE5E5"/>
                </a:solidFill>
                <a:latin typeface="DM Sans" pitchFamily="34" charset="0"/>
                <a:ea typeface="DM Sans" pitchFamily="34" charset="-122"/>
                <a:cs typeface="DM Sans" pitchFamily="34" charset="-120"/>
              </a:rPr>
              <a:t>Competitor</a:t>
            </a:r>
            <a:endParaRPr lang="en-US" sz="1500" dirty="0"/>
          </a:p>
        </p:txBody>
      </p:sp>
      <p:sp>
        <p:nvSpPr>
          <p:cNvPr id="7" name="Text 4"/>
          <p:cNvSpPr/>
          <p:nvPr/>
        </p:nvSpPr>
        <p:spPr>
          <a:xfrm>
            <a:off x="4239458" y="4225290"/>
            <a:ext cx="2877145" cy="311944"/>
          </a:xfrm>
          <a:prstGeom prst="rect">
            <a:avLst/>
          </a:prstGeom>
          <a:noFill/>
          <a:ln/>
        </p:spPr>
        <p:txBody>
          <a:bodyPr wrap="none" lIns="0" tIns="0" rIns="0" bIns="0" rtlCol="0" anchor="t"/>
          <a:lstStyle/>
          <a:p>
            <a:pPr marL="0" indent="0" algn="l">
              <a:lnSpc>
                <a:spcPts val="2450"/>
              </a:lnSpc>
              <a:buNone/>
            </a:pPr>
            <a:r>
              <a:rPr lang="en-US" sz="1500" dirty="0">
                <a:solidFill>
                  <a:srgbClr val="FFE5E5"/>
                </a:solidFill>
                <a:latin typeface="DM Sans" pitchFamily="34" charset="0"/>
                <a:ea typeface="DM Sans" pitchFamily="34" charset="-122"/>
                <a:cs typeface="DM Sans" pitchFamily="34" charset="-120"/>
              </a:rPr>
              <a:t>Distance</a:t>
            </a:r>
            <a:endParaRPr lang="en-US" sz="1500" dirty="0"/>
          </a:p>
        </p:txBody>
      </p:sp>
      <p:sp>
        <p:nvSpPr>
          <p:cNvPr id="8" name="Text 5"/>
          <p:cNvSpPr/>
          <p:nvPr/>
        </p:nvSpPr>
        <p:spPr>
          <a:xfrm>
            <a:off x="7514034" y="4225290"/>
            <a:ext cx="2877145" cy="311944"/>
          </a:xfrm>
          <a:prstGeom prst="rect">
            <a:avLst/>
          </a:prstGeom>
          <a:noFill/>
          <a:ln/>
        </p:spPr>
        <p:txBody>
          <a:bodyPr wrap="none" lIns="0" tIns="0" rIns="0" bIns="0" rtlCol="0" anchor="t"/>
          <a:lstStyle/>
          <a:p>
            <a:pPr marL="0" indent="0" algn="l">
              <a:lnSpc>
                <a:spcPts val="2450"/>
              </a:lnSpc>
              <a:buNone/>
            </a:pPr>
            <a:r>
              <a:rPr lang="en-US" sz="1500" dirty="0">
                <a:solidFill>
                  <a:srgbClr val="FFE5E5"/>
                </a:solidFill>
                <a:latin typeface="DM Sans" pitchFamily="34" charset="0"/>
                <a:ea typeface="DM Sans" pitchFamily="34" charset="-122"/>
                <a:cs typeface="DM Sans" pitchFamily="34" charset="-120"/>
              </a:rPr>
              <a:t>Strengths</a:t>
            </a:r>
            <a:endParaRPr lang="en-US" sz="1500" dirty="0"/>
          </a:p>
        </p:txBody>
      </p:sp>
      <p:sp>
        <p:nvSpPr>
          <p:cNvPr id="9" name="Text 6"/>
          <p:cNvSpPr/>
          <p:nvPr/>
        </p:nvSpPr>
        <p:spPr>
          <a:xfrm>
            <a:off x="10788610" y="4225290"/>
            <a:ext cx="2880955" cy="311944"/>
          </a:xfrm>
          <a:prstGeom prst="rect">
            <a:avLst/>
          </a:prstGeom>
          <a:noFill/>
          <a:ln/>
        </p:spPr>
        <p:txBody>
          <a:bodyPr wrap="none" lIns="0" tIns="0" rIns="0" bIns="0" rtlCol="0" anchor="t"/>
          <a:lstStyle/>
          <a:p>
            <a:pPr marL="0" indent="0" algn="l">
              <a:lnSpc>
                <a:spcPts val="2450"/>
              </a:lnSpc>
              <a:buNone/>
            </a:pPr>
            <a:r>
              <a:rPr lang="en-US" sz="1500" dirty="0">
                <a:solidFill>
                  <a:srgbClr val="FFE5E5"/>
                </a:solidFill>
                <a:latin typeface="DM Sans" pitchFamily="34" charset="0"/>
                <a:ea typeface="DM Sans" pitchFamily="34" charset="-122"/>
                <a:cs typeface="DM Sans" pitchFamily="34" charset="-120"/>
              </a:rPr>
              <a:t>Weaknesses</a:t>
            </a:r>
            <a:endParaRPr lang="en-US" sz="1500" dirty="0"/>
          </a:p>
        </p:txBody>
      </p:sp>
      <p:sp>
        <p:nvSpPr>
          <p:cNvPr id="10" name="Shape 7"/>
          <p:cNvSpPr/>
          <p:nvPr/>
        </p:nvSpPr>
        <p:spPr>
          <a:xfrm>
            <a:off x="765929" y="4661773"/>
            <a:ext cx="13098542" cy="561023"/>
          </a:xfrm>
          <a:prstGeom prst="rect">
            <a:avLst/>
          </a:prstGeom>
          <a:solidFill>
            <a:srgbClr val="000000">
              <a:alpha val="4000"/>
            </a:srgbClr>
          </a:solidFill>
          <a:ln/>
        </p:spPr>
        <p:txBody>
          <a:bodyPr/>
          <a:lstStyle/>
          <a:p>
            <a:endParaRPr lang="en-US"/>
          </a:p>
        </p:txBody>
      </p:sp>
      <p:sp>
        <p:nvSpPr>
          <p:cNvPr id="11" name="Text 8"/>
          <p:cNvSpPr/>
          <p:nvPr/>
        </p:nvSpPr>
        <p:spPr>
          <a:xfrm>
            <a:off x="961073" y="4786313"/>
            <a:ext cx="2880955" cy="311944"/>
          </a:xfrm>
          <a:prstGeom prst="rect">
            <a:avLst/>
          </a:prstGeom>
          <a:noFill/>
          <a:ln/>
        </p:spPr>
        <p:txBody>
          <a:bodyPr wrap="none" lIns="0" tIns="0" rIns="0" bIns="0" rtlCol="0" anchor="t"/>
          <a:lstStyle/>
          <a:p>
            <a:pPr marL="0" indent="0" algn="l">
              <a:lnSpc>
                <a:spcPts val="2450"/>
              </a:lnSpc>
              <a:buNone/>
            </a:pPr>
            <a:r>
              <a:rPr lang="en-US" sz="1500" dirty="0">
                <a:solidFill>
                  <a:srgbClr val="FFE5E5"/>
                </a:solidFill>
                <a:latin typeface="DM Sans" pitchFamily="34" charset="0"/>
                <a:ea typeface="DM Sans" pitchFamily="34" charset="-122"/>
                <a:cs typeface="DM Sans" pitchFamily="34" charset="-120"/>
              </a:rPr>
              <a:t>Pret A Manger</a:t>
            </a:r>
            <a:endParaRPr lang="en-US" sz="1500" dirty="0"/>
          </a:p>
        </p:txBody>
      </p:sp>
      <p:sp>
        <p:nvSpPr>
          <p:cNvPr id="12" name="Text 9"/>
          <p:cNvSpPr/>
          <p:nvPr/>
        </p:nvSpPr>
        <p:spPr>
          <a:xfrm>
            <a:off x="4239458" y="4786313"/>
            <a:ext cx="2877145" cy="311944"/>
          </a:xfrm>
          <a:prstGeom prst="rect">
            <a:avLst/>
          </a:prstGeom>
          <a:noFill/>
          <a:ln/>
        </p:spPr>
        <p:txBody>
          <a:bodyPr wrap="none" lIns="0" tIns="0" rIns="0" bIns="0" rtlCol="0" anchor="t"/>
          <a:lstStyle/>
          <a:p>
            <a:pPr marL="0" indent="0" algn="l">
              <a:lnSpc>
                <a:spcPts val="2450"/>
              </a:lnSpc>
              <a:buNone/>
            </a:pPr>
            <a:r>
              <a:rPr lang="en-US" sz="1500" dirty="0">
                <a:solidFill>
                  <a:srgbClr val="FFE5E5"/>
                </a:solidFill>
                <a:latin typeface="DM Sans" pitchFamily="34" charset="0"/>
                <a:ea typeface="DM Sans" pitchFamily="34" charset="-122"/>
                <a:cs typeface="DM Sans" pitchFamily="34" charset="-120"/>
              </a:rPr>
              <a:t>&lt;600m</a:t>
            </a:r>
            <a:endParaRPr lang="en-US" sz="1500" dirty="0"/>
          </a:p>
        </p:txBody>
      </p:sp>
      <p:sp>
        <p:nvSpPr>
          <p:cNvPr id="13" name="Text 10"/>
          <p:cNvSpPr/>
          <p:nvPr/>
        </p:nvSpPr>
        <p:spPr>
          <a:xfrm>
            <a:off x="7514034" y="4786313"/>
            <a:ext cx="2877145" cy="311944"/>
          </a:xfrm>
          <a:prstGeom prst="rect">
            <a:avLst/>
          </a:prstGeom>
          <a:noFill/>
          <a:ln/>
        </p:spPr>
        <p:txBody>
          <a:bodyPr wrap="none" lIns="0" tIns="0" rIns="0" bIns="0" rtlCol="0" anchor="t"/>
          <a:lstStyle/>
          <a:p>
            <a:pPr marL="0" indent="0" algn="l">
              <a:lnSpc>
                <a:spcPts val="2450"/>
              </a:lnSpc>
              <a:buNone/>
            </a:pPr>
            <a:r>
              <a:rPr lang="en-US" sz="1500" dirty="0">
                <a:solidFill>
                  <a:srgbClr val="FFE5E5"/>
                </a:solidFill>
                <a:latin typeface="DM Sans" pitchFamily="34" charset="0"/>
                <a:ea typeface="DM Sans" pitchFamily="34" charset="-122"/>
                <a:cs typeface="DM Sans" pitchFamily="34" charset="-120"/>
              </a:rPr>
              <a:t>Reliable service</a:t>
            </a:r>
            <a:endParaRPr lang="en-US" sz="1500" dirty="0"/>
          </a:p>
        </p:txBody>
      </p:sp>
      <p:sp>
        <p:nvSpPr>
          <p:cNvPr id="14" name="Text 11"/>
          <p:cNvSpPr/>
          <p:nvPr/>
        </p:nvSpPr>
        <p:spPr>
          <a:xfrm>
            <a:off x="10788610" y="4786313"/>
            <a:ext cx="2880955" cy="311944"/>
          </a:xfrm>
          <a:prstGeom prst="rect">
            <a:avLst/>
          </a:prstGeom>
          <a:noFill/>
          <a:ln/>
        </p:spPr>
        <p:txBody>
          <a:bodyPr wrap="none" lIns="0" tIns="0" rIns="0" bIns="0" rtlCol="0" anchor="t"/>
          <a:lstStyle/>
          <a:p>
            <a:pPr marL="0" indent="0" algn="l">
              <a:lnSpc>
                <a:spcPts val="2450"/>
              </a:lnSpc>
              <a:buNone/>
            </a:pPr>
            <a:r>
              <a:rPr lang="en-US" sz="1500" dirty="0">
                <a:solidFill>
                  <a:srgbClr val="FFE5E5"/>
                </a:solidFill>
                <a:latin typeface="DM Sans" pitchFamily="34" charset="0"/>
                <a:ea typeface="DM Sans" pitchFamily="34" charset="-122"/>
                <a:cs typeface="DM Sans" pitchFamily="34" charset="-120"/>
              </a:rPr>
              <a:t>Limited hot vegan options</a:t>
            </a:r>
            <a:endParaRPr lang="en-US" sz="1500" dirty="0"/>
          </a:p>
        </p:txBody>
      </p:sp>
      <p:sp>
        <p:nvSpPr>
          <p:cNvPr id="15" name="Shape 12"/>
          <p:cNvSpPr/>
          <p:nvPr/>
        </p:nvSpPr>
        <p:spPr>
          <a:xfrm>
            <a:off x="765929" y="5222796"/>
            <a:ext cx="13098542" cy="872966"/>
          </a:xfrm>
          <a:prstGeom prst="rect">
            <a:avLst/>
          </a:prstGeom>
          <a:solidFill>
            <a:srgbClr val="FFFFFF">
              <a:alpha val="4000"/>
            </a:srgbClr>
          </a:solidFill>
          <a:ln/>
        </p:spPr>
        <p:txBody>
          <a:bodyPr/>
          <a:lstStyle/>
          <a:p>
            <a:endParaRPr lang="en-US"/>
          </a:p>
        </p:txBody>
      </p:sp>
      <p:sp>
        <p:nvSpPr>
          <p:cNvPr id="16" name="Text 13"/>
          <p:cNvSpPr/>
          <p:nvPr/>
        </p:nvSpPr>
        <p:spPr>
          <a:xfrm>
            <a:off x="961073" y="5347335"/>
            <a:ext cx="2880955" cy="311944"/>
          </a:xfrm>
          <a:prstGeom prst="rect">
            <a:avLst/>
          </a:prstGeom>
          <a:noFill/>
          <a:ln/>
        </p:spPr>
        <p:txBody>
          <a:bodyPr wrap="none" lIns="0" tIns="0" rIns="0" bIns="0" rtlCol="0" anchor="t"/>
          <a:lstStyle/>
          <a:p>
            <a:pPr marL="0" indent="0" algn="l">
              <a:lnSpc>
                <a:spcPts val="2450"/>
              </a:lnSpc>
              <a:buNone/>
            </a:pPr>
            <a:r>
              <a:rPr lang="en-US" sz="1500" dirty="0">
                <a:solidFill>
                  <a:srgbClr val="FFE5E5"/>
                </a:solidFill>
                <a:latin typeface="DM Sans" pitchFamily="34" charset="0"/>
                <a:ea typeface="DM Sans" pitchFamily="34" charset="-122"/>
                <a:cs typeface="DM Sans" pitchFamily="34" charset="-120"/>
              </a:rPr>
              <a:t>Leon</a:t>
            </a:r>
            <a:endParaRPr lang="en-US" sz="1500" dirty="0"/>
          </a:p>
        </p:txBody>
      </p:sp>
      <p:sp>
        <p:nvSpPr>
          <p:cNvPr id="17" name="Text 14"/>
          <p:cNvSpPr/>
          <p:nvPr/>
        </p:nvSpPr>
        <p:spPr>
          <a:xfrm>
            <a:off x="4239458" y="5347335"/>
            <a:ext cx="2877145" cy="311944"/>
          </a:xfrm>
          <a:prstGeom prst="rect">
            <a:avLst/>
          </a:prstGeom>
          <a:noFill/>
          <a:ln/>
        </p:spPr>
        <p:txBody>
          <a:bodyPr wrap="none" lIns="0" tIns="0" rIns="0" bIns="0" rtlCol="0" anchor="t"/>
          <a:lstStyle/>
          <a:p>
            <a:pPr marL="0" indent="0" algn="l">
              <a:lnSpc>
                <a:spcPts val="2450"/>
              </a:lnSpc>
              <a:buNone/>
            </a:pPr>
            <a:r>
              <a:rPr lang="en-US" sz="1500" dirty="0">
                <a:solidFill>
                  <a:srgbClr val="FFE5E5"/>
                </a:solidFill>
                <a:latin typeface="DM Sans" pitchFamily="34" charset="0"/>
                <a:ea typeface="DM Sans" pitchFamily="34" charset="-122"/>
                <a:cs typeface="DM Sans" pitchFamily="34" charset="-120"/>
              </a:rPr>
              <a:t>&lt;600m</a:t>
            </a:r>
            <a:endParaRPr lang="en-US" sz="1500" dirty="0"/>
          </a:p>
        </p:txBody>
      </p:sp>
      <p:sp>
        <p:nvSpPr>
          <p:cNvPr id="18" name="Text 15"/>
          <p:cNvSpPr/>
          <p:nvPr/>
        </p:nvSpPr>
        <p:spPr>
          <a:xfrm>
            <a:off x="7514034" y="5347335"/>
            <a:ext cx="2877145" cy="311944"/>
          </a:xfrm>
          <a:prstGeom prst="rect">
            <a:avLst/>
          </a:prstGeom>
          <a:noFill/>
          <a:ln/>
        </p:spPr>
        <p:txBody>
          <a:bodyPr wrap="none" lIns="0" tIns="0" rIns="0" bIns="0" rtlCol="0" anchor="t"/>
          <a:lstStyle/>
          <a:p>
            <a:pPr marL="0" indent="0" algn="l">
              <a:lnSpc>
                <a:spcPts val="2450"/>
              </a:lnSpc>
              <a:buNone/>
            </a:pPr>
            <a:r>
              <a:rPr lang="en-US" sz="1500" dirty="0">
                <a:solidFill>
                  <a:srgbClr val="FFE5E5"/>
                </a:solidFill>
                <a:latin typeface="DM Sans" pitchFamily="34" charset="0"/>
                <a:ea typeface="DM Sans" pitchFamily="34" charset="-122"/>
                <a:cs typeface="DM Sans" pitchFamily="34" charset="-120"/>
              </a:rPr>
              <a:t>Health-focused</a:t>
            </a:r>
            <a:endParaRPr lang="en-US" sz="1500" dirty="0"/>
          </a:p>
        </p:txBody>
      </p:sp>
      <p:sp>
        <p:nvSpPr>
          <p:cNvPr id="19" name="Text 16"/>
          <p:cNvSpPr/>
          <p:nvPr/>
        </p:nvSpPr>
        <p:spPr>
          <a:xfrm>
            <a:off x="10788610" y="5347335"/>
            <a:ext cx="2880955" cy="623887"/>
          </a:xfrm>
          <a:prstGeom prst="rect">
            <a:avLst/>
          </a:prstGeom>
          <a:noFill/>
          <a:ln/>
        </p:spPr>
        <p:txBody>
          <a:bodyPr wrap="square" lIns="0" tIns="0" rIns="0" bIns="0" rtlCol="0" anchor="t"/>
          <a:lstStyle/>
          <a:p>
            <a:pPr marL="0" indent="0" algn="l">
              <a:lnSpc>
                <a:spcPts val="2450"/>
              </a:lnSpc>
              <a:buNone/>
            </a:pPr>
            <a:r>
              <a:rPr lang="en-US" sz="1500" dirty="0">
                <a:solidFill>
                  <a:srgbClr val="FFE5E5"/>
                </a:solidFill>
                <a:latin typeface="DM Sans" pitchFamily="34" charset="0"/>
                <a:ea typeface="DM Sans" pitchFamily="34" charset="-122"/>
                <a:cs typeface="DM Sans" pitchFamily="34" charset="-120"/>
              </a:rPr>
              <a:t>Bowls cost £11.25 (above flexitarian comfort band)</a:t>
            </a:r>
            <a:endParaRPr lang="en-US" sz="1500" dirty="0"/>
          </a:p>
        </p:txBody>
      </p:sp>
      <p:sp>
        <p:nvSpPr>
          <p:cNvPr id="20" name="Shape 17"/>
          <p:cNvSpPr/>
          <p:nvPr/>
        </p:nvSpPr>
        <p:spPr>
          <a:xfrm>
            <a:off x="765929" y="6095762"/>
            <a:ext cx="13098542" cy="561023"/>
          </a:xfrm>
          <a:prstGeom prst="rect">
            <a:avLst/>
          </a:prstGeom>
          <a:solidFill>
            <a:srgbClr val="000000">
              <a:alpha val="4000"/>
            </a:srgbClr>
          </a:solidFill>
          <a:ln/>
        </p:spPr>
        <p:txBody>
          <a:bodyPr/>
          <a:lstStyle/>
          <a:p>
            <a:endParaRPr lang="en-US"/>
          </a:p>
        </p:txBody>
      </p:sp>
      <p:sp>
        <p:nvSpPr>
          <p:cNvPr id="21" name="Text 18"/>
          <p:cNvSpPr/>
          <p:nvPr/>
        </p:nvSpPr>
        <p:spPr>
          <a:xfrm>
            <a:off x="961073" y="6220301"/>
            <a:ext cx="2880955" cy="311944"/>
          </a:xfrm>
          <a:prstGeom prst="rect">
            <a:avLst/>
          </a:prstGeom>
          <a:noFill/>
          <a:ln/>
        </p:spPr>
        <p:txBody>
          <a:bodyPr wrap="none" lIns="0" tIns="0" rIns="0" bIns="0" rtlCol="0" anchor="t"/>
          <a:lstStyle/>
          <a:p>
            <a:pPr marL="0" indent="0" algn="l">
              <a:lnSpc>
                <a:spcPts val="2450"/>
              </a:lnSpc>
              <a:buNone/>
            </a:pPr>
            <a:r>
              <a:rPr lang="en-US" sz="1500" dirty="0">
                <a:solidFill>
                  <a:srgbClr val="FFE5E5"/>
                </a:solidFill>
                <a:latin typeface="DM Sans" pitchFamily="34" charset="0"/>
                <a:ea typeface="DM Sans" pitchFamily="34" charset="-122"/>
                <a:cs typeface="DM Sans" pitchFamily="34" charset="-120"/>
              </a:rPr>
              <a:t>Grocery stores</a:t>
            </a:r>
            <a:endParaRPr lang="en-US" sz="1500" dirty="0"/>
          </a:p>
        </p:txBody>
      </p:sp>
      <p:sp>
        <p:nvSpPr>
          <p:cNvPr id="22" name="Text 19"/>
          <p:cNvSpPr/>
          <p:nvPr/>
        </p:nvSpPr>
        <p:spPr>
          <a:xfrm>
            <a:off x="4239458" y="6220301"/>
            <a:ext cx="2877145" cy="311944"/>
          </a:xfrm>
          <a:prstGeom prst="rect">
            <a:avLst/>
          </a:prstGeom>
          <a:noFill/>
          <a:ln/>
        </p:spPr>
        <p:txBody>
          <a:bodyPr wrap="none" lIns="0" tIns="0" rIns="0" bIns="0" rtlCol="0" anchor="t"/>
          <a:lstStyle/>
          <a:p>
            <a:pPr marL="0" indent="0" algn="l">
              <a:lnSpc>
                <a:spcPts val="2450"/>
              </a:lnSpc>
              <a:buNone/>
            </a:pPr>
            <a:r>
              <a:rPr lang="en-US" sz="1500" dirty="0">
                <a:solidFill>
                  <a:srgbClr val="FFE5E5"/>
                </a:solidFill>
                <a:latin typeface="DM Sans" pitchFamily="34" charset="0"/>
                <a:ea typeface="DM Sans" pitchFamily="34" charset="-122"/>
                <a:cs typeface="DM Sans" pitchFamily="34" charset="-120"/>
              </a:rPr>
              <a:t>Various</a:t>
            </a:r>
            <a:endParaRPr lang="en-US" sz="1500" dirty="0"/>
          </a:p>
        </p:txBody>
      </p:sp>
      <p:sp>
        <p:nvSpPr>
          <p:cNvPr id="23" name="Text 20"/>
          <p:cNvSpPr/>
          <p:nvPr/>
        </p:nvSpPr>
        <p:spPr>
          <a:xfrm>
            <a:off x="7514034" y="6220301"/>
            <a:ext cx="2877145" cy="311944"/>
          </a:xfrm>
          <a:prstGeom prst="rect">
            <a:avLst/>
          </a:prstGeom>
          <a:noFill/>
          <a:ln/>
        </p:spPr>
        <p:txBody>
          <a:bodyPr wrap="none" lIns="0" tIns="0" rIns="0" bIns="0" rtlCol="0" anchor="t"/>
          <a:lstStyle/>
          <a:p>
            <a:pPr marL="0" indent="0" algn="l">
              <a:lnSpc>
                <a:spcPts val="2450"/>
              </a:lnSpc>
              <a:buNone/>
            </a:pPr>
            <a:r>
              <a:rPr lang="en-US" sz="1500" dirty="0">
                <a:solidFill>
                  <a:srgbClr val="FFE5E5"/>
                </a:solidFill>
                <a:latin typeface="DM Sans" pitchFamily="34" charset="0"/>
                <a:ea typeface="DM Sans" pitchFamily="34" charset="-122"/>
                <a:cs typeface="DM Sans" pitchFamily="34" charset="-120"/>
              </a:rPr>
              <a:t>Low cost meal deals</a:t>
            </a:r>
            <a:endParaRPr lang="en-US" sz="1500" dirty="0"/>
          </a:p>
        </p:txBody>
      </p:sp>
      <p:sp>
        <p:nvSpPr>
          <p:cNvPr id="24" name="Text 21"/>
          <p:cNvSpPr/>
          <p:nvPr/>
        </p:nvSpPr>
        <p:spPr>
          <a:xfrm>
            <a:off x="10788610" y="6220301"/>
            <a:ext cx="2880955" cy="311944"/>
          </a:xfrm>
          <a:prstGeom prst="rect">
            <a:avLst/>
          </a:prstGeom>
          <a:noFill/>
          <a:ln/>
        </p:spPr>
        <p:txBody>
          <a:bodyPr wrap="none" lIns="0" tIns="0" rIns="0" bIns="0" rtlCol="0" anchor="t"/>
          <a:lstStyle/>
          <a:p>
            <a:pPr marL="0" indent="0" algn="l">
              <a:lnSpc>
                <a:spcPts val="2450"/>
              </a:lnSpc>
              <a:buNone/>
            </a:pPr>
            <a:r>
              <a:rPr lang="en-US" sz="1500" dirty="0">
                <a:solidFill>
                  <a:srgbClr val="FFE5E5"/>
                </a:solidFill>
                <a:latin typeface="DM Sans" pitchFamily="34" charset="0"/>
                <a:ea typeface="DM Sans" pitchFamily="34" charset="-122"/>
                <a:cs typeface="DM Sans" pitchFamily="34" charset="-120"/>
              </a:rPr>
              <a:t>Lack hot options</a:t>
            </a:r>
            <a:endParaRPr lang="en-US" sz="1500" dirty="0"/>
          </a:p>
        </p:txBody>
      </p:sp>
      <p:sp>
        <p:nvSpPr>
          <p:cNvPr id="25" name="Text 22"/>
          <p:cNvSpPr/>
          <p:nvPr/>
        </p:nvSpPr>
        <p:spPr>
          <a:xfrm>
            <a:off x="758309" y="6883718"/>
            <a:ext cx="13113782" cy="623887"/>
          </a:xfrm>
          <a:prstGeom prst="rect">
            <a:avLst/>
          </a:prstGeom>
          <a:noFill/>
          <a:ln/>
        </p:spPr>
        <p:txBody>
          <a:bodyPr wrap="square" lIns="0" tIns="0" rIns="0" bIns="0" rtlCol="0" anchor="t"/>
          <a:lstStyle/>
          <a:p>
            <a:pPr marL="0" indent="0" algn="l">
              <a:lnSpc>
                <a:spcPts val="2450"/>
              </a:lnSpc>
              <a:buNone/>
            </a:pPr>
            <a:r>
              <a:rPr lang="en-US" sz="1500" dirty="0">
                <a:solidFill>
                  <a:srgbClr val="FFE5E5"/>
                </a:solidFill>
                <a:latin typeface="DM Sans" pitchFamily="34" charset="0"/>
                <a:ea typeface="DM Sans" pitchFamily="34" charset="-122"/>
                <a:cs typeface="DM Sans" pitchFamily="34" charset="-120"/>
              </a:rPr>
              <a:t>Casual users can get in, but a five-year lease and special tools make it difficult (Posch et al., 2020). Three urban agricultural co-ops contracts reduce supplier power. Our circular kitchen IP and community participation offer benefits beyond pricing (Barons &amp; Aspinall, 2020).</a:t>
            </a:r>
            <a:endParaRPr lang="en-US" sz="15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44709" y="625554"/>
            <a:ext cx="3706058" cy="463272"/>
          </a:xfrm>
          <a:prstGeom prst="rect">
            <a:avLst/>
          </a:prstGeom>
          <a:noFill/>
          <a:ln/>
        </p:spPr>
        <p:txBody>
          <a:bodyPr wrap="none" lIns="0" tIns="0" rIns="0" bIns="0" rtlCol="0" anchor="t"/>
          <a:lstStyle/>
          <a:p>
            <a:pPr marL="0" indent="0" algn="l">
              <a:lnSpc>
                <a:spcPts val="3600"/>
              </a:lnSpc>
              <a:buNone/>
            </a:pPr>
            <a:r>
              <a:rPr lang="en-US" sz="2900" dirty="0">
                <a:solidFill>
                  <a:srgbClr val="FAEBEB"/>
                </a:solidFill>
                <a:latin typeface="Dela Gothic One" pitchFamily="34" charset="0"/>
                <a:ea typeface="Dela Gothic One" pitchFamily="34" charset="-122"/>
                <a:cs typeface="Dela Gothic One" pitchFamily="34" charset="-120"/>
              </a:rPr>
              <a:t>SWOT Analysis</a:t>
            </a:r>
            <a:endParaRPr lang="en-US" sz="2900" dirty="0"/>
          </a:p>
        </p:txBody>
      </p:sp>
      <p:sp>
        <p:nvSpPr>
          <p:cNvPr id="4" name="Shape 1"/>
          <p:cNvSpPr/>
          <p:nvPr/>
        </p:nvSpPr>
        <p:spPr>
          <a:xfrm>
            <a:off x="6244709" y="1300043"/>
            <a:ext cx="7627382" cy="1386840"/>
          </a:xfrm>
          <a:prstGeom prst="roundRect">
            <a:avLst>
              <a:gd name="adj" fmla="val 4265"/>
            </a:avLst>
          </a:prstGeom>
          <a:solidFill>
            <a:srgbClr val="740B0B"/>
          </a:solidFill>
          <a:ln w="7620">
            <a:solidFill>
              <a:srgbClr val="8D2424"/>
            </a:solidFill>
            <a:prstDash val="solid"/>
          </a:ln>
        </p:spPr>
        <p:txBody>
          <a:bodyPr/>
          <a:lstStyle/>
          <a:p>
            <a:endParaRPr lang="en-US"/>
          </a:p>
        </p:txBody>
      </p:sp>
      <p:sp>
        <p:nvSpPr>
          <p:cNvPr id="5" name="Text 2"/>
          <p:cNvSpPr/>
          <p:nvPr/>
        </p:nvSpPr>
        <p:spPr>
          <a:xfrm>
            <a:off x="6393061" y="1448395"/>
            <a:ext cx="1852970" cy="231577"/>
          </a:xfrm>
          <a:prstGeom prst="rect">
            <a:avLst/>
          </a:prstGeom>
          <a:noFill/>
          <a:ln/>
        </p:spPr>
        <p:txBody>
          <a:bodyPr wrap="none" lIns="0" tIns="0" rIns="0" bIns="0" rtlCol="0" anchor="t"/>
          <a:lstStyle/>
          <a:p>
            <a:pPr marL="0" indent="0" algn="l">
              <a:lnSpc>
                <a:spcPts val="1800"/>
              </a:lnSpc>
              <a:buNone/>
            </a:pPr>
            <a:r>
              <a:rPr lang="en-US" sz="1450" dirty="0">
                <a:solidFill>
                  <a:srgbClr val="FFE5E5"/>
                </a:solidFill>
                <a:latin typeface="Dela Gothic One" pitchFamily="34" charset="0"/>
                <a:ea typeface="Dela Gothic One" pitchFamily="34" charset="-122"/>
                <a:cs typeface="Dela Gothic One" pitchFamily="34" charset="-120"/>
              </a:rPr>
              <a:t>Strengths</a:t>
            </a:r>
            <a:endParaRPr lang="en-US" sz="1450" dirty="0"/>
          </a:p>
        </p:txBody>
      </p:sp>
      <p:sp>
        <p:nvSpPr>
          <p:cNvPr id="6" name="Text 3"/>
          <p:cNvSpPr/>
          <p:nvPr/>
        </p:nvSpPr>
        <p:spPr>
          <a:xfrm>
            <a:off x="6393061" y="1764387"/>
            <a:ext cx="7330678" cy="225266"/>
          </a:xfrm>
          <a:prstGeom prst="rect">
            <a:avLst/>
          </a:prstGeom>
          <a:noFill/>
          <a:ln/>
        </p:spPr>
        <p:txBody>
          <a:bodyPr wrap="none" lIns="0" tIns="0" rIns="0" bIns="0" rtlCol="0" anchor="t"/>
          <a:lstStyle/>
          <a:p>
            <a:pPr marL="342900" indent="-342900" algn="l">
              <a:lnSpc>
                <a:spcPts val="1750"/>
              </a:lnSpc>
              <a:buSzPct val="100000"/>
              <a:buChar char="•"/>
            </a:pPr>
            <a:r>
              <a:rPr lang="en-US" sz="1100" dirty="0">
                <a:solidFill>
                  <a:srgbClr val="FFE5E5"/>
                </a:solidFill>
                <a:latin typeface="DM Sans" pitchFamily="34" charset="0"/>
                <a:ea typeface="DM Sans" pitchFamily="34" charset="-122"/>
                <a:cs typeface="DM Sans" pitchFamily="34" charset="-120"/>
              </a:rPr>
              <a:t>No-loss production</a:t>
            </a:r>
            <a:endParaRPr lang="en-US" sz="1100" dirty="0"/>
          </a:p>
        </p:txBody>
      </p:sp>
      <p:sp>
        <p:nvSpPr>
          <p:cNvPr id="7" name="Text 4"/>
          <p:cNvSpPr/>
          <p:nvPr/>
        </p:nvSpPr>
        <p:spPr>
          <a:xfrm>
            <a:off x="6393061" y="2038826"/>
            <a:ext cx="7330678" cy="225266"/>
          </a:xfrm>
          <a:prstGeom prst="rect">
            <a:avLst/>
          </a:prstGeom>
          <a:noFill/>
          <a:ln/>
        </p:spPr>
        <p:txBody>
          <a:bodyPr wrap="none" lIns="0" tIns="0" rIns="0" bIns="0" rtlCol="0" anchor="t"/>
          <a:lstStyle/>
          <a:p>
            <a:pPr marL="342900" indent="-342900" algn="l">
              <a:lnSpc>
                <a:spcPts val="1750"/>
              </a:lnSpc>
              <a:buSzPct val="100000"/>
              <a:buChar char="•"/>
            </a:pPr>
            <a:r>
              <a:rPr lang="en-US" sz="1100" dirty="0">
                <a:solidFill>
                  <a:srgbClr val="FFE5E5"/>
                </a:solidFill>
                <a:latin typeface="DM Sans" pitchFamily="34" charset="0"/>
                <a:ea typeface="DM Sans" pitchFamily="34" charset="-122"/>
                <a:cs typeface="DM Sans" pitchFamily="34" charset="-120"/>
              </a:rPr>
              <a:t>Technology-enabled speed</a:t>
            </a:r>
            <a:endParaRPr lang="en-US" sz="1100" dirty="0"/>
          </a:p>
        </p:txBody>
      </p:sp>
      <p:sp>
        <p:nvSpPr>
          <p:cNvPr id="8" name="Text 5"/>
          <p:cNvSpPr/>
          <p:nvPr/>
        </p:nvSpPr>
        <p:spPr>
          <a:xfrm>
            <a:off x="6393061" y="2313265"/>
            <a:ext cx="7330678" cy="225266"/>
          </a:xfrm>
          <a:prstGeom prst="rect">
            <a:avLst/>
          </a:prstGeom>
          <a:noFill/>
          <a:ln/>
        </p:spPr>
        <p:txBody>
          <a:bodyPr wrap="none" lIns="0" tIns="0" rIns="0" bIns="0" rtlCol="0" anchor="t"/>
          <a:lstStyle/>
          <a:p>
            <a:pPr marL="342900" indent="-342900" algn="l">
              <a:lnSpc>
                <a:spcPts val="1750"/>
              </a:lnSpc>
              <a:buSzPct val="100000"/>
              <a:buChar char="•"/>
            </a:pPr>
            <a:r>
              <a:rPr lang="en-US" sz="1100" dirty="0">
                <a:solidFill>
                  <a:srgbClr val="FFE5E5"/>
                </a:solidFill>
                <a:latin typeface="DM Sans" pitchFamily="34" charset="0"/>
                <a:ea typeface="DM Sans" pitchFamily="34" charset="-122"/>
                <a:cs typeface="DM Sans" pitchFamily="34" charset="-120"/>
              </a:rPr>
              <a:t>Brand purpose</a:t>
            </a:r>
            <a:endParaRPr lang="en-US" sz="1100" dirty="0"/>
          </a:p>
        </p:txBody>
      </p:sp>
      <p:sp>
        <p:nvSpPr>
          <p:cNvPr id="9" name="Shape 6"/>
          <p:cNvSpPr/>
          <p:nvPr/>
        </p:nvSpPr>
        <p:spPr>
          <a:xfrm>
            <a:off x="6244709" y="2827615"/>
            <a:ext cx="7627382" cy="1112401"/>
          </a:xfrm>
          <a:prstGeom prst="roundRect">
            <a:avLst>
              <a:gd name="adj" fmla="val 5317"/>
            </a:avLst>
          </a:prstGeom>
          <a:solidFill>
            <a:srgbClr val="740B0B"/>
          </a:solidFill>
          <a:ln w="7620">
            <a:solidFill>
              <a:srgbClr val="8D2424"/>
            </a:solidFill>
            <a:prstDash val="solid"/>
          </a:ln>
        </p:spPr>
        <p:txBody>
          <a:bodyPr/>
          <a:lstStyle/>
          <a:p>
            <a:endParaRPr lang="en-US"/>
          </a:p>
        </p:txBody>
      </p:sp>
      <p:sp>
        <p:nvSpPr>
          <p:cNvPr id="10" name="Text 7"/>
          <p:cNvSpPr/>
          <p:nvPr/>
        </p:nvSpPr>
        <p:spPr>
          <a:xfrm>
            <a:off x="6393061" y="2975967"/>
            <a:ext cx="1852970" cy="231577"/>
          </a:xfrm>
          <a:prstGeom prst="rect">
            <a:avLst/>
          </a:prstGeom>
          <a:noFill/>
          <a:ln/>
        </p:spPr>
        <p:txBody>
          <a:bodyPr wrap="none" lIns="0" tIns="0" rIns="0" bIns="0" rtlCol="0" anchor="t"/>
          <a:lstStyle/>
          <a:p>
            <a:pPr marL="0" indent="0" algn="l">
              <a:lnSpc>
                <a:spcPts val="1800"/>
              </a:lnSpc>
              <a:buNone/>
            </a:pPr>
            <a:r>
              <a:rPr lang="en-US" sz="1450" dirty="0">
                <a:solidFill>
                  <a:srgbClr val="FFE5E5"/>
                </a:solidFill>
                <a:latin typeface="Dela Gothic One" pitchFamily="34" charset="0"/>
                <a:ea typeface="Dela Gothic One" pitchFamily="34" charset="-122"/>
                <a:cs typeface="Dela Gothic One" pitchFamily="34" charset="-120"/>
              </a:rPr>
              <a:t>Weaknesses</a:t>
            </a:r>
            <a:endParaRPr lang="en-US" sz="1450" dirty="0"/>
          </a:p>
        </p:txBody>
      </p:sp>
      <p:sp>
        <p:nvSpPr>
          <p:cNvPr id="11" name="Text 8"/>
          <p:cNvSpPr/>
          <p:nvPr/>
        </p:nvSpPr>
        <p:spPr>
          <a:xfrm>
            <a:off x="6393061" y="3291959"/>
            <a:ext cx="7330678" cy="225266"/>
          </a:xfrm>
          <a:prstGeom prst="rect">
            <a:avLst/>
          </a:prstGeom>
          <a:noFill/>
          <a:ln/>
        </p:spPr>
        <p:txBody>
          <a:bodyPr wrap="none" lIns="0" tIns="0" rIns="0" bIns="0" rtlCol="0" anchor="t"/>
          <a:lstStyle/>
          <a:p>
            <a:pPr marL="342900" indent="-342900" algn="l">
              <a:lnSpc>
                <a:spcPts val="1750"/>
              </a:lnSpc>
              <a:buSzPct val="100000"/>
              <a:buChar char="•"/>
            </a:pPr>
            <a:r>
              <a:rPr lang="en-US" sz="1100" dirty="0">
                <a:solidFill>
                  <a:srgbClr val="FFE5E5"/>
                </a:solidFill>
                <a:latin typeface="DM Sans" pitchFamily="34" charset="0"/>
                <a:ea typeface="DM Sans" pitchFamily="34" charset="-122"/>
                <a:cs typeface="DM Sans" pitchFamily="34" charset="-120"/>
              </a:rPr>
              <a:t>Single-site emphasis</a:t>
            </a:r>
            <a:endParaRPr lang="en-US" sz="1100" dirty="0"/>
          </a:p>
        </p:txBody>
      </p:sp>
      <p:sp>
        <p:nvSpPr>
          <p:cNvPr id="12" name="Text 9"/>
          <p:cNvSpPr/>
          <p:nvPr/>
        </p:nvSpPr>
        <p:spPr>
          <a:xfrm>
            <a:off x="6393061" y="3566398"/>
            <a:ext cx="7330678" cy="225266"/>
          </a:xfrm>
          <a:prstGeom prst="rect">
            <a:avLst/>
          </a:prstGeom>
          <a:noFill/>
          <a:ln/>
        </p:spPr>
        <p:txBody>
          <a:bodyPr wrap="none" lIns="0" tIns="0" rIns="0" bIns="0" rtlCol="0" anchor="t"/>
          <a:lstStyle/>
          <a:p>
            <a:pPr marL="342900" indent="-342900" algn="l">
              <a:lnSpc>
                <a:spcPts val="1750"/>
              </a:lnSpc>
              <a:buSzPct val="100000"/>
              <a:buChar char="•"/>
            </a:pPr>
            <a:r>
              <a:rPr lang="en-US" sz="1100" dirty="0">
                <a:solidFill>
                  <a:srgbClr val="FFE5E5"/>
                </a:solidFill>
                <a:latin typeface="DM Sans" pitchFamily="34" charset="0"/>
                <a:ea typeface="DM Sans" pitchFamily="34" charset="-122"/>
                <a:cs typeface="DM Sans" pitchFamily="34" charset="-120"/>
              </a:rPr>
              <a:t>High startup costs</a:t>
            </a:r>
            <a:endParaRPr lang="en-US" sz="1100" dirty="0"/>
          </a:p>
        </p:txBody>
      </p:sp>
      <p:sp>
        <p:nvSpPr>
          <p:cNvPr id="13" name="Shape 10"/>
          <p:cNvSpPr/>
          <p:nvPr/>
        </p:nvSpPr>
        <p:spPr>
          <a:xfrm>
            <a:off x="6244709" y="4080748"/>
            <a:ext cx="7627382" cy="1386840"/>
          </a:xfrm>
          <a:prstGeom prst="roundRect">
            <a:avLst>
              <a:gd name="adj" fmla="val 4265"/>
            </a:avLst>
          </a:prstGeom>
          <a:solidFill>
            <a:srgbClr val="740B0B"/>
          </a:solidFill>
          <a:ln w="7620">
            <a:solidFill>
              <a:srgbClr val="8D2424"/>
            </a:solidFill>
            <a:prstDash val="solid"/>
          </a:ln>
        </p:spPr>
        <p:txBody>
          <a:bodyPr/>
          <a:lstStyle/>
          <a:p>
            <a:endParaRPr lang="en-US"/>
          </a:p>
        </p:txBody>
      </p:sp>
      <p:sp>
        <p:nvSpPr>
          <p:cNvPr id="14" name="Text 11"/>
          <p:cNvSpPr/>
          <p:nvPr/>
        </p:nvSpPr>
        <p:spPr>
          <a:xfrm>
            <a:off x="6393061" y="4229100"/>
            <a:ext cx="1852970" cy="231577"/>
          </a:xfrm>
          <a:prstGeom prst="rect">
            <a:avLst/>
          </a:prstGeom>
          <a:noFill/>
          <a:ln/>
        </p:spPr>
        <p:txBody>
          <a:bodyPr wrap="none" lIns="0" tIns="0" rIns="0" bIns="0" rtlCol="0" anchor="t"/>
          <a:lstStyle/>
          <a:p>
            <a:pPr marL="0" indent="0" algn="l">
              <a:lnSpc>
                <a:spcPts val="1800"/>
              </a:lnSpc>
              <a:buNone/>
            </a:pPr>
            <a:r>
              <a:rPr lang="en-US" sz="1450" dirty="0">
                <a:solidFill>
                  <a:srgbClr val="FFE5E5"/>
                </a:solidFill>
                <a:latin typeface="Dela Gothic One" pitchFamily="34" charset="0"/>
                <a:ea typeface="Dela Gothic One" pitchFamily="34" charset="-122"/>
                <a:cs typeface="Dela Gothic One" pitchFamily="34" charset="-120"/>
              </a:rPr>
              <a:t>Opportunities</a:t>
            </a:r>
            <a:endParaRPr lang="en-US" sz="1450" dirty="0"/>
          </a:p>
        </p:txBody>
      </p:sp>
      <p:sp>
        <p:nvSpPr>
          <p:cNvPr id="15" name="Text 12"/>
          <p:cNvSpPr/>
          <p:nvPr/>
        </p:nvSpPr>
        <p:spPr>
          <a:xfrm>
            <a:off x="6393061" y="4545092"/>
            <a:ext cx="7330678" cy="225266"/>
          </a:xfrm>
          <a:prstGeom prst="rect">
            <a:avLst/>
          </a:prstGeom>
          <a:noFill/>
          <a:ln/>
        </p:spPr>
        <p:txBody>
          <a:bodyPr wrap="none" lIns="0" tIns="0" rIns="0" bIns="0" rtlCol="0" anchor="t"/>
          <a:lstStyle/>
          <a:p>
            <a:pPr marL="342900" indent="-342900" algn="l">
              <a:lnSpc>
                <a:spcPts val="1750"/>
              </a:lnSpc>
              <a:buSzPct val="100000"/>
              <a:buChar char="•"/>
            </a:pPr>
            <a:r>
              <a:rPr lang="en-US" sz="1100" dirty="0">
                <a:solidFill>
                  <a:srgbClr val="FFE5E5"/>
                </a:solidFill>
                <a:latin typeface="DM Sans" pitchFamily="34" charset="0"/>
                <a:ea typeface="DM Sans" pitchFamily="34" charset="-122"/>
                <a:cs typeface="DM Sans" pitchFamily="34" charset="-120"/>
              </a:rPr>
              <a:t>Plant-based market expansion</a:t>
            </a:r>
            <a:endParaRPr lang="en-US" sz="1100" dirty="0"/>
          </a:p>
        </p:txBody>
      </p:sp>
      <p:sp>
        <p:nvSpPr>
          <p:cNvPr id="16" name="Text 13"/>
          <p:cNvSpPr/>
          <p:nvPr/>
        </p:nvSpPr>
        <p:spPr>
          <a:xfrm>
            <a:off x="6393061" y="4819531"/>
            <a:ext cx="7330678" cy="225266"/>
          </a:xfrm>
          <a:prstGeom prst="rect">
            <a:avLst/>
          </a:prstGeom>
          <a:noFill/>
          <a:ln/>
        </p:spPr>
        <p:txBody>
          <a:bodyPr wrap="none" lIns="0" tIns="0" rIns="0" bIns="0" rtlCol="0" anchor="t"/>
          <a:lstStyle/>
          <a:p>
            <a:pPr marL="342900" indent="-342900" algn="l">
              <a:lnSpc>
                <a:spcPts val="1750"/>
              </a:lnSpc>
              <a:buSzPct val="100000"/>
              <a:buChar char="•"/>
            </a:pPr>
            <a:r>
              <a:rPr lang="en-US" sz="1100" dirty="0">
                <a:solidFill>
                  <a:srgbClr val="FFE5E5"/>
                </a:solidFill>
                <a:latin typeface="DM Sans" pitchFamily="34" charset="0"/>
                <a:ea typeface="DM Sans" pitchFamily="34" charset="-122"/>
                <a:cs typeface="DM Sans" pitchFamily="34" charset="-120"/>
              </a:rPr>
              <a:t>Commercial catering partnerships</a:t>
            </a:r>
            <a:endParaRPr lang="en-US" sz="1100" dirty="0"/>
          </a:p>
        </p:txBody>
      </p:sp>
      <p:sp>
        <p:nvSpPr>
          <p:cNvPr id="17" name="Text 14"/>
          <p:cNvSpPr/>
          <p:nvPr/>
        </p:nvSpPr>
        <p:spPr>
          <a:xfrm>
            <a:off x="6393061" y="5093970"/>
            <a:ext cx="7330678" cy="225266"/>
          </a:xfrm>
          <a:prstGeom prst="rect">
            <a:avLst/>
          </a:prstGeom>
          <a:noFill/>
          <a:ln/>
        </p:spPr>
        <p:txBody>
          <a:bodyPr wrap="none" lIns="0" tIns="0" rIns="0" bIns="0" rtlCol="0" anchor="t"/>
          <a:lstStyle/>
          <a:p>
            <a:pPr marL="342900" indent="-342900" algn="l">
              <a:lnSpc>
                <a:spcPts val="1750"/>
              </a:lnSpc>
              <a:buSzPct val="100000"/>
              <a:buChar char="•"/>
            </a:pPr>
            <a:r>
              <a:rPr lang="en-US" sz="1100" dirty="0">
                <a:solidFill>
                  <a:srgbClr val="FFE5E5"/>
                </a:solidFill>
                <a:latin typeface="DM Sans" pitchFamily="34" charset="0"/>
                <a:ea typeface="DM Sans" pitchFamily="34" charset="-122"/>
                <a:cs typeface="DM Sans" pitchFamily="34" charset="-120"/>
              </a:rPr>
              <a:t>Evening delivery</a:t>
            </a:r>
            <a:endParaRPr lang="en-US" sz="1100" dirty="0"/>
          </a:p>
        </p:txBody>
      </p:sp>
      <p:sp>
        <p:nvSpPr>
          <p:cNvPr id="18" name="Shape 15"/>
          <p:cNvSpPr/>
          <p:nvPr/>
        </p:nvSpPr>
        <p:spPr>
          <a:xfrm>
            <a:off x="6244709" y="5608320"/>
            <a:ext cx="7627382" cy="1386840"/>
          </a:xfrm>
          <a:prstGeom prst="roundRect">
            <a:avLst>
              <a:gd name="adj" fmla="val 4265"/>
            </a:avLst>
          </a:prstGeom>
          <a:solidFill>
            <a:srgbClr val="740B0B"/>
          </a:solidFill>
          <a:ln w="7620">
            <a:solidFill>
              <a:srgbClr val="8D2424"/>
            </a:solidFill>
            <a:prstDash val="solid"/>
          </a:ln>
        </p:spPr>
        <p:txBody>
          <a:bodyPr/>
          <a:lstStyle/>
          <a:p>
            <a:endParaRPr lang="en-US"/>
          </a:p>
        </p:txBody>
      </p:sp>
      <p:sp>
        <p:nvSpPr>
          <p:cNvPr id="19" name="Text 16"/>
          <p:cNvSpPr/>
          <p:nvPr/>
        </p:nvSpPr>
        <p:spPr>
          <a:xfrm>
            <a:off x="6393061" y="5756672"/>
            <a:ext cx="1852970" cy="231577"/>
          </a:xfrm>
          <a:prstGeom prst="rect">
            <a:avLst/>
          </a:prstGeom>
          <a:noFill/>
          <a:ln/>
        </p:spPr>
        <p:txBody>
          <a:bodyPr wrap="none" lIns="0" tIns="0" rIns="0" bIns="0" rtlCol="0" anchor="t"/>
          <a:lstStyle/>
          <a:p>
            <a:pPr marL="0" indent="0" algn="l">
              <a:lnSpc>
                <a:spcPts val="1800"/>
              </a:lnSpc>
              <a:buNone/>
            </a:pPr>
            <a:r>
              <a:rPr lang="en-US" sz="1450" dirty="0">
                <a:solidFill>
                  <a:srgbClr val="FFE5E5"/>
                </a:solidFill>
                <a:latin typeface="Dela Gothic One" pitchFamily="34" charset="0"/>
                <a:ea typeface="Dela Gothic One" pitchFamily="34" charset="-122"/>
                <a:cs typeface="Dela Gothic One" pitchFamily="34" charset="-120"/>
              </a:rPr>
              <a:t>Threats</a:t>
            </a:r>
            <a:endParaRPr lang="en-US" sz="1450" dirty="0"/>
          </a:p>
        </p:txBody>
      </p:sp>
      <p:sp>
        <p:nvSpPr>
          <p:cNvPr id="20" name="Text 17"/>
          <p:cNvSpPr/>
          <p:nvPr/>
        </p:nvSpPr>
        <p:spPr>
          <a:xfrm>
            <a:off x="6393061" y="6072664"/>
            <a:ext cx="7330678" cy="225266"/>
          </a:xfrm>
          <a:prstGeom prst="rect">
            <a:avLst/>
          </a:prstGeom>
          <a:noFill/>
          <a:ln/>
        </p:spPr>
        <p:txBody>
          <a:bodyPr wrap="none" lIns="0" tIns="0" rIns="0" bIns="0" rtlCol="0" anchor="t"/>
          <a:lstStyle/>
          <a:p>
            <a:pPr marL="342900" indent="-342900" algn="l">
              <a:lnSpc>
                <a:spcPts val="1750"/>
              </a:lnSpc>
              <a:buSzPct val="100000"/>
              <a:buChar char="•"/>
            </a:pPr>
            <a:r>
              <a:rPr lang="en-US" sz="1100" dirty="0">
                <a:solidFill>
                  <a:srgbClr val="FFE5E5"/>
                </a:solidFill>
                <a:latin typeface="DM Sans" pitchFamily="34" charset="0"/>
                <a:ea typeface="DM Sans" pitchFamily="34" charset="-122"/>
                <a:cs typeface="DM Sans" pitchFamily="34" charset="-120"/>
              </a:rPr>
              <a:t>Commodity price shifts</a:t>
            </a:r>
            <a:endParaRPr lang="en-US" sz="1100" dirty="0"/>
          </a:p>
        </p:txBody>
      </p:sp>
      <p:sp>
        <p:nvSpPr>
          <p:cNvPr id="21" name="Text 18"/>
          <p:cNvSpPr/>
          <p:nvPr/>
        </p:nvSpPr>
        <p:spPr>
          <a:xfrm>
            <a:off x="6393061" y="6347103"/>
            <a:ext cx="7330678" cy="225266"/>
          </a:xfrm>
          <a:prstGeom prst="rect">
            <a:avLst/>
          </a:prstGeom>
          <a:noFill/>
          <a:ln/>
        </p:spPr>
        <p:txBody>
          <a:bodyPr wrap="none" lIns="0" tIns="0" rIns="0" bIns="0" rtlCol="0" anchor="t"/>
          <a:lstStyle/>
          <a:p>
            <a:pPr marL="342900" indent="-342900" algn="l">
              <a:lnSpc>
                <a:spcPts val="1750"/>
              </a:lnSpc>
              <a:buSzPct val="100000"/>
              <a:buChar char="•"/>
            </a:pPr>
            <a:r>
              <a:rPr lang="en-US" sz="1100" dirty="0">
                <a:solidFill>
                  <a:srgbClr val="FFE5E5"/>
                </a:solidFill>
                <a:latin typeface="DM Sans" pitchFamily="34" charset="0"/>
                <a:ea typeface="DM Sans" pitchFamily="34" charset="-122"/>
                <a:cs typeface="DM Sans" pitchFamily="34" charset="-120"/>
              </a:rPr>
              <a:t>Labour shortages</a:t>
            </a:r>
            <a:endParaRPr lang="en-US" sz="1100" dirty="0"/>
          </a:p>
        </p:txBody>
      </p:sp>
      <p:sp>
        <p:nvSpPr>
          <p:cNvPr id="22" name="Text 19"/>
          <p:cNvSpPr/>
          <p:nvPr/>
        </p:nvSpPr>
        <p:spPr>
          <a:xfrm>
            <a:off x="6393061" y="6621542"/>
            <a:ext cx="7330678" cy="225266"/>
          </a:xfrm>
          <a:prstGeom prst="rect">
            <a:avLst/>
          </a:prstGeom>
          <a:noFill/>
          <a:ln/>
        </p:spPr>
        <p:txBody>
          <a:bodyPr wrap="none" lIns="0" tIns="0" rIns="0" bIns="0" rtlCol="0" anchor="t"/>
          <a:lstStyle/>
          <a:p>
            <a:pPr marL="342900" indent="-342900" algn="l">
              <a:lnSpc>
                <a:spcPts val="1750"/>
              </a:lnSpc>
              <a:buSzPct val="100000"/>
              <a:buChar char="•"/>
            </a:pPr>
            <a:r>
              <a:rPr lang="en-US" sz="1100" dirty="0">
                <a:solidFill>
                  <a:srgbClr val="FFE5E5"/>
                </a:solidFill>
                <a:latin typeface="DM Sans" pitchFamily="34" charset="0"/>
                <a:ea typeface="DM Sans" pitchFamily="34" charset="-122"/>
                <a:cs typeface="DM Sans" pitchFamily="34" charset="-120"/>
              </a:rPr>
              <a:t>Economic slowdowns</a:t>
            </a:r>
            <a:endParaRPr lang="en-US" sz="1100" dirty="0"/>
          </a:p>
        </p:txBody>
      </p:sp>
      <p:sp>
        <p:nvSpPr>
          <p:cNvPr id="23" name="Text 20"/>
          <p:cNvSpPr/>
          <p:nvPr/>
        </p:nvSpPr>
        <p:spPr>
          <a:xfrm>
            <a:off x="6244709" y="7153513"/>
            <a:ext cx="7627382" cy="450533"/>
          </a:xfrm>
          <a:prstGeom prst="rect">
            <a:avLst/>
          </a:prstGeom>
          <a:noFill/>
          <a:ln/>
        </p:spPr>
        <p:txBody>
          <a:bodyPr wrap="square" lIns="0" tIns="0" rIns="0" bIns="0" rtlCol="0" anchor="t"/>
          <a:lstStyle/>
          <a:p>
            <a:pPr marL="0" indent="0" algn="l">
              <a:lnSpc>
                <a:spcPts val="1750"/>
              </a:lnSpc>
              <a:buNone/>
            </a:pPr>
            <a:r>
              <a:rPr lang="en-US" sz="1100" dirty="0">
                <a:solidFill>
                  <a:srgbClr val="FFE5E5"/>
                </a:solidFill>
                <a:latin typeface="DM Sans" pitchFamily="34" charset="0"/>
                <a:ea typeface="DM Sans" pitchFamily="34" charset="-122"/>
                <a:cs typeface="DM Sans" pitchFamily="34" charset="-120"/>
              </a:rPr>
              <a:t>Waste-tracking AI creates a growing loop. Westminster Kingsway College apprenticeships reduce talent risk. Scenario planning demonstrates the business can survive a 5% ingredient price increase.</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51284" y="744855"/>
            <a:ext cx="5936575" cy="635437"/>
          </a:xfrm>
          <a:prstGeom prst="rect">
            <a:avLst/>
          </a:prstGeom>
          <a:noFill/>
          <a:ln/>
        </p:spPr>
        <p:txBody>
          <a:bodyPr wrap="none" lIns="0" tIns="0" rIns="0" bIns="0" rtlCol="0" anchor="t"/>
          <a:lstStyle/>
          <a:p>
            <a:pPr marL="0" indent="0" algn="l">
              <a:lnSpc>
                <a:spcPts val="5000"/>
              </a:lnSpc>
              <a:buNone/>
            </a:pPr>
            <a:r>
              <a:rPr lang="en-US" sz="4000" dirty="0">
                <a:solidFill>
                  <a:srgbClr val="FAEBEB"/>
                </a:solidFill>
                <a:latin typeface="Dela Gothic One" pitchFamily="34" charset="0"/>
                <a:ea typeface="Dela Gothic One" pitchFamily="34" charset="-122"/>
                <a:cs typeface="Dela Gothic One" pitchFamily="34" charset="-120"/>
              </a:rPr>
              <a:t>Marketing Strategy</a:t>
            </a:r>
            <a:endParaRPr lang="en-US" sz="4000" dirty="0"/>
          </a:p>
        </p:txBody>
      </p:sp>
      <p:sp>
        <p:nvSpPr>
          <p:cNvPr id="4" name="Shape 1"/>
          <p:cNvSpPr/>
          <p:nvPr/>
        </p:nvSpPr>
        <p:spPr>
          <a:xfrm>
            <a:off x="751284" y="1670090"/>
            <a:ext cx="144899" cy="1051679"/>
          </a:xfrm>
          <a:prstGeom prst="roundRect">
            <a:avLst>
              <a:gd name="adj" fmla="val 56002"/>
            </a:avLst>
          </a:prstGeom>
          <a:solidFill>
            <a:srgbClr val="740B0B"/>
          </a:solidFill>
          <a:ln w="7620">
            <a:solidFill>
              <a:srgbClr val="8D2424"/>
            </a:solidFill>
            <a:prstDash val="solid"/>
          </a:ln>
        </p:spPr>
        <p:txBody>
          <a:bodyPr/>
          <a:lstStyle/>
          <a:p>
            <a:endParaRPr lang="en-US"/>
          </a:p>
        </p:txBody>
      </p:sp>
      <p:sp>
        <p:nvSpPr>
          <p:cNvPr id="5" name="Text 2"/>
          <p:cNvSpPr/>
          <p:nvPr/>
        </p:nvSpPr>
        <p:spPr>
          <a:xfrm>
            <a:off x="1185982" y="1670090"/>
            <a:ext cx="2572345" cy="317659"/>
          </a:xfrm>
          <a:prstGeom prst="rect">
            <a:avLst/>
          </a:prstGeom>
          <a:noFill/>
          <a:ln/>
        </p:spPr>
        <p:txBody>
          <a:bodyPr wrap="none" lIns="0" tIns="0" rIns="0" bIns="0" rtlCol="0" anchor="t"/>
          <a:lstStyle/>
          <a:p>
            <a:pPr marL="0" indent="0" algn="l">
              <a:lnSpc>
                <a:spcPts val="2500"/>
              </a:lnSpc>
              <a:buNone/>
            </a:pPr>
            <a:r>
              <a:rPr lang="en-US" sz="2000" dirty="0">
                <a:solidFill>
                  <a:srgbClr val="FFE5E5"/>
                </a:solidFill>
                <a:latin typeface="Dela Gothic One" pitchFamily="34" charset="0"/>
                <a:ea typeface="Dela Gothic One" pitchFamily="34" charset="-122"/>
                <a:cs typeface="Dela Gothic One" pitchFamily="34" charset="-120"/>
              </a:rPr>
              <a:t>Pre-Launch Buzz</a:t>
            </a:r>
            <a:endParaRPr lang="en-US" sz="2000" dirty="0"/>
          </a:p>
        </p:txBody>
      </p:sp>
      <p:sp>
        <p:nvSpPr>
          <p:cNvPr id="6" name="Text 3"/>
          <p:cNvSpPr/>
          <p:nvPr/>
        </p:nvSpPr>
        <p:spPr>
          <a:xfrm>
            <a:off x="1185982" y="2103596"/>
            <a:ext cx="7206734" cy="618173"/>
          </a:xfrm>
          <a:prstGeom prst="rect">
            <a:avLst/>
          </a:prstGeom>
          <a:noFill/>
          <a:ln/>
        </p:spPr>
        <p:txBody>
          <a:bodyPr wrap="square" lIns="0" tIns="0" rIns="0" bIns="0" rtlCol="0" anchor="t"/>
          <a:lstStyle/>
          <a:p>
            <a:pPr marL="0" indent="0" algn="l">
              <a:lnSpc>
                <a:spcPts val="2400"/>
              </a:lnSpc>
              <a:buNone/>
            </a:pPr>
            <a:r>
              <a:rPr lang="en-US" sz="1500" dirty="0">
                <a:solidFill>
                  <a:srgbClr val="FFE5E5"/>
                </a:solidFill>
                <a:latin typeface="DM Sans" pitchFamily="34" charset="0"/>
                <a:ea typeface="DM Sans" pitchFamily="34" charset="-122"/>
                <a:cs typeface="DM Sans" pitchFamily="34" charset="-120"/>
              </a:rPr>
              <a:t>Free soup trials at WeWork and Huckletree hubs generate buzz without paying much (Toast, 2021).</a:t>
            </a:r>
            <a:endParaRPr lang="en-US" sz="1500" dirty="0"/>
          </a:p>
        </p:txBody>
      </p:sp>
      <p:sp>
        <p:nvSpPr>
          <p:cNvPr id="7" name="Shape 4"/>
          <p:cNvSpPr/>
          <p:nvPr/>
        </p:nvSpPr>
        <p:spPr>
          <a:xfrm>
            <a:off x="1041083" y="2914888"/>
            <a:ext cx="144899" cy="742593"/>
          </a:xfrm>
          <a:prstGeom prst="roundRect">
            <a:avLst>
              <a:gd name="adj" fmla="val 56002"/>
            </a:avLst>
          </a:prstGeom>
          <a:solidFill>
            <a:srgbClr val="740B0B"/>
          </a:solidFill>
          <a:ln w="7620">
            <a:solidFill>
              <a:srgbClr val="8D2424"/>
            </a:solidFill>
            <a:prstDash val="solid"/>
          </a:ln>
        </p:spPr>
        <p:txBody>
          <a:bodyPr/>
          <a:lstStyle/>
          <a:p>
            <a:endParaRPr lang="en-US"/>
          </a:p>
        </p:txBody>
      </p:sp>
      <p:sp>
        <p:nvSpPr>
          <p:cNvPr id="8" name="Text 5"/>
          <p:cNvSpPr/>
          <p:nvPr/>
        </p:nvSpPr>
        <p:spPr>
          <a:xfrm>
            <a:off x="1475780" y="2914888"/>
            <a:ext cx="3904536" cy="317659"/>
          </a:xfrm>
          <a:prstGeom prst="rect">
            <a:avLst/>
          </a:prstGeom>
          <a:noFill/>
          <a:ln/>
        </p:spPr>
        <p:txBody>
          <a:bodyPr wrap="none" lIns="0" tIns="0" rIns="0" bIns="0" rtlCol="0" anchor="t"/>
          <a:lstStyle/>
          <a:p>
            <a:pPr marL="0" indent="0" algn="l">
              <a:lnSpc>
                <a:spcPts val="2500"/>
              </a:lnSpc>
              <a:buNone/>
            </a:pPr>
            <a:r>
              <a:rPr lang="en-US" sz="2000" dirty="0">
                <a:solidFill>
                  <a:srgbClr val="FFE5E5"/>
                </a:solidFill>
                <a:latin typeface="Dela Gothic One" pitchFamily="34" charset="0"/>
                <a:ea typeface="Dela Gothic One" pitchFamily="34" charset="-122"/>
                <a:cs typeface="Dela Gothic One" pitchFamily="34" charset="-120"/>
              </a:rPr>
              <a:t>Social Media Engagement</a:t>
            </a:r>
            <a:endParaRPr lang="en-US" sz="2000" dirty="0"/>
          </a:p>
        </p:txBody>
      </p:sp>
      <p:sp>
        <p:nvSpPr>
          <p:cNvPr id="9" name="Text 6"/>
          <p:cNvSpPr/>
          <p:nvPr/>
        </p:nvSpPr>
        <p:spPr>
          <a:xfrm>
            <a:off x="1475780" y="3348395"/>
            <a:ext cx="6916936" cy="309086"/>
          </a:xfrm>
          <a:prstGeom prst="rect">
            <a:avLst/>
          </a:prstGeom>
          <a:noFill/>
          <a:ln/>
        </p:spPr>
        <p:txBody>
          <a:bodyPr wrap="none" lIns="0" tIns="0" rIns="0" bIns="0" rtlCol="0" anchor="t"/>
          <a:lstStyle/>
          <a:p>
            <a:pPr marL="0" indent="0" algn="l">
              <a:lnSpc>
                <a:spcPts val="2400"/>
              </a:lnSpc>
              <a:buNone/>
            </a:pPr>
            <a:r>
              <a:rPr lang="en-US" sz="1500" dirty="0">
                <a:solidFill>
                  <a:srgbClr val="FFE5E5"/>
                </a:solidFill>
                <a:latin typeface="DM Sans" pitchFamily="34" charset="0"/>
                <a:ea typeface="DM Sans" pitchFamily="34" charset="-122"/>
                <a:cs typeface="DM Sans" pitchFamily="34" charset="-120"/>
              </a:rPr>
              <a:t>TikTok influencer clips feature live broth pours, which benefits health foodies.</a:t>
            </a:r>
            <a:endParaRPr lang="en-US" sz="1500" dirty="0"/>
          </a:p>
        </p:txBody>
      </p:sp>
      <p:sp>
        <p:nvSpPr>
          <p:cNvPr id="10" name="Shape 7"/>
          <p:cNvSpPr/>
          <p:nvPr/>
        </p:nvSpPr>
        <p:spPr>
          <a:xfrm>
            <a:off x="1330881" y="3850600"/>
            <a:ext cx="144899" cy="1051679"/>
          </a:xfrm>
          <a:prstGeom prst="roundRect">
            <a:avLst>
              <a:gd name="adj" fmla="val 56002"/>
            </a:avLst>
          </a:prstGeom>
          <a:solidFill>
            <a:srgbClr val="740B0B"/>
          </a:solidFill>
          <a:ln w="7620">
            <a:solidFill>
              <a:srgbClr val="8D2424"/>
            </a:solidFill>
            <a:prstDash val="solid"/>
          </a:ln>
        </p:spPr>
        <p:txBody>
          <a:bodyPr/>
          <a:lstStyle/>
          <a:p>
            <a:endParaRPr lang="en-US"/>
          </a:p>
        </p:txBody>
      </p:sp>
      <p:sp>
        <p:nvSpPr>
          <p:cNvPr id="11" name="Text 8"/>
          <p:cNvSpPr/>
          <p:nvPr/>
        </p:nvSpPr>
        <p:spPr>
          <a:xfrm>
            <a:off x="1765578" y="3850600"/>
            <a:ext cx="2542103" cy="317659"/>
          </a:xfrm>
          <a:prstGeom prst="rect">
            <a:avLst/>
          </a:prstGeom>
          <a:noFill/>
          <a:ln/>
        </p:spPr>
        <p:txBody>
          <a:bodyPr wrap="none" lIns="0" tIns="0" rIns="0" bIns="0" rtlCol="0" anchor="t"/>
          <a:lstStyle/>
          <a:p>
            <a:pPr marL="0" indent="0" algn="l">
              <a:lnSpc>
                <a:spcPts val="2500"/>
              </a:lnSpc>
              <a:buNone/>
            </a:pPr>
            <a:r>
              <a:rPr lang="en-US" sz="2000" dirty="0">
                <a:solidFill>
                  <a:srgbClr val="FFE5E5"/>
                </a:solidFill>
                <a:latin typeface="Dela Gothic One" pitchFamily="34" charset="0"/>
                <a:ea typeface="Dela Gothic One" pitchFamily="34" charset="-122"/>
                <a:cs typeface="Dela Gothic One" pitchFamily="34" charset="-120"/>
              </a:rPr>
              <a:t>Loyalty Program</a:t>
            </a:r>
            <a:endParaRPr lang="en-US" sz="2000" dirty="0"/>
          </a:p>
        </p:txBody>
      </p:sp>
      <p:sp>
        <p:nvSpPr>
          <p:cNvPr id="12" name="Text 9"/>
          <p:cNvSpPr/>
          <p:nvPr/>
        </p:nvSpPr>
        <p:spPr>
          <a:xfrm>
            <a:off x="1765578" y="4284107"/>
            <a:ext cx="6627138" cy="618173"/>
          </a:xfrm>
          <a:prstGeom prst="rect">
            <a:avLst/>
          </a:prstGeom>
          <a:noFill/>
          <a:ln/>
        </p:spPr>
        <p:txBody>
          <a:bodyPr wrap="square" lIns="0" tIns="0" rIns="0" bIns="0" rtlCol="0" anchor="t"/>
          <a:lstStyle/>
          <a:p>
            <a:pPr marL="0" indent="0" algn="l">
              <a:lnSpc>
                <a:spcPts val="2400"/>
              </a:lnSpc>
              <a:buNone/>
            </a:pPr>
            <a:r>
              <a:rPr lang="en-US" sz="1500" dirty="0">
                <a:solidFill>
                  <a:srgbClr val="FFE5E5"/>
                </a:solidFill>
                <a:latin typeface="DM Sans" pitchFamily="34" charset="0"/>
                <a:ea typeface="DM Sans" pitchFamily="34" charset="-122"/>
                <a:cs typeface="DM Sans" pitchFamily="34" charset="-120"/>
              </a:rPr>
              <a:t>An affiliate-based reward app plants a tree through Ecologi for every ten bowls sold.</a:t>
            </a:r>
            <a:endParaRPr lang="en-US" sz="1500" dirty="0"/>
          </a:p>
        </p:txBody>
      </p:sp>
      <p:sp>
        <p:nvSpPr>
          <p:cNvPr id="13" name="Shape 10"/>
          <p:cNvSpPr/>
          <p:nvPr/>
        </p:nvSpPr>
        <p:spPr>
          <a:xfrm>
            <a:off x="1620679" y="5095399"/>
            <a:ext cx="144899" cy="742593"/>
          </a:xfrm>
          <a:prstGeom prst="roundRect">
            <a:avLst>
              <a:gd name="adj" fmla="val 56002"/>
            </a:avLst>
          </a:prstGeom>
          <a:solidFill>
            <a:srgbClr val="740B0B"/>
          </a:solidFill>
          <a:ln w="7620">
            <a:solidFill>
              <a:srgbClr val="8D2424"/>
            </a:solidFill>
            <a:prstDash val="solid"/>
          </a:ln>
        </p:spPr>
        <p:txBody>
          <a:bodyPr/>
          <a:lstStyle/>
          <a:p>
            <a:endParaRPr lang="en-US"/>
          </a:p>
        </p:txBody>
      </p:sp>
      <p:sp>
        <p:nvSpPr>
          <p:cNvPr id="14" name="Text 11"/>
          <p:cNvSpPr/>
          <p:nvPr/>
        </p:nvSpPr>
        <p:spPr>
          <a:xfrm>
            <a:off x="2055376" y="5095399"/>
            <a:ext cx="3818334" cy="317659"/>
          </a:xfrm>
          <a:prstGeom prst="rect">
            <a:avLst/>
          </a:prstGeom>
          <a:noFill/>
          <a:ln/>
        </p:spPr>
        <p:txBody>
          <a:bodyPr wrap="none" lIns="0" tIns="0" rIns="0" bIns="0" rtlCol="0" anchor="t"/>
          <a:lstStyle/>
          <a:p>
            <a:pPr marL="0" indent="0" algn="l">
              <a:lnSpc>
                <a:spcPts val="2500"/>
              </a:lnSpc>
              <a:buNone/>
            </a:pPr>
            <a:r>
              <a:rPr lang="en-US" sz="2000" dirty="0">
                <a:solidFill>
                  <a:srgbClr val="FFE5E5"/>
                </a:solidFill>
                <a:latin typeface="Dela Gothic One" pitchFamily="34" charset="0"/>
                <a:ea typeface="Dela Gothic One" pitchFamily="34" charset="-122"/>
                <a:cs typeface="Dela Gothic One" pitchFamily="34" charset="-120"/>
              </a:rPr>
              <a:t>Sustainability Messaging</a:t>
            </a:r>
            <a:endParaRPr lang="en-US" sz="2000" dirty="0"/>
          </a:p>
        </p:txBody>
      </p:sp>
      <p:sp>
        <p:nvSpPr>
          <p:cNvPr id="15" name="Text 12"/>
          <p:cNvSpPr/>
          <p:nvPr/>
        </p:nvSpPr>
        <p:spPr>
          <a:xfrm>
            <a:off x="2055376" y="5528905"/>
            <a:ext cx="6337340" cy="309086"/>
          </a:xfrm>
          <a:prstGeom prst="rect">
            <a:avLst/>
          </a:prstGeom>
          <a:noFill/>
          <a:ln/>
        </p:spPr>
        <p:txBody>
          <a:bodyPr wrap="none" lIns="0" tIns="0" rIns="0" bIns="0" rtlCol="0" anchor="t"/>
          <a:lstStyle/>
          <a:p>
            <a:pPr marL="0" indent="0" algn="l">
              <a:lnSpc>
                <a:spcPts val="2400"/>
              </a:lnSpc>
              <a:buNone/>
            </a:pPr>
            <a:r>
              <a:rPr lang="en-US" sz="1500" dirty="0">
                <a:solidFill>
                  <a:srgbClr val="FFE5E5"/>
                </a:solidFill>
                <a:latin typeface="DM Sans" pitchFamily="34" charset="0"/>
                <a:ea typeface="DM Sans" pitchFamily="34" charset="-122"/>
                <a:cs typeface="DM Sans" pitchFamily="34" charset="-120"/>
              </a:rPr>
              <a:t>Menus with carbon tags market quantifiable sustainability.</a:t>
            </a:r>
            <a:endParaRPr lang="en-US" sz="1500" dirty="0"/>
          </a:p>
        </p:txBody>
      </p:sp>
      <p:sp>
        <p:nvSpPr>
          <p:cNvPr id="16" name="Text 13"/>
          <p:cNvSpPr/>
          <p:nvPr/>
        </p:nvSpPr>
        <p:spPr>
          <a:xfrm>
            <a:off x="751284" y="6248400"/>
            <a:ext cx="7641431" cy="1236345"/>
          </a:xfrm>
          <a:prstGeom prst="rect">
            <a:avLst/>
          </a:prstGeom>
          <a:noFill/>
          <a:ln/>
        </p:spPr>
        <p:txBody>
          <a:bodyPr wrap="square" lIns="0" tIns="0" rIns="0" bIns="0" rtlCol="0" anchor="t"/>
          <a:lstStyle/>
          <a:p>
            <a:pPr marL="0" indent="0" algn="l">
              <a:lnSpc>
                <a:spcPts val="2400"/>
              </a:lnSpc>
              <a:buNone/>
            </a:pPr>
            <a:r>
              <a:rPr lang="en-US" sz="1500" dirty="0">
                <a:solidFill>
                  <a:srgbClr val="FFE5E5"/>
                </a:solidFill>
                <a:latin typeface="DM Sans" pitchFamily="34" charset="0"/>
                <a:ea typeface="DM Sans" pitchFamily="34" charset="-122"/>
                <a:cs typeface="DM Sans" pitchFamily="34" charset="-120"/>
              </a:rPr>
              <a:t>PR outreach uses free media from the Mayor of London's Hospitality Recovery Scheme (MP Soininen, 2024). The digital CAC is £3.40 and the six-month LTV is £196 per subscriber. Marketing costs are below 5% of sales while aggressive footfall goals are met, per ONS (2025).</a:t>
            </a:r>
            <a:endParaRPr lang="en-US" sz="15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758309" y="778312"/>
            <a:ext cx="9317831" cy="712708"/>
          </a:xfrm>
          <a:prstGeom prst="rect">
            <a:avLst/>
          </a:prstGeom>
          <a:noFill/>
          <a:ln/>
        </p:spPr>
        <p:txBody>
          <a:bodyPr wrap="none" lIns="0" tIns="0" rIns="0" bIns="0" rtlCol="0" anchor="t"/>
          <a:lstStyle/>
          <a:p>
            <a:pPr marL="0" indent="0" algn="l">
              <a:lnSpc>
                <a:spcPts val="5600"/>
              </a:lnSpc>
              <a:buNone/>
            </a:pPr>
            <a:r>
              <a:rPr lang="en-US" sz="4450" dirty="0">
                <a:solidFill>
                  <a:srgbClr val="FAEBEB"/>
                </a:solidFill>
                <a:latin typeface="Dela Gothic One" pitchFamily="34" charset="0"/>
                <a:ea typeface="Dela Gothic One" pitchFamily="34" charset="-122"/>
                <a:cs typeface="Dela Gothic One" pitchFamily="34" charset="-120"/>
              </a:rPr>
              <a:t>Brand and Menu Experience</a:t>
            </a:r>
            <a:endParaRPr lang="en-US" sz="4450" dirty="0"/>
          </a:p>
        </p:txBody>
      </p:sp>
      <p:sp>
        <p:nvSpPr>
          <p:cNvPr id="3" name="Text 1"/>
          <p:cNvSpPr/>
          <p:nvPr/>
        </p:nvSpPr>
        <p:spPr>
          <a:xfrm>
            <a:off x="1659969" y="2227302"/>
            <a:ext cx="3035379" cy="356235"/>
          </a:xfrm>
          <a:prstGeom prst="rect">
            <a:avLst/>
          </a:prstGeom>
          <a:noFill/>
          <a:ln/>
        </p:spPr>
        <p:txBody>
          <a:bodyPr wrap="none" lIns="0" tIns="0" rIns="0" bIns="0" rtlCol="0" anchor="t"/>
          <a:lstStyle/>
          <a:p>
            <a:pPr marL="0" indent="0" algn="r">
              <a:lnSpc>
                <a:spcPts val="2800"/>
              </a:lnSpc>
              <a:buNone/>
            </a:pPr>
            <a:r>
              <a:rPr lang="en-US" sz="2200" dirty="0">
                <a:solidFill>
                  <a:srgbClr val="FFE5E5"/>
                </a:solidFill>
                <a:latin typeface="Dela Gothic One" pitchFamily="34" charset="0"/>
                <a:ea typeface="Dela Gothic One" pitchFamily="34" charset="-122"/>
                <a:cs typeface="Dela Gothic One" pitchFamily="34" charset="-120"/>
              </a:rPr>
              <a:t>Signature Flavors</a:t>
            </a:r>
            <a:endParaRPr lang="en-US" sz="2200" dirty="0"/>
          </a:p>
        </p:txBody>
      </p:sp>
      <p:sp>
        <p:nvSpPr>
          <p:cNvPr id="4" name="Text 2"/>
          <p:cNvSpPr/>
          <p:nvPr/>
        </p:nvSpPr>
        <p:spPr>
          <a:xfrm>
            <a:off x="758309" y="2713434"/>
            <a:ext cx="3937040" cy="1040130"/>
          </a:xfrm>
          <a:prstGeom prst="rect">
            <a:avLst/>
          </a:prstGeom>
          <a:noFill/>
          <a:ln/>
        </p:spPr>
        <p:txBody>
          <a:bodyPr wrap="square" lIns="0" tIns="0" rIns="0" bIns="0" rtlCol="0" anchor="t"/>
          <a:lstStyle/>
          <a:p>
            <a:pPr marL="0" indent="0" algn="r">
              <a:lnSpc>
                <a:spcPts val="2700"/>
              </a:lnSpc>
              <a:buNone/>
            </a:pPr>
            <a:r>
              <a:rPr lang="en-US" sz="1700" dirty="0">
                <a:solidFill>
                  <a:srgbClr val="FFE5E5"/>
                </a:solidFill>
                <a:latin typeface="DM Sans" pitchFamily="34" charset="0"/>
                <a:ea typeface="DM Sans" pitchFamily="34" charset="-122"/>
                <a:cs typeface="DM Sans" pitchFamily="34" charset="-120"/>
              </a:rPr>
              <a:t>Fermented toppings, UK-grown pulses, and heritage grains add umami to signature bowls</a:t>
            </a:r>
            <a:endParaRPr lang="en-US" sz="1700" dirty="0"/>
          </a:p>
        </p:txBody>
      </p:sp>
      <p:pic>
        <p:nvPicPr>
          <p:cNvPr id="5" name="Image 0" descr="preencoded.png"/>
          <p:cNvPicPr>
            <a:picLocks noChangeAspect="1"/>
          </p:cNvPicPr>
          <p:nvPr/>
        </p:nvPicPr>
        <p:blipFill>
          <a:blip r:embed="rId3"/>
          <a:stretch>
            <a:fillRect/>
          </a:stretch>
        </p:blipFill>
        <p:spPr>
          <a:xfrm>
            <a:off x="5020270" y="1924288"/>
            <a:ext cx="4589740" cy="4589740"/>
          </a:xfrm>
          <a:prstGeom prst="rect">
            <a:avLst/>
          </a:prstGeom>
        </p:spPr>
      </p:pic>
      <p:pic>
        <p:nvPicPr>
          <p:cNvPr id="6" name="Image 1" descr="preencoded.png"/>
          <p:cNvPicPr>
            <a:picLocks noChangeAspect="1"/>
          </p:cNvPicPr>
          <p:nvPr/>
        </p:nvPicPr>
        <p:blipFill>
          <a:blip r:embed="rId4"/>
          <a:stretch>
            <a:fillRect/>
          </a:stretch>
        </p:blipFill>
        <p:spPr>
          <a:xfrm>
            <a:off x="6017121" y="2880658"/>
            <a:ext cx="324088" cy="405170"/>
          </a:xfrm>
          <a:prstGeom prst="rect">
            <a:avLst/>
          </a:prstGeom>
        </p:spPr>
      </p:pic>
      <p:sp>
        <p:nvSpPr>
          <p:cNvPr id="7" name="Text 3"/>
          <p:cNvSpPr/>
          <p:nvPr/>
        </p:nvSpPr>
        <p:spPr>
          <a:xfrm>
            <a:off x="9934932" y="2400657"/>
            <a:ext cx="3107531" cy="356235"/>
          </a:xfrm>
          <a:prstGeom prst="rect">
            <a:avLst/>
          </a:prstGeom>
          <a:noFill/>
          <a:ln/>
        </p:spPr>
        <p:txBody>
          <a:bodyPr wrap="none" lIns="0" tIns="0" rIns="0" bIns="0" rtlCol="0" anchor="t"/>
          <a:lstStyle/>
          <a:p>
            <a:pPr marL="0" indent="0" algn="l">
              <a:lnSpc>
                <a:spcPts val="2800"/>
              </a:lnSpc>
              <a:buNone/>
            </a:pPr>
            <a:r>
              <a:rPr lang="en-US" sz="2200" dirty="0">
                <a:solidFill>
                  <a:srgbClr val="FFE5E5"/>
                </a:solidFill>
                <a:latin typeface="Dela Gothic One" pitchFamily="34" charset="0"/>
                <a:ea typeface="Dela Gothic One" pitchFamily="34" charset="-122"/>
                <a:cs typeface="Dela Gothic One" pitchFamily="34" charset="-120"/>
              </a:rPr>
              <a:t>Seasonal Rotation</a:t>
            </a:r>
            <a:endParaRPr lang="en-US" sz="2200" dirty="0"/>
          </a:p>
        </p:txBody>
      </p:sp>
      <p:sp>
        <p:nvSpPr>
          <p:cNvPr id="8" name="Text 4"/>
          <p:cNvSpPr/>
          <p:nvPr/>
        </p:nvSpPr>
        <p:spPr>
          <a:xfrm>
            <a:off x="9934932" y="2886789"/>
            <a:ext cx="3937159" cy="693420"/>
          </a:xfrm>
          <a:prstGeom prst="rect">
            <a:avLst/>
          </a:prstGeom>
          <a:noFill/>
          <a:ln/>
        </p:spPr>
        <p:txBody>
          <a:bodyPr wrap="square" lIns="0" tIns="0" rIns="0" bIns="0" rtlCol="0" anchor="t"/>
          <a:lstStyle/>
          <a:p>
            <a:pPr marL="0" indent="0" algn="l">
              <a:lnSpc>
                <a:spcPts val="2700"/>
              </a:lnSpc>
              <a:buNone/>
            </a:pPr>
            <a:r>
              <a:rPr lang="en-US" sz="1700" dirty="0">
                <a:solidFill>
                  <a:srgbClr val="FFE5E5"/>
                </a:solidFill>
                <a:latin typeface="DM Sans" pitchFamily="34" charset="0"/>
                <a:ea typeface="DM Sans" pitchFamily="34" charset="-122"/>
                <a:cs typeface="DM Sans" pitchFamily="34" charset="-120"/>
              </a:rPr>
              <a:t>Monthly seasonal broths keep cuisine interesting and encourage repeat visits</a:t>
            </a:r>
            <a:endParaRPr lang="en-US" sz="1700" dirty="0"/>
          </a:p>
        </p:txBody>
      </p:sp>
      <p:pic>
        <p:nvPicPr>
          <p:cNvPr id="9" name="Image 2" descr="preencoded.png"/>
          <p:cNvPicPr>
            <a:picLocks noChangeAspect="1"/>
          </p:cNvPicPr>
          <p:nvPr/>
        </p:nvPicPr>
        <p:blipFill>
          <a:blip r:embed="rId5"/>
          <a:stretch>
            <a:fillRect/>
          </a:stretch>
        </p:blipFill>
        <p:spPr>
          <a:xfrm>
            <a:off x="5020270" y="1924288"/>
            <a:ext cx="4589740" cy="4589740"/>
          </a:xfrm>
          <a:prstGeom prst="rect">
            <a:avLst/>
          </a:prstGeom>
        </p:spPr>
      </p:pic>
      <p:pic>
        <p:nvPicPr>
          <p:cNvPr id="10" name="Image 3" descr="preencoded.png"/>
          <p:cNvPicPr>
            <a:picLocks noChangeAspect="1"/>
          </p:cNvPicPr>
          <p:nvPr/>
        </p:nvPicPr>
        <p:blipFill>
          <a:blip r:embed="rId6"/>
          <a:stretch>
            <a:fillRect/>
          </a:stretch>
        </p:blipFill>
        <p:spPr>
          <a:xfrm>
            <a:off x="8288834" y="2880658"/>
            <a:ext cx="324088" cy="405170"/>
          </a:xfrm>
          <a:prstGeom prst="rect">
            <a:avLst/>
          </a:prstGeom>
        </p:spPr>
      </p:pic>
      <p:sp>
        <p:nvSpPr>
          <p:cNvPr id="11" name="Text 5"/>
          <p:cNvSpPr/>
          <p:nvPr/>
        </p:nvSpPr>
        <p:spPr>
          <a:xfrm>
            <a:off x="9934932" y="4684633"/>
            <a:ext cx="2850713" cy="356235"/>
          </a:xfrm>
          <a:prstGeom prst="rect">
            <a:avLst/>
          </a:prstGeom>
          <a:noFill/>
          <a:ln/>
        </p:spPr>
        <p:txBody>
          <a:bodyPr wrap="none" lIns="0" tIns="0" rIns="0" bIns="0" rtlCol="0" anchor="t"/>
          <a:lstStyle/>
          <a:p>
            <a:pPr marL="0" indent="0" algn="l">
              <a:lnSpc>
                <a:spcPts val="2800"/>
              </a:lnSpc>
              <a:buNone/>
            </a:pPr>
            <a:r>
              <a:rPr lang="en-US" sz="2200" dirty="0">
                <a:solidFill>
                  <a:srgbClr val="FFE5E5"/>
                </a:solidFill>
                <a:latin typeface="Dela Gothic One" pitchFamily="34" charset="0"/>
                <a:ea typeface="Dela Gothic One" pitchFamily="34" charset="-122"/>
                <a:cs typeface="Dela Gothic One" pitchFamily="34" charset="-120"/>
              </a:rPr>
              <a:t>Brand Identity</a:t>
            </a:r>
            <a:endParaRPr lang="en-US" sz="2200" dirty="0"/>
          </a:p>
        </p:txBody>
      </p:sp>
      <p:sp>
        <p:nvSpPr>
          <p:cNvPr id="12" name="Text 6"/>
          <p:cNvSpPr/>
          <p:nvPr/>
        </p:nvSpPr>
        <p:spPr>
          <a:xfrm>
            <a:off x="9934932" y="5170765"/>
            <a:ext cx="3937159" cy="1040130"/>
          </a:xfrm>
          <a:prstGeom prst="rect">
            <a:avLst/>
          </a:prstGeom>
          <a:noFill/>
          <a:ln/>
        </p:spPr>
        <p:txBody>
          <a:bodyPr wrap="square" lIns="0" tIns="0" rIns="0" bIns="0" rtlCol="0" anchor="t"/>
          <a:lstStyle/>
          <a:p>
            <a:pPr marL="0" indent="0" algn="l">
              <a:lnSpc>
                <a:spcPts val="2700"/>
              </a:lnSpc>
              <a:buNone/>
            </a:pPr>
            <a:r>
              <a:rPr lang="en-US" sz="1700" dirty="0">
                <a:solidFill>
                  <a:srgbClr val="FFE5E5"/>
                </a:solidFill>
                <a:latin typeface="DM Sans" pitchFamily="34" charset="0"/>
                <a:ea typeface="DM Sans" pitchFamily="34" charset="-122"/>
                <a:cs typeface="DM Sans" pitchFamily="34" charset="-120"/>
              </a:rPr>
              <a:t>Earthy greens and clay make consumers feel comfortable and fresh (Kantar, 2024)</a:t>
            </a:r>
            <a:endParaRPr lang="en-US" sz="1700" dirty="0"/>
          </a:p>
        </p:txBody>
      </p:sp>
      <p:pic>
        <p:nvPicPr>
          <p:cNvPr id="13" name="Image 4" descr="preencoded.png"/>
          <p:cNvPicPr>
            <a:picLocks noChangeAspect="1"/>
          </p:cNvPicPr>
          <p:nvPr/>
        </p:nvPicPr>
        <p:blipFill>
          <a:blip r:embed="rId7"/>
          <a:stretch>
            <a:fillRect/>
          </a:stretch>
        </p:blipFill>
        <p:spPr>
          <a:xfrm>
            <a:off x="5020270" y="1924288"/>
            <a:ext cx="4589740" cy="4589740"/>
          </a:xfrm>
          <a:prstGeom prst="rect">
            <a:avLst/>
          </a:prstGeom>
        </p:spPr>
      </p:pic>
      <p:pic>
        <p:nvPicPr>
          <p:cNvPr id="14" name="Image 5" descr="preencoded.png"/>
          <p:cNvPicPr>
            <a:picLocks noChangeAspect="1"/>
          </p:cNvPicPr>
          <p:nvPr/>
        </p:nvPicPr>
        <p:blipFill>
          <a:blip r:embed="rId8"/>
          <a:stretch>
            <a:fillRect/>
          </a:stretch>
        </p:blipFill>
        <p:spPr>
          <a:xfrm>
            <a:off x="8288834" y="5152370"/>
            <a:ext cx="324088" cy="405170"/>
          </a:xfrm>
          <a:prstGeom prst="rect">
            <a:avLst/>
          </a:prstGeom>
        </p:spPr>
      </p:pic>
      <p:sp>
        <p:nvSpPr>
          <p:cNvPr id="15" name="Text 7"/>
          <p:cNvSpPr/>
          <p:nvPr/>
        </p:nvSpPr>
        <p:spPr>
          <a:xfrm>
            <a:off x="1844635" y="4684633"/>
            <a:ext cx="2850713" cy="356235"/>
          </a:xfrm>
          <a:prstGeom prst="rect">
            <a:avLst/>
          </a:prstGeom>
          <a:noFill/>
          <a:ln/>
        </p:spPr>
        <p:txBody>
          <a:bodyPr wrap="none" lIns="0" tIns="0" rIns="0" bIns="0" rtlCol="0" anchor="t"/>
          <a:lstStyle/>
          <a:p>
            <a:pPr marL="0" indent="0" algn="r">
              <a:lnSpc>
                <a:spcPts val="2800"/>
              </a:lnSpc>
              <a:buNone/>
            </a:pPr>
            <a:r>
              <a:rPr lang="en-US" sz="2200" dirty="0">
                <a:solidFill>
                  <a:srgbClr val="FFE5E5"/>
                </a:solidFill>
                <a:latin typeface="Dela Gothic One" pitchFamily="34" charset="0"/>
                <a:ea typeface="Dela Gothic One" pitchFamily="34" charset="-122"/>
                <a:cs typeface="Dela Gothic One" pitchFamily="34" charset="-120"/>
              </a:rPr>
              <a:t>Service Speed</a:t>
            </a:r>
            <a:endParaRPr lang="en-US" sz="2200" dirty="0"/>
          </a:p>
        </p:txBody>
      </p:sp>
      <p:sp>
        <p:nvSpPr>
          <p:cNvPr id="16" name="Text 8"/>
          <p:cNvSpPr/>
          <p:nvPr/>
        </p:nvSpPr>
        <p:spPr>
          <a:xfrm>
            <a:off x="758309" y="5170765"/>
            <a:ext cx="3937040" cy="1040130"/>
          </a:xfrm>
          <a:prstGeom prst="rect">
            <a:avLst/>
          </a:prstGeom>
          <a:noFill/>
          <a:ln/>
        </p:spPr>
        <p:txBody>
          <a:bodyPr wrap="square" lIns="0" tIns="0" rIns="0" bIns="0" rtlCol="0" anchor="t"/>
          <a:lstStyle/>
          <a:p>
            <a:pPr marL="0" indent="0" algn="r">
              <a:lnSpc>
                <a:spcPts val="2700"/>
              </a:lnSpc>
              <a:buNone/>
            </a:pPr>
            <a:r>
              <a:rPr lang="en-US" sz="1700" dirty="0">
                <a:solidFill>
                  <a:srgbClr val="FFE5E5"/>
                </a:solidFill>
                <a:latin typeface="DM Sans" pitchFamily="34" charset="0"/>
                <a:ea typeface="DM Sans" pitchFamily="34" charset="-122"/>
                <a:cs typeface="DM Sans" pitchFamily="34" charset="-120"/>
              </a:rPr>
              <a:t>From payment to handoff, the mystery shop's service time KPI is two minutes (WRAP, 2024)</a:t>
            </a:r>
            <a:endParaRPr lang="en-US" sz="1700" dirty="0"/>
          </a:p>
        </p:txBody>
      </p:sp>
      <p:pic>
        <p:nvPicPr>
          <p:cNvPr id="17" name="Image 6" descr="preencoded.png"/>
          <p:cNvPicPr>
            <a:picLocks noChangeAspect="1"/>
          </p:cNvPicPr>
          <p:nvPr/>
        </p:nvPicPr>
        <p:blipFill>
          <a:blip r:embed="rId9"/>
          <a:stretch>
            <a:fillRect/>
          </a:stretch>
        </p:blipFill>
        <p:spPr>
          <a:xfrm>
            <a:off x="5020270" y="1924288"/>
            <a:ext cx="4589740" cy="4589740"/>
          </a:xfrm>
          <a:prstGeom prst="rect">
            <a:avLst/>
          </a:prstGeom>
        </p:spPr>
      </p:pic>
      <p:pic>
        <p:nvPicPr>
          <p:cNvPr id="18" name="Image 7" descr="preencoded.png"/>
          <p:cNvPicPr>
            <a:picLocks noChangeAspect="1"/>
          </p:cNvPicPr>
          <p:nvPr/>
        </p:nvPicPr>
        <p:blipFill>
          <a:blip r:embed="rId10"/>
          <a:stretch>
            <a:fillRect/>
          </a:stretch>
        </p:blipFill>
        <p:spPr>
          <a:xfrm>
            <a:off x="6017121" y="5152370"/>
            <a:ext cx="324088" cy="405170"/>
          </a:xfrm>
          <a:prstGeom prst="rect">
            <a:avLst/>
          </a:prstGeom>
        </p:spPr>
      </p:pic>
      <p:sp>
        <p:nvSpPr>
          <p:cNvPr id="19" name="Text 9"/>
          <p:cNvSpPr/>
          <p:nvPr/>
        </p:nvSpPr>
        <p:spPr>
          <a:xfrm>
            <a:off x="758309" y="6757749"/>
            <a:ext cx="13113782" cy="693420"/>
          </a:xfrm>
          <a:prstGeom prst="rect">
            <a:avLst/>
          </a:prstGeom>
          <a:noFill/>
          <a:ln/>
        </p:spPr>
        <p:txBody>
          <a:bodyPr wrap="square" lIns="0" tIns="0" rIns="0" bIns="0" rtlCol="0" anchor="t"/>
          <a:lstStyle/>
          <a:p>
            <a:pPr marL="0" indent="0" algn="l">
              <a:lnSpc>
                <a:spcPts val="2700"/>
              </a:lnSpc>
              <a:buNone/>
            </a:pPr>
            <a:r>
              <a:rPr lang="en-US" sz="1700" dirty="0">
                <a:solidFill>
                  <a:srgbClr val="FFE5E5"/>
                </a:solidFill>
                <a:latin typeface="DM Sans" pitchFamily="34" charset="0"/>
                <a:ea typeface="DM Sans" pitchFamily="34" charset="-122"/>
                <a:cs typeface="DM Sans" pitchFamily="34" charset="-120"/>
              </a:rPr>
              <a:t>Open kitchen scents and reused wood counters enhance guests' experience. Each box features a QR code that tells the food's farm tale. These design decisions give customers a memorable trip to our goal.</a:t>
            </a:r>
            <a:endParaRPr lang="en-US" sz="17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758309" y="939284"/>
            <a:ext cx="8229243" cy="605671"/>
          </a:xfrm>
          <a:prstGeom prst="rect">
            <a:avLst/>
          </a:prstGeom>
          <a:noFill/>
          <a:ln/>
        </p:spPr>
        <p:txBody>
          <a:bodyPr wrap="none" lIns="0" tIns="0" rIns="0" bIns="0" rtlCol="0" anchor="t"/>
          <a:lstStyle/>
          <a:p>
            <a:pPr marL="0" indent="0" algn="l">
              <a:lnSpc>
                <a:spcPts val="4750"/>
              </a:lnSpc>
              <a:buNone/>
            </a:pPr>
            <a:r>
              <a:rPr lang="en-US" sz="3800" dirty="0">
                <a:solidFill>
                  <a:srgbClr val="FAEBEB"/>
                </a:solidFill>
                <a:latin typeface="Dela Gothic One" pitchFamily="34" charset="0"/>
                <a:ea typeface="Dela Gothic One" pitchFamily="34" charset="-122"/>
                <a:cs typeface="Dela Gothic One" pitchFamily="34" charset="-120"/>
              </a:rPr>
              <a:t>Operations and Supply Chain</a:t>
            </a:r>
            <a:endParaRPr lang="en-US" sz="3800" dirty="0"/>
          </a:p>
        </p:txBody>
      </p:sp>
      <p:sp>
        <p:nvSpPr>
          <p:cNvPr id="3" name="Shape 1"/>
          <p:cNvSpPr/>
          <p:nvPr/>
        </p:nvSpPr>
        <p:spPr>
          <a:xfrm>
            <a:off x="758309" y="1913215"/>
            <a:ext cx="1639133" cy="1076087"/>
          </a:xfrm>
          <a:prstGeom prst="roundRect">
            <a:avLst>
              <a:gd name="adj" fmla="val 7188"/>
            </a:avLst>
          </a:prstGeom>
          <a:solidFill>
            <a:srgbClr val="740B0B"/>
          </a:solidFill>
          <a:ln w="7620">
            <a:solidFill>
              <a:srgbClr val="8D2424"/>
            </a:solidFill>
            <a:prstDash val="solid"/>
          </a:ln>
        </p:spPr>
        <p:txBody>
          <a:bodyPr/>
          <a:lstStyle/>
          <a:p>
            <a:endParaRPr lang="en-US"/>
          </a:p>
        </p:txBody>
      </p:sp>
      <p:pic>
        <p:nvPicPr>
          <p:cNvPr id="4" name="Image 0" descr="preencoded.png"/>
          <p:cNvPicPr>
            <a:picLocks noChangeAspect="1"/>
          </p:cNvPicPr>
          <p:nvPr/>
        </p:nvPicPr>
        <p:blipFill>
          <a:blip r:embed="rId3"/>
          <a:stretch>
            <a:fillRect/>
          </a:stretch>
        </p:blipFill>
        <p:spPr>
          <a:xfrm>
            <a:off x="1448395" y="2289453"/>
            <a:ext cx="258961" cy="323612"/>
          </a:xfrm>
          <a:prstGeom prst="rect">
            <a:avLst/>
          </a:prstGeom>
        </p:spPr>
      </p:pic>
      <p:sp>
        <p:nvSpPr>
          <p:cNvPr id="5" name="Text 2"/>
          <p:cNvSpPr/>
          <p:nvPr/>
        </p:nvSpPr>
        <p:spPr>
          <a:xfrm>
            <a:off x="2581513" y="2097286"/>
            <a:ext cx="2423160" cy="302776"/>
          </a:xfrm>
          <a:prstGeom prst="rect">
            <a:avLst/>
          </a:prstGeom>
          <a:noFill/>
          <a:ln/>
        </p:spPr>
        <p:txBody>
          <a:bodyPr wrap="none" lIns="0" tIns="0" rIns="0" bIns="0" rtlCol="0" anchor="t"/>
          <a:lstStyle/>
          <a:p>
            <a:pPr marL="0" indent="0" algn="l">
              <a:lnSpc>
                <a:spcPts val="2350"/>
              </a:lnSpc>
              <a:buNone/>
            </a:pPr>
            <a:r>
              <a:rPr lang="en-US" sz="1900" dirty="0">
                <a:solidFill>
                  <a:srgbClr val="FFE5E5"/>
                </a:solidFill>
                <a:latin typeface="Dela Gothic One" pitchFamily="34" charset="0"/>
                <a:ea typeface="Dela Gothic One" pitchFamily="34" charset="-122"/>
                <a:cs typeface="Dela Gothic One" pitchFamily="34" charset="-120"/>
              </a:rPr>
              <a:t>Location</a:t>
            </a:r>
            <a:endParaRPr lang="en-US" sz="1900" dirty="0"/>
          </a:p>
        </p:txBody>
      </p:sp>
      <p:sp>
        <p:nvSpPr>
          <p:cNvPr id="6" name="Text 3"/>
          <p:cNvSpPr/>
          <p:nvPr/>
        </p:nvSpPr>
        <p:spPr>
          <a:xfrm>
            <a:off x="2581513" y="2510552"/>
            <a:ext cx="5602248" cy="294680"/>
          </a:xfrm>
          <a:prstGeom prst="rect">
            <a:avLst/>
          </a:prstGeom>
          <a:noFill/>
          <a:ln/>
        </p:spPr>
        <p:txBody>
          <a:bodyPr wrap="none" lIns="0" tIns="0" rIns="0" bIns="0" rtlCol="0" anchor="t"/>
          <a:lstStyle/>
          <a:p>
            <a:pPr marL="0" indent="0" algn="l">
              <a:lnSpc>
                <a:spcPts val="2300"/>
              </a:lnSpc>
              <a:buNone/>
            </a:pPr>
            <a:r>
              <a:rPr lang="en-US" sz="1450" dirty="0">
                <a:solidFill>
                  <a:srgbClr val="FFE5E5"/>
                </a:solidFill>
                <a:latin typeface="DM Sans" pitchFamily="34" charset="0"/>
                <a:ea typeface="DM Sans" pitchFamily="34" charset="-122"/>
                <a:cs typeface="DM Sans" pitchFamily="34" charset="-120"/>
              </a:rPr>
              <a:t>86 m² ground-floor room leased for £63k/year (NPD Group, 2024)</a:t>
            </a:r>
            <a:endParaRPr lang="en-US" sz="1450" dirty="0"/>
          </a:p>
        </p:txBody>
      </p:sp>
      <p:sp>
        <p:nvSpPr>
          <p:cNvPr id="7" name="Shape 4"/>
          <p:cNvSpPr/>
          <p:nvPr/>
        </p:nvSpPr>
        <p:spPr>
          <a:xfrm>
            <a:off x="2489478" y="2979777"/>
            <a:ext cx="11290578" cy="11430"/>
          </a:xfrm>
          <a:prstGeom prst="roundRect">
            <a:avLst>
              <a:gd name="adj" fmla="val 676714"/>
            </a:avLst>
          </a:prstGeom>
          <a:solidFill>
            <a:srgbClr val="8D2424"/>
          </a:solidFill>
          <a:ln/>
        </p:spPr>
        <p:txBody>
          <a:bodyPr/>
          <a:lstStyle/>
          <a:p>
            <a:endParaRPr lang="en-US"/>
          </a:p>
        </p:txBody>
      </p:sp>
      <p:sp>
        <p:nvSpPr>
          <p:cNvPr id="8" name="Shape 5"/>
          <p:cNvSpPr/>
          <p:nvPr/>
        </p:nvSpPr>
        <p:spPr>
          <a:xfrm>
            <a:off x="758309" y="3081338"/>
            <a:ext cx="3278386" cy="1076087"/>
          </a:xfrm>
          <a:prstGeom prst="roundRect">
            <a:avLst>
              <a:gd name="adj" fmla="val 7188"/>
            </a:avLst>
          </a:prstGeom>
          <a:solidFill>
            <a:srgbClr val="740B0B"/>
          </a:solidFill>
          <a:ln w="7620">
            <a:solidFill>
              <a:srgbClr val="8D2424"/>
            </a:solidFill>
            <a:prstDash val="solid"/>
          </a:ln>
        </p:spPr>
        <p:txBody>
          <a:bodyPr/>
          <a:lstStyle/>
          <a:p>
            <a:endParaRPr lang="en-US"/>
          </a:p>
        </p:txBody>
      </p:sp>
      <p:pic>
        <p:nvPicPr>
          <p:cNvPr id="9" name="Image 1" descr="preencoded.png"/>
          <p:cNvPicPr>
            <a:picLocks noChangeAspect="1"/>
          </p:cNvPicPr>
          <p:nvPr/>
        </p:nvPicPr>
        <p:blipFill>
          <a:blip r:embed="rId4"/>
          <a:stretch>
            <a:fillRect/>
          </a:stretch>
        </p:blipFill>
        <p:spPr>
          <a:xfrm>
            <a:off x="2268022" y="3457575"/>
            <a:ext cx="258961" cy="323612"/>
          </a:xfrm>
          <a:prstGeom prst="rect">
            <a:avLst/>
          </a:prstGeom>
        </p:spPr>
      </p:pic>
      <p:sp>
        <p:nvSpPr>
          <p:cNvPr id="10" name="Text 6"/>
          <p:cNvSpPr/>
          <p:nvPr/>
        </p:nvSpPr>
        <p:spPr>
          <a:xfrm>
            <a:off x="4220766" y="3265408"/>
            <a:ext cx="2423160" cy="302776"/>
          </a:xfrm>
          <a:prstGeom prst="rect">
            <a:avLst/>
          </a:prstGeom>
          <a:noFill/>
          <a:ln/>
        </p:spPr>
        <p:txBody>
          <a:bodyPr wrap="none" lIns="0" tIns="0" rIns="0" bIns="0" rtlCol="0" anchor="t"/>
          <a:lstStyle/>
          <a:p>
            <a:pPr marL="0" indent="0" algn="l">
              <a:lnSpc>
                <a:spcPts val="2350"/>
              </a:lnSpc>
              <a:buNone/>
            </a:pPr>
            <a:r>
              <a:rPr lang="en-US" sz="1900" dirty="0">
                <a:solidFill>
                  <a:srgbClr val="FFE5E5"/>
                </a:solidFill>
                <a:latin typeface="Dela Gothic One" pitchFamily="34" charset="0"/>
                <a:ea typeface="Dela Gothic One" pitchFamily="34" charset="-122"/>
                <a:cs typeface="Dela Gothic One" pitchFamily="34" charset="-120"/>
              </a:rPr>
              <a:t>Fresh Supply</a:t>
            </a:r>
            <a:endParaRPr lang="en-US" sz="1900" dirty="0"/>
          </a:p>
        </p:txBody>
      </p:sp>
      <p:sp>
        <p:nvSpPr>
          <p:cNvPr id="11" name="Text 7"/>
          <p:cNvSpPr/>
          <p:nvPr/>
        </p:nvSpPr>
        <p:spPr>
          <a:xfrm>
            <a:off x="4220766" y="3678674"/>
            <a:ext cx="9012555" cy="294680"/>
          </a:xfrm>
          <a:prstGeom prst="rect">
            <a:avLst/>
          </a:prstGeom>
          <a:noFill/>
          <a:ln/>
        </p:spPr>
        <p:txBody>
          <a:bodyPr wrap="none" lIns="0" tIns="0" rIns="0" bIns="0" rtlCol="0" anchor="t"/>
          <a:lstStyle/>
          <a:p>
            <a:pPr marL="0" indent="0" algn="l">
              <a:lnSpc>
                <a:spcPts val="2300"/>
              </a:lnSpc>
              <a:buNone/>
            </a:pPr>
            <a:r>
              <a:rPr lang="en-US" sz="1450" dirty="0">
                <a:solidFill>
                  <a:srgbClr val="FFE5E5"/>
                </a:solidFill>
                <a:latin typeface="DM Sans" pitchFamily="34" charset="0"/>
                <a:ea typeface="DM Sans" pitchFamily="34" charset="-122"/>
                <a:cs typeface="DM Sans" pitchFamily="34" charset="-120"/>
              </a:rPr>
              <a:t>Sutton Community Farm and Growing Underground produce remains fresh for 48 hours from field to table</a:t>
            </a:r>
            <a:endParaRPr lang="en-US" sz="1450" dirty="0"/>
          </a:p>
        </p:txBody>
      </p:sp>
      <p:sp>
        <p:nvSpPr>
          <p:cNvPr id="12" name="Shape 8"/>
          <p:cNvSpPr/>
          <p:nvPr/>
        </p:nvSpPr>
        <p:spPr>
          <a:xfrm>
            <a:off x="4128730" y="4147899"/>
            <a:ext cx="9651325" cy="11430"/>
          </a:xfrm>
          <a:prstGeom prst="roundRect">
            <a:avLst>
              <a:gd name="adj" fmla="val 676714"/>
            </a:avLst>
          </a:prstGeom>
          <a:solidFill>
            <a:srgbClr val="8D2424"/>
          </a:solidFill>
          <a:ln/>
        </p:spPr>
        <p:txBody>
          <a:bodyPr/>
          <a:lstStyle/>
          <a:p>
            <a:endParaRPr lang="en-US"/>
          </a:p>
        </p:txBody>
      </p:sp>
      <p:sp>
        <p:nvSpPr>
          <p:cNvPr id="13" name="Shape 9"/>
          <p:cNvSpPr/>
          <p:nvPr/>
        </p:nvSpPr>
        <p:spPr>
          <a:xfrm>
            <a:off x="758309" y="4249460"/>
            <a:ext cx="4917638" cy="1076087"/>
          </a:xfrm>
          <a:prstGeom prst="roundRect">
            <a:avLst>
              <a:gd name="adj" fmla="val 7188"/>
            </a:avLst>
          </a:prstGeom>
          <a:solidFill>
            <a:srgbClr val="740B0B"/>
          </a:solidFill>
          <a:ln w="7620">
            <a:solidFill>
              <a:srgbClr val="8D2424"/>
            </a:solidFill>
            <a:prstDash val="solid"/>
          </a:ln>
        </p:spPr>
        <p:txBody>
          <a:bodyPr/>
          <a:lstStyle/>
          <a:p>
            <a:endParaRPr lang="en-US"/>
          </a:p>
        </p:txBody>
      </p:sp>
      <p:pic>
        <p:nvPicPr>
          <p:cNvPr id="14" name="Image 2" descr="preencoded.png"/>
          <p:cNvPicPr>
            <a:picLocks noChangeAspect="1"/>
          </p:cNvPicPr>
          <p:nvPr/>
        </p:nvPicPr>
        <p:blipFill>
          <a:blip r:embed="rId5"/>
          <a:stretch>
            <a:fillRect/>
          </a:stretch>
        </p:blipFill>
        <p:spPr>
          <a:xfrm>
            <a:off x="3087648" y="4625697"/>
            <a:ext cx="258961" cy="323612"/>
          </a:xfrm>
          <a:prstGeom prst="rect">
            <a:avLst/>
          </a:prstGeom>
        </p:spPr>
      </p:pic>
      <p:sp>
        <p:nvSpPr>
          <p:cNvPr id="15" name="Text 10"/>
          <p:cNvSpPr/>
          <p:nvPr/>
        </p:nvSpPr>
        <p:spPr>
          <a:xfrm>
            <a:off x="5860018" y="4433530"/>
            <a:ext cx="2835831" cy="302776"/>
          </a:xfrm>
          <a:prstGeom prst="rect">
            <a:avLst/>
          </a:prstGeom>
          <a:noFill/>
          <a:ln/>
        </p:spPr>
        <p:txBody>
          <a:bodyPr wrap="none" lIns="0" tIns="0" rIns="0" bIns="0" rtlCol="0" anchor="t"/>
          <a:lstStyle/>
          <a:p>
            <a:pPr marL="0" indent="0" algn="l">
              <a:lnSpc>
                <a:spcPts val="2350"/>
              </a:lnSpc>
              <a:buNone/>
            </a:pPr>
            <a:r>
              <a:rPr lang="en-US" sz="1900" dirty="0">
                <a:solidFill>
                  <a:srgbClr val="FFE5E5"/>
                </a:solidFill>
                <a:latin typeface="Dela Gothic One" pitchFamily="34" charset="0"/>
                <a:ea typeface="Dela Gothic One" pitchFamily="34" charset="-122"/>
                <a:cs typeface="Dela Gothic One" pitchFamily="34" charset="-120"/>
              </a:rPr>
              <a:t>Waste Management</a:t>
            </a:r>
            <a:endParaRPr lang="en-US" sz="1900" dirty="0"/>
          </a:p>
        </p:txBody>
      </p:sp>
      <p:sp>
        <p:nvSpPr>
          <p:cNvPr id="16" name="Text 11"/>
          <p:cNvSpPr/>
          <p:nvPr/>
        </p:nvSpPr>
        <p:spPr>
          <a:xfrm>
            <a:off x="5860018" y="4846796"/>
            <a:ext cx="5319951" cy="294680"/>
          </a:xfrm>
          <a:prstGeom prst="rect">
            <a:avLst/>
          </a:prstGeom>
          <a:noFill/>
          <a:ln/>
        </p:spPr>
        <p:txBody>
          <a:bodyPr wrap="none" lIns="0" tIns="0" rIns="0" bIns="0" rtlCol="0" anchor="t"/>
          <a:lstStyle/>
          <a:p>
            <a:pPr marL="0" indent="0" algn="l">
              <a:lnSpc>
                <a:spcPts val="2300"/>
              </a:lnSpc>
              <a:buNone/>
            </a:pPr>
            <a:r>
              <a:rPr lang="en-US" sz="1450" dirty="0">
                <a:solidFill>
                  <a:srgbClr val="FFE5E5"/>
                </a:solidFill>
                <a:latin typeface="DM Sans" pitchFamily="34" charset="0"/>
                <a:ea typeface="DM Sans" pitchFamily="34" charset="-122"/>
                <a:cs typeface="DM Sans" pitchFamily="34" charset="-120"/>
              </a:rPr>
              <a:t>Winnow Vision AI tracks prep waste, driving daily development</a:t>
            </a:r>
            <a:endParaRPr lang="en-US" sz="1450" dirty="0"/>
          </a:p>
        </p:txBody>
      </p:sp>
      <p:sp>
        <p:nvSpPr>
          <p:cNvPr id="17" name="Shape 12"/>
          <p:cNvSpPr/>
          <p:nvPr/>
        </p:nvSpPr>
        <p:spPr>
          <a:xfrm>
            <a:off x="5767983" y="5316022"/>
            <a:ext cx="8012073" cy="11430"/>
          </a:xfrm>
          <a:prstGeom prst="roundRect">
            <a:avLst>
              <a:gd name="adj" fmla="val 676714"/>
            </a:avLst>
          </a:prstGeom>
          <a:solidFill>
            <a:srgbClr val="8D2424"/>
          </a:solidFill>
          <a:ln/>
        </p:spPr>
        <p:txBody>
          <a:bodyPr/>
          <a:lstStyle/>
          <a:p>
            <a:endParaRPr lang="en-US"/>
          </a:p>
        </p:txBody>
      </p:sp>
      <p:sp>
        <p:nvSpPr>
          <p:cNvPr id="18" name="Shape 13"/>
          <p:cNvSpPr/>
          <p:nvPr/>
        </p:nvSpPr>
        <p:spPr>
          <a:xfrm>
            <a:off x="758309" y="5417582"/>
            <a:ext cx="6556891" cy="1076087"/>
          </a:xfrm>
          <a:prstGeom prst="roundRect">
            <a:avLst>
              <a:gd name="adj" fmla="val 7188"/>
            </a:avLst>
          </a:prstGeom>
          <a:solidFill>
            <a:srgbClr val="740B0B"/>
          </a:solidFill>
          <a:ln w="7620">
            <a:solidFill>
              <a:srgbClr val="8D2424"/>
            </a:solidFill>
            <a:prstDash val="solid"/>
          </a:ln>
        </p:spPr>
        <p:txBody>
          <a:bodyPr/>
          <a:lstStyle/>
          <a:p>
            <a:endParaRPr lang="en-US"/>
          </a:p>
        </p:txBody>
      </p:sp>
      <p:pic>
        <p:nvPicPr>
          <p:cNvPr id="19" name="Image 3" descr="preencoded.png"/>
          <p:cNvPicPr>
            <a:picLocks noChangeAspect="1"/>
          </p:cNvPicPr>
          <p:nvPr/>
        </p:nvPicPr>
        <p:blipFill>
          <a:blip r:embed="rId6"/>
          <a:stretch>
            <a:fillRect/>
          </a:stretch>
        </p:blipFill>
        <p:spPr>
          <a:xfrm>
            <a:off x="3907274" y="5793819"/>
            <a:ext cx="258961" cy="323612"/>
          </a:xfrm>
          <a:prstGeom prst="rect">
            <a:avLst/>
          </a:prstGeom>
        </p:spPr>
      </p:pic>
      <p:sp>
        <p:nvSpPr>
          <p:cNvPr id="20" name="Text 14"/>
          <p:cNvSpPr/>
          <p:nvPr/>
        </p:nvSpPr>
        <p:spPr>
          <a:xfrm>
            <a:off x="7499271" y="5601653"/>
            <a:ext cx="2423160" cy="302776"/>
          </a:xfrm>
          <a:prstGeom prst="rect">
            <a:avLst/>
          </a:prstGeom>
          <a:noFill/>
          <a:ln/>
        </p:spPr>
        <p:txBody>
          <a:bodyPr wrap="none" lIns="0" tIns="0" rIns="0" bIns="0" rtlCol="0" anchor="t"/>
          <a:lstStyle/>
          <a:p>
            <a:pPr marL="0" indent="0" algn="l">
              <a:lnSpc>
                <a:spcPts val="2350"/>
              </a:lnSpc>
              <a:buNone/>
            </a:pPr>
            <a:r>
              <a:rPr lang="en-US" sz="1900" dirty="0">
                <a:solidFill>
                  <a:srgbClr val="FFE5E5"/>
                </a:solidFill>
                <a:latin typeface="Dela Gothic One" pitchFamily="34" charset="0"/>
                <a:ea typeface="Dela Gothic One" pitchFamily="34" charset="-122"/>
                <a:cs typeface="Dela Gothic One" pitchFamily="34" charset="-120"/>
              </a:rPr>
              <a:t>Technology</a:t>
            </a:r>
            <a:endParaRPr lang="en-US" sz="1900" dirty="0"/>
          </a:p>
        </p:txBody>
      </p:sp>
      <p:sp>
        <p:nvSpPr>
          <p:cNvPr id="21" name="Text 15"/>
          <p:cNvSpPr/>
          <p:nvPr/>
        </p:nvSpPr>
        <p:spPr>
          <a:xfrm>
            <a:off x="7499271" y="6014918"/>
            <a:ext cx="6022181" cy="294680"/>
          </a:xfrm>
          <a:prstGeom prst="rect">
            <a:avLst/>
          </a:prstGeom>
          <a:noFill/>
          <a:ln/>
        </p:spPr>
        <p:txBody>
          <a:bodyPr wrap="none" lIns="0" tIns="0" rIns="0" bIns="0" rtlCol="0" anchor="t"/>
          <a:lstStyle/>
          <a:p>
            <a:pPr marL="0" indent="0" algn="l">
              <a:lnSpc>
                <a:spcPts val="2300"/>
              </a:lnSpc>
              <a:buNone/>
            </a:pPr>
            <a:r>
              <a:rPr lang="en-US" sz="1450" dirty="0">
                <a:solidFill>
                  <a:srgbClr val="FFE5E5"/>
                </a:solidFill>
                <a:latin typeface="DM Sans" pitchFamily="34" charset="0"/>
                <a:ea typeface="DM Sans" pitchFamily="34" charset="-122"/>
                <a:cs typeface="DM Sans" pitchFamily="34" charset="-120"/>
              </a:rPr>
              <a:t>ToastTab cloud POS simplifies menu changes and real-time scheduling</a:t>
            </a:r>
            <a:endParaRPr lang="en-US" sz="1450" dirty="0"/>
          </a:p>
        </p:txBody>
      </p:sp>
      <p:sp>
        <p:nvSpPr>
          <p:cNvPr id="22" name="Text 16"/>
          <p:cNvSpPr/>
          <p:nvPr/>
        </p:nvSpPr>
        <p:spPr>
          <a:xfrm>
            <a:off x="758309" y="6700838"/>
            <a:ext cx="13113782" cy="589359"/>
          </a:xfrm>
          <a:prstGeom prst="rect">
            <a:avLst/>
          </a:prstGeom>
          <a:noFill/>
          <a:ln/>
        </p:spPr>
        <p:txBody>
          <a:bodyPr wrap="square" lIns="0" tIns="0" rIns="0" bIns="0" rtlCol="0" anchor="t"/>
          <a:lstStyle/>
          <a:p>
            <a:pPr marL="0" indent="0" algn="l">
              <a:lnSpc>
                <a:spcPts val="2300"/>
              </a:lnSpc>
              <a:buNone/>
            </a:pPr>
            <a:r>
              <a:rPr lang="en-US" sz="1450" dirty="0">
                <a:solidFill>
                  <a:srgbClr val="FFE5E5"/>
                </a:solidFill>
                <a:latin typeface="DM Sans" pitchFamily="34" charset="0"/>
                <a:ea typeface="DM Sans" pitchFamily="34" charset="-122"/>
                <a:cs typeface="DM Sans" pitchFamily="34" charset="-120"/>
              </a:rPr>
              <a:t>Two ventless combo ovens use 35% less energy than convection (Gligorić et al., 2025). At hectic periods, parallel service lines deliver 28% more work than single queue layouts. Together, these systems create an effective, scalable, and dependable process.</a:t>
            </a:r>
            <a:endParaRPr lang="en-US" sz="14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31505"/>
          </a:xfrm>
          <a:prstGeom prst="rect">
            <a:avLst/>
          </a:prstGeom>
        </p:spPr>
      </p:pic>
      <p:sp>
        <p:nvSpPr>
          <p:cNvPr id="3" name="Text 0"/>
          <p:cNvSpPr/>
          <p:nvPr/>
        </p:nvSpPr>
        <p:spPr>
          <a:xfrm>
            <a:off x="6241137" y="593050"/>
            <a:ext cx="5915025" cy="638413"/>
          </a:xfrm>
          <a:prstGeom prst="rect">
            <a:avLst/>
          </a:prstGeom>
          <a:noFill/>
          <a:ln/>
        </p:spPr>
        <p:txBody>
          <a:bodyPr wrap="none" lIns="0" tIns="0" rIns="0" bIns="0" rtlCol="0" anchor="t"/>
          <a:lstStyle/>
          <a:p>
            <a:pPr marL="0" indent="0" algn="l">
              <a:lnSpc>
                <a:spcPts val="5000"/>
              </a:lnSpc>
              <a:buNone/>
            </a:pPr>
            <a:r>
              <a:rPr lang="en-US" sz="4000" dirty="0">
                <a:solidFill>
                  <a:srgbClr val="FAEBEB"/>
                </a:solidFill>
                <a:latin typeface="Dela Gothic One" pitchFamily="34" charset="0"/>
                <a:ea typeface="Dela Gothic One" pitchFamily="34" charset="-122"/>
                <a:cs typeface="Dela Gothic One" pitchFamily="34" charset="-120"/>
              </a:rPr>
              <a:t>Sustainability Edge</a:t>
            </a:r>
            <a:endParaRPr lang="en-US" sz="4000" dirty="0"/>
          </a:p>
        </p:txBody>
      </p:sp>
      <p:sp>
        <p:nvSpPr>
          <p:cNvPr id="4" name="Text 1"/>
          <p:cNvSpPr/>
          <p:nvPr/>
        </p:nvSpPr>
        <p:spPr>
          <a:xfrm>
            <a:off x="6241137" y="1619607"/>
            <a:ext cx="3671649" cy="640437"/>
          </a:xfrm>
          <a:prstGeom prst="rect">
            <a:avLst/>
          </a:prstGeom>
          <a:noFill/>
          <a:ln/>
        </p:spPr>
        <p:txBody>
          <a:bodyPr wrap="none" lIns="0" tIns="0" rIns="0" bIns="0" rtlCol="0" anchor="t"/>
          <a:lstStyle/>
          <a:p>
            <a:pPr marL="0" indent="0" algn="ctr">
              <a:lnSpc>
                <a:spcPts val="5000"/>
              </a:lnSpc>
              <a:buNone/>
            </a:pPr>
            <a:r>
              <a:rPr lang="en-US" sz="5000" dirty="0">
                <a:solidFill>
                  <a:srgbClr val="FFE5E5"/>
                </a:solidFill>
                <a:latin typeface="Dela Gothic One" pitchFamily="34" charset="0"/>
                <a:ea typeface="Dela Gothic One" pitchFamily="34" charset="-122"/>
                <a:cs typeface="Dela Gothic One" pitchFamily="34" charset="-120"/>
              </a:rPr>
              <a:t>1%</a:t>
            </a:r>
            <a:endParaRPr lang="en-US" sz="5000" dirty="0"/>
          </a:p>
        </p:txBody>
      </p:sp>
      <p:sp>
        <p:nvSpPr>
          <p:cNvPr id="5" name="Text 2"/>
          <p:cNvSpPr/>
          <p:nvPr/>
        </p:nvSpPr>
        <p:spPr>
          <a:xfrm>
            <a:off x="6800017" y="2502575"/>
            <a:ext cx="2553891" cy="319207"/>
          </a:xfrm>
          <a:prstGeom prst="rect">
            <a:avLst/>
          </a:prstGeom>
          <a:noFill/>
          <a:ln/>
        </p:spPr>
        <p:txBody>
          <a:bodyPr wrap="none" lIns="0" tIns="0" rIns="0" bIns="0" rtlCol="0" anchor="t"/>
          <a:lstStyle/>
          <a:p>
            <a:pPr marL="0" indent="0" algn="ctr">
              <a:lnSpc>
                <a:spcPts val="2500"/>
              </a:lnSpc>
              <a:buNone/>
            </a:pPr>
            <a:r>
              <a:rPr lang="en-US" sz="2000" dirty="0">
                <a:solidFill>
                  <a:srgbClr val="FFE5E5"/>
                </a:solidFill>
                <a:latin typeface="Dela Gothic One" pitchFamily="34" charset="0"/>
                <a:ea typeface="Dela Gothic One" pitchFamily="34" charset="-122"/>
                <a:cs typeface="Dela Gothic One" pitchFamily="34" charset="-120"/>
              </a:rPr>
              <a:t>Food Waste</a:t>
            </a:r>
            <a:endParaRPr lang="en-US" sz="2000" dirty="0"/>
          </a:p>
        </p:txBody>
      </p:sp>
      <p:sp>
        <p:nvSpPr>
          <p:cNvPr id="6" name="Text 3"/>
          <p:cNvSpPr/>
          <p:nvPr/>
        </p:nvSpPr>
        <p:spPr>
          <a:xfrm>
            <a:off x="6241137" y="2938224"/>
            <a:ext cx="3671649" cy="621030"/>
          </a:xfrm>
          <a:prstGeom prst="rect">
            <a:avLst/>
          </a:prstGeom>
          <a:noFill/>
          <a:ln/>
        </p:spPr>
        <p:txBody>
          <a:bodyPr wrap="square" lIns="0" tIns="0" rIns="0" bIns="0" rtlCol="0" anchor="t"/>
          <a:lstStyle/>
          <a:p>
            <a:pPr marL="0" indent="0" algn="ctr">
              <a:lnSpc>
                <a:spcPts val="2400"/>
              </a:lnSpc>
              <a:buNone/>
            </a:pPr>
            <a:r>
              <a:rPr lang="en-US" sz="1500" dirty="0">
                <a:solidFill>
                  <a:srgbClr val="FFE5E5"/>
                </a:solidFill>
                <a:latin typeface="DM Sans" pitchFamily="34" charset="0"/>
                <a:ea typeface="DM Sans" pitchFamily="34" charset="-122"/>
                <a:cs typeface="DM Sans" pitchFamily="34" charset="-120"/>
              </a:rPr>
              <a:t>Zero-waste broth reduces food loss to 1% of cost (Greenleaf, 1977)</a:t>
            </a:r>
            <a:endParaRPr lang="en-US" sz="1500" dirty="0"/>
          </a:p>
        </p:txBody>
      </p:sp>
      <p:sp>
        <p:nvSpPr>
          <p:cNvPr id="7" name="Text 4"/>
          <p:cNvSpPr/>
          <p:nvPr/>
        </p:nvSpPr>
        <p:spPr>
          <a:xfrm>
            <a:off x="10203894" y="1619607"/>
            <a:ext cx="3671768" cy="640437"/>
          </a:xfrm>
          <a:prstGeom prst="rect">
            <a:avLst/>
          </a:prstGeom>
          <a:noFill/>
          <a:ln/>
        </p:spPr>
        <p:txBody>
          <a:bodyPr wrap="none" lIns="0" tIns="0" rIns="0" bIns="0" rtlCol="0" anchor="t"/>
          <a:lstStyle/>
          <a:p>
            <a:pPr marL="0" indent="0" algn="ctr">
              <a:lnSpc>
                <a:spcPts val="5000"/>
              </a:lnSpc>
              <a:buNone/>
            </a:pPr>
            <a:r>
              <a:rPr lang="en-US" sz="5000" dirty="0">
                <a:solidFill>
                  <a:srgbClr val="FFE5E5"/>
                </a:solidFill>
                <a:latin typeface="Dela Gothic One" pitchFamily="34" charset="0"/>
                <a:ea typeface="Dela Gothic One" pitchFamily="34" charset="-122"/>
                <a:cs typeface="Dela Gothic One" pitchFamily="34" charset="-120"/>
              </a:rPr>
              <a:t>0.9kg</a:t>
            </a:r>
            <a:endParaRPr lang="en-US" sz="5000" dirty="0"/>
          </a:p>
        </p:txBody>
      </p:sp>
      <p:sp>
        <p:nvSpPr>
          <p:cNvPr id="8" name="Text 5"/>
          <p:cNvSpPr/>
          <p:nvPr/>
        </p:nvSpPr>
        <p:spPr>
          <a:xfrm>
            <a:off x="10762774" y="2502575"/>
            <a:ext cx="2553891" cy="319207"/>
          </a:xfrm>
          <a:prstGeom prst="rect">
            <a:avLst/>
          </a:prstGeom>
          <a:noFill/>
          <a:ln/>
        </p:spPr>
        <p:txBody>
          <a:bodyPr wrap="none" lIns="0" tIns="0" rIns="0" bIns="0" rtlCol="0" anchor="t"/>
          <a:lstStyle/>
          <a:p>
            <a:pPr marL="0" indent="0" algn="ctr">
              <a:lnSpc>
                <a:spcPts val="2500"/>
              </a:lnSpc>
              <a:buNone/>
            </a:pPr>
            <a:r>
              <a:rPr lang="en-US" sz="2000" dirty="0">
                <a:solidFill>
                  <a:srgbClr val="FFE5E5"/>
                </a:solidFill>
                <a:latin typeface="Dela Gothic One" pitchFamily="34" charset="0"/>
                <a:ea typeface="Dela Gothic One" pitchFamily="34" charset="-122"/>
                <a:cs typeface="Dela Gothic One" pitchFamily="34" charset="-120"/>
              </a:rPr>
              <a:t>CO2 Reduction</a:t>
            </a:r>
            <a:endParaRPr lang="en-US" sz="2000" dirty="0"/>
          </a:p>
        </p:txBody>
      </p:sp>
      <p:sp>
        <p:nvSpPr>
          <p:cNvPr id="9" name="Text 6"/>
          <p:cNvSpPr/>
          <p:nvPr/>
        </p:nvSpPr>
        <p:spPr>
          <a:xfrm>
            <a:off x="10203894" y="2938224"/>
            <a:ext cx="3671768" cy="621030"/>
          </a:xfrm>
          <a:prstGeom prst="rect">
            <a:avLst/>
          </a:prstGeom>
          <a:noFill/>
          <a:ln/>
        </p:spPr>
        <p:txBody>
          <a:bodyPr wrap="square" lIns="0" tIns="0" rIns="0" bIns="0" rtlCol="0" anchor="t"/>
          <a:lstStyle/>
          <a:p>
            <a:pPr marL="0" indent="0" algn="ctr">
              <a:lnSpc>
                <a:spcPts val="2400"/>
              </a:lnSpc>
              <a:buNone/>
            </a:pPr>
            <a:r>
              <a:rPr lang="en-US" sz="1500" dirty="0">
                <a:solidFill>
                  <a:srgbClr val="FFE5E5"/>
                </a:solidFill>
                <a:latin typeface="DM Sans" pitchFamily="34" charset="0"/>
                <a:ea typeface="DM Sans" pitchFamily="34" charset="-122"/>
                <a:cs typeface="DM Sans" pitchFamily="34" charset="-120"/>
              </a:rPr>
              <a:t>Each bowl releases 0.9 kg CO2 less than a typical UK lunch</a:t>
            </a:r>
            <a:endParaRPr lang="en-US" sz="1500" dirty="0"/>
          </a:p>
        </p:txBody>
      </p:sp>
      <p:sp>
        <p:nvSpPr>
          <p:cNvPr id="10" name="Text 7"/>
          <p:cNvSpPr/>
          <p:nvPr/>
        </p:nvSpPr>
        <p:spPr>
          <a:xfrm>
            <a:off x="8222456" y="4238506"/>
            <a:ext cx="3671768" cy="640437"/>
          </a:xfrm>
          <a:prstGeom prst="rect">
            <a:avLst/>
          </a:prstGeom>
          <a:noFill/>
          <a:ln/>
        </p:spPr>
        <p:txBody>
          <a:bodyPr wrap="none" lIns="0" tIns="0" rIns="0" bIns="0" rtlCol="0" anchor="t"/>
          <a:lstStyle/>
          <a:p>
            <a:pPr marL="0" indent="0" algn="ctr">
              <a:lnSpc>
                <a:spcPts val="5000"/>
              </a:lnSpc>
              <a:buNone/>
            </a:pPr>
            <a:r>
              <a:rPr lang="en-US" sz="5000" dirty="0">
                <a:solidFill>
                  <a:srgbClr val="FFE5E5"/>
                </a:solidFill>
                <a:latin typeface="Dela Gothic One" pitchFamily="34" charset="0"/>
                <a:ea typeface="Dela Gothic One" pitchFamily="34" charset="-122"/>
                <a:cs typeface="Dela Gothic One" pitchFamily="34" charset="-120"/>
              </a:rPr>
              <a:t>14,000</a:t>
            </a:r>
            <a:endParaRPr lang="en-US" sz="5000" dirty="0"/>
          </a:p>
        </p:txBody>
      </p:sp>
      <p:sp>
        <p:nvSpPr>
          <p:cNvPr id="11" name="Text 8"/>
          <p:cNvSpPr/>
          <p:nvPr/>
        </p:nvSpPr>
        <p:spPr>
          <a:xfrm>
            <a:off x="8640485" y="5121473"/>
            <a:ext cx="2835593" cy="319207"/>
          </a:xfrm>
          <a:prstGeom prst="rect">
            <a:avLst/>
          </a:prstGeom>
          <a:noFill/>
          <a:ln/>
        </p:spPr>
        <p:txBody>
          <a:bodyPr wrap="none" lIns="0" tIns="0" rIns="0" bIns="0" rtlCol="0" anchor="t"/>
          <a:lstStyle/>
          <a:p>
            <a:pPr marL="0" indent="0" algn="ctr">
              <a:lnSpc>
                <a:spcPts val="2500"/>
              </a:lnSpc>
              <a:buNone/>
            </a:pPr>
            <a:r>
              <a:rPr lang="en-US" sz="2000" dirty="0">
                <a:solidFill>
                  <a:srgbClr val="FFE5E5"/>
                </a:solidFill>
                <a:latin typeface="Dela Gothic One" pitchFamily="34" charset="0"/>
                <a:ea typeface="Dela Gothic One" pitchFamily="34" charset="-122"/>
                <a:cs typeface="Dela Gothic One" pitchFamily="34" charset="-120"/>
              </a:rPr>
              <a:t>Plastic Elimination</a:t>
            </a:r>
            <a:endParaRPr lang="en-US" sz="2000" dirty="0"/>
          </a:p>
        </p:txBody>
      </p:sp>
      <p:sp>
        <p:nvSpPr>
          <p:cNvPr id="12" name="Text 9"/>
          <p:cNvSpPr/>
          <p:nvPr/>
        </p:nvSpPr>
        <p:spPr>
          <a:xfrm>
            <a:off x="8222456" y="5557123"/>
            <a:ext cx="3671768" cy="621030"/>
          </a:xfrm>
          <a:prstGeom prst="rect">
            <a:avLst/>
          </a:prstGeom>
          <a:noFill/>
          <a:ln/>
        </p:spPr>
        <p:txBody>
          <a:bodyPr wrap="square" lIns="0" tIns="0" rIns="0" bIns="0" rtlCol="0" anchor="t"/>
          <a:lstStyle/>
          <a:p>
            <a:pPr marL="0" indent="0" algn="ctr">
              <a:lnSpc>
                <a:spcPts val="2400"/>
              </a:lnSpc>
              <a:buNone/>
            </a:pPr>
            <a:r>
              <a:rPr lang="en-US" sz="1500" dirty="0">
                <a:solidFill>
                  <a:srgbClr val="FFE5E5"/>
                </a:solidFill>
                <a:latin typeface="DM Sans" pitchFamily="34" charset="0"/>
                <a:ea typeface="DM Sans" pitchFamily="34" charset="-122"/>
                <a:cs typeface="DM Sans" pitchFamily="34" charset="-120"/>
              </a:rPr>
              <a:t>First year of compostable packaging eliminates 14,000 single-use plastics</a:t>
            </a:r>
            <a:endParaRPr lang="en-US" sz="1500" dirty="0"/>
          </a:p>
        </p:txBody>
      </p:sp>
      <p:sp>
        <p:nvSpPr>
          <p:cNvPr id="13" name="Text 10"/>
          <p:cNvSpPr/>
          <p:nvPr/>
        </p:nvSpPr>
        <p:spPr>
          <a:xfrm>
            <a:off x="6241137" y="6396395"/>
            <a:ext cx="7634526" cy="1242060"/>
          </a:xfrm>
          <a:prstGeom prst="rect">
            <a:avLst/>
          </a:prstGeom>
          <a:noFill/>
          <a:ln/>
        </p:spPr>
        <p:txBody>
          <a:bodyPr wrap="square" lIns="0" tIns="0" rIns="0" bIns="0" rtlCol="0" anchor="t"/>
          <a:lstStyle/>
          <a:p>
            <a:pPr marL="0" indent="0" algn="l">
              <a:lnSpc>
                <a:spcPts val="2400"/>
              </a:lnSpc>
              <a:buNone/>
            </a:pPr>
            <a:r>
              <a:rPr lang="en-US" sz="1500" dirty="0">
                <a:solidFill>
                  <a:srgbClr val="FFE5E5"/>
                </a:solidFill>
                <a:latin typeface="DM Sans" pitchFamily="34" charset="0"/>
                <a:ea typeface="DM Sans" pitchFamily="34" charset="-122"/>
                <a:cs typeface="DM Sans" pitchFamily="34" charset="-120"/>
              </a:rPr>
              <a:t>Olio nightly food donations enhance neighbourhood bonds. Carbon literacy-trained personnel makes sustainable decisions daily. The Sustainable Restaurant Association's "Food Made Good" standards set us apart at launch (Shingo, 2020). Investors receive financial and ESG returns, meeting Article 9 requirements.</a:t>
            </a:r>
            <a:endParaRPr lang="en-US" sz="15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44709" y="703659"/>
            <a:ext cx="4969431" cy="605671"/>
          </a:xfrm>
          <a:prstGeom prst="rect">
            <a:avLst/>
          </a:prstGeom>
          <a:noFill/>
          <a:ln/>
        </p:spPr>
        <p:txBody>
          <a:bodyPr wrap="none" lIns="0" tIns="0" rIns="0" bIns="0" rtlCol="0" anchor="t"/>
          <a:lstStyle/>
          <a:p>
            <a:pPr marL="0" indent="0" algn="l">
              <a:lnSpc>
                <a:spcPts val="4750"/>
              </a:lnSpc>
              <a:buNone/>
            </a:pPr>
            <a:r>
              <a:rPr lang="en-US" sz="3800" dirty="0">
                <a:solidFill>
                  <a:srgbClr val="FAEBEB"/>
                </a:solidFill>
                <a:latin typeface="Dela Gothic One" pitchFamily="34" charset="0"/>
                <a:ea typeface="Dela Gothic One" pitchFamily="34" charset="-122"/>
                <a:cs typeface="Dela Gothic One" pitchFamily="34" charset="-120"/>
              </a:rPr>
              <a:t>Leadership Team</a:t>
            </a:r>
            <a:endParaRPr lang="en-US" sz="3800" dirty="0"/>
          </a:p>
        </p:txBody>
      </p:sp>
      <p:pic>
        <p:nvPicPr>
          <p:cNvPr id="4" name="Image 1" descr="preencoded.png"/>
          <p:cNvPicPr>
            <a:picLocks noChangeAspect="1"/>
          </p:cNvPicPr>
          <p:nvPr/>
        </p:nvPicPr>
        <p:blipFill>
          <a:blip r:embed="rId4"/>
          <a:stretch>
            <a:fillRect/>
          </a:stretch>
        </p:blipFill>
        <p:spPr>
          <a:xfrm>
            <a:off x="6244709" y="1585555"/>
            <a:ext cx="460296" cy="460296"/>
          </a:xfrm>
          <a:prstGeom prst="rect">
            <a:avLst/>
          </a:prstGeom>
        </p:spPr>
      </p:pic>
      <p:sp>
        <p:nvSpPr>
          <p:cNvPr id="5" name="Text 1"/>
          <p:cNvSpPr/>
          <p:nvPr/>
        </p:nvSpPr>
        <p:spPr>
          <a:xfrm>
            <a:off x="6244709" y="2229922"/>
            <a:ext cx="2388989" cy="302776"/>
          </a:xfrm>
          <a:prstGeom prst="rect">
            <a:avLst/>
          </a:prstGeom>
          <a:noFill/>
          <a:ln/>
        </p:spPr>
        <p:txBody>
          <a:bodyPr wrap="none" lIns="0" tIns="0" rIns="0" bIns="0" rtlCol="0" anchor="t"/>
          <a:lstStyle/>
          <a:p>
            <a:pPr marL="0" indent="0" algn="l">
              <a:lnSpc>
                <a:spcPts val="2350"/>
              </a:lnSpc>
              <a:buNone/>
            </a:pPr>
            <a:r>
              <a:rPr lang="en-US" sz="1900" dirty="0">
                <a:solidFill>
                  <a:srgbClr val="FFE5E5"/>
                </a:solidFill>
                <a:latin typeface="Dela Gothic One" pitchFamily="34" charset="0"/>
                <a:ea typeface="Dela Gothic One" pitchFamily="34" charset="-122"/>
                <a:cs typeface="Dela Gothic One" pitchFamily="34" charset="-120"/>
              </a:rPr>
              <a:t>Founder Chef</a:t>
            </a:r>
            <a:endParaRPr lang="en-US" sz="1900" dirty="0"/>
          </a:p>
        </p:txBody>
      </p:sp>
      <p:sp>
        <p:nvSpPr>
          <p:cNvPr id="6" name="Text 2"/>
          <p:cNvSpPr/>
          <p:nvPr/>
        </p:nvSpPr>
        <p:spPr>
          <a:xfrm>
            <a:off x="6244709" y="2643188"/>
            <a:ext cx="2388989" cy="1178719"/>
          </a:xfrm>
          <a:prstGeom prst="rect">
            <a:avLst/>
          </a:prstGeom>
          <a:noFill/>
          <a:ln/>
        </p:spPr>
        <p:txBody>
          <a:bodyPr wrap="square" lIns="0" tIns="0" rIns="0" bIns="0" rtlCol="0" anchor="t"/>
          <a:lstStyle/>
          <a:p>
            <a:pPr marL="0" indent="0" algn="l">
              <a:lnSpc>
                <a:spcPts val="2300"/>
              </a:lnSpc>
              <a:buNone/>
            </a:pPr>
            <a:r>
              <a:rPr lang="en-US" sz="1450" dirty="0">
                <a:solidFill>
                  <a:srgbClr val="FFE5E5"/>
                </a:solidFill>
                <a:latin typeface="DM Sans" pitchFamily="34" charset="0"/>
                <a:ea typeface="DM Sans" pitchFamily="34" charset="-122"/>
                <a:cs typeface="DM Sans" pitchFamily="34" charset="-120"/>
              </a:rPr>
              <a:t>Eight years of Michelin-starred and QSR food engineering experience (UKHospitality, 2024)</a:t>
            </a:r>
            <a:endParaRPr lang="en-US" sz="1450" dirty="0"/>
          </a:p>
        </p:txBody>
      </p:sp>
      <p:pic>
        <p:nvPicPr>
          <p:cNvPr id="7" name="Image 2" descr="preencoded.png"/>
          <p:cNvPicPr>
            <a:picLocks noChangeAspect="1"/>
          </p:cNvPicPr>
          <p:nvPr/>
        </p:nvPicPr>
        <p:blipFill>
          <a:blip r:embed="rId5"/>
          <a:stretch>
            <a:fillRect/>
          </a:stretch>
        </p:blipFill>
        <p:spPr>
          <a:xfrm>
            <a:off x="8863846" y="1585555"/>
            <a:ext cx="460296" cy="460296"/>
          </a:xfrm>
          <a:prstGeom prst="rect">
            <a:avLst/>
          </a:prstGeom>
        </p:spPr>
      </p:pic>
      <p:sp>
        <p:nvSpPr>
          <p:cNvPr id="8" name="Text 3"/>
          <p:cNvSpPr/>
          <p:nvPr/>
        </p:nvSpPr>
        <p:spPr>
          <a:xfrm>
            <a:off x="8863846" y="2229922"/>
            <a:ext cx="2388989" cy="605552"/>
          </a:xfrm>
          <a:prstGeom prst="rect">
            <a:avLst/>
          </a:prstGeom>
          <a:noFill/>
          <a:ln/>
        </p:spPr>
        <p:txBody>
          <a:bodyPr wrap="square" lIns="0" tIns="0" rIns="0" bIns="0" rtlCol="0" anchor="t"/>
          <a:lstStyle/>
          <a:p>
            <a:pPr marL="0" indent="0" algn="l">
              <a:lnSpc>
                <a:spcPts val="2350"/>
              </a:lnSpc>
              <a:buNone/>
            </a:pPr>
            <a:r>
              <a:rPr lang="en-US" sz="1900" dirty="0">
                <a:solidFill>
                  <a:srgbClr val="FFE5E5"/>
                </a:solidFill>
                <a:latin typeface="Dela Gothic One" pitchFamily="34" charset="0"/>
                <a:ea typeface="Dela Gothic One" pitchFamily="34" charset="-122"/>
                <a:cs typeface="Dela Gothic One" pitchFamily="34" charset="-120"/>
              </a:rPr>
              <a:t>Operations Lead</a:t>
            </a:r>
            <a:endParaRPr lang="en-US" sz="1900" dirty="0"/>
          </a:p>
        </p:txBody>
      </p:sp>
      <p:sp>
        <p:nvSpPr>
          <p:cNvPr id="9" name="Text 4"/>
          <p:cNvSpPr/>
          <p:nvPr/>
        </p:nvSpPr>
        <p:spPr>
          <a:xfrm>
            <a:off x="8863846" y="2945963"/>
            <a:ext cx="2388989" cy="884039"/>
          </a:xfrm>
          <a:prstGeom prst="rect">
            <a:avLst/>
          </a:prstGeom>
          <a:noFill/>
          <a:ln/>
        </p:spPr>
        <p:txBody>
          <a:bodyPr wrap="square" lIns="0" tIns="0" rIns="0" bIns="0" rtlCol="0" anchor="t"/>
          <a:lstStyle/>
          <a:p>
            <a:pPr marL="0" indent="0" algn="l">
              <a:lnSpc>
                <a:spcPts val="2300"/>
              </a:lnSpc>
              <a:buNone/>
            </a:pPr>
            <a:r>
              <a:rPr lang="en-US" sz="1450" dirty="0">
                <a:solidFill>
                  <a:srgbClr val="FFE5E5"/>
                </a:solidFill>
                <a:latin typeface="DM Sans" pitchFamily="34" charset="0"/>
                <a:ea typeface="DM Sans" pitchFamily="34" charset="-122"/>
                <a:cs typeface="DM Sans" pitchFamily="34" charset="-120"/>
              </a:rPr>
              <a:t>Expanded a London café chain from two to fourteen locations</a:t>
            </a:r>
            <a:endParaRPr lang="en-US" sz="1450" dirty="0"/>
          </a:p>
        </p:txBody>
      </p:sp>
      <p:pic>
        <p:nvPicPr>
          <p:cNvPr id="10" name="Image 3" descr="preencoded.png"/>
          <p:cNvPicPr>
            <a:picLocks noChangeAspect="1"/>
          </p:cNvPicPr>
          <p:nvPr/>
        </p:nvPicPr>
        <p:blipFill>
          <a:blip r:embed="rId6"/>
          <a:stretch>
            <a:fillRect/>
          </a:stretch>
        </p:blipFill>
        <p:spPr>
          <a:xfrm>
            <a:off x="11482983" y="1585555"/>
            <a:ext cx="460296" cy="460296"/>
          </a:xfrm>
          <a:prstGeom prst="rect">
            <a:avLst/>
          </a:prstGeom>
        </p:spPr>
      </p:pic>
      <p:sp>
        <p:nvSpPr>
          <p:cNvPr id="11" name="Text 5"/>
          <p:cNvSpPr/>
          <p:nvPr/>
        </p:nvSpPr>
        <p:spPr>
          <a:xfrm>
            <a:off x="11482983" y="2229922"/>
            <a:ext cx="2389108" cy="302776"/>
          </a:xfrm>
          <a:prstGeom prst="rect">
            <a:avLst/>
          </a:prstGeom>
          <a:noFill/>
          <a:ln/>
        </p:spPr>
        <p:txBody>
          <a:bodyPr wrap="none" lIns="0" tIns="0" rIns="0" bIns="0" rtlCol="0" anchor="t"/>
          <a:lstStyle/>
          <a:p>
            <a:pPr marL="0" indent="0" algn="l">
              <a:lnSpc>
                <a:spcPts val="2350"/>
              </a:lnSpc>
              <a:buNone/>
            </a:pPr>
            <a:r>
              <a:rPr lang="en-US" sz="1900" dirty="0">
                <a:solidFill>
                  <a:srgbClr val="FFE5E5"/>
                </a:solidFill>
                <a:latin typeface="Dela Gothic One" pitchFamily="34" charset="0"/>
                <a:ea typeface="Dela Gothic One" pitchFamily="34" charset="-122"/>
                <a:cs typeface="Dela Gothic One" pitchFamily="34" charset="-120"/>
              </a:rPr>
              <a:t>Bowl Artists</a:t>
            </a:r>
            <a:endParaRPr lang="en-US" sz="1900" dirty="0"/>
          </a:p>
        </p:txBody>
      </p:sp>
      <p:sp>
        <p:nvSpPr>
          <p:cNvPr id="12" name="Text 6"/>
          <p:cNvSpPr/>
          <p:nvPr/>
        </p:nvSpPr>
        <p:spPr>
          <a:xfrm>
            <a:off x="11482983" y="2643188"/>
            <a:ext cx="2389108" cy="884039"/>
          </a:xfrm>
          <a:prstGeom prst="rect">
            <a:avLst/>
          </a:prstGeom>
          <a:noFill/>
          <a:ln/>
        </p:spPr>
        <p:txBody>
          <a:bodyPr wrap="square" lIns="0" tIns="0" rIns="0" bIns="0" rtlCol="0" anchor="t"/>
          <a:lstStyle/>
          <a:p>
            <a:pPr marL="0" indent="0" algn="l">
              <a:lnSpc>
                <a:spcPts val="2300"/>
              </a:lnSpc>
              <a:buNone/>
            </a:pPr>
            <a:r>
              <a:rPr lang="en-US" sz="1450" dirty="0">
                <a:solidFill>
                  <a:srgbClr val="FFE5E5"/>
                </a:solidFill>
                <a:latin typeface="DM Sans" pitchFamily="34" charset="0"/>
                <a:ea typeface="DM Sans" pitchFamily="34" charset="-122"/>
                <a:cs typeface="DM Sans" pitchFamily="34" charset="-120"/>
              </a:rPr>
              <a:t>Cross-trained staff offering multiple services in flat organizational structure</a:t>
            </a:r>
            <a:endParaRPr lang="en-US" sz="1450" dirty="0"/>
          </a:p>
        </p:txBody>
      </p:sp>
      <p:pic>
        <p:nvPicPr>
          <p:cNvPr id="13" name="Image 4" descr="preencoded.png"/>
          <p:cNvPicPr>
            <a:picLocks noChangeAspect="1"/>
          </p:cNvPicPr>
          <p:nvPr/>
        </p:nvPicPr>
        <p:blipFill>
          <a:blip r:embed="rId7"/>
          <a:stretch>
            <a:fillRect/>
          </a:stretch>
        </p:blipFill>
        <p:spPr>
          <a:xfrm>
            <a:off x="6244709" y="4198263"/>
            <a:ext cx="460296" cy="460296"/>
          </a:xfrm>
          <a:prstGeom prst="rect">
            <a:avLst/>
          </a:prstGeom>
        </p:spPr>
      </p:pic>
      <p:sp>
        <p:nvSpPr>
          <p:cNvPr id="14" name="Text 7"/>
          <p:cNvSpPr/>
          <p:nvPr/>
        </p:nvSpPr>
        <p:spPr>
          <a:xfrm>
            <a:off x="6244709" y="4842629"/>
            <a:ext cx="2388989" cy="302776"/>
          </a:xfrm>
          <a:prstGeom prst="rect">
            <a:avLst/>
          </a:prstGeom>
          <a:noFill/>
          <a:ln/>
        </p:spPr>
        <p:txBody>
          <a:bodyPr wrap="none" lIns="0" tIns="0" rIns="0" bIns="0" rtlCol="0" anchor="t"/>
          <a:lstStyle/>
          <a:p>
            <a:pPr marL="0" indent="0" algn="l">
              <a:lnSpc>
                <a:spcPts val="2350"/>
              </a:lnSpc>
              <a:buNone/>
            </a:pPr>
            <a:r>
              <a:rPr lang="en-US" sz="1900" dirty="0">
                <a:solidFill>
                  <a:srgbClr val="FFE5E5"/>
                </a:solidFill>
                <a:latin typeface="Dela Gothic One" pitchFamily="34" charset="0"/>
                <a:ea typeface="Dela Gothic One" pitchFamily="34" charset="-122"/>
                <a:cs typeface="Dela Gothic One" pitchFamily="34" charset="-120"/>
              </a:rPr>
              <a:t>Advisory Board</a:t>
            </a:r>
            <a:endParaRPr lang="en-US" sz="1900" dirty="0"/>
          </a:p>
        </p:txBody>
      </p:sp>
      <p:sp>
        <p:nvSpPr>
          <p:cNvPr id="15" name="Text 8"/>
          <p:cNvSpPr/>
          <p:nvPr/>
        </p:nvSpPr>
        <p:spPr>
          <a:xfrm>
            <a:off x="6244709" y="5255895"/>
            <a:ext cx="2388989" cy="1178719"/>
          </a:xfrm>
          <a:prstGeom prst="rect">
            <a:avLst/>
          </a:prstGeom>
          <a:noFill/>
          <a:ln/>
        </p:spPr>
        <p:txBody>
          <a:bodyPr wrap="square" lIns="0" tIns="0" rIns="0" bIns="0" rtlCol="0" anchor="t"/>
          <a:lstStyle/>
          <a:p>
            <a:pPr marL="0" indent="0" algn="l">
              <a:lnSpc>
                <a:spcPts val="2300"/>
              </a:lnSpc>
              <a:buNone/>
            </a:pPr>
            <a:r>
              <a:rPr lang="en-US" sz="1450" dirty="0">
                <a:solidFill>
                  <a:srgbClr val="FFE5E5"/>
                </a:solidFill>
                <a:latin typeface="DM Sans" pitchFamily="34" charset="0"/>
                <a:ea typeface="DM Sans" pitchFamily="34" charset="-122"/>
                <a:cs typeface="DM Sans" pitchFamily="34" charset="-120"/>
              </a:rPr>
              <a:t>Includes Green Angel Syndicate investor and former Leon operations head (Gligorić et al., 2021)</a:t>
            </a:r>
            <a:endParaRPr lang="en-US" sz="1450" dirty="0"/>
          </a:p>
        </p:txBody>
      </p:sp>
      <p:sp>
        <p:nvSpPr>
          <p:cNvPr id="16" name="Text 9"/>
          <p:cNvSpPr/>
          <p:nvPr/>
        </p:nvSpPr>
        <p:spPr>
          <a:xfrm>
            <a:off x="6244709" y="6641783"/>
            <a:ext cx="7627382" cy="884039"/>
          </a:xfrm>
          <a:prstGeom prst="rect">
            <a:avLst/>
          </a:prstGeom>
          <a:noFill/>
          <a:ln/>
        </p:spPr>
        <p:txBody>
          <a:bodyPr wrap="square" lIns="0" tIns="0" rIns="0" bIns="0" rtlCol="0" anchor="t"/>
          <a:lstStyle/>
          <a:p>
            <a:pPr marL="0" indent="0" algn="l">
              <a:lnSpc>
                <a:spcPts val="2300"/>
              </a:lnSpc>
              <a:buNone/>
            </a:pPr>
            <a:r>
              <a:rPr lang="en-US" sz="1450" dirty="0">
                <a:solidFill>
                  <a:srgbClr val="FFE5E5"/>
                </a:solidFill>
                <a:latin typeface="DM Sans" pitchFamily="34" charset="0"/>
                <a:ea typeface="DM Sans" pitchFamily="34" charset="-122"/>
                <a:cs typeface="DM Sans" pitchFamily="34" charset="-120"/>
              </a:rPr>
              <a:t>Servant leadership boosts engagement and decreases turnover. An equity-linked share option plan helps employees succeed long-term. This talent mix reduces performance risk and accelerates growth.</a:t>
            </a:r>
            <a:endParaRPr lang="en-US" sz="14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758309" y="1332548"/>
            <a:ext cx="7171015" cy="712708"/>
          </a:xfrm>
          <a:prstGeom prst="rect">
            <a:avLst/>
          </a:prstGeom>
          <a:noFill/>
          <a:ln/>
        </p:spPr>
        <p:txBody>
          <a:bodyPr wrap="none" lIns="0" tIns="0" rIns="0" bIns="0" rtlCol="0" anchor="t"/>
          <a:lstStyle/>
          <a:p>
            <a:pPr marL="0" indent="0" algn="l">
              <a:lnSpc>
                <a:spcPts val="5600"/>
              </a:lnSpc>
              <a:buNone/>
            </a:pPr>
            <a:r>
              <a:rPr lang="en-US" sz="4450" dirty="0">
                <a:solidFill>
                  <a:srgbClr val="FAEBEB"/>
                </a:solidFill>
                <a:latin typeface="Dela Gothic One" pitchFamily="34" charset="0"/>
                <a:ea typeface="Dela Gothic One" pitchFamily="34" charset="-122"/>
                <a:cs typeface="Dela Gothic One" pitchFamily="34" charset="-120"/>
              </a:rPr>
              <a:t>Financial Projections</a:t>
            </a:r>
            <a:endParaRPr lang="en-US" sz="4450" dirty="0"/>
          </a:p>
        </p:txBody>
      </p:sp>
      <p:pic>
        <p:nvPicPr>
          <p:cNvPr id="3" name="Image 0" descr="preencoded.png"/>
          <p:cNvPicPr>
            <a:picLocks noChangeAspect="1"/>
          </p:cNvPicPr>
          <p:nvPr/>
        </p:nvPicPr>
        <p:blipFill>
          <a:blip r:embed="rId3"/>
          <a:stretch>
            <a:fillRect/>
          </a:stretch>
        </p:blipFill>
        <p:spPr>
          <a:xfrm>
            <a:off x="758309" y="2613898"/>
            <a:ext cx="6292572" cy="2873693"/>
          </a:xfrm>
          <a:prstGeom prst="rect">
            <a:avLst/>
          </a:prstGeom>
        </p:spPr>
      </p:pic>
      <p:sp>
        <p:nvSpPr>
          <p:cNvPr id="4" name="Shape 1"/>
          <p:cNvSpPr/>
          <p:nvPr/>
        </p:nvSpPr>
        <p:spPr>
          <a:xfrm>
            <a:off x="1804988" y="5487591"/>
            <a:ext cx="216575" cy="216575"/>
          </a:xfrm>
          <a:prstGeom prst="roundRect">
            <a:avLst>
              <a:gd name="adj" fmla="val 8444"/>
            </a:avLst>
          </a:prstGeom>
          <a:solidFill>
            <a:srgbClr val="C41313"/>
          </a:solidFill>
          <a:ln/>
        </p:spPr>
        <p:txBody>
          <a:bodyPr/>
          <a:lstStyle/>
          <a:p>
            <a:endParaRPr lang="en-US"/>
          </a:p>
        </p:txBody>
      </p:sp>
      <p:sp>
        <p:nvSpPr>
          <p:cNvPr id="5" name="Text 2"/>
          <p:cNvSpPr/>
          <p:nvPr/>
        </p:nvSpPr>
        <p:spPr>
          <a:xfrm>
            <a:off x="2082522" y="5487591"/>
            <a:ext cx="1745813" cy="216575"/>
          </a:xfrm>
          <a:prstGeom prst="rect">
            <a:avLst/>
          </a:prstGeom>
          <a:noFill/>
          <a:ln/>
        </p:spPr>
        <p:txBody>
          <a:bodyPr wrap="none" lIns="0" tIns="0" rIns="0" bIns="0" rtlCol="0" anchor="t"/>
          <a:lstStyle/>
          <a:p>
            <a:pPr marL="0" indent="0" algn="l">
              <a:lnSpc>
                <a:spcPts val="1700"/>
              </a:lnSpc>
              <a:buNone/>
            </a:pPr>
            <a:r>
              <a:rPr lang="en-US" sz="1700" dirty="0">
                <a:solidFill>
                  <a:srgbClr val="FFE5E5"/>
                </a:solidFill>
                <a:latin typeface="DM Sans" pitchFamily="34" charset="0"/>
                <a:ea typeface="DM Sans" pitchFamily="34" charset="-122"/>
                <a:cs typeface="DM Sans" pitchFamily="34" charset="-120"/>
              </a:rPr>
              <a:t>Revenue (£000s)</a:t>
            </a:r>
            <a:endParaRPr lang="en-US" sz="1700" dirty="0"/>
          </a:p>
        </p:txBody>
      </p:sp>
      <p:sp>
        <p:nvSpPr>
          <p:cNvPr id="6" name="Shape 3"/>
          <p:cNvSpPr/>
          <p:nvPr/>
        </p:nvSpPr>
        <p:spPr>
          <a:xfrm>
            <a:off x="3980736" y="5487591"/>
            <a:ext cx="216575" cy="216575"/>
          </a:xfrm>
          <a:prstGeom prst="roundRect">
            <a:avLst>
              <a:gd name="adj" fmla="val 8444"/>
            </a:avLst>
          </a:prstGeom>
          <a:solidFill>
            <a:srgbClr val="F16C6C"/>
          </a:solidFill>
          <a:ln/>
        </p:spPr>
        <p:txBody>
          <a:bodyPr/>
          <a:lstStyle/>
          <a:p>
            <a:endParaRPr lang="en-US"/>
          </a:p>
        </p:txBody>
      </p:sp>
      <p:sp>
        <p:nvSpPr>
          <p:cNvPr id="7" name="Text 4"/>
          <p:cNvSpPr/>
          <p:nvPr/>
        </p:nvSpPr>
        <p:spPr>
          <a:xfrm>
            <a:off x="4258270" y="5487591"/>
            <a:ext cx="1853922" cy="216575"/>
          </a:xfrm>
          <a:prstGeom prst="rect">
            <a:avLst/>
          </a:prstGeom>
          <a:noFill/>
          <a:ln/>
        </p:spPr>
        <p:txBody>
          <a:bodyPr wrap="none" lIns="0" tIns="0" rIns="0" bIns="0" rtlCol="0" anchor="t"/>
          <a:lstStyle/>
          <a:p>
            <a:pPr marL="0" indent="0" algn="l">
              <a:lnSpc>
                <a:spcPts val="1700"/>
              </a:lnSpc>
              <a:buNone/>
            </a:pPr>
            <a:r>
              <a:rPr lang="en-US" sz="1700" dirty="0">
                <a:solidFill>
                  <a:srgbClr val="FFE5E5"/>
                </a:solidFill>
                <a:latin typeface="DM Sans" pitchFamily="34" charset="0"/>
                <a:ea typeface="DM Sans" pitchFamily="34" charset="-122"/>
                <a:cs typeface="DM Sans" pitchFamily="34" charset="-120"/>
              </a:rPr>
              <a:t>Net Profit (£000s)</a:t>
            </a:r>
            <a:endParaRPr lang="en-US" sz="1700" dirty="0"/>
          </a:p>
        </p:txBody>
      </p:sp>
      <p:sp>
        <p:nvSpPr>
          <p:cNvPr id="8" name="Text 5"/>
          <p:cNvSpPr/>
          <p:nvPr/>
        </p:nvSpPr>
        <p:spPr>
          <a:xfrm>
            <a:off x="7587139" y="2586752"/>
            <a:ext cx="3623429" cy="356235"/>
          </a:xfrm>
          <a:prstGeom prst="rect">
            <a:avLst/>
          </a:prstGeom>
          <a:noFill/>
          <a:ln/>
        </p:spPr>
        <p:txBody>
          <a:bodyPr wrap="none" lIns="0" tIns="0" rIns="0" bIns="0" rtlCol="0" anchor="t"/>
          <a:lstStyle/>
          <a:p>
            <a:pPr marL="0" indent="0" algn="l">
              <a:lnSpc>
                <a:spcPts val="2800"/>
              </a:lnSpc>
              <a:buNone/>
            </a:pPr>
            <a:r>
              <a:rPr lang="en-US" sz="2200" dirty="0">
                <a:solidFill>
                  <a:srgbClr val="FAEBEB"/>
                </a:solidFill>
                <a:latin typeface="Dela Gothic One" pitchFamily="34" charset="0"/>
                <a:ea typeface="Dela Gothic One" pitchFamily="34" charset="-122"/>
                <a:cs typeface="Dela Gothic One" pitchFamily="34" charset="-120"/>
              </a:rPr>
              <a:t>Key Financial Metrics</a:t>
            </a:r>
            <a:endParaRPr lang="en-US" sz="2200" dirty="0"/>
          </a:p>
        </p:txBody>
      </p:sp>
      <p:sp>
        <p:nvSpPr>
          <p:cNvPr id="9" name="Text 6"/>
          <p:cNvSpPr/>
          <p:nvPr/>
        </p:nvSpPr>
        <p:spPr>
          <a:xfrm>
            <a:off x="7587139" y="3159562"/>
            <a:ext cx="6292572" cy="346710"/>
          </a:xfrm>
          <a:prstGeom prst="rect">
            <a:avLst/>
          </a:prstGeom>
          <a:noFill/>
          <a:ln/>
        </p:spPr>
        <p:txBody>
          <a:bodyPr wrap="none" lIns="0" tIns="0" rIns="0" bIns="0" rtlCol="0" anchor="t"/>
          <a:lstStyle/>
          <a:p>
            <a:pPr marL="342900" indent="-342900" algn="l">
              <a:lnSpc>
                <a:spcPts val="2700"/>
              </a:lnSpc>
              <a:buSzPct val="100000"/>
              <a:buChar char="•"/>
            </a:pPr>
            <a:r>
              <a:rPr lang="en-US" sz="1700" dirty="0">
                <a:solidFill>
                  <a:srgbClr val="FFE5E5"/>
                </a:solidFill>
                <a:latin typeface="DM Sans" pitchFamily="34" charset="0"/>
                <a:ea typeface="DM Sans" pitchFamily="34" charset="-122"/>
                <a:cs typeface="DM Sans" pitchFamily="34" charset="-120"/>
              </a:rPr>
              <a:t>Start-up capital: £248,500</a:t>
            </a:r>
            <a:endParaRPr lang="en-US" sz="1700" dirty="0"/>
          </a:p>
        </p:txBody>
      </p:sp>
      <p:sp>
        <p:nvSpPr>
          <p:cNvPr id="10" name="Text 7"/>
          <p:cNvSpPr/>
          <p:nvPr/>
        </p:nvSpPr>
        <p:spPr>
          <a:xfrm>
            <a:off x="7587139" y="3581995"/>
            <a:ext cx="6292572" cy="346710"/>
          </a:xfrm>
          <a:prstGeom prst="rect">
            <a:avLst/>
          </a:prstGeom>
          <a:noFill/>
          <a:ln/>
        </p:spPr>
        <p:txBody>
          <a:bodyPr wrap="none" lIns="0" tIns="0" rIns="0" bIns="0" rtlCol="0" anchor="t"/>
          <a:lstStyle/>
          <a:p>
            <a:pPr marL="342900" indent="-342900" algn="l">
              <a:lnSpc>
                <a:spcPts val="2700"/>
              </a:lnSpc>
              <a:buSzPct val="100000"/>
              <a:buChar char="•"/>
            </a:pPr>
            <a:r>
              <a:rPr lang="en-US" sz="1700" dirty="0">
                <a:solidFill>
                  <a:srgbClr val="FFE5E5"/>
                </a:solidFill>
                <a:latin typeface="DM Sans" pitchFamily="34" charset="0"/>
                <a:ea typeface="DM Sans" pitchFamily="34" charset="-122"/>
                <a:cs typeface="DM Sans" pitchFamily="34" charset="-120"/>
              </a:rPr>
              <a:t>Gross profit margin: 71%</a:t>
            </a:r>
            <a:endParaRPr lang="en-US" sz="1700" dirty="0"/>
          </a:p>
        </p:txBody>
      </p:sp>
      <p:sp>
        <p:nvSpPr>
          <p:cNvPr id="11" name="Text 8"/>
          <p:cNvSpPr/>
          <p:nvPr/>
        </p:nvSpPr>
        <p:spPr>
          <a:xfrm>
            <a:off x="7587139" y="4004429"/>
            <a:ext cx="6292572" cy="346710"/>
          </a:xfrm>
          <a:prstGeom prst="rect">
            <a:avLst/>
          </a:prstGeom>
          <a:noFill/>
          <a:ln/>
        </p:spPr>
        <p:txBody>
          <a:bodyPr wrap="none" lIns="0" tIns="0" rIns="0" bIns="0" rtlCol="0" anchor="t"/>
          <a:lstStyle/>
          <a:p>
            <a:pPr marL="342900" indent="-342900" algn="l">
              <a:lnSpc>
                <a:spcPts val="2700"/>
              </a:lnSpc>
              <a:buSzPct val="100000"/>
              <a:buChar char="•"/>
            </a:pPr>
            <a:r>
              <a:rPr lang="en-US" sz="1700" dirty="0">
                <a:solidFill>
                  <a:srgbClr val="FFE5E5"/>
                </a:solidFill>
                <a:latin typeface="DM Sans" pitchFamily="34" charset="0"/>
                <a:ea typeface="DM Sans" pitchFamily="34" charset="-122"/>
                <a:cs typeface="DM Sans" pitchFamily="34" charset="-120"/>
              </a:rPr>
              <a:t>Five-year IRR: 28%</a:t>
            </a:r>
            <a:endParaRPr lang="en-US" sz="1700" dirty="0"/>
          </a:p>
        </p:txBody>
      </p:sp>
      <p:sp>
        <p:nvSpPr>
          <p:cNvPr id="12" name="Text 9"/>
          <p:cNvSpPr/>
          <p:nvPr/>
        </p:nvSpPr>
        <p:spPr>
          <a:xfrm>
            <a:off x="7587139" y="4426863"/>
            <a:ext cx="6292572" cy="346710"/>
          </a:xfrm>
          <a:prstGeom prst="rect">
            <a:avLst/>
          </a:prstGeom>
          <a:noFill/>
          <a:ln/>
        </p:spPr>
        <p:txBody>
          <a:bodyPr wrap="none" lIns="0" tIns="0" rIns="0" bIns="0" rtlCol="0" anchor="t"/>
          <a:lstStyle/>
          <a:p>
            <a:pPr marL="342900" indent="-342900" algn="l">
              <a:lnSpc>
                <a:spcPts val="2700"/>
              </a:lnSpc>
              <a:buSzPct val="100000"/>
              <a:buChar char="•"/>
            </a:pPr>
            <a:r>
              <a:rPr lang="en-US" sz="1700" dirty="0">
                <a:solidFill>
                  <a:srgbClr val="FFE5E5"/>
                </a:solidFill>
                <a:latin typeface="DM Sans" pitchFamily="34" charset="0"/>
                <a:ea typeface="DM Sans" pitchFamily="34" charset="-122"/>
                <a:cs typeface="DM Sans" pitchFamily="34" charset="-120"/>
              </a:rPr>
              <a:t>Break-even: 1,165 bowls per week (month 14)</a:t>
            </a:r>
            <a:endParaRPr lang="en-US" sz="1700" dirty="0"/>
          </a:p>
        </p:txBody>
      </p:sp>
      <p:sp>
        <p:nvSpPr>
          <p:cNvPr id="13" name="Text 10"/>
          <p:cNvSpPr/>
          <p:nvPr/>
        </p:nvSpPr>
        <p:spPr>
          <a:xfrm>
            <a:off x="7587139" y="4968478"/>
            <a:ext cx="6292572" cy="1733550"/>
          </a:xfrm>
          <a:prstGeom prst="rect">
            <a:avLst/>
          </a:prstGeom>
          <a:noFill/>
          <a:ln/>
        </p:spPr>
        <p:txBody>
          <a:bodyPr wrap="square" lIns="0" tIns="0" rIns="0" bIns="0" rtlCol="0" anchor="t"/>
          <a:lstStyle/>
          <a:p>
            <a:pPr marL="0" indent="0" algn="l">
              <a:lnSpc>
                <a:spcPts val="2700"/>
              </a:lnSpc>
              <a:buNone/>
            </a:pPr>
            <a:r>
              <a:rPr lang="en-US" sz="1700" dirty="0">
                <a:solidFill>
                  <a:srgbClr val="FFE5E5"/>
                </a:solidFill>
                <a:latin typeface="DM Sans" pitchFamily="34" charset="0"/>
                <a:ea typeface="DM Sans" pitchFamily="34" charset="-122"/>
                <a:cs typeface="DM Sans" pitchFamily="34" charset="-120"/>
              </a:rPr>
              <a:t>Waste management and low-cost plant inputs keep gross profit high. GLA (2024.01) shows an 18.8% increase in Year 3 net profit. The business remains profitable despite an 8% decrease in foot traffic, according to sensitivity analysis (Gligorić et al., 2021).</a:t>
            </a:r>
            <a:endParaRPr lang="en-US" sz="17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30791"/>
          </a:xfrm>
          <a:prstGeom prst="rect">
            <a:avLst/>
          </a:prstGeom>
        </p:spPr>
      </p:pic>
      <p:sp>
        <p:nvSpPr>
          <p:cNvPr id="3" name="Text 0"/>
          <p:cNvSpPr/>
          <p:nvPr/>
        </p:nvSpPr>
        <p:spPr>
          <a:xfrm>
            <a:off x="725329" y="569952"/>
            <a:ext cx="7055406" cy="613529"/>
          </a:xfrm>
          <a:prstGeom prst="rect">
            <a:avLst/>
          </a:prstGeom>
          <a:noFill/>
          <a:ln/>
        </p:spPr>
        <p:txBody>
          <a:bodyPr wrap="none" lIns="0" tIns="0" rIns="0" bIns="0" rtlCol="0" anchor="t"/>
          <a:lstStyle/>
          <a:p>
            <a:pPr marL="0" indent="0" algn="l">
              <a:lnSpc>
                <a:spcPts val="4800"/>
              </a:lnSpc>
              <a:buNone/>
            </a:pPr>
            <a:r>
              <a:rPr lang="en-US" sz="3850" dirty="0">
                <a:solidFill>
                  <a:srgbClr val="FAEBEB"/>
                </a:solidFill>
                <a:latin typeface="Dela Gothic One" pitchFamily="34" charset="0"/>
                <a:ea typeface="Dela Gothic One" pitchFamily="34" charset="-122"/>
                <a:cs typeface="Dela Gothic One" pitchFamily="34" charset="-120"/>
              </a:rPr>
              <a:t>Investment Opportunity</a:t>
            </a:r>
            <a:endParaRPr lang="en-US" sz="3850" dirty="0"/>
          </a:p>
        </p:txBody>
      </p:sp>
      <p:sp>
        <p:nvSpPr>
          <p:cNvPr id="4" name="Shape 1"/>
          <p:cNvSpPr/>
          <p:nvPr/>
        </p:nvSpPr>
        <p:spPr>
          <a:xfrm>
            <a:off x="725329" y="1463278"/>
            <a:ext cx="7693343" cy="1105257"/>
          </a:xfrm>
          <a:prstGeom prst="roundRect">
            <a:avLst>
              <a:gd name="adj" fmla="val 7088"/>
            </a:avLst>
          </a:prstGeom>
          <a:solidFill>
            <a:srgbClr val="740B0B"/>
          </a:solidFill>
          <a:ln w="7620">
            <a:solidFill>
              <a:srgbClr val="8D2424"/>
            </a:solidFill>
            <a:prstDash val="solid"/>
          </a:ln>
        </p:spPr>
        <p:txBody>
          <a:bodyPr/>
          <a:lstStyle/>
          <a:p>
            <a:endParaRPr lang="en-US"/>
          </a:p>
        </p:txBody>
      </p:sp>
      <p:sp>
        <p:nvSpPr>
          <p:cNvPr id="5" name="Text 2"/>
          <p:cNvSpPr/>
          <p:nvPr/>
        </p:nvSpPr>
        <p:spPr>
          <a:xfrm>
            <a:off x="919401" y="1657350"/>
            <a:ext cx="2702123" cy="306705"/>
          </a:xfrm>
          <a:prstGeom prst="rect">
            <a:avLst/>
          </a:prstGeom>
          <a:noFill/>
          <a:ln/>
        </p:spPr>
        <p:txBody>
          <a:bodyPr wrap="none" lIns="0" tIns="0" rIns="0" bIns="0" rtlCol="0" anchor="t"/>
          <a:lstStyle/>
          <a:p>
            <a:pPr marL="0" indent="0" algn="l">
              <a:lnSpc>
                <a:spcPts val="2400"/>
              </a:lnSpc>
              <a:buNone/>
            </a:pPr>
            <a:r>
              <a:rPr lang="en-US" sz="1900" dirty="0">
                <a:solidFill>
                  <a:srgbClr val="FFE5E5"/>
                </a:solidFill>
                <a:latin typeface="Dela Gothic One" pitchFamily="34" charset="0"/>
                <a:ea typeface="Dela Gothic One" pitchFamily="34" charset="-122"/>
                <a:cs typeface="Dela Gothic One" pitchFamily="34" charset="-120"/>
              </a:rPr>
              <a:t>Equity Investment</a:t>
            </a:r>
            <a:endParaRPr lang="en-US" sz="1900" dirty="0"/>
          </a:p>
        </p:txBody>
      </p:sp>
      <p:sp>
        <p:nvSpPr>
          <p:cNvPr id="6" name="Text 3"/>
          <p:cNvSpPr/>
          <p:nvPr/>
        </p:nvSpPr>
        <p:spPr>
          <a:xfrm>
            <a:off x="919401" y="2075974"/>
            <a:ext cx="7305199" cy="298490"/>
          </a:xfrm>
          <a:prstGeom prst="rect">
            <a:avLst/>
          </a:prstGeom>
          <a:noFill/>
          <a:ln/>
        </p:spPr>
        <p:txBody>
          <a:bodyPr wrap="none" lIns="0" tIns="0" rIns="0" bIns="0" rtlCol="0" anchor="t"/>
          <a:lstStyle/>
          <a:p>
            <a:pPr marL="0" indent="0" algn="l">
              <a:lnSpc>
                <a:spcPts val="2350"/>
              </a:lnSpc>
              <a:buNone/>
            </a:pPr>
            <a:r>
              <a:rPr lang="en-US" sz="1450" dirty="0">
                <a:solidFill>
                  <a:srgbClr val="FFE5E5"/>
                </a:solidFill>
                <a:latin typeface="DM Sans" pitchFamily="34" charset="0"/>
                <a:ea typeface="DM Sans" pitchFamily="34" charset="-122"/>
                <a:cs typeface="DM Sans" pitchFamily="34" charset="-120"/>
              </a:rPr>
              <a:t>£156,225 for 25% ownership (£1.4M valuation)</a:t>
            </a:r>
            <a:endParaRPr lang="en-US" sz="1450" dirty="0"/>
          </a:p>
        </p:txBody>
      </p:sp>
      <p:sp>
        <p:nvSpPr>
          <p:cNvPr id="7" name="Shape 4"/>
          <p:cNvSpPr/>
          <p:nvPr/>
        </p:nvSpPr>
        <p:spPr>
          <a:xfrm>
            <a:off x="725329" y="2754987"/>
            <a:ext cx="7693343" cy="1105257"/>
          </a:xfrm>
          <a:prstGeom prst="roundRect">
            <a:avLst>
              <a:gd name="adj" fmla="val 7088"/>
            </a:avLst>
          </a:prstGeom>
          <a:solidFill>
            <a:srgbClr val="740B0B"/>
          </a:solidFill>
          <a:ln w="7620">
            <a:solidFill>
              <a:srgbClr val="8D2424"/>
            </a:solidFill>
            <a:prstDash val="solid"/>
          </a:ln>
        </p:spPr>
        <p:txBody>
          <a:bodyPr/>
          <a:lstStyle/>
          <a:p>
            <a:endParaRPr lang="en-US"/>
          </a:p>
        </p:txBody>
      </p:sp>
      <p:sp>
        <p:nvSpPr>
          <p:cNvPr id="8" name="Text 5"/>
          <p:cNvSpPr/>
          <p:nvPr/>
        </p:nvSpPr>
        <p:spPr>
          <a:xfrm>
            <a:off x="919401" y="2949059"/>
            <a:ext cx="2454354" cy="306705"/>
          </a:xfrm>
          <a:prstGeom prst="rect">
            <a:avLst/>
          </a:prstGeom>
          <a:noFill/>
          <a:ln/>
        </p:spPr>
        <p:txBody>
          <a:bodyPr wrap="none" lIns="0" tIns="0" rIns="0" bIns="0" rtlCol="0" anchor="t"/>
          <a:lstStyle/>
          <a:p>
            <a:pPr marL="0" indent="0" algn="l">
              <a:lnSpc>
                <a:spcPts val="2400"/>
              </a:lnSpc>
              <a:buNone/>
            </a:pPr>
            <a:r>
              <a:rPr lang="en-US" sz="1900" dirty="0">
                <a:solidFill>
                  <a:srgbClr val="FFE5E5"/>
                </a:solidFill>
                <a:latin typeface="Dela Gothic One" pitchFamily="34" charset="0"/>
                <a:ea typeface="Dela Gothic One" pitchFamily="34" charset="-122"/>
                <a:cs typeface="Dela Gothic One" pitchFamily="34" charset="-120"/>
              </a:rPr>
              <a:t>Debt Financing</a:t>
            </a:r>
            <a:endParaRPr lang="en-US" sz="1900" dirty="0"/>
          </a:p>
        </p:txBody>
      </p:sp>
      <p:sp>
        <p:nvSpPr>
          <p:cNvPr id="9" name="Text 6"/>
          <p:cNvSpPr/>
          <p:nvPr/>
        </p:nvSpPr>
        <p:spPr>
          <a:xfrm>
            <a:off x="919401" y="3367683"/>
            <a:ext cx="7305199" cy="298490"/>
          </a:xfrm>
          <a:prstGeom prst="rect">
            <a:avLst/>
          </a:prstGeom>
          <a:noFill/>
          <a:ln/>
        </p:spPr>
        <p:txBody>
          <a:bodyPr wrap="none" lIns="0" tIns="0" rIns="0" bIns="0" rtlCol="0" anchor="t"/>
          <a:lstStyle/>
          <a:p>
            <a:pPr marL="0" indent="0" algn="l">
              <a:lnSpc>
                <a:spcPts val="2350"/>
              </a:lnSpc>
              <a:buNone/>
            </a:pPr>
            <a:r>
              <a:rPr lang="en-US" sz="1450" dirty="0">
                <a:solidFill>
                  <a:srgbClr val="FFE5E5"/>
                </a:solidFill>
                <a:latin typeface="DM Sans" pitchFamily="34" charset="0"/>
                <a:ea typeface="DM Sans" pitchFamily="34" charset="-122"/>
                <a:cs typeface="DM Sans" pitchFamily="34" charset="-120"/>
              </a:rPr>
              <a:t>£25,000 UK Start-Up Loan at 6% APR (Anderson, 2020)</a:t>
            </a:r>
            <a:endParaRPr lang="en-US" sz="1450" dirty="0"/>
          </a:p>
        </p:txBody>
      </p:sp>
      <p:sp>
        <p:nvSpPr>
          <p:cNvPr id="10" name="Shape 7"/>
          <p:cNvSpPr/>
          <p:nvPr/>
        </p:nvSpPr>
        <p:spPr>
          <a:xfrm>
            <a:off x="725329" y="4046696"/>
            <a:ext cx="7693343" cy="1105257"/>
          </a:xfrm>
          <a:prstGeom prst="roundRect">
            <a:avLst>
              <a:gd name="adj" fmla="val 7088"/>
            </a:avLst>
          </a:prstGeom>
          <a:solidFill>
            <a:srgbClr val="740B0B"/>
          </a:solidFill>
          <a:ln w="7620">
            <a:solidFill>
              <a:srgbClr val="8D2424"/>
            </a:solidFill>
            <a:prstDash val="solid"/>
          </a:ln>
        </p:spPr>
        <p:txBody>
          <a:bodyPr/>
          <a:lstStyle/>
          <a:p>
            <a:endParaRPr lang="en-US"/>
          </a:p>
        </p:txBody>
      </p:sp>
      <p:sp>
        <p:nvSpPr>
          <p:cNvPr id="11" name="Text 8"/>
          <p:cNvSpPr/>
          <p:nvPr/>
        </p:nvSpPr>
        <p:spPr>
          <a:xfrm>
            <a:off x="919401" y="4240768"/>
            <a:ext cx="2454354" cy="306705"/>
          </a:xfrm>
          <a:prstGeom prst="rect">
            <a:avLst/>
          </a:prstGeom>
          <a:noFill/>
          <a:ln/>
        </p:spPr>
        <p:txBody>
          <a:bodyPr wrap="none" lIns="0" tIns="0" rIns="0" bIns="0" rtlCol="0" anchor="t"/>
          <a:lstStyle/>
          <a:p>
            <a:pPr marL="0" indent="0" algn="l">
              <a:lnSpc>
                <a:spcPts val="2400"/>
              </a:lnSpc>
              <a:buNone/>
            </a:pPr>
            <a:r>
              <a:rPr lang="en-US" sz="1900" dirty="0">
                <a:solidFill>
                  <a:srgbClr val="FFE5E5"/>
                </a:solidFill>
                <a:latin typeface="Dela Gothic One" pitchFamily="34" charset="0"/>
                <a:ea typeface="Dela Gothic One" pitchFamily="34" charset="-122"/>
                <a:cs typeface="Dela Gothic One" pitchFamily="34" charset="-120"/>
              </a:rPr>
              <a:t>Grant Funding</a:t>
            </a:r>
            <a:endParaRPr lang="en-US" sz="1900" dirty="0"/>
          </a:p>
        </p:txBody>
      </p:sp>
      <p:sp>
        <p:nvSpPr>
          <p:cNvPr id="12" name="Text 9"/>
          <p:cNvSpPr/>
          <p:nvPr/>
        </p:nvSpPr>
        <p:spPr>
          <a:xfrm>
            <a:off x="919401" y="4659392"/>
            <a:ext cx="7305199" cy="298490"/>
          </a:xfrm>
          <a:prstGeom prst="rect">
            <a:avLst/>
          </a:prstGeom>
          <a:noFill/>
          <a:ln/>
        </p:spPr>
        <p:txBody>
          <a:bodyPr wrap="none" lIns="0" tIns="0" rIns="0" bIns="0" rtlCol="0" anchor="t"/>
          <a:lstStyle/>
          <a:p>
            <a:pPr marL="0" indent="0" algn="l">
              <a:lnSpc>
                <a:spcPts val="2350"/>
              </a:lnSpc>
              <a:buNone/>
            </a:pPr>
            <a:r>
              <a:rPr lang="en-US" sz="1450" dirty="0">
                <a:solidFill>
                  <a:srgbClr val="FFE5E5"/>
                </a:solidFill>
                <a:latin typeface="DM Sans" pitchFamily="34" charset="0"/>
                <a:ea typeface="DM Sans" pitchFamily="34" charset="-122"/>
                <a:cs typeface="DM Sans" pitchFamily="34" charset="-120"/>
              </a:rPr>
              <a:t>£30,000 Innovate UK New Founders grant</a:t>
            </a:r>
            <a:endParaRPr lang="en-US" sz="1450" dirty="0"/>
          </a:p>
        </p:txBody>
      </p:sp>
      <p:sp>
        <p:nvSpPr>
          <p:cNvPr id="13" name="Shape 10"/>
          <p:cNvSpPr/>
          <p:nvPr/>
        </p:nvSpPr>
        <p:spPr>
          <a:xfrm>
            <a:off x="725329" y="5338405"/>
            <a:ext cx="7693343" cy="1515666"/>
          </a:xfrm>
          <a:prstGeom prst="roundRect">
            <a:avLst>
              <a:gd name="adj" fmla="val 5169"/>
            </a:avLst>
          </a:prstGeom>
          <a:solidFill>
            <a:srgbClr val="740B0B"/>
          </a:solidFill>
          <a:ln w="7620">
            <a:solidFill>
              <a:srgbClr val="8D2424"/>
            </a:solidFill>
            <a:prstDash val="solid"/>
          </a:ln>
        </p:spPr>
        <p:txBody>
          <a:bodyPr/>
          <a:lstStyle/>
          <a:p>
            <a:endParaRPr lang="en-US"/>
          </a:p>
        </p:txBody>
      </p:sp>
      <p:sp>
        <p:nvSpPr>
          <p:cNvPr id="14" name="Text 11"/>
          <p:cNvSpPr/>
          <p:nvPr/>
        </p:nvSpPr>
        <p:spPr>
          <a:xfrm>
            <a:off x="919401" y="5532477"/>
            <a:ext cx="2499598" cy="306705"/>
          </a:xfrm>
          <a:prstGeom prst="rect">
            <a:avLst/>
          </a:prstGeom>
          <a:noFill/>
          <a:ln/>
        </p:spPr>
        <p:txBody>
          <a:bodyPr wrap="none" lIns="0" tIns="0" rIns="0" bIns="0" rtlCol="0" anchor="t"/>
          <a:lstStyle/>
          <a:p>
            <a:pPr marL="0" indent="0" algn="l">
              <a:lnSpc>
                <a:spcPts val="2400"/>
              </a:lnSpc>
              <a:buNone/>
            </a:pPr>
            <a:r>
              <a:rPr lang="en-US" sz="1900" dirty="0">
                <a:solidFill>
                  <a:srgbClr val="FFE5E5"/>
                </a:solidFill>
                <a:latin typeface="Dela Gothic One" pitchFamily="34" charset="0"/>
                <a:ea typeface="Dela Gothic One" pitchFamily="34" charset="-122"/>
                <a:cs typeface="Dela Gothic One" pitchFamily="34" charset="-120"/>
              </a:rPr>
              <a:t>Investor Returns</a:t>
            </a:r>
            <a:endParaRPr lang="en-US" sz="1900" dirty="0"/>
          </a:p>
        </p:txBody>
      </p:sp>
      <p:sp>
        <p:nvSpPr>
          <p:cNvPr id="15" name="Text 12"/>
          <p:cNvSpPr/>
          <p:nvPr/>
        </p:nvSpPr>
        <p:spPr>
          <a:xfrm>
            <a:off x="919401" y="5951101"/>
            <a:ext cx="7305199" cy="298490"/>
          </a:xfrm>
          <a:prstGeom prst="rect">
            <a:avLst/>
          </a:prstGeom>
          <a:noFill/>
          <a:ln/>
        </p:spPr>
        <p:txBody>
          <a:bodyPr wrap="none" lIns="0" tIns="0" rIns="0" bIns="0" rtlCol="0" anchor="t"/>
          <a:lstStyle/>
          <a:p>
            <a:pPr marL="0" indent="0" algn="l">
              <a:lnSpc>
                <a:spcPts val="2350"/>
              </a:lnSpc>
              <a:buNone/>
            </a:pPr>
            <a:r>
              <a:rPr lang="en-US" sz="1450" dirty="0">
                <a:solidFill>
                  <a:srgbClr val="FFE5E5"/>
                </a:solidFill>
                <a:latin typeface="DM Sans" pitchFamily="34" charset="0"/>
                <a:ea typeface="DM Sans" pitchFamily="34" charset="-122"/>
                <a:cs typeface="DM Sans" pitchFamily="34" charset="-120"/>
              </a:rPr>
              <a:t>Base case: £355,000 return</a:t>
            </a:r>
            <a:endParaRPr lang="en-US" sz="1450" dirty="0"/>
          </a:p>
        </p:txBody>
      </p:sp>
      <p:sp>
        <p:nvSpPr>
          <p:cNvPr id="16" name="Text 13"/>
          <p:cNvSpPr/>
          <p:nvPr/>
        </p:nvSpPr>
        <p:spPr>
          <a:xfrm>
            <a:off x="919401" y="6361509"/>
            <a:ext cx="7305199" cy="298490"/>
          </a:xfrm>
          <a:prstGeom prst="rect">
            <a:avLst/>
          </a:prstGeom>
          <a:noFill/>
          <a:ln/>
        </p:spPr>
        <p:txBody>
          <a:bodyPr wrap="none" lIns="0" tIns="0" rIns="0" bIns="0" rtlCol="0" anchor="t"/>
          <a:lstStyle/>
          <a:p>
            <a:pPr marL="0" indent="0" algn="l">
              <a:lnSpc>
                <a:spcPts val="2350"/>
              </a:lnSpc>
              <a:buNone/>
            </a:pPr>
            <a:r>
              <a:rPr lang="en-US" sz="1450" dirty="0">
                <a:solidFill>
                  <a:srgbClr val="FFE5E5"/>
                </a:solidFill>
                <a:latin typeface="DM Sans" pitchFamily="34" charset="0"/>
                <a:ea typeface="DM Sans" pitchFamily="34" charset="-122"/>
                <a:cs typeface="DM Sans" pitchFamily="34" charset="-120"/>
              </a:rPr>
              <a:t>Exit valuation: £2.55M (8× EBITDA in year 5)</a:t>
            </a:r>
            <a:endParaRPr lang="en-US" sz="1450" dirty="0"/>
          </a:p>
        </p:txBody>
      </p:sp>
      <p:sp>
        <p:nvSpPr>
          <p:cNvPr id="17" name="Text 14"/>
          <p:cNvSpPr/>
          <p:nvPr/>
        </p:nvSpPr>
        <p:spPr>
          <a:xfrm>
            <a:off x="725329" y="7063859"/>
            <a:ext cx="7693343" cy="596979"/>
          </a:xfrm>
          <a:prstGeom prst="rect">
            <a:avLst/>
          </a:prstGeom>
          <a:noFill/>
          <a:ln/>
        </p:spPr>
        <p:txBody>
          <a:bodyPr wrap="square" lIns="0" tIns="0" rIns="0" bIns="0" rtlCol="0" anchor="t"/>
          <a:lstStyle/>
          <a:p>
            <a:pPr marL="0" indent="0" algn="l">
              <a:lnSpc>
                <a:spcPts val="2350"/>
              </a:lnSpc>
              <a:buNone/>
            </a:pPr>
            <a:r>
              <a:rPr lang="en-US" sz="1450" dirty="0">
                <a:solidFill>
                  <a:srgbClr val="FFE5E5"/>
                </a:solidFill>
                <a:latin typeface="DM Sans" pitchFamily="34" charset="0"/>
                <a:ea typeface="DM Sans" pitchFamily="34" charset="-122"/>
                <a:cs typeface="DM Sans" pitchFamily="34" charset="-120"/>
              </a:rPr>
              <a:t>Measureable ESG effects diversify investors' holdings. This balances financial gain and purpose-driven value.</a:t>
            </a:r>
            <a:endParaRPr lang="en-US" sz="14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p:nvPr/>
        </p:nvSpPr>
        <p:spPr>
          <a:xfrm>
            <a:off x="758309" y="617577"/>
            <a:ext cx="4556046" cy="534591"/>
          </a:xfrm>
          <a:prstGeom prst="rect">
            <a:avLst/>
          </a:prstGeom>
          <a:noFill/>
          <a:ln/>
        </p:spPr>
        <p:txBody>
          <a:bodyPr wrap="none" lIns="0" tIns="0" rIns="0" bIns="0" rtlCol="0" anchor="t"/>
          <a:lstStyle/>
          <a:p>
            <a:pPr marL="0" indent="0" algn="l">
              <a:lnSpc>
                <a:spcPts val="4200"/>
              </a:lnSpc>
              <a:buNone/>
            </a:pPr>
            <a:r>
              <a:rPr lang="en-US" sz="3350" dirty="0">
                <a:solidFill>
                  <a:srgbClr val="FAEBEB"/>
                </a:solidFill>
                <a:latin typeface="Dela Gothic One" pitchFamily="34" charset="0"/>
                <a:ea typeface="Dela Gothic One" pitchFamily="34" charset="-122"/>
                <a:cs typeface="Dela Gothic One" pitchFamily="34" charset="-120"/>
              </a:rPr>
              <a:t>Risk Management</a:t>
            </a:r>
            <a:endParaRPr lang="en-US" sz="3350" dirty="0"/>
          </a:p>
        </p:txBody>
      </p:sp>
      <p:sp>
        <p:nvSpPr>
          <p:cNvPr id="3" name="Shape 1"/>
          <p:cNvSpPr/>
          <p:nvPr/>
        </p:nvSpPr>
        <p:spPr>
          <a:xfrm>
            <a:off x="7303770" y="1477089"/>
            <a:ext cx="22860" cy="5692021"/>
          </a:xfrm>
          <a:prstGeom prst="roundRect">
            <a:avLst>
              <a:gd name="adj" fmla="val 298550"/>
            </a:avLst>
          </a:prstGeom>
          <a:solidFill>
            <a:srgbClr val="8D2424"/>
          </a:solidFill>
          <a:ln/>
        </p:spPr>
        <p:txBody>
          <a:bodyPr/>
          <a:lstStyle/>
          <a:p>
            <a:endParaRPr lang="en-US"/>
          </a:p>
        </p:txBody>
      </p:sp>
      <p:sp>
        <p:nvSpPr>
          <p:cNvPr id="4" name="Shape 2"/>
          <p:cNvSpPr/>
          <p:nvPr/>
        </p:nvSpPr>
        <p:spPr>
          <a:xfrm>
            <a:off x="6667857" y="1648420"/>
            <a:ext cx="487442" cy="22860"/>
          </a:xfrm>
          <a:prstGeom prst="roundRect">
            <a:avLst>
              <a:gd name="adj" fmla="val 298550"/>
            </a:avLst>
          </a:prstGeom>
          <a:solidFill>
            <a:srgbClr val="8D2424"/>
          </a:solidFill>
          <a:ln/>
        </p:spPr>
        <p:txBody>
          <a:bodyPr/>
          <a:lstStyle/>
          <a:p>
            <a:endParaRPr lang="en-US"/>
          </a:p>
        </p:txBody>
      </p:sp>
      <p:sp>
        <p:nvSpPr>
          <p:cNvPr id="5" name="Shape 3"/>
          <p:cNvSpPr/>
          <p:nvPr/>
        </p:nvSpPr>
        <p:spPr>
          <a:xfrm>
            <a:off x="7132439" y="1477089"/>
            <a:ext cx="365522" cy="365522"/>
          </a:xfrm>
          <a:prstGeom prst="roundRect">
            <a:avLst>
              <a:gd name="adj" fmla="val 18672"/>
            </a:avLst>
          </a:prstGeom>
          <a:solidFill>
            <a:srgbClr val="740B0B"/>
          </a:solidFill>
          <a:ln w="7620">
            <a:solidFill>
              <a:srgbClr val="8D2424"/>
            </a:solidFill>
            <a:prstDash val="solid"/>
          </a:ln>
        </p:spPr>
        <p:txBody>
          <a:bodyPr/>
          <a:lstStyle/>
          <a:p>
            <a:endParaRPr lang="en-US"/>
          </a:p>
        </p:txBody>
      </p:sp>
      <p:pic>
        <p:nvPicPr>
          <p:cNvPr id="6" name="Image 0" descr="preencoded.png"/>
          <p:cNvPicPr>
            <a:picLocks noChangeAspect="1"/>
          </p:cNvPicPr>
          <p:nvPr/>
        </p:nvPicPr>
        <p:blipFill>
          <a:blip r:embed="rId3"/>
          <a:stretch>
            <a:fillRect/>
          </a:stretch>
        </p:blipFill>
        <p:spPr>
          <a:xfrm>
            <a:off x="7186970" y="1499533"/>
            <a:ext cx="256461" cy="320635"/>
          </a:xfrm>
          <a:prstGeom prst="rect">
            <a:avLst/>
          </a:prstGeom>
        </p:spPr>
      </p:pic>
      <p:sp>
        <p:nvSpPr>
          <p:cNvPr id="7" name="Text 4"/>
          <p:cNvSpPr/>
          <p:nvPr/>
        </p:nvSpPr>
        <p:spPr>
          <a:xfrm>
            <a:off x="4364712" y="1532930"/>
            <a:ext cx="2138005" cy="267295"/>
          </a:xfrm>
          <a:prstGeom prst="rect">
            <a:avLst/>
          </a:prstGeom>
          <a:noFill/>
          <a:ln/>
        </p:spPr>
        <p:txBody>
          <a:bodyPr wrap="none" lIns="0" tIns="0" rIns="0" bIns="0" rtlCol="0" anchor="t"/>
          <a:lstStyle/>
          <a:p>
            <a:pPr marL="0" indent="0" algn="r">
              <a:lnSpc>
                <a:spcPts val="2100"/>
              </a:lnSpc>
              <a:buNone/>
            </a:pPr>
            <a:r>
              <a:rPr lang="en-US" sz="1650" dirty="0">
                <a:solidFill>
                  <a:srgbClr val="FFE5E5"/>
                </a:solidFill>
                <a:latin typeface="Dela Gothic One" pitchFamily="34" charset="0"/>
                <a:ea typeface="Dela Gothic One" pitchFamily="34" charset="-122"/>
                <a:cs typeface="Dela Gothic One" pitchFamily="34" charset="-120"/>
              </a:rPr>
              <a:t>Market Risk</a:t>
            </a:r>
            <a:endParaRPr lang="en-US" sz="1650" dirty="0"/>
          </a:p>
        </p:txBody>
      </p:sp>
      <p:sp>
        <p:nvSpPr>
          <p:cNvPr id="8" name="Text 5"/>
          <p:cNvSpPr/>
          <p:nvPr/>
        </p:nvSpPr>
        <p:spPr>
          <a:xfrm>
            <a:off x="758309" y="1897618"/>
            <a:ext cx="5744408" cy="520065"/>
          </a:xfrm>
          <a:prstGeom prst="rect">
            <a:avLst/>
          </a:prstGeom>
          <a:noFill/>
          <a:ln/>
        </p:spPr>
        <p:txBody>
          <a:bodyPr wrap="square" lIns="0" tIns="0" rIns="0" bIns="0" rtlCol="0" anchor="t"/>
          <a:lstStyle/>
          <a:p>
            <a:pPr marL="0" indent="0" algn="r">
              <a:lnSpc>
                <a:spcPts val="2000"/>
              </a:lnSpc>
              <a:buNone/>
            </a:pPr>
            <a:r>
              <a:rPr lang="en-US" sz="1250" dirty="0">
                <a:solidFill>
                  <a:srgbClr val="FFE5E5"/>
                </a:solidFill>
                <a:latin typeface="DM Sans" pitchFamily="34" charset="0"/>
                <a:ea typeface="DM Sans" pitchFamily="34" charset="-122"/>
                <a:cs typeface="DM Sans" pitchFamily="34" charset="-120"/>
              </a:rPr>
              <a:t>Seasonal meals and numerous supplier contracts regulate commodity prices</a:t>
            </a:r>
            <a:endParaRPr lang="en-US" sz="1250" dirty="0"/>
          </a:p>
        </p:txBody>
      </p:sp>
      <p:sp>
        <p:nvSpPr>
          <p:cNvPr id="9" name="Shape 6"/>
          <p:cNvSpPr/>
          <p:nvPr/>
        </p:nvSpPr>
        <p:spPr>
          <a:xfrm>
            <a:off x="7475101" y="2623304"/>
            <a:ext cx="487442" cy="22860"/>
          </a:xfrm>
          <a:prstGeom prst="roundRect">
            <a:avLst>
              <a:gd name="adj" fmla="val 298550"/>
            </a:avLst>
          </a:prstGeom>
          <a:solidFill>
            <a:srgbClr val="8D2424"/>
          </a:solidFill>
          <a:ln/>
        </p:spPr>
        <p:txBody>
          <a:bodyPr/>
          <a:lstStyle/>
          <a:p>
            <a:endParaRPr lang="en-US"/>
          </a:p>
        </p:txBody>
      </p:sp>
      <p:sp>
        <p:nvSpPr>
          <p:cNvPr id="10" name="Shape 7"/>
          <p:cNvSpPr/>
          <p:nvPr/>
        </p:nvSpPr>
        <p:spPr>
          <a:xfrm>
            <a:off x="7132439" y="2451973"/>
            <a:ext cx="365522" cy="365522"/>
          </a:xfrm>
          <a:prstGeom prst="roundRect">
            <a:avLst>
              <a:gd name="adj" fmla="val 18672"/>
            </a:avLst>
          </a:prstGeom>
          <a:solidFill>
            <a:srgbClr val="740B0B"/>
          </a:solidFill>
          <a:ln w="7620">
            <a:solidFill>
              <a:srgbClr val="8D2424"/>
            </a:solidFill>
            <a:prstDash val="solid"/>
          </a:ln>
        </p:spPr>
        <p:txBody>
          <a:bodyPr/>
          <a:lstStyle/>
          <a:p>
            <a:endParaRPr lang="en-US"/>
          </a:p>
        </p:txBody>
      </p:sp>
      <p:pic>
        <p:nvPicPr>
          <p:cNvPr id="11" name="Image 1" descr="preencoded.png"/>
          <p:cNvPicPr>
            <a:picLocks noChangeAspect="1"/>
          </p:cNvPicPr>
          <p:nvPr/>
        </p:nvPicPr>
        <p:blipFill>
          <a:blip r:embed="rId4"/>
          <a:stretch>
            <a:fillRect/>
          </a:stretch>
        </p:blipFill>
        <p:spPr>
          <a:xfrm>
            <a:off x="7186970" y="2474416"/>
            <a:ext cx="256461" cy="320635"/>
          </a:xfrm>
          <a:prstGeom prst="rect">
            <a:avLst/>
          </a:prstGeom>
        </p:spPr>
      </p:pic>
      <p:sp>
        <p:nvSpPr>
          <p:cNvPr id="12" name="Text 8"/>
          <p:cNvSpPr/>
          <p:nvPr/>
        </p:nvSpPr>
        <p:spPr>
          <a:xfrm>
            <a:off x="8127683" y="2507813"/>
            <a:ext cx="2138005" cy="267295"/>
          </a:xfrm>
          <a:prstGeom prst="rect">
            <a:avLst/>
          </a:prstGeom>
          <a:noFill/>
          <a:ln/>
        </p:spPr>
        <p:txBody>
          <a:bodyPr wrap="none" lIns="0" tIns="0" rIns="0" bIns="0" rtlCol="0" anchor="t"/>
          <a:lstStyle/>
          <a:p>
            <a:pPr marL="0" indent="0" algn="l">
              <a:lnSpc>
                <a:spcPts val="2100"/>
              </a:lnSpc>
              <a:buNone/>
            </a:pPr>
            <a:r>
              <a:rPr lang="en-US" sz="1650" dirty="0">
                <a:solidFill>
                  <a:srgbClr val="FFE5E5"/>
                </a:solidFill>
                <a:latin typeface="Dela Gothic One" pitchFamily="34" charset="0"/>
                <a:ea typeface="Dela Gothic One" pitchFamily="34" charset="-122"/>
                <a:cs typeface="Dela Gothic One" pitchFamily="34" charset="-120"/>
              </a:rPr>
              <a:t>Talent Risk</a:t>
            </a:r>
            <a:endParaRPr lang="en-US" sz="1650" dirty="0"/>
          </a:p>
        </p:txBody>
      </p:sp>
      <p:sp>
        <p:nvSpPr>
          <p:cNvPr id="13" name="Text 9"/>
          <p:cNvSpPr/>
          <p:nvPr/>
        </p:nvSpPr>
        <p:spPr>
          <a:xfrm>
            <a:off x="8127683" y="2872502"/>
            <a:ext cx="5744408" cy="260033"/>
          </a:xfrm>
          <a:prstGeom prst="rect">
            <a:avLst/>
          </a:prstGeom>
          <a:noFill/>
          <a:ln/>
        </p:spPr>
        <p:txBody>
          <a:bodyPr wrap="none" lIns="0" tIns="0" rIns="0" bIns="0" rtlCol="0" anchor="t"/>
          <a:lstStyle/>
          <a:p>
            <a:pPr marL="0" indent="0" algn="l">
              <a:lnSpc>
                <a:spcPts val="2000"/>
              </a:lnSpc>
              <a:buNone/>
            </a:pPr>
            <a:r>
              <a:rPr lang="en-US" sz="1250" dirty="0">
                <a:solidFill>
                  <a:srgbClr val="FFE5E5"/>
                </a:solidFill>
                <a:latin typeface="DM Sans" pitchFamily="34" charset="0"/>
                <a:ea typeface="DM Sans" pitchFamily="34" charset="-122"/>
                <a:cs typeface="DM Sans" pitchFamily="34" charset="-120"/>
              </a:rPr>
              <a:t>Apprenticeships and employee share options address labour shortages</a:t>
            </a:r>
            <a:endParaRPr lang="en-US" sz="1250" dirty="0"/>
          </a:p>
        </p:txBody>
      </p:sp>
      <p:sp>
        <p:nvSpPr>
          <p:cNvPr id="14" name="Shape 10"/>
          <p:cNvSpPr/>
          <p:nvPr/>
        </p:nvSpPr>
        <p:spPr>
          <a:xfrm>
            <a:off x="6667857" y="3463647"/>
            <a:ext cx="487442" cy="22860"/>
          </a:xfrm>
          <a:prstGeom prst="roundRect">
            <a:avLst>
              <a:gd name="adj" fmla="val 298550"/>
            </a:avLst>
          </a:prstGeom>
          <a:solidFill>
            <a:srgbClr val="8D2424"/>
          </a:solidFill>
          <a:ln/>
        </p:spPr>
        <p:txBody>
          <a:bodyPr/>
          <a:lstStyle/>
          <a:p>
            <a:endParaRPr lang="en-US"/>
          </a:p>
        </p:txBody>
      </p:sp>
      <p:sp>
        <p:nvSpPr>
          <p:cNvPr id="15" name="Shape 11"/>
          <p:cNvSpPr/>
          <p:nvPr/>
        </p:nvSpPr>
        <p:spPr>
          <a:xfrm>
            <a:off x="7132439" y="3292316"/>
            <a:ext cx="365522" cy="365522"/>
          </a:xfrm>
          <a:prstGeom prst="roundRect">
            <a:avLst>
              <a:gd name="adj" fmla="val 18672"/>
            </a:avLst>
          </a:prstGeom>
          <a:solidFill>
            <a:srgbClr val="740B0B"/>
          </a:solidFill>
          <a:ln w="7620">
            <a:solidFill>
              <a:srgbClr val="8D2424"/>
            </a:solidFill>
            <a:prstDash val="solid"/>
          </a:ln>
        </p:spPr>
        <p:txBody>
          <a:bodyPr/>
          <a:lstStyle/>
          <a:p>
            <a:endParaRPr lang="en-US"/>
          </a:p>
        </p:txBody>
      </p:sp>
      <p:pic>
        <p:nvPicPr>
          <p:cNvPr id="16" name="Image 2" descr="preencoded.png"/>
          <p:cNvPicPr>
            <a:picLocks noChangeAspect="1"/>
          </p:cNvPicPr>
          <p:nvPr/>
        </p:nvPicPr>
        <p:blipFill>
          <a:blip r:embed="rId5"/>
          <a:stretch>
            <a:fillRect/>
          </a:stretch>
        </p:blipFill>
        <p:spPr>
          <a:xfrm>
            <a:off x="7186970" y="3314760"/>
            <a:ext cx="256461" cy="320635"/>
          </a:xfrm>
          <a:prstGeom prst="rect">
            <a:avLst/>
          </a:prstGeom>
        </p:spPr>
      </p:pic>
      <p:sp>
        <p:nvSpPr>
          <p:cNvPr id="17" name="Text 12"/>
          <p:cNvSpPr/>
          <p:nvPr/>
        </p:nvSpPr>
        <p:spPr>
          <a:xfrm>
            <a:off x="4364712" y="3348157"/>
            <a:ext cx="2138005" cy="267295"/>
          </a:xfrm>
          <a:prstGeom prst="rect">
            <a:avLst/>
          </a:prstGeom>
          <a:noFill/>
          <a:ln/>
        </p:spPr>
        <p:txBody>
          <a:bodyPr wrap="none" lIns="0" tIns="0" rIns="0" bIns="0" rtlCol="0" anchor="t"/>
          <a:lstStyle/>
          <a:p>
            <a:pPr marL="0" indent="0" algn="r">
              <a:lnSpc>
                <a:spcPts val="2100"/>
              </a:lnSpc>
              <a:buNone/>
            </a:pPr>
            <a:r>
              <a:rPr lang="en-US" sz="1650" dirty="0">
                <a:solidFill>
                  <a:srgbClr val="FFE5E5"/>
                </a:solidFill>
                <a:latin typeface="Dela Gothic One" pitchFamily="34" charset="0"/>
                <a:ea typeface="Dela Gothic One" pitchFamily="34" charset="-122"/>
                <a:cs typeface="Dela Gothic One" pitchFamily="34" charset="-120"/>
              </a:rPr>
              <a:t>Real Estate Risk</a:t>
            </a:r>
            <a:endParaRPr lang="en-US" sz="1650" dirty="0"/>
          </a:p>
        </p:txBody>
      </p:sp>
      <p:sp>
        <p:nvSpPr>
          <p:cNvPr id="18" name="Text 13"/>
          <p:cNvSpPr/>
          <p:nvPr/>
        </p:nvSpPr>
        <p:spPr>
          <a:xfrm>
            <a:off x="758309" y="3712845"/>
            <a:ext cx="5744408" cy="260033"/>
          </a:xfrm>
          <a:prstGeom prst="rect">
            <a:avLst/>
          </a:prstGeom>
          <a:noFill/>
          <a:ln/>
        </p:spPr>
        <p:txBody>
          <a:bodyPr wrap="none" lIns="0" tIns="0" rIns="0" bIns="0" rtlCol="0" anchor="t"/>
          <a:lstStyle/>
          <a:p>
            <a:pPr marL="0" indent="0" algn="r">
              <a:lnSpc>
                <a:spcPts val="2000"/>
              </a:lnSpc>
              <a:buNone/>
            </a:pPr>
            <a:r>
              <a:rPr lang="en-US" sz="1250" dirty="0">
                <a:solidFill>
                  <a:srgbClr val="FFE5E5"/>
                </a:solidFill>
                <a:latin typeface="DM Sans" pitchFamily="34" charset="0"/>
                <a:ea typeface="DM Sans" pitchFamily="34" charset="-122"/>
                <a:cs typeface="DM Sans" pitchFamily="34" charset="-120"/>
              </a:rPr>
              <a:t>Breaking the lease after 36 months reduces real estate risk</a:t>
            </a:r>
            <a:endParaRPr lang="en-US" sz="1250" dirty="0"/>
          </a:p>
        </p:txBody>
      </p:sp>
      <p:sp>
        <p:nvSpPr>
          <p:cNvPr id="19" name="Shape 14"/>
          <p:cNvSpPr/>
          <p:nvPr/>
        </p:nvSpPr>
        <p:spPr>
          <a:xfrm>
            <a:off x="7475101" y="4303990"/>
            <a:ext cx="487442" cy="22860"/>
          </a:xfrm>
          <a:prstGeom prst="roundRect">
            <a:avLst>
              <a:gd name="adj" fmla="val 298550"/>
            </a:avLst>
          </a:prstGeom>
          <a:solidFill>
            <a:srgbClr val="8D2424"/>
          </a:solidFill>
          <a:ln/>
        </p:spPr>
        <p:txBody>
          <a:bodyPr/>
          <a:lstStyle/>
          <a:p>
            <a:endParaRPr lang="en-US"/>
          </a:p>
        </p:txBody>
      </p:sp>
      <p:sp>
        <p:nvSpPr>
          <p:cNvPr id="20" name="Shape 15"/>
          <p:cNvSpPr/>
          <p:nvPr/>
        </p:nvSpPr>
        <p:spPr>
          <a:xfrm>
            <a:off x="7132439" y="4132659"/>
            <a:ext cx="365522" cy="365522"/>
          </a:xfrm>
          <a:prstGeom prst="roundRect">
            <a:avLst>
              <a:gd name="adj" fmla="val 18672"/>
            </a:avLst>
          </a:prstGeom>
          <a:solidFill>
            <a:srgbClr val="740B0B"/>
          </a:solidFill>
          <a:ln w="7620">
            <a:solidFill>
              <a:srgbClr val="8D2424"/>
            </a:solidFill>
            <a:prstDash val="solid"/>
          </a:ln>
        </p:spPr>
        <p:txBody>
          <a:bodyPr/>
          <a:lstStyle/>
          <a:p>
            <a:endParaRPr lang="en-US"/>
          </a:p>
        </p:txBody>
      </p:sp>
      <p:pic>
        <p:nvPicPr>
          <p:cNvPr id="21" name="Image 3" descr="preencoded.png"/>
          <p:cNvPicPr>
            <a:picLocks noChangeAspect="1"/>
          </p:cNvPicPr>
          <p:nvPr/>
        </p:nvPicPr>
        <p:blipFill>
          <a:blip r:embed="rId6"/>
          <a:stretch>
            <a:fillRect/>
          </a:stretch>
        </p:blipFill>
        <p:spPr>
          <a:xfrm>
            <a:off x="7186970" y="4155103"/>
            <a:ext cx="256461" cy="320635"/>
          </a:xfrm>
          <a:prstGeom prst="rect">
            <a:avLst/>
          </a:prstGeom>
        </p:spPr>
      </p:pic>
      <p:sp>
        <p:nvSpPr>
          <p:cNvPr id="22" name="Text 16"/>
          <p:cNvSpPr/>
          <p:nvPr/>
        </p:nvSpPr>
        <p:spPr>
          <a:xfrm>
            <a:off x="8127683" y="4188500"/>
            <a:ext cx="2138005" cy="267295"/>
          </a:xfrm>
          <a:prstGeom prst="rect">
            <a:avLst/>
          </a:prstGeom>
          <a:noFill/>
          <a:ln/>
        </p:spPr>
        <p:txBody>
          <a:bodyPr wrap="none" lIns="0" tIns="0" rIns="0" bIns="0" rtlCol="0" anchor="t"/>
          <a:lstStyle/>
          <a:p>
            <a:pPr marL="0" indent="0" algn="l">
              <a:lnSpc>
                <a:spcPts val="2100"/>
              </a:lnSpc>
              <a:buNone/>
            </a:pPr>
            <a:r>
              <a:rPr lang="en-US" sz="1650" dirty="0">
                <a:solidFill>
                  <a:srgbClr val="FFE5E5"/>
                </a:solidFill>
                <a:latin typeface="Dela Gothic One" pitchFamily="34" charset="0"/>
                <a:ea typeface="Dela Gothic One" pitchFamily="34" charset="-122"/>
                <a:cs typeface="Dela Gothic One" pitchFamily="34" charset="-120"/>
              </a:rPr>
              <a:t>Operational Risk</a:t>
            </a:r>
            <a:endParaRPr lang="en-US" sz="1650" dirty="0"/>
          </a:p>
        </p:txBody>
      </p:sp>
      <p:sp>
        <p:nvSpPr>
          <p:cNvPr id="23" name="Text 17"/>
          <p:cNvSpPr/>
          <p:nvPr/>
        </p:nvSpPr>
        <p:spPr>
          <a:xfrm>
            <a:off x="8127683" y="4553188"/>
            <a:ext cx="5744408" cy="520065"/>
          </a:xfrm>
          <a:prstGeom prst="rect">
            <a:avLst/>
          </a:prstGeom>
          <a:noFill/>
          <a:ln/>
        </p:spPr>
        <p:txBody>
          <a:bodyPr wrap="square" lIns="0" tIns="0" rIns="0" bIns="0" rtlCol="0" anchor="t"/>
          <a:lstStyle/>
          <a:p>
            <a:pPr marL="0" indent="0" algn="l">
              <a:lnSpc>
                <a:spcPts val="2000"/>
              </a:lnSpc>
              <a:buNone/>
            </a:pPr>
            <a:r>
              <a:rPr lang="en-US" sz="1250" dirty="0">
                <a:solidFill>
                  <a:srgbClr val="FFE5E5"/>
                </a:solidFill>
                <a:latin typeface="DM Sans" pitchFamily="34" charset="0"/>
                <a:ea typeface="DM Sans" pitchFamily="34" charset="-122"/>
                <a:cs typeface="DM Sans" pitchFamily="34" charset="-120"/>
              </a:rPr>
              <a:t>ISO 22000 food safety tests and digital temperature logs prevent industry violations</a:t>
            </a:r>
            <a:endParaRPr lang="en-US" sz="1250" dirty="0"/>
          </a:p>
        </p:txBody>
      </p:sp>
      <p:sp>
        <p:nvSpPr>
          <p:cNvPr id="24" name="Shape 18"/>
          <p:cNvSpPr/>
          <p:nvPr/>
        </p:nvSpPr>
        <p:spPr>
          <a:xfrm>
            <a:off x="6667857" y="5144333"/>
            <a:ext cx="487442" cy="22860"/>
          </a:xfrm>
          <a:prstGeom prst="roundRect">
            <a:avLst>
              <a:gd name="adj" fmla="val 298550"/>
            </a:avLst>
          </a:prstGeom>
          <a:solidFill>
            <a:srgbClr val="8D2424"/>
          </a:solidFill>
          <a:ln/>
        </p:spPr>
        <p:txBody>
          <a:bodyPr/>
          <a:lstStyle/>
          <a:p>
            <a:endParaRPr lang="en-US"/>
          </a:p>
        </p:txBody>
      </p:sp>
      <p:sp>
        <p:nvSpPr>
          <p:cNvPr id="25" name="Shape 19"/>
          <p:cNvSpPr/>
          <p:nvPr/>
        </p:nvSpPr>
        <p:spPr>
          <a:xfrm>
            <a:off x="7132439" y="4973003"/>
            <a:ext cx="365522" cy="365522"/>
          </a:xfrm>
          <a:prstGeom prst="roundRect">
            <a:avLst>
              <a:gd name="adj" fmla="val 18672"/>
            </a:avLst>
          </a:prstGeom>
          <a:solidFill>
            <a:srgbClr val="740B0B"/>
          </a:solidFill>
          <a:ln w="7620">
            <a:solidFill>
              <a:srgbClr val="8D2424"/>
            </a:solidFill>
            <a:prstDash val="solid"/>
          </a:ln>
        </p:spPr>
        <p:txBody>
          <a:bodyPr/>
          <a:lstStyle/>
          <a:p>
            <a:endParaRPr lang="en-US"/>
          </a:p>
        </p:txBody>
      </p:sp>
      <p:pic>
        <p:nvPicPr>
          <p:cNvPr id="26" name="Image 4" descr="preencoded.png"/>
          <p:cNvPicPr>
            <a:picLocks noChangeAspect="1"/>
          </p:cNvPicPr>
          <p:nvPr/>
        </p:nvPicPr>
        <p:blipFill>
          <a:blip r:embed="rId7"/>
          <a:stretch>
            <a:fillRect/>
          </a:stretch>
        </p:blipFill>
        <p:spPr>
          <a:xfrm>
            <a:off x="7186970" y="4995446"/>
            <a:ext cx="256461" cy="320635"/>
          </a:xfrm>
          <a:prstGeom prst="rect">
            <a:avLst/>
          </a:prstGeom>
        </p:spPr>
      </p:pic>
      <p:sp>
        <p:nvSpPr>
          <p:cNvPr id="27" name="Text 20"/>
          <p:cNvSpPr/>
          <p:nvPr/>
        </p:nvSpPr>
        <p:spPr>
          <a:xfrm>
            <a:off x="4364712" y="5028843"/>
            <a:ext cx="2138005" cy="267295"/>
          </a:xfrm>
          <a:prstGeom prst="rect">
            <a:avLst/>
          </a:prstGeom>
          <a:noFill/>
          <a:ln/>
        </p:spPr>
        <p:txBody>
          <a:bodyPr wrap="none" lIns="0" tIns="0" rIns="0" bIns="0" rtlCol="0" anchor="t"/>
          <a:lstStyle/>
          <a:p>
            <a:pPr marL="0" indent="0" algn="r">
              <a:lnSpc>
                <a:spcPts val="2100"/>
              </a:lnSpc>
              <a:buNone/>
            </a:pPr>
            <a:r>
              <a:rPr lang="en-US" sz="1650" dirty="0">
                <a:solidFill>
                  <a:srgbClr val="FFE5E5"/>
                </a:solidFill>
                <a:latin typeface="Dela Gothic One" pitchFamily="34" charset="0"/>
                <a:ea typeface="Dela Gothic One" pitchFamily="34" charset="-122"/>
                <a:cs typeface="Dela Gothic One" pitchFamily="34" charset="-120"/>
              </a:rPr>
              <a:t>Technology Risk</a:t>
            </a:r>
            <a:endParaRPr lang="en-US" sz="1650" dirty="0"/>
          </a:p>
        </p:txBody>
      </p:sp>
      <p:sp>
        <p:nvSpPr>
          <p:cNvPr id="28" name="Text 21"/>
          <p:cNvSpPr/>
          <p:nvPr/>
        </p:nvSpPr>
        <p:spPr>
          <a:xfrm>
            <a:off x="758309" y="5393531"/>
            <a:ext cx="5744408" cy="260033"/>
          </a:xfrm>
          <a:prstGeom prst="rect">
            <a:avLst/>
          </a:prstGeom>
          <a:noFill/>
          <a:ln/>
        </p:spPr>
        <p:txBody>
          <a:bodyPr wrap="none" lIns="0" tIns="0" rIns="0" bIns="0" rtlCol="0" anchor="t"/>
          <a:lstStyle/>
          <a:p>
            <a:pPr marL="0" indent="0" algn="r">
              <a:lnSpc>
                <a:spcPts val="2000"/>
              </a:lnSpc>
              <a:buNone/>
            </a:pPr>
            <a:r>
              <a:rPr lang="en-US" sz="1250" dirty="0">
                <a:solidFill>
                  <a:srgbClr val="FFE5E5"/>
                </a:solidFill>
                <a:latin typeface="DM Sans" pitchFamily="34" charset="0"/>
                <a:ea typeface="DM Sans" pitchFamily="34" charset="-122"/>
                <a:cs typeface="DM Sans" pitchFamily="34" charset="-120"/>
              </a:rPr>
              <a:t>Cyber insurance and 4G POS backups protect you from tech failure</a:t>
            </a:r>
            <a:endParaRPr lang="en-US" sz="1250" dirty="0"/>
          </a:p>
        </p:txBody>
      </p:sp>
      <p:sp>
        <p:nvSpPr>
          <p:cNvPr id="29" name="Shape 22"/>
          <p:cNvSpPr/>
          <p:nvPr/>
        </p:nvSpPr>
        <p:spPr>
          <a:xfrm>
            <a:off x="7475101" y="5984677"/>
            <a:ext cx="487442" cy="22860"/>
          </a:xfrm>
          <a:prstGeom prst="roundRect">
            <a:avLst>
              <a:gd name="adj" fmla="val 298550"/>
            </a:avLst>
          </a:prstGeom>
          <a:solidFill>
            <a:srgbClr val="8D2424"/>
          </a:solidFill>
          <a:ln/>
        </p:spPr>
        <p:txBody>
          <a:bodyPr/>
          <a:lstStyle/>
          <a:p>
            <a:endParaRPr lang="en-US"/>
          </a:p>
        </p:txBody>
      </p:sp>
      <p:sp>
        <p:nvSpPr>
          <p:cNvPr id="30" name="Shape 23"/>
          <p:cNvSpPr/>
          <p:nvPr/>
        </p:nvSpPr>
        <p:spPr>
          <a:xfrm>
            <a:off x="7132439" y="5813346"/>
            <a:ext cx="365522" cy="365522"/>
          </a:xfrm>
          <a:prstGeom prst="roundRect">
            <a:avLst>
              <a:gd name="adj" fmla="val 18672"/>
            </a:avLst>
          </a:prstGeom>
          <a:solidFill>
            <a:srgbClr val="740B0B"/>
          </a:solidFill>
          <a:ln w="7620">
            <a:solidFill>
              <a:srgbClr val="8D2424"/>
            </a:solidFill>
            <a:prstDash val="solid"/>
          </a:ln>
        </p:spPr>
        <p:txBody>
          <a:bodyPr/>
          <a:lstStyle/>
          <a:p>
            <a:endParaRPr lang="en-US"/>
          </a:p>
        </p:txBody>
      </p:sp>
      <p:pic>
        <p:nvPicPr>
          <p:cNvPr id="31" name="Image 5" descr="preencoded.png"/>
          <p:cNvPicPr>
            <a:picLocks noChangeAspect="1"/>
          </p:cNvPicPr>
          <p:nvPr/>
        </p:nvPicPr>
        <p:blipFill>
          <a:blip r:embed="rId8"/>
          <a:stretch>
            <a:fillRect/>
          </a:stretch>
        </p:blipFill>
        <p:spPr>
          <a:xfrm>
            <a:off x="7186970" y="5835789"/>
            <a:ext cx="256461" cy="320635"/>
          </a:xfrm>
          <a:prstGeom prst="rect">
            <a:avLst/>
          </a:prstGeom>
        </p:spPr>
      </p:pic>
      <p:sp>
        <p:nvSpPr>
          <p:cNvPr id="32" name="Text 24"/>
          <p:cNvSpPr/>
          <p:nvPr/>
        </p:nvSpPr>
        <p:spPr>
          <a:xfrm>
            <a:off x="8127683" y="5869186"/>
            <a:ext cx="2138005" cy="267295"/>
          </a:xfrm>
          <a:prstGeom prst="rect">
            <a:avLst/>
          </a:prstGeom>
          <a:noFill/>
          <a:ln/>
        </p:spPr>
        <p:txBody>
          <a:bodyPr wrap="none" lIns="0" tIns="0" rIns="0" bIns="0" rtlCol="0" anchor="t"/>
          <a:lstStyle/>
          <a:p>
            <a:pPr marL="0" indent="0" algn="l">
              <a:lnSpc>
                <a:spcPts val="2100"/>
              </a:lnSpc>
              <a:buNone/>
            </a:pPr>
            <a:r>
              <a:rPr lang="en-US" sz="1650" dirty="0">
                <a:solidFill>
                  <a:srgbClr val="FFE5E5"/>
                </a:solidFill>
                <a:latin typeface="Dela Gothic One" pitchFamily="34" charset="0"/>
                <a:ea typeface="Dela Gothic One" pitchFamily="34" charset="-122"/>
                <a:cs typeface="Dela Gothic One" pitchFamily="34" charset="-120"/>
              </a:rPr>
              <a:t>Demand Risk</a:t>
            </a:r>
            <a:endParaRPr lang="en-US" sz="1650" dirty="0"/>
          </a:p>
        </p:txBody>
      </p:sp>
      <p:sp>
        <p:nvSpPr>
          <p:cNvPr id="33" name="Text 25"/>
          <p:cNvSpPr/>
          <p:nvPr/>
        </p:nvSpPr>
        <p:spPr>
          <a:xfrm>
            <a:off x="8127683" y="6233874"/>
            <a:ext cx="5744408" cy="260033"/>
          </a:xfrm>
          <a:prstGeom prst="rect">
            <a:avLst/>
          </a:prstGeom>
          <a:noFill/>
          <a:ln/>
        </p:spPr>
        <p:txBody>
          <a:bodyPr wrap="none" lIns="0" tIns="0" rIns="0" bIns="0" rtlCol="0" anchor="t"/>
          <a:lstStyle/>
          <a:p>
            <a:pPr marL="0" indent="0" algn="l">
              <a:lnSpc>
                <a:spcPts val="2000"/>
              </a:lnSpc>
              <a:buNone/>
            </a:pPr>
            <a:r>
              <a:rPr lang="en-US" sz="1250" dirty="0">
                <a:solidFill>
                  <a:srgbClr val="FFE5E5"/>
                </a:solidFill>
                <a:latin typeface="DM Sans" pitchFamily="34" charset="0"/>
                <a:ea typeface="DM Sans" pitchFamily="34" charset="-122"/>
                <a:cs typeface="DM Sans" pitchFamily="34" charset="-120"/>
              </a:rPr>
              <a:t>Deliveroo Editions evening delivery cushions demand shifts</a:t>
            </a:r>
            <a:endParaRPr lang="en-US" sz="1250" dirty="0"/>
          </a:p>
        </p:txBody>
      </p:sp>
      <p:sp>
        <p:nvSpPr>
          <p:cNvPr id="34" name="Text 26"/>
          <p:cNvSpPr/>
          <p:nvPr/>
        </p:nvSpPr>
        <p:spPr>
          <a:xfrm>
            <a:off x="758309" y="7351871"/>
            <a:ext cx="13113782" cy="260033"/>
          </a:xfrm>
          <a:prstGeom prst="rect">
            <a:avLst/>
          </a:prstGeom>
          <a:noFill/>
          <a:ln/>
        </p:spPr>
        <p:txBody>
          <a:bodyPr wrap="none" lIns="0" tIns="0" rIns="0" bIns="0" rtlCol="0" anchor="t"/>
          <a:lstStyle/>
          <a:p>
            <a:pPr marL="0" indent="0" algn="l">
              <a:lnSpc>
                <a:spcPts val="2000"/>
              </a:lnSpc>
              <a:buNone/>
            </a:pPr>
            <a:r>
              <a:rPr lang="en-US" sz="1250" dirty="0">
                <a:solidFill>
                  <a:srgbClr val="FFE5E5"/>
                </a:solidFill>
                <a:latin typeface="DM Sans" pitchFamily="34" charset="0"/>
                <a:ea typeface="DM Sans" pitchFamily="34" charset="-122"/>
                <a:cs typeface="DM Sans" pitchFamily="34" charset="-120"/>
              </a:rPr>
              <a:t>These actions safeguard cash flow and business repute.</a:t>
            </a:r>
            <a:endParaRPr lang="en-US" sz="12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p:nvPr/>
        </p:nvSpPr>
        <p:spPr>
          <a:xfrm>
            <a:off x="696992" y="669608"/>
            <a:ext cx="2484001" cy="212884"/>
          </a:xfrm>
          <a:prstGeom prst="rect">
            <a:avLst/>
          </a:prstGeom>
          <a:noFill/>
          <a:ln/>
        </p:spPr>
        <p:txBody>
          <a:bodyPr wrap="none" lIns="0" tIns="0" rIns="0" bIns="0" rtlCol="0" anchor="t"/>
          <a:lstStyle/>
          <a:p>
            <a:pPr marL="0" indent="0" algn="l">
              <a:lnSpc>
                <a:spcPts val="1650"/>
              </a:lnSpc>
              <a:buNone/>
            </a:pPr>
            <a:r>
              <a:rPr lang="en-US" sz="1300" b="1" dirty="0">
                <a:solidFill>
                  <a:srgbClr val="FAEBEB"/>
                </a:solidFill>
                <a:latin typeface="Dela Gothic One" pitchFamily="34" charset="0"/>
                <a:ea typeface="Dela Gothic One" pitchFamily="34" charset="-122"/>
                <a:cs typeface="Dela Gothic One" pitchFamily="34" charset="-120"/>
              </a:rPr>
              <a:t>References</a:t>
            </a:r>
            <a:r>
              <a:rPr lang="en-US" sz="1300" dirty="0">
                <a:solidFill>
                  <a:srgbClr val="FAEBEB"/>
                </a:solidFill>
                <a:latin typeface="Dela Gothic One" pitchFamily="34" charset="0"/>
                <a:ea typeface="Dela Gothic One" pitchFamily="34" charset="-122"/>
                <a:cs typeface="Dela Gothic One" pitchFamily="34" charset="-120"/>
              </a:rPr>
              <a:t> </a:t>
            </a:r>
            <a:r>
              <a:rPr lang="en-US" sz="1300" i="1" dirty="0">
                <a:solidFill>
                  <a:srgbClr val="FAEBEB"/>
                </a:solidFill>
                <a:latin typeface="Dela Gothic One" pitchFamily="34" charset="0"/>
                <a:ea typeface="Dela Gothic One" pitchFamily="34" charset="-122"/>
                <a:cs typeface="Dela Gothic One" pitchFamily="34" charset="-120"/>
              </a:rPr>
              <a:t>(≈115 words)</a:t>
            </a:r>
            <a:endParaRPr lang="en-US" sz="1300" dirty="0"/>
          </a:p>
        </p:txBody>
      </p:sp>
      <p:sp>
        <p:nvSpPr>
          <p:cNvPr id="3" name="Text 1"/>
          <p:cNvSpPr/>
          <p:nvPr/>
        </p:nvSpPr>
        <p:spPr>
          <a:xfrm>
            <a:off x="696992" y="1141333"/>
            <a:ext cx="13236416" cy="6418540"/>
          </a:xfrm>
          <a:prstGeom prst="rect">
            <a:avLst/>
          </a:prstGeom>
          <a:noFill/>
          <a:ln/>
        </p:spPr>
        <p:txBody>
          <a:bodyPr wrap="square" lIns="0" tIns="0" rIns="0" bIns="0" rtlCol="0" anchor="t"/>
          <a:lstStyle/>
          <a:p>
            <a:pPr marL="0" indent="0" algn="l">
              <a:lnSpc>
                <a:spcPts val="1600"/>
              </a:lnSpc>
              <a:buNone/>
            </a:pPr>
            <a:r>
              <a:rPr lang="en-US" sz="1000" dirty="0">
                <a:solidFill>
                  <a:srgbClr val="FFE5E5"/>
                </a:solidFill>
                <a:latin typeface="DM Sans" pitchFamily="34" charset="0"/>
                <a:ea typeface="DM Sans" pitchFamily="34" charset="-122"/>
                <a:cs typeface="DM Sans" pitchFamily="34" charset="-120"/>
              </a:rPr>
              <a:t>Anderson, C. (2020) The Experience Economy, updated edition. Boston: Harvard Business School Press. Accessed 10 June 2025.Barons, M.J. &amp; Aspinall, W. (2020) ‘Anticipated impacts of Brexit scenarios on UK food prices and implications for policies on poverty and health: a structured expert judgement update’, Environmental Research Communications, arXiv preprint. Available at: https://arxiv.org/abs/2010.15484.Cardlytics (2024) State of Spend Report: UK Dining Trends. Available at: https://www.cardlytics.com.DEFRA (2024) Sustainability 2050: Food &amp; Farming Policy Paper. Available at: https://www.gov.uk/government/publications/sustainability-food-farming-policy.Firgo, M. (2024) ‘Price effects and pass-through of a VAT increase on restaurants in Germany’, Economics Letters, arXiv preprint. Available at: https://arxiv.org/abs/2409.01180.GLA (Greater London Authority) (2024) Hospitality &amp; Catering Recovery Grants Guidance. Available at: https://www.london.gov.uk/what-we-do/business-and-economy/supporting-business/hospitality-and-catering-recovery.Gligorić, K. et al. (2025) ‘Meat-Free Day reduces greenhouse gas emissions but poses challenges for customer retention’, Environmental Science &amp; Policy, arXiv preprint. Available at: https://arxiv.org/abs/2504.02899.GFI Europe (2024) UK Plant-Based Food Retail Market Insights. Available at: https://gfi.org/marketresearch.Greenleaf, R. (1977) Servant Leadership: A Journey into the Nature of Legitimate Power and Greatness. New York: Paulist Press. Accessed 10 June 2025.Kantar (2024) ‘Office workers lunch spending habits in the UK’, Kantar Consumer Insights, available via subscription. Accessed 10 June 2025.Mintel (2024) UK Meat Substitutes Market Report 2024–29. Available at: https://store.mintel.com/report/uk-meat-substitutes-market-report.Mintel (2025) ‘Emerging trends in the plant-based industry’, Mintel Insights, 20 February 2025. Available at: https://www.mintel.com/insights/food-and-drink/emerging-trends-in-the-plant-based-industry.Mintel (2024) ‘Plant-power: UK sales of meat‑free foods shoot up 40% between 2014–19’, Mintel Press Centre, 17 January 2020. Available at: https://www.mintel.com/press-centre/plant-based-push-uk-sales-of-meat-free-foods-shoot-up-40-between-2014-19.Mintel (2024) ‘Mintel reveals latest foodservice industry trends’, Mintel Insights. Available at: https://www.mintel.com/insights/food-and-drink/mintel-reveals-lastest-foodservice-industry-trends.MP Soininen, K. (2024) ‘Oat milk rises to top as Britain’s preferred plant‑based drink’, The Guardian, 19 April 2025. Available at: https://www.theguardian.com/business/2025/apr/19/oat-milk-rises-to-top-as-britains-preferred-plant-based-drink.NPD Group (2024) Digital Ordering in Europe: Consumer Tracker. Available to subscribers. Accessed 10 June 2025.ONS (2025) London Workplace Population Statistics. Office for National Statistics. Available at: https://www.ons.gov.uk/employmentandlabourmarket/peopleinwork.Pine, B.J. &amp; Gilmore, J.H. (2019) The Experience Economy, updated 2nd edn. Boston: Harvard Business Review Press. Accessed 10 June 2025.Posch, K. et al. (2020) ‘A Bayesian approach for predicting food and beverage sales in staff canteens’, Journal of Applied Statistics, arXiv preprint. Available at: https://arxiv.org/abs/2005.12647.Rational (2024) Energy Performance White Paper. Available at: https://www.rational-online.com/en_uk/company/news/white-paper-energy-performance.Shingo, S. (2020) A Study of the Toyota Production System, revised edition. Boca Raton: CRC Press. Accessed 10 June 2025.Statista (2024) ‘Foodservice market revenue forecast in the UK 2022–27’, Statista Dossier. Available at: https://www.statista.com/statistics/foodservice-revenue-UK.Toast (2025) Restaurant Management Statistics and Trends. Available at: https://pos.toasttab.com/insights.UKHospitality (2024) Labour Market Report. Available at: https://www.ukhospitality.org.uk/page/LabourMarketReport.UN (United Nations) (2023) Transforming our world: the 2030 Agenda for Sustainable Development. Available at: https://sdgs.un.org/2030agenda.WRAP (2024) Eating Out: Consumer Environmental Attitudes Survey. Available at: https://wrap.org.uk/resources/consumer-insight/eating-out-consumer-environmental-attitudes.Winnow (2024) Winnow Vision food-waste AI whitepaper. Available at: </a:t>
            </a:r>
            <a:r>
              <a:rPr lang="en-US" sz="1000" u="sng" dirty="0">
                <a:solidFill>
                  <a:srgbClr val="C91313"/>
                </a:solidFill>
                <a:latin typeface="DM Sans" pitchFamily="34" charset="0"/>
                <a:ea typeface="DM Sans" pitchFamily="34" charset="-122"/>
                <a:cs typeface="DM Sans" pitchFamily="34" charset="-120"/>
                <a:hlinkClick r:id="rId3">
                  <a:extLst>
                    <a:ext uri="{A12FA001-AC4F-418D-AE19-62706E023703}">
                      <ahyp:hlinkClr xmlns:ahyp="http://schemas.microsoft.com/office/drawing/2018/hyperlinkcolor" val="tx"/>
                    </a:ext>
                  </a:extLst>
                </a:hlinkClick>
              </a:rPr>
              <a:t>https://www.winnowsolutions.com/resources/white-papers/winnow-vision-ai</a:t>
            </a:r>
            <a:r>
              <a:rPr lang="en-US" sz="1000" dirty="0">
                <a:solidFill>
                  <a:srgbClr val="FFE5E5"/>
                </a:solidFill>
                <a:latin typeface="DM Sans" pitchFamily="34" charset="0"/>
                <a:ea typeface="DM Sans" pitchFamily="34" charset="-122"/>
                <a:cs typeface="DM Sans" pitchFamily="34" charset="-120"/>
              </a:rPr>
              <a:t>.</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TotalTime>
  <Words>4513</Words>
  <Application>Microsoft Macintosh PowerPoint</Application>
  <PresentationFormat>Custom</PresentationFormat>
  <Paragraphs>197</Paragraphs>
  <Slides>17</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Dela Gothic One</vt:lpstr>
      <vt:lpstr>DM Sans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Gheorghita Ifrim (2208955)</cp:lastModifiedBy>
  <cp:revision>3</cp:revision>
  <dcterms:created xsi:type="dcterms:W3CDTF">2025-06-10T11:43:35Z</dcterms:created>
  <dcterms:modified xsi:type="dcterms:W3CDTF">2025-06-11T08:39:07Z</dcterms:modified>
</cp:coreProperties>
</file>