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8288000" cy="10287000"/>
  <p:notesSz cx="6858000" cy="9144000"/>
  <p:embeddedFontLst>
    <p:embeddedFont>
      <p:font typeface="Crusoe Text Bold" charset="1" panose="00000000000000000000"/>
      <p:regular r:id="rId16"/>
    </p:embeddedFont>
    <p:embeddedFont>
      <p:font typeface="Didact Gothic" charset="1" panose="0000050000000000000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fonts/font16.fntdata" Type="http://schemas.openxmlformats.org/officeDocument/2006/relationships/font"/><Relationship Id="rId17" Target="fonts/font17.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 Id="rId5" Target="../media/image7.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 Id="rId5" Target="../media/image8.png" Type="http://schemas.openxmlformats.org/officeDocument/2006/relationships/image"/><Relationship Id="rId6" Target="../media/image9.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 Id="rId5" Target="../media/image13.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5.png" Type="http://schemas.openxmlformats.org/officeDocument/2006/relationships/image"/><Relationship Id="rId4" Target="../media/image6.svg" Type="http://schemas.openxmlformats.org/officeDocument/2006/relationships/image"/><Relationship Id="rId5" Target="../media/image14.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2307849" y="-626708"/>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3" id="3"/>
          <p:cNvSpPr/>
          <p:nvPr/>
        </p:nvSpPr>
        <p:spPr>
          <a:xfrm flipH="false" flipV="false" rot="-1064156">
            <a:off x="-2630043" y="2678249"/>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4" id="4"/>
          <p:cNvSpPr/>
          <p:nvPr/>
        </p:nvSpPr>
        <p:spPr>
          <a:xfrm flipH="false" flipV="false" rot="0">
            <a:off x="1583567" y="3730929"/>
            <a:ext cx="15120867" cy="3299098"/>
          </a:xfrm>
          <a:custGeom>
            <a:avLst/>
            <a:gdLst/>
            <a:ahLst/>
            <a:cxnLst/>
            <a:rect r="r" b="b" t="t" l="l"/>
            <a:pathLst>
              <a:path h="3299098" w="15120867">
                <a:moveTo>
                  <a:pt x="0" y="0"/>
                </a:moveTo>
                <a:lnTo>
                  <a:pt x="15120866" y="0"/>
                </a:lnTo>
                <a:lnTo>
                  <a:pt x="15120866" y="3299098"/>
                </a:lnTo>
                <a:lnTo>
                  <a:pt x="0" y="329909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2816252" y="4720283"/>
            <a:ext cx="12655497" cy="1379272"/>
          </a:xfrm>
          <a:prstGeom prst="rect">
            <a:avLst/>
          </a:prstGeom>
        </p:spPr>
        <p:txBody>
          <a:bodyPr anchor="t" rtlCol="false" tIns="0" lIns="0" bIns="0" rIns="0">
            <a:spAutoFit/>
          </a:bodyPr>
          <a:lstStyle/>
          <a:p>
            <a:pPr algn="ctr" marL="0" indent="0" lvl="0">
              <a:lnSpc>
                <a:spcPts val="5413"/>
              </a:lnSpc>
            </a:pPr>
            <a:r>
              <a:rPr lang="en-US" b="true" sz="5255">
                <a:solidFill>
                  <a:srgbClr val="325E7D"/>
                </a:solidFill>
                <a:latin typeface="Crusoe Text Bold"/>
                <a:ea typeface="Crusoe Text Bold"/>
                <a:cs typeface="Crusoe Text Bold"/>
                <a:sym typeface="Crusoe Text Bold"/>
              </a:rPr>
              <a:t>Masala Dragon Restaurant Business Plan</a:t>
            </a:r>
          </a:p>
        </p:txBody>
      </p:sp>
      <p:sp>
        <p:nvSpPr>
          <p:cNvPr name="TextBox 6" id="6"/>
          <p:cNvSpPr txBox="true"/>
          <p:nvPr/>
        </p:nvSpPr>
        <p:spPr>
          <a:xfrm rot="0">
            <a:off x="3261089" y="7251965"/>
            <a:ext cx="11765823" cy="723996"/>
          </a:xfrm>
          <a:prstGeom prst="rect">
            <a:avLst/>
          </a:prstGeom>
        </p:spPr>
        <p:txBody>
          <a:bodyPr anchor="t" rtlCol="false" tIns="0" lIns="0" bIns="0" rIns="0">
            <a:spAutoFit/>
          </a:bodyPr>
          <a:lstStyle/>
          <a:p>
            <a:pPr algn="ctr" marL="0" indent="0" lvl="0">
              <a:lnSpc>
                <a:spcPts val="1884"/>
              </a:lnSpc>
            </a:pPr>
            <a:r>
              <a:rPr lang="en-US" sz="1829">
                <a:solidFill>
                  <a:srgbClr val="325E7D"/>
                </a:solidFill>
                <a:latin typeface="Didact Gothic"/>
                <a:ea typeface="Didact Gothic"/>
                <a:cs typeface="Didact Gothic"/>
                <a:sym typeface="Didact Gothic"/>
              </a:rPr>
              <a:t>Premium Multi-Asian Dining Experience in London</a:t>
            </a:r>
          </a:p>
          <a:p>
            <a:pPr algn="ctr" marL="0" indent="0" lvl="0">
              <a:lnSpc>
                <a:spcPts val="1884"/>
              </a:lnSpc>
            </a:pPr>
            <a:r>
              <a:rPr lang="en-US" sz="1829">
                <a:solidFill>
                  <a:srgbClr val="325E7D"/>
                </a:solidFill>
                <a:latin typeface="Didact Gothic"/>
                <a:ea typeface="Didact Gothic"/>
                <a:cs typeface="Didact Gothic"/>
                <a:sym typeface="Didact Gothic"/>
              </a:rPr>
              <a:t>Presented by Mohammad Nazrul Islam</a:t>
            </a:r>
          </a:p>
          <a:p>
            <a:pPr algn="ctr" marL="0" indent="0" lvl="0">
              <a:lnSpc>
                <a:spcPts val="1884"/>
              </a:lnSpc>
            </a:pPr>
            <a:r>
              <a:rPr lang="en-US" sz="1829">
                <a:solidFill>
                  <a:srgbClr val="325E7D"/>
                </a:solidFill>
                <a:latin typeface="Didact Gothic"/>
                <a:ea typeface="Didact Gothic"/>
                <a:cs typeface="Didact Gothic"/>
                <a:sym typeface="Didact Gothic"/>
              </a:rPr>
              <a:t>Enterprise &amp; Entrepreneurship (LCLM4006) | Lecturer: Shengfeng Mei | 4 August 2026</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064156">
            <a:off x="12335154" y="4514088"/>
            <a:ext cx="8076703" cy="8168600"/>
          </a:xfrm>
          <a:custGeom>
            <a:avLst/>
            <a:gdLst/>
            <a:ahLst/>
            <a:cxnLst/>
            <a:rect r="r" b="b" t="t" l="l"/>
            <a:pathLst>
              <a:path h="8168600" w="8076703">
                <a:moveTo>
                  <a:pt x="0" y="0"/>
                </a:moveTo>
                <a:lnTo>
                  <a:pt x="8076703" y="0"/>
                </a:lnTo>
                <a:lnTo>
                  <a:pt x="8076703" y="8168600"/>
                </a:lnTo>
                <a:lnTo>
                  <a:pt x="0" y="8168600"/>
                </a:lnTo>
                <a:lnTo>
                  <a:pt x="0" y="0"/>
                </a:lnTo>
                <a:close/>
              </a:path>
            </a:pathLst>
          </a:custGeom>
          <a:blipFill>
            <a:blip r:embed="rId2"/>
            <a:stretch>
              <a:fillRect l="0" t="0" r="0" b="0"/>
            </a:stretch>
          </a:blipFill>
        </p:spPr>
      </p:sp>
      <p:sp>
        <p:nvSpPr>
          <p:cNvPr name="Freeform 3" id="3"/>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4" id="4"/>
          <p:cNvGrpSpPr/>
          <p:nvPr/>
        </p:nvGrpSpPr>
        <p:grpSpPr>
          <a:xfrm rot="0">
            <a:off x="10389210" y="3991485"/>
            <a:ext cx="5654826" cy="5266815"/>
            <a:chOff x="0" y="0"/>
            <a:chExt cx="876080" cy="815967"/>
          </a:xfrm>
        </p:grpSpPr>
        <p:sp>
          <p:nvSpPr>
            <p:cNvPr name="Freeform 5" id="5"/>
            <p:cNvSpPr/>
            <p:nvPr/>
          </p:nvSpPr>
          <p:spPr>
            <a:xfrm flipH="false" flipV="false" rot="0">
              <a:off x="0" y="0"/>
              <a:ext cx="876081" cy="815967"/>
            </a:xfrm>
            <a:custGeom>
              <a:avLst/>
              <a:gdLst/>
              <a:ahLst/>
              <a:cxnLst/>
              <a:rect r="r" b="b" t="t" l="l"/>
              <a:pathLst>
                <a:path h="815967" w="876081">
                  <a:moveTo>
                    <a:pt x="0" y="0"/>
                  </a:moveTo>
                  <a:lnTo>
                    <a:pt x="876081" y="0"/>
                  </a:lnTo>
                  <a:lnTo>
                    <a:pt x="876081" y="815967"/>
                  </a:lnTo>
                  <a:lnTo>
                    <a:pt x="0" y="815967"/>
                  </a:lnTo>
                  <a:close/>
                </a:path>
              </a:pathLst>
            </a:custGeom>
            <a:blipFill>
              <a:blip r:embed="rId5"/>
              <a:stretch>
                <a:fillRect l="-345" t="0" r="-345" b="0"/>
              </a:stretch>
            </a:blipFill>
          </p:spPr>
        </p:sp>
      </p:grpSp>
      <p:sp>
        <p:nvSpPr>
          <p:cNvPr name="TextBox 6" id="6"/>
          <p:cNvSpPr txBox="true"/>
          <p:nvPr/>
        </p:nvSpPr>
        <p:spPr>
          <a:xfrm rot="0">
            <a:off x="1508560" y="2118083"/>
            <a:ext cx="10403911" cy="832603"/>
          </a:xfrm>
          <a:prstGeom prst="rect">
            <a:avLst/>
          </a:prstGeom>
        </p:spPr>
        <p:txBody>
          <a:bodyPr anchor="t" rtlCol="false" tIns="0" lIns="0" bIns="0" rIns="0">
            <a:spAutoFit/>
          </a:bodyPr>
          <a:lstStyle/>
          <a:p>
            <a:pPr algn="l" marL="0" indent="0" lvl="0">
              <a:lnSpc>
                <a:spcPts val="6322"/>
              </a:lnSpc>
            </a:pPr>
            <a:r>
              <a:rPr lang="en-US" b="true" sz="6138">
                <a:solidFill>
                  <a:srgbClr val="325E7D"/>
                </a:solidFill>
                <a:latin typeface="Crusoe Text Bold"/>
                <a:ea typeface="Crusoe Text Bold"/>
                <a:cs typeface="Crusoe Text Bold"/>
                <a:sym typeface="Crusoe Text Bold"/>
              </a:rPr>
              <a:t>BUSINESS OVERVIEW</a:t>
            </a:r>
          </a:p>
        </p:txBody>
      </p:sp>
      <p:sp>
        <p:nvSpPr>
          <p:cNvPr name="TextBox 7" id="7"/>
          <p:cNvSpPr txBox="true"/>
          <p:nvPr/>
        </p:nvSpPr>
        <p:spPr>
          <a:xfrm rot="0">
            <a:off x="1508560" y="4048635"/>
            <a:ext cx="8111247" cy="4809615"/>
          </a:xfrm>
          <a:prstGeom prst="rect">
            <a:avLst/>
          </a:prstGeom>
        </p:spPr>
        <p:txBody>
          <a:bodyPr anchor="t" rtlCol="false" tIns="0" lIns="0" bIns="0" rIns="0">
            <a:spAutoFit/>
          </a:bodyPr>
          <a:lstStyle/>
          <a:p>
            <a:pPr algn="just" marL="0" indent="0" lvl="0">
              <a:lnSpc>
                <a:spcPts val="3156"/>
              </a:lnSpc>
            </a:pPr>
            <a:r>
              <a:rPr lang="en-US" sz="3064">
                <a:solidFill>
                  <a:srgbClr val="325E7D"/>
                </a:solidFill>
                <a:latin typeface="Didact Gothic"/>
                <a:ea typeface="Didact Gothic"/>
                <a:cs typeface="Didact Gothic"/>
                <a:sym typeface="Didact Gothic"/>
              </a:rPr>
              <a:t>Masala Dragon is a premium London restaurant uniting Indian, Chinese, and Thai cuisines under one elegant roof.</a:t>
            </a:r>
          </a:p>
          <a:p>
            <a:pPr algn="just" marL="0" indent="0" lvl="0">
              <a:lnSpc>
                <a:spcPts val="3156"/>
              </a:lnSpc>
            </a:pPr>
            <a:r>
              <a:rPr lang="en-US" sz="3064">
                <a:solidFill>
                  <a:srgbClr val="325E7D"/>
                </a:solidFill>
                <a:latin typeface="Didact Gothic"/>
                <a:ea typeface="Didact Gothic"/>
                <a:cs typeface="Didact Gothic"/>
                <a:sym typeface="Didact Gothic"/>
              </a:rPr>
              <a:t>Revenue Streams:</a:t>
            </a:r>
          </a:p>
          <a:p>
            <a:pPr algn="just" marL="0" indent="0" lvl="0">
              <a:lnSpc>
                <a:spcPts val="3156"/>
              </a:lnSpc>
            </a:pPr>
            <a:r>
              <a:rPr lang="en-US" sz="3064">
                <a:solidFill>
                  <a:srgbClr val="325E7D"/>
                </a:solidFill>
                <a:latin typeface="Didact Gothic"/>
                <a:ea typeface="Didact Gothic"/>
                <a:cs typeface="Didact Gothic"/>
                <a:sym typeface="Didact Gothic"/>
              </a:rPr>
              <a:t>• Dine-in fine dining experience</a:t>
            </a:r>
          </a:p>
          <a:p>
            <a:pPr algn="just" marL="0" indent="0" lvl="0">
              <a:lnSpc>
                <a:spcPts val="3156"/>
              </a:lnSpc>
            </a:pPr>
            <a:r>
              <a:rPr lang="en-US" sz="3064">
                <a:solidFill>
                  <a:srgbClr val="325E7D"/>
                </a:solidFill>
                <a:latin typeface="Didact Gothic"/>
                <a:ea typeface="Didact Gothic"/>
                <a:cs typeface="Didact Gothic"/>
                <a:sym typeface="Didact Gothic"/>
              </a:rPr>
              <a:t>• Takeaway and delivery services</a:t>
            </a:r>
          </a:p>
          <a:p>
            <a:pPr algn="just" marL="0" indent="0" lvl="0">
              <a:lnSpc>
                <a:spcPts val="3156"/>
              </a:lnSpc>
            </a:pPr>
            <a:r>
              <a:rPr lang="en-US" sz="3064">
                <a:solidFill>
                  <a:srgbClr val="325E7D"/>
                </a:solidFill>
                <a:latin typeface="Didact Gothic"/>
                <a:ea typeface="Didact Gothic"/>
                <a:cs typeface="Didact Gothic"/>
                <a:sym typeface="Didact Gothic"/>
              </a:rPr>
              <a:t>• Catering for private events</a:t>
            </a:r>
          </a:p>
          <a:p>
            <a:pPr algn="just" marL="0" indent="0" lvl="0">
              <a:lnSpc>
                <a:spcPts val="3156"/>
              </a:lnSpc>
            </a:pPr>
            <a:r>
              <a:rPr lang="en-US" sz="3064">
                <a:solidFill>
                  <a:srgbClr val="325E7D"/>
                </a:solidFill>
                <a:latin typeface="Didact Gothic"/>
                <a:ea typeface="Didact Gothic"/>
                <a:cs typeface="Didact Gothic"/>
                <a:sym typeface="Didact Gothic"/>
              </a:rPr>
              <a:t>• Corporate and social event hosting</a:t>
            </a:r>
          </a:p>
          <a:p>
            <a:pPr algn="just" marL="0" indent="0" lvl="0">
              <a:lnSpc>
                <a:spcPts val="3156"/>
              </a:lnSpc>
            </a:pPr>
            <a:r>
              <a:rPr lang="en-US" sz="3064">
                <a:solidFill>
                  <a:srgbClr val="325E7D"/>
                </a:solidFill>
                <a:latin typeface="Didact Gothic"/>
                <a:ea typeface="Didact Gothic"/>
                <a:cs typeface="Didact Gothic"/>
                <a:sym typeface="Didact Gothic"/>
              </a:rPr>
              <a:t>Our Goal: To become the leading multi-Asian fine dining brand in London, delivering authentic flavours with a premium, sophisticated atmosphere.</a:t>
            </a:r>
          </a:p>
        </p:txBody>
      </p:sp>
      <p:sp>
        <p:nvSpPr>
          <p:cNvPr name="TextBox 8" id="8"/>
          <p:cNvSpPr txBox="true"/>
          <p:nvPr/>
        </p:nvSpPr>
        <p:spPr>
          <a:xfrm rot="0">
            <a:off x="15642256" y="1190625"/>
            <a:ext cx="1675764" cy="1333699"/>
          </a:xfrm>
          <a:prstGeom prst="rect">
            <a:avLst/>
          </a:prstGeom>
        </p:spPr>
        <p:txBody>
          <a:bodyPr anchor="t" rtlCol="false" tIns="0" lIns="0" bIns="0" rIns="0">
            <a:spAutoFit/>
          </a:bodyPr>
          <a:lstStyle/>
          <a:p>
            <a:pPr algn="ctr" marL="0" indent="0" lvl="0">
              <a:lnSpc>
                <a:spcPts val="10187"/>
              </a:lnSpc>
            </a:pPr>
            <a:r>
              <a:rPr lang="en-US" b="true" sz="9890">
                <a:solidFill>
                  <a:srgbClr val="325E7D"/>
                </a:solidFill>
                <a:latin typeface="Crusoe Text Bold"/>
                <a:ea typeface="Crusoe Text Bold"/>
                <a:cs typeface="Crusoe Text Bold"/>
                <a:sym typeface="Crusoe Text Bold"/>
              </a:rPr>
              <a:t>2</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144113">
            <a:off x="-252365" y="7071369"/>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3" id="3"/>
          <p:cNvSpPr/>
          <p:nvPr/>
        </p:nvSpPr>
        <p:spPr>
          <a:xfrm flipH="false" flipV="false" rot="-7722757">
            <a:off x="13600557" y="5143500"/>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grpSp>
        <p:nvGrpSpPr>
          <p:cNvPr name="Group 4" id="4"/>
          <p:cNvGrpSpPr/>
          <p:nvPr/>
        </p:nvGrpSpPr>
        <p:grpSpPr>
          <a:xfrm rot="0">
            <a:off x="1753487" y="3564943"/>
            <a:ext cx="6514839" cy="5693357"/>
            <a:chOff x="0" y="0"/>
            <a:chExt cx="635000" cy="554930"/>
          </a:xfrm>
        </p:grpSpPr>
        <p:sp>
          <p:nvSpPr>
            <p:cNvPr name="Freeform 5" id="5"/>
            <p:cNvSpPr/>
            <p:nvPr/>
          </p:nvSpPr>
          <p:spPr>
            <a:xfrm flipH="false" flipV="false" rot="0">
              <a:off x="0" y="0"/>
              <a:ext cx="635000" cy="554930"/>
            </a:xfrm>
            <a:custGeom>
              <a:avLst/>
              <a:gdLst/>
              <a:ahLst/>
              <a:cxnLst/>
              <a:rect r="r" b="b" t="t" l="l"/>
              <a:pathLst>
                <a:path h="554930" w="635000">
                  <a:moveTo>
                    <a:pt x="23210" y="0"/>
                  </a:moveTo>
                  <a:lnTo>
                    <a:pt x="611790" y="0"/>
                  </a:lnTo>
                  <a:cubicBezTo>
                    <a:pt x="624609" y="0"/>
                    <a:pt x="635000" y="10391"/>
                    <a:pt x="635000" y="23210"/>
                  </a:cubicBezTo>
                  <a:lnTo>
                    <a:pt x="635000" y="531720"/>
                  </a:lnTo>
                  <a:cubicBezTo>
                    <a:pt x="635000" y="537876"/>
                    <a:pt x="632555" y="543780"/>
                    <a:pt x="628202" y="548132"/>
                  </a:cubicBezTo>
                  <a:cubicBezTo>
                    <a:pt x="623849" y="552485"/>
                    <a:pt x="617946" y="554930"/>
                    <a:pt x="611790" y="554930"/>
                  </a:cubicBezTo>
                  <a:lnTo>
                    <a:pt x="23210" y="554930"/>
                  </a:lnTo>
                  <a:cubicBezTo>
                    <a:pt x="10391" y="554930"/>
                    <a:pt x="0" y="544539"/>
                    <a:pt x="0" y="531720"/>
                  </a:cubicBezTo>
                  <a:lnTo>
                    <a:pt x="0" y="23210"/>
                  </a:lnTo>
                  <a:cubicBezTo>
                    <a:pt x="0" y="10391"/>
                    <a:pt x="10391" y="0"/>
                    <a:pt x="23210" y="0"/>
                  </a:cubicBezTo>
                  <a:close/>
                </a:path>
              </a:pathLst>
            </a:custGeom>
            <a:solidFill>
              <a:srgbClr val="D0E4EF"/>
            </a:solidFill>
          </p:spPr>
        </p:sp>
        <p:sp>
          <p:nvSpPr>
            <p:cNvPr name="TextBox 6" id="6"/>
            <p:cNvSpPr txBox="true"/>
            <p:nvPr/>
          </p:nvSpPr>
          <p:spPr>
            <a:xfrm>
              <a:off x="0" y="-38100"/>
              <a:ext cx="635000" cy="593030"/>
            </a:xfrm>
            <a:prstGeom prst="rect">
              <a:avLst/>
            </a:prstGeom>
          </p:spPr>
          <p:txBody>
            <a:bodyPr anchor="ctr" rtlCol="false" tIns="50800" lIns="50800" bIns="50800" rIns="50800"/>
            <a:lstStyle/>
            <a:p>
              <a:pPr algn="ctr" marL="0" indent="0" lvl="0">
                <a:lnSpc>
                  <a:spcPts val="2659"/>
                </a:lnSpc>
                <a:spcBef>
                  <a:spcPct val="0"/>
                </a:spcBef>
              </a:pPr>
            </a:p>
          </p:txBody>
        </p:sp>
      </p:grpSp>
      <p:grpSp>
        <p:nvGrpSpPr>
          <p:cNvPr name="Group 7" id="7"/>
          <p:cNvGrpSpPr/>
          <p:nvPr/>
        </p:nvGrpSpPr>
        <p:grpSpPr>
          <a:xfrm rot="0">
            <a:off x="8662025" y="3564943"/>
            <a:ext cx="6514839" cy="5693357"/>
            <a:chOff x="0" y="0"/>
            <a:chExt cx="635000" cy="554930"/>
          </a:xfrm>
        </p:grpSpPr>
        <p:sp>
          <p:nvSpPr>
            <p:cNvPr name="Freeform 8" id="8"/>
            <p:cNvSpPr/>
            <p:nvPr/>
          </p:nvSpPr>
          <p:spPr>
            <a:xfrm flipH="false" flipV="false" rot="0">
              <a:off x="0" y="0"/>
              <a:ext cx="635000" cy="554930"/>
            </a:xfrm>
            <a:custGeom>
              <a:avLst/>
              <a:gdLst/>
              <a:ahLst/>
              <a:cxnLst/>
              <a:rect r="r" b="b" t="t" l="l"/>
              <a:pathLst>
                <a:path h="554930" w="635000">
                  <a:moveTo>
                    <a:pt x="23210" y="0"/>
                  </a:moveTo>
                  <a:lnTo>
                    <a:pt x="611790" y="0"/>
                  </a:lnTo>
                  <a:cubicBezTo>
                    <a:pt x="624609" y="0"/>
                    <a:pt x="635000" y="10391"/>
                    <a:pt x="635000" y="23210"/>
                  </a:cubicBezTo>
                  <a:lnTo>
                    <a:pt x="635000" y="531720"/>
                  </a:lnTo>
                  <a:cubicBezTo>
                    <a:pt x="635000" y="537876"/>
                    <a:pt x="632555" y="543780"/>
                    <a:pt x="628202" y="548132"/>
                  </a:cubicBezTo>
                  <a:cubicBezTo>
                    <a:pt x="623849" y="552485"/>
                    <a:pt x="617946" y="554930"/>
                    <a:pt x="611790" y="554930"/>
                  </a:cubicBezTo>
                  <a:lnTo>
                    <a:pt x="23210" y="554930"/>
                  </a:lnTo>
                  <a:cubicBezTo>
                    <a:pt x="10391" y="554930"/>
                    <a:pt x="0" y="544539"/>
                    <a:pt x="0" y="531720"/>
                  </a:cubicBezTo>
                  <a:lnTo>
                    <a:pt x="0" y="23210"/>
                  </a:lnTo>
                  <a:cubicBezTo>
                    <a:pt x="0" y="10391"/>
                    <a:pt x="10391" y="0"/>
                    <a:pt x="23210" y="0"/>
                  </a:cubicBezTo>
                  <a:close/>
                </a:path>
              </a:pathLst>
            </a:custGeom>
            <a:solidFill>
              <a:srgbClr val="E5E1ED"/>
            </a:solidFill>
          </p:spPr>
        </p:sp>
        <p:sp>
          <p:nvSpPr>
            <p:cNvPr name="TextBox 9" id="9"/>
            <p:cNvSpPr txBox="true"/>
            <p:nvPr/>
          </p:nvSpPr>
          <p:spPr>
            <a:xfrm>
              <a:off x="0" y="-38100"/>
              <a:ext cx="635000" cy="593030"/>
            </a:xfrm>
            <a:prstGeom prst="rect">
              <a:avLst/>
            </a:prstGeom>
          </p:spPr>
          <p:txBody>
            <a:bodyPr anchor="ctr" rtlCol="false" tIns="50800" lIns="50800" bIns="50800" rIns="50800"/>
            <a:lstStyle/>
            <a:p>
              <a:pPr algn="ctr" marL="0" indent="0" lvl="0">
                <a:lnSpc>
                  <a:spcPts val="2659"/>
                </a:lnSpc>
                <a:spcBef>
                  <a:spcPct val="0"/>
                </a:spcBef>
              </a:pPr>
            </a:p>
          </p:txBody>
        </p:sp>
      </p:grpSp>
      <p:sp>
        <p:nvSpPr>
          <p:cNvPr name="Freeform 10" id="10"/>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1" id="11"/>
          <p:cNvSpPr txBox="true"/>
          <p:nvPr/>
        </p:nvSpPr>
        <p:spPr>
          <a:xfrm rot="0">
            <a:off x="2163725" y="4425914"/>
            <a:ext cx="5618144" cy="3994056"/>
          </a:xfrm>
          <a:prstGeom prst="rect">
            <a:avLst/>
          </a:prstGeom>
        </p:spPr>
        <p:txBody>
          <a:bodyPr anchor="t" rtlCol="false" tIns="0" lIns="0" bIns="0" rIns="0">
            <a:spAutoFit/>
          </a:bodyPr>
          <a:lstStyle/>
          <a:p>
            <a:pPr algn="just" marL="0" indent="0" lvl="0">
              <a:lnSpc>
                <a:spcPts val="2873"/>
              </a:lnSpc>
            </a:pPr>
            <a:r>
              <a:rPr lang="en-US" sz="2789">
                <a:solidFill>
                  <a:srgbClr val="325E7D"/>
                </a:solidFill>
                <a:latin typeface="Didact Gothic"/>
                <a:ea typeface="Didact Gothic"/>
                <a:cs typeface="Didact Gothic"/>
                <a:sym typeface="Didact Gothic"/>
              </a:rPr>
              <a:t>Three Popular Asian Cuisines United</a:t>
            </a:r>
          </a:p>
          <a:p>
            <a:pPr algn="just" marL="0" indent="0" lvl="0">
              <a:lnSpc>
                <a:spcPts val="2873"/>
              </a:lnSpc>
            </a:pPr>
            <a:r>
              <a:rPr lang="en-US" sz="2789">
                <a:solidFill>
                  <a:srgbClr val="325E7D"/>
                </a:solidFill>
                <a:latin typeface="Didact Gothic"/>
                <a:ea typeface="Didact Gothic"/>
                <a:cs typeface="Didact Gothic"/>
                <a:sym typeface="Didact Gothic"/>
              </a:rPr>
              <a:t>• Indian, Chinese &amp; Thai cuisines under one roof</a:t>
            </a:r>
          </a:p>
          <a:p>
            <a:pPr algn="just" marL="0" indent="0" lvl="0">
              <a:lnSpc>
                <a:spcPts val="2873"/>
              </a:lnSpc>
            </a:pPr>
            <a:r>
              <a:rPr lang="en-US" sz="2789">
                <a:solidFill>
                  <a:srgbClr val="325E7D"/>
                </a:solidFill>
                <a:latin typeface="Didact Gothic"/>
                <a:ea typeface="Didact Gothic"/>
                <a:cs typeface="Didact Gothic"/>
                <a:sym typeface="Didact Gothic"/>
              </a:rPr>
              <a:t>• Premium, authentic ingredients sourced with care</a:t>
            </a:r>
          </a:p>
          <a:p>
            <a:pPr algn="just" marL="0" indent="0" lvl="0">
              <a:lnSpc>
                <a:spcPts val="2873"/>
              </a:lnSpc>
            </a:pPr>
            <a:r>
              <a:rPr lang="en-US" sz="2789">
                <a:solidFill>
                  <a:srgbClr val="325E7D"/>
                </a:solidFill>
                <a:latin typeface="Didact Gothic"/>
                <a:ea typeface="Didact Gothic"/>
                <a:cs typeface="Didact Gothic"/>
                <a:sym typeface="Didact Gothic"/>
              </a:rPr>
              <a:t>• Traditional recipes with a refined, modern touch</a:t>
            </a:r>
          </a:p>
          <a:p>
            <a:pPr algn="just" marL="0" indent="0" lvl="0">
              <a:lnSpc>
                <a:spcPts val="2873"/>
              </a:lnSpc>
            </a:pPr>
            <a:r>
              <a:rPr lang="en-US" sz="2789">
                <a:solidFill>
                  <a:srgbClr val="325E7D"/>
                </a:solidFill>
                <a:latin typeface="Didact Gothic"/>
                <a:ea typeface="Didact Gothic"/>
                <a:cs typeface="Didact Gothic"/>
                <a:sym typeface="Didact Gothic"/>
              </a:rPr>
              <a:t>• Elegant and inviting dining atmosphere</a:t>
            </a:r>
          </a:p>
          <a:p>
            <a:pPr algn="just" marL="0" indent="0" lvl="0">
              <a:lnSpc>
                <a:spcPts val="2873"/>
              </a:lnSpc>
            </a:pPr>
            <a:r>
              <a:rPr lang="en-US" sz="2789">
                <a:solidFill>
                  <a:srgbClr val="325E7D"/>
                </a:solidFill>
                <a:latin typeface="Didact Gothic"/>
                <a:ea typeface="Didact Gothic"/>
                <a:cs typeface="Didact Gothic"/>
                <a:sym typeface="Didact Gothic"/>
              </a:rPr>
              <a:t>• Unique multi-Asian fine dining experience in London</a:t>
            </a:r>
          </a:p>
        </p:txBody>
      </p:sp>
      <p:sp>
        <p:nvSpPr>
          <p:cNvPr name="TextBox 12" id="12"/>
          <p:cNvSpPr txBox="true"/>
          <p:nvPr/>
        </p:nvSpPr>
        <p:spPr>
          <a:xfrm rot="0">
            <a:off x="1753487" y="2117548"/>
            <a:ext cx="9062498" cy="905997"/>
          </a:xfrm>
          <a:prstGeom prst="rect">
            <a:avLst/>
          </a:prstGeom>
        </p:spPr>
        <p:txBody>
          <a:bodyPr anchor="t" rtlCol="false" tIns="0" lIns="0" bIns="0" rIns="0">
            <a:spAutoFit/>
          </a:bodyPr>
          <a:lstStyle/>
          <a:p>
            <a:pPr algn="l" marL="0" indent="0" lvl="0">
              <a:lnSpc>
                <a:spcPts val="3571"/>
              </a:lnSpc>
            </a:pPr>
            <a:r>
              <a:rPr lang="en-US" b="true" sz="3467">
                <a:solidFill>
                  <a:srgbClr val="325E7D"/>
                </a:solidFill>
                <a:latin typeface="Crusoe Text Bold"/>
                <a:ea typeface="Crusoe Text Bold"/>
                <a:cs typeface="Crusoe Text Bold"/>
                <a:sym typeface="Crusoe Text Bold"/>
              </a:rPr>
              <a:t>UNIQUE SELLING PROPOSITION &amp; BUSINESS STRUCTURE</a:t>
            </a:r>
          </a:p>
        </p:txBody>
      </p:sp>
      <p:sp>
        <p:nvSpPr>
          <p:cNvPr name="TextBox 13" id="13"/>
          <p:cNvSpPr txBox="true"/>
          <p:nvPr/>
        </p:nvSpPr>
        <p:spPr>
          <a:xfrm rot="0">
            <a:off x="15642256" y="1123950"/>
            <a:ext cx="1675764" cy="746539"/>
          </a:xfrm>
          <a:prstGeom prst="rect">
            <a:avLst/>
          </a:prstGeom>
        </p:spPr>
        <p:txBody>
          <a:bodyPr anchor="t" rtlCol="false" tIns="0" lIns="0" bIns="0" rIns="0">
            <a:spAutoFit/>
          </a:bodyPr>
          <a:lstStyle/>
          <a:p>
            <a:pPr algn="ctr" marL="0" indent="0" lvl="0">
              <a:lnSpc>
                <a:spcPts val="5754"/>
              </a:lnSpc>
            </a:pPr>
            <a:r>
              <a:rPr lang="en-US" b="true" sz="5586">
                <a:solidFill>
                  <a:srgbClr val="325E7D"/>
                </a:solidFill>
                <a:latin typeface="Crusoe Text Bold"/>
                <a:ea typeface="Crusoe Text Bold"/>
                <a:cs typeface="Crusoe Text Bold"/>
                <a:sym typeface="Crusoe Text Bold"/>
              </a:rPr>
              <a:t>3</a:t>
            </a:r>
          </a:p>
        </p:txBody>
      </p:sp>
      <p:sp>
        <p:nvSpPr>
          <p:cNvPr name="TextBox 14" id="14"/>
          <p:cNvSpPr txBox="true"/>
          <p:nvPr/>
        </p:nvSpPr>
        <p:spPr>
          <a:xfrm rot="0">
            <a:off x="9110373" y="4425914"/>
            <a:ext cx="5618144" cy="3994056"/>
          </a:xfrm>
          <a:prstGeom prst="rect">
            <a:avLst/>
          </a:prstGeom>
        </p:spPr>
        <p:txBody>
          <a:bodyPr anchor="t" rtlCol="false" tIns="0" lIns="0" bIns="0" rIns="0">
            <a:spAutoFit/>
          </a:bodyPr>
          <a:lstStyle/>
          <a:p>
            <a:pPr algn="just" marL="0" indent="0" lvl="0">
              <a:lnSpc>
                <a:spcPts val="2873"/>
              </a:lnSpc>
            </a:pPr>
            <a:r>
              <a:rPr lang="en-US" sz="2789">
                <a:solidFill>
                  <a:srgbClr val="325E7D"/>
                </a:solidFill>
                <a:latin typeface="Didact Gothic"/>
                <a:ea typeface="Didact Gothic"/>
                <a:cs typeface="Didact Gothic"/>
                <a:sym typeface="Didact Gothic"/>
              </a:rPr>
              <a:t>Organisational Structure</a:t>
            </a:r>
          </a:p>
          <a:p>
            <a:pPr algn="just" marL="0" indent="0" lvl="0">
              <a:lnSpc>
                <a:spcPts val="2873"/>
              </a:lnSpc>
            </a:pPr>
            <a:r>
              <a:rPr lang="en-US" sz="2789">
                <a:solidFill>
                  <a:srgbClr val="325E7D"/>
                </a:solidFill>
                <a:latin typeface="Didact Gothic"/>
                <a:ea typeface="Didact Gothic"/>
                <a:cs typeface="Didact Gothic"/>
                <a:sym typeface="Didact Gothic"/>
              </a:rPr>
              <a:t>• Legal Structure: Private Limited Company</a:t>
            </a:r>
          </a:p>
          <a:p>
            <a:pPr algn="just" marL="0" indent="0" lvl="0">
              <a:lnSpc>
                <a:spcPts val="2873"/>
              </a:lnSpc>
            </a:pPr>
            <a:r>
              <a:rPr lang="en-US" sz="2789">
                <a:solidFill>
                  <a:srgbClr val="325E7D"/>
                </a:solidFill>
                <a:latin typeface="Didact Gothic"/>
                <a:ea typeface="Didact Gothic"/>
                <a:cs typeface="Didact Gothic"/>
                <a:sym typeface="Didact Gothic"/>
              </a:rPr>
              <a:t>• Owner &amp; Managing Director</a:t>
            </a:r>
          </a:p>
          <a:p>
            <a:pPr algn="just" marL="0" indent="0" lvl="0">
              <a:lnSpc>
                <a:spcPts val="2873"/>
              </a:lnSpc>
            </a:pPr>
            <a:r>
              <a:rPr lang="en-US" sz="2789">
                <a:solidFill>
                  <a:srgbClr val="325E7D"/>
                </a:solidFill>
                <a:latin typeface="Didact Gothic"/>
                <a:ea typeface="Didact Gothic"/>
                <a:cs typeface="Didact Gothic"/>
                <a:sym typeface="Didact Gothic"/>
              </a:rPr>
              <a:t>• General Manager overseeing operations</a:t>
            </a:r>
          </a:p>
          <a:p>
            <a:pPr algn="just" marL="0" indent="0" lvl="0">
              <a:lnSpc>
                <a:spcPts val="2873"/>
              </a:lnSpc>
            </a:pPr>
            <a:r>
              <a:rPr lang="en-US" sz="2789">
                <a:solidFill>
                  <a:srgbClr val="325E7D"/>
                </a:solidFill>
                <a:latin typeface="Didact Gothic"/>
                <a:ea typeface="Didact Gothic"/>
                <a:cs typeface="Didact Gothic"/>
                <a:sym typeface="Didact Gothic"/>
              </a:rPr>
              <a:t>• Head Chef leading culinary excellence</a:t>
            </a:r>
          </a:p>
          <a:p>
            <a:pPr algn="just" marL="0" indent="0" lvl="0">
              <a:lnSpc>
                <a:spcPts val="2873"/>
              </a:lnSpc>
            </a:pPr>
            <a:r>
              <a:rPr lang="en-US" sz="2789">
                <a:solidFill>
                  <a:srgbClr val="325E7D"/>
                </a:solidFill>
                <a:latin typeface="Didact Gothic"/>
                <a:ea typeface="Didact Gothic"/>
                <a:cs typeface="Didact Gothic"/>
                <a:sym typeface="Didact Gothic"/>
              </a:rPr>
              <a:t>• Finance &amp; Marketing Managers</a:t>
            </a:r>
          </a:p>
          <a:p>
            <a:pPr algn="just" marL="0" indent="0" lvl="0">
              <a:lnSpc>
                <a:spcPts val="2873"/>
              </a:lnSpc>
            </a:pPr>
            <a:r>
              <a:rPr lang="en-US" sz="2789">
                <a:solidFill>
                  <a:srgbClr val="325E7D"/>
                </a:solidFill>
                <a:latin typeface="Didact Gothic"/>
                <a:ea typeface="Didact Gothic"/>
                <a:cs typeface="Didact Gothic"/>
                <a:sym typeface="Didact Gothic"/>
              </a:rPr>
              <a:t>• Dedicated front-of-house and kitchen teams</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064156">
            <a:off x="-2310136" y="-549857"/>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3" id="3"/>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5170294" y="4104860"/>
            <a:ext cx="1372729" cy="586530"/>
          </a:xfrm>
          <a:custGeom>
            <a:avLst/>
            <a:gdLst/>
            <a:ahLst/>
            <a:cxnLst/>
            <a:rect r="r" b="b" t="t" l="l"/>
            <a:pathLst>
              <a:path h="586530" w="1372729">
                <a:moveTo>
                  <a:pt x="0" y="0"/>
                </a:moveTo>
                <a:lnTo>
                  <a:pt x="1372728" y="0"/>
                </a:lnTo>
                <a:lnTo>
                  <a:pt x="1372728" y="586530"/>
                </a:lnTo>
                <a:lnTo>
                  <a:pt x="0" y="58653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6917303" y="3603043"/>
            <a:ext cx="9562835" cy="1589079"/>
          </a:xfrm>
          <a:prstGeom prst="rect">
            <a:avLst/>
          </a:prstGeom>
        </p:spPr>
        <p:txBody>
          <a:bodyPr anchor="t" rtlCol="false" tIns="0" lIns="0" bIns="0" rIns="0">
            <a:spAutoFit/>
          </a:bodyPr>
          <a:lstStyle/>
          <a:p>
            <a:pPr algn="just" marL="0" indent="0" lvl="0">
              <a:lnSpc>
                <a:spcPts val="3104"/>
              </a:lnSpc>
            </a:pPr>
            <a:r>
              <a:rPr lang="en-US" sz="3014">
                <a:solidFill>
                  <a:srgbClr val="325E7D"/>
                </a:solidFill>
                <a:latin typeface="Didact Gothic"/>
                <a:ea typeface="Didact Gothic"/>
                <a:cs typeface="Didact Gothic"/>
                <a:sym typeface="Didact Gothic"/>
              </a:rPr>
              <a:t>Social: Increasing demand for multicultural and authentic dining experiences. London's diverse population and growing appetite for international cuisines create a strong market for Masala Dragon's unique multi-Asian offering.</a:t>
            </a:r>
          </a:p>
        </p:txBody>
      </p:sp>
      <p:sp>
        <p:nvSpPr>
          <p:cNvPr name="TextBox 6" id="6"/>
          <p:cNvSpPr txBox="true"/>
          <p:nvPr/>
        </p:nvSpPr>
        <p:spPr>
          <a:xfrm rot="0">
            <a:off x="5614029" y="2118083"/>
            <a:ext cx="9062498" cy="832510"/>
          </a:xfrm>
          <a:prstGeom prst="rect">
            <a:avLst/>
          </a:prstGeom>
        </p:spPr>
        <p:txBody>
          <a:bodyPr anchor="t" rtlCol="false" tIns="0" lIns="0" bIns="0" rIns="0">
            <a:spAutoFit/>
          </a:bodyPr>
          <a:lstStyle/>
          <a:p>
            <a:pPr algn="l" marL="0" indent="0" lvl="0">
              <a:lnSpc>
                <a:spcPts val="6317"/>
              </a:lnSpc>
            </a:pPr>
            <a:r>
              <a:rPr lang="en-US" b="true" sz="6133">
                <a:solidFill>
                  <a:srgbClr val="325E7D"/>
                </a:solidFill>
                <a:latin typeface="Crusoe Text Bold"/>
                <a:ea typeface="Crusoe Text Bold"/>
                <a:cs typeface="Crusoe Text Bold"/>
                <a:sym typeface="Crusoe Text Bold"/>
              </a:rPr>
              <a:t>KEY PESTEL FACTORS</a:t>
            </a:r>
          </a:p>
        </p:txBody>
      </p:sp>
      <p:sp>
        <p:nvSpPr>
          <p:cNvPr name="TextBox 7" id="7"/>
          <p:cNvSpPr txBox="true"/>
          <p:nvPr/>
        </p:nvSpPr>
        <p:spPr>
          <a:xfrm rot="0">
            <a:off x="15642256" y="1190625"/>
            <a:ext cx="1675764" cy="1333549"/>
          </a:xfrm>
          <a:prstGeom prst="rect">
            <a:avLst/>
          </a:prstGeom>
        </p:spPr>
        <p:txBody>
          <a:bodyPr anchor="t" rtlCol="false" tIns="0" lIns="0" bIns="0" rIns="0">
            <a:spAutoFit/>
          </a:bodyPr>
          <a:lstStyle/>
          <a:p>
            <a:pPr algn="ctr" marL="0" indent="0" lvl="0">
              <a:lnSpc>
                <a:spcPts val="10180"/>
              </a:lnSpc>
            </a:pPr>
            <a:r>
              <a:rPr lang="en-US" b="true" sz="9883">
                <a:solidFill>
                  <a:srgbClr val="325E7D"/>
                </a:solidFill>
                <a:latin typeface="Crusoe Text Bold"/>
                <a:ea typeface="Crusoe Text Bold"/>
                <a:cs typeface="Crusoe Text Bold"/>
                <a:sym typeface="Crusoe Text Bold"/>
              </a:rPr>
              <a:t>4</a:t>
            </a:r>
          </a:p>
        </p:txBody>
      </p:sp>
      <p:sp>
        <p:nvSpPr>
          <p:cNvPr name="TextBox 8" id="8"/>
          <p:cNvSpPr txBox="true"/>
          <p:nvPr/>
        </p:nvSpPr>
        <p:spPr>
          <a:xfrm rot="0">
            <a:off x="6917303" y="5598345"/>
            <a:ext cx="9562835" cy="1589079"/>
          </a:xfrm>
          <a:prstGeom prst="rect">
            <a:avLst/>
          </a:prstGeom>
        </p:spPr>
        <p:txBody>
          <a:bodyPr anchor="t" rtlCol="false" tIns="0" lIns="0" bIns="0" rIns="0">
            <a:spAutoFit/>
          </a:bodyPr>
          <a:lstStyle/>
          <a:p>
            <a:pPr algn="just" marL="0" indent="0" lvl="0">
              <a:lnSpc>
                <a:spcPts val="3104"/>
              </a:lnSpc>
            </a:pPr>
            <a:r>
              <a:rPr lang="en-US" sz="3014">
                <a:solidFill>
                  <a:srgbClr val="325E7D"/>
                </a:solidFill>
                <a:latin typeface="Didact Gothic"/>
                <a:ea typeface="Didact Gothic"/>
                <a:cs typeface="Didact Gothic"/>
                <a:sym typeface="Didact Gothic"/>
              </a:rPr>
              <a:t>Technological: Growth driven by online reservations, delivery apps, and digital marketing. Platforms such as Deliveroo, Uber Eats, and Google enable Masala Dragon to reach a wider customer base and streamline operations.</a:t>
            </a:r>
          </a:p>
        </p:txBody>
      </p:sp>
      <p:sp>
        <p:nvSpPr>
          <p:cNvPr name="TextBox 9" id="9"/>
          <p:cNvSpPr txBox="true"/>
          <p:nvPr/>
        </p:nvSpPr>
        <p:spPr>
          <a:xfrm rot="0">
            <a:off x="6917303" y="7593648"/>
            <a:ext cx="9562835" cy="1589079"/>
          </a:xfrm>
          <a:prstGeom prst="rect">
            <a:avLst/>
          </a:prstGeom>
        </p:spPr>
        <p:txBody>
          <a:bodyPr anchor="t" rtlCol="false" tIns="0" lIns="0" bIns="0" rIns="0">
            <a:spAutoFit/>
          </a:bodyPr>
          <a:lstStyle/>
          <a:p>
            <a:pPr algn="just" marL="0" indent="0" lvl="0">
              <a:lnSpc>
                <a:spcPts val="3104"/>
              </a:lnSpc>
            </a:pPr>
            <a:r>
              <a:rPr lang="en-US" sz="3014">
                <a:solidFill>
                  <a:srgbClr val="325E7D"/>
                </a:solidFill>
                <a:latin typeface="Didact Gothic"/>
                <a:ea typeface="Didact Gothic"/>
                <a:cs typeface="Didact Gothic"/>
                <a:sym typeface="Didact Gothic"/>
              </a:rPr>
              <a:t>Economic: Consumer disposable income influences dining and spending habits. Rising demand for premium dining experiences in London presents a significant opportunity for a well-positioned multi-Asian restaurant.</a:t>
            </a:r>
          </a:p>
        </p:txBody>
      </p:sp>
      <p:sp>
        <p:nvSpPr>
          <p:cNvPr name="Freeform 10" id="10"/>
          <p:cNvSpPr/>
          <p:nvPr/>
        </p:nvSpPr>
        <p:spPr>
          <a:xfrm flipH="false" flipV="false" rot="0">
            <a:off x="5170294" y="6100163"/>
            <a:ext cx="1372729" cy="586530"/>
          </a:xfrm>
          <a:custGeom>
            <a:avLst/>
            <a:gdLst/>
            <a:ahLst/>
            <a:cxnLst/>
            <a:rect r="r" b="b" t="t" l="l"/>
            <a:pathLst>
              <a:path h="586530" w="1372729">
                <a:moveTo>
                  <a:pt x="0" y="0"/>
                </a:moveTo>
                <a:lnTo>
                  <a:pt x="1372728" y="0"/>
                </a:lnTo>
                <a:lnTo>
                  <a:pt x="1372728" y="586530"/>
                </a:lnTo>
                <a:lnTo>
                  <a:pt x="0" y="58653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1" id="11"/>
          <p:cNvSpPr/>
          <p:nvPr/>
        </p:nvSpPr>
        <p:spPr>
          <a:xfrm flipH="false" flipV="false" rot="0">
            <a:off x="5170294" y="8095466"/>
            <a:ext cx="1372729" cy="586530"/>
          </a:xfrm>
          <a:custGeom>
            <a:avLst/>
            <a:gdLst/>
            <a:ahLst/>
            <a:cxnLst/>
            <a:rect r="r" b="b" t="t" l="l"/>
            <a:pathLst>
              <a:path h="586530" w="1372729">
                <a:moveTo>
                  <a:pt x="0" y="0"/>
                </a:moveTo>
                <a:lnTo>
                  <a:pt x="1372728" y="0"/>
                </a:lnTo>
                <a:lnTo>
                  <a:pt x="1372728" y="586529"/>
                </a:lnTo>
                <a:lnTo>
                  <a:pt x="0" y="58652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1753487" y="2155648"/>
            <a:ext cx="9062498" cy="1471444"/>
          </a:xfrm>
          <a:prstGeom prst="rect">
            <a:avLst/>
          </a:prstGeom>
        </p:spPr>
        <p:txBody>
          <a:bodyPr anchor="t" rtlCol="false" tIns="0" lIns="0" bIns="0" rIns="0">
            <a:spAutoFit/>
          </a:bodyPr>
          <a:lstStyle/>
          <a:p>
            <a:pPr algn="l" marL="0" indent="0" lvl="0">
              <a:lnSpc>
                <a:spcPts val="5755"/>
              </a:lnSpc>
            </a:pPr>
            <a:r>
              <a:rPr lang="en-US" b="true" sz="5587">
                <a:solidFill>
                  <a:srgbClr val="325E7D"/>
                </a:solidFill>
                <a:latin typeface="Crusoe Text Bold"/>
                <a:ea typeface="Crusoe Text Bold"/>
                <a:cs typeface="Crusoe Text Bold"/>
                <a:sym typeface="Crusoe Text Bold"/>
              </a:rPr>
              <a:t>MARKETING STRATEGY 1 – DIGITAL MARKETING</a:t>
            </a:r>
          </a:p>
        </p:txBody>
      </p:sp>
      <p:sp>
        <p:nvSpPr>
          <p:cNvPr name="Freeform 3" id="3"/>
          <p:cNvSpPr/>
          <p:nvPr/>
        </p:nvSpPr>
        <p:spPr>
          <a:xfrm flipH="false" flipV="false" rot="-2265996">
            <a:off x="11518122" y="-1164114"/>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4" id="4"/>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1753487" y="4486359"/>
            <a:ext cx="1546362" cy="1314281"/>
          </a:xfrm>
          <a:custGeom>
            <a:avLst/>
            <a:gdLst/>
            <a:ahLst/>
            <a:cxnLst/>
            <a:rect r="r" b="b" t="t" l="l"/>
            <a:pathLst>
              <a:path h="1314281" w="1546362">
                <a:moveTo>
                  <a:pt x="0" y="0"/>
                </a:moveTo>
                <a:lnTo>
                  <a:pt x="1546362" y="0"/>
                </a:lnTo>
                <a:lnTo>
                  <a:pt x="1546362" y="1314282"/>
                </a:lnTo>
                <a:lnTo>
                  <a:pt x="0" y="131428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6" id="6"/>
          <p:cNvSpPr txBox="true"/>
          <p:nvPr/>
        </p:nvSpPr>
        <p:spPr>
          <a:xfrm rot="0">
            <a:off x="3573041" y="4185684"/>
            <a:ext cx="7722804" cy="2809319"/>
          </a:xfrm>
          <a:prstGeom prst="rect">
            <a:avLst/>
          </a:prstGeom>
        </p:spPr>
        <p:txBody>
          <a:bodyPr anchor="t" rtlCol="false" tIns="0" lIns="0" bIns="0" rIns="0">
            <a:spAutoFit/>
          </a:bodyPr>
          <a:lstStyle/>
          <a:p>
            <a:pPr algn="just" marL="0" indent="0" lvl="0">
              <a:lnSpc>
                <a:spcPts val="3154"/>
              </a:lnSpc>
            </a:pPr>
            <a:r>
              <a:rPr lang="en-US" sz="3062">
                <a:solidFill>
                  <a:srgbClr val="325E7D"/>
                </a:solidFill>
                <a:latin typeface="Didact Gothic"/>
                <a:ea typeface="Didact Gothic"/>
                <a:cs typeface="Didact Gothic"/>
                <a:sym typeface="Didact Gothic"/>
              </a:rPr>
              <a:t>Social Media &amp; Influencer Marketing: Masala Dragon will run targeted campaigns across Instagram, Facebook, and TikTok to showcase signature dishes and dining experiences. Partnering with food influencers and bloggers will amplify brand reach and attract food enthusiasts across London.</a:t>
            </a:r>
          </a:p>
        </p:txBody>
      </p:sp>
      <p:sp>
        <p:nvSpPr>
          <p:cNvPr name="TextBox 7" id="7"/>
          <p:cNvSpPr txBox="true"/>
          <p:nvPr/>
        </p:nvSpPr>
        <p:spPr>
          <a:xfrm rot="0">
            <a:off x="15642256" y="1171575"/>
            <a:ext cx="1675764" cy="1226757"/>
          </a:xfrm>
          <a:prstGeom prst="rect">
            <a:avLst/>
          </a:prstGeom>
        </p:spPr>
        <p:txBody>
          <a:bodyPr anchor="t" rtlCol="false" tIns="0" lIns="0" bIns="0" rIns="0">
            <a:spAutoFit/>
          </a:bodyPr>
          <a:lstStyle/>
          <a:p>
            <a:pPr algn="ctr" marL="0" indent="0" lvl="0">
              <a:lnSpc>
                <a:spcPts val="9273"/>
              </a:lnSpc>
            </a:pPr>
            <a:r>
              <a:rPr lang="en-US" b="true" sz="9003">
                <a:solidFill>
                  <a:srgbClr val="325E7D"/>
                </a:solidFill>
                <a:latin typeface="Crusoe Text Bold"/>
                <a:ea typeface="Crusoe Text Bold"/>
                <a:cs typeface="Crusoe Text Bold"/>
                <a:sym typeface="Crusoe Text Bold"/>
              </a:rPr>
              <a:t>5</a:t>
            </a:r>
          </a:p>
        </p:txBody>
      </p:sp>
      <p:sp>
        <p:nvSpPr>
          <p:cNvPr name="TextBox 8" id="8"/>
          <p:cNvSpPr txBox="true"/>
          <p:nvPr/>
        </p:nvSpPr>
        <p:spPr>
          <a:xfrm rot="0">
            <a:off x="3573041" y="7477635"/>
            <a:ext cx="10282058" cy="2009219"/>
          </a:xfrm>
          <a:prstGeom prst="rect">
            <a:avLst/>
          </a:prstGeom>
        </p:spPr>
        <p:txBody>
          <a:bodyPr anchor="t" rtlCol="false" tIns="0" lIns="0" bIns="0" rIns="0">
            <a:spAutoFit/>
          </a:bodyPr>
          <a:lstStyle/>
          <a:p>
            <a:pPr algn="just" marL="0" indent="0" lvl="0">
              <a:lnSpc>
                <a:spcPts val="3154"/>
              </a:lnSpc>
            </a:pPr>
            <a:r>
              <a:rPr lang="en-US" sz="3062">
                <a:solidFill>
                  <a:srgbClr val="325E7D"/>
                </a:solidFill>
                <a:latin typeface="Didact Gothic"/>
                <a:ea typeface="Didact Gothic"/>
                <a:cs typeface="Didact Gothic"/>
                <a:sym typeface="Didact Gothic"/>
              </a:rPr>
              <a:t>Google Advertising, SEO &amp; Online Engagement: Paid Google Ads and search engine optimisation will drive online visibility and reservations. Engaging customers through online reviews, interactive content, and responding to feedback will build trust and encourage repeat visits.</a:t>
            </a:r>
          </a:p>
        </p:txBody>
      </p:sp>
      <p:sp>
        <p:nvSpPr>
          <p:cNvPr name="Freeform 9" id="9"/>
          <p:cNvSpPr/>
          <p:nvPr/>
        </p:nvSpPr>
        <p:spPr>
          <a:xfrm flipH="false" flipV="false" rot="0">
            <a:off x="1753487" y="7787129"/>
            <a:ext cx="1546362" cy="1314281"/>
          </a:xfrm>
          <a:custGeom>
            <a:avLst/>
            <a:gdLst/>
            <a:ahLst/>
            <a:cxnLst/>
            <a:rect r="r" b="b" t="t" l="l"/>
            <a:pathLst>
              <a:path h="1314281" w="1546362">
                <a:moveTo>
                  <a:pt x="0" y="0"/>
                </a:moveTo>
                <a:lnTo>
                  <a:pt x="1546362" y="0"/>
                </a:lnTo>
                <a:lnTo>
                  <a:pt x="1546362" y="1314281"/>
                </a:lnTo>
                <a:lnTo>
                  <a:pt x="0" y="131428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064156">
            <a:off x="12618843" y="4437736"/>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TextBox 3" id="3"/>
          <p:cNvSpPr txBox="true"/>
          <p:nvPr/>
        </p:nvSpPr>
        <p:spPr>
          <a:xfrm rot="0">
            <a:off x="1508560" y="3534285"/>
            <a:ext cx="10941143" cy="1609169"/>
          </a:xfrm>
          <a:prstGeom prst="rect">
            <a:avLst/>
          </a:prstGeom>
        </p:spPr>
        <p:txBody>
          <a:bodyPr anchor="t" rtlCol="false" tIns="0" lIns="0" bIns="0" rIns="0">
            <a:spAutoFit/>
          </a:bodyPr>
          <a:lstStyle/>
          <a:p>
            <a:pPr algn="just" marL="0" indent="0" lvl="0">
              <a:lnSpc>
                <a:spcPts val="3154"/>
              </a:lnSpc>
            </a:pPr>
            <a:r>
              <a:rPr lang="en-US" sz="3062">
                <a:solidFill>
                  <a:srgbClr val="325E7D"/>
                </a:solidFill>
                <a:latin typeface="Didact Gothic"/>
                <a:ea typeface="Didact Gothic"/>
                <a:cs typeface="Didact Gothic"/>
                <a:sym typeface="Didact Gothic"/>
              </a:rPr>
              <a:t>Loyalty rewards programme encouraging repeat visits, with points-based incentives redeemable on future dining experiences. Referral bonuses and special offers reward customers who bring new guests to Masala Dragon.</a:t>
            </a:r>
          </a:p>
        </p:txBody>
      </p:sp>
      <p:sp>
        <p:nvSpPr>
          <p:cNvPr name="Freeform 4" id="4"/>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1508560" y="2079983"/>
            <a:ext cx="9062498" cy="882564"/>
          </a:xfrm>
          <a:prstGeom prst="rect">
            <a:avLst/>
          </a:prstGeom>
        </p:spPr>
        <p:txBody>
          <a:bodyPr anchor="t" rtlCol="false" tIns="0" lIns="0" bIns="0" rIns="0">
            <a:spAutoFit/>
          </a:bodyPr>
          <a:lstStyle/>
          <a:p>
            <a:pPr algn="l" marL="0" indent="0" lvl="0">
              <a:lnSpc>
                <a:spcPts val="3438"/>
              </a:lnSpc>
            </a:pPr>
            <a:r>
              <a:rPr lang="en-US" b="true" sz="3338">
                <a:solidFill>
                  <a:srgbClr val="325E7D"/>
                </a:solidFill>
                <a:latin typeface="Crusoe Text Bold"/>
                <a:ea typeface="Crusoe Text Bold"/>
                <a:cs typeface="Crusoe Text Bold"/>
                <a:sym typeface="Crusoe Text Bold"/>
              </a:rPr>
              <a:t>MARKETING STRATEGY 2 – CUSTOMER LOYALTY &amp; COMMUNITY ENGAGEMENT</a:t>
            </a:r>
          </a:p>
        </p:txBody>
      </p:sp>
      <p:sp>
        <p:nvSpPr>
          <p:cNvPr name="TextBox 6" id="6"/>
          <p:cNvSpPr txBox="true"/>
          <p:nvPr/>
        </p:nvSpPr>
        <p:spPr>
          <a:xfrm rot="0">
            <a:off x="15642256" y="1114425"/>
            <a:ext cx="1675764" cy="724883"/>
          </a:xfrm>
          <a:prstGeom prst="rect">
            <a:avLst/>
          </a:prstGeom>
        </p:spPr>
        <p:txBody>
          <a:bodyPr anchor="t" rtlCol="false" tIns="0" lIns="0" bIns="0" rIns="0">
            <a:spAutoFit/>
          </a:bodyPr>
          <a:lstStyle/>
          <a:p>
            <a:pPr algn="ctr" marL="0" indent="0" lvl="0">
              <a:lnSpc>
                <a:spcPts val="5541"/>
              </a:lnSpc>
            </a:pPr>
            <a:r>
              <a:rPr lang="en-US" b="true" sz="5379">
                <a:solidFill>
                  <a:srgbClr val="325E7D"/>
                </a:solidFill>
                <a:latin typeface="Crusoe Text Bold"/>
                <a:ea typeface="Crusoe Text Bold"/>
                <a:cs typeface="Crusoe Text Bold"/>
                <a:sym typeface="Crusoe Text Bold"/>
              </a:rPr>
              <a:t>6</a:t>
            </a:r>
          </a:p>
        </p:txBody>
      </p:sp>
      <p:sp>
        <p:nvSpPr>
          <p:cNvPr name="TextBox 7" id="7"/>
          <p:cNvSpPr txBox="true"/>
          <p:nvPr/>
        </p:nvSpPr>
        <p:spPr>
          <a:xfrm rot="0">
            <a:off x="1508560" y="5434401"/>
            <a:ext cx="10941143" cy="1209119"/>
          </a:xfrm>
          <a:prstGeom prst="rect">
            <a:avLst/>
          </a:prstGeom>
        </p:spPr>
        <p:txBody>
          <a:bodyPr anchor="t" rtlCol="false" tIns="0" lIns="0" bIns="0" rIns="0">
            <a:spAutoFit/>
          </a:bodyPr>
          <a:lstStyle/>
          <a:p>
            <a:pPr algn="just" marL="0" indent="0" lvl="0">
              <a:lnSpc>
                <a:spcPts val="3154"/>
              </a:lnSpc>
            </a:pPr>
            <a:r>
              <a:rPr lang="en-US" sz="3062">
                <a:solidFill>
                  <a:srgbClr val="325E7D"/>
                </a:solidFill>
                <a:latin typeface="Didact Gothic"/>
                <a:ea typeface="Didact Gothic"/>
                <a:cs typeface="Didact Gothic"/>
                <a:sym typeface="Didact Gothic"/>
              </a:rPr>
              <a:t>Hosting local community events, cultural food festivals, and themed dining nights to build brand awareness and foster a strong connection with the local London community.</a:t>
            </a:r>
          </a:p>
        </p:txBody>
      </p:sp>
      <p:sp>
        <p:nvSpPr>
          <p:cNvPr name="TextBox 8" id="8"/>
          <p:cNvSpPr txBox="true"/>
          <p:nvPr/>
        </p:nvSpPr>
        <p:spPr>
          <a:xfrm rot="0">
            <a:off x="1508560" y="7334517"/>
            <a:ext cx="10941143" cy="1209119"/>
          </a:xfrm>
          <a:prstGeom prst="rect">
            <a:avLst/>
          </a:prstGeom>
        </p:spPr>
        <p:txBody>
          <a:bodyPr anchor="t" rtlCol="false" tIns="0" lIns="0" bIns="0" rIns="0">
            <a:spAutoFit/>
          </a:bodyPr>
          <a:lstStyle/>
          <a:p>
            <a:pPr algn="just" marL="0" indent="0" lvl="0">
              <a:lnSpc>
                <a:spcPts val="3154"/>
              </a:lnSpc>
            </a:pPr>
            <a:r>
              <a:rPr lang="en-US" sz="3062">
                <a:solidFill>
                  <a:srgbClr val="325E7D"/>
                </a:solidFill>
                <a:latin typeface="Didact Gothic"/>
                <a:ea typeface="Didact Gothic"/>
                <a:cs typeface="Didact Gothic"/>
                <a:sym typeface="Didact Gothic"/>
              </a:rPr>
              <a:t>Corporate lunch packages targeting business clients in the area, combined with strong word-of-mouth promotion to grow a loyal and engaged customer base organically.</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064156">
            <a:off x="10171190" y="2691060"/>
            <a:ext cx="8589290" cy="9645455"/>
          </a:xfrm>
          <a:custGeom>
            <a:avLst/>
            <a:gdLst/>
            <a:ahLst/>
            <a:cxnLst/>
            <a:rect r="r" b="b" t="t" l="l"/>
            <a:pathLst>
              <a:path h="9645455" w="8589290">
                <a:moveTo>
                  <a:pt x="0" y="0"/>
                </a:moveTo>
                <a:lnTo>
                  <a:pt x="8589290" y="0"/>
                </a:lnTo>
                <a:lnTo>
                  <a:pt x="8589290" y="9645455"/>
                </a:lnTo>
                <a:lnTo>
                  <a:pt x="0" y="9645455"/>
                </a:lnTo>
                <a:lnTo>
                  <a:pt x="0" y="0"/>
                </a:lnTo>
                <a:close/>
              </a:path>
            </a:pathLst>
          </a:custGeom>
          <a:blipFill>
            <a:blip r:embed="rId2"/>
            <a:stretch>
              <a:fillRect l="0" t="0" r="0" b="0"/>
            </a:stretch>
          </a:blipFill>
        </p:spPr>
      </p:sp>
      <p:grpSp>
        <p:nvGrpSpPr>
          <p:cNvPr name="Group 3" id="3"/>
          <p:cNvGrpSpPr/>
          <p:nvPr/>
        </p:nvGrpSpPr>
        <p:grpSpPr>
          <a:xfrm rot="0">
            <a:off x="1508560" y="3518745"/>
            <a:ext cx="13053072" cy="2719401"/>
            <a:chOff x="0" y="0"/>
            <a:chExt cx="1235597" cy="257417"/>
          </a:xfrm>
        </p:grpSpPr>
        <p:sp>
          <p:nvSpPr>
            <p:cNvPr name="Freeform 4" id="4"/>
            <p:cNvSpPr/>
            <p:nvPr/>
          </p:nvSpPr>
          <p:spPr>
            <a:xfrm flipH="false" flipV="false" rot="0">
              <a:off x="0" y="0"/>
              <a:ext cx="1235597" cy="257417"/>
            </a:xfrm>
            <a:custGeom>
              <a:avLst/>
              <a:gdLst/>
              <a:ahLst/>
              <a:cxnLst/>
              <a:rect r="r" b="b" t="t" l="l"/>
              <a:pathLst>
                <a:path h="257417" w="1235597">
                  <a:moveTo>
                    <a:pt x="11584" y="0"/>
                  </a:moveTo>
                  <a:lnTo>
                    <a:pt x="1224013" y="0"/>
                  </a:lnTo>
                  <a:cubicBezTo>
                    <a:pt x="1227085" y="0"/>
                    <a:pt x="1230032" y="1220"/>
                    <a:pt x="1232204" y="3393"/>
                  </a:cubicBezTo>
                  <a:cubicBezTo>
                    <a:pt x="1234376" y="5565"/>
                    <a:pt x="1235597" y="8512"/>
                    <a:pt x="1235597" y="11584"/>
                  </a:cubicBezTo>
                  <a:lnTo>
                    <a:pt x="1235597" y="245833"/>
                  </a:lnTo>
                  <a:cubicBezTo>
                    <a:pt x="1235597" y="252231"/>
                    <a:pt x="1230411" y="257417"/>
                    <a:pt x="1224013" y="257417"/>
                  </a:cubicBezTo>
                  <a:lnTo>
                    <a:pt x="11584" y="257417"/>
                  </a:lnTo>
                  <a:cubicBezTo>
                    <a:pt x="5186" y="257417"/>
                    <a:pt x="0" y="252231"/>
                    <a:pt x="0" y="245833"/>
                  </a:cubicBezTo>
                  <a:lnTo>
                    <a:pt x="0" y="11584"/>
                  </a:lnTo>
                  <a:cubicBezTo>
                    <a:pt x="0" y="5186"/>
                    <a:pt x="5186" y="0"/>
                    <a:pt x="11584" y="0"/>
                  </a:cubicBezTo>
                  <a:close/>
                </a:path>
              </a:pathLst>
            </a:custGeom>
            <a:solidFill>
              <a:srgbClr val="E5E1ED"/>
            </a:solidFill>
          </p:spPr>
        </p:sp>
        <p:sp>
          <p:nvSpPr>
            <p:cNvPr name="TextBox 5" id="5"/>
            <p:cNvSpPr txBox="true"/>
            <p:nvPr/>
          </p:nvSpPr>
          <p:spPr>
            <a:xfrm>
              <a:off x="0" y="-38100"/>
              <a:ext cx="1235597" cy="295517"/>
            </a:xfrm>
            <a:prstGeom prst="rect">
              <a:avLst/>
            </a:prstGeom>
          </p:spPr>
          <p:txBody>
            <a:bodyPr anchor="ctr" rtlCol="false" tIns="50800" lIns="50800" bIns="50800" rIns="50800"/>
            <a:lstStyle/>
            <a:p>
              <a:pPr algn="ctr" marL="0" indent="0" lvl="0">
                <a:lnSpc>
                  <a:spcPts val="2659"/>
                </a:lnSpc>
              </a:pPr>
            </a:p>
          </p:txBody>
        </p:sp>
      </p:grpSp>
      <p:grpSp>
        <p:nvGrpSpPr>
          <p:cNvPr name="Group 6" id="6"/>
          <p:cNvGrpSpPr/>
          <p:nvPr/>
        </p:nvGrpSpPr>
        <p:grpSpPr>
          <a:xfrm rot="0">
            <a:off x="1508560" y="6538899"/>
            <a:ext cx="13053072" cy="2719401"/>
            <a:chOff x="0" y="0"/>
            <a:chExt cx="1235597" cy="257417"/>
          </a:xfrm>
        </p:grpSpPr>
        <p:sp>
          <p:nvSpPr>
            <p:cNvPr name="Freeform 7" id="7"/>
            <p:cNvSpPr/>
            <p:nvPr/>
          </p:nvSpPr>
          <p:spPr>
            <a:xfrm flipH="false" flipV="false" rot="0">
              <a:off x="0" y="0"/>
              <a:ext cx="1235597" cy="257417"/>
            </a:xfrm>
            <a:custGeom>
              <a:avLst/>
              <a:gdLst/>
              <a:ahLst/>
              <a:cxnLst/>
              <a:rect r="r" b="b" t="t" l="l"/>
              <a:pathLst>
                <a:path h="257417" w="1235597">
                  <a:moveTo>
                    <a:pt x="11584" y="0"/>
                  </a:moveTo>
                  <a:lnTo>
                    <a:pt x="1224013" y="0"/>
                  </a:lnTo>
                  <a:cubicBezTo>
                    <a:pt x="1227085" y="0"/>
                    <a:pt x="1230032" y="1220"/>
                    <a:pt x="1232204" y="3393"/>
                  </a:cubicBezTo>
                  <a:cubicBezTo>
                    <a:pt x="1234376" y="5565"/>
                    <a:pt x="1235597" y="8512"/>
                    <a:pt x="1235597" y="11584"/>
                  </a:cubicBezTo>
                  <a:lnTo>
                    <a:pt x="1235597" y="245833"/>
                  </a:lnTo>
                  <a:cubicBezTo>
                    <a:pt x="1235597" y="252231"/>
                    <a:pt x="1230411" y="257417"/>
                    <a:pt x="1224013" y="257417"/>
                  </a:cubicBezTo>
                  <a:lnTo>
                    <a:pt x="11584" y="257417"/>
                  </a:lnTo>
                  <a:cubicBezTo>
                    <a:pt x="5186" y="257417"/>
                    <a:pt x="0" y="252231"/>
                    <a:pt x="0" y="245833"/>
                  </a:cubicBezTo>
                  <a:lnTo>
                    <a:pt x="0" y="11584"/>
                  </a:lnTo>
                  <a:cubicBezTo>
                    <a:pt x="0" y="5186"/>
                    <a:pt x="5186" y="0"/>
                    <a:pt x="11584" y="0"/>
                  </a:cubicBezTo>
                  <a:close/>
                </a:path>
              </a:pathLst>
            </a:custGeom>
            <a:solidFill>
              <a:srgbClr val="D0E4EF"/>
            </a:solidFill>
          </p:spPr>
        </p:sp>
        <p:sp>
          <p:nvSpPr>
            <p:cNvPr name="TextBox 8" id="8"/>
            <p:cNvSpPr txBox="true"/>
            <p:nvPr/>
          </p:nvSpPr>
          <p:spPr>
            <a:xfrm>
              <a:off x="0" y="-38100"/>
              <a:ext cx="1235597" cy="295517"/>
            </a:xfrm>
            <a:prstGeom prst="rect">
              <a:avLst/>
            </a:prstGeom>
          </p:spPr>
          <p:txBody>
            <a:bodyPr anchor="ctr" rtlCol="false" tIns="50800" lIns="50800" bIns="50800" rIns="50800"/>
            <a:lstStyle/>
            <a:p>
              <a:pPr algn="ctr" marL="0" indent="0" lvl="0">
                <a:lnSpc>
                  <a:spcPts val="2659"/>
                </a:lnSpc>
              </a:pPr>
            </a:p>
          </p:txBody>
        </p:sp>
      </p:grpSp>
      <p:sp>
        <p:nvSpPr>
          <p:cNvPr name="TextBox 9" id="9"/>
          <p:cNvSpPr txBox="true"/>
          <p:nvPr/>
        </p:nvSpPr>
        <p:spPr>
          <a:xfrm rot="0">
            <a:off x="2086691" y="3892863"/>
            <a:ext cx="11896809" cy="1890590"/>
          </a:xfrm>
          <a:prstGeom prst="rect">
            <a:avLst/>
          </a:prstGeom>
        </p:spPr>
        <p:txBody>
          <a:bodyPr anchor="t" rtlCol="false" tIns="0" lIns="0" bIns="0" rIns="0">
            <a:spAutoFit/>
          </a:bodyPr>
          <a:lstStyle/>
          <a:p>
            <a:pPr algn="just" marL="0" indent="0" lvl="0">
              <a:lnSpc>
                <a:spcPts val="2493"/>
              </a:lnSpc>
            </a:pPr>
            <a:r>
              <a:rPr lang="en-US" sz="2420">
                <a:solidFill>
                  <a:srgbClr val="325E7D"/>
                </a:solidFill>
                <a:latin typeface="Didact Gothic"/>
                <a:ea typeface="Didact Gothic"/>
                <a:cs typeface="Didact Gothic"/>
                <a:sym typeface="Didact Gothic"/>
              </a:rPr>
              <a:t>Total Funding Required: GBP 250,000</a:t>
            </a:r>
          </a:p>
          <a:p>
            <a:pPr algn="just" marL="0" indent="0" lvl="0">
              <a:lnSpc>
                <a:spcPts val="2493"/>
              </a:lnSpc>
            </a:pPr>
            <a:r>
              <a:rPr lang="en-US" sz="2420">
                <a:solidFill>
                  <a:srgbClr val="325E7D"/>
                </a:solidFill>
                <a:latin typeface="Didact Gothic"/>
                <a:ea typeface="Didact Gothic"/>
                <a:cs typeface="Didact Gothic"/>
                <a:sym typeface="Didact Gothic"/>
              </a:rPr>
              <a:t>To launch Masala Dragon successfully, we are seeking a total investment of GBP 250,000. Funds will be allocated across five key areas: restaurant premises and renovation, professional kitchen equipment, initial inventory and ingredients, a marketing launch campaign, and working capital to cover staffing and operational costs during the start-up phase.</a:t>
            </a:r>
          </a:p>
        </p:txBody>
      </p:sp>
      <p:sp>
        <p:nvSpPr>
          <p:cNvPr name="Freeform 10" id="10"/>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1" id="11"/>
          <p:cNvSpPr txBox="true"/>
          <p:nvPr/>
        </p:nvSpPr>
        <p:spPr>
          <a:xfrm rot="0">
            <a:off x="1508560" y="2079983"/>
            <a:ext cx="9062498" cy="905997"/>
          </a:xfrm>
          <a:prstGeom prst="rect">
            <a:avLst/>
          </a:prstGeom>
        </p:spPr>
        <p:txBody>
          <a:bodyPr anchor="t" rtlCol="false" tIns="0" lIns="0" bIns="0" rIns="0">
            <a:spAutoFit/>
          </a:bodyPr>
          <a:lstStyle/>
          <a:p>
            <a:pPr algn="l" marL="0" indent="0" lvl="0">
              <a:lnSpc>
                <a:spcPts val="3571"/>
              </a:lnSpc>
            </a:pPr>
            <a:r>
              <a:rPr lang="en-US" b="true" sz="3467">
                <a:solidFill>
                  <a:srgbClr val="325E7D"/>
                </a:solidFill>
                <a:latin typeface="Crusoe Text Bold"/>
                <a:ea typeface="Crusoe Text Bold"/>
                <a:cs typeface="Crusoe Text Bold"/>
                <a:sym typeface="Crusoe Text Bold"/>
              </a:rPr>
              <a:t>FUNDING REQUIREMENTS &amp; ALLOCATION</a:t>
            </a:r>
          </a:p>
        </p:txBody>
      </p:sp>
      <p:sp>
        <p:nvSpPr>
          <p:cNvPr name="TextBox 12" id="12"/>
          <p:cNvSpPr txBox="true"/>
          <p:nvPr/>
        </p:nvSpPr>
        <p:spPr>
          <a:xfrm rot="0">
            <a:off x="15642256" y="1123950"/>
            <a:ext cx="1675764" cy="746539"/>
          </a:xfrm>
          <a:prstGeom prst="rect">
            <a:avLst/>
          </a:prstGeom>
        </p:spPr>
        <p:txBody>
          <a:bodyPr anchor="t" rtlCol="false" tIns="0" lIns="0" bIns="0" rIns="0">
            <a:spAutoFit/>
          </a:bodyPr>
          <a:lstStyle/>
          <a:p>
            <a:pPr algn="ctr" marL="0" indent="0" lvl="0">
              <a:lnSpc>
                <a:spcPts val="5754"/>
              </a:lnSpc>
            </a:pPr>
            <a:r>
              <a:rPr lang="en-US" b="true" sz="5586">
                <a:solidFill>
                  <a:srgbClr val="325E7D"/>
                </a:solidFill>
                <a:latin typeface="Crusoe Text Bold"/>
                <a:ea typeface="Crusoe Text Bold"/>
                <a:cs typeface="Crusoe Text Bold"/>
                <a:sym typeface="Crusoe Text Bold"/>
              </a:rPr>
              <a:t>7</a:t>
            </a:r>
          </a:p>
        </p:txBody>
      </p:sp>
      <p:sp>
        <p:nvSpPr>
          <p:cNvPr name="TextBox 13" id="13"/>
          <p:cNvSpPr txBox="true"/>
          <p:nvPr/>
        </p:nvSpPr>
        <p:spPr>
          <a:xfrm rot="0">
            <a:off x="2086691" y="6857271"/>
            <a:ext cx="11896809" cy="1890590"/>
          </a:xfrm>
          <a:prstGeom prst="rect">
            <a:avLst/>
          </a:prstGeom>
        </p:spPr>
        <p:txBody>
          <a:bodyPr anchor="t" rtlCol="false" tIns="0" lIns="0" bIns="0" rIns="0">
            <a:spAutoFit/>
          </a:bodyPr>
          <a:lstStyle/>
          <a:p>
            <a:pPr algn="just" marL="0" indent="0" lvl="0">
              <a:lnSpc>
                <a:spcPts val="2493"/>
              </a:lnSpc>
            </a:pPr>
            <a:r>
              <a:rPr lang="en-US" sz="2420">
                <a:solidFill>
                  <a:srgbClr val="325E7D"/>
                </a:solidFill>
                <a:latin typeface="Didact Gothic"/>
                <a:ea typeface="Didact Gothic"/>
                <a:cs typeface="Didact Gothic"/>
                <a:sym typeface="Didact Gothic"/>
              </a:rPr>
              <a:t>Allocation Breakdown:</a:t>
            </a:r>
          </a:p>
          <a:p>
            <a:pPr algn="just" marL="0" indent="0" lvl="0">
              <a:lnSpc>
                <a:spcPts val="2493"/>
              </a:lnSpc>
            </a:pPr>
            <a:r>
              <a:rPr lang="en-US" sz="2420">
                <a:solidFill>
                  <a:srgbClr val="325E7D"/>
                </a:solidFill>
                <a:latin typeface="Didact Gothic"/>
                <a:ea typeface="Didact Gothic"/>
                <a:cs typeface="Didact Gothic"/>
                <a:sym typeface="Didact Gothic"/>
              </a:rPr>
              <a:t>• Restaurant Premises &amp; Renovation – creating an elegant, multi-Asian dining environment</a:t>
            </a:r>
          </a:p>
          <a:p>
            <a:pPr algn="just" marL="0" indent="0" lvl="0">
              <a:lnSpc>
                <a:spcPts val="2493"/>
              </a:lnSpc>
            </a:pPr>
            <a:r>
              <a:rPr lang="en-US" sz="2420">
                <a:solidFill>
                  <a:srgbClr val="325E7D"/>
                </a:solidFill>
                <a:latin typeface="Didact Gothic"/>
                <a:ea typeface="Didact Gothic"/>
                <a:cs typeface="Didact Gothic"/>
                <a:sym typeface="Didact Gothic"/>
              </a:rPr>
              <a:t>• Kitchen Equipment – commercial-grade tools for Indian, Chinese &amp; Thai cuisine</a:t>
            </a:r>
          </a:p>
          <a:p>
            <a:pPr algn="just" marL="0" indent="0" lvl="0">
              <a:lnSpc>
                <a:spcPts val="2493"/>
              </a:lnSpc>
            </a:pPr>
            <a:r>
              <a:rPr lang="en-US" sz="2420">
                <a:solidFill>
                  <a:srgbClr val="325E7D"/>
                </a:solidFill>
                <a:latin typeface="Didact Gothic"/>
                <a:ea typeface="Didact Gothic"/>
                <a:cs typeface="Didact Gothic"/>
                <a:sym typeface="Didact Gothic"/>
              </a:rPr>
              <a:t>• Initial Inventory &amp; Ingredients – premium, authentic sourcing from day one</a:t>
            </a:r>
          </a:p>
          <a:p>
            <a:pPr algn="just" marL="0" indent="0" lvl="0">
              <a:lnSpc>
                <a:spcPts val="2493"/>
              </a:lnSpc>
            </a:pPr>
            <a:r>
              <a:rPr lang="en-US" sz="2420">
                <a:solidFill>
                  <a:srgbClr val="325E7D"/>
                </a:solidFill>
                <a:latin typeface="Didact Gothic"/>
                <a:ea typeface="Didact Gothic"/>
                <a:cs typeface="Didact Gothic"/>
                <a:sym typeface="Didact Gothic"/>
              </a:rPr>
              <a:t>• Marketing Launch Campaign – digital and local outreach to drive early footfall</a:t>
            </a:r>
          </a:p>
          <a:p>
            <a:pPr algn="just" marL="0" indent="0" lvl="0">
              <a:lnSpc>
                <a:spcPts val="2493"/>
              </a:lnSpc>
            </a:pPr>
            <a:r>
              <a:rPr lang="en-US" sz="2420">
                <a:solidFill>
                  <a:srgbClr val="325E7D"/>
                </a:solidFill>
                <a:latin typeface="Didact Gothic"/>
                <a:ea typeface="Didact Gothic"/>
                <a:cs typeface="Didact Gothic"/>
                <a:sym typeface="Didact Gothic"/>
              </a:rPr>
              <a:t>• Working Capital &amp; Staffing – ensuring smooth operations through the launch period</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1064156">
            <a:off x="-2310136" y="-549857"/>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3" id="3"/>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pic>
        <p:nvPicPr>
          <p:cNvPr name="Picture 4" id="4"/>
          <p:cNvPicPr>
            <a:picLocks noChangeAspect="true"/>
          </p:cNvPicPr>
          <p:nvPr/>
        </p:nvPicPr>
        <p:blipFill>
          <a:blip r:embed="rId5"/>
          <a:stretch>
            <a:fillRect/>
          </a:stretch>
        </p:blipFill>
        <p:spPr>
          <a:xfrm rot="0">
            <a:off x="297574" y="2938065"/>
            <a:ext cx="7859114" cy="7023313"/>
          </a:xfrm>
          <a:prstGeom prst="rect">
            <a:avLst/>
          </a:prstGeom>
        </p:spPr>
      </p:pic>
      <p:sp>
        <p:nvSpPr>
          <p:cNvPr name="TextBox 5" id="5"/>
          <p:cNvSpPr txBox="true"/>
          <p:nvPr/>
        </p:nvSpPr>
        <p:spPr>
          <a:xfrm rot="0">
            <a:off x="7937406" y="3622093"/>
            <a:ext cx="8164565" cy="3609465"/>
          </a:xfrm>
          <a:prstGeom prst="rect">
            <a:avLst/>
          </a:prstGeom>
        </p:spPr>
        <p:txBody>
          <a:bodyPr anchor="t" rtlCol="false" tIns="0" lIns="0" bIns="0" rIns="0">
            <a:spAutoFit/>
          </a:bodyPr>
          <a:lstStyle/>
          <a:p>
            <a:pPr algn="just" marL="0" indent="0" lvl="0">
              <a:lnSpc>
                <a:spcPts val="3156"/>
              </a:lnSpc>
            </a:pPr>
            <a:r>
              <a:rPr lang="en-US" sz="3064">
                <a:solidFill>
                  <a:srgbClr val="325E7D"/>
                </a:solidFill>
                <a:latin typeface="Didact Gothic"/>
                <a:ea typeface="Didact Gothic"/>
                <a:cs typeface="Didact Gothic"/>
                <a:sym typeface="Didact Gothic"/>
              </a:rPr>
              <a:t>Year 1 Forecast Sales: GBP 507,000</a:t>
            </a:r>
          </a:p>
          <a:p>
            <a:pPr algn="just" marL="0" indent="0" lvl="0">
              <a:lnSpc>
                <a:spcPts val="3156"/>
              </a:lnSpc>
            </a:pPr>
            <a:r>
              <a:rPr lang="en-US" sz="3064">
                <a:solidFill>
                  <a:srgbClr val="325E7D"/>
                </a:solidFill>
                <a:latin typeface="Didact Gothic"/>
                <a:ea typeface="Didact Gothic"/>
                <a:cs typeface="Didact Gothic"/>
                <a:sym typeface="Didact Gothic"/>
              </a:rPr>
              <a:t>Monthly revenue grows from GBP 30,000 to GBP 55,000 over the year.</a:t>
            </a:r>
          </a:p>
          <a:p>
            <a:pPr algn="just" marL="0" indent="0" lvl="0">
              <a:lnSpc>
                <a:spcPts val="3156"/>
              </a:lnSpc>
            </a:pPr>
            <a:r>
              <a:rPr lang="en-US" sz="3064">
                <a:solidFill>
                  <a:srgbClr val="325E7D"/>
                </a:solidFill>
                <a:latin typeface="Didact Gothic"/>
                <a:ea typeface="Didact Gothic"/>
                <a:cs typeface="Didact Gothic"/>
                <a:sym typeface="Didact Gothic"/>
              </a:rPr>
              <a:t>Break-even point reached at GBP 31,667 in monthly sales.</a:t>
            </a:r>
          </a:p>
          <a:p>
            <a:pPr algn="just" marL="0" indent="0" lvl="0">
              <a:lnSpc>
                <a:spcPts val="3156"/>
              </a:lnSpc>
            </a:pPr>
            <a:r>
              <a:rPr lang="en-US" sz="3064">
                <a:solidFill>
                  <a:srgbClr val="325E7D"/>
                </a:solidFill>
                <a:latin typeface="Didact Gothic"/>
                <a:ea typeface="Didact Gothic"/>
                <a:cs typeface="Didact Gothic"/>
                <a:sym typeface="Didact Gothic"/>
              </a:rPr>
              <a:t>Multiple revenue streams — dine-in, takeaway, delivery, catering, and events — significantly reduce overall financial risk and ensure resilience.</a:t>
            </a:r>
          </a:p>
        </p:txBody>
      </p:sp>
      <p:sp>
        <p:nvSpPr>
          <p:cNvPr name="TextBox 6" id="6"/>
          <p:cNvSpPr txBox="true"/>
          <p:nvPr/>
        </p:nvSpPr>
        <p:spPr>
          <a:xfrm rot="0">
            <a:off x="5614029" y="2118083"/>
            <a:ext cx="9062498" cy="783564"/>
          </a:xfrm>
          <a:prstGeom prst="rect">
            <a:avLst/>
          </a:prstGeom>
        </p:spPr>
        <p:txBody>
          <a:bodyPr anchor="t" rtlCol="false" tIns="0" lIns="0" bIns="0" rIns="0">
            <a:spAutoFit/>
          </a:bodyPr>
          <a:lstStyle/>
          <a:p>
            <a:pPr algn="l" marL="0" indent="0" lvl="0">
              <a:lnSpc>
                <a:spcPts val="5953"/>
              </a:lnSpc>
            </a:pPr>
            <a:r>
              <a:rPr lang="en-US" b="true" sz="5780">
                <a:solidFill>
                  <a:srgbClr val="325E7D"/>
                </a:solidFill>
                <a:latin typeface="Crusoe Text Bold"/>
                <a:ea typeface="Crusoe Text Bold"/>
                <a:cs typeface="Crusoe Text Bold"/>
                <a:sym typeface="Crusoe Text Bold"/>
              </a:rPr>
              <a:t>FINANCIAL HIGHLIGHTS</a:t>
            </a:r>
          </a:p>
        </p:txBody>
      </p:sp>
      <p:sp>
        <p:nvSpPr>
          <p:cNvPr name="TextBox 7" id="7"/>
          <p:cNvSpPr txBox="true"/>
          <p:nvPr/>
        </p:nvSpPr>
        <p:spPr>
          <a:xfrm rot="0">
            <a:off x="15642256" y="1181100"/>
            <a:ext cx="1675764" cy="1264003"/>
          </a:xfrm>
          <a:prstGeom prst="rect">
            <a:avLst/>
          </a:prstGeom>
        </p:spPr>
        <p:txBody>
          <a:bodyPr anchor="t" rtlCol="false" tIns="0" lIns="0" bIns="0" rIns="0">
            <a:spAutoFit/>
          </a:bodyPr>
          <a:lstStyle/>
          <a:p>
            <a:pPr algn="ctr" marL="0" indent="0" lvl="0">
              <a:lnSpc>
                <a:spcPts val="9593"/>
              </a:lnSpc>
            </a:pPr>
            <a:r>
              <a:rPr lang="en-US" b="true" sz="9314">
                <a:solidFill>
                  <a:srgbClr val="325E7D"/>
                </a:solidFill>
                <a:latin typeface="Crusoe Text Bold"/>
                <a:ea typeface="Crusoe Text Bold"/>
                <a:cs typeface="Crusoe Text Bold"/>
                <a:sym typeface="Crusoe Text Bold"/>
              </a:rPr>
              <a:t>8</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144113">
            <a:off x="-252365" y="7071369"/>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3" id="3"/>
          <p:cNvSpPr/>
          <p:nvPr/>
        </p:nvSpPr>
        <p:spPr>
          <a:xfrm flipH="false" flipV="false" rot="-5400000">
            <a:off x="15218618" y="-540550"/>
            <a:ext cx="3449482" cy="3532989"/>
          </a:xfrm>
          <a:custGeom>
            <a:avLst/>
            <a:gdLst/>
            <a:ahLst/>
            <a:cxnLst/>
            <a:rect r="r" b="b" t="t" l="l"/>
            <a:pathLst>
              <a:path h="3532989" w="3449482">
                <a:moveTo>
                  <a:pt x="0" y="0"/>
                </a:moveTo>
                <a:lnTo>
                  <a:pt x="3449482" y="0"/>
                </a:lnTo>
                <a:lnTo>
                  <a:pt x="3449482" y="3532990"/>
                </a:lnTo>
                <a:lnTo>
                  <a:pt x="0" y="3532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15642256" y="1190625"/>
            <a:ext cx="1675764" cy="1333699"/>
          </a:xfrm>
          <a:prstGeom prst="rect">
            <a:avLst/>
          </a:prstGeom>
        </p:spPr>
        <p:txBody>
          <a:bodyPr anchor="t" rtlCol="false" tIns="0" lIns="0" bIns="0" rIns="0">
            <a:spAutoFit/>
          </a:bodyPr>
          <a:lstStyle/>
          <a:p>
            <a:pPr algn="ctr" marL="0" indent="0" lvl="0">
              <a:lnSpc>
                <a:spcPts val="10187"/>
              </a:lnSpc>
            </a:pPr>
            <a:r>
              <a:rPr lang="en-US" b="true" sz="9890">
                <a:solidFill>
                  <a:srgbClr val="325E7D"/>
                </a:solidFill>
                <a:latin typeface="Crusoe Text Bold"/>
                <a:ea typeface="Crusoe Text Bold"/>
                <a:cs typeface="Crusoe Text Bold"/>
                <a:sym typeface="Crusoe Text Bold"/>
              </a:rPr>
              <a:t>9</a:t>
            </a:r>
          </a:p>
        </p:txBody>
      </p:sp>
      <p:sp>
        <p:nvSpPr>
          <p:cNvPr name="Freeform 5" id="5"/>
          <p:cNvSpPr/>
          <p:nvPr/>
        </p:nvSpPr>
        <p:spPr>
          <a:xfrm flipH="false" flipV="false" rot="-7722757">
            <a:off x="13600557" y="5143500"/>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grpSp>
        <p:nvGrpSpPr>
          <p:cNvPr name="Group 6" id="6"/>
          <p:cNvGrpSpPr/>
          <p:nvPr/>
        </p:nvGrpSpPr>
        <p:grpSpPr>
          <a:xfrm rot="0">
            <a:off x="11242527" y="-1073704"/>
            <a:ext cx="7260782" cy="8305262"/>
            <a:chOff x="0" y="0"/>
            <a:chExt cx="1124885" cy="1286702"/>
          </a:xfrm>
        </p:grpSpPr>
        <p:sp>
          <p:nvSpPr>
            <p:cNvPr name="Freeform 7" id="7"/>
            <p:cNvSpPr/>
            <p:nvPr/>
          </p:nvSpPr>
          <p:spPr>
            <a:xfrm flipH="false" flipV="false" rot="0">
              <a:off x="0" y="0"/>
              <a:ext cx="1124885" cy="1286702"/>
            </a:xfrm>
            <a:custGeom>
              <a:avLst/>
              <a:gdLst/>
              <a:ahLst/>
              <a:cxnLst/>
              <a:rect r="r" b="b" t="t" l="l"/>
              <a:pathLst>
                <a:path h="1286702" w="1124885">
                  <a:moveTo>
                    <a:pt x="0" y="0"/>
                  </a:moveTo>
                  <a:lnTo>
                    <a:pt x="1124885" y="0"/>
                  </a:lnTo>
                  <a:lnTo>
                    <a:pt x="1124885" y="1286702"/>
                  </a:lnTo>
                  <a:lnTo>
                    <a:pt x="0" y="1286702"/>
                  </a:lnTo>
                  <a:close/>
                </a:path>
              </a:pathLst>
            </a:custGeom>
            <a:blipFill>
              <a:blip r:embed="rId5"/>
              <a:stretch>
                <a:fillRect l="0" t="-315" r="0" b="-315"/>
              </a:stretch>
            </a:blipFill>
          </p:spPr>
        </p:sp>
      </p:grpSp>
      <p:sp>
        <p:nvSpPr>
          <p:cNvPr name="TextBox 8" id="8"/>
          <p:cNvSpPr txBox="true"/>
          <p:nvPr/>
        </p:nvSpPr>
        <p:spPr>
          <a:xfrm rot="0">
            <a:off x="1753487" y="3622093"/>
            <a:ext cx="8529320" cy="5209665"/>
          </a:xfrm>
          <a:prstGeom prst="rect">
            <a:avLst/>
          </a:prstGeom>
        </p:spPr>
        <p:txBody>
          <a:bodyPr anchor="t" rtlCol="false" tIns="0" lIns="0" bIns="0" rIns="0">
            <a:spAutoFit/>
          </a:bodyPr>
          <a:lstStyle/>
          <a:p>
            <a:pPr algn="just" marL="0" indent="0" lvl="0">
              <a:lnSpc>
                <a:spcPts val="3156"/>
              </a:lnSpc>
            </a:pPr>
            <a:r>
              <a:rPr lang="en-US" sz="3064">
                <a:solidFill>
                  <a:srgbClr val="325E7D"/>
                </a:solidFill>
                <a:latin typeface="Didact Gothic"/>
                <a:ea typeface="Didact Gothic"/>
                <a:cs typeface="Didact Gothic"/>
                <a:sym typeface="Didact Gothic"/>
              </a:rPr>
              <a:t>Masala Dragon unites three beloved Asian cuisines — Indian, Chinese, and Thai — under one roof, delivering a premium and authentic dining experience that London's diverse market is actively seeking. With multiple revenue streams including dine-in, takeaway, delivery, catering, and events, the business is built for resilience and scalable growth. Strong consumer demand for multicultural dining, a compelling brand identity, and a clear path to profitability make Masala Dragon an attractive opportunity for investors seeking entry into London's thriving premium restaurant market. We invite your support in bringing this vision to life.</a:t>
            </a:r>
          </a:p>
        </p:txBody>
      </p:sp>
      <p:sp>
        <p:nvSpPr>
          <p:cNvPr name="TextBox 9" id="9"/>
          <p:cNvSpPr txBox="true"/>
          <p:nvPr/>
        </p:nvSpPr>
        <p:spPr>
          <a:xfrm rot="0">
            <a:off x="1753487" y="2155648"/>
            <a:ext cx="9062498" cy="832603"/>
          </a:xfrm>
          <a:prstGeom prst="rect">
            <a:avLst/>
          </a:prstGeom>
        </p:spPr>
        <p:txBody>
          <a:bodyPr anchor="t" rtlCol="false" tIns="0" lIns="0" bIns="0" rIns="0">
            <a:spAutoFit/>
          </a:bodyPr>
          <a:lstStyle/>
          <a:p>
            <a:pPr algn="l" marL="0" indent="0" lvl="0">
              <a:lnSpc>
                <a:spcPts val="6322"/>
              </a:lnSpc>
            </a:pPr>
            <a:r>
              <a:rPr lang="en-US" b="true" sz="6138">
                <a:solidFill>
                  <a:srgbClr val="325E7D"/>
                </a:solidFill>
                <a:latin typeface="Crusoe Text Bold"/>
                <a:ea typeface="Crusoe Text Bold"/>
                <a:cs typeface="Crusoe Text Bold"/>
                <a:sym typeface="Crusoe Text Bold"/>
              </a:rPr>
              <a:t>CONCLUSION</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3045690" y="2122559"/>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3" id="3"/>
          <p:cNvSpPr/>
          <p:nvPr/>
        </p:nvSpPr>
        <p:spPr>
          <a:xfrm flipH="false" flipV="false" rot="-4417381">
            <a:off x="63091" y="-1992241"/>
            <a:ext cx="7317486" cy="8229600"/>
          </a:xfrm>
          <a:custGeom>
            <a:avLst/>
            <a:gdLst/>
            <a:ahLst/>
            <a:cxnLst/>
            <a:rect r="r" b="b" t="t" l="l"/>
            <a:pathLst>
              <a:path h="8229600" w="7317486">
                <a:moveTo>
                  <a:pt x="0" y="0"/>
                </a:moveTo>
                <a:lnTo>
                  <a:pt x="7317486" y="0"/>
                </a:lnTo>
                <a:lnTo>
                  <a:pt x="7317486" y="8229600"/>
                </a:lnTo>
                <a:lnTo>
                  <a:pt x="0" y="8229600"/>
                </a:lnTo>
                <a:lnTo>
                  <a:pt x="0" y="0"/>
                </a:lnTo>
                <a:close/>
              </a:path>
            </a:pathLst>
          </a:custGeom>
          <a:blipFill>
            <a:blip r:embed="rId2"/>
            <a:stretch>
              <a:fillRect l="0" t="0" r="0" b="0"/>
            </a:stretch>
          </a:blipFill>
        </p:spPr>
      </p:sp>
      <p:sp>
        <p:nvSpPr>
          <p:cNvPr name="Freeform 4" id="4"/>
          <p:cNvSpPr/>
          <p:nvPr/>
        </p:nvSpPr>
        <p:spPr>
          <a:xfrm flipH="false" flipV="false" rot="0">
            <a:off x="1583567" y="3730929"/>
            <a:ext cx="15120867" cy="3299098"/>
          </a:xfrm>
          <a:custGeom>
            <a:avLst/>
            <a:gdLst/>
            <a:ahLst/>
            <a:cxnLst/>
            <a:rect r="r" b="b" t="t" l="l"/>
            <a:pathLst>
              <a:path h="3299098" w="15120867">
                <a:moveTo>
                  <a:pt x="0" y="0"/>
                </a:moveTo>
                <a:lnTo>
                  <a:pt x="15120866" y="0"/>
                </a:lnTo>
                <a:lnTo>
                  <a:pt x="15120866" y="3299098"/>
                </a:lnTo>
                <a:lnTo>
                  <a:pt x="0" y="3299098"/>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4489536" y="4771556"/>
            <a:ext cx="9308928" cy="1379615"/>
          </a:xfrm>
          <a:prstGeom prst="rect">
            <a:avLst/>
          </a:prstGeom>
        </p:spPr>
        <p:txBody>
          <a:bodyPr anchor="t" rtlCol="false" tIns="0" lIns="0" bIns="0" rIns="0">
            <a:spAutoFit/>
          </a:bodyPr>
          <a:lstStyle/>
          <a:p>
            <a:pPr algn="ctr" marL="0" indent="0" lvl="0">
              <a:lnSpc>
                <a:spcPts val="10479"/>
              </a:lnSpc>
            </a:pPr>
            <a:r>
              <a:rPr lang="en-US" b="true" sz="10174">
                <a:solidFill>
                  <a:srgbClr val="325E7D"/>
                </a:solidFill>
                <a:latin typeface="Crusoe Text Bold"/>
                <a:ea typeface="Crusoe Text Bold"/>
                <a:cs typeface="Crusoe Text Bold"/>
                <a:sym typeface="Crusoe Text Bold"/>
              </a:rPr>
              <a:t>THANK YOU</a:t>
            </a:r>
          </a:p>
        </p:txBody>
      </p:sp>
      <p:sp>
        <p:nvSpPr>
          <p:cNvPr name="TextBox 6" id="6"/>
          <p:cNvSpPr txBox="true"/>
          <p:nvPr/>
        </p:nvSpPr>
        <p:spPr>
          <a:xfrm rot="0">
            <a:off x="3721834" y="7281687"/>
            <a:ext cx="10844332" cy="665055"/>
          </a:xfrm>
          <a:prstGeom prst="rect">
            <a:avLst/>
          </a:prstGeom>
        </p:spPr>
        <p:txBody>
          <a:bodyPr anchor="t" rtlCol="false" tIns="0" lIns="0" bIns="0" rIns="0">
            <a:spAutoFit/>
          </a:bodyPr>
          <a:lstStyle/>
          <a:p>
            <a:pPr algn="ctr" marL="0" indent="0" lvl="0">
              <a:lnSpc>
                <a:spcPts val="1736"/>
              </a:lnSpc>
            </a:pPr>
            <a:r>
              <a:rPr lang="en-US" sz="1686">
                <a:solidFill>
                  <a:srgbClr val="325E7D"/>
                </a:solidFill>
                <a:latin typeface="Didact Gothic"/>
                <a:ea typeface="Didact Gothic"/>
                <a:cs typeface="Didact Gothic"/>
                <a:sym typeface="Didact Gothic"/>
              </a:rPr>
              <a:t>Presented by Mohammad Nazrul Islam</a:t>
            </a:r>
          </a:p>
          <a:p>
            <a:pPr algn="ctr" marL="0" indent="0" lvl="0">
              <a:lnSpc>
                <a:spcPts val="1736"/>
              </a:lnSpc>
            </a:pPr>
            <a:r>
              <a:rPr lang="en-US" sz="1686">
                <a:solidFill>
                  <a:srgbClr val="325E7D"/>
                </a:solidFill>
                <a:latin typeface="Didact Gothic"/>
                <a:ea typeface="Didact Gothic"/>
                <a:cs typeface="Didact Gothic"/>
                <a:sym typeface="Didact Gothic"/>
              </a:rPr>
              <a:t>We welcome your questions and feedback</a:t>
            </a:r>
          </a:p>
          <a:p>
            <a:pPr algn="ctr" marL="0" indent="0" lvl="0">
              <a:lnSpc>
                <a:spcPts val="1736"/>
              </a:lnSpc>
            </a:pPr>
            <a:r>
              <a:rPr lang="en-US" sz="1686">
                <a:solidFill>
                  <a:srgbClr val="325E7D"/>
                </a:solidFill>
                <a:latin typeface="Didact Gothic"/>
                <a:ea typeface="Didact Gothic"/>
                <a:cs typeface="Didact Gothic"/>
                <a:sym typeface="Didact Gothic"/>
              </a:rPr>
              <a:t>Contact us to discuss this investment opportunity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DAHRVsFI9mo</dc:identifier>
  <dcterms:modified xsi:type="dcterms:W3CDTF">2011-08-01T06:04:30Z</dcterms:modified>
  <cp:revision>1</cp:revision>
  <dc:title>Masala Dragon: Premium Multi-Asian Dining Plan</dc:title>
</cp:coreProperties>
</file>