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F7824A-73AE-072C-E627-AD8DF18D08AB}" v="12" dt="2025-10-12T15:07:08.251"/>
    <p1510:client id="{F61D9ECE-65C8-255E-D505-9D0EB22EC15C}" v="552" dt="2025-10-12T14:50: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r Kabal Hussain (2513706)" userId="S::2513706@student.uwtsd.ac.uk::32eb7182-6a06-461a-a736-07ae9ef66363" providerId="AD" clId="Web-{F61D9ECE-65C8-255E-D505-9D0EB22EC15C}"/>
    <pc:docChg chg="addSld delSld modSld addMainMaster delMainMaster">
      <pc:chgData name="Amir Kabal Hussain (2513706)" userId="S::2513706@student.uwtsd.ac.uk::32eb7182-6a06-461a-a736-07ae9ef66363" providerId="AD" clId="Web-{F61D9ECE-65C8-255E-D505-9D0EB22EC15C}" dt="2025-10-12T14:49:48.696" v="501"/>
      <pc:docMkLst>
        <pc:docMk/>
      </pc:docMkLst>
      <pc:sldChg chg="addSp delSp modSp mod setBg modClrScheme setClrOvrMap chgLayout">
        <pc:chgData name="Amir Kabal Hussain (2513706)" userId="S::2513706@student.uwtsd.ac.uk::32eb7182-6a06-461a-a736-07ae9ef66363" providerId="AD" clId="Web-{F61D9ECE-65C8-255E-D505-9D0EB22EC15C}" dt="2025-10-12T14:36:26.373" v="431" actId="20577"/>
        <pc:sldMkLst>
          <pc:docMk/>
          <pc:sldMk cId="109857222" sldId="256"/>
        </pc:sldMkLst>
        <pc:spChg chg="mod">
          <ac:chgData name="Amir Kabal Hussain (2513706)" userId="S::2513706@student.uwtsd.ac.uk::32eb7182-6a06-461a-a736-07ae9ef66363" providerId="AD" clId="Web-{F61D9ECE-65C8-255E-D505-9D0EB22EC15C}" dt="2025-10-12T12:04:44.414" v="49"/>
          <ac:spMkLst>
            <pc:docMk/>
            <pc:sldMk cId="109857222" sldId="256"/>
            <ac:spMk id="2" creationId="{00000000-0000-0000-0000-000000000000}"/>
          </ac:spMkLst>
        </pc:spChg>
        <pc:spChg chg="mod">
          <ac:chgData name="Amir Kabal Hussain (2513706)" userId="S::2513706@student.uwtsd.ac.uk::32eb7182-6a06-461a-a736-07ae9ef66363" providerId="AD" clId="Web-{F61D9ECE-65C8-255E-D505-9D0EB22EC15C}" dt="2025-10-12T12:58:27.307" v="412" actId="20577"/>
          <ac:spMkLst>
            <pc:docMk/>
            <pc:sldMk cId="109857222" sldId="256"/>
            <ac:spMk id="3" creationId="{00000000-0000-0000-0000-000000000000}"/>
          </ac:spMkLst>
        </pc:spChg>
        <pc:spChg chg="add del">
          <ac:chgData name="Amir Kabal Hussain (2513706)" userId="S::2513706@student.uwtsd.ac.uk::32eb7182-6a06-461a-a736-07ae9ef66363" providerId="AD" clId="Web-{F61D9ECE-65C8-255E-D505-9D0EB22EC15C}" dt="2025-10-12T12:29:39.298" v="254"/>
          <ac:spMkLst>
            <pc:docMk/>
            <pc:sldMk cId="109857222" sldId="256"/>
            <ac:spMk id="7" creationId="{34299023-A5F5-696D-6328-716F09EDF343}"/>
          </ac:spMkLst>
        </pc:spChg>
        <pc:spChg chg="add mod">
          <ac:chgData name="Amir Kabal Hussain (2513706)" userId="S::2513706@student.uwtsd.ac.uk::32eb7182-6a06-461a-a736-07ae9ef66363" providerId="AD" clId="Web-{F61D9ECE-65C8-255E-D505-9D0EB22EC15C}" dt="2025-10-12T14:36:26.373" v="431" actId="20577"/>
          <ac:spMkLst>
            <pc:docMk/>
            <pc:sldMk cId="109857222" sldId="256"/>
            <ac:spMk id="8" creationId="{E6BA9818-FDB5-0798-1788-0775F726C681}"/>
          </ac:spMkLst>
        </pc:spChg>
        <pc:spChg chg="add del">
          <ac:chgData name="Amir Kabal Hussain (2513706)" userId="S::2513706@student.uwtsd.ac.uk::32eb7182-6a06-461a-a736-07ae9ef66363" providerId="AD" clId="Web-{F61D9ECE-65C8-255E-D505-9D0EB22EC15C}" dt="2025-10-12T12:03:55.273" v="26"/>
          <ac:spMkLst>
            <pc:docMk/>
            <pc:sldMk cId="109857222" sldId="256"/>
            <ac:spMk id="9" creationId="{E20BB609-EF92-42DB-836C-0699A590B5CF}"/>
          </ac:spMkLst>
        </pc:spChg>
        <pc:spChg chg="add del">
          <ac:chgData name="Amir Kabal Hussain (2513706)" userId="S::2513706@student.uwtsd.ac.uk::32eb7182-6a06-461a-a736-07ae9ef66363" providerId="AD" clId="Web-{F61D9ECE-65C8-255E-D505-9D0EB22EC15C}" dt="2025-10-12T12:03:55.273" v="26"/>
          <ac:spMkLst>
            <pc:docMk/>
            <pc:sldMk cId="109857222" sldId="256"/>
            <ac:spMk id="11" creationId="{4D71E64B-9F70-4956-A351-D707CAB0AF3A}"/>
          </ac:spMkLst>
        </pc:spChg>
        <pc:spChg chg="add del">
          <ac:chgData name="Amir Kabal Hussain (2513706)" userId="S::2513706@student.uwtsd.ac.uk::32eb7182-6a06-461a-a736-07ae9ef66363" providerId="AD" clId="Web-{F61D9ECE-65C8-255E-D505-9D0EB22EC15C}" dt="2025-10-12T12:03:55.273" v="26"/>
          <ac:spMkLst>
            <pc:docMk/>
            <pc:sldMk cId="109857222" sldId="256"/>
            <ac:spMk id="13" creationId="{B2C335F7-F61C-4EB4-80F2-4B1438FE66BB}"/>
          </ac:spMkLst>
        </pc:spChg>
        <pc:spChg chg="add del">
          <ac:chgData name="Amir Kabal Hussain (2513706)" userId="S::2513706@student.uwtsd.ac.uk::32eb7182-6a06-461a-a736-07ae9ef66363" providerId="AD" clId="Web-{F61D9ECE-65C8-255E-D505-9D0EB22EC15C}" dt="2025-10-12T12:03:55.273" v="26"/>
          <ac:spMkLst>
            <pc:docMk/>
            <pc:sldMk cId="109857222" sldId="256"/>
            <ac:spMk id="15" creationId="{F1189494-2B67-46D2-93D6-A122A09BF6B2}"/>
          </ac:spMkLst>
        </pc:spChg>
        <pc:spChg chg="add del">
          <ac:chgData name="Amir Kabal Hussain (2513706)" userId="S::2513706@student.uwtsd.ac.uk::32eb7182-6a06-461a-a736-07ae9ef66363" providerId="AD" clId="Web-{F61D9ECE-65C8-255E-D505-9D0EB22EC15C}" dt="2025-10-12T12:04:44.414" v="49"/>
          <ac:spMkLst>
            <pc:docMk/>
            <pc:sldMk cId="109857222" sldId="256"/>
            <ac:spMk id="17" creationId="{33E93247-6229-44AB-A550-739E971E690B}"/>
          </ac:spMkLst>
        </pc:spChg>
        <pc:spChg chg="add">
          <ac:chgData name="Amir Kabal Hussain (2513706)" userId="S::2513706@student.uwtsd.ac.uk::32eb7182-6a06-461a-a736-07ae9ef66363" providerId="AD" clId="Web-{F61D9ECE-65C8-255E-D505-9D0EB22EC15C}" dt="2025-10-12T12:04:44.414" v="49"/>
          <ac:spMkLst>
            <pc:docMk/>
            <pc:sldMk cId="109857222" sldId="256"/>
            <ac:spMk id="25" creationId="{19F9BF86-FE94-4517-B97D-026C7515E589}"/>
          </ac:spMkLst>
        </pc:spChg>
        <pc:spChg chg="add">
          <ac:chgData name="Amir Kabal Hussain (2513706)" userId="S::2513706@student.uwtsd.ac.uk::32eb7182-6a06-461a-a736-07ae9ef66363" providerId="AD" clId="Web-{F61D9ECE-65C8-255E-D505-9D0EB22EC15C}" dt="2025-10-12T12:04:44.414" v="49"/>
          <ac:spMkLst>
            <pc:docMk/>
            <pc:sldMk cId="109857222" sldId="256"/>
            <ac:spMk id="27" creationId="{122AB34F-E75C-451A-8410-05B6C249E9D3}"/>
          </ac:spMkLst>
        </pc:spChg>
        <pc:graphicFrameChg chg="add del mod modGraphic">
          <ac:chgData name="Amir Kabal Hussain (2513706)" userId="S::2513706@student.uwtsd.ac.uk::32eb7182-6a06-461a-a736-07ae9ef66363" providerId="AD" clId="Web-{F61D9ECE-65C8-255E-D505-9D0EB22EC15C}" dt="2025-10-12T12:27:30.868" v="249"/>
          <ac:graphicFrameMkLst>
            <pc:docMk/>
            <pc:sldMk cId="109857222" sldId="256"/>
            <ac:graphicFrameMk id="6" creationId="{2AF1C846-508F-5DBE-0023-C01B860A768B}"/>
          </ac:graphicFrameMkLst>
        </pc:graphicFrameChg>
        <pc:picChg chg="add del">
          <ac:chgData name="Amir Kabal Hussain (2513706)" userId="S::2513706@student.uwtsd.ac.uk::32eb7182-6a06-461a-a736-07ae9ef66363" providerId="AD" clId="Web-{F61D9ECE-65C8-255E-D505-9D0EB22EC15C}" dt="2025-10-12T12:03:55.273" v="26"/>
          <ac:picMkLst>
            <pc:docMk/>
            <pc:sldMk cId="109857222" sldId="256"/>
            <ac:picMk id="4" creationId="{833D5143-7888-B43D-A85A-223AC36804E1}"/>
          </ac:picMkLst>
        </pc:picChg>
        <pc:picChg chg="add mod ord">
          <ac:chgData name="Amir Kabal Hussain (2513706)" userId="S::2513706@student.uwtsd.ac.uk::32eb7182-6a06-461a-a736-07ae9ef66363" providerId="AD" clId="Web-{F61D9ECE-65C8-255E-D505-9D0EB22EC15C}" dt="2025-10-12T12:04:44.414" v="49"/>
          <ac:picMkLst>
            <pc:docMk/>
            <pc:sldMk cId="109857222" sldId="256"/>
            <ac:picMk id="20" creationId="{CC723E51-36A2-2185-2B09-E63001AA9AC7}"/>
          </ac:picMkLst>
        </pc:picChg>
        <pc:cxnChg chg="add del">
          <ac:chgData name="Amir Kabal Hussain (2513706)" userId="S::2513706@student.uwtsd.ac.uk::32eb7182-6a06-461a-a736-07ae9ef66363" providerId="AD" clId="Web-{F61D9ECE-65C8-255E-D505-9D0EB22EC15C}" dt="2025-10-12T12:04:44.414" v="49"/>
          <ac:cxnSpMkLst>
            <pc:docMk/>
            <pc:sldMk cId="109857222" sldId="256"/>
            <ac:cxnSpMk id="18" creationId="{EE2E603F-4A95-4FE8-BB06-211DFD75DBEF}"/>
          </ac:cxnSpMkLst>
        </pc:cxnChg>
        <pc:cxnChg chg="add del">
          <ac:chgData name="Amir Kabal Hussain (2513706)" userId="S::2513706@student.uwtsd.ac.uk::32eb7182-6a06-461a-a736-07ae9ef66363" providerId="AD" clId="Web-{F61D9ECE-65C8-255E-D505-9D0EB22EC15C}" dt="2025-10-12T12:04:44.414" v="49"/>
          <ac:cxnSpMkLst>
            <pc:docMk/>
            <pc:sldMk cId="109857222" sldId="256"/>
            <ac:cxnSpMk id="19" creationId="{D7CC41EB-2D81-4303-9171-6401B388BA35}"/>
          </ac:cxnSpMkLst>
        </pc:cxnChg>
        <pc:cxnChg chg="add">
          <ac:chgData name="Amir Kabal Hussain (2513706)" userId="S::2513706@student.uwtsd.ac.uk::32eb7182-6a06-461a-a736-07ae9ef66363" providerId="AD" clId="Web-{F61D9ECE-65C8-255E-D505-9D0EB22EC15C}" dt="2025-10-12T12:04:44.414" v="49"/>
          <ac:cxnSpMkLst>
            <pc:docMk/>
            <pc:sldMk cId="109857222" sldId="256"/>
            <ac:cxnSpMk id="29" creationId="{97CC2FE6-3AD0-4131-B4BC-1F4D65E25E13}"/>
          </ac:cxnSpMkLst>
        </pc:cxnChg>
      </pc:sldChg>
      <pc:sldChg chg="add">
        <pc:chgData name="Amir Kabal Hussain (2513706)" userId="S::2513706@student.uwtsd.ac.uk::32eb7182-6a06-461a-a736-07ae9ef66363" providerId="AD" clId="Web-{F61D9ECE-65C8-255E-D505-9D0EB22EC15C}" dt="2025-10-12T14:05:42.244" v="413"/>
        <pc:sldMkLst>
          <pc:docMk/>
          <pc:sldMk cId="3189340457" sldId="257"/>
        </pc:sldMkLst>
      </pc:sldChg>
      <pc:sldChg chg="modSp add">
        <pc:chgData name="Amir Kabal Hussain (2513706)" userId="S::2513706@student.uwtsd.ac.uk::32eb7182-6a06-461a-a736-07ae9ef66363" providerId="AD" clId="Web-{F61D9ECE-65C8-255E-D505-9D0EB22EC15C}" dt="2025-10-12T14:37:09.749" v="438" actId="20577"/>
        <pc:sldMkLst>
          <pc:docMk/>
          <pc:sldMk cId="330622398" sldId="258"/>
        </pc:sldMkLst>
        <pc:spChg chg="mod">
          <ac:chgData name="Amir Kabal Hussain (2513706)" userId="S::2513706@student.uwtsd.ac.uk::32eb7182-6a06-461a-a736-07ae9ef66363" providerId="AD" clId="Web-{F61D9ECE-65C8-255E-D505-9D0EB22EC15C}" dt="2025-10-12T14:37:09.749" v="438" actId="20577"/>
          <ac:spMkLst>
            <pc:docMk/>
            <pc:sldMk cId="330622398" sldId="258"/>
            <ac:spMk id="3" creationId="{00000000-0000-0000-0000-000000000000}"/>
          </ac:spMkLst>
        </pc:spChg>
      </pc:sldChg>
      <pc:sldChg chg="modSp add mod setBg">
        <pc:chgData name="Amir Kabal Hussain (2513706)" userId="S::2513706@student.uwtsd.ac.uk::32eb7182-6a06-461a-a736-07ae9ef66363" providerId="AD" clId="Web-{F61D9ECE-65C8-255E-D505-9D0EB22EC15C}" dt="2025-10-12T14:18:48.581" v="429" actId="20577"/>
        <pc:sldMkLst>
          <pc:docMk/>
          <pc:sldMk cId="2760014584" sldId="259"/>
        </pc:sldMkLst>
        <pc:spChg chg="mod">
          <ac:chgData name="Amir Kabal Hussain (2513706)" userId="S::2513706@student.uwtsd.ac.uk::32eb7182-6a06-461a-a736-07ae9ef66363" providerId="AD" clId="Web-{F61D9ECE-65C8-255E-D505-9D0EB22EC15C}" dt="2025-10-12T14:18:48.581" v="429" actId="20577"/>
          <ac:spMkLst>
            <pc:docMk/>
            <pc:sldMk cId="2760014584" sldId="259"/>
            <ac:spMk id="3" creationId="{7598D584-02E9-148A-3149-C2F3710A7C75}"/>
          </ac:spMkLst>
        </pc:spChg>
      </pc:sldChg>
      <pc:sldChg chg="add del">
        <pc:chgData name="Amir Kabal Hussain (2513706)" userId="S::2513706@student.uwtsd.ac.uk::32eb7182-6a06-461a-a736-07ae9ef66363" providerId="AD" clId="Web-{F61D9ECE-65C8-255E-D505-9D0EB22EC15C}" dt="2025-10-12T14:11:31.615" v="418"/>
        <pc:sldMkLst>
          <pc:docMk/>
          <pc:sldMk cId="194222776" sldId="260"/>
        </pc:sldMkLst>
      </pc:sldChg>
      <pc:sldChg chg="add">
        <pc:chgData name="Amir Kabal Hussain (2513706)" userId="S::2513706@student.uwtsd.ac.uk::32eb7182-6a06-461a-a736-07ae9ef66363" providerId="AD" clId="Web-{F61D9ECE-65C8-255E-D505-9D0EB22EC15C}" dt="2025-10-12T14:11:57.866" v="419"/>
        <pc:sldMkLst>
          <pc:docMk/>
          <pc:sldMk cId="1989626244" sldId="261"/>
        </pc:sldMkLst>
      </pc:sldChg>
      <pc:sldChg chg="add">
        <pc:chgData name="Amir Kabal Hussain (2513706)" userId="S::2513706@student.uwtsd.ac.uk::32eb7182-6a06-461a-a736-07ae9ef66363" providerId="AD" clId="Web-{F61D9ECE-65C8-255E-D505-9D0EB22EC15C}" dt="2025-10-12T14:12:14.679" v="420"/>
        <pc:sldMkLst>
          <pc:docMk/>
          <pc:sldMk cId="2545115957" sldId="262"/>
        </pc:sldMkLst>
      </pc:sldChg>
      <pc:sldChg chg="add">
        <pc:chgData name="Amir Kabal Hussain (2513706)" userId="S::2513706@student.uwtsd.ac.uk::32eb7182-6a06-461a-a736-07ae9ef66363" providerId="AD" clId="Web-{F61D9ECE-65C8-255E-D505-9D0EB22EC15C}" dt="2025-10-12T14:12:37.837" v="421"/>
        <pc:sldMkLst>
          <pc:docMk/>
          <pc:sldMk cId="105998316" sldId="263"/>
        </pc:sldMkLst>
      </pc:sldChg>
      <pc:sldChg chg="add">
        <pc:chgData name="Amir Kabal Hussain (2513706)" userId="S::2513706@student.uwtsd.ac.uk::32eb7182-6a06-461a-a736-07ae9ef66363" providerId="AD" clId="Web-{F61D9ECE-65C8-255E-D505-9D0EB22EC15C}" dt="2025-10-12T14:13:03.666" v="422"/>
        <pc:sldMkLst>
          <pc:docMk/>
          <pc:sldMk cId="494979766" sldId="264"/>
        </pc:sldMkLst>
      </pc:sldChg>
      <pc:sldChg chg="add">
        <pc:chgData name="Amir Kabal Hussain (2513706)" userId="S::2513706@student.uwtsd.ac.uk::32eb7182-6a06-461a-a736-07ae9ef66363" providerId="AD" clId="Web-{F61D9ECE-65C8-255E-D505-9D0EB22EC15C}" dt="2025-10-12T14:14:10.761" v="423"/>
        <pc:sldMkLst>
          <pc:docMk/>
          <pc:sldMk cId="3415647629" sldId="265"/>
        </pc:sldMkLst>
      </pc:sldChg>
      <pc:sldChg chg="addSp modSp add">
        <pc:chgData name="Amir Kabal Hussain (2513706)" userId="S::2513706@student.uwtsd.ac.uk::32eb7182-6a06-461a-a736-07ae9ef66363" providerId="AD" clId="Web-{F61D9ECE-65C8-255E-D505-9D0EB22EC15C}" dt="2025-10-12T14:39:26.143" v="441" actId="14100"/>
        <pc:sldMkLst>
          <pc:docMk/>
          <pc:sldMk cId="3580385723" sldId="266"/>
        </pc:sldMkLst>
        <pc:spChg chg="add mod">
          <ac:chgData name="Amir Kabal Hussain (2513706)" userId="S::2513706@student.uwtsd.ac.uk::32eb7182-6a06-461a-a736-07ae9ef66363" providerId="AD" clId="Web-{F61D9ECE-65C8-255E-D505-9D0EB22EC15C}" dt="2025-10-12T14:39:26.143" v="441" actId="14100"/>
          <ac:spMkLst>
            <pc:docMk/>
            <pc:sldMk cId="3580385723" sldId="266"/>
            <ac:spMk id="3" creationId="{09218B77-6337-3D31-112C-9382929E2FEF}"/>
          </ac:spMkLst>
        </pc:spChg>
      </pc:sldChg>
      <pc:sldChg chg="modSp new del">
        <pc:chgData name="Amir Kabal Hussain (2513706)" userId="S::2513706@student.uwtsd.ac.uk::32eb7182-6a06-461a-a736-07ae9ef66363" providerId="AD" clId="Web-{F61D9ECE-65C8-255E-D505-9D0EB22EC15C}" dt="2025-10-12T14:40:32.941" v="447"/>
        <pc:sldMkLst>
          <pc:docMk/>
          <pc:sldMk cId="898915868" sldId="267"/>
        </pc:sldMkLst>
        <pc:spChg chg="mod">
          <ac:chgData name="Amir Kabal Hussain (2513706)" userId="S::2513706@student.uwtsd.ac.uk::32eb7182-6a06-461a-a736-07ae9ef66363" providerId="AD" clId="Web-{F61D9ECE-65C8-255E-D505-9D0EB22EC15C}" dt="2025-10-12T14:40:17.503" v="446" actId="14100"/>
          <ac:spMkLst>
            <pc:docMk/>
            <pc:sldMk cId="898915868" sldId="267"/>
            <ac:spMk id="3" creationId="{DC64757E-D587-0ACB-3475-0C6F92828986}"/>
          </ac:spMkLst>
        </pc:spChg>
      </pc:sldChg>
      <pc:sldChg chg="modSp new">
        <pc:chgData name="Amir Kabal Hussain (2513706)" userId="S::2513706@student.uwtsd.ac.uk::32eb7182-6a06-461a-a736-07ae9ef66363" providerId="AD" clId="Web-{F61D9ECE-65C8-255E-D505-9D0EB22EC15C}" dt="2025-10-12T14:43:17.755" v="469" actId="20577"/>
        <pc:sldMkLst>
          <pc:docMk/>
          <pc:sldMk cId="1766288454" sldId="267"/>
        </pc:sldMkLst>
        <pc:spChg chg="mod">
          <ac:chgData name="Amir Kabal Hussain (2513706)" userId="S::2513706@student.uwtsd.ac.uk::32eb7182-6a06-461a-a736-07ae9ef66363" providerId="AD" clId="Web-{F61D9ECE-65C8-255E-D505-9D0EB22EC15C}" dt="2025-10-12T14:42:56.817" v="465" actId="20577"/>
          <ac:spMkLst>
            <pc:docMk/>
            <pc:sldMk cId="1766288454" sldId="267"/>
            <ac:spMk id="2" creationId="{9E3AA7CE-B6A4-8698-2762-47CAFF7F47B4}"/>
          </ac:spMkLst>
        </pc:spChg>
        <pc:spChg chg="mod">
          <ac:chgData name="Amir Kabal Hussain (2513706)" userId="S::2513706@student.uwtsd.ac.uk::32eb7182-6a06-461a-a736-07ae9ef66363" providerId="AD" clId="Web-{F61D9ECE-65C8-255E-D505-9D0EB22EC15C}" dt="2025-10-12T14:43:17.755" v="469" actId="20577"/>
          <ac:spMkLst>
            <pc:docMk/>
            <pc:sldMk cId="1766288454" sldId="267"/>
            <ac:spMk id="3" creationId="{DB302B1F-B0FE-B1FD-68B0-49B7043568E9}"/>
          </ac:spMkLst>
        </pc:spChg>
      </pc:sldChg>
      <pc:sldChg chg="modSp new del">
        <pc:chgData name="Amir Kabal Hussain (2513706)" userId="S::2513706@student.uwtsd.ac.uk::32eb7182-6a06-461a-a736-07ae9ef66363" providerId="AD" clId="Web-{F61D9ECE-65C8-255E-D505-9D0EB22EC15C}" dt="2025-10-12T14:45:23.772" v="476"/>
        <pc:sldMkLst>
          <pc:docMk/>
          <pc:sldMk cId="2481958398" sldId="268"/>
        </pc:sldMkLst>
        <pc:spChg chg="mod">
          <ac:chgData name="Amir Kabal Hussain (2513706)" userId="S::2513706@student.uwtsd.ac.uk::32eb7182-6a06-461a-a736-07ae9ef66363" providerId="AD" clId="Web-{F61D9ECE-65C8-255E-D505-9D0EB22EC15C}" dt="2025-10-12T14:45:20.116" v="475" actId="20577"/>
          <ac:spMkLst>
            <pc:docMk/>
            <pc:sldMk cId="2481958398" sldId="268"/>
            <ac:spMk id="3" creationId="{86AB95B7-790A-978E-0A50-C8812DCFBAE4}"/>
          </ac:spMkLst>
        </pc:spChg>
      </pc:sldChg>
      <pc:sldChg chg="modSp new">
        <pc:chgData name="Amir Kabal Hussain (2513706)" userId="S::2513706@student.uwtsd.ac.uk::32eb7182-6a06-461a-a736-07ae9ef66363" providerId="AD" clId="Web-{F61D9ECE-65C8-255E-D505-9D0EB22EC15C}" dt="2025-10-12T14:47:58.101" v="496" actId="20577"/>
        <pc:sldMkLst>
          <pc:docMk/>
          <pc:sldMk cId="3795793154" sldId="268"/>
        </pc:sldMkLst>
        <pc:spChg chg="mod">
          <ac:chgData name="Amir Kabal Hussain (2513706)" userId="S::2513706@student.uwtsd.ac.uk::32eb7182-6a06-461a-a736-07ae9ef66363" providerId="AD" clId="Web-{F61D9ECE-65C8-255E-D505-9D0EB22EC15C}" dt="2025-10-12T14:47:58.101" v="496" actId="20577"/>
          <ac:spMkLst>
            <pc:docMk/>
            <pc:sldMk cId="3795793154" sldId="268"/>
            <ac:spMk id="3" creationId="{FED5C977-73E4-EC26-5AFB-DA8782988B5A}"/>
          </ac:spMkLst>
        </pc:spChg>
      </pc:sldChg>
      <pc:sldChg chg="addSp modSp new">
        <pc:chgData name="Amir Kabal Hussain (2513706)" userId="S::2513706@student.uwtsd.ac.uk::32eb7182-6a06-461a-a736-07ae9ef66363" providerId="AD" clId="Web-{F61D9ECE-65C8-255E-D505-9D0EB22EC15C}" dt="2025-10-12T14:49:48.696" v="501"/>
        <pc:sldMkLst>
          <pc:docMk/>
          <pc:sldMk cId="4048444324" sldId="269"/>
        </pc:sldMkLst>
        <pc:spChg chg="mod">
          <ac:chgData name="Amir Kabal Hussain (2513706)" userId="S::2513706@student.uwtsd.ac.uk::32eb7182-6a06-461a-a736-07ae9ef66363" providerId="AD" clId="Web-{F61D9ECE-65C8-255E-D505-9D0EB22EC15C}" dt="2025-10-12T14:49:30.899" v="499" actId="20577"/>
          <ac:spMkLst>
            <pc:docMk/>
            <pc:sldMk cId="4048444324" sldId="269"/>
            <ac:spMk id="3" creationId="{23AA3A62-D6AA-2020-B805-07F3861B67E4}"/>
          </ac:spMkLst>
        </pc:spChg>
        <pc:spChg chg="add mod">
          <ac:chgData name="Amir Kabal Hussain (2513706)" userId="S::2513706@student.uwtsd.ac.uk::32eb7182-6a06-461a-a736-07ae9ef66363" providerId="AD" clId="Web-{F61D9ECE-65C8-255E-D505-9D0EB22EC15C}" dt="2025-10-12T14:49:48.696" v="501"/>
          <ac:spMkLst>
            <pc:docMk/>
            <pc:sldMk cId="4048444324" sldId="269"/>
            <ac:spMk id="4" creationId="{8322C482-D5D2-87EF-2B63-DA38D53DEE7C}"/>
          </ac:spMkLst>
        </pc:spChg>
      </pc:sldChg>
      <pc:sldMasterChg chg="add addSldLayout">
        <pc:chgData name="Amir Kabal Hussain (2513706)" userId="S::2513706@student.uwtsd.ac.uk::32eb7182-6a06-461a-a736-07ae9ef66363" providerId="AD" clId="Web-{F61D9ECE-65C8-255E-D505-9D0EB22EC15C}" dt="2025-10-12T14:11:31.615" v="418"/>
        <pc:sldMasterMkLst>
          <pc:docMk/>
          <pc:sldMasterMk cId="0" sldId="2147483648"/>
        </pc:sldMasterMkLst>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49"/>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0"/>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1"/>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2"/>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3"/>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4"/>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5"/>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6"/>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7"/>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8"/>
          </pc:sldLayoutMkLst>
        </pc:sldLayoutChg>
        <pc:sldLayoutChg chg="add">
          <pc:chgData name="Amir Kabal Hussain (2513706)" userId="S::2513706@student.uwtsd.ac.uk::32eb7182-6a06-461a-a736-07ae9ef66363" providerId="AD" clId="Web-{F61D9ECE-65C8-255E-D505-9D0EB22EC15C}" dt="2025-10-12T14:11:31.615" v="418"/>
          <pc:sldLayoutMkLst>
            <pc:docMk/>
            <pc:sldMasterMk cId="0" sldId="2147483648"/>
            <pc:sldLayoutMk cId="0" sldId="2147483659"/>
          </pc:sldLayoutMkLst>
        </pc:sldLayoutChg>
      </pc:sldMasterChg>
      <pc:sldMasterChg chg="add del addSldLayout delSldLayout">
        <pc:chgData name="Amir Kabal Hussain (2513706)" userId="S::2513706@student.uwtsd.ac.uk::32eb7182-6a06-461a-a736-07ae9ef66363" providerId="AD" clId="Web-{F61D9ECE-65C8-255E-D505-9D0EB22EC15C}" dt="2025-10-12T12:03:55.336" v="27"/>
        <pc:sldMasterMkLst>
          <pc:docMk/>
          <pc:sldMasterMk cId="2460954070" sldId="2147483660"/>
        </pc:sldMasterMkLst>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2385387890" sldId="2147483661"/>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949138452" sldId="2147483662"/>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2591524520" sldId="2147483663"/>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1203092039" sldId="2147483664"/>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3733172339" sldId="2147483665"/>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3210312558" sldId="2147483666"/>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3146388984" sldId="2147483667"/>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3171841454" sldId="2147483668"/>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1718958274" sldId="2147483669"/>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2202905451" sldId="2147483670"/>
          </pc:sldLayoutMkLst>
        </pc:sldLayoutChg>
        <pc:sldLayoutChg chg="add del">
          <pc:chgData name="Amir Kabal Hussain (2513706)" userId="S::2513706@student.uwtsd.ac.uk::32eb7182-6a06-461a-a736-07ae9ef66363" providerId="AD" clId="Web-{F61D9ECE-65C8-255E-D505-9D0EB22EC15C}" dt="2025-10-12T12:03:55.336" v="27"/>
          <pc:sldLayoutMkLst>
            <pc:docMk/>
            <pc:sldMasterMk cId="2460954070" sldId="2147483660"/>
            <pc:sldLayoutMk cId="3479445657" sldId="2147483671"/>
          </pc:sldLayoutMkLst>
        </pc:sldLayoutChg>
      </pc:sldMasterChg>
      <pc:sldMasterChg chg="add del addSldLayout delSldLayout">
        <pc:chgData name="Amir Kabal Hussain (2513706)" userId="S::2513706@student.uwtsd.ac.uk::32eb7182-6a06-461a-a736-07ae9ef66363" providerId="AD" clId="Web-{F61D9ECE-65C8-255E-D505-9D0EB22EC15C}" dt="2025-10-12T12:03:55.273" v="26"/>
        <pc:sldMasterMkLst>
          <pc:docMk/>
          <pc:sldMasterMk cId="1047229006" sldId="2147483672"/>
        </pc:sldMasterMkLst>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1590260252" sldId="2147483673"/>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1398672166" sldId="2147483674"/>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2742467449" sldId="2147483675"/>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642170690" sldId="2147483676"/>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914633106" sldId="2147483677"/>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4253139918" sldId="2147483678"/>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1229720088" sldId="2147483679"/>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2622492814" sldId="2147483680"/>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2800788078" sldId="2147483681"/>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255734371" sldId="2147483682"/>
          </pc:sldLayoutMkLst>
        </pc:sldLayoutChg>
        <pc:sldLayoutChg chg="add del">
          <pc:chgData name="Amir Kabal Hussain (2513706)" userId="S::2513706@student.uwtsd.ac.uk::32eb7182-6a06-461a-a736-07ae9ef66363" providerId="AD" clId="Web-{F61D9ECE-65C8-255E-D505-9D0EB22EC15C}" dt="2025-10-12T12:03:55.273" v="26"/>
          <pc:sldLayoutMkLst>
            <pc:docMk/>
            <pc:sldMasterMk cId="1047229006" sldId="2147483672"/>
            <pc:sldLayoutMk cId="2751627733" sldId="2147483683"/>
          </pc:sldLayoutMkLst>
        </pc:sldLayoutChg>
      </pc:sldMasterChg>
      <pc:sldMasterChg chg="add del addSldLayout delSldLayout">
        <pc:chgData name="Amir Kabal Hussain (2513706)" userId="S::2513706@student.uwtsd.ac.uk::32eb7182-6a06-461a-a736-07ae9ef66363" providerId="AD" clId="Web-{F61D9ECE-65C8-255E-D505-9D0EB22EC15C}" dt="2025-10-12T12:04:44.414" v="49"/>
        <pc:sldMasterMkLst>
          <pc:docMk/>
          <pc:sldMasterMk cId="3209969328" sldId="2147483708"/>
        </pc:sldMasterMkLst>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1752842983" sldId="2147483697"/>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3396576475" sldId="2147483698"/>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1767924910" sldId="2147483699"/>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3637093573" sldId="2147483700"/>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388137055" sldId="2147483701"/>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771385868" sldId="2147483702"/>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2231520762" sldId="2147483703"/>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2313494755" sldId="2147483704"/>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2029486985" sldId="2147483705"/>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1588147944" sldId="2147483706"/>
          </pc:sldLayoutMkLst>
        </pc:sldLayoutChg>
        <pc:sldLayoutChg chg="add del">
          <pc:chgData name="Amir Kabal Hussain (2513706)" userId="S::2513706@student.uwtsd.ac.uk::32eb7182-6a06-461a-a736-07ae9ef66363" providerId="AD" clId="Web-{F61D9ECE-65C8-255E-D505-9D0EB22EC15C}" dt="2025-10-12T12:04:44.414" v="49"/>
          <pc:sldLayoutMkLst>
            <pc:docMk/>
            <pc:sldMasterMk cId="3209969328" sldId="2147483708"/>
            <pc:sldLayoutMk cId="4122883362" sldId="2147483707"/>
          </pc:sldLayoutMkLst>
        </pc:sldLayoutChg>
      </pc:sldMasterChg>
      <pc:sldMasterChg chg="add addSldLayout">
        <pc:chgData name="Amir Kabal Hussain (2513706)" userId="S::2513706@student.uwtsd.ac.uk::32eb7182-6a06-461a-a736-07ae9ef66363" providerId="AD" clId="Web-{F61D9ECE-65C8-255E-D505-9D0EB22EC15C}" dt="2025-10-12T12:04:44.414" v="49"/>
        <pc:sldMasterMkLst>
          <pc:docMk/>
          <pc:sldMasterMk cId="2820137872" sldId="2147483745"/>
        </pc:sldMasterMkLst>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3997110205" sldId="2147483734"/>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323695246" sldId="2147483735"/>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1144109304" sldId="2147483736"/>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268579726" sldId="2147483737"/>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645756699" sldId="2147483738"/>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3734146708" sldId="2147483739"/>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2403422685" sldId="2147483740"/>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1663135643" sldId="2147483741"/>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3318247676" sldId="2147483742"/>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2375489651" sldId="2147483743"/>
          </pc:sldLayoutMkLst>
        </pc:sldLayoutChg>
        <pc:sldLayoutChg chg="add">
          <pc:chgData name="Amir Kabal Hussain (2513706)" userId="S::2513706@student.uwtsd.ac.uk::32eb7182-6a06-461a-a736-07ae9ef66363" providerId="AD" clId="Web-{F61D9ECE-65C8-255E-D505-9D0EB22EC15C}" dt="2025-10-12T12:04:44.414" v="49"/>
          <pc:sldLayoutMkLst>
            <pc:docMk/>
            <pc:sldMasterMk cId="2820137872" sldId="2147483745"/>
            <pc:sldLayoutMk cId="4186289272" sldId="2147483744"/>
          </pc:sldLayoutMkLst>
        </pc:sldLayoutChg>
      </pc:sldMasterChg>
    </pc:docChg>
  </pc:docChgLst>
  <pc:docChgLst>
    <pc:chgData name="Amir Kabal Hussain (2513706)" userId="S::2513706@student.uwtsd.ac.uk::32eb7182-6a06-461a-a736-07ae9ef66363" providerId="AD" clId="Web-{29F7824A-73AE-072C-E627-AD8DF18D08AB}"/>
    <pc:docChg chg="modSld">
      <pc:chgData name="Amir Kabal Hussain (2513706)" userId="S::2513706@student.uwtsd.ac.uk::32eb7182-6a06-461a-a736-07ae9ef66363" providerId="AD" clId="Web-{29F7824A-73AE-072C-E627-AD8DF18D08AB}" dt="2025-10-12T15:07:04.720" v="9" actId="20577"/>
      <pc:docMkLst>
        <pc:docMk/>
      </pc:docMkLst>
      <pc:sldChg chg="modSp">
        <pc:chgData name="Amir Kabal Hussain (2513706)" userId="S::2513706@student.uwtsd.ac.uk::32eb7182-6a06-461a-a736-07ae9ef66363" providerId="AD" clId="Web-{29F7824A-73AE-072C-E627-AD8DF18D08AB}" dt="2025-10-12T15:07:04.720" v="9" actId="20577"/>
        <pc:sldMkLst>
          <pc:docMk/>
          <pc:sldMk cId="109857222" sldId="256"/>
        </pc:sldMkLst>
        <pc:spChg chg="mod">
          <ac:chgData name="Amir Kabal Hussain (2513706)" userId="S::2513706@student.uwtsd.ac.uk::32eb7182-6a06-461a-a736-07ae9ef66363" providerId="AD" clId="Web-{29F7824A-73AE-072C-E627-AD8DF18D08AB}" dt="2025-10-12T15:07:04.720" v="9"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3422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63135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8247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75489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289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45756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7110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695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4109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8579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4146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10/12/2025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013787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38" r:id="rId6"/>
    <p:sldLayoutId id="2147483734" r:id="rId7"/>
    <p:sldLayoutId id="2147483735" r:id="rId8"/>
    <p:sldLayoutId id="2147483736" r:id="rId9"/>
    <p:sldLayoutId id="2147483737" r:id="rId10"/>
    <p:sldLayoutId id="214748373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10/12/2025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513706@student.uwtsd.ac.uk"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mailto:2511283@student.uwtsd.ac.uk" TargetMode="External"/><Relationship Id="rId5" Type="http://schemas.openxmlformats.org/officeDocument/2006/relationships/hyperlink" Target="mailto:2507681@student.uwtsd.ac.uk" TargetMode="External"/><Relationship Id="rId4" Type="http://schemas.openxmlformats.org/officeDocument/2006/relationships/hyperlink" Target="mailto:2509439@student.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56192/adult_social_care_system_reform_impact_statement.pdf?utm_source=chatgpt.com" TargetMode="External"/><Relationship Id="rId2" Type="http://schemas.openxmlformats.org/officeDocument/2006/relationships/hyperlink" Target="https://publications.parliament.uk/pa/cm5803/cmselect/cmhealth/780/report.html?utm_source=chatgpt.com" TargetMode="External"/><Relationship Id="rId1" Type="http://schemas.openxmlformats.org/officeDocument/2006/relationships/slideLayout" Target="../slideLayouts/slideLayout12.xml"/><Relationship Id="rId5" Type="http://schemas.openxmlformats.org/officeDocument/2006/relationships/hyperlink" Target="https://www.theguardian.com/society/2025/may/01/one-in-four-patients-in-england-find-errors-in-medical-records-watchdog-says?utm_source=chatgpt.com" TargetMode="External"/><Relationship Id="rId4" Type="http://schemas.openxmlformats.org/officeDocument/2006/relationships/hyperlink" Target="https://www.bcs.org/media/umvjv3va/transforming-adult-social-care-through-digitalisation.pdf?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One in a crowd">
            <a:extLst>
              <a:ext uri="{FF2B5EF4-FFF2-40B4-BE49-F238E27FC236}">
                <a16:creationId xmlns:a16="http://schemas.microsoft.com/office/drawing/2014/main" id="{CC723E51-36A2-2185-2B09-E63001AA9AC7}"/>
              </a:ext>
            </a:extLst>
          </p:cNvPr>
          <p:cNvPicPr>
            <a:picLocks noChangeAspect="1"/>
          </p:cNvPicPr>
          <p:nvPr/>
        </p:nvPicPr>
        <p:blipFill>
          <a:blip r:embed="rId2"/>
          <a:srcRect l="9091" t="18401" b="13417"/>
          <a:stretch>
            <a:fillRect/>
          </a:stretch>
        </p:blipFill>
        <p:spPr>
          <a:xfrm>
            <a:off x="20" y="10"/>
            <a:ext cx="12191979" cy="6857990"/>
          </a:xfrm>
          <a:prstGeom prst="rect">
            <a:avLst/>
          </a:prstGeom>
        </p:spPr>
      </p:pic>
      <p:sp>
        <p:nvSpPr>
          <p:cNvPr id="27" name="Rectangle 26">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38061" y="914400"/>
            <a:ext cx="4892948" cy="3427867"/>
          </a:xfrm>
        </p:spPr>
        <p:txBody>
          <a:bodyPr anchor="t">
            <a:normAutofit/>
          </a:bodyPr>
          <a:lstStyle/>
          <a:p>
            <a:pPr algn="r"/>
            <a:r>
              <a:rPr lang="en-US">
                <a:solidFill>
                  <a:srgbClr val="FFFFFF"/>
                </a:solidFill>
              </a:rPr>
              <a:t>Group presentation</a:t>
            </a:r>
          </a:p>
        </p:txBody>
      </p:sp>
      <p:sp>
        <p:nvSpPr>
          <p:cNvPr id="3" name="Subtitle 2"/>
          <p:cNvSpPr>
            <a:spLocks noGrp="1"/>
          </p:cNvSpPr>
          <p:nvPr>
            <p:ph type="subTitle" idx="1"/>
          </p:nvPr>
        </p:nvSpPr>
        <p:spPr>
          <a:xfrm>
            <a:off x="662614" y="439522"/>
            <a:ext cx="5430610" cy="4701018"/>
          </a:xfrm>
        </p:spPr>
        <p:txBody>
          <a:bodyPr anchor="t">
            <a:normAutofit/>
          </a:bodyPr>
          <a:lstStyle/>
          <a:p>
            <a:pPr algn="r"/>
            <a:r>
              <a:rPr lang="en-US" sz="2000"/>
              <a:t>CERTIFCATE OF </a:t>
            </a:r>
            <a:r>
              <a:rPr lang="en-US" sz="2000" err="1"/>
              <a:t>HIGHEr</a:t>
            </a:r>
            <a:r>
              <a:rPr lang="en-US" sz="2000"/>
              <a:t> EDUCATION SKILLS</a:t>
            </a:r>
          </a:p>
          <a:p>
            <a:pPr algn="r"/>
            <a:r>
              <a:rPr lang="en-US" sz="2000"/>
              <a:t>      FOR THE WORk PLACE     </a:t>
            </a:r>
            <a:endParaRPr lang="en-US">
              <a:solidFill>
                <a:srgbClr val="828282"/>
              </a:solidFill>
            </a:endParaRPr>
          </a:p>
          <a:p>
            <a:pPr algn="r"/>
            <a:r>
              <a:rPr lang="en-US" sz="2000"/>
              <a:t>(Health &amp; social care)</a:t>
            </a:r>
            <a:r>
              <a:rPr lang="en-US" sz="2000">
                <a:solidFill>
                  <a:schemeClr val="bg1">
                    <a:lumMod val="49000"/>
                    <a:lumOff val="51000"/>
                  </a:schemeClr>
                </a:solidFill>
              </a:rPr>
              <a:t>    </a:t>
            </a:r>
            <a:r>
              <a:rPr lang="en-US" sz="2400">
                <a:solidFill>
                  <a:schemeClr val="bg1">
                    <a:lumMod val="49000"/>
                    <a:lumOff val="51000"/>
                  </a:schemeClr>
                </a:solidFill>
              </a:rPr>
              <a:t>   </a:t>
            </a:r>
            <a:r>
              <a:rPr lang="en-US">
                <a:solidFill>
                  <a:schemeClr val="bg1">
                    <a:lumMod val="49000"/>
                    <a:lumOff val="51000"/>
                  </a:schemeClr>
                </a:solidFill>
              </a:rPr>
              <a:t>     </a:t>
            </a:r>
          </a:p>
          <a:p>
            <a:pPr algn="r"/>
            <a:r>
              <a:rPr lang="en-US">
                <a:solidFill>
                  <a:srgbClr val="FFFFFF"/>
                </a:solidFill>
              </a:rPr>
              <a:t>Digital skills &amp; research</a:t>
            </a:r>
          </a:p>
          <a:p>
            <a:pPr algn="r"/>
            <a:r>
              <a:rPr lang="en-US">
                <a:solidFill>
                  <a:srgbClr val="FFFFFF"/>
                </a:solidFill>
              </a:rPr>
              <a:t>methods   </a:t>
            </a:r>
            <a:endParaRPr lang="en-US"/>
          </a:p>
          <a:p>
            <a:pPr algn="r"/>
            <a:r>
              <a:rPr lang="en-US">
                <a:solidFill>
                  <a:srgbClr val="FFFFFF"/>
                </a:solidFill>
              </a:rPr>
              <a:t>(lchs40007-birm)                </a:t>
            </a:r>
          </a:p>
          <a:p>
            <a:pPr algn="r"/>
            <a:r>
              <a:rPr lang="en-US">
                <a:solidFill>
                  <a:srgbClr val="FFFFFF"/>
                </a:solidFill>
              </a:rPr>
              <a:t>Lecturer</a:t>
            </a:r>
          </a:p>
          <a:p>
            <a:pPr algn="r"/>
            <a:r>
              <a:rPr lang="en-US">
                <a:solidFill>
                  <a:srgbClr val="FFFFFF"/>
                </a:solidFill>
              </a:rPr>
              <a:t> </a:t>
            </a:r>
            <a:r>
              <a:rPr lang="en-US" err="1">
                <a:solidFill>
                  <a:srgbClr val="FFFFFF"/>
                </a:solidFill>
              </a:rPr>
              <a:t>mr</a:t>
            </a:r>
            <a:r>
              <a:rPr lang="en-US">
                <a:solidFill>
                  <a:srgbClr val="FFFFFF"/>
                </a:solidFill>
              </a:rPr>
              <a:t> </a:t>
            </a:r>
            <a:r>
              <a:rPr lang="en-US" err="1">
                <a:solidFill>
                  <a:srgbClr val="FFFFFF"/>
                </a:solidFill>
              </a:rPr>
              <a:t>masud</a:t>
            </a:r>
            <a:r>
              <a:rPr lang="en-US">
                <a:solidFill>
                  <a:srgbClr val="FFFFFF"/>
                </a:solidFill>
              </a:rPr>
              <a:t> </a:t>
            </a:r>
            <a:r>
              <a:rPr lang="en-US" err="1">
                <a:solidFill>
                  <a:srgbClr val="FFFFFF"/>
                </a:solidFill>
              </a:rPr>
              <a:t>siddiqui</a:t>
            </a:r>
            <a:r>
              <a:rPr lang="en-US">
                <a:solidFill>
                  <a:srgbClr val="FFFFFF"/>
                </a:solidFill>
              </a:rPr>
              <a:t>                </a:t>
            </a:r>
            <a:endParaRPr lang="en-US"/>
          </a:p>
          <a:p>
            <a:pPr algn="r"/>
            <a:endParaRPr lang="en-US">
              <a:solidFill>
                <a:srgbClr val="FFFFFF"/>
              </a:solidFill>
            </a:endParaRPr>
          </a:p>
        </p:txBody>
      </p:sp>
      <p:cxnSp>
        <p:nvCxnSpPr>
          <p:cNvPr id="29" name="Straight Connector 28">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6BA9818-FDB5-0798-1788-0775F726C681}"/>
              </a:ext>
            </a:extLst>
          </p:cNvPr>
          <p:cNvSpPr txBox="1"/>
          <p:nvPr/>
        </p:nvSpPr>
        <p:spPr>
          <a:xfrm>
            <a:off x="6097902" y="4559387"/>
            <a:ext cx="57239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Amir Kabal Hussain </a:t>
            </a:r>
            <a:r>
              <a:rPr lang="en-US">
                <a:ea typeface="+mn-lt"/>
                <a:cs typeface="+mn-lt"/>
              </a:rPr>
              <a:t>       </a:t>
            </a:r>
            <a:r>
              <a:rPr lang="en-US">
                <a:ea typeface="+mn-lt"/>
                <a:cs typeface="+mn-lt"/>
                <a:hlinkClick r:id="rId3"/>
              </a:rPr>
              <a:t>2513706@student.uwtsd.ac.uk</a:t>
            </a:r>
            <a:endParaRPr lang="en-US"/>
          </a:p>
          <a:p>
            <a:r>
              <a:rPr lang="en-US">
                <a:ea typeface="+mn-lt"/>
                <a:cs typeface="+mn-lt"/>
              </a:rPr>
              <a:t>Hanan </a:t>
            </a:r>
            <a:r>
              <a:rPr lang="en-US" err="1">
                <a:ea typeface="+mn-lt"/>
                <a:cs typeface="+mn-lt"/>
              </a:rPr>
              <a:t>Aljaser</a:t>
            </a:r>
            <a:r>
              <a:rPr lang="en-US">
                <a:ea typeface="+mn-lt"/>
                <a:cs typeface="+mn-lt"/>
              </a:rPr>
              <a:t>                </a:t>
            </a:r>
            <a:r>
              <a:rPr lang="en-US">
                <a:ea typeface="+mn-lt"/>
                <a:cs typeface="+mn-lt"/>
                <a:hlinkClick r:id="rId4"/>
              </a:rPr>
              <a:t>2509439@student.uwtsd.ac.uk</a:t>
            </a:r>
            <a:endParaRPr lang="en-US">
              <a:ea typeface="+mn-lt"/>
              <a:cs typeface="+mn-lt"/>
            </a:endParaRPr>
          </a:p>
          <a:p>
            <a:r>
              <a:rPr lang="en-US">
                <a:ea typeface="+mn-lt"/>
                <a:cs typeface="+mn-lt"/>
              </a:rPr>
              <a:t>Olawunmi Anne </a:t>
            </a:r>
          </a:p>
          <a:p>
            <a:r>
              <a:rPr lang="en-US" err="1">
                <a:ea typeface="+mn-lt"/>
                <a:cs typeface="+mn-lt"/>
              </a:rPr>
              <a:t>Bamgboye</a:t>
            </a:r>
            <a:r>
              <a:rPr lang="en-US">
                <a:ea typeface="+mn-lt"/>
                <a:cs typeface="+mn-lt"/>
              </a:rPr>
              <a:t>                      </a:t>
            </a:r>
            <a:r>
              <a:rPr lang="en-US">
                <a:ea typeface="+mn-lt"/>
                <a:cs typeface="+mn-lt"/>
                <a:hlinkClick r:id="rId5"/>
              </a:rPr>
              <a:t>2507681@student.uwtsd.ac.uk</a:t>
            </a:r>
            <a:endParaRPr lang="en-US">
              <a:ea typeface="+mn-lt"/>
              <a:cs typeface="+mn-lt"/>
            </a:endParaRPr>
          </a:p>
          <a:p>
            <a:r>
              <a:rPr lang="en-US">
                <a:ea typeface="+mn-lt"/>
                <a:cs typeface="+mn-lt"/>
              </a:rPr>
              <a:t> </a:t>
            </a:r>
            <a:r>
              <a:rPr lang="en-US" err="1">
                <a:ea typeface="+mn-lt"/>
                <a:cs typeface="+mn-lt"/>
              </a:rPr>
              <a:t>L’or</a:t>
            </a:r>
            <a:r>
              <a:rPr lang="en-US">
                <a:ea typeface="+mn-lt"/>
                <a:cs typeface="+mn-lt"/>
              </a:rPr>
              <a:t> </a:t>
            </a:r>
            <a:r>
              <a:rPr lang="en-US" err="1">
                <a:ea typeface="+mn-lt"/>
                <a:cs typeface="+mn-lt"/>
              </a:rPr>
              <a:t>Mpasi</a:t>
            </a:r>
            <a:r>
              <a:rPr lang="en-US">
                <a:ea typeface="+mn-lt"/>
                <a:cs typeface="+mn-lt"/>
              </a:rPr>
              <a:t> Landu          </a:t>
            </a:r>
            <a:r>
              <a:rPr lang="en-US">
                <a:ea typeface="+mn-lt"/>
                <a:cs typeface="+mn-lt"/>
                <a:hlinkClick r:id="rId6"/>
              </a:rPr>
              <a:t>2511283@student.uwtsd.ac.uk</a:t>
            </a:r>
            <a:endParaRPr lang="en-US">
              <a:ea typeface="+mn-lt"/>
              <a:cs typeface="+mn-lt"/>
            </a:endParaRPr>
          </a:p>
          <a:p>
            <a:r>
              <a:rPr lang="en-US">
                <a:ea typeface="+mn-lt"/>
                <a:cs typeface="+mn-lt"/>
              </a:rPr>
              <a:t>  </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080" y="1371600"/>
            <a:ext cx="4670661" cy="3030842"/>
          </a:xfrm>
        </p:spPr>
        <p:txBody>
          <a:bodyPr>
            <a:normAutofit/>
          </a:bodyPr>
          <a:lstStyle/>
          <a:p>
            <a:pPr>
              <a:lnSpc>
                <a:spcPct val="90000"/>
              </a:lnSpc>
            </a:pPr>
            <a:r>
              <a:rPr lang="en-US" sz="4800"/>
              <a:t>Excel the importance off it in </a:t>
            </a:r>
            <a:r>
              <a:rPr lang="en-US" sz="4800" err="1"/>
              <a:t>Health&amp;social</a:t>
            </a:r>
            <a:r>
              <a:rPr lang="en-US" sz="4800"/>
              <a:t> Care</a:t>
            </a:r>
          </a:p>
        </p:txBody>
      </p:sp>
      <p:sp>
        <p:nvSpPr>
          <p:cNvPr id="3" name="Subtitle 2"/>
          <p:cNvSpPr>
            <a:spLocks noGrp="1"/>
          </p:cNvSpPr>
          <p:nvPr>
            <p:ph type="subTitle" idx="1"/>
          </p:nvPr>
        </p:nvSpPr>
        <p:spPr>
          <a:xfrm>
            <a:off x="640080" y="4584879"/>
            <a:ext cx="4670660" cy="1287887"/>
          </a:xfrm>
        </p:spPr>
        <p:txBody>
          <a:bodyPr>
            <a:noAutofit/>
          </a:bodyPr>
          <a:lstStyle/>
          <a:p>
            <a:r>
              <a:rPr lang="en-US" sz="4000"/>
              <a:t>Lchs40007-birm</a:t>
            </a:r>
          </a:p>
        </p:txBody>
      </p:sp>
      <p:pic>
        <p:nvPicPr>
          <p:cNvPr id="4" name="Picture 3">
            <a:extLst>
              <a:ext uri="{FF2B5EF4-FFF2-40B4-BE49-F238E27FC236}">
                <a16:creationId xmlns:a16="http://schemas.microsoft.com/office/drawing/2014/main" id="{907748A2-025E-0B8B-3AC7-3D3FC77B521C}"/>
              </a:ext>
            </a:extLst>
          </p:cNvPr>
          <p:cNvPicPr>
            <a:picLocks noChangeAspect="1"/>
          </p:cNvPicPr>
          <p:nvPr/>
        </p:nvPicPr>
        <p:blipFill>
          <a:blip r:embed="rId2"/>
          <a:srcRect l="16174"/>
          <a:stretch>
            <a:fillRect/>
          </a:stretch>
        </p:blipFill>
        <p:spPr>
          <a:xfrm>
            <a:off x="6515100" y="10"/>
            <a:ext cx="5676900" cy="6857990"/>
          </a:xfrm>
          <a:prstGeom prst="rect">
            <a:avLst/>
          </a:prstGeom>
        </p:spPr>
      </p:pic>
      <p:pic>
        <p:nvPicPr>
          <p:cNvPr id="5" name="Picture 4" descr="Excel Logo, symbol, meaning, history, PNG, brand">
            <a:extLst>
              <a:ext uri="{FF2B5EF4-FFF2-40B4-BE49-F238E27FC236}">
                <a16:creationId xmlns:a16="http://schemas.microsoft.com/office/drawing/2014/main" id="{40D51082-6A26-8C3B-0472-B40F0DFFD648}"/>
              </a:ext>
            </a:extLst>
          </p:cNvPr>
          <p:cNvPicPr>
            <a:picLocks noChangeAspect="1"/>
          </p:cNvPicPr>
          <p:nvPr/>
        </p:nvPicPr>
        <p:blipFill>
          <a:blip r:embed="rId3"/>
          <a:stretch>
            <a:fillRect/>
          </a:stretch>
        </p:blipFill>
        <p:spPr>
          <a:xfrm>
            <a:off x="6091604" y="274760"/>
            <a:ext cx="5588977" cy="2193681"/>
          </a:xfrm>
          <a:prstGeom prst="rect">
            <a:avLst/>
          </a:prstGeom>
        </p:spPr>
      </p:pic>
    </p:spTree>
    <p:extLst>
      <p:ext uri="{BB962C8B-B14F-4D97-AF65-F5344CB8AC3E}">
        <p14:creationId xmlns:p14="http://schemas.microsoft.com/office/powerpoint/2010/main" val="3189340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1" name="Picture 20" descr="Codes on papers">
            <a:extLst>
              <a:ext uri="{FF2B5EF4-FFF2-40B4-BE49-F238E27FC236}">
                <a16:creationId xmlns:a16="http://schemas.microsoft.com/office/drawing/2014/main" id="{B6215694-D0AA-4E88-7F87-1318A91BDEF5}"/>
              </a:ext>
            </a:extLst>
          </p:cNvPr>
          <p:cNvPicPr>
            <a:picLocks noChangeAspect="1"/>
          </p:cNvPicPr>
          <p:nvPr/>
        </p:nvPicPr>
        <p:blipFill>
          <a:blip r:embed="rId2">
            <a:alphaModFix amt="84000"/>
          </a:blip>
          <a:srcRect r="-2" b="15603"/>
          <a:stretch>
            <a:fillRect/>
          </a:stretch>
        </p:blipFill>
        <p:spPr>
          <a:xfrm>
            <a:off x="20" y="10"/>
            <a:ext cx="12191980" cy="6857990"/>
          </a:xfrm>
          <a:prstGeom prst="rect">
            <a:avLst/>
          </a:prstGeom>
        </p:spPr>
      </p:pic>
      <p:sp>
        <p:nvSpPr>
          <p:cNvPr id="2" name="Title 1"/>
          <p:cNvSpPr>
            <a:spLocks noGrp="1"/>
          </p:cNvSpPr>
          <p:nvPr>
            <p:ph type="ctrTitle"/>
          </p:nvPr>
        </p:nvSpPr>
        <p:spPr>
          <a:xfrm>
            <a:off x="3805267" y="3153104"/>
            <a:ext cx="7700933" cy="3019095"/>
          </a:xfrm>
        </p:spPr>
        <p:txBody>
          <a:bodyPr anchor="b">
            <a:normAutofit/>
          </a:bodyPr>
          <a:lstStyle/>
          <a:p>
            <a:pPr algn="r"/>
            <a:r>
              <a:rPr lang="en-US" sz="6600"/>
              <a:t>l</a:t>
            </a:r>
          </a:p>
        </p:txBody>
      </p:sp>
      <p:sp>
        <p:nvSpPr>
          <p:cNvPr id="3" name="Subtitle 2"/>
          <p:cNvSpPr>
            <a:spLocks noGrp="1"/>
          </p:cNvSpPr>
          <p:nvPr>
            <p:ph type="subTitle" idx="1"/>
          </p:nvPr>
        </p:nvSpPr>
        <p:spPr>
          <a:xfrm>
            <a:off x="351693" y="1034218"/>
            <a:ext cx="11154507" cy="4929837"/>
          </a:xfrm>
        </p:spPr>
        <p:txBody>
          <a:bodyPr vert="horz" lIns="91440" tIns="45720" rIns="91440" bIns="45720" rtlCol="0" anchor="t">
            <a:normAutofit fontScale="92500" lnSpcReduction="10000"/>
          </a:bodyPr>
          <a:lstStyle/>
          <a:p>
            <a:pPr algn="r"/>
            <a:r>
              <a:rPr lang="en-US" sz="3200"/>
              <a:t>EXCEL IN HEALTH CARE HALPS WHITH DATA MANGEMENT</a:t>
            </a:r>
            <a:r>
              <a:rPr lang="en-US"/>
              <a:t>           </a:t>
            </a:r>
          </a:p>
          <a:p>
            <a:pPr algn="r"/>
            <a:r>
              <a:rPr lang="en-US" sz="2400"/>
              <a:t>PATIENT RECORDS </a:t>
            </a:r>
            <a:r>
              <a:rPr lang="en-US">
                <a:solidFill>
                  <a:srgbClr val="FFFFFF"/>
                </a:solidFill>
              </a:rPr>
              <a:t>                 </a:t>
            </a:r>
          </a:p>
          <a:p>
            <a:pPr algn="r"/>
            <a:r>
              <a:rPr lang="en-US" sz="2800">
                <a:solidFill>
                  <a:schemeClr val="tx1">
                    <a:lumMod val="95000"/>
                    <a:lumOff val="5000"/>
                  </a:schemeClr>
                </a:solidFill>
              </a:rPr>
              <a:t>Excel allows Healthcare professionals to </a:t>
            </a:r>
            <a:r>
              <a:rPr lang="en-US" sz="2800" err="1">
                <a:solidFill>
                  <a:schemeClr val="tx1">
                    <a:lumMod val="95000"/>
                    <a:lumOff val="5000"/>
                  </a:schemeClr>
                </a:solidFill>
              </a:rPr>
              <a:t>creat</a:t>
            </a:r>
            <a:r>
              <a:rPr lang="en-US" sz="2800">
                <a:solidFill>
                  <a:schemeClr val="tx1">
                    <a:lumMod val="95000"/>
                    <a:lumOff val="5000"/>
                  </a:schemeClr>
                </a:solidFill>
              </a:rPr>
              <a:t> and maintain </a:t>
            </a:r>
            <a:r>
              <a:rPr lang="en-US" sz="2800" err="1">
                <a:solidFill>
                  <a:schemeClr val="tx1">
                    <a:lumMod val="95000"/>
                    <a:lumOff val="5000"/>
                  </a:schemeClr>
                </a:solidFill>
              </a:rPr>
              <a:t>comprehesive</a:t>
            </a:r>
            <a:r>
              <a:rPr lang="en-US" sz="2800">
                <a:solidFill>
                  <a:schemeClr val="tx1">
                    <a:lumMod val="95000"/>
                    <a:lumOff val="5000"/>
                  </a:schemeClr>
                </a:solidFill>
              </a:rPr>
              <a:t> patient </a:t>
            </a:r>
            <a:r>
              <a:rPr lang="en-US" sz="2800" err="1">
                <a:solidFill>
                  <a:schemeClr val="tx1">
                    <a:lumMod val="95000"/>
                    <a:lumOff val="5000"/>
                  </a:schemeClr>
                </a:solidFill>
              </a:rPr>
              <a:t>records,including</a:t>
            </a:r>
            <a:r>
              <a:rPr lang="en-US" sz="2800">
                <a:solidFill>
                  <a:schemeClr val="tx1">
                    <a:lumMod val="95000"/>
                    <a:lumOff val="5000"/>
                  </a:schemeClr>
                </a:solidFill>
              </a:rPr>
              <a:t> personal </a:t>
            </a:r>
            <a:r>
              <a:rPr lang="en-US" sz="2800" err="1">
                <a:solidFill>
                  <a:schemeClr val="tx1">
                    <a:lumMod val="95000"/>
                    <a:lumOff val="5000"/>
                  </a:schemeClr>
                </a:solidFill>
              </a:rPr>
              <a:t>information,medical</a:t>
            </a:r>
            <a:r>
              <a:rPr lang="en-US" sz="2800">
                <a:solidFill>
                  <a:schemeClr val="tx1">
                    <a:lumMod val="95000"/>
                    <a:lumOff val="5000"/>
                  </a:schemeClr>
                </a:solidFill>
              </a:rPr>
              <a:t> histories and treatment </a:t>
            </a:r>
            <a:r>
              <a:rPr lang="en-US" sz="2800" err="1">
                <a:solidFill>
                  <a:schemeClr val="tx1">
                    <a:lumMod val="95000"/>
                    <a:lumOff val="5000"/>
                  </a:schemeClr>
                </a:solidFill>
              </a:rPr>
              <a:t>plans,This</a:t>
            </a:r>
            <a:r>
              <a:rPr lang="en-US" sz="2800">
                <a:solidFill>
                  <a:schemeClr val="tx1">
                    <a:lumMod val="95000"/>
                    <a:lumOff val="5000"/>
                  </a:schemeClr>
                </a:solidFill>
              </a:rPr>
              <a:t> data can be organized in a tabular format for easy access and </a:t>
            </a:r>
            <a:r>
              <a:rPr lang="en-US" sz="2800" err="1">
                <a:solidFill>
                  <a:schemeClr val="tx1">
                    <a:lumMod val="95000"/>
                    <a:lumOff val="5000"/>
                  </a:schemeClr>
                </a:solidFill>
              </a:rPr>
              <a:t>modificati</a:t>
            </a:r>
            <a:r>
              <a:rPr lang="en-US" sz="2800" err="1">
                <a:solidFill>
                  <a:srgbClr val="FFFFFF"/>
                </a:solidFill>
              </a:rPr>
              <a:t>o</a:t>
            </a:r>
            <a:endParaRPr lang="en-US" sz="2800">
              <a:solidFill>
                <a:srgbClr val="FFFFFF"/>
              </a:solidFill>
            </a:endParaRPr>
          </a:p>
        </p:txBody>
      </p:sp>
    </p:spTree>
    <p:extLst>
      <p:ext uri="{BB962C8B-B14F-4D97-AF65-F5344CB8AC3E}">
        <p14:creationId xmlns:p14="http://schemas.microsoft.com/office/powerpoint/2010/main" val="330622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2335-6D21-9176-8DF6-B9951BDEA849}"/>
              </a:ext>
            </a:extLst>
          </p:cNvPr>
          <p:cNvSpPr>
            <a:spLocks noGrp="1"/>
          </p:cNvSpPr>
          <p:nvPr>
            <p:ph type="title"/>
          </p:nvPr>
        </p:nvSpPr>
        <p:spPr>
          <a:xfrm>
            <a:off x="2362200" y="-609787"/>
            <a:ext cx="9493249" cy="1577975"/>
          </a:xfrm>
        </p:spPr>
        <p:txBody>
          <a:bodyPr/>
          <a:lstStyle/>
          <a:p>
            <a:r>
              <a:rPr lang="en-US"/>
              <a:t>Data analyst and reporting</a:t>
            </a:r>
          </a:p>
        </p:txBody>
      </p:sp>
      <p:sp>
        <p:nvSpPr>
          <p:cNvPr id="3" name="Content Placeholder 2">
            <a:extLst>
              <a:ext uri="{FF2B5EF4-FFF2-40B4-BE49-F238E27FC236}">
                <a16:creationId xmlns:a16="http://schemas.microsoft.com/office/drawing/2014/main" id="{7598D584-02E9-148A-3149-C2F3710A7C75}"/>
              </a:ext>
            </a:extLst>
          </p:cNvPr>
          <p:cNvSpPr>
            <a:spLocks noGrp="1"/>
          </p:cNvSpPr>
          <p:nvPr>
            <p:ph idx="1"/>
          </p:nvPr>
        </p:nvSpPr>
        <p:spPr>
          <a:xfrm>
            <a:off x="1017494" y="962120"/>
            <a:ext cx="9493250" cy="5916049"/>
          </a:xfrm>
        </p:spPr>
        <p:txBody>
          <a:bodyPr vert="horz" lIns="91440" tIns="45720" rIns="91440" bIns="45720" rtlCol="0" anchor="t">
            <a:normAutofit/>
          </a:bodyPr>
          <a:lstStyle/>
          <a:p>
            <a:r>
              <a:rPr lang="en-US" sz="2400" b="1"/>
              <a:t>Excel is used to enter raw data and conduct statistical </a:t>
            </a:r>
            <a:r>
              <a:rPr lang="en-US" sz="2400" b="1" err="1"/>
              <a:t>analyses,helping</a:t>
            </a:r>
            <a:r>
              <a:rPr lang="en-US" sz="2400" b="1"/>
              <a:t> researcher </a:t>
            </a:r>
            <a:r>
              <a:rPr lang="en-US" sz="2400" b="1" err="1"/>
              <a:t>evalute</a:t>
            </a:r>
            <a:r>
              <a:rPr lang="en-US" sz="2400" b="1"/>
              <a:t> the </a:t>
            </a:r>
            <a:r>
              <a:rPr lang="en-US" sz="2400" b="1" err="1"/>
              <a:t>effectivness</a:t>
            </a:r>
            <a:r>
              <a:rPr lang="en-US" sz="2400" b="1"/>
              <a:t> of treatments and </a:t>
            </a:r>
            <a:r>
              <a:rPr lang="en-US" sz="2400" b="1" err="1"/>
              <a:t>medications,funtions</a:t>
            </a:r>
            <a:r>
              <a:rPr lang="en-US" sz="2400" b="1"/>
              <a:t> like regression analysis T-tests can provide insights in to patients outcomes</a:t>
            </a:r>
          </a:p>
          <a:p>
            <a:endParaRPr lang="en-US"/>
          </a:p>
          <a:p>
            <a:r>
              <a:rPr lang="en-US" sz="2800" b="1"/>
              <a:t>SCHEDULING AND WORK FLOW MANAGEMENT</a:t>
            </a:r>
          </a:p>
          <a:p>
            <a:r>
              <a:rPr lang="en-US" sz="2400" b="1"/>
              <a:t>Patient scheduling Excel can be </a:t>
            </a:r>
            <a:r>
              <a:rPr lang="en-US" sz="2400" b="1" err="1"/>
              <a:t>utilzed</a:t>
            </a:r>
            <a:r>
              <a:rPr lang="en-US" sz="2400" b="1"/>
              <a:t> to manage patient appointments and optimize healthcare </a:t>
            </a:r>
            <a:r>
              <a:rPr lang="en-US" sz="2400" b="1" err="1"/>
              <a:t>operations.By</a:t>
            </a:r>
            <a:r>
              <a:rPr lang="en-US" sz="2400" b="1"/>
              <a:t> </a:t>
            </a:r>
            <a:r>
              <a:rPr lang="en-US" sz="2400" b="1" err="1"/>
              <a:t>orhanizing</a:t>
            </a:r>
            <a:r>
              <a:rPr lang="en-US" sz="2400" b="1"/>
              <a:t> schedules and using conditional formatting staff work loads monitoring staff schedules and workloads is crucial for preventing </a:t>
            </a:r>
            <a:r>
              <a:rPr lang="en-US" sz="2400" b="1" err="1"/>
              <a:t>burnout.Ecel</a:t>
            </a:r>
            <a:r>
              <a:rPr lang="en-US" sz="2400" b="1"/>
              <a:t> can </a:t>
            </a:r>
            <a:r>
              <a:rPr lang="en-US" sz="2400" b="1" err="1"/>
              <a:t>halp</a:t>
            </a:r>
            <a:r>
              <a:rPr lang="en-US" sz="2400" b="1"/>
              <a:t> track shifts and highlight over lapping </a:t>
            </a:r>
            <a:r>
              <a:rPr lang="en-US" sz="2400" b="1" err="1"/>
              <a:t>schedules,ensuring</a:t>
            </a:r>
            <a:r>
              <a:rPr lang="en-US" sz="2400" b="1"/>
              <a:t> that staffing needs are met</a:t>
            </a:r>
          </a:p>
        </p:txBody>
      </p:sp>
    </p:spTree>
    <p:extLst>
      <p:ext uri="{BB962C8B-B14F-4D97-AF65-F5344CB8AC3E}">
        <p14:creationId xmlns:p14="http://schemas.microsoft.com/office/powerpoint/2010/main" val="2760014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1A683-F6F8-8FB5-D5DB-1EC30478CF2F}"/>
              </a:ext>
            </a:extLst>
          </p:cNvPr>
          <p:cNvSpPr>
            <a:spLocks noGrp="1"/>
          </p:cNvSpPr>
          <p:nvPr>
            <p:ph type="title"/>
          </p:nvPr>
        </p:nvSpPr>
        <p:spPr>
          <a:xfrm>
            <a:off x="2865816" y="291863"/>
            <a:ext cx="5958870" cy="599983"/>
          </a:xfrm>
        </p:spPr>
        <p:txBody>
          <a:bodyPr>
            <a:normAutofit fontScale="90000"/>
          </a:bodyPr>
          <a:lstStyle/>
          <a:p>
            <a:r>
              <a:rPr lang="en-US"/>
              <a:t>MS 365 application ( Outlook)</a:t>
            </a:r>
          </a:p>
        </p:txBody>
      </p:sp>
      <p:sp>
        <p:nvSpPr>
          <p:cNvPr id="3" name="Content Placeholder 2">
            <a:extLst>
              <a:ext uri="{FF2B5EF4-FFF2-40B4-BE49-F238E27FC236}">
                <a16:creationId xmlns:a16="http://schemas.microsoft.com/office/drawing/2014/main" id="{FEC3C639-810C-25A8-E75A-3674B9787A5E}"/>
              </a:ext>
            </a:extLst>
          </p:cNvPr>
          <p:cNvSpPr>
            <a:spLocks noGrp="1"/>
          </p:cNvSpPr>
          <p:nvPr>
            <p:ph idx="1"/>
          </p:nvPr>
        </p:nvSpPr>
        <p:spPr>
          <a:xfrm>
            <a:off x="1451579" y="1122498"/>
            <a:ext cx="9603275" cy="4407446"/>
          </a:xfrm>
        </p:spPr>
        <p:txBody>
          <a:bodyPr>
            <a:normAutofit/>
          </a:bodyPr>
          <a:lstStyle/>
          <a:p>
            <a:pPr marL="0" indent="0">
              <a:buNone/>
            </a:pPr>
            <a:r>
              <a:rPr lang="en-US" sz="3200"/>
              <a:t>LCHS4007</a:t>
            </a:r>
          </a:p>
          <a:p>
            <a:pPr marL="0" indent="0">
              <a:buNone/>
            </a:pPr>
            <a:r>
              <a:rPr lang="en-US" sz="3200"/>
              <a:t>Group presentation </a:t>
            </a:r>
          </a:p>
          <a:p>
            <a:pPr marL="0" indent="0">
              <a:buNone/>
            </a:pPr>
            <a:r>
              <a:rPr lang="en-US" sz="3200"/>
              <a:t>Lecturer: Masud Siddiqui </a:t>
            </a:r>
          </a:p>
          <a:p>
            <a:pPr marL="0" indent="0">
              <a:buNone/>
            </a:pPr>
            <a:r>
              <a:rPr lang="en-US"/>
              <a:t>Certificate of Higher Education Skills for the Workplace (Health &amp; Social Care) </a:t>
            </a:r>
          </a:p>
          <a:p>
            <a:pPr marL="0" indent="0">
              <a:buNone/>
            </a:pPr>
            <a:r>
              <a:rPr lang="en-US"/>
              <a:t>Hanan Aljaser (2509439)</a:t>
            </a:r>
          </a:p>
        </p:txBody>
      </p:sp>
    </p:spTree>
    <p:extLst>
      <p:ext uri="{BB962C8B-B14F-4D97-AF65-F5344CB8AC3E}">
        <p14:creationId xmlns:p14="http://schemas.microsoft.com/office/powerpoint/2010/main" val="194222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EDCCF-AA71-FA05-FBE9-BE5FF19CC35E}"/>
              </a:ext>
            </a:extLst>
          </p:cNvPr>
          <p:cNvSpPr>
            <a:spLocks noGrp="1"/>
          </p:cNvSpPr>
          <p:nvPr>
            <p:ph type="title"/>
          </p:nvPr>
        </p:nvSpPr>
        <p:spPr>
          <a:xfrm>
            <a:off x="0" y="187299"/>
            <a:ext cx="9603275" cy="1049235"/>
          </a:xfrm>
        </p:spPr>
        <p:txBody>
          <a:bodyPr/>
          <a:lstStyle/>
          <a:p>
            <a:r>
              <a:rPr lang="en-US"/>
              <a:t>Outlook </a:t>
            </a:r>
            <a:br>
              <a:rPr lang="en-US"/>
            </a:br>
            <a:endParaRPr lang="en-US"/>
          </a:p>
        </p:txBody>
      </p:sp>
      <p:sp>
        <p:nvSpPr>
          <p:cNvPr id="3" name="Content Placeholder 2">
            <a:extLst>
              <a:ext uri="{FF2B5EF4-FFF2-40B4-BE49-F238E27FC236}">
                <a16:creationId xmlns:a16="http://schemas.microsoft.com/office/drawing/2014/main" id="{AAB77B2D-FEA8-FFC0-EB9F-DBC6606957C9}"/>
              </a:ext>
            </a:extLst>
          </p:cNvPr>
          <p:cNvSpPr>
            <a:spLocks noGrp="1"/>
          </p:cNvSpPr>
          <p:nvPr>
            <p:ph idx="1"/>
          </p:nvPr>
        </p:nvSpPr>
        <p:spPr>
          <a:xfrm>
            <a:off x="102839" y="1965960"/>
            <a:ext cx="8069611" cy="3443235"/>
          </a:xfrm>
        </p:spPr>
        <p:txBody>
          <a:bodyPr/>
          <a:lstStyle/>
          <a:p>
            <a:pPr marL="0" indent="0">
              <a:buNone/>
            </a:pPr>
            <a:r>
              <a:rPr lang="en-US"/>
              <a:t>Outlook can be used as  a person- centered care for the elderly with specific health or mobility needs for example, meals, medication management and. Assistance with daily activities.</a:t>
            </a:r>
          </a:p>
          <a:p>
            <a:pPr marL="0" indent="0">
              <a:buNone/>
            </a:pPr>
            <a:r>
              <a:rPr lang="en-US"/>
              <a:t>The care home providers focus on improving the quality of integrating technology </a:t>
            </a:r>
          </a:p>
          <a:p>
            <a:pPr marL="0" indent="0">
              <a:buNone/>
            </a:pPr>
            <a:r>
              <a:rPr lang="en-US"/>
              <a:t>Overall, the outlook is a positive document that provides good care and quality for the elderly.</a:t>
            </a:r>
          </a:p>
        </p:txBody>
      </p:sp>
      <p:pic>
        <p:nvPicPr>
          <p:cNvPr id="7" name="Picture 6" descr="Consulting with senior patient at home">
            <a:extLst>
              <a:ext uri="{FF2B5EF4-FFF2-40B4-BE49-F238E27FC236}">
                <a16:creationId xmlns:a16="http://schemas.microsoft.com/office/drawing/2014/main" id="{6C0483F2-4D5E-C45B-08C9-F97C0BD70DE5}"/>
              </a:ext>
            </a:extLst>
          </p:cNvPr>
          <p:cNvPicPr>
            <a:picLocks noChangeAspect="1"/>
          </p:cNvPicPr>
          <p:nvPr/>
        </p:nvPicPr>
        <p:blipFill>
          <a:blip r:embed="rId2"/>
          <a:stretch>
            <a:fillRect/>
          </a:stretch>
        </p:blipFill>
        <p:spPr>
          <a:xfrm>
            <a:off x="7721697" y="2085882"/>
            <a:ext cx="3763155" cy="3807500"/>
          </a:xfrm>
          <a:prstGeom prst="rect">
            <a:avLst/>
          </a:prstGeom>
        </p:spPr>
      </p:pic>
    </p:spTree>
    <p:extLst>
      <p:ext uri="{BB962C8B-B14F-4D97-AF65-F5344CB8AC3E}">
        <p14:creationId xmlns:p14="http://schemas.microsoft.com/office/powerpoint/2010/main" val="1989626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4E54F-F5EE-C71D-9CC9-56A2C7E64392}"/>
              </a:ext>
            </a:extLst>
          </p:cNvPr>
          <p:cNvSpPr>
            <a:spLocks noGrp="1"/>
          </p:cNvSpPr>
          <p:nvPr>
            <p:ph type="title"/>
          </p:nvPr>
        </p:nvSpPr>
        <p:spPr>
          <a:xfrm>
            <a:off x="0" y="198729"/>
            <a:ext cx="9603275" cy="1049235"/>
          </a:xfrm>
        </p:spPr>
        <p:txBody>
          <a:bodyPr/>
          <a:lstStyle/>
          <a:p>
            <a:r>
              <a:rPr lang="en-US"/>
              <a:t>Outlook pros</a:t>
            </a:r>
          </a:p>
        </p:txBody>
      </p:sp>
      <p:sp>
        <p:nvSpPr>
          <p:cNvPr id="3" name="Content Placeholder 2">
            <a:extLst>
              <a:ext uri="{FF2B5EF4-FFF2-40B4-BE49-F238E27FC236}">
                <a16:creationId xmlns:a16="http://schemas.microsoft.com/office/drawing/2014/main" id="{B4483BB7-ADCE-B9E9-8443-BF2A356DA3FA}"/>
              </a:ext>
            </a:extLst>
          </p:cNvPr>
          <p:cNvSpPr>
            <a:spLocks noGrp="1"/>
          </p:cNvSpPr>
          <p:nvPr>
            <p:ph idx="1"/>
          </p:nvPr>
        </p:nvSpPr>
        <p:spPr>
          <a:xfrm>
            <a:off x="159989" y="1878572"/>
            <a:ext cx="9603275" cy="3450613"/>
          </a:xfrm>
        </p:spPr>
        <p:txBody>
          <a:bodyPr/>
          <a:lstStyle/>
          <a:p>
            <a:r>
              <a:rPr lang="en-US"/>
              <a:t>Outlook focuses on aging populations and longer life expectancy are increased the need for residential and nursing care services.</a:t>
            </a:r>
          </a:p>
          <a:p>
            <a:r>
              <a:rPr lang="en-US"/>
              <a:t>Expansion opportunities , dementia care respite care and assisted living offers.</a:t>
            </a:r>
          </a:p>
          <a:p>
            <a:r>
              <a:rPr lang="en-US"/>
              <a:t>Career development growing recognition of care work to better training ,career progression.</a:t>
            </a:r>
          </a:p>
          <a:p>
            <a:r>
              <a:rPr lang="en-US"/>
              <a:t>Investment potential  consists evolving care to make them long term investment.</a:t>
            </a:r>
          </a:p>
          <a:p>
            <a:pPr marL="0" indent="0">
              <a:buNone/>
            </a:pPr>
            <a:endParaRPr lang="en-US"/>
          </a:p>
        </p:txBody>
      </p:sp>
      <p:pic>
        <p:nvPicPr>
          <p:cNvPr id="7" name="Picture 6" descr="Person watering plant">
            <a:extLst>
              <a:ext uri="{FF2B5EF4-FFF2-40B4-BE49-F238E27FC236}">
                <a16:creationId xmlns:a16="http://schemas.microsoft.com/office/drawing/2014/main" id="{CC19F4A1-5E87-1A89-D2EC-D40CAE85F7CD}"/>
              </a:ext>
            </a:extLst>
          </p:cNvPr>
          <p:cNvPicPr>
            <a:picLocks noChangeAspect="1"/>
          </p:cNvPicPr>
          <p:nvPr/>
        </p:nvPicPr>
        <p:blipFill>
          <a:blip r:embed="rId2"/>
          <a:stretch>
            <a:fillRect/>
          </a:stretch>
        </p:blipFill>
        <p:spPr>
          <a:xfrm>
            <a:off x="8972238" y="2271192"/>
            <a:ext cx="2600169" cy="3057993"/>
          </a:xfrm>
          <a:prstGeom prst="rect">
            <a:avLst/>
          </a:prstGeom>
        </p:spPr>
      </p:pic>
    </p:spTree>
    <p:extLst>
      <p:ext uri="{BB962C8B-B14F-4D97-AF65-F5344CB8AC3E}">
        <p14:creationId xmlns:p14="http://schemas.microsoft.com/office/powerpoint/2010/main" val="2545115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361E9-FA05-40A6-C334-2C6BF670FE71}"/>
              </a:ext>
            </a:extLst>
          </p:cNvPr>
          <p:cNvSpPr>
            <a:spLocks noGrp="1"/>
          </p:cNvSpPr>
          <p:nvPr>
            <p:ph type="title"/>
          </p:nvPr>
        </p:nvSpPr>
        <p:spPr>
          <a:xfrm>
            <a:off x="0" y="0"/>
            <a:ext cx="9603275" cy="1049235"/>
          </a:xfrm>
        </p:spPr>
        <p:txBody>
          <a:bodyPr/>
          <a:lstStyle/>
          <a:p>
            <a:r>
              <a:rPr lang="en-US"/>
              <a:t>Outlook cons </a:t>
            </a:r>
          </a:p>
        </p:txBody>
      </p:sp>
      <p:sp>
        <p:nvSpPr>
          <p:cNvPr id="3" name="Content Placeholder 2">
            <a:extLst>
              <a:ext uri="{FF2B5EF4-FFF2-40B4-BE49-F238E27FC236}">
                <a16:creationId xmlns:a16="http://schemas.microsoft.com/office/drawing/2014/main" id="{4901984E-42B1-217E-1ED3-48B96370D0B2}"/>
              </a:ext>
            </a:extLst>
          </p:cNvPr>
          <p:cNvSpPr>
            <a:spLocks noGrp="1"/>
          </p:cNvSpPr>
          <p:nvPr>
            <p:ph idx="1"/>
          </p:nvPr>
        </p:nvSpPr>
        <p:spPr>
          <a:xfrm>
            <a:off x="-1" y="1049235"/>
            <a:ext cx="9603275" cy="4236665"/>
          </a:xfrm>
        </p:spPr>
        <p:txBody>
          <a:bodyPr/>
          <a:lstStyle/>
          <a:p>
            <a:r>
              <a:rPr lang="en-US"/>
              <a:t>Recruiting and retaining  staff shortages retaining qualified carers and nurses is difficult due to work conditions and lower pays.</a:t>
            </a:r>
          </a:p>
          <a:p>
            <a:r>
              <a:rPr lang="en-US"/>
              <a:t>Funding pressure :on public funding or local authority placements may not fully cover the cost of quality care.</a:t>
            </a:r>
          </a:p>
          <a:p>
            <a:r>
              <a:rPr lang="en-US"/>
              <a:t>Reputation risks: negative media coverage or incidents of poor care can  harm public trust and reduce demand </a:t>
            </a:r>
          </a:p>
          <a:p>
            <a:r>
              <a:rPr lang="en-US"/>
              <a:t>Evolving expectations : the residents and families increase personalized care and comfort requiring constant adaption.</a:t>
            </a:r>
          </a:p>
          <a:p>
            <a:endParaRPr lang="en-US"/>
          </a:p>
          <a:p>
            <a:endParaRPr lang="en-US"/>
          </a:p>
          <a:p>
            <a:endParaRPr lang="en-US"/>
          </a:p>
          <a:p>
            <a:endParaRPr lang="en-US"/>
          </a:p>
        </p:txBody>
      </p:sp>
    </p:spTree>
    <p:extLst>
      <p:ext uri="{BB962C8B-B14F-4D97-AF65-F5344CB8AC3E}">
        <p14:creationId xmlns:p14="http://schemas.microsoft.com/office/powerpoint/2010/main" val="105998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B4353-3EDD-7018-4588-EA4AC010A127}"/>
              </a:ext>
            </a:extLst>
          </p:cNvPr>
          <p:cNvSpPr>
            <a:spLocks noGrp="1"/>
          </p:cNvSpPr>
          <p:nvPr>
            <p:ph type="ctrTitle"/>
          </p:nvPr>
        </p:nvSpPr>
        <p:spPr>
          <a:xfrm>
            <a:off x="0" y="0"/>
            <a:ext cx="9240821" cy="977621"/>
          </a:xfrm>
        </p:spPr>
        <p:txBody>
          <a:bodyPr/>
          <a:lstStyle/>
          <a:p>
            <a:r>
              <a:rPr lang="en-US"/>
              <a:t>reference</a:t>
            </a:r>
          </a:p>
        </p:txBody>
      </p:sp>
      <p:sp>
        <p:nvSpPr>
          <p:cNvPr id="3" name="Subtitle 2">
            <a:extLst>
              <a:ext uri="{FF2B5EF4-FFF2-40B4-BE49-F238E27FC236}">
                <a16:creationId xmlns:a16="http://schemas.microsoft.com/office/drawing/2014/main" id="{5FE5213A-ADF9-C55F-501E-2FA883E927E4}"/>
              </a:ext>
            </a:extLst>
          </p:cNvPr>
          <p:cNvSpPr>
            <a:spLocks noGrp="1"/>
          </p:cNvSpPr>
          <p:nvPr>
            <p:ph type="subTitle" idx="1"/>
          </p:nvPr>
        </p:nvSpPr>
        <p:spPr>
          <a:xfrm>
            <a:off x="143209" y="1484026"/>
            <a:ext cx="11099413" cy="4572000"/>
          </a:xfrm>
        </p:spPr>
        <p:txBody>
          <a:bodyPr>
            <a:normAutofit/>
          </a:bodyPr>
          <a:lstStyle/>
          <a:p>
            <a:r>
              <a:rPr lang="en-US"/>
              <a:t>NHS. (n.d.) “job description: health care assistant”. Available at :http://</a:t>
            </a:r>
            <a:r>
              <a:rPr lang="en-US" err="1"/>
              <a:t>www.jobs.nhs.uk</a:t>
            </a:r>
            <a:r>
              <a:rPr lang="en-US"/>
              <a:t>/candidate/</a:t>
            </a:r>
            <a:r>
              <a:rPr lang="en-US" err="1"/>
              <a:t>jobadvert</a:t>
            </a:r>
            <a:r>
              <a:rPr lang="en-US"/>
              <a:t>/c9317-25-0377 (accessed: 11 October 2025 </a:t>
            </a:r>
          </a:p>
          <a:p>
            <a:r>
              <a:rPr lang="en-US" err="1"/>
              <a:t>Nhs</a:t>
            </a:r>
            <a:r>
              <a:rPr lang="en-US"/>
              <a:t> the health informatics service </a:t>
            </a:r>
          </a:p>
        </p:txBody>
      </p:sp>
    </p:spTree>
    <p:extLst>
      <p:ext uri="{BB962C8B-B14F-4D97-AF65-F5344CB8AC3E}">
        <p14:creationId xmlns:p14="http://schemas.microsoft.com/office/powerpoint/2010/main" val="494979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59EE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644BC-92B0-6DDD-AF4B-955F903A5E71}"/>
              </a:ext>
            </a:extLst>
          </p:cNvPr>
          <p:cNvSpPr>
            <a:spLocks noGrp="1"/>
          </p:cNvSpPr>
          <p:nvPr>
            <p:ph type="ctrTitle"/>
          </p:nvPr>
        </p:nvSpPr>
        <p:spPr>
          <a:xfrm>
            <a:off x="1777463" y="0"/>
            <a:ext cx="8637073" cy="392759"/>
          </a:xfrm>
        </p:spPr>
        <p:txBody>
          <a:bodyPr>
            <a:normAutofit fontScale="90000"/>
          </a:bodyPr>
          <a:lstStyle/>
          <a:p>
            <a:pPr algn="ctr"/>
            <a:r>
              <a:rPr lang="en-GB" sz="2400" b="1" u="sng"/>
              <a:t>Significance of Digital Literacy  </a:t>
            </a:r>
          </a:p>
        </p:txBody>
      </p:sp>
      <p:sp>
        <p:nvSpPr>
          <p:cNvPr id="3" name="Subtitle 2">
            <a:extLst>
              <a:ext uri="{FF2B5EF4-FFF2-40B4-BE49-F238E27FC236}">
                <a16:creationId xmlns:a16="http://schemas.microsoft.com/office/drawing/2014/main" id="{301A6664-0210-77B0-813C-49E375EBBABB}"/>
              </a:ext>
            </a:extLst>
          </p:cNvPr>
          <p:cNvSpPr>
            <a:spLocks noGrp="1"/>
          </p:cNvSpPr>
          <p:nvPr>
            <p:ph type="subTitle" idx="1"/>
          </p:nvPr>
        </p:nvSpPr>
        <p:spPr>
          <a:xfrm>
            <a:off x="1777463" y="773188"/>
            <a:ext cx="4424218" cy="927710"/>
          </a:xfrm>
        </p:spPr>
        <p:txBody>
          <a:bodyPr>
            <a:noAutofit/>
          </a:bodyPr>
          <a:lstStyle/>
          <a:p>
            <a:pPr algn="l"/>
            <a:r>
              <a:rPr lang="en-GB" sz="1100" b="1" u="sng"/>
              <a:t>Definition </a:t>
            </a:r>
          </a:p>
          <a:p>
            <a:pPr algn="l"/>
            <a:r>
              <a:rPr lang="en-GB" sz="1100" b="1"/>
              <a:t>Digital Literacy </a:t>
            </a:r>
            <a:r>
              <a:rPr lang="en-GB" sz="1100"/>
              <a:t>is the ability to find, Digital literacy is the ability to find, evaluate, create, and communicate information using digital technologies and systems evaluate, create, and communicate information using digital technologies and systems.</a:t>
            </a:r>
            <a:endParaRPr lang="en-GB" sz="1100" b="1"/>
          </a:p>
        </p:txBody>
      </p:sp>
      <p:sp>
        <p:nvSpPr>
          <p:cNvPr id="4" name="Subtitle 2">
            <a:extLst>
              <a:ext uri="{FF2B5EF4-FFF2-40B4-BE49-F238E27FC236}">
                <a16:creationId xmlns:a16="http://schemas.microsoft.com/office/drawing/2014/main" id="{B94BD122-4984-A526-7BE2-00B32B73B533}"/>
              </a:ext>
            </a:extLst>
          </p:cNvPr>
          <p:cNvSpPr txBox="1">
            <a:spLocks/>
          </p:cNvSpPr>
          <p:nvPr/>
        </p:nvSpPr>
        <p:spPr>
          <a:xfrm>
            <a:off x="6386945" y="1700898"/>
            <a:ext cx="4424218" cy="164224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100" b="1" u="sng"/>
              <a:t>Importance in a Residential Care home </a:t>
            </a:r>
          </a:p>
          <a:p>
            <a:pPr algn="l"/>
            <a:r>
              <a:rPr lang="en-GB" sz="1100"/>
              <a:t>With  majority of records of, medical schedule and communication of the </a:t>
            </a:r>
            <a:r>
              <a:rPr lang="en-GB" sz="1100" b="1"/>
              <a:t>Patient</a:t>
            </a:r>
            <a:r>
              <a:rPr lang="en-GB" sz="1100"/>
              <a:t> are stored and displayed digitally.</a:t>
            </a:r>
          </a:p>
          <a:p>
            <a:pPr algn="l"/>
            <a:r>
              <a:rPr lang="en-GB" sz="1100"/>
              <a:t>But despite the importance of this In the UK a parliamentary / sector survey, about </a:t>
            </a:r>
            <a:r>
              <a:rPr lang="en-GB" sz="1100" b="1"/>
              <a:t>45% of Care Providers</a:t>
            </a:r>
            <a:r>
              <a:rPr lang="en-GB" sz="1100"/>
              <a:t> said that their staff lack digital skills.</a:t>
            </a:r>
          </a:p>
          <a:p>
            <a:pPr algn="l"/>
            <a:r>
              <a:rPr lang="en-GB" sz="1100"/>
              <a:t>with these potential faults it could not just lead to increasing the stress and difficulty for the </a:t>
            </a:r>
            <a:r>
              <a:rPr lang="en-GB" sz="1100" b="1"/>
              <a:t>Care Providers </a:t>
            </a:r>
            <a:r>
              <a:rPr lang="en-GB" sz="1100"/>
              <a:t>but could potentially risk the health and safety of the resident.  </a:t>
            </a:r>
          </a:p>
        </p:txBody>
      </p:sp>
      <p:sp>
        <p:nvSpPr>
          <p:cNvPr id="11" name="Subtitle 2">
            <a:extLst>
              <a:ext uri="{FF2B5EF4-FFF2-40B4-BE49-F238E27FC236}">
                <a16:creationId xmlns:a16="http://schemas.microsoft.com/office/drawing/2014/main" id="{6EE446A2-4CAF-CAAA-39D3-8359CE92E710}"/>
              </a:ext>
            </a:extLst>
          </p:cNvPr>
          <p:cNvSpPr txBox="1">
            <a:spLocks/>
          </p:cNvSpPr>
          <p:nvPr/>
        </p:nvSpPr>
        <p:spPr>
          <a:xfrm>
            <a:off x="1777463" y="3343147"/>
            <a:ext cx="4609482" cy="246652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100" b="1" u="sng"/>
              <a:t>Problem Caused by lack of Digital Literacy</a:t>
            </a:r>
            <a:endParaRPr lang="en-GB" sz="1100" b="1"/>
          </a:p>
          <a:p>
            <a:pPr algn="l"/>
            <a:r>
              <a:rPr lang="en-GB" sz="1100" b="1"/>
              <a:t>Teamwork: </a:t>
            </a:r>
            <a:r>
              <a:rPr lang="en-GB" sz="1100"/>
              <a:t>With technology being a key method of communication and collaborative efforts, this has caused  many older </a:t>
            </a:r>
            <a:r>
              <a:rPr lang="en-GB" sz="1100" b="1"/>
              <a:t>Care Workers </a:t>
            </a:r>
            <a:r>
              <a:rPr lang="en-GB" sz="1100"/>
              <a:t>to struggle with participating in group focus of work being done online with </a:t>
            </a:r>
            <a:r>
              <a:rPr lang="en-GB" sz="1100" b="1"/>
              <a:t>40% </a:t>
            </a:r>
            <a:r>
              <a:rPr lang="en-GB" sz="1100"/>
              <a:t>of them are not </a:t>
            </a:r>
            <a:r>
              <a:rPr lang="en-GB" sz="1100" b="1"/>
              <a:t>“Surely Confident” </a:t>
            </a:r>
            <a:r>
              <a:rPr lang="en-GB" sz="1100"/>
              <a:t>in their digital skills</a:t>
            </a:r>
            <a:endParaRPr lang="en-GB" sz="1100" b="1"/>
          </a:p>
          <a:p>
            <a:pPr algn="l"/>
            <a:r>
              <a:rPr lang="en-GB" sz="1100" b="1"/>
              <a:t>Care Delivery: </a:t>
            </a:r>
            <a:r>
              <a:rPr lang="en-GB" sz="1100"/>
              <a:t>One of the most important data to track in Care home is the, despite this </a:t>
            </a:r>
            <a:r>
              <a:rPr lang="en-GB" sz="1100" b="1"/>
              <a:t>Care Worker </a:t>
            </a:r>
            <a:r>
              <a:rPr lang="en-GB" sz="1100"/>
              <a:t>struggle to reliably have access to a </a:t>
            </a:r>
            <a:r>
              <a:rPr lang="en-GB" sz="1100" b="1"/>
              <a:t>patient’s</a:t>
            </a:r>
            <a:r>
              <a:rPr lang="en-GB" sz="1100"/>
              <a:t> Medical records being that nearly </a:t>
            </a:r>
            <a:r>
              <a:rPr lang="en-GB" sz="1100" b="1"/>
              <a:t>1 </a:t>
            </a:r>
            <a:r>
              <a:rPr lang="en-GB" sz="1100"/>
              <a:t>in every</a:t>
            </a:r>
            <a:r>
              <a:rPr lang="en-GB" sz="1100" b="1"/>
              <a:t> 4</a:t>
            </a:r>
            <a:r>
              <a:rPr lang="en-GB" sz="1100"/>
              <a:t> </a:t>
            </a:r>
            <a:r>
              <a:rPr lang="en-GB" sz="1100" b="1"/>
              <a:t>patient </a:t>
            </a:r>
            <a:r>
              <a:rPr lang="en-GB" sz="1100"/>
              <a:t>find errors in records. </a:t>
            </a:r>
          </a:p>
          <a:p>
            <a:pPr algn="l"/>
            <a:r>
              <a:rPr lang="en-GB" sz="1100" b="1"/>
              <a:t>Communication: </a:t>
            </a:r>
            <a:r>
              <a:rPr lang="en-GB" sz="1100"/>
              <a:t>During the work hours for </a:t>
            </a:r>
            <a:r>
              <a:rPr lang="en-GB" sz="1100" b="1"/>
              <a:t>Care Worker </a:t>
            </a:r>
            <a:r>
              <a:rPr lang="en-GB" sz="1100"/>
              <a:t>may struggle to contact their assign </a:t>
            </a:r>
            <a:r>
              <a:rPr lang="en-GB" sz="1100" b="1"/>
              <a:t>Patient</a:t>
            </a:r>
            <a:r>
              <a:rPr lang="en-GB" sz="1100"/>
              <a:t> or inform other coworker or upper management with key information, with the given UK government statement of studies showing that </a:t>
            </a:r>
            <a:r>
              <a:rPr lang="en-GB" sz="1100" b="1"/>
              <a:t>23% </a:t>
            </a:r>
            <a:r>
              <a:rPr lang="en-GB" sz="1100"/>
              <a:t>of </a:t>
            </a:r>
            <a:r>
              <a:rPr lang="en-GB" sz="1100" b="1"/>
              <a:t>Care Provider’s </a:t>
            </a:r>
            <a:r>
              <a:rPr lang="en-GB" sz="1100"/>
              <a:t>report of not having consistent internet  access during work.</a:t>
            </a:r>
          </a:p>
          <a:p>
            <a:pPr algn="l"/>
            <a:endParaRPr lang="en-GB" sz="900"/>
          </a:p>
          <a:p>
            <a:pPr algn="l"/>
            <a:endParaRPr lang="en-GB" sz="900" b="1"/>
          </a:p>
        </p:txBody>
      </p:sp>
      <p:sp>
        <p:nvSpPr>
          <p:cNvPr id="12" name="Subtitle 2">
            <a:extLst>
              <a:ext uri="{FF2B5EF4-FFF2-40B4-BE49-F238E27FC236}">
                <a16:creationId xmlns:a16="http://schemas.microsoft.com/office/drawing/2014/main" id="{E21938D7-0F5A-3ADB-2EF1-8B7D5C36852F}"/>
              </a:ext>
            </a:extLst>
          </p:cNvPr>
          <p:cNvSpPr txBox="1">
            <a:spLocks/>
          </p:cNvSpPr>
          <p:nvPr/>
        </p:nvSpPr>
        <p:spPr>
          <a:xfrm>
            <a:off x="6386945" y="5540949"/>
            <a:ext cx="4424218" cy="131705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100" b="1" u="sng"/>
              <a:t>Solution </a:t>
            </a:r>
          </a:p>
          <a:p>
            <a:pPr algn="l"/>
            <a:r>
              <a:rPr lang="en-GB" sz="1100"/>
              <a:t>Though with our technology and systems constantly are being update become more user-friendly helps with </a:t>
            </a:r>
            <a:r>
              <a:rPr lang="en-GB" sz="1100" b="1"/>
              <a:t>Digital Literacy </a:t>
            </a:r>
            <a:r>
              <a:rPr lang="en-GB" sz="1100"/>
              <a:t>best way to prevent these types of issues is having  more awareness of </a:t>
            </a:r>
            <a:r>
              <a:rPr lang="en-GB" sz="1100" b="1"/>
              <a:t>Digital Literacy </a:t>
            </a:r>
            <a:r>
              <a:rPr lang="en-GB" sz="1100"/>
              <a:t>by implementing  more digital training for the staff and have some of those staff allocated to update, check and correct the digitality stored information.</a:t>
            </a:r>
          </a:p>
        </p:txBody>
      </p:sp>
    </p:spTree>
    <p:extLst>
      <p:ext uri="{BB962C8B-B14F-4D97-AF65-F5344CB8AC3E}">
        <p14:creationId xmlns:p14="http://schemas.microsoft.com/office/powerpoint/2010/main" val="3415647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59EE2"/>
        </a:solidFill>
        <a:effectLst/>
      </p:bgPr>
    </p:bg>
    <p:spTree>
      <p:nvGrpSpPr>
        <p:cNvPr id="1" name="">
          <a:extLst>
            <a:ext uri="{FF2B5EF4-FFF2-40B4-BE49-F238E27FC236}">
              <a16:creationId xmlns:a16="http://schemas.microsoft.com/office/drawing/2014/main" id="{44959044-1C9D-5AB4-724E-894A334778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2B76B4-4A73-6584-4E94-211FFAA00169}"/>
              </a:ext>
            </a:extLst>
          </p:cNvPr>
          <p:cNvSpPr>
            <a:spLocks noGrp="1"/>
          </p:cNvSpPr>
          <p:nvPr>
            <p:ph type="ctrTitle"/>
          </p:nvPr>
        </p:nvSpPr>
        <p:spPr>
          <a:xfrm>
            <a:off x="1777463" y="0"/>
            <a:ext cx="8637073" cy="392759"/>
          </a:xfrm>
        </p:spPr>
        <p:txBody>
          <a:bodyPr>
            <a:normAutofit fontScale="90000"/>
          </a:bodyPr>
          <a:lstStyle/>
          <a:p>
            <a:pPr algn="ctr"/>
            <a:r>
              <a:rPr lang="en-GB" sz="2400" b="1" u="sng"/>
              <a:t>Reference Source</a:t>
            </a:r>
          </a:p>
        </p:txBody>
      </p:sp>
      <p:sp>
        <p:nvSpPr>
          <p:cNvPr id="8" name="TextBox 7">
            <a:extLst>
              <a:ext uri="{FF2B5EF4-FFF2-40B4-BE49-F238E27FC236}">
                <a16:creationId xmlns:a16="http://schemas.microsoft.com/office/drawing/2014/main" id="{3DB54834-02B1-ADF2-9381-67BB70B36418}"/>
              </a:ext>
            </a:extLst>
          </p:cNvPr>
          <p:cNvSpPr txBox="1"/>
          <p:nvPr/>
        </p:nvSpPr>
        <p:spPr>
          <a:xfrm>
            <a:off x="0" y="642219"/>
            <a:ext cx="6096000" cy="769441"/>
          </a:xfrm>
          <a:prstGeom prst="rect">
            <a:avLst/>
          </a:prstGeom>
          <a:noFill/>
        </p:spPr>
        <p:txBody>
          <a:bodyPr wrap="square">
            <a:spAutoFit/>
          </a:bodyPr>
          <a:lstStyle/>
          <a:p>
            <a:pPr>
              <a:buNone/>
            </a:pPr>
            <a:r>
              <a:rPr lang="en-GB" sz="1100" b="1"/>
              <a:t>45% of care providers say staff lack digital skills</a:t>
            </a:r>
          </a:p>
          <a:p>
            <a:pPr>
              <a:buNone/>
            </a:pPr>
            <a:r>
              <a:rPr lang="en-GB" sz="1100"/>
              <a:t>UK Parliament (2023) </a:t>
            </a:r>
            <a:r>
              <a:rPr lang="en-GB" sz="1100" i="1"/>
              <a:t>Digital transformation in adult social care: Health and Social Care Committee report.</a:t>
            </a:r>
            <a:r>
              <a:rPr lang="en-GB" sz="1100"/>
              <a:t> London: House of Commons. Available at: </a:t>
            </a:r>
            <a:r>
              <a:rPr lang="en-GB" sz="1100">
                <a:hlinkClick r:id="rId2"/>
              </a:rPr>
              <a:t>https://publications.parliament.uk/pa/cm5803/cmselect/cmhealth/780/report.html</a:t>
            </a:r>
            <a:endParaRPr lang="en-GB" sz="1100"/>
          </a:p>
        </p:txBody>
      </p:sp>
      <p:sp>
        <p:nvSpPr>
          <p:cNvPr id="10" name="TextBox 9">
            <a:extLst>
              <a:ext uri="{FF2B5EF4-FFF2-40B4-BE49-F238E27FC236}">
                <a16:creationId xmlns:a16="http://schemas.microsoft.com/office/drawing/2014/main" id="{5C665707-45C6-6F3A-634E-C163690E4A9A}"/>
              </a:ext>
            </a:extLst>
          </p:cNvPr>
          <p:cNvSpPr txBox="1"/>
          <p:nvPr/>
        </p:nvSpPr>
        <p:spPr>
          <a:xfrm>
            <a:off x="-1" y="3711593"/>
            <a:ext cx="6096000" cy="861774"/>
          </a:xfrm>
          <a:prstGeom prst="rect">
            <a:avLst/>
          </a:prstGeom>
          <a:noFill/>
        </p:spPr>
        <p:txBody>
          <a:bodyPr wrap="square">
            <a:spAutoFit/>
          </a:bodyPr>
          <a:lstStyle/>
          <a:p>
            <a:pPr>
              <a:buNone/>
            </a:pPr>
            <a:r>
              <a:rPr lang="en-GB" sz="1000" b="1"/>
              <a:t>23% of care home staff lack consistent internet access</a:t>
            </a:r>
          </a:p>
          <a:p>
            <a:pPr>
              <a:buNone/>
            </a:pPr>
            <a:r>
              <a:rPr lang="en-GB" sz="1000"/>
              <a:t>Department of Health and Social Care (2022) </a:t>
            </a:r>
            <a:r>
              <a:rPr lang="en-GB" sz="1000" i="1"/>
              <a:t>Adult social care system reform impact statement.</a:t>
            </a:r>
            <a:r>
              <a:rPr lang="en-GB" sz="1000"/>
              <a:t> London: HM Government. Available at: </a:t>
            </a:r>
            <a:r>
              <a:rPr lang="en-GB" sz="1000">
                <a:hlinkClick r:id="rId3"/>
              </a:rPr>
              <a:t>https://assets.publishing.service.gov.uk/government/uploads/system/uploads/attachment_data/file/1056192/adult_social_care_system_reform_impact_statement.pdf</a:t>
            </a:r>
            <a:endParaRPr lang="en-GB" sz="1000"/>
          </a:p>
        </p:txBody>
      </p:sp>
      <p:sp>
        <p:nvSpPr>
          <p:cNvPr id="14" name="TextBox 13">
            <a:extLst>
              <a:ext uri="{FF2B5EF4-FFF2-40B4-BE49-F238E27FC236}">
                <a16:creationId xmlns:a16="http://schemas.microsoft.com/office/drawing/2014/main" id="{DE224589-52FD-6035-5369-85C8597F3B10}"/>
              </a:ext>
            </a:extLst>
          </p:cNvPr>
          <p:cNvSpPr txBox="1"/>
          <p:nvPr/>
        </p:nvSpPr>
        <p:spPr>
          <a:xfrm>
            <a:off x="-1" y="1661120"/>
            <a:ext cx="6096000" cy="769441"/>
          </a:xfrm>
          <a:prstGeom prst="rect">
            <a:avLst/>
          </a:prstGeom>
          <a:noFill/>
        </p:spPr>
        <p:txBody>
          <a:bodyPr wrap="square">
            <a:spAutoFit/>
          </a:bodyPr>
          <a:lstStyle/>
          <a:p>
            <a:pPr>
              <a:buNone/>
            </a:pPr>
            <a:r>
              <a:rPr lang="en-GB" sz="1100" b="1"/>
              <a:t>40% of adult social care staff not confident in digital skills</a:t>
            </a:r>
          </a:p>
          <a:p>
            <a:pPr>
              <a:buNone/>
            </a:pPr>
            <a:r>
              <a:rPr lang="en-GB" sz="1100"/>
              <a:t>BCS, The Chartered Institute for IT (2023) </a:t>
            </a:r>
            <a:r>
              <a:rPr lang="en-GB" sz="1100" i="1"/>
              <a:t>Transforming adult social care through digitalisation.</a:t>
            </a:r>
            <a:r>
              <a:rPr lang="en-GB" sz="1100"/>
              <a:t> London: BCS. Available at: </a:t>
            </a:r>
            <a:r>
              <a:rPr lang="en-GB" sz="1100">
                <a:hlinkClick r:id="rId4"/>
              </a:rPr>
              <a:t>https://www.bcs.org/media/umvjv3va/transforming-adult-social-care-through-digitalisation.pdf</a:t>
            </a:r>
            <a:endParaRPr lang="en-GB" sz="1100"/>
          </a:p>
        </p:txBody>
      </p:sp>
      <p:sp>
        <p:nvSpPr>
          <p:cNvPr id="16" name="TextBox 15">
            <a:extLst>
              <a:ext uri="{FF2B5EF4-FFF2-40B4-BE49-F238E27FC236}">
                <a16:creationId xmlns:a16="http://schemas.microsoft.com/office/drawing/2014/main" id="{A7C29D1C-4ADF-6817-0DA7-C66C1225E2C1}"/>
              </a:ext>
            </a:extLst>
          </p:cNvPr>
          <p:cNvSpPr txBox="1"/>
          <p:nvPr/>
        </p:nvSpPr>
        <p:spPr>
          <a:xfrm>
            <a:off x="-1" y="2646548"/>
            <a:ext cx="6096000" cy="769441"/>
          </a:xfrm>
          <a:prstGeom prst="rect">
            <a:avLst/>
          </a:prstGeom>
          <a:noFill/>
        </p:spPr>
        <p:txBody>
          <a:bodyPr wrap="square">
            <a:spAutoFit/>
          </a:bodyPr>
          <a:lstStyle/>
          <a:p>
            <a:pPr>
              <a:buNone/>
            </a:pPr>
            <a:r>
              <a:rPr lang="en-GB" sz="1100" b="1"/>
              <a:t>23% of patients found errors in their medical records</a:t>
            </a:r>
          </a:p>
          <a:p>
            <a:pPr>
              <a:buNone/>
            </a:pPr>
            <a:r>
              <a:rPr lang="en-GB" sz="1100"/>
              <a:t>Davis, N. (2025) ‘One in four patients in England find errors in medical records, watchdog says’, </a:t>
            </a:r>
            <a:r>
              <a:rPr lang="en-GB" sz="1100" i="1"/>
              <a:t>The Guardian</a:t>
            </a:r>
            <a:r>
              <a:rPr lang="en-GB" sz="1100"/>
              <a:t>, 1 May. Available at: </a:t>
            </a:r>
            <a:r>
              <a:rPr lang="en-GB" sz="1100">
                <a:hlinkClick r:id="rId5"/>
              </a:rPr>
              <a:t>https://www.theguardian.com/society/2025/may/01/one-in-four-patients-in-england-find-errors-in-medical-records-watchdog-says</a:t>
            </a:r>
            <a:endParaRPr lang="en-GB" sz="1100"/>
          </a:p>
        </p:txBody>
      </p:sp>
      <p:sp>
        <p:nvSpPr>
          <p:cNvPr id="3" name="TextBox 2">
            <a:extLst>
              <a:ext uri="{FF2B5EF4-FFF2-40B4-BE49-F238E27FC236}">
                <a16:creationId xmlns:a16="http://schemas.microsoft.com/office/drawing/2014/main" id="{09218B77-6337-3D31-112C-9382929E2FEF}"/>
              </a:ext>
            </a:extLst>
          </p:cNvPr>
          <p:cNvSpPr txBox="1"/>
          <p:nvPr/>
        </p:nvSpPr>
        <p:spPr>
          <a:xfrm flipV="1">
            <a:off x="3048000" y="10281966"/>
            <a:ext cx="6096000" cy="6852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4"/>
              </a:lnSpc>
            </a:pPr>
            <a:r>
              <a:rPr lang="en-GB" sz="1200">
                <a:latin typeface="Aptos"/>
                <a:cs typeface="Segoe UI"/>
              </a:rPr>
              <a:t>n a residential care home, digital safety is essential to protect residents’ information. Staff should always use secure logins with strong, unique passwords and never share them with anyone. Computers and devices must be locked when not in use to prevent unauthorised access. Emails should only be sent through secure systems, and staff should be careful not to open links or attachments from unknown senders. All documents containing personal or medical information must be stored safely, either in password-protected files or secure digital systems, and never saved on personal devices. Patient confidentiality must always be maintained by discussing information only with authorised staff and keeping digital records private and up to date. Regular training and reminders help everyone stay aware of these responsibilities.</a:t>
            </a:r>
            <a:r>
              <a:rPr lang="en-US" sz="1200">
                <a:latin typeface="Aptos"/>
              </a:rPr>
              <a:t> </a:t>
            </a:r>
          </a:p>
          <a:p>
            <a:pPr>
              <a:lnSpc>
                <a:spcPts val="1564"/>
              </a:lnSpc>
            </a:pPr>
            <a:endParaRPr lang="en-US" sz="1200">
              <a:latin typeface="Aptos"/>
            </a:endParaRPr>
          </a:p>
          <a:p>
            <a:pPr>
              <a:lnSpc>
                <a:spcPts val="1564"/>
              </a:lnSpc>
            </a:pPr>
            <a:endParaRPr lang="en-US" sz="1200">
              <a:latin typeface="Aptos"/>
            </a:endParaRPr>
          </a:p>
          <a:p>
            <a:pPr>
              <a:lnSpc>
                <a:spcPts val="1564"/>
              </a:lnSpc>
            </a:pPr>
            <a:r>
              <a:rPr lang="en-GB" sz="1200">
                <a:latin typeface="Aptos"/>
                <a:cs typeface="Segoe UI"/>
              </a:rPr>
              <a:t>Secure Logins</a:t>
            </a:r>
            <a:r>
              <a:rPr lang="en-US" sz="1200">
                <a:latin typeface="Aptos"/>
              </a:rPr>
              <a:t> </a:t>
            </a:r>
          </a:p>
          <a:p>
            <a:pPr>
              <a:lnSpc>
                <a:spcPts val="1564"/>
              </a:lnSpc>
            </a:pPr>
            <a:r>
              <a:rPr lang="en-GB" sz="1200">
                <a:latin typeface="Aptos"/>
                <a:cs typeface="Segoe UI"/>
              </a:rPr>
              <a:t>☐ Use a unique and strong password for each account (mix of letters, numbers, and symbols)</a:t>
            </a:r>
            <a:r>
              <a:rPr lang="en-US" sz="1200">
                <a:latin typeface="Aptos"/>
              </a:rPr>
              <a:t> </a:t>
            </a:r>
          </a:p>
          <a:p>
            <a:pPr>
              <a:lnSpc>
                <a:spcPts val="1564"/>
              </a:lnSpc>
            </a:pPr>
            <a:r>
              <a:rPr lang="en-GB" sz="1200">
                <a:latin typeface="Aptos"/>
                <a:cs typeface="Segoe UI"/>
              </a:rPr>
              <a:t>☐ Never share login details with anyone</a:t>
            </a:r>
            <a:r>
              <a:rPr lang="en-US" sz="1200">
                <a:latin typeface="Aptos"/>
              </a:rPr>
              <a:t> </a:t>
            </a:r>
          </a:p>
          <a:p>
            <a:pPr>
              <a:lnSpc>
                <a:spcPts val="1564"/>
              </a:lnSpc>
            </a:pPr>
            <a:r>
              <a:rPr lang="en-GB" sz="1200">
                <a:latin typeface="Aptos"/>
                <a:cs typeface="Segoe UI"/>
              </a:rPr>
              <a:t>☐ Log out or lock computers when leaving the workstation</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Email Safety</a:t>
            </a:r>
            <a:r>
              <a:rPr lang="en-US" sz="1200">
                <a:latin typeface="Aptos"/>
              </a:rPr>
              <a:t> </a:t>
            </a:r>
          </a:p>
          <a:p>
            <a:pPr>
              <a:lnSpc>
                <a:spcPts val="1564"/>
              </a:lnSpc>
            </a:pPr>
            <a:r>
              <a:rPr lang="en-GB" sz="1200">
                <a:latin typeface="Aptos"/>
                <a:cs typeface="Segoe UI"/>
              </a:rPr>
              <a:t>☐ Only open emails from known and trusted senders</a:t>
            </a:r>
            <a:r>
              <a:rPr lang="en-US" sz="1200">
                <a:latin typeface="Aptos"/>
              </a:rPr>
              <a:t> </a:t>
            </a:r>
          </a:p>
          <a:p>
            <a:pPr>
              <a:lnSpc>
                <a:spcPts val="1564"/>
              </a:lnSpc>
            </a:pPr>
            <a:r>
              <a:rPr lang="en-GB" sz="1200">
                <a:latin typeface="Aptos"/>
                <a:cs typeface="Segoe UI"/>
              </a:rPr>
              <a:t>☐ Do not click on suspicious links or attachments</a:t>
            </a:r>
            <a:r>
              <a:rPr lang="en-US" sz="1200">
                <a:latin typeface="Aptos"/>
              </a:rPr>
              <a:t> </a:t>
            </a:r>
          </a:p>
          <a:p>
            <a:pPr>
              <a:lnSpc>
                <a:spcPts val="1564"/>
              </a:lnSpc>
            </a:pPr>
            <a:r>
              <a:rPr lang="en-GB" sz="1200">
                <a:latin typeface="Aptos"/>
                <a:cs typeface="Segoe UI"/>
              </a:rPr>
              <a:t>☐ Check email addresses carefully for spelling errors or fake domains</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Document Storage</a:t>
            </a:r>
            <a:r>
              <a:rPr lang="en-US" sz="1200">
                <a:latin typeface="Aptos"/>
              </a:rPr>
              <a:t> </a:t>
            </a:r>
          </a:p>
          <a:p>
            <a:pPr>
              <a:lnSpc>
                <a:spcPts val="1564"/>
              </a:lnSpc>
            </a:pPr>
            <a:r>
              <a:rPr lang="en-GB" sz="1200">
                <a:latin typeface="Aptos"/>
                <a:cs typeface="Segoe UI"/>
              </a:rPr>
              <a:t>☐ Save care records and sensitive files in secure, password-protected folders</a:t>
            </a:r>
            <a:r>
              <a:rPr lang="en-US" sz="1200">
                <a:latin typeface="Aptos"/>
              </a:rPr>
              <a:t> </a:t>
            </a:r>
          </a:p>
          <a:p>
            <a:pPr>
              <a:lnSpc>
                <a:spcPts val="1564"/>
              </a:lnSpc>
            </a:pPr>
            <a:r>
              <a:rPr lang="en-GB" sz="1200">
                <a:latin typeface="Aptos"/>
                <a:cs typeface="Segoe UI"/>
              </a:rPr>
              <a:t>☐ Do not download or store work documents on personal devices</a:t>
            </a:r>
            <a:r>
              <a:rPr lang="en-US" sz="1200">
                <a:latin typeface="Aptos"/>
              </a:rPr>
              <a:t> </a:t>
            </a:r>
          </a:p>
          <a:p>
            <a:pPr>
              <a:lnSpc>
                <a:spcPts val="1564"/>
              </a:lnSpc>
            </a:pPr>
            <a:r>
              <a:rPr lang="en-GB" sz="1200">
                <a:latin typeface="Aptos"/>
                <a:cs typeface="Segoe UI"/>
              </a:rPr>
              <a:t>☐ Regularly back up files to the approved secure server or cloud system</a:t>
            </a:r>
            <a:r>
              <a:rPr lang="en-US" sz="1200">
                <a:latin typeface="Aptos"/>
              </a:rPr>
              <a:t> </a:t>
            </a:r>
          </a:p>
          <a:p>
            <a:pPr>
              <a:lnSpc>
                <a:spcPts val="1564"/>
              </a:lnSpc>
            </a:pPr>
            <a:r>
              <a:rPr lang="en-GB" sz="1200">
                <a:latin typeface="Aptos"/>
                <a:cs typeface="Segoe UI"/>
              </a:rPr>
              <a:t>☐ Delete or archive old files according to data protection policies</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Patient Confidentiality</a:t>
            </a:r>
            <a:r>
              <a:rPr lang="en-US" sz="1200">
                <a:latin typeface="Aptos"/>
              </a:rPr>
              <a:t> </a:t>
            </a:r>
          </a:p>
          <a:p>
            <a:pPr>
              <a:lnSpc>
                <a:spcPts val="1564"/>
              </a:lnSpc>
            </a:pPr>
            <a:r>
              <a:rPr lang="en-GB" sz="1200">
                <a:latin typeface="Aptos"/>
                <a:cs typeface="Segoe UI"/>
              </a:rPr>
              <a:t>☐ Discuss resident information only with authorised staff</a:t>
            </a:r>
            <a:r>
              <a:rPr lang="en-US" sz="1200">
                <a:latin typeface="Aptos"/>
              </a:rPr>
              <a:t> </a:t>
            </a:r>
          </a:p>
          <a:p>
            <a:pPr>
              <a:lnSpc>
                <a:spcPts val="1564"/>
              </a:lnSpc>
            </a:pPr>
            <a:r>
              <a:rPr lang="en-GB" sz="1200">
                <a:latin typeface="Aptos"/>
                <a:cs typeface="Segoe UI"/>
              </a:rPr>
              <a:t>☐ Ensure screens are not visible to visitors or other residents</a:t>
            </a:r>
            <a:r>
              <a:rPr lang="en-US" sz="1200">
                <a:latin typeface="Aptos"/>
              </a:rPr>
              <a:t> </a:t>
            </a:r>
          </a:p>
          <a:p>
            <a:pPr>
              <a:lnSpc>
                <a:spcPts val="1564"/>
              </a:lnSpc>
            </a:pPr>
            <a:r>
              <a:rPr lang="en-GB" sz="1200">
                <a:latin typeface="Aptos"/>
                <a:cs typeface="Segoe UI"/>
              </a:rPr>
              <a:t>☐ Keep printed documents locked away when not in use</a:t>
            </a:r>
            <a:r>
              <a:rPr lang="en-US" sz="1200">
                <a:latin typeface="Aptos"/>
              </a:rPr>
              <a:t> </a:t>
            </a:r>
          </a:p>
        </p:txBody>
      </p:sp>
    </p:spTree>
    <p:extLst>
      <p:ext uri="{BB962C8B-B14F-4D97-AF65-F5344CB8AC3E}">
        <p14:creationId xmlns:p14="http://schemas.microsoft.com/office/powerpoint/2010/main" val="3580385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A7CE-B6A4-8698-2762-47CAFF7F47B4}"/>
              </a:ext>
            </a:extLst>
          </p:cNvPr>
          <p:cNvSpPr>
            <a:spLocks noGrp="1"/>
          </p:cNvSpPr>
          <p:nvPr>
            <p:ph type="title"/>
          </p:nvPr>
        </p:nvSpPr>
        <p:spPr/>
        <p:txBody>
          <a:bodyPr/>
          <a:lstStyle/>
          <a:p>
            <a:r>
              <a:rPr lang="en-GB" sz="2400" b="1">
                <a:latin typeface="Aptos"/>
              </a:rPr>
              <a:t>In a residential care home, digital safety is essential </a:t>
            </a:r>
            <a:br>
              <a:rPr lang="en-GB" sz="2400" b="1">
                <a:latin typeface="Aptos"/>
              </a:rPr>
            </a:br>
            <a:r>
              <a:rPr lang="en-GB" sz="2400" b="1">
                <a:latin typeface="Aptos"/>
              </a:rPr>
              <a:t>                     to protect residents’ information.</a:t>
            </a:r>
            <a:r>
              <a:rPr lang="en-GB" sz="1200">
                <a:latin typeface="Aptos"/>
              </a:rPr>
              <a:t> </a:t>
            </a:r>
            <a:endParaRPr lang="en-US"/>
          </a:p>
        </p:txBody>
      </p:sp>
      <p:sp>
        <p:nvSpPr>
          <p:cNvPr id="3" name="Content Placeholder 2">
            <a:extLst>
              <a:ext uri="{FF2B5EF4-FFF2-40B4-BE49-F238E27FC236}">
                <a16:creationId xmlns:a16="http://schemas.microsoft.com/office/drawing/2014/main" id="{DB302B1F-B0FE-B1FD-68B0-49B7043568E9}"/>
              </a:ext>
            </a:extLst>
          </p:cNvPr>
          <p:cNvSpPr>
            <a:spLocks noGrp="1"/>
          </p:cNvSpPr>
          <p:nvPr>
            <p:ph idx="1"/>
          </p:nvPr>
        </p:nvSpPr>
        <p:spPr/>
        <p:txBody>
          <a:bodyPr vert="horz" lIns="91440" tIns="45720" rIns="91440" bIns="45720" rtlCol="0" anchor="t">
            <a:noAutofit/>
          </a:bodyPr>
          <a:lstStyle/>
          <a:p>
            <a:r>
              <a:rPr lang="en-US">
                <a:latin typeface="Aptos"/>
              </a:rPr>
              <a:t>Staff should always use secure logins with strong, unique passwords and never share them with anyone. Computers and devices must be locked when not in use to prevent </a:t>
            </a:r>
            <a:r>
              <a:rPr lang="en-US" err="1">
                <a:latin typeface="Aptos"/>
              </a:rPr>
              <a:t>unauthorised</a:t>
            </a:r>
            <a:r>
              <a:rPr lang="en-US">
                <a:latin typeface="Aptos"/>
              </a:rPr>
              <a:t> access. Emails should only be sent through secure systems, and staff should be careful not to open links or attachments from unknown senders. All documents containing personal or medical information must be stored safely, either in password-protected files or secure digital systems, and never saved on personal devices. Patient confidentiality must always be maintained by discussing information only with </a:t>
            </a:r>
            <a:r>
              <a:rPr lang="en-US" err="1">
                <a:latin typeface="Aptos"/>
              </a:rPr>
              <a:t>authorised</a:t>
            </a:r>
            <a:r>
              <a:rPr lang="en-US">
                <a:latin typeface="Aptos"/>
              </a:rPr>
              <a:t> staff and keeping digital records private and up to date. Regular training and reminders help everyone stay aware of these responsibilities</a:t>
            </a:r>
            <a:endParaRPr lang="en-US"/>
          </a:p>
        </p:txBody>
      </p:sp>
    </p:spTree>
    <p:extLst>
      <p:ext uri="{BB962C8B-B14F-4D97-AF65-F5344CB8AC3E}">
        <p14:creationId xmlns:p14="http://schemas.microsoft.com/office/powerpoint/2010/main" val="1766288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1EE7-97C3-1998-FB7D-11E1D45CBCA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ED5C977-73E4-EC26-5AFB-DA8782988B5A}"/>
              </a:ext>
            </a:extLst>
          </p:cNvPr>
          <p:cNvSpPr>
            <a:spLocks noGrp="1"/>
          </p:cNvSpPr>
          <p:nvPr>
            <p:ph idx="1"/>
          </p:nvPr>
        </p:nvSpPr>
        <p:spPr>
          <a:xfrm>
            <a:off x="1451579" y="2015732"/>
            <a:ext cx="9603275" cy="4529136"/>
          </a:xfrm>
        </p:spPr>
        <p:txBody>
          <a:bodyPr vert="horz" lIns="91440" tIns="45720" rIns="91440" bIns="45720" rtlCol="0" anchor="t">
            <a:noAutofit/>
          </a:bodyPr>
          <a:lstStyle/>
          <a:p>
            <a:r>
              <a:rPr lang="en-GB" sz="1200">
                <a:latin typeface="Aptos"/>
              </a:rPr>
              <a:t>Secure Logins</a:t>
            </a:r>
            <a:endParaRPr lang="en-US" sz="1200">
              <a:latin typeface="Aptos"/>
            </a:endParaRPr>
          </a:p>
          <a:p>
            <a:r>
              <a:rPr lang="en-GB" sz="1200">
                <a:latin typeface="Aptos"/>
              </a:rPr>
              <a:t>☐ Use a unique and strong password for each account (mix of letters, numbers, and symbols)</a:t>
            </a:r>
            <a:endParaRPr lang="en-US" sz="1200">
              <a:latin typeface="Aptos"/>
            </a:endParaRPr>
          </a:p>
          <a:p>
            <a:r>
              <a:rPr lang="en-GB" sz="1200">
                <a:latin typeface="Aptos"/>
              </a:rPr>
              <a:t>☐ Never share login details with anyone</a:t>
            </a:r>
            <a:endParaRPr lang="en-US" sz="1200">
              <a:latin typeface="Aptos"/>
            </a:endParaRPr>
          </a:p>
          <a:p>
            <a:r>
              <a:rPr lang="en-GB" sz="1200">
                <a:latin typeface="Aptos"/>
              </a:rPr>
              <a:t>☐ Log out or lock computers when leaving the workstation</a:t>
            </a:r>
            <a:endParaRPr lang="en-US" sz="1200">
              <a:latin typeface="Aptos"/>
            </a:endParaRPr>
          </a:p>
          <a:p>
            <a:r>
              <a:rPr lang="en-GB" sz="1200">
                <a:latin typeface="Aptos"/>
              </a:rPr>
              <a:t>Email Safety</a:t>
            </a:r>
            <a:endParaRPr lang="en-US" sz="1200">
              <a:latin typeface="Aptos"/>
            </a:endParaRPr>
          </a:p>
          <a:p>
            <a:r>
              <a:rPr lang="en-GB" sz="1200">
                <a:latin typeface="Aptos"/>
              </a:rPr>
              <a:t>☐ Only open emails from known and trusted senders</a:t>
            </a:r>
            <a:endParaRPr lang="en-US" sz="1200">
              <a:latin typeface="Aptos"/>
            </a:endParaRPr>
          </a:p>
          <a:p>
            <a:r>
              <a:rPr lang="en-GB" sz="1200">
                <a:latin typeface="Aptos"/>
              </a:rPr>
              <a:t>☐ Do not click on suspicious links or attachments</a:t>
            </a:r>
            <a:endParaRPr lang="en-US" sz="1200">
              <a:latin typeface="Aptos"/>
            </a:endParaRPr>
          </a:p>
          <a:p>
            <a:r>
              <a:rPr lang="en-GB" sz="1200">
                <a:latin typeface="Aptos"/>
              </a:rPr>
              <a:t>☐ Check email addresses carefully for spelling errors or fake domains</a:t>
            </a:r>
            <a:endParaRPr lang="en-US" sz="1200">
              <a:latin typeface="Aptos"/>
            </a:endParaRPr>
          </a:p>
          <a:p>
            <a:r>
              <a:rPr lang="en-GB" sz="1200">
                <a:latin typeface="Aptos"/>
              </a:rPr>
              <a:t>Document Storage</a:t>
            </a:r>
            <a:endParaRPr lang="en-US" sz="1200">
              <a:latin typeface="Aptos"/>
            </a:endParaRPr>
          </a:p>
          <a:p>
            <a:r>
              <a:rPr lang="en-GB" sz="1200">
                <a:latin typeface="Aptos"/>
              </a:rPr>
              <a:t>☐ Save care records and sensitive files in secure, password-protected folders</a:t>
            </a:r>
            <a:endParaRPr lang="en-US" sz="1200">
              <a:latin typeface="Aptos"/>
            </a:endParaRPr>
          </a:p>
          <a:p>
            <a:r>
              <a:rPr lang="en-GB" sz="1200">
                <a:latin typeface="Aptos"/>
              </a:rPr>
              <a:t>☐ Do not download or store work documents on personal devices</a:t>
            </a:r>
            <a:endParaRPr lang="en-US" sz="1200">
              <a:latin typeface="Aptos"/>
            </a:endParaRPr>
          </a:p>
          <a:p>
            <a:r>
              <a:rPr lang="en-GB" sz="1200">
                <a:latin typeface="Aptos"/>
              </a:rPr>
              <a:t>☐ Regularly back up files to the approved secure server or cloud system</a:t>
            </a:r>
            <a:endParaRPr lang="en-US" sz="1200">
              <a:latin typeface="Aptos"/>
            </a:endParaRPr>
          </a:p>
          <a:p>
            <a:r>
              <a:rPr lang="en-GB" sz="1200">
                <a:latin typeface="Aptos"/>
              </a:rPr>
              <a:t>☐ Delete or archive old files according to data protection policies</a:t>
            </a:r>
            <a:endParaRPr lang="en-US" sz="1200">
              <a:latin typeface="Aptos"/>
            </a:endParaRPr>
          </a:p>
          <a:p>
            <a:endParaRPr lang="en-US"/>
          </a:p>
        </p:txBody>
      </p:sp>
    </p:spTree>
    <p:extLst>
      <p:ext uri="{BB962C8B-B14F-4D97-AF65-F5344CB8AC3E}">
        <p14:creationId xmlns:p14="http://schemas.microsoft.com/office/powerpoint/2010/main" val="3795793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BA47-E61B-3B00-239E-B917BE30015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AA3A62-D6AA-2020-B805-07F3861B67E4}"/>
              </a:ext>
            </a:extLst>
          </p:cNvPr>
          <p:cNvSpPr>
            <a:spLocks noGrp="1"/>
          </p:cNvSpPr>
          <p:nvPr>
            <p:ph idx="1"/>
          </p:nvPr>
        </p:nvSpPr>
        <p:spPr/>
        <p:txBody>
          <a:bodyPr/>
          <a:lstStyle/>
          <a:p>
            <a:r>
              <a:rPr lang="en-GB" sz="1200">
                <a:latin typeface="Aptos"/>
              </a:rPr>
              <a:t>Patient Confidentiality</a:t>
            </a:r>
            <a:endParaRPr lang="en-US" sz="1200">
              <a:latin typeface="Aptos"/>
            </a:endParaRPr>
          </a:p>
          <a:p>
            <a:r>
              <a:rPr lang="en-GB" sz="1200">
                <a:latin typeface="Aptos"/>
              </a:rPr>
              <a:t>☐ Discuss resident information only with authorised staff</a:t>
            </a:r>
            <a:endParaRPr lang="en-US" sz="1200">
              <a:latin typeface="Aptos"/>
            </a:endParaRPr>
          </a:p>
          <a:p>
            <a:r>
              <a:rPr lang="en-GB" sz="1200">
                <a:latin typeface="Aptos"/>
              </a:rPr>
              <a:t>☐ Ensure screens are not visible to visitors or other residents</a:t>
            </a:r>
            <a:endParaRPr lang="en-US" sz="1200">
              <a:latin typeface="Aptos"/>
            </a:endParaRPr>
          </a:p>
          <a:p>
            <a:r>
              <a:rPr lang="en-GB" sz="1200">
                <a:latin typeface="Aptos"/>
              </a:rPr>
              <a:t>☐ Keep printed documents locked away when not in use</a:t>
            </a:r>
            <a:endParaRPr lang="en-US" sz="1200">
              <a:latin typeface="Aptos"/>
            </a:endParaRPr>
          </a:p>
          <a:p>
            <a:endParaRPr lang="en-US"/>
          </a:p>
        </p:txBody>
      </p:sp>
      <p:sp>
        <p:nvSpPr>
          <p:cNvPr id="4" name="TextBox 3">
            <a:extLst>
              <a:ext uri="{FF2B5EF4-FFF2-40B4-BE49-F238E27FC236}">
                <a16:creationId xmlns:a16="http://schemas.microsoft.com/office/drawing/2014/main" id="{8322C482-D5D2-87EF-2B63-DA38D53DEE7C}"/>
              </a:ext>
            </a:extLst>
          </p:cNvPr>
          <p:cNvSpPr txBox="1"/>
          <p:nvPr/>
        </p:nvSpPr>
        <p:spPr>
          <a:xfrm>
            <a:off x="3048000" y="3429000"/>
            <a:ext cx="6096000" cy="1312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4"/>
              </a:lnSpc>
            </a:pPr>
            <a:r>
              <a:rPr lang="en-GB" sz="1200">
                <a:latin typeface="Aptos"/>
                <a:cs typeface="Segoe UI"/>
              </a:rPr>
              <a:t>☐ Follow GDPR and confidentiality policies at all times</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General Digital Practice</a:t>
            </a:r>
            <a:r>
              <a:rPr lang="en-US" sz="1200">
                <a:latin typeface="Aptos"/>
              </a:rPr>
              <a:t> </a:t>
            </a:r>
          </a:p>
          <a:p>
            <a:pPr>
              <a:lnSpc>
                <a:spcPts val="1564"/>
              </a:lnSpc>
            </a:pPr>
            <a:r>
              <a:rPr lang="en-GB" sz="1200">
                <a:latin typeface="Aptos"/>
                <a:cs typeface="Segoe UI"/>
              </a:rPr>
              <a:t>☐ Attend regular digital safety and data protection training</a:t>
            </a:r>
            <a:r>
              <a:rPr lang="en-US" sz="1200">
                <a:latin typeface="Aptos"/>
              </a:rPr>
              <a:t> </a:t>
            </a:r>
          </a:p>
          <a:p>
            <a:pPr>
              <a:lnSpc>
                <a:spcPts val="1564"/>
              </a:lnSpc>
            </a:pPr>
            <a:r>
              <a:rPr lang="en-GB" sz="1200">
                <a:latin typeface="Aptos"/>
                <a:cs typeface="Segoe UI"/>
              </a:rPr>
              <a:t>☐ Report any data breaches or suspicious activity </a:t>
            </a:r>
            <a:r>
              <a:rPr lang="en-US" sz="1200">
                <a:latin typeface="Aptos"/>
              </a:rPr>
              <a:t> </a:t>
            </a:r>
          </a:p>
          <a:p>
            <a:pPr>
              <a:lnSpc>
                <a:spcPts val="1564"/>
              </a:lnSpc>
            </a:pPr>
            <a:r>
              <a:rPr lang="en-GB" sz="1200">
                <a:latin typeface="Aptos"/>
                <a:cs typeface="Segoe UI"/>
              </a:rPr>
              <a:t>☐ Keep software and antivirus protection up to date</a:t>
            </a:r>
          </a:p>
        </p:txBody>
      </p:sp>
    </p:spTree>
    <p:extLst>
      <p:ext uri="{BB962C8B-B14F-4D97-AF65-F5344CB8AC3E}">
        <p14:creationId xmlns:p14="http://schemas.microsoft.com/office/powerpoint/2010/main" val="404844432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DashVTI</vt:lpstr>
      <vt:lpstr>Gallery</vt:lpstr>
      <vt:lpstr>Group presentation</vt:lpstr>
      <vt:lpstr>Excel the importance off it in Health&amp;social Care</vt:lpstr>
      <vt:lpstr>l</vt:lpstr>
      <vt:lpstr>Data analyst and reporting</vt:lpstr>
      <vt:lpstr>MS 365 application ( Outlook)</vt:lpstr>
      <vt:lpstr>Outlook  </vt:lpstr>
      <vt:lpstr>Outlook pros</vt:lpstr>
      <vt:lpstr>Outlook cons </vt:lpstr>
      <vt:lpstr>reference</vt:lpstr>
      <vt:lpstr>Significance of Digital Literacy  </vt:lpstr>
      <vt:lpstr>Reference Source</vt:lpstr>
      <vt:lpstr>In a residential care home, digital safety is essential                       to protect residents’ information.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2025-10-12T12:00:13Z</dcterms:created>
  <dcterms:modified xsi:type="dcterms:W3CDTF">2025-10-12T15:07:11Z</dcterms:modified>
</cp:coreProperties>
</file>