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6" r:id="rId1"/>
  </p:sldMasterIdLst>
  <p:notesMasterIdLst>
    <p:notesMasterId r:id="rId10"/>
  </p:notesMasterIdLst>
  <p:sldIdLst>
    <p:sldId id="365" r:id="rId2"/>
    <p:sldId id="366" r:id="rId3"/>
    <p:sldId id="375" r:id="rId4"/>
    <p:sldId id="371" r:id="rId5"/>
    <p:sldId id="374" r:id="rId6"/>
    <p:sldId id="368" r:id="rId7"/>
    <p:sldId id="370" r:id="rId8"/>
    <p:sldId id="37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28CD7-C1A4-8241-BAA0-4AAA51014F59}" v="11" dt="2026-03-27T13:48:40.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518"/>
    <p:restoredTop sz="62646"/>
  </p:normalViewPr>
  <p:slideViewPr>
    <p:cSldViewPr snapToGrid="0">
      <p:cViewPr varScale="1">
        <p:scale>
          <a:sx n="57" d="100"/>
          <a:sy n="57" d="100"/>
        </p:scale>
        <p:origin x="600"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45227E-0F54-CA43-BD68-DDED135FD98E}" type="datetimeFigureOut">
              <a:rPr lang="en-US" smtClean="0"/>
              <a:t>4/6/26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3EA69-DDCF-924A-9543-670E6AE8ABAC}" type="slidenum">
              <a:rPr lang="en-US" smtClean="0"/>
              <a:t>‹#›</a:t>
            </a:fld>
            <a:endParaRPr lang="en-US"/>
          </a:p>
        </p:txBody>
      </p:sp>
    </p:spTree>
    <p:extLst>
      <p:ext uri="{BB962C8B-B14F-4D97-AF65-F5344CB8AC3E}">
        <p14:creationId xmlns:p14="http://schemas.microsoft.com/office/powerpoint/2010/main" val="3855660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purpose of Section 1 is to:</a:t>
            </a:r>
          </a:p>
          <a:p>
            <a:r>
              <a:rPr lang="en-GB" sz="1200" b="0" i="0" u="none" strike="noStrike" kern="1200" dirty="0">
                <a:solidFill>
                  <a:schemeClr val="tx1"/>
                </a:solidFill>
                <a:effectLst/>
                <a:latin typeface="+mn-lt"/>
                <a:ea typeface="+mn-ea"/>
                <a:cs typeface="+mn-cs"/>
              </a:rPr>
              <a:t>Prevent violence and disorder</a:t>
            </a:r>
          </a:p>
          <a:p>
            <a:r>
              <a:rPr lang="en-GB" sz="1200" b="0" i="0" u="none" strike="noStrike" kern="1200" dirty="0">
                <a:solidFill>
                  <a:schemeClr val="tx1"/>
                </a:solidFill>
                <a:effectLst/>
                <a:latin typeface="+mn-lt"/>
                <a:ea typeface="+mn-ea"/>
                <a:cs typeface="+mn-cs"/>
              </a:rPr>
              <a:t>Stop people from carrying weapons in public before crimes occur</a:t>
            </a:r>
          </a:p>
          <a:p>
            <a:r>
              <a:rPr lang="en-GB" sz="1200" b="0" i="0" u="none" strike="noStrike" kern="1200" dirty="0">
                <a:solidFill>
                  <a:schemeClr val="tx1"/>
                </a:solidFill>
                <a:effectLst/>
                <a:latin typeface="+mn-lt"/>
                <a:ea typeface="+mn-ea"/>
                <a:cs typeface="+mn-cs"/>
              </a:rPr>
              <a:t>Give police powers to intervene early</a:t>
            </a:r>
          </a:p>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1</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dirty="0">
                <a:solidFill>
                  <a:schemeClr val="tx1"/>
                </a:solidFill>
                <a:effectLst/>
                <a:latin typeface="+mn-lt"/>
                <a:ea typeface="+mn-ea"/>
                <a:cs typeface="+mn-cs"/>
              </a:rPr>
              <a:t>The purpose of Section 1 is to:</a:t>
            </a:r>
          </a:p>
          <a:p>
            <a:pPr marL="171450" indent="-171450">
              <a:buFont typeface="Arial" panose="020B0604020202020204" pitchFamily="34" charset="0"/>
              <a:buChar char="•"/>
            </a:pPr>
            <a:r>
              <a:rPr lang="en-GB" sz="1100" b="0" i="0" u="none" strike="noStrike" kern="1200" dirty="0">
                <a:solidFill>
                  <a:schemeClr val="tx1"/>
                </a:solidFill>
                <a:effectLst/>
                <a:latin typeface="+mn-lt"/>
                <a:ea typeface="+mn-ea"/>
                <a:cs typeface="+mn-cs"/>
              </a:rPr>
              <a:t>Prevent violence and disorder</a:t>
            </a:r>
          </a:p>
          <a:p>
            <a:pPr marL="171450" indent="-171450">
              <a:buFont typeface="Arial" panose="020B0604020202020204" pitchFamily="34" charset="0"/>
              <a:buChar char="•"/>
            </a:pPr>
            <a:r>
              <a:rPr lang="en-GB" sz="1100" b="0" i="0" u="none" strike="noStrike" kern="1200" dirty="0">
                <a:solidFill>
                  <a:schemeClr val="tx1"/>
                </a:solidFill>
                <a:effectLst/>
                <a:latin typeface="+mn-lt"/>
                <a:ea typeface="+mn-ea"/>
                <a:cs typeface="+mn-cs"/>
              </a:rPr>
              <a:t>Stop people from carrying weapons in public before crimes occur</a:t>
            </a:r>
          </a:p>
          <a:p>
            <a:pPr marL="171450" indent="-171450">
              <a:buFont typeface="Arial" panose="020B0604020202020204" pitchFamily="34" charset="0"/>
              <a:buChar char="•"/>
            </a:pPr>
            <a:r>
              <a:rPr lang="en-GB" sz="1100" b="0" i="0" u="none" strike="noStrike" kern="1200" dirty="0">
                <a:solidFill>
                  <a:schemeClr val="tx1"/>
                </a:solidFill>
                <a:effectLst/>
                <a:latin typeface="+mn-lt"/>
                <a:ea typeface="+mn-ea"/>
                <a:cs typeface="+mn-cs"/>
              </a:rPr>
              <a:t>Give police powers to intervene early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none" strike="noStrike" cap="none" normalizeH="0" baseline="0" dirty="0">
              <a:ln>
                <a:noFill/>
              </a:ln>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Segoe UI" panose="020B0502040204020203" pitchFamily="34" charset="0"/>
              </a:rPr>
              <a:t>Key wordings: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none" strike="noStrike" cap="none" normalizeH="0" baseline="0" dirty="0">
              <a:ln>
                <a:noFill/>
              </a:ln>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Segoe UI" panose="020B0502040204020203" pitchFamily="34" charset="0"/>
              </a:rPr>
              <a:t>Lawful authority</a:t>
            </a:r>
            <a:r>
              <a:rPr kumimoji="0" lang="en-US" altLang="en-US" sz="1100" b="0" i="0" u="none" strike="noStrike" cap="none" normalizeH="0" baseline="0" dirty="0">
                <a:ln>
                  <a:noFill/>
                </a:ln>
                <a:solidFill>
                  <a:srgbClr val="000000"/>
                </a:solidFill>
                <a:effectLst/>
                <a:latin typeface="Segoe UI" panose="020B0502040204020203" pitchFamily="34" charset="0"/>
              </a:rPr>
              <a:t> (e.g. police or armed forces acting in their role), 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Segoe UI" panose="020B0502040204020203" pitchFamily="34" charset="0"/>
              </a:rPr>
              <a:t>Reasonable excuse</a:t>
            </a:r>
            <a:r>
              <a:rPr kumimoji="0" lang="en-US" altLang="en-US" sz="1100" b="0" i="0" u="none" strike="noStrike" cap="none" normalizeH="0" baseline="0" dirty="0">
                <a:ln>
                  <a:noFill/>
                </a:ln>
                <a:solidFill>
                  <a:srgbClr val="000000"/>
                </a:solidFill>
                <a:effectLst/>
                <a:latin typeface="Segoe UI" panose="020B0502040204020203" pitchFamily="34" charset="0"/>
              </a:rPr>
              <a:t> (e.g. carrying an item for work, sport, or religion, and only for that purpose)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Segoe UI" panose="020B0502040204020203" pitchFamily="34" charset="0"/>
              </a:rPr>
              <a:t>Burden of proof lies on the person carrying the weapon</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a:p>
            <a:pPr algn="l">
              <a:lnSpc>
                <a:spcPts val="1500"/>
              </a:lnSpc>
              <a:buNone/>
            </a:pPr>
            <a:r>
              <a:rPr lang="en-GB" sz="1100" b="1" i="0" u="none" strike="noStrike" dirty="0">
                <a:solidFill>
                  <a:srgbClr val="FF0000"/>
                </a:solidFill>
                <a:effectLst/>
                <a:latin typeface="Segoe UI" panose="020B0502040204020203" pitchFamily="34" charset="0"/>
              </a:rPr>
              <a:t>Public Place </a:t>
            </a:r>
          </a:p>
          <a:p>
            <a:pPr algn="l">
              <a:lnSpc>
                <a:spcPts val="1500"/>
              </a:lnSpc>
              <a:buFont typeface="Arial" panose="020B0604020202020204" pitchFamily="34" charset="0"/>
              <a:buChar char="•"/>
            </a:pPr>
            <a:r>
              <a:rPr lang="en-GB" sz="1100" b="0" i="0" u="none" strike="noStrike" dirty="0">
                <a:solidFill>
                  <a:srgbClr val="000000"/>
                </a:solidFill>
                <a:effectLst/>
                <a:latin typeface="Segoe UI" panose="020B0502040204020203" pitchFamily="34" charset="0"/>
              </a:rPr>
              <a:t>Streets, parks, and town centres</a:t>
            </a:r>
          </a:p>
          <a:p>
            <a:pPr algn="l">
              <a:lnSpc>
                <a:spcPts val="1500"/>
              </a:lnSpc>
              <a:buFont typeface="Arial" panose="020B0604020202020204" pitchFamily="34" charset="0"/>
              <a:buChar char="•"/>
            </a:pPr>
            <a:r>
              <a:rPr lang="en-GB" sz="1100" b="0" i="0" u="none" strike="noStrike" dirty="0">
                <a:solidFill>
                  <a:srgbClr val="000000"/>
                </a:solidFill>
                <a:effectLst/>
                <a:latin typeface="Segoe UI" panose="020B0502040204020203" pitchFamily="34" charset="0"/>
              </a:rPr>
              <a:t>Shops, pubs, and public buildings</a:t>
            </a:r>
          </a:p>
          <a:p>
            <a:pPr algn="l">
              <a:lnSpc>
                <a:spcPts val="1500"/>
              </a:lnSpc>
              <a:buFont typeface="Arial" panose="020B0604020202020204" pitchFamily="34" charset="0"/>
              <a:buChar char="•"/>
            </a:pPr>
            <a:r>
              <a:rPr lang="en-GB" sz="1100" b="0" i="0" u="none" strike="noStrike" dirty="0">
                <a:solidFill>
                  <a:srgbClr val="000000"/>
                </a:solidFill>
                <a:effectLst/>
                <a:latin typeface="Segoe UI" panose="020B0502040204020203" pitchFamily="34" charset="0"/>
              </a:rPr>
              <a:t>Any place the public can access, even if privately owned</a:t>
            </a:r>
          </a:p>
          <a:p>
            <a:pPr algn="l">
              <a:lnSpc>
                <a:spcPts val="1500"/>
              </a:lnSpc>
              <a:buFont typeface="Arial" panose="020B0604020202020204" pitchFamily="34" charset="0"/>
              <a:buChar char="•"/>
            </a:pPr>
            <a:endParaRPr lang="en-GB" sz="1100" b="0" i="0" u="none" strike="noStrike" dirty="0">
              <a:solidFill>
                <a:srgbClr val="000000"/>
              </a:solidFill>
              <a:effectLst/>
              <a:latin typeface="Segoe UI" panose="020B0502040204020203" pitchFamily="34" charset="0"/>
            </a:endParaRPr>
          </a:p>
          <a:p>
            <a:pPr algn="l">
              <a:lnSpc>
                <a:spcPts val="1500"/>
              </a:lnSpc>
              <a:buFont typeface="Arial" panose="020B0604020202020204" pitchFamily="34" charset="0"/>
              <a:buNone/>
            </a:pPr>
            <a:r>
              <a:rPr lang="en-GB" sz="1100" b="0" i="0" u="none" strike="noStrike" dirty="0">
                <a:solidFill>
                  <a:srgbClr val="000000"/>
                </a:solidFill>
                <a:effectLst/>
                <a:latin typeface="Segoe UI" panose="020B0502040204020203" pitchFamily="34" charset="0"/>
              </a:rPr>
              <a:t>Q. What is an Offensive Weapon?</a:t>
            </a:r>
          </a:p>
          <a:p>
            <a:pPr algn="l">
              <a:lnSpc>
                <a:spcPts val="1500"/>
              </a:lnSpc>
              <a:buFont typeface="Arial" panose="020B0604020202020204" pitchFamily="34" charset="0"/>
              <a:buChar char="•"/>
            </a:pPr>
            <a:endParaRPr lang="en-GB" sz="1100" b="0" i="0" u="none" strike="noStrike" dirty="0">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100" b="1" dirty="0">
                <a:solidFill>
                  <a:srgbClr val="FF0000"/>
                </a:solidFill>
                <a:latin typeface="Segoe UI" panose="020B0502040204020203" pitchFamily="34" charset="0"/>
              </a:rPr>
              <a:t>**********************Click slide for definition of O</a:t>
            </a:r>
            <a:r>
              <a:rPr kumimoji="0" lang="en-US" altLang="en-US" sz="1100" b="1" i="0" u="none" strike="noStrike" cap="none" normalizeH="0" baseline="0" dirty="0">
                <a:ln>
                  <a:noFill/>
                </a:ln>
                <a:solidFill>
                  <a:srgbClr val="FF0000"/>
                </a:solidFill>
                <a:effectLst/>
                <a:latin typeface="Segoe UI" panose="020B0502040204020203" pitchFamily="34" charset="0"/>
              </a:rPr>
              <a:t>ffensive weapon to ‘fly in’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none" strike="noStrike" cap="none" normalizeH="0" baseline="0" dirty="0">
              <a:ln>
                <a:noFill/>
              </a:ln>
              <a:solidFill>
                <a:srgbClr val="FF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rgbClr val="000000"/>
                </a:solidFill>
                <a:effectLst/>
                <a:latin typeface="Segoe UI" panose="020B0502040204020203" pitchFamily="34" charset="0"/>
              </a:rPr>
              <a:t>Made</a:t>
            </a:r>
            <a:r>
              <a:rPr kumimoji="0" lang="en-US" altLang="en-US" sz="1100" b="0" i="0" u="none" strike="noStrike" cap="none" normalizeH="0" baseline="0" dirty="0">
                <a:ln>
                  <a:noFill/>
                </a:ln>
                <a:solidFill>
                  <a:srgbClr val="000000"/>
                </a:solidFill>
                <a:effectLst/>
                <a:latin typeface="Segoe UI" panose="020B0502040204020203" pitchFamily="34" charset="0"/>
              </a:rPr>
              <a:t> to cause injury (e.g. knuckle‑dusters)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rgbClr val="000000"/>
                </a:solidFill>
                <a:effectLst/>
                <a:latin typeface="Segoe UI" panose="020B0502040204020203" pitchFamily="34" charset="0"/>
              </a:rPr>
              <a:t>Adapted</a:t>
            </a:r>
            <a:r>
              <a:rPr kumimoji="0" lang="en-US" altLang="en-US" sz="1100" b="0" i="0" u="none" strike="noStrike" cap="none" normalizeH="0" baseline="0" dirty="0">
                <a:ln>
                  <a:noFill/>
                </a:ln>
                <a:solidFill>
                  <a:srgbClr val="000000"/>
                </a:solidFill>
                <a:effectLst/>
                <a:latin typeface="Segoe UI" panose="020B0502040204020203" pitchFamily="34" charset="0"/>
              </a:rPr>
              <a:t> to cause injury (e.g. a bottle deliberately broken to be used as a weapon)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rgbClr val="000000"/>
                </a:solidFill>
                <a:effectLst/>
                <a:latin typeface="Segoe UI" panose="020B0502040204020203" pitchFamily="34" charset="0"/>
              </a:rPr>
              <a:t>Intended</a:t>
            </a:r>
            <a:r>
              <a:rPr kumimoji="0" lang="en-US" altLang="en-US" sz="1100" b="0" i="0" u="none" strike="noStrike" cap="none" normalizeH="0" baseline="0" dirty="0">
                <a:ln>
                  <a:noFill/>
                </a:ln>
                <a:solidFill>
                  <a:srgbClr val="000000"/>
                </a:solidFill>
                <a:effectLst/>
                <a:latin typeface="Segoe UI" panose="020B0502040204020203" pitchFamily="34" charset="0"/>
              </a:rPr>
              <a:t> by the person carrying it to cause injury (e.g. an everyday object carried to be used as a weapon)</a:t>
            </a:r>
          </a:p>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Dafydd Guilty !</a:t>
            </a:r>
          </a:p>
          <a:p>
            <a:r>
              <a:rPr lang="en-GB" sz="1200" b="0" i="0" u="none" strike="noStrike" kern="1200" dirty="0">
                <a:solidFill>
                  <a:schemeClr val="tx1"/>
                </a:solidFill>
                <a:effectLst/>
                <a:latin typeface="+mn-lt"/>
                <a:ea typeface="+mn-ea"/>
                <a:cs typeface="+mn-cs"/>
              </a:rPr>
              <a:t>He is in a </a:t>
            </a:r>
            <a:r>
              <a:rPr lang="en-GB" sz="1200" b="1" i="0" u="none" strike="noStrike" kern="1200" dirty="0">
                <a:solidFill>
                  <a:schemeClr val="tx1"/>
                </a:solidFill>
                <a:effectLst/>
                <a:latin typeface="+mn-lt"/>
                <a:ea typeface="+mn-ea"/>
                <a:cs typeface="+mn-cs"/>
              </a:rPr>
              <a:t>public place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object is being </a:t>
            </a:r>
            <a:r>
              <a:rPr lang="en-GB" sz="1200" b="1" i="0" u="none" strike="noStrike" kern="1200" dirty="0">
                <a:solidFill>
                  <a:schemeClr val="tx1"/>
                </a:solidFill>
                <a:effectLst/>
                <a:latin typeface="+mn-lt"/>
                <a:ea typeface="+mn-ea"/>
                <a:cs typeface="+mn-cs"/>
              </a:rPr>
              <a:t>carried as a weapon</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Although the item is an everyday object, it is </a:t>
            </a:r>
            <a:r>
              <a:rPr lang="en-GB" sz="1200" b="1" i="0" u="none" strike="noStrike" kern="1200" dirty="0">
                <a:solidFill>
                  <a:schemeClr val="tx1"/>
                </a:solidFill>
                <a:effectLst/>
                <a:latin typeface="+mn-lt"/>
                <a:ea typeface="+mn-ea"/>
                <a:cs typeface="+mn-cs"/>
              </a:rPr>
              <a:t>intended by the person carrying it to cause injury</a:t>
            </a:r>
            <a:r>
              <a:rPr lang="en-GB" sz="1200" b="0" i="0" u="none" strike="noStrike" kern="1200" dirty="0">
                <a:solidFill>
                  <a:schemeClr val="tx1"/>
                </a:solidFill>
                <a:effectLst/>
                <a:latin typeface="+mn-lt"/>
                <a:ea typeface="+mn-ea"/>
                <a:cs typeface="+mn-cs"/>
              </a:rPr>
              <a:t>, which makes it an </a:t>
            </a:r>
            <a:r>
              <a:rPr lang="en-GB" sz="1200" b="1" i="0" u="none" strike="noStrike" kern="1200" dirty="0">
                <a:solidFill>
                  <a:schemeClr val="tx1"/>
                </a:solidFill>
                <a:effectLst/>
                <a:latin typeface="+mn-lt"/>
                <a:ea typeface="+mn-ea"/>
                <a:cs typeface="+mn-cs"/>
              </a:rPr>
              <a:t>offensive weapon</a:t>
            </a:r>
            <a:r>
              <a:rPr lang="en-GB" sz="1200" b="0" i="0" u="none" strike="noStrike" kern="1200" dirty="0">
                <a:solidFill>
                  <a:schemeClr val="tx1"/>
                </a:solidFill>
                <a:effectLst/>
                <a:latin typeface="+mn-lt"/>
                <a:ea typeface="+mn-ea"/>
                <a:cs typeface="+mn-cs"/>
              </a:rPr>
              <a:t> under Section 1</a:t>
            </a:r>
          </a:p>
          <a:p>
            <a:r>
              <a:rPr lang="en-GB" sz="1200" b="0" i="0" u="none" strike="noStrike" kern="1200" dirty="0">
                <a:solidFill>
                  <a:schemeClr val="tx1"/>
                </a:solidFill>
                <a:effectLst/>
                <a:latin typeface="+mn-lt"/>
                <a:ea typeface="+mn-ea"/>
                <a:cs typeface="+mn-cs"/>
              </a:rPr>
              <a:t>Dafydd has </a:t>
            </a:r>
            <a:r>
              <a:rPr lang="en-GB" sz="1200" b="1" i="0" u="none" strike="noStrike" kern="1200" dirty="0">
                <a:solidFill>
                  <a:schemeClr val="tx1"/>
                </a:solidFill>
                <a:effectLst/>
                <a:latin typeface="+mn-lt"/>
                <a:ea typeface="+mn-ea"/>
                <a:cs typeface="+mn-cs"/>
              </a:rPr>
              <a:t>no lawful authority or reasonable excuse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means Dafydd has committed an offence under </a:t>
            </a:r>
            <a:r>
              <a:rPr lang="en-GB" sz="1200" b="1" i="0" u="none" strike="noStrike" kern="1200" dirty="0">
                <a:solidFill>
                  <a:schemeClr val="tx1"/>
                </a:solidFill>
                <a:effectLst/>
                <a:latin typeface="+mn-lt"/>
                <a:ea typeface="+mn-ea"/>
                <a:cs typeface="+mn-cs"/>
              </a:rPr>
              <a:t>Section 1 of the Prevention of Crime Act 1953</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Justin is Innocent !</a:t>
            </a:r>
          </a:p>
          <a:p>
            <a:r>
              <a:rPr lang="en-GB" sz="1200" b="0" i="0" u="none" strike="noStrike" kern="1200" dirty="0">
                <a:solidFill>
                  <a:schemeClr val="tx1"/>
                </a:solidFill>
                <a:effectLst/>
                <a:latin typeface="+mn-lt"/>
                <a:ea typeface="+mn-ea"/>
                <a:cs typeface="+mn-cs"/>
              </a:rPr>
              <a:t>Justin is in a </a:t>
            </a:r>
            <a:r>
              <a:rPr lang="en-GB" sz="1200" b="1" i="0" u="none" strike="noStrike" kern="1200" dirty="0">
                <a:solidFill>
                  <a:schemeClr val="tx1"/>
                </a:solidFill>
                <a:effectLst/>
                <a:latin typeface="+mn-lt"/>
                <a:ea typeface="+mn-ea"/>
                <a:cs typeface="+mn-cs"/>
              </a:rPr>
              <a:t>public place</a:t>
            </a:r>
            <a:r>
              <a:rPr lang="en-GB" sz="1200" b="0" i="0" u="none" strike="noStrike" kern="1200" dirty="0">
                <a:solidFill>
                  <a:schemeClr val="tx1"/>
                </a:solidFill>
                <a:effectLst/>
                <a:latin typeface="+mn-lt"/>
                <a:ea typeface="+mn-ea"/>
                <a:cs typeface="+mn-cs"/>
              </a:rPr>
              <a:t>, but</a:t>
            </a:r>
          </a:p>
          <a:p>
            <a:r>
              <a:rPr lang="en-GB" sz="1200" b="0" i="0" u="none" strike="noStrike" kern="1200" dirty="0">
                <a:solidFill>
                  <a:schemeClr val="tx1"/>
                </a:solidFill>
                <a:effectLst/>
                <a:latin typeface="+mn-lt"/>
                <a:ea typeface="+mn-ea"/>
                <a:cs typeface="+mn-cs"/>
              </a:rPr>
              <a:t>He has a </a:t>
            </a:r>
            <a:r>
              <a:rPr lang="en-GB" sz="1200" b="1" i="0" u="none" strike="noStrike" kern="1200" dirty="0">
                <a:solidFill>
                  <a:schemeClr val="tx1"/>
                </a:solidFill>
                <a:effectLst/>
                <a:latin typeface="+mn-lt"/>
                <a:ea typeface="+mn-ea"/>
                <a:cs typeface="+mn-cs"/>
              </a:rPr>
              <a:t>clear and reasonable excuse</a:t>
            </a:r>
            <a:r>
              <a:rPr lang="en-GB" sz="1200" b="0" i="0" u="none" strike="noStrike" kern="1200" dirty="0">
                <a:solidFill>
                  <a:schemeClr val="tx1"/>
                </a:solidFill>
                <a:effectLst/>
                <a:latin typeface="+mn-lt"/>
                <a:ea typeface="+mn-ea"/>
                <a:cs typeface="+mn-cs"/>
              </a:rPr>
              <a:t> for carrying the item</a:t>
            </a:r>
          </a:p>
          <a:p>
            <a:r>
              <a:rPr lang="en-GB" sz="1200" b="0" i="0" u="none" strike="noStrike" kern="1200" dirty="0">
                <a:solidFill>
                  <a:schemeClr val="tx1"/>
                </a:solidFill>
                <a:effectLst/>
                <a:latin typeface="+mn-lt"/>
                <a:ea typeface="+mn-ea"/>
                <a:cs typeface="+mn-cs"/>
              </a:rPr>
              <a:t>The knife is </a:t>
            </a:r>
            <a:r>
              <a:rPr lang="en-GB" sz="1200" b="1" i="0" u="none" strike="noStrike" kern="1200" dirty="0">
                <a:solidFill>
                  <a:schemeClr val="tx1"/>
                </a:solidFill>
                <a:effectLst/>
                <a:latin typeface="+mn-lt"/>
                <a:ea typeface="+mn-ea"/>
                <a:cs typeface="+mn-cs"/>
              </a:rPr>
              <a:t>not intended to be used as a weapon</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 is </a:t>
            </a:r>
            <a:r>
              <a:rPr lang="en-GB" sz="1200" b="1" i="0" u="none" strike="noStrike" kern="1200" dirty="0">
                <a:solidFill>
                  <a:schemeClr val="tx1"/>
                </a:solidFill>
                <a:effectLst/>
                <a:latin typeface="+mn-lt"/>
                <a:ea typeface="+mn-ea"/>
                <a:cs typeface="+mn-cs"/>
              </a:rPr>
              <a:t>no intention to cause injury</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Because Section 1 requires the item to be an </a:t>
            </a:r>
            <a:r>
              <a:rPr lang="en-GB" sz="1200" b="1" i="0" u="none" strike="noStrike" kern="1200" dirty="0">
                <a:solidFill>
                  <a:schemeClr val="tx1"/>
                </a:solidFill>
                <a:effectLst/>
                <a:latin typeface="+mn-lt"/>
                <a:ea typeface="+mn-ea"/>
                <a:cs typeface="+mn-cs"/>
              </a:rPr>
              <a:t>offensive weapon</a:t>
            </a:r>
            <a:r>
              <a:rPr lang="en-GB" sz="1200" b="0" i="0" u="none" strike="noStrike" kern="1200" dirty="0">
                <a:solidFill>
                  <a:schemeClr val="tx1"/>
                </a:solidFill>
                <a:effectLst/>
                <a:latin typeface="+mn-lt"/>
                <a:ea typeface="+mn-ea"/>
                <a:cs typeface="+mn-cs"/>
              </a:rPr>
              <a:t> (made, adapted, or intended to cause injury), Justin is </a:t>
            </a:r>
            <a:r>
              <a:rPr lang="en-GB" sz="1200" b="1" i="0" u="none" strike="noStrike" kern="1200" dirty="0">
                <a:solidFill>
                  <a:schemeClr val="tx1"/>
                </a:solidFill>
                <a:effectLst/>
                <a:latin typeface="+mn-lt"/>
                <a:ea typeface="+mn-ea"/>
                <a:cs typeface="+mn-cs"/>
              </a:rPr>
              <a:t>innocent of the offence</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3</a:t>
            </a:fld>
            <a:endParaRPr lang="en-US"/>
          </a:p>
        </p:txBody>
      </p:sp>
    </p:spTree>
    <p:extLst>
      <p:ext uri="{BB962C8B-B14F-4D97-AF65-F5344CB8AC3E}">
        <p14:creationId xmlns:p14="http://schemas.microsoft.com/office/powerpoint/2010/main" val="408005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The weapon does not need to be used</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No physical contact is required</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The threat alone is enough</a:t>
            </a:r>
            <a:r>
              <a:rPr lang="en-GB" sz="1200" b="0" i="0" u="none" strike="noStrike" kern="1200" dirty="0">
                <a:solidFill>
                  <a:schemeClr val="tx1"/>
                </a:solidFill>
                <a:effectLst/>
                <a:latin typeface="+mn-lt"/>
                <a:ea typeface="+mn-ea"/>
                <a:cs typeface="+mn-cs"/>
              </a:rPr>
              <a:t> if it creates an immediate risk of serious physical harm.</a:t>
            </a:r>
          </a:p>
          <a:p>
            <a:endParaRPr lang="en-US" dirty="0"/>
          </a:p>
          <a:p>
            <a:r>
              <a:rPr lang="en-US" dirty="0"/>
              <a:t>Male with large wooden spoon anecdote !!</a:t>
            </a:r>
          </a:p>
          <a:p>
            <a:endParaRPr lang="en-US" dirty="0"/>
          </a:p>
          <a:p>
            <a:r>
              <a:rPr lang="en-US" dirty="0"/>
              <a:t>SECTION 1 = Possession </a:t>
            </a:r>
          </a:p>
          <a:p>
            <a:r>
              <a:rPr lang="en-US" dirty="0"/>
              <a:t>SECTION 1A – Behaviour i.e. threatening someone </a:t>
            </a:r>
          </a:p>
        </p:txBody>
      </p:sp>
      <p:sp>
        <p:nvSpPr>
          <p:cNvPr id="4" name="Slide Number Placeholder 3"/>
          <p:cNvSpPr>
            <a:spLocks noGrp="1"/>
          </p:cNvSpPr>
          <p:nvPr>
            <p:ph type="sldNum" sz="quarter" idx="5"/>
          </p:nvPr>
        </p:nvSpPr>
        <p:spPr/>
        <p:txBody>
          <a:bodyPr/>
          <a:lstStyle/>
          <a:p>
            <a:fld id="{D3C3EA69-DDCF-924A-9543-670E6AE8ABAC}" type="slidenum">
              <a:rPr lang="en-US" smtClean="0"/>
              <a:t>4</a:t>
            </a:fld>
            <a:endParaRPr lang="en-US"/>
          </a:p>
        </p:txBody>
      </p:sp>
    </p:spTree>
    <p:extLst>
      <p:ext uri="{BB962C8B-B14F-4D97-AF65-F5344CB8AC3E}">
        <p14:creationId xmlns:p14="http://schemas.microsoft.com/office/powerpoint/2010/main" val="3763347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FEADC-D72D-18F7-8FAE-069CB66EF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B12CB0-8BA3-2D9F-C526-D00670FBA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7E43E2-7BF0-A447-0862-D673EBEC030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Criminal Justice Act 1988 (CJA)</a:t>
            </a:r>
            <a:r>
              <a:rPr lang="en-GB" sz="1200" b="0" i="0" u="none" strike="noStrike" kern="1200" dirty="0">
                <a:solidFill>
                  <a:schemeClr val="tx1"/>
                </a:solidFill>
                <a:effectLst/>
                <a:latin typeface="+mn-lt"/>
                <a:ea typeface="+mn-ea"/>
                <a:cs typeface="+mn-cs"/>
              </a:rPr>
              <a:t> was created because the </a:t>
            </a:r>
            <a:r>
              <a:rPr lang="en-GB" sz="1200" b="1" i="0" u="none" strike="noStrike" kern="1200" dirty="0">
                <a:solidFill>
                  <a:schemeClr val="tx1"/>
                </a:solidFill>
                <a:effectLst/>
                <a:latin typeface="+mn-lt"/>
                <a:ea typeface="+mn-ea"/>
                <a:cs typeface="+mn-cs"/>
              </a:rPr>
              <a:t>Prevention of Crime Act 1953 (PCA)</a:t>
            </a:r>
            <a:r>
              <a:rPr lang="en-GB" sz="1200" b="0" i="0" u="none" strike="noStrike" kern="1200" dirty="0">
                <a:solidFill>
                  <a:schemeClr val="tx1"/>
                </a:solidFill>
                <a:effectLst/>
                <a:latin typeface="+mn-lt"/>
                <a:ea typeface="+mn-ea"/>
                <a:cs typeface="+mn-cs"/>
              </a:rPr>
              <a:t> did </a:t>
            </a:r>
            <a:r>
              <a:rPr lang="en-GB" sz="1200" b="1" i="0" u="none" strike="noStrike" kern="1200" dirty="0">
                <a:solidFill>
                  <a:schemeClr val="tx1"/>
                </a:solidFill>
                <a:effectLst/>
                <a:latin typeface="+mn-lt"/>
                <a:ea typeface="+mn-ea"/>
                <a:cs typeface="+mn-cs"/>
              </a:rPr>
              <a:t>not adequately cover knives</a:t>
            </a:r>
            <a:r>
              <a:rPr lang="en-GB" sz="1200" b="0" i="0" u="none" strike="noStrike" kern="1200" dirty="0">
                <a:solidFill>
                  <a:schemeClr val="tx1"/>
                </a:solidFill>
                <a:effectLst/>
                <a:latin typeface="+mn-lt"/>
                <a:ea typeface="+mn-ea"/>
                <a:cs typeface="+mn-cs"/>
              </a:rPr>
              <a:t>, which are everyday items and not always “offensive weapons” in law. Parliament needed a </a:t>
            </a:r>
            <a:r>
              <a:rPr lang="en-GB" sz="1200" b="1" i="0" u="none" strike="noStrike" kern="1200" dirty="0">
                <a:solidFill>
                  <a:schemeClr val="tx1"/>
                </a:solidFill>
                <a:effectLst/>
                <a:latin typeface="+mn-lt"/>
                <a:ea typeface="+mn-ea"/>
                <a:cs typeface="+mn-cs"/>
              </a:rPr>
              <a:t>clear, knife‑specific offence</a:t>
            </a:r>
            <a:r>
              <a:rPr lang="en-GB" sz="1200" b="0" i="0" u="none" strike="noStrike" kern="1200" dirty="0">
                <a:solidFill>
                  <a:schemeClr val="tx1"/>
                </a:solidFill>
                <a:effectLst/>
                <a:latin typeface="+mn-lt"/>
                <a:ea typeface="+mn-ea"/>
                <a:cs typeface="+mn-cs"/>
              </a:rPr>
              <a:t> that did </a:t>
            </a:r>
            <a:r>
              <a:rPr lang="en-GB" sz="1200" b="1" i="0" u="none" strike="noStrike" kern="1200" dirty="0">
                <a:solidFill>
                  <a:schemeClr val="tx1"/>
                </a:solidFill>
                <a:effectLst/>
                <a:latin typeface="+mn-lt"/>
                <a:ea typeface="+mn-ea"/>
                <a:cs typeface="+mn-cs"/>
              </a:rPr>
              <a:t>not depend on proving intent</a:t>
            </a:r>
            <a:r>
              <a:rPr lang="en-GB" sz="1200" b="0" i="0" u="none" strike="noStrike" kern="1200" dirty="0">
                <a:solidFill>
                  <a:schemeClr val="tx1"/>
                </a:solidFill>
                <a:effectLst/>
                <a:latin typeface="+mn-lt"/>
                <a:ea typeface="+mn-ea"/>
                <a:cs typeface="+mn-cs"/>
              </a:rPr>
              <a:t>.</a:t>
            </a:r>
          </a:p>
          <a:p>
            <a:endParaRPr lang="en-US" dirty="0"/>
          </a:p>
          <a:p>
            <a:r>
              <a:rPr lang="en-GB" sz="1200" b="0" i="0" u="none" strike="noStrike" kern="1200" dirty="0">
                <a:solidFill>
                  <a:schemeClr val="tx1"/>
                </a:solidFill>
                <a:effectLst/>
                <a:latin typeface="+mn-lt"/>
                <a:ea typeface="+mn-ea"/>
                <a:cs typeface="+mn-cs"/>
              </a:rPr>
              <a:t>Most </a:t>
            </a:r>
            <a:r>
              <a:rPr lang="en-GB" sz="1200" b="1" i="0" u="none" strike="noStrike" kern="1200" dirty="0">
                <a:solidFill>
                  <a:schemeClr val="tx1"/>
                </a:solidFill>
                <a:effectLst/>
                <a:latin typeface="+mn-lt"/>
                <a:ea typeface="+mn-ea"/>
                <a:cs typeface="+mn-cs"/>
              </a:rPr>
              <a:t>knives are not made or adapted as weapons</a:t>
            </a:r>
            <a:r>
              <a:rPr lang="en-GB" sz="1200" b="0" i="0" u="none" strike="noStrike" kern="1200" dirty="0">
                <a:solidFill>
                  <a:schemeClr val="tx1"/>
                </a:solidFill>
                <a:effectLst/>
                <a:latin typeface="+mn-lt"/>
                <a:ea typeface="+mn-ea"/>
                <a:cs typeface="+mn-cs"/>
              </a:rPr>
              <a:t> (e.g. kitchen knives), so under the PCA:</a:t>
            </a:r>
          </a:p>
          <a:p>
            <a:r>
              <a:rPr lang="en-GB" sz="1200" b="0" i="0" u="none" strike="noStrike" kern="1200" dirty="0">
                <a:solidFill>
                  <a:schemeClr val="tx1"/>
                </a:solidFill>
                <a:effectLst/>
                <a:latin typeface="+mn-lt"/>
                <a:ea typeface="+mn-ea"/>
                <a:cs typeface="+mn-cs"/>
              </a:rPr>
              <a:t>Police often had to </a:t>
            </a:r>
            <a:r>
              <a:rPr lang="en-GB" sz="1200" b="1" i="0" u="none" strike="noStrike" kern="1200" dirty="0">
                <a:solidFill>
                  <a:schemeClr val="tx1"/>
                </a:solidFill>
                <a:effectLst/>
                <a:latin typeface="+mn-lt"/>
                <a:ea typeface="+mn-ea"/>
                <a:cs typeface="+mn-cs"/>
              </a:rPr>
              <a:t>prove intent</a:t>
            </a:r>
            <a:r>
              <a:rPr lang="en-GB" sz="1200" b="0" i="0" u="none" strike="noStrike" kern="1200" dirty="0">
                <a:solidFill>
                  <a:schemeClr val="tx1"/>
                </a:solidFill>
                <a:effectLst/>
                <a:latin typeface="+mn-lt"/>
                <a:ea typeface="+mn-ea"/>
                <a:cs typeface="+mn-cs"/>
              </a:rPr>
              <a:t> to use the knife as a weapon.</a:t>
            </a:r>
          </a:p>
          <a:p>
            <a:r>
              <a:rPr lang="en-GB" sz="1200" b="0" i="0" u="none" strike="noStrike" kern="1200" dirty="0">
                <a:solidFill>
                  <a:schemeClr val="tx1"/>
                </a:solidFill>
                <a:effectLst/>
                <a:latin typeface="+mn-lt"/>
                <a:ea typeface="+mn-ea"/>
                <a:cs typeface="+mn-cs"/>
              </a:rPr>
              <a:t>If intent could not be shown, </a:t>
            </a:r>
            <a:r>
              <a:rPr lang="en-GB" sz="1200" b="1" i="0" u="none" strike="noStrike" kern="1200" dirty="0">
                <a:solidFill>
                  <a:schemeClr val="tx1"/>
                </a:solidFill>
                <a:effectLst/>
                <a:latin typeface="+mn-lt"/>
                <a:ea typeface="+mn-ea"/>
                <a:cs typeface="+mn-cs"/>
              </a:rPr>
              <a:t>no offence was committed</a:t>
            </a:r>
            <a:r>
              <a:rPr lang="en-GB" sz="1200" b="0" i="0" u="none" strike="noStrike" kern="1200" dirty="0">
                <a:solidFill>
                  <a:schemeClr val="tx1"/>
                </a:solidFill>
                <a:effectLst/>
                <a:latin typeface="+mn-lt"/>
                <a:ea typeface="+mn-ea"/>
                <a:cs typeface="+mn-cs"/>
              </a:rPr>
              <a:t>, even though the person was carrying a knife in public.</a:t>
            </a:r>
          </a:p>
          <a:p>
            <a:r>
              <a:rPr lang="en-GB" sz="1200" b="0" i="0" u="none" strike="noStrike" kern="1200" dirty="0">
                <a:solidFill>
                  <a:schemeClr val="tx1"/>
                </a:solidFill>
                <a:effectLst/>
                <a:latin typeface="+mn-lt"/>
                <a:ea typeface="+mn-ea"/>
                <a:cs typeface="+mn-cs"/>
              </a:rPr>
              <a:t>This made enforcement difficult and inconsistent.</a:t>
            </a:r>
          </a:p>
          <a:p>
            <a:endParaRPr lang="en-US" dirty="0"/>
          </a:p>
        </p:txBody>
      </p:sp>
      <p:sp>
        <p:nvSpPr>
          <p:cNvPr id="4" name="Slide Number Placeholder 3">
            <a:extLst>
              <a:ext uri="{FF2B5EF4-FFF2-40B4-BE49-F238E27FC236}">
                <a16:creationId xmlns:a16="http://schemas.microsoft.com/office/drawing/2014/main" id="{E6FB6180-D63B-514E-DB61-A3BF68024432}"/>
              </a:ext>
            </a:extLst>
          </p:cNvPr>
          <p:cNvSpPr>
            <a:spLocks noGrp="1"/>
          </p:cNvSpPr>
          <p:nvPr>
            <p:ph type="sldNum" sz="quarter" idx="5"/>
          </p:nvPr>
        </p:nvSpPr>
        <p:spPr/>
        <p:txBody>
          <a:bodyPr/>
          <a:lstStyle/>
          <a:p>
            <a:fld id="{2305D39E-461B-0B47-84CB-22C6E7F2C706}" type="slidenum">
              <a:rPr lang="en-US" smtClean="0"/>
              <a:t>5</a:t>
            </a:fld>
            <a:endParaRPr lang="en-US"/>
          </a:p>
        </p:txBody>
      </p:sp>
    </p:spTree>
    <p:extLst>
      <p:ext uri="{BB962C8B-B14F-4D97-AF65-F5344CB8AC3E}">
        <p14:creationId xmlns:p14="http://schemas.microsoft.com/office/powerpoint/2010/main" val="3289303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dirty="0">
                <a:latin typeface="Segoe UI" panose="020B0502040204020203" pitchFamily="34" charset="0"/>
              </a:rPr>
              <a:t>Discuss the definitions of each key element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b="1" dirty="0">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dirty="0">
                <a:latin typeface="Segoe UI" panose="020B0502040204020203" pitchFamily="34" charset="0"/>
              </a:rPr>
              <a:t>B</a:t>
            </a:r>
            <a:r>
              <a:rPr kumimoji="0" lang="en-US" altLang="en-US" sz="1200" b="1" i="0" u="none" strike="noStrike" cap="none" normalizeH="0" baseline="0" dirty="0">
                <a:ln>
                  <a:noFill/>
                </a:ln>
                <a:effectLst/>
                <a:latin typeface="Segoe UI" panose="020B0502040204020203" pitchFamily="34" charset="0"/>
              </a:rPr>
              <a:t>laded article </a:t>
            </a:r>
            <a:r>
              <a:rPr kumimoji="0" lang="en-US" altLang="en-US" sz="1200" i="0" u="none" strike="noStrike" cap="none" normalizeH="0" baseline="0" dirty="0">
                <a:ln>
                  <a:noFill/>
                </a:ln>
                <a:effectLst/>
                <a:latin typeface="Segoe UI" panose="020B0502040204020203"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effectLst/>
                <a:latin typeface="Segoe UI" panose="020B0502040204020203" pitchFamily="34" charset="0"/>
              </a:rPr>
              <a:t>Any article that has a blade or is sharply pointed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Segoe UI" panose="020B0502040204020203" pitchFamily="34" charset="0"/>
              </a:rPr>
              <a:t>This includes knives and other sharp objects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Segoe UI" panose="020B0502040204020203" pitchFamily="34" charset="0"/>
              </a:rPr>
              <a:t>*****************************************************************************</a:t>
            </a:r>
            <a:br>
              <a:rPr kumimoji="0" lang="en-US" altLang="en-US" sz="1200" i="0" u="none" strike="noStrike" cap="none" normalizeH="0" baseline="0" dirty="0">
                <a:ln>
                  <a:noFill/>
                </a:ln>
                <a:solidFill>
                  <a:srgbClr val="000000"/>
                </a:solidFill>
                <a:effectLst/>
                <a:latin typeface="Segoe UI" panose="020B0502040204020203" pitchFamily="34" charset="0"/>
              </a:rPr>
            </a:br>
            <a:r>
              <a:rPr kumimoji="0" lang="en-US" altLang="en-US" sz="1200" i="0" u="none" strike="noStrike" cap="none" normalizeH="0" baseline="0" dirty="0">
                <a:ln>
                  <a:noFill/>
                </a:ln>
                <a:solidFill>
                  <a:srgbClr val="000000"/>
                </a:solidFill>
                <a:effectLst/>
                <a:latin typeface="Segoe UI" panose="020B0502040204020203" pitchFamily="34" charset="0"/>
              </a:rPr>
              <a:t>A folding pocketknife is allowed only if: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The blade does not lock, 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The cutting edge is 3 inches (7.62 cm) or less </a:t>
            </a:r>
            <a:endParaRPr lang="en-US" altLang="en-US" sz="1200" dirty="0">
              <a:solidFill>
                <a:srgbClr val="464FEB"/>
              </a:solidFill>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 Lock knives are illegal in public, even if the blade is under 3 inches</a:t>
            </a:r>
            <a:r>
              <a:rPr kumimoji="0" lang="en-US" altLang="en-US" sz="1200" b="0" i="0" u="none" strike="noStrike" cap="none" normalizeH="0" baseline="0" dirty="0">
                <a:ln>
                  <a:noFill/>
                </a:ln>
                <a:solidFill>
                  <a:srgbClr val="000000"/>
                </a:solidFill>
                <a:effectLst/>
                <a:latin typeface="Segoe UI" panose="020B0502040204020203"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algn="l">
              <a:lnSpc>
                <a:spcPts val="1500"/>
              </a:lnSpc>
              <a:buNone/>
            </a:pPr>
            <a:r>
              <a:rPr lang="en-GB" sz="1200" b="1" i="0" u="none" strike="noStrike" dirty="0">
                <a:solidFill>
                  <a:srgbClr val="000000"/>
                </a:solidFill>
                <a:effectLst/>
                <a:latin typeface="Segoe UI" panose="020B0502040204020203" pitchFamily="34" charset="0"/>
              </a:rPr>
              <a:t>A public place includes</a:t>
            </a:r>
            <a:r>
              <a:rPr lang="en-GB" sz="1200" b="0" i="0" u="none" strike="noStrike" dirty="0">
                <a:solidFill>
                  <a:srgbClr val="000000"/>
                </a:solidFill>
                <a:effectLst/>
                <a:latin typeface="Segoe UI" panose="020B0502040204020203" pitchFamily="34" charset="0"/>
              </a:rPr>
              <a:t>:</a:t>
            </a:r>
          </a:p>
          <a:p>
            <a:pPr algn="l">
              <a:lnSpc>
                <a:spcPts val="1500"/>
              </a:lnSpc>
              <a:buFont typeface="Arial" panose="020B0604020202020204" pitchFamily="34" charset="0"/>
              <a:buChar char="•"/>
            </a:pPr>
            <a:r>
              <a:rPr lang="en-GB" sz="1200" b="0" i="0" u="none" strike="noStrike" dirty="0">
                <a:solidFill>
                  <a:srgbClr val="000000"/>
                </a:solidFill>
                <a:effectLst/>
                <a:latin typeface="Segoe UI" panose="020B0502040204020203" pitchFamily="34" charset="0"/>
              </a:rPr>
              <a:t>Streets and parks</a:t>
            </a:r>
          </a:p>
          <a:p>
            <a:pPr algn="l">
              <a:lnSpc>
                <a:spcPts val="1500"/>
              </a:lnSpc>
              <a:buFont typeface="Arial" panose="020B0604020202020204" pitchFamily="34" charset="0"/>
              <a:buChar char="•"/>
            </a:pPr>
            <a:r>
              <a:rPr lang="en-GB" sz="1200" b="0" i="0" u="none" strike="noStrike" dirty="0">
                <a:solidFill>
                  <a:srgbClr val="000000"/>
                </a:solidFill>
                <a:effectLst/>
                <a:latin typeface="Segoe UI" panose="020B0502040204020203" pitchFamily="34" charset="0"/>
              </a:rPr>
              <a:t>Shops, pubs, and public buildings</a:t>
            </a:r>
          </a:p>
          <a:p>
            <a:pPr algn="l">
              <a:lnSpc>
                <a:spcPts val="1500"/>
              </a:lnSpc>
              <a:buFont typeface="Arial" panose="020B0604020202020204" pitchFamily="34" charset="0"/>
              <a:buChar char="•"/>
            </a:pPr>
            <a:r>
              <a:rPr lang="en-GB" sz="1200" b="0" i="0" u="none" strike="noStrike" dirty="0">
                <a:solidFill>
                  <a:srgbClr val="000000"/>
                </a:solidFill>
                <a:effectLst/>
                <a:latin typeface="Segoe UI" panose="020B0502040204020203" pitchFamily="34" charset="0"/>
              </a:rPr>
              <a:t>Any place the public can access, whether free or paid</a:t>
            </a:r>
          </a:p>
          <a:p>
            <a:pPr algn="l">
              <a:lnSpc>
                <a:spcPts val="1500"/>
              </a:lnSpc>
              <a:buFont typeface="Arial" panose="020B0604020202020204" pitchFamily="34" charset="0"/>
              <a:buChar char="•"/>
            </a:pPr>
            <a:endParaRPr lang="en-GB" sz="1200" b="0" i="0" u="none" strike="noStrike" dirty="0">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Segoe UI" panose="020B0502040204020203" pitchFamily="34" charset="0"/>
              </a:rPr>
              <a:t>Lawful authority or good reason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Segoe UI" panose="020B0502040204020203" pitchFamily="34" charset="0"/>
              </a:rPr>
              <a:t>A person may avoid conviction if they can prove they had the item: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For work (e.g. a chef or tradesperson)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For religious reasons – Kirpan (Small rigid knife for Sikh religious reasons)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As part of a national costume  - Skean </a:t>
            </a:r>
            <a:r>
              <a:rPr kumimoji="0" lang="en-US" altLang="en-US" sz="1200" i="0" u="none" strike="noStrike" cap="none" normalizeH="0" baseline="0" dirty="0" err="1">
                <a:ln>
                  <a:noFill/>
                </a:ln>
                <a:solidFill>
                  <a:srgbClr val="000000"/>
                </a:solidFill>
                <a:effectLst/>
                <a:latin typeface="Segoe UI" panose="020B0502040204020203" pitchFamily="34" charset="0"/>
              </a:rPr>
              <a:t>dhu</a:t>
            </a:r>
            <a:r>
              <a:rPr kumimoji="0" lang="en-US" altLang="en-US" sz="1200" i="0" u="none" strike="noStrike" cap="none" normalizeH="0" baseline="0" dirty="0">
                <a:ln>
                  <a:noFill/>
                </a:ln>
                <a:solidFill>
                  <a:srgbClr val="000000"/>
                </a:solidFill>
                <a:effectLst/>
                <a:latin typeface="Segoe UI" panose="020B0502040204020203" pitchFamily="34" charset="0"/>
              </a:rPr>
              <a:t> (small knife as part of Scottish national costume)</a:t>
            </a:r>
            <a:endParaRPr lang="en-US" altLang="en-US" sz="1200" dirty="0">
              <a:solidFill>
                <a:srgbClr val="000000"/>
              </a:solidFill>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rgbClr val="000000"/>
                </a:solidFill>
                <a:effectLst/>
                <a:latin typeface="Segoe UI" panose="020B0502040204020203" pitchFamily="34" charset="0"/>
              </a:rPr>
              <a:t>The burden of proof is on the person carrying the item, not the police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1200" i="0" u="none" strike="noStrike" cap="none" normalizeH="0" baseline="0" dirty="0">
              <a:ln>
                <a:noFill/>
              </a:ln>
              <a:solidFill>
                <a:srgbClr val="000000"/>
              </a:solidFill>
              <a:effectLst/>
              <a:latin typeface="Segoe UI" panose="020B0502040204020203" pitchFamily="34" charset="0"/>
            </a:endParaRPr>
          </a:p>
          <a:p>
            <a:r>
              <a:rPr lang="en-GB" sz="1200" b="1" i="0" u="none" strike="noStrike" kern="1200" dirty="0">
                <a:solidFill>
                  <a:schemeClr val="tx1"/>
                </a:solidFill>
                <a:effectLst/>
                <a:latin typeface="+mn-lt"/>
                <a:ea typeface="+mn-ea"/>
                <a:cs typeface="+mn-cs"/>
              </a:rPr>
              <a:t>Key points to remember</a:t>
            </a:r>
          </a:p>
          <a:p>
            <a:r>
              <a:rPr lang="en-GB" sz="1200" b="0" i="0" u="none" strike="noStrike" kern="1200" dirty="0">
                <a:solidFill>
                  <a:schemeClr val="tx1"/>
                </a:solidFill>
                <a:effectLst/>
                <a:latin typeface="+mn-lt"/>
                <a:ea typeface="+mn-ea"/>
                <a:cs typeface="+mn-cs"/>
              </a:rPr>
              <a:t>The offence is about </a:t>
            </a:r>
            <a:r>
              <a:rPr lang="en-GB" sz="1200" b="1" i="0" u="none" strike="noStrike" kern="1200" dirty="0">
                <a:solidFill>
                  <a:schemeClr val="tx1"/>
                </a:solidFill>
                <a:effectLst/>
                <a:latin typeface="+mn-lt"/>
                <a:ea typeface="+mn-ea"/>
                <a:cs typeface="+mn-cs"/>
              </a:rPr>
              <a:t>possession</a:t>
            </a:r>
            <a:r>
              <a:rPr lang="en-GB" sz="1200" b="0" i="0" u="none" strike="noStrike" kern="1200" dirty="0">
                <a:solidFill>
                  <a:schemeClr val="tx1"/>
                </a:solidFill>
                <a:effectLst/>
                <a:latin typeface="+mn-lt"/>
                <a:ea typeface="+mn-ea"/>
                <a:cs typeface="+mn-cs"/>
              </a:rPr>
              <a:t>, not use</a:t>
            </a:r>
          </a:p>
          <a:p>
            <a:r>
              <a:rPr lang="en-GB" sz="1200" b="0" i="0" u="none" strike="noStrike" kern="1200" dirty="0">
                <a:solidFill>
                  <a:schemeClr val="tx1"/>
                </a:solidFill>
                <a:effectLst/>
                <a:latin typeface="+mn-lt"/>
                <a:ea typeface="+mn-ea"/>
                <a:cs typeface="+mn-cs"/>
              </a:rPr>
              <a:t>The item </a:t>
            </a:r>
            <a:r>
              <a:rPr lang="en-GB" sz="1200" b="1" i="0" u="none" strike="noStrike" kern="1200" dirty="0">
                <a:solidFill>
                  <a:schemeClr val="tx1"/>
                </a:solidFill>
                <a:effectLst/>
                <a:latin typeface="+mn-lt"/>
                <a:ea typeface="+mn-ea"/>
                <a:cs typeface="+mn-cs"/>
              </a:rPr>
              <a:t>does not need to be shown or used</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Carrying a bladed article </a:t>
            </a:r>
            <a:r>
              <a:rPr lang="en-GB" sz="1200" b="1" i="0" u="none" strike="noStrike" kern="1200" dirty="0">
                <a:solidFill>
                  <a:schemeClr val="tx1"/>
                </a:solidFill>
                <a:effectLst/>
                <a:latin typeface="+mn-lt"/>
                <a:ea typeface="+mn-ea"/>
                <a:cs typeface="+mn-cs"/>
              </a:rPr>
              <a:t>without a good reason is enough</a:t>
            </a:r>
            <a:r>
              <a:rPr lang="en-GB" sz="1200" b="0" i="0" u="none" strike="noStrike" kern="1200" dirty="0">
                <a:solidFill>
                  <a:schemeClr val="tx1"/>
                </a:solidFill>
                <a:effectLst/>
                <a:latin typeface="+mn-lt"/>
                <a:ea typeface="+mn-ea"/>
                <a:cs typeface="+mn-cs"/>
              </a:rPr>
              <a:t> to commit the offence</a:t>
            </a:r>
          </a:p>
          <a:p>
            <a:r>
              <a:rPr lang="en-GB" sz="1200" b="0" i="0" u="none" strike="noStrike" kern="1200" dirty="0">
                <a:solidFill>
                  <a:schemeClr val="tx1"/>
                </a:solidFill>
                <a:effectLst/>
                <a:latin typeface="+mn-lt"/>
                <a:ea typeface="+mn-ea"/>
                <a:cs typeface="+mn-cs"/>
              </a:rPr>
              <a:t>This section applies </a:t>
            </a:r>
            <a:r>
              <a:rPr lang="en-GB" sz="1200" b="1" i="0" u="none" strike="noStrike" kern="1200" dirty="0">
                <a:solidFill>
                  <a:schemeClr val="tx1"/>
                </a:solidFill>
                <a:effectLst/>
                <a:latin typeface="+mn-lt"/>
                <a:ea typeface="+mn-ea"/>
                <a:cs typeface="+mn-cs"/>
              </a:rPr>
              <a:t>only to public places</a:t>
            </a:r>
            <a:r>
              <a:rPr lang="en-GB" sz="1200" b="0" i="0" u="none" strike="noStrike" kern="1200" dirty="0">
                <a:solidFill>
                  <a:schemeClr val="tx1"/>
                </a:solidFill>
                <a:effectLst/>
                <a:latin typeface="+mn-lt"/>
                <a:ea typeface="+mn-ea"/>
                <a:cs typeface="+mn-cs"/>
              </a:rPr>
              <a:t> (schools are covered separately under Section 139A)</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6</a:t>
            </a:fld>
            <a:endParaRPr lang="en-US"/>
          </a:p>
        </p:txBody>
      </p:sp>
    </p:spTree>
    <p:extLst>
      <p:ext uri="{BB962C8B-B14F-4D97-AF65-F5344CB8AC3E}">
        <p14:creationId xmlns:p14="http://schemas.microsoft.com/office/powerpoint/2010/main" val="3972912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It applies </a:t>
            </a:r>
            <a:r>
              <a:rPr lang="en-GB" sz="1200" b="1" i="0" u="none" strike="noStrike" kern="1200" dirty="0">
                <a:solidFill>
                  <a:schemeClr val="tx1"/>
                </a:solidFill>
                <a:effectLst/>
                <a:latin typeface="+mn-lt"/>
                <a:ea typeface="+mn-ea"/>
                <a:cs typeface="+mn-cs"/>
              </a:rPr>
              <a:t>whether or not the school is open at the time</a:t>
            </a:r>
            <a:endParaRPr lang="en-GB" sz="1200" b="0" i="0" u="none" strike="noStrike" kern="1200" dirty="0">
              <a:solidFill>
                <a:schemeClr val="tx1"/>
              </a:solidFill>
              <a:effectLst/>
              <a:latin typeface="+mn-lt"/>
              <a:ea typeface="+mn-ea"/>
              <a:cs typeface="+mn-cs"/>
            </a:endParaRPr>
          </a:p>
          <a:p>
            <a:endParaRPr lang="en-US" dirty="0"/>
          </a:p>
          <a:p>
            <a:r>
              <a:rPr lang="en-GB" sz="1200" b="1" i="0" u="none" strike="noStrike" kern="1200" dirty="0">
                <a:solidFill>
                  <a:schemeClr val="tx1"/>
                </a:solidFill>
                <a:effectLst/>
                <a:latin typeface="+mn-lt"/>
                <a:ea typeface="+mn-ea"/>
                <a:cs typeface="+mn-cs"/>
              </a:rPr>
              <a:t>Any bladed article</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Any sharply pointed article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applies </a:t>
            </a:r>
            <a:r>
              <a:rPr lang="en-GB" sz="1200" b="1" i="0" u="none" strike="noStrike" kern="1200" dirty="0">
                <a:solidFill>
                  <a:schemeClr val="tx1"/>
                </a:solidFill>
                <a:effectLst/>
                <a:latin typeface="+mn-lt"/>
                <a:ea typeface="+mn-ea"/>
                <a:cs typeface="+mn-cs"/>
              </a:rPr>
              <a:t>even if the item would normally be legal to carry in public</a:t>
            </a:r>
            <a:endParaRPr lang="en-GB" sz="1200" b="0" i="0" u="none" strike="noStrike" kern="1200" dirty="0">
              <a:solidFill>
                <a:schemeClr val="tx1"/>
              </a:solidFill>
              <a:effectLst/>
              <a:latin typeface="+mn-lt"/>
              <a:ea typeface="+mn-ea"/>
              <a:cs typeface="+mn-cs"/>
            </a:endParaRPr>
          </a:p>
          <a:p>
            <a:endParaRPr lang="en-US" dirty="0"/>
          </a:p>
          <a:p>
            <a:r>
              <a:rPr lang="en-GB" sz="1200" b="1" i="0" u="none" strike="noStrike" kern="1200" dirty="0">
                <a:solidFill>
                  <a:schemeClr val="tx1"/>
                </a:solidFill>
                <a:effectLst/>
                <a:latin typeface="+mn-lt"/>
                <a:ea typeface="+mn-ea"/>
                <a:cs typeface="+mn-cs"/>
              </a:rPr>
              <a:t>Key points to remember</a:t>
            </a:r>
          </a:p>
          <a:p>
            <a:r>
              <a:rPr lang="en-GB" sz="1200" b="0" i="0" u="none" strike="noStrike" kern="1200" dirty="0">
                <a:solidFill>
                  <a:schemeClr val="tx1"/>
                </a:solidFill>
                <a:effectLst/>
                <a:latin typeface="+mn-lt"/>
                <a:ea typeface="+mn-ea"/>
                <a:cs typeface="+mn-cs"/>
              </a:rPr>
              <a:t>This section applies </a:t>
            </a:r>
            <a:r>
              <a:rPr lang="en-GB" sz="1200" b="1" i="0" u="none" strike="noStrike" kern="1200" dirty="0">
                <a:solidFill>
                  <a:schemeClr val="tx1"/>
                </a:solidFill>
                <a:effectLst/>
                <a:latin typeface="+mn-lt"/>
                <a:ea typeface="+mn-ea"/>
                <a:cs typeface="+mn-cs"/>
              </a:rPr>
              <a:t>only to school premises</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Intent does not matter</a:t>
            </a:r>
            <a:r>
              <a:rPr lang="en-GB" sz="1200" b="0" i="0" u="none" strike="noStrike" kern="1200" dirty="0">
                <a:solidFill>
                  <a:schemeClr val="tx1"/>
                </a:solidFill>
                <a:effectLst/>
                <a:latin typeface="+mn-lt"/>
                <a:ea typeface="+mn-ea"/>
                <a:cs typeface="+mn-cs"/>
              </a:rPr>
              <a:t> — possession is enough</a:t>
            </a:r>
          </a:p>
          <a:p>
            <a:r>
              <a:rPr lang="en-GB" sz="1200" b="0" i="0" u="none" strike="noStrike" kern="1200" dirty="0">
                <a:solidFill>
                  <a:schemeClr val="tx1"/>
                </a:solidFill>
                <a:effectLst/>
                <a:latin typeface="+mn-lt"/>
                <a:ea typeface="+mn-ea"/>
                <a:cs typeface="+mn-cs"/>
              </a:rPr>
              <a:t>Items legal in public can still be </a:t>
            </a:r>
            <a:r>
              <a:rPr lang="en-GB" sz="1200" b="1" i="0" u="none" strike="noStrike" kern="1200" dirty="0">
                <a:solidFill>
                  <a:schemeClr val="tx1"/>
                </a:solidFill>
                <a:effectLst/>
                <a:latin typeface="+mn-lt"/>
                <a:ea typeface="+mn-ea"/>
                <a:cs typeface="+mn-cs"/>
              </a:rPr>
              <a:t>illegal in schools</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law is designed to </a:t>
            </a:r>
            <a:r>
              <a:rPr lang="en-GB" sz="1200" b="1" i="0" u="none" strike="noStrike" kern="1200" dirty="0">
                <a:solidFill>
                  <a:schemeClr val="tx1"/>
                </a:solidFill>
                <a:effectLst/>
                <a:latin typeface="+mn-lt"/>
                <a:ea typeface="+mn-ea"/>
                <a:cs typeface="+mn-cs"/>
              </a:rPr>
              <a:t>protect pupils and staff</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7</a:t>
            </a:fld>
            <a:endParaRPr lang="en-US"/>
          </a:p>
        </p:txBody>
      </p:sp>
    </p:spTree>
    <p:extLst>
      <p:ext uri="{BB962C8B-B14F-4D97-AF65-F5344CB8AC3E}">
        <p14:creationId xmlns:p14="http://schemas.microsoft.com/office/powerpoint/2010/main" val="1138178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rPr>
              <a:t>This offence applies </a:t>
            </a:r>
            <a:r>
              <a:rPr kumimoji="0" lang="en-US" altLang="en-US" sz="1200" b="1" i="0" u="none" strike="noStrike" cap="none" normalizeH="0" baseline="0" dirty="0">
                <a:ln>
                  <a:noFill/>
                </a:ln>
              </a:rPr>
              <a:t>both in public places and on school premises</a:t>
            </a:r>
            <a:r>
              <a:rPr kumimoji="0" lang="en-US" altLang="en-US" sz="1200" b="0" i="0" u="none" strike="noStrike" cap="none" normalizeH="0" baseline="0" dirty="0">
                <a:ln>
                  <a:noFill/>
                </a:ln>
              </a:rPr>
              <a:t> and includes </a:t>
            </a:r>
            <a:r>
              <a:rPr kumimoji="0" lang="en-US" altLang="en-US" sz="1200" b="1" i="0" u="none" strike="noStrike" cap="none" normalizeH="0" baseline="0" dirty="0">
                <a:ln>
                  <a:noFill/>
                </a:ln>
              </a:rPr>
              <a:t>schools, playgrounds, and school grounds</a:t>
            </a:r>
            <a:endParaRPr kumimoji="0" lang="en-US" altLang="en-US" sz="1200" b="0" i="0" u="none" strike="noStrike" cap="none" normalizeH="0" baseline="0" dirty="0">
              <a:ln>
                <a:noFill/>
              </a:ln>
            </a:endParaRP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Important points to remember</a:t>
            </a:r>
          </a:p>
          <a:p>
            <a:r>
              <a:rPr lang="en-GB" sz="1200" b="0" i="0" u="none" strike="noStrike" kern="1200" dirty="0">
                <a:solidFill>
                  <a:schemeClr val="tx1"/>
                </a:solidFill>
                <a:effectLst/>
                <a:latin typeface="+mn-lt"/>
                <a:ea typeface="+mn-ea"/>
                <a:cs typeface="+mn-cs"/>
              </a:rPr>
              <a:t>The item </a:t>
            </a:r>
            <a:r>
              <a:rPr lang="en-GB" sz="1200" b="1" i="0" u="none" strike="noStrike" kern="1200" dirty="0">
                <a:solidFill>
                  <a:schemeClr val="tx1"/>
                </a:solidFill>
                <a:effectLst/>
                <a:latin typeface="+mn-lt"/>
                <a:ea typeface="+mn-ea"/>
                <a:cs typeface="+mn-cs"/>
              </a:rPr>
              <a:t>does not have to be used</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No physical contact is required</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offence is about </a:t>
            </a:r>
            <a:r>
              <a:rPr lang="en-GB" sz="1200" b="1" i="0" u="none" strike="noStrike" kern="1200" dirty="0">
                <a:solidFill>
                  <a:schemeClr val="tx1"/>
                </a:solidFill>
                <a:effectLst/>
                <a:latin typeface="+mn-lt"/>
                <a:ea typeface="+mn-ea"/>
                <a:cs typeface="+mn-cs"/>
              </a:rPr>
              <a:t>threatening behaviour</a:t>
            </a:r>
            <a:r>
              <a:rPr lang="en-GB" sz="1200" b="0" i="0" u="none" strike="noStrike" kern="1200" dirty="0">
                <a:solidFill>
                  <a:schemeClr val="tx1"/>
                </a:solidFill>
                <a:effectLst/>
                <a:latin typeface="+mn-lt"/>
                <a:ea typeface="+mn-ea"/>
                <a:cs typeface="+mn-cs"/>
              </a:rPr>
              <a:t>, not just possession</a:t>
            </a:r>
          </a:p>
          <a:p>
            <a:r>
              <a:rPr lang="en-GB" sz="1200" b="0" i="0" u="none" strike="noStrike" kern="1200" dirty="0">
                <a:solidFill>
                  <a:schemeClr val="tx1"/>
                </a:solidFill>
                <a:effectLst/>
                <a:latin typeface="+mn-lt"/>
                <a:ea typeface="+mn-ea"/>
                <a:cs typeface="+mn-cs"/>
              </a:rPr>
              <a:t>What matters is whether a </a:t>
            </a:r>
            <a:r>
              <a:rPr lang="en-GB" sz="1200" b="1" i="0" u="none" strike="noStrike" kern="1200" dirty="0">
                <a:solidFill>
                  <a:schemeClr val="tx1"/>
                </a:solidFill>
                <a:effectLst/>
                <a:latin typeface="+mn-lt"/>
                <a:ea typeface="+mn-ea"/>
                <a:cs typeface="+mn-cs"/>
              </a:rPr>
              <a:t>reasonable person</a:t>
            </a:r>
            <a:r>
              <a:rPr lang="en-GB" sz="1200" b="0" i="0" u="none" strike="noStrike" kern="1200" dirty="0">
                <a:solidFill>
                  <a:schemeClr val="tx1"/>
                </a:solidFill>
                <a:effectLst/>
                <a:latin typeface="+mn-lt"/>
                <a:ea typeface="+mn-ea"/>
                <a:cs typeface="+mn-cs"/>
              </a:rPr>
              <a:t> would think there is an </a:t>
            </a:r>
            <a:r>
              <a:rPr lang="en-GB" sz="1200" b="1" i="0" u="none" strike="noStrike" kern="1200" dirty="0">
                <a:solidFill>
                  <a:schemeClr val="tx1"/>
                </a:solidFill>
                <a:effectLst/>
                <a:latin typeface="+mn-lt"/>
                <a:ea typeface="+mn-ea"/>
                <a:cs typeface="+mn-cs"/>
              </a:rPr>
              <a:t>immediate risk of harm</a:t>
            </a:r>
            <a:endParaRPr lang="en-GB" sz="1200" b="0" i="0" u="none" strike="noStrike" kern="1200" dirty="0">
              <a:solidFill>
                <a:schemeClr val="tx1"/>
              </a:solidFill>
              <a:effectLst/>
              <a:latin typeface="+mn-lt"/>
              <a:ea typeface="+mn-ea"/>
              <a:cs typeface="+mn-cs"/>
            </a:endParaRPr>
          </a:p>
          <a:p>
            <a:endParaRPr lang="en-US" dirty="0"/>
          </a:p>
          <a:p>
            <a:endParaRPr lang="en-US" dirty="0"/>
          </a:p>
          <a:p>
            <a:r>
              <a:rPr lang="en-GB" sz="1200" b="1" i="0" u="none" strike="noStrike" kern="1200" dirty="0">
                <a:solidFill>
                  <a:schemeClr val="tx1"/>
                </a:solidFill>
                <a:effectLst/>
                <a:latin typeface="+mn-lt"/>
                <a:ea typeface="+mn-ea"/>
                <a:cs typeface="+mn-cs"/>
              </a:rPr>
              <a:t>How this differs from other sections</a:t>
            </a:r>
          </a:p>
          <a:p>
            <a:r>
              <a:rPr lang="en-GB" sz="1200" b="1" i="0" u="none" strike="noStrike" kern="1200" dirty="0">
                <a:solidFill>
                  <a:schemeClr val="tx1"/>
                </a:solidFill>
                <a:effectLst/>
                <a:latin typeface="+mn-lt"/>
                <a:ea typeface="+mn-ea"/>
                <a:cs typeface="+mn-cs"/>
              </a:rPr>
              <a:t>Section 139</a:t>
            </a:r>
            <a:r>
              <a:rPr lang="en-GB" sz="1200" b="0" i="0" u="none" strike="noStrike" kern="1200" dirty="0">
                <a:solidFill>
                  <a:schemeClr val="tx1"/>
                </a:solidFill>
                <a:effectLst/>
                <a:latin typeface="+mn-lt"/>
                <a:ea typeface="+mn-ea"/>
                <a:cs typeface="+mn-cs"/>
              </a:rPr>
              <a:t> → possession of bladed articles in public</a:t>
            </a:r>
          </a:p>
          <a:p>
            <a:r>
              <a:rPr lang="en-GB" sz="1200" b="1" i="0" u="none" strike="noStrike" kern="1200" dirty="0">
                <a:solidFill>
                  <a:schemeClr val="tx1"/>
                </a:solidFill>
                <a:effectLst/>
                <a:latin typeface="+mn-lt"/>
                <a:ea typeface="+mn-ea"/>
                <a:cs typeface="+mn-cs"/>
              </a:rPr>
              <a:t>Section 139A</a:t>
            </a:r>
            <a:r>
              <a:rPr lang="en-GB" sz="1200" b="0" i="0" u="none" strike="noStrike" kern="1200" dirty="0">
                <a:solidFill>
                  <a:schemeClr val="tx1"/>
                </a:solidFill>
                <a:effectLst/>
                <a:latin typeface="+mn-lt"/>
                <a:ea typeface="+mn-ea"/>
                <a:cs typeface="+mn-cs"/>
              </a:rPr>
              <a:t> → possession of bladed articles on school premises</a:t>
            </a:r>
          </a:p>
          <a:p>
            <a:r>
              <a:rPr lang="en-GB" sz="1200" b="1" i="0" u="none" strike="noStrike" kern="1200" dirty="0">
                <a:solidFill>
                  <a:schemeClr val="tx1"/>
                </a:solidFill>
                <a:effectLst/>
                <a:latin typeface="+mn-lt"/>
                <a:ea typeface="+mn-ea"/>
                <a:cs typeface="+mn-cs"/>
              </a:rPr>
              <a:t>Section 139AA</a:t>
            </a:r>
            <a:r>
              <a:rPr lang="en-GB" sz="1200" b="0" i="0" u="none" strike="noStrike" kern="1200" dirty="0">
                <a:solidFill>
                  <a:schemeClr val="tx1"/>
                </a:solidFill>
                <a:effectLst/>
                <a:latin typeface="+mn-lt"/>
                <a:ea typeface="+mn-ea"/>
                <a:cs typeface="+mn-cs"/>
              </a:rPr>
              <a:t> → </a:t>
            </a:r>
            <a:r>
              <a:rPr lang="en-GB" sz="1200" b="1" i="0" u="none" strike="noStrike" kern="1200" dirty="0">
                <a:solidFill>
                  <a:schemeClr val="tx1"/>
                </a:solidFill>
                <a:effectLst/>
                <a:latin typeface="+mn-lt"/>
                <a:ea typeface="+mn-ea"/>
                <a:cs typeface="+mn-cs"/>
              </a:rPr>
              <a:t>threatening someone</a:t>
            </a:r>
            <a:r>
              <a:rPr lang="en-GB" sz="1200" b="0" i="0" u="none" strike="noStrike" kern="1200" dirty="0">
                <a:solidFill>
                  <a:schemeClr val="tx1"/>
                </a:solidFill>
                <a:effectLst/>
                <a:latin typeface="+mn-lt"/>
                <a:ea typeface="+mn-ea"/>
                <a:cs typeface="+mn-cs"/>
              </a:rPr>
              <a:t> with a </a:t>
            </a:r>
            <a:r>
              <a:rPr lang="en-GB" sz="1200" b="1" i="0" u="none" strike="noStrike" kern="1200" dirty="0">
                <a:solidFill>
                  <a:schemeClr val="tx1"/>
                </a:solidFill>
                <a:effectLst/>
                <a:latin typeface="+mn-lt"/>
                <a:ea typeface="+mn-ea"/>
                <a:cs typeface="+mn-cs"/>
              </a:rPr>
              <a:t>bladed article or offensive weapon in public or at school</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8</a:t>
            </a:fld>
            <a:endParaRPr lang="en-US"/>
          </a:p>
        </p:txBody>
      </p:sp>
    </p:spTree>
    <p:extLst>
      <p:ext uri="{BB962C8B-B14F-4D97-AF65-F5344CB8AC3E}">
        <p14:creationId xmlns:p14="http://schemas.microsoft.com/office/powerpoint/2010/main" val="2234860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3129E8C-77F7-2D4F-87CD-D3218871F121}" type="datetimeFigureOut">
              <a:rPr lang="en-US" smtClean="0"/>
              <a:t>4/6/26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BEA7A8C-ECA6-7247-9418-D606185176B7}" type="slidenum">
              <a:rPr lang="en-US" smtClean="0"/>
              <a:t>‹#›</a:t>
            </a:fld>
            <a:endParaRPr lang="en-US"/>
          </a:p>
        </p:txBody>
      </p:sp>
    </p:spTree>
    <p:extLst>
      <p:ext uri="{BB962C8B-B14F-4D97-AF65-F5344CB8AC3E}">
        <p14:creationId xmlns:p14="http://schemas.microsoft.com/office/powerpoint/2010/main" val="159357884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129E8C-77F7-2D4F-87CD-D3218871F121}" type="datetimeFigureOut">
              <a:rPr lang="en-US" smtClean="0"/>
              <a:t>4/6/26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16677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3129E8C-77F7-2D4F-87CD-D3218871F121}" type="datetimeFigureOut">
              <a:rPr lang="en-US" smtClean="0"/>
              <a:t>4/6/26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271543766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3129E8C-77F7-2D4F-87CD-D3218871F121}" type="datetimeFigureOut">
              <a:rPr lang="en-US" smtClean="0"/>
              <a:t>4/6/26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15267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129E8C-77F7-2D4F-87CD-D3218871F121}" type="datetimeFigureOut">
              <a:rPr lang="en-US" smtClean="0"/>
              <a:t>4/6/26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932655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3129E8C-77F7-2D4F-87CD-D3218871F121}" type="datetimeFigureOut">
              <a:rPr lang="en-US" smtClean="0"/>
              <a:t>4/6/26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77759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129E8C-77F7-2D4F-87CD-D3218871F121}" type="datetimeFigureOut">
              <a:rPr lang="en-US" smtClean="0"/>
              <a:t>4/6/26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2543103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B3129E8C-77F7-2D4F-87CD-D3218871F121}" type="datetimeFigureOut">
              <a:rPr lang="en-US" smtClean="0"/>
              <a:t>4/6/26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BEA7A8C-ECA6-7247-9418-D606185176B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1225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3129E8C-77F7-2D4F-87CD-D3218871F121}" type="datetimeFigureOut">
              <a:rPr lang="en-US" smtClean="0"/>
              <a:t>4/6/26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BEA7A8C-ECA6-7247-9418-D606185176B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0589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129E8C-77F7-2D4F-87CD-D3218871F121}" type="datetimeFigureOut">
              <a:rPr lang="en-US" smtClean="0"/>
              <a:t>4/6/26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2887813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129E8C-77F7-2D4F-87CD-D3218871F121}" type="datetimeFigureOut">
              <a:rPr lang="en-US" smtClean="0"/>
              <a:t>4/6/26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2107808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3129E8C-77F7-2D4F-87CD-D3218871F121}" type="datetimeFigureOut">
              <a:rPr lang="en-US" smtClean="0"/>
              <a:t>4/6/26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BEA7A8C-ECA6-7247-9418-D606185176B7}" type="slidenum">
              <a:rPr lang="en-US" smtClean="0"/>
              <a:t>‹#›</a:t>
            </a:fld>
            <a:endParaRPr lang="en-US"/>
          </a:p>
        </p:txBody>
      </p:sp>
    </p:spTree>
    <p:extLst>
      <p:ext uri="{BB962C8B-B14F-4D97-AF65-F5344CB8AC3E}">
        <p14:creationId xmlns:p14="http://schemas.microsoft.com/office/powerpoint/2010/main" val="3825976910"/>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10D6E4-C2E0-CDE0-B17C-FA8A7E389AF2}"/>
              </a:ext>
            </a:extLst>
          </p:cNvPr>
          <p:cNvPicPr>
            <a:picLocks noChangeAspect="1"/>
          </p:cNvPicPr>
          <p:nvPr/>
        </p:nvPicPr>
        <p:blipFill>
          <a:blip r:embed="rId3">
            <a:alphaModFix amt="50000"/>
            <a:grayscl/>
          </a:blip>
          <a:srcRect t="6267" r="-1" b="9460"/>
          <a:stretch>
            <a:fillRect/>
          </a:stretch>
        </p:blipFill>
        <p:spPr>
          <a:xfrm>
            <a:off x="305" y="10"/>
            <a:ext cx="12191695" cy="6857990"/>
          </a:xfrm>
          <a:prstGeom prst="rect">
            <a:avLst/>
          </a:prstGeom>
        </p:spPr>
      </p:pic>
      <p:sp>
        <p:nvSpPr>
          <p:cNvPr id="2" name="Rectangle 2">
            <a:extLst>
              <a:ext uri="{FF2B5EF4-FFF2-40B4-BE49-F238E27FC236}">
                <a16:creationId xmlns:a16="http://schemas.microsoft.com/office/drawing/2014/main" id="{083926DF-F749-EC41-5033-09B2EC502B0D}"/>
              </a:ext>
            </a:extLst>
          </p:cNvPr>
          <p:cNvSpPr txBox="1">
            <a:spLocks noChangeArrowheads="1"/>
          </p:cNvSpPr>
          <p:nvPr/>
        </p:nvSpPr>
        <p:spPr bwMode="auto">
          <a:xfrm>
            <a:off x="4976636" y="992221"/>
            <a:ext cx="6247308" cy="4873558"/>
          </a:xfrm>
          <a:prstGeom prst="rect">
            <a:avLst/>
          </a:prstGeom>
        </p:spPr>
        <p:txBody>
          <a:bodyPr vert="horz" lIns="91440" tIns="45720" rIns="91440" bIns="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defTabSz="914400">
              <a:lnSpc>
                <a:spcPct val="90000"/>
              </a:lnSpc>
              <a:spcBef>
                <a:spcPct val="0"/>
              </a:spcBef>
              <a:spcAft>
                <a:spcPts val="600"/>
              </a:spcAft>
              <a:buNone/>
              <a:defRPr/>
            </a:pPr>
            <a:r>
              <a:rPr lang="en-US" altLang="en-US" sz="4800" cap="all">
                <a:latin typeface="+mj-lt"/>
                <a:ea typeface="+mj-ea"/>
                <a:cs typeface="+mj-cs"/>
              </a:rPr>
              <a:t>Prevention Of Crime Act 1953</a:t>
            </a:r>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968056" y="996610"/>
            <a:ext cx="3363901" cy="4864780"/>
          </a:xfrm>
        </p:spPr>
        <p:txBody>
          <a:bodyPr vert="horz" lIns="91440" tIns="91440" rIns="91440" bIns="91440" rtlCol="0" anchor="ctr">
            <a:normAutofit/>
          </a:bodyPr>
          <a:lstStyle/>
          <a:p>
            <a:pPr algn="r"/>
            <a:r>
              <a:rPr lang="en-US" sz="2000"/>
              <a:t>Offensive </a:t>
            </a:r>
          </a:p>
          <a:p>
            <a:pPr algn="r"/>
            <a:r>
              <a:rPr lang="en-US" sz="2000"/>
              <a:t>Weapons</a:t>
            </a:r>
          </a:p>
        </p:txBody>
      </p:sp>
    </p:spTree>
    <p:extLst>
      <p:ext uri="{BB962C8B-B14F-4D97-AF65-F5344CB8AC3E}">
        <p14:creationId xmlns:p14="http://schemas.microsoft.com/office/powerpoint/2010/main" val="14764296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314B72B-AC52-F096-BBD7-DC5C1F5A73C5}"/>
              </a:ext>
            </a:extLst>
          </p:cNvPr>
          <p:cNvSpPr txBox="1"/>
          <p:nvPr/>
        </p:nvSpPr>
        <p:spPr>
          <a:xfrm>
            <a:off x="336649" y="2245163"/>
            <a:ext cx="5759351" cy="302236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2800" dirty="0">
                <a:solidFill>
                  <a:schemeClr val="tx1"/>
                </a:solidFill>
                <a:cs typeface="Arial"/>
              </a:rPr>
              <a:t>Any person who, </a:t>
            </a:r>
            <a:r>
              <a:rPr lang="en-GB" altLang="en-US" sz="28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2800" dirty="0">
                <a:solidFill>
                  <a:srgbClr val="FF0000"/>
                </a:solidFill>
                <a:cs typeface="Arial"/>
              </a:rPr>
              <a:t>lawful authority</a:t>
            </a:r>
            <a:r>
              <a:rPr lang="en-GB" altLang="en-US" sz="2800" dirty="0">
                <a:solidFill>
                  <a:schemeClr val="tx1"/>
                </a:solidFill>
                <a:cs typeface="Arial"/>
              </a:rPr>
              <a:t> or </a:t>
            </a:r>
            <a:r>
              <a:rPr lang="en-GB" altLang="en-US" sz="28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2800" dirty="0">
                <a:solidFill>
                  <a:srgbClr val="FF0000"/>
                </a:solidFill>
                <a:cs typeface="Arial"/>
              </a:rPr>
              <a:t>excuse</a:t>
            </a:r>
            <a:r>
              <a:rPr lang="en-GB" altLang="en-US" sz="28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28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2800" dirty="0">
                <a:solidFill>
                  <a:srgbClr val="FF0000"/>
                </a:solidFill>
                <a:cs typeface="Arial"/>
              </a:rPr>
              <a:t>public place </a:t>
            </a:r>
            <a:r>
              <a:rPr lang="en-GB" altLang="en-US" sz="2800" dirty="0">
                <a:solidFill>
                  <a:schemeClr val="tx1"/>
                </a:solidFill>
                <a:cs typeface="Arial"/>
              </a:rPr>
              <a:t>any </a:t>
            </a:r>
            <a:r>
              <a:rPr lang="en-GB" altLang="en-US" sz="28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2800" dirty="0">
                <a:solidFill>
                  <a:srgbClr val="FF0000"/>
                </a:solidFill>
                <a:cs typeface="Arial"/>
              </a:rPr>
              <a:t>weapon</a:t>
            </a:r>
            <a:r>
              <a:rPr lang="en-GB" altLang="en-US" sz="28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2800" dirty="0">
                <a:solidFill>
                  <a:schemeClr val="tx1"/>
                </a:solidFill>
                <a:cs typeface="Arial"/>
              </a:rPr>
              <a:t>offence.</a:t>
            </a:r>
          </a:p>
        </p:txBody>
      </p:sp>
      <p:sp>
        <p:nvSpPr>
          <p:cNvPr id="3" name="TextBox 2">
            <a:extLst>
              <a:ext uri="{FF2B5EF4-FFF2-40B4-BE49-F238E27FC236}">
                <a16:creationId xmlns:a16="http://schemas.microsoft.com/office/drawing/2014/main" id="{13B326D1-46BF-99CF-7257-1EF796D54C7E}"/>
              </a:ext>
            </a:extLst>
          </p:cNvPr>
          <p:cNvSpPr txBox="1"/>
          <p:nvPr/>
        </p:nvSpPr>
        <p:spPr>
          <a:xfrm>
            <a:off x="6277960" y="3429000"/>
            <a:ext cx="5166732" cy="2223686"/>
          </a:xfrm>
          <a:prstGeom prst="rect">
            <a:avLst/>
          </a:prstGeom>
          <a:noFill/>
        </p:spPr>
        <p:txBody>
          <a:bodyPr wrap="square">
            <a:spAutoFit/>
          </a:bodyPr>
          <a:lstStyle/>
          <a:p>
            <a:pPr algn="l">
              <a:lnSpc>
                <a:spcPts val="1500"/>
              </a:lnSpc>
              <a:buFont typeface="Arial" panose="020B0604020202020204" pitchFamily="34" charset="0"/>
              <a:buChar char="•"/>
            </a:pPr>
            <a:endParaRPr lang="en-GB" sz="1800" b="0" i="0" u="none" strike="noStrike" dirty="0">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800" b="1" dirty="0">
                <a:solidFill>
                  <a:srgbClr val="FF0000"/>
                </a:solidFill>
                <a:latin typeface="Segoe UI" panose="020B0502040204020203" pitchFamily="34" charset="0"/>
              </a:rPr>
              <a:t>O</a:t>
            </a:r>
            <a:r>
              <a:rPr kumimoji="0" lang="en-US" altLang="en-US" sz="1800" b="1" i="0" u="none" strike="noStrike" cap="none" normalizeH="0" baseline="0" dirty="0">
                <a:ln>
                  <a:noFill/>
                </a:ln>
                <a:solidFill>
                  <a:srgbClr val="FF0000"/>
                </a:solidFill>
                <a:effectLst/>
                <a:latin typeface="Segoe UI" panose="020B0502040204020203" pitchFamily="34" charset="0"/>
              </a:rPr>
              <a:t>ffensive weapon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0000"/>
                </a:solidFill>
                <a:effectLst/>
                <a:latin typeface="Segoe UI" panose="020B0502040204020203" pitchFamily="34" charset="0"/>
              </a:rPr>
              <a:t>Made</a:t>
            </a:r>
            <a:r>
              <a:rPr kumimoji="0" lang="en-US" altLang="en-US" sz="1800" b="0" i="0" u="none" strike="noStrike" cap="none" normalizeH="0" baseline="0" dirty="0">
                <a:ln>
                  <a:noFill/>
                </a:ln>
                <a:solidFill>
                  <a:srgbClr val="000000"/>
                </a:solidFill>
                <a:effectLst/>
                <a:latin typeface="Segoe UI" panose="020B0502040204020203" pitchFamily="34" charset="0"/>
              </a:rPr>
              <a:t> to cause injury (e.g. knuckle‑dusters)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0000"/>
                </a:solidFill>
                <a:effectLst/>
                <a:latin typeface="Segoe UI" panose="020B0502040204020203" pitchFamily="34" charset="0"/>
              </a:rPr>
              <a:t>Adapted</a:t>
            </a:r>
            <a:r>
              <a:rPr kumimoji="0" lang="en-US" altLang="en-US" sz="1800" b="0" i="0" u="none" strike="noStrike" cap="none" normalizeH="0" baseline="0" dirty="0">
                <a:ln>
                  <a:noFill/>
                </a:ln>
                <a:solidFill>
                  <a:srgbClr val="000000"/>
                </a:solidFill>
                <a:effectLst/>
                <a:latin typeface="Segoe UI" panose="020B0502040204020203" pitchFamily="34" charset="0"/>
              </a:rPr>
              <a:t> to cause injury (e.g. a bottle deliberately broken to be used as a weapon)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0000"/>
                </a:solidFill>
                <a:effectLst/>
                <a:latin typeface="Segoe UI" panose="020B0502040204020203" pitchFamily="34" charset="0"/>
              </a:rPr>
              <a:t>Intended</a:t>
            </a:r>
            <a:r>
              <a:rPr kumimoji="0" lang="en-US" altLang="en-US" sz="1800" b="0" i="0" u="none" strike="noStrike" cap="none" normalizeH="0" baseline="0" dirty="0">
                <a:ln>
                  <a:noFill/>
                </a:ln>
                <a:solidFill>
                  <a:srgbClr val="000000"/>
                </a:solidFill>
                <a:effectLst/>
                <a:latin typeface="Segoe UI" panose="020B0502040204020203" pitchFamily="34" charset="0"/>
              </a:rPr>
              <a:t> by the person carrying it to cause injury (e.g. an everyday object carried to be used as a weapon)</a:t>
            </a:r>
          </a:p>
        </p:txBody>
      </p:sp>
      <p:sp>
        <p:nvSpPr>
          <p:cNvPr id="4" name="Rectangle 2">
            <a:extLst>
              <a:ext uri="{FF2B5EF4-FFF2-40B4-BE49-F238E27FC236}">
                <a16:creationId xmlns:a16="http://schemas.microsoft.com/office/drawing/2014/main" id="{78B2C35A-C81B-E7E3-A090-7A9951F18106}"/>
              </a:ext>
            </a:extLst>
          </p:cNvPr>
          <p:cNvSpPr txBox="1">
            <a:spLocks noChangeArrowheads="1"/>
          </p:cNvSpPr>
          <p:nvPr/>
        </p:nvSpPr>
        <p:spPr bwMode="auto">
          <a:xfrm>
            <a:off x="336648" y="376518"/>
            <a:ext cx="5759352" cy="1050838"/>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endParaRPr lang="en-GB" altLang="en-US" sz="2000" b="1" kern="0" dirty="0">
              <a:latin typeface="+mn-lt"/>
            </a:endParaRPr>
          </a:p>
          <a:p>
            <a:pPr algn="ctr">
              <a:spcBef>
                <a:spcPct val="0"/>
              </a:spcBef>
              <a:buNone/>
              <a:defRPr/>
            </a:pPr>
            <a:r>
              <a:rPr lang="en-GB" altLang="en-US" sz="2000" b="1" kern="0" dirty="0">
                <a:latin typeface="+mn-lt"/>
              </a:rPr>
              <a:t>Section 1 - Prevention Of Crime Act 1953</a:t>
            </a:r>
          </a:p>
          <a:p>
            <a:pPr algn="ctr">
              <a:spcBef>
                <a:spcPct val="0"/>
              </a:spcBef>
              <a:buNone/>
              <a:defRPr/>
            </a:pPr>
            <a:r>
              <a:rPr lang="en-GB" sz="2000" dirty="0">
                <a:latin typeface="+mn-lt"/>
              </a:rPr>
              <a:t>Possession of an offensive weapon in a public place</a:t>
            </a:r>
          </a:p>
          <a:p>
            <a:pPr algn="ctr">
              <a:spcBef>
                <a:spcPct val="0"/>
              </a:spcBef>
              <a:buNone/>
              <a:defRPr/>
            </a:pPr>
            <a:endParaRPr lang="en-GB" altLang="en-US" sz="2400" b="1" kern="0" dirty="0">
              <a:latin typeface="+mn-lt"/>
            </a:endParaRPr>
          </a:p>
        </p:txBody>
      </p:sp>
      <p:pic>
        <p:nvPicPr>
          <p:cNvPr id="5" name="Picture 4">
            <a:extLst>
              <a:ext uri="{FF2B5EF4-FFF2-40B4-BE49-F238E27FC236}">
                <a16:creationId xmlns:a16="http://schemas.microsoft.com/office/drawing/2014/main" id="{B6D669CD-1B94-6AB0-3BAB-02FBD2023ABC}"/>
              </a:ext>
            </a:extLst>
          </p:cNvPr>
          <p:cNvPicPr>
            <a:picLocks noChangeAspect="1"/>
          </p:cNvPicPr>
          <p:nvPr/>
        </p:nvPicPr>
        <p:blipFill>
          <a:blip r:embed="rId3"/>
          <a:stretch>
            <a:fillRect/>
          </a:stretch>
        </p:blipFill>
        <p:spPr>
          <a:xfrm>
            <a:off x="6277960" y="68817"/>
            <a:ext cx="5191069" cy="3360183"/>
          </a:xfrm>
          <a:prstGeom prst="rect">
            <a:avLst/>
          </a:prstGeom>
        </p:spPr>
      </p:pic>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1"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P spid="3" grpId="1"/>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8411A0-DDCC-602D-13C2-27324645C3AE}"/>
              </a:ext>
            </a:extLst>
          </p:cNvPr>
          <p:cNvSpPr txBox="1"/>
          <p:nvPr/>
        </p:nvSpPr>
        <p:spPr>
          <a:xfrm flipH="1">
            <a:off x="7288520" y="639264"/>
            <a:ext cx="3978587" cy="707886"/>
          </a:xfrm>
          <a:prstGeom prst="rect">
            <a:avLst/>
          </a:prstGeom>
          <a:noFill/>
        </p:spPr>
        <p:txBody>
          <a:bodyPr wrap="square" rtlCol="0">
            <a:spAutoFit/>
          </a:bodyPr>
          <a:lstStyle/>
          <a:p>
            <a:pPr algn="ctr"/>
            <a:r>
              <a:rPr lang="en-US" sz="4000" dirty="0"/>
              <a:t>S1 Offence ?</a:t>
            </a:r>
          </a:p>
        </p:txBody>
      </p:sp>
      <p:sp>
        <p:nvSpPr>
          <p:cNvPr id="3" name="Rectangle 1">
            <a:extLst>
              <a:ext uri="{FF2B5EF4-FFF2-40B4-BE49-F238E27FC236}">
                <a16:creationId xmlns:a16="http://schemas.microsoft.com/office/drawing/2014/main" id="{A7F70784-AE65-F461-CA8D-485BB19ADE06}"/>
              </a:ext>
            </a:extLst>
          </p:cNvPr>
          <p:cNvSpPr>
            <a:spLocks noChangeArrowheads="1"/>
          </p:cNvSpPr>
          <p:nvPr/>
        </p:nvSpPr>
        <p:spPr bwMode="auto">
          <a:xfrm>
            <a:off x="126381" y="181191"/>
            <a:ext cx="60960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Segoe UI" panose="020B0502040204020203" pitchFamily="34" charset="0"/>
              </a:rPr>
              <a:t>Scenario 1: Dafydd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Segoe UI" panose="020B0502040204020203" pitchFamily="34" charset="0"/>
              </a:rPr>
              <a:t>Dafydd is walking through the town centre late in the evening. In his jacket pocket he is carrying a heavy metal bar. Earlier that day, Dafydd had placed the bar in his pocket because he believed he might get into a fight with someone he had argued with and wanted something he could use to hurt them if necessary.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Segoe UI" panose="020B0502040204020203" pitchFamily="34" charset="0"/>
              </a:rPr>
              <a:t>Police officers stop Dafydd and search him in a public place. When asked why he is carrying the metal bar, Dafydd admits that he intended to use it as a weapon if the situation arose.</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5C0A8AA5-14A5-3C72-C1A3-779BDAC7D788}"/>
              </a:ext>
            </a:extLst>
          </p:cNvPr>
          <p:cNvSpPr>
            <a:spLocks noChangeArrowheads="1"/>
          </p:cNvSpPr>
          <p:nvPr/>
        </p:nvSpPr>
        <p:spPr bwMode="auto">
          <a:xfrm>
            <a:off x="6490009" y="2629349"/>
            <a:ext cx="557561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a:ln>
                  <a:noFill/>
                </a:ln>
                <a:solidFill>
                  <a:srgbClr val="000000"/>
                </a:solidFill>
                <a:effectLst/>
                <a:latin typeface="Segoe UI" panose="020B0502040204020203" pitchFamily="34" charset="0"/>
              </a:rPr>
              <a:t>Scenario 2: Justin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a:ln>
                  <a:noFill/>
                </a:ln>
                <a:solidFill>
                  <a:srgbClr val="000000"/>
                </a:solidFill>
                <a:effectLst/>
                <a:latin typeface="Segoe UI" panose="020B0502040204020203" pitchFamily="34" charset="0"/>
              </a:rPr>
              <a:t>Justin is walking home from work through a public park. In his backpack, he is carrying a small kitchen knife he has just bought from a shop. The knife is still in its original packaging, along with the receipt. Justin is taking it straight home to use for cooking.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a:ln>
                  <a:noFill/>
                </a:ln>
                <a:solidFill>
                  <a:srgbClr val="000000"/>
                </a:solidFill>
                <a:effectLst/>
                <a:latin typeface="Segoe UI" panose="020B0502040204020203" pitchFamily="34" charset="0"/>
              </a:rPr>
              <a:t>A police officer speaks to Justin and asks about the contents of his bag. Justin calmly explains where he bought the knife, shows the receipt, and explains his reason for carrying it.</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21957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DB93DBE-1A6D-BCD6-A3A7-A8CAB2454154}"/>
              </a:ext>
            </a:extLst>
          </p:cNvPr>
          <p:cNvSpPr>
            <a:spLocks noChangeArrowheads="1"/>
          </p:cNvSpPr>
          <p:nvPr/>
        </p:nvSpPr>
        <p:spPr bwMode="auto">
          <a:xfrm>
            <a:off x="217450" y="2605282"/>
            <a:ext cx="5380462" cy="38927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lnSpcReduction="10000"/>
          </a:bodyPr>
          <a:lstStyle/>
          <a:p>
            <a:pPr marR="0" lvl="0" fontAlgn="base">
              <a:lnSpc>
                <a:spcPct val="90000"/>
              </a:lnSpc>
              <a:spcBef>
                <a:spcPct val="0"/>
              </a:spcBef>
              <a:spcAft>
                <a:spcPts val="600"/>
              </a:spcAft>
              <a:buClr>
                <a:srgbClr val="FD9C34"/>
              </a:buClr>
              <a:buSzPct val="100000"/>
              <a:tabLst/>
            </a:pPr>
            <a:r>
              <a:rPr lang="en-US" altLang="en-US" sz="2900" dirty="0"/>
              <a:t>A</a:t>
            </a:r>
            <a:r>
              <a:rPr kumimoji="0" lang="en-US" altLang="en-US" sz="2900" b="0" i="0" u="none" strike="noStrike" cap="none" normalizeH="0" baseline="0" dirty="0">
                <a:ln>
                  <a:noFill/>
                </a:ln>
              </a:rPr>
              <a:t> person commits an offence if they:</a:t>
            </a:r>
          </a:p>
          <a:p>
            <a:pPr marR="0" lvl="0" fontAlgn="base">
              <a:lnSpc>
                <a:spcPct val="90000"/>
              </a:lnSpc>
              <a:spcBef>
                <a:spcPct val="0"/>
              </a:spcBef>
              <a:spcAft>
                <a:spcPts val="600"/>
              </a:spcAft>
              <a:buClr>
                <a:srgbClr val="FD9C34"/>
              </a:buClr>
              <a:buSzPct val="100000"/>
              <a:tabLst/>
            </a:pPr>
            <a:r>
              <a:rPr kumimoji="0" lang="en-US" altLang="en-US" sz="2900" b="0" i="0" u="none" strike="noStrike" cap="none" normalizeH="0" baseline="0" dirty="0">
                <a:ln>
                  <a:noFill/>
                </a:ln>
              </a:rPr>
              <a:t>Have an </a:t>
            </a:r>
            <a:r>
              <a:rPr kumimoji="0" lang="en-US" altLang="en-US" sz="2900" b="1" i="0" u="none" strike="noStrike" cap="none" normalizeH="0" baseline="0" dirty="0">
                <a:ln>
                  <a:noFill/>
                </a:ln>
              </a:rPr>
              <a:t>offensive weapon</a:t>
            </a:r>
            <a:r>
              <a:rPr kumimoji="0" lang="en-US" altLang="en-US" sz="2900" b="0" i="0" u="none" strike="noStrike" cap="none" normalizeH="0" baseline="0" dirty="0">
                <a:ln>
                  <a:noFill/>
                </a:ln>
              </a:rPr>
              <a:t> with them in a </a:t>
            </a:r>
            <a:r>
              <a:rPr kumimoji="0" lang="en-US" altLang="en-US" sz="2900" b="1" i="0" u="none" strike="noStrike" cap="none" normalizeH="0" baseline="0" dirty="0">
                <a:ln>
                  <a:noFill/>
                </a:ln>
              </a:rPr>
              <a:t>public place</a:t>
            </a:r>
          </a:p>
          <a:p>
            <a:pPr marR="0" lvl="0" fontAlgn="base">
              <a:lnSpc>
                <a:spcPct val="90000"/>
              </a:lnSpc>
              <a:spcBef>
                <a:spcPct val="0"/>
              </a:spcBef>
              <a:spcAft>
                <a:spcPts val="600"/>
              </a:spcAft>
              <a:buClr>
                <a:srgbClr val="FD9C34"/>
              </a:buClr>
              <a:buSzPct val="100000"/>
              <a:tabLst/>
            </a:pPr>
            <a:r>
              <a:rPr kumimoji="0" lang="en-US" altLang="en-US" sz="2900" b="1" i="0" u="none" strike="noStrike" cap="none" normalizeH="0" baseline="0" dirty="0">
                <a:ln>
                  <a:noFill/>
                </a:ln>
              </a:rPr>
              <a:t>Unlawfully and intentionally threaten</a:t>
            </a:r>
            <a:r>
              <a:rPr kumimoji="0" lang="en-US" altLang="en-US" sz="2900" b="0" i="0" u="none" strike="noStrike" cap="none" normalizeH="0" baseline="0" dirty="0">
                <a:ln>
                  <a:noFill/>
                </a:ln>
              </a:rPr>
              <a:t> another person with it</a:t>
            </a:r>
          </a:p>
          <a:p>
            <a:pPr marR="0" lvl="0" fontAlgn="base">
              <a:lnSpc>
                <a:spcPct val="90000"/>
              </a:lnSpc>
              <a:spcBef>
                <a:spcPct val="0"/>
              </a:spcBef>
              <a:spcAft>
                <a:spcPts val="600"/>
              </a:spcAft>
              <a:buClr>
                <a:srgbClr val="FD9C34"/>
              </a:buClr>
              <a:buSzPct val="100000"/>
              <a:tabLst/>
            </a:pPr>
            <a:r>
              <a:rPr kumimoji="0" lang="en-US" altLang="en-US" sz="2900" b="0" i="0" u="none" strike="noStrike" cap="none" normalizeH="0" baseline="0" dirty="0">
                <a:ln>
                  <a:noFill/>
                </a:ln>
              </a:rPr>
              <a:t>Do so in a way that creates an </a:t>
            </a:r>
            <a:r>
              <a:rPr kumimoji="0" lang="en-US" altLang="en-US" sz="2900" b="1" i="0" u="none" strike="noStrike" cap="none" normalizeH="0" baseline="0" dirty="0">
                <a:ln>
                  <a:noFill/>
                </a:ln>
              </a:rPr>
              <a:t>immediate risk of serious physical harm</a:t>
            </a:r>
            <a:endParaRPr lang="en-US" altLang="en-US" sz="2900" dirty="0"/>
          </a:p>
          <a:p>
            <a:pPr marR="0" lvl="0" indent="-228600" fontAlgn="base">
              <a:lnSpc>
                <a:spcPct val="90000"/>
              </a:lnSpc>
              <a:spcBef>
                <a:spcPct val="0"/>
              </a:spcBef>
              <a:spcAft>
                <a:spcPts val="600"/>
              </a:spcAft>
              <a:buClr>
                <a:srgbClr val="FD9C34"/>
              </a:buClr>
              <a:buSzPct val="100000"/>
              <a:buFont typeface="Arial" panose="020B0604020202020204" pitchFamily="34" charset="0"/>
              <a:buChar char="•"/>
              <a:tabLst/>
            </a:pPr>
            <a:endParaRPr kumimoji="0" lang="en-US" altLang="en-US" sz="1400" b="0" i="0" u="none" strike="noStrike" cap="none" normalizeH="0" baseline="0" dirty="0">
              <a:ln>
                <a:noFill/>
              </a:ln>
            </a:endParaRPr>
          </a:p>
        </p:txBody>
      </p:sp>
      <p:pic>
        <p:nvPicPr>
          <p:cNvPr id="5" name="Picture 4">
            <a:extLst>
              <a:ext uri="{FF2B5EF4-FFF2-40B4-BE49-F238E27FC236}">
                <a16:creationId xmlns:a16="http://schemas.microsoft.com/office/drawing/2014/main" id="{D9A1EF62-E534-782E-DC98-729458C136A1}"/>
              </a:ext>
            </a:extLst>
          </p:cNvPr>
          <p:cNvPicPr>
            <a:picLocks noChangeAspect="1"/>
          </p:cNvPicPr>
          <p:nvPr/>
        </p:nvPicPr>
        <p:blipFill>
          <a:blip r:embed="rId3"/>
          <a:srcRect l="13804" r="1924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ED4843B2-4CE9-358D-8F38-FA257A9349C4}"/>
              </a:ext>
            </a:extLst>
          </p:cNvPr>
          <p:cNvSpPr txBox="1"/>
          <p:nvPr/>
        </p:nvSpPr>
        <p:spPr>
          <a:xfrm>
            <a:off x="217450" y="315357"/>
            <a:ext cx="4845205" cy="2187650"/>
          </a:xfrm>
          <a:prstGeom prst="rect">
            <a:avLst/>
          </a:prstGeom>
          <a:noFill/>
        </p:spPr>
        <p:txBody>
          <a:bodyPr wrap="square">
            <a:spAutoFit/>
          </a:bodyPr>
          <a:lstStyle/>
          <a:p>
            <a:pPr fontAlgn="base">
              <a:lnSpc>
                <a:spcPct val="90000"/>
              </a:lnSpc>
              <a:spcBef>
                <a:spcPct val="0"/>
              </a:spcBef>
              <a:spcAft>
                <a:spcPts val="600"/>
              </a:spcAft>
              <a:buClr>
                <a:srgbClr val="FD9C34"/>
              </a:buClr>
              <a:buSzPct val="100000"/>
            </a:pPr>
            <a:r>
              <a:rPr lang="en-US" altLang="en-US" sz="2800" b="1" dirty="0"/>
              <a:t>Section 1A – Prevention of Crime Act 1953</a:t>
            </a:r>
          </a:p>
          <a:p>
            <a:pPr marR="0" lvl="0" fontAlgn="base">
              <a:lnSpc>
                <a:spcPct val="90000"/>
              </a:lnSpc>
              <a:spcBef>
                <a:spcPct val="0"/>
              </a:spcBef>
              <a:spcAft>
                <a:spcPts val="600"/>
              </a:spcAft>
              <a:buClr>
                <a:srgbClr val="FD9C34"/>
              </a:buClr>
              <a:buSzPct val="100000"/>
              <a:tabLst/>
            </a:pPr>
            <a:r>
              <a:rPr kumimoji="0" lang="en-US" altLang="en-US" sz="2800" i="0" u="none" strike="noStrike" cap="none" normalizeH="0" baseline="0" dirty="0">
                <a:ln>
                  <a:noFill/>
                </a:ln>
              </a:rPr>
              <a:t>Threatening with an offensive weapon in a </a:t>
            </a:r>
            <a:r>
              <a:rPr lang="en-US" altLang="en-US" sz="2800" dirty="0"/>
              <a:t>public place</a:t>
            </a:r>
          </a:p>
          <a:p>
            <a:pPr fontAlgn="base">
              <a:lnSpc>
                <a:spcPct val="90000"/>
              </a:lnSpc>
              <a:spcBef>
                <a:spcPct val="0"/>
              </a:spcBef>
              <a:spcAft>
                <a:spcPts val="600"/>
              </a:spcAft>
              <a:buClr>
                <a:srgbClr val="FD9C34"/>
              </a:buClr>
              <a:buSzPct val="100000"/>
            </a:pPr>
            <a:endParaRPr lang="en-US" altLang="en-US" sz="2800" b="1" dirty="0"/>
          </a:p>
        </p:txBody>
      </p:sp>
    </p:spTree>
    <p:extLst>
      <p:ext uri="{BB962C8B-B14F-4D97-AF65-F5344CB8AC3E}">
        <p14:creationId xmlns:p14="http://schemas.microsoft.com/office/powerpoint/2010/main" val="2643611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0B5050DD-0587-FA47-5764-0357B7D0E9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28873BB-83D1-72BC-709E-61BEED1CAD3E}"/>
              </a:ext>
            </a:extLst>
          </p:cNvPr>
          <p:cNvSpPr>
            <a:spLocks noGrp="1"/>
          </p:cNvSpPr>
          <p:nvPr>
            <p:ph type="subTitle" idx="1"/>
          </p:nvPr>
        </p:nvSpPr>
        <p:spPr>
          <a:xfrm>
            <a:off x="2079933" y="3723167"/>
            <a:ext cx="8643011" cy="1027253"/>
          </a:xfrm>
        </p:spPr>
        <p:txBody>
          <a:bodyPr vert="horz" lIns="91440" tIns="91440" rIns="91440" bIns="91440" rtlCol="0">
            <a:normAutofit/>
          </a:bodyPr>
          <a:lstStyle/>
          <a:p>
            <a:pPr>
              <a:lnSpc>
                <a:spcPct val="110000"/>
              </a:lnSpc>
            </a:pPr>
            <a:r>
              <a:rPr lang="en-US" sz="3300" b="1" dirty="0"/>
              <a:t>Criminal Justice Act 1988 </a:t>
            </a:r>
          </a:p>
          <a:p>
            <a:pPr>
              <a:lnSpc>
                <a:spcPct val="110000"/>
              </a:lnSpc>
            </a:pPr>
            <a:endParaRPr lang="en-US" sz="1600" dirty="0"/>
          </a:p>
        </p:txBody>
      </p:sp>
      <p:pic>
        <p:nvPicPr>
          <p:cNvPr id="1028" name="Picture 4" descr="Humberside Police encourage people to surrender offensive weapons in bid to  tackle knife crime - Gi Media">
            <a:extLst>
              <a:ext uri="{FF2B5EF4-FFF2-40B4-BE49-F238E27FC236}">
                <a16:creationId xmlns:a16="http://schemas.microsoft.com/office/drawing/2014/main" id="{3A7F835F-B387-140A-C65D-08F7DFFA1C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594" r="-1" b="26328"/>
          <a:stretch>
            <a:fillRect/>
          </a:stretch>
        </p:blipFill>
        <p:spPr bwMode="auto">
          <a:xfrm>
            <a:off x="2079933" y="963739"/>
            <a:ext cx="8020655" cy="2369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49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429232-BB30-3A2A-DE73-2AD1E4ED0348}"/>
              </a:ext>
            </a:extLst>
          </p:cNvPr>
          <p:cNvSpPr txBox="1"/>
          <p:nvPr/>
        </p:nvSpPr>
        <p:spPr>
          <a:xfrm>
            <a:off x="156118" y="804520"/>
            <a:ext cx="4825620"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600" b="1" u="none" strike="noStrike" cap="all" dirty="0">
                <a:latin typeface="+mj-lt"/>
                <a:ea typeface="+mj-ea"/>
                <a:cs typeface="+mj-cs"/>
              </a:rPr>
              <a:t>Criminal Justice Act 1988 </a:t>
            </a:r>
          </a:p>
          <a:p>
            <a:pPr defTabSz="914400">
              <a:lnSpc>
                <a:spcPct val="90000"/>
              </a:lnSpc>
              <a:spcBef>
                <a:spcPct val="0"/>
              </a:spcBef>
              <a:spcAft>
                <a:spcPts val="600"/>
              </a:spcAft>
            </a:pPr>
            <a:r>
              <a:rPr lang="en-US" sz="2600" b="1" u="none" strike="noStrike" cap="all" dirty="0">
                <a:latin typeface="+mj-lt"/>
                <a:ea typeface="+mj-ea"/>
                <a:cs typeface="+mj-cs"/>
              </a:rPr>
              <a:t>- </a:t>
            </a:r>
            <a:r>
              <a:rPr lang="en-US" sz="2600" b="1" cap="all" dirty="0">
                <a:latin typeface="+mj-lt"/>
                <a:ea typeface="+mj-ea"/>
                <a:cs typeface="+mj-cs"/>
              </a:rPr>
              <a:t>Section 139</a:t>
            </a:r>
          </a:p>
          <a:p>
            <a:pPr defTabSz="914400">
              <a:lnSpc>
                <a:spcPct val="90000"/>
              </a:lnSpc>
              <a:spcBef>
                <a:spcPct val="0"/>
              </a:spcBef>
              <a:spcAft>
                <a:spcPts val="600"/>
              </a:spcAft>
            </a:pPr>
            <a:endParaRPr lang="en-US" sz="2500" cap="all" dirty="0">
              <a:latin typeface="+mj-lt"/>
              <a:ea typeface="+mj-ea"/>
              <a:cs typeface="+mj-cs"/>
            </a:endParaRPr>
          </a:p>
          <a:p>
            <a:pPr defTabSz="914400">
              <a:lnSpc>
                <a:spcPct val="90000"/>
              </a:lnSpc>
              <a:spcBef>
                <a:spcPct val="0"/>
              </a:spcBef>
              <a:spcAft>
                <a:spcPts val="600"/>
              </a:spcAft>
            </a:pPr>
            <a:endParaRPr lang="en-US" sz="2500" cap="all" dirty="0">
              <a:latin typeface="+mj-lt"/>
              <a:ea typeface="+mj-ea"/>
              <a:cs typeface="+mj-cs"/>
            </a:endParaRPr>
          </a:p>
          <a:p>
            <a:pPr defTabSz="914400">
              <a:lnSpc>
                <a:spcPct val="90000"/>
              </a:lnSpc>
              <a:spcBef>
                <a:spcPct val="0"/>
              </a:spcBef>
              <a:spcAft>
                <a:spcPts val="600"/>
              </a:spcAft>
            </a:pPr>
            <a:endParaRPr lang="en-US" sz="2500" u="none" strike="noStrike" cap="all" dirty="0">
              <a:latin typeface="+mj-lt"/>
              <a:ea typeface="+mj-ea"/>
              <a:cs typeface="+mj-cs"/>
            </a:endParaRPr>
          </a:p>
        </p:txBody>
      </p:sp>
      <p:sp>
        <p:nvSpPr>
          <p:cNvPr id="4" name="Rectangle 1">
            <a:extLst>
              <a:ext uri="{FF2B5EF4-FFF2-40B4-BE49-F238E27FC236}">
                <a16:creationId xmlns:a16="http://schemas.microsoft.com/office/drawing/2014/main" id="{E3B4EA43-8504-7CE5-DF3A-FBB603DB6797}"/>
              </a:ext>
            </a:extLst>
          </p:cNvPr>
          <p:cNvSpPr>
            <a:spLocks noChangeArrowheads="1"/>
          </p:cNvSpPr>
          <p:nvPr/>
        </p:nvSpPr>
        <p:spPr bwMode="auto">
          <a:xfrm>
            <a:off x="152485" y="2015732"/>
            <a:ext cx="4825620" cy="345061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defTabSz="914400" fontAlgn="base">
              <a:lnSpc>
                <a:spcPct val="120000"/>
              </a:lnSpc>
              <a:spcBef>
                <a:spcPct val="0"/>
              </a:spcBef>
              <a:spcAft>
                <a:spcPts val="600"/>
              </a:spcAft>
              <a:buClr>
                <a:schemeClr val="accent1"/>
              </a:buClr>
              <a:buSzPct val="100000"/>
              <a:tabLst/>
            </a:pPr>
            <a:r>
              <a:rPr kumimoji="0" lang="en-US" altLang="en-US" b="0" i="0" u="none" strike="noStrike" cap="none" normalizeH="0" baseline="0" dirty="0">
                <a:ln>
                  <a:noFill/>
                </a:ln>
              </a:rPr>
              <a:t>It is a criminal offence for a person to </a:t>
            </a:r>
            <a:r>
              <a:rPr kumimoji="0" lang="en-US" altLang="en-US" i="0" u="none" strike="noStrike" cap="none" normalizeH="0" baseline="0" dirty="0">
                <a:ln>
                  <a:noFill/>
                </a:ln>
              </a:rPr>
              <a:t>have an </a:t>
            </a:r>
            <a:r>
              <a:rPr kumimoji="0" lang="en-US" altLang="en-US" b="1" i="0" u="none" strike="noStrike" cap="none" normalizeH="0" baseline="0" dirty="0">
                <a:ln>
                  <a:noFill/>
                </a:ln>
              </a:rPr>
              <a:t>article with a blade or sharp point </a:t>
            </a:r>
            <a:r>
              <a:rPr kumimoji="0" lang="en-US" altLang="en-US" i="0" u="none" strike="noStrike" cap="none" normalizeH="0" baseline="0" dirty="0">
                <a:ln>
                  <a:noFill/>
                </a:ln>
              </a:rPr>
              <a:t>in a </a:t>
            </a:r>
            <a:r>
              <a:rPr kumimoji="0" lang="en-US" altLang="en-US" b="1" i="0" u="none" strike="noStrike" cap="none" normalizeH="0" baseline="0" dirty="0">
                <a:ln>
                  <a:noFill/>
                </a:ln>
              </a:rPr>
              <a:t>public place</a:t>
            </a:r>
            <a:r>
              <a:rPr kumimoji="0" lang="en-US" altLang="en-US" b="0" i="0" u="none" strike="noStrike" cap="none" normalizeH="0" baseline="0" dirty="0">
                <a:ln>
                  <a:noFill/>
                </a:ln>
              </a:rPr>
              <a:t> unless they have </a:t>
            </a:r>
            <a:r>
              <a:rPr kumimoji="0" lang="en-US" altLang="en-US" b="1" i="0" u="none" strike="noStrike" cap="none" normalizeH="0" baseline="0" dirty="0">
                <a:ln>
                  <a:noFill/>
                </a:ln>
              </a:rPr>
              <a:t>lawful authority or a good reason</a:t>
            </a:r>
            <a:r>
              <a:rPr kumimoji="0" lang="en-US" altLang="en-US" b="0" i="0" u="none" strike="noStrike" cap="none" normalizeH="0" baseline="0" dirty="0">
                <a:ln>
                  <a:noFill/>
                </a:ln>
              </a:rPr>
              <a:t>. </a:t>
            </a:r>
          </a:p>
        </p:txBody>
      </p:sp>
      <p:pic>
        <p:nvPicPr>
          <p:cNvPr id="6" name="Picture 5">
            <a:extLst>
              <a:ext uri="{FF2B5EF4-FFF2-40B4-BE49-F238E27FC236}">
                <a16:creationId xmlns:a16="http://schemas.microsoft.com/office/drawing/2014/main" id="{13BA284E-3B9E-820E-6A13-D817303D22FE}"/>
              </a:ext>
            </a:extLst>
          </p:cNvPr>
          <p:cNvPicPr>
            <a:picLocks noChangeAspect="1"/>
          </p:cNvPicPr>
          <p:nvPr/>
        </p:nvPicPr>
        <p:blipFill>
          <a:blip r:embed="rId3"/>
          <a:srcRect l="8211" r="8544"/>
          <a:stretch>
            <a:fillRect/>
          </a:stretch>
        </p:blipFill>
        <p:spPr>
          <a:xfrm>
            <a:off x="6093926" y="1116345"/>
            <a:ext cx="4821551" cy="3866172"/>
          </a:xfrm>
          <a:prstGeom prst="rect">
            <a:avLst/>
          </a:prstGeom>
        </p:spPr>
      </p:pic>
    </p:spTree>
    <p:extLst>
      <p:ext uri="{BB962C8B-B14F-4D97-AF65-F5344CB8AC3E}">
        <p14:creationId xmlns:p14="http://schemas.microsoft.com/office/powerpoint/2010/main" val="1328753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D7E7B9-309B-1930-48AB-0E580ABA7AE3}"/>
              </a:ext>
            </a:extLst>
          </p:cNvPr>
          <p:cNvPicPr>
            <a:picLocks noChangeAspect="1"/>
          </p:cNvPicPr>
          <p:nvPr/>
        </p:nvPicPr>
        <p:blipFill>
          <a:blip r:embed="rId3"/>
          <a:srcRect l="13501" r="19322" b="-1"/>
          <a:stretch>
            <a:fillRect/>
          </a:stretch>
        </p:blipFill>
        <p:spPr>
          <a:xfrm>
            <a:off x="1264984" y="805583"/>
            <a:ext cx="4690531" cy="4660762"/>
          </a:xfrm>
          <a:prstGeom prst="rect">
            <a:avLst/>
          </a:prstGeom>
        </p:spPr>
      </p:pic>
      <p:sp>
        <p:nvSpPr>
          <p:cNvPr id="2" name="Rectangle 1">
            <a:extLst>
              <a:ext uri="{FF2B5EF4-FFF2-40B4-BE49-F238E27FC236}">
                <a16:creationId xmlns:a16="http://schemas.microsoft.com/office/drawing/2014/main" id="{71A54E3D-E270-3191-FE11-6A3DBDE330A0}"/>
              </a:ext>
            </a:extLst>
          </p:cNvPr>
          <p:cNvSpPr>
            <a:spLocks noChangeArrowheads="1"/>
          </p:cNvSpPr>
          <p:nvPr/>
        </p:nvSpPr>
        <p:spPr bwMode="auto">
          <a:xfrm>
            <a:off x="6236487" y="2015732"/>
            <a:ext cx="5784528" cy="39091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defTabSz="914400" fontAlgn="base">
              <a:lnSpc>
                <a:spcPct val="120000"/>
              </a:lnSpc>
              <a:spcBef>
                <a:spcPct val="0"/>
              </a:spcBef>
              <a:spcAft>
                <a:spcPts val="600"/>
              </a:spcAft>
              <a:buClr>
                <a:schemeClr val="accent1"/>
              </a:buClr>
              <a:buSzPct val="100000"/>
              <a:buFont typeface="Arial" panose="020B0604020202020204" pitchFamily="34" charset="0"/>
              <a:buChar char="•"/>
              <a:tabLst/>
            </a:pPr>
            <a:r>
              <a:rPr lang="en-US" altLang="en-US" dirty="0"/>
              <a:t>A</a:t>
            </a:r>
            <a:r>
              <a:rPr kumimoji="0" lang="en-US" altLang="en-US" b="0" i="0" u="none" strike="noStrike" cap="none" normalizeH="0" baseline="0" dirty="0">
                <a:ln>
                  <a:noFill/>
                </a:ln>
              </a:rPr>
              <a:t>n offence to:</a:t>
            </a:r>
          </a:p>
          <a:p>
            <a:pPr marL="0" marR="0" lvl="0" indent="-228600" defTabSz="914400" fontAlgn="base">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0" i="0" u="none" strike="noStrike" cap="none" normalizeH="0" baseline="0" dirty="0">
                <a:ln>
                  <a:noFill/>
                </a:ln>
              </a:rPr>
              <a:t>Carry </a:t>
            </a:r>
            <a:r>
              <a:rPr kumimoji="0" lang="en-US" altLang="en-US" b="1" i="0" u="none" strike="noStrike" cap="none" normalizeH="0" baseline="0" dirty="0">
                <a:ln>
                  <a:noFill/>
                </a:ln>
              </a:rPr>
              <a:t>any bladed or sharply pointed article</a:t>
            </a:r>
            <a:endParaRPr kumimoji="0" lang="en-US" altLang="en-US" b="0" i="0" u="none" strike="noStrike" cap="none" normalizeH="0" baseline="0" dirty="0">
              <a:ln>
                <a:noFill/>
              </a:ln>
            </a:endParaRPr>
          </a:p>
          <a:p>
            <a:pPr marL="0" marR="0" lvl="0" indent="-228600" defTabSz="914400" fontAlgn="base">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1" i="0" u="none" strike="noStrike" cap="none" normalizeH="0" baseline="0" dirty="0">
                <a:ln>
                  <a:noFill/>
                </a:ln>
              </a:rPr>
              <a:t>On school premises</a:t>
            </a:r>
            <a:r>
              <a:rPr kumimoji="0" lang="en-US" altLang="en-US" b="0" i="0" u="none" strike="noStrike" cap="none" normalizeH="0" baseline="0" dirty="0">
                <a:ln>
                  <a:noFill/>
                </a:ln>
              </a:rPr>
              <a:t>, including playgrounds and school grounds</a:t>
            </a:r>
          </a:p>
          <a:p>
            <a:pPr marL="0" marR="0" lvl="0" indent="-228600" defTabSz="914400" fontAlgn="base">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0" i="0" u="none" strike="noStrike" cap="none" normalizeH="0" baseline="0" dirty="0">
                <a:ln>
                  <a:noFill/>
                </a:ln>
              </a:rPr>
              <a:t>This applies </a:t>
            </a:r>
            <a:r>
              <a:rPr kumimoji="0" lang="en-US" altLang="en-US" b="1" i="0" u="none" strike="noStrike" cap="none" normalizeH="0" baseline="0" dirty="0">
                <a:ln>
                  <a:noFill/>
                </a:ln>
              </a:rPr>
              <a:t>even if the item would normally be legal in public</a:t>
            </a:r>
            <a:r>
              <a:rPr kumimoji="0" lang="en-US" altLang="en-US" b="0" i="0" u="none" strike="noStrike" cap="none" normalizeH="0" baseline="0" dirty="0">
                <a:ln>
                  <a:noFill/>
                </a:ln>
              </a:rPr>
              <a:t>, unless there is a valid educational reason</a:t>
            </a:r>
          </a:p>
        </p:txBody>
      </p:sp>
      <p:sp>
        <p:nvSpPr>
          <p:cNvPr id="5" name="TextBox 4">
            <a:extLst>
              <a:ext uri="{FF2B5EF4-FFF2-40B4-BE49-F238E27FC236}">
                <a16:creationId xmlns:a16="http://schemas.microsoft.com/office/drawing/2014/main" id="{2BEC79C2-BB7E-1315-3918-B2E17F8AC2D2}"/>
              </a:ext>
            </a:extLst>
          </p:cNvPr>
          <p:cNvSpPr txBox="1"/>
          <p:nvPr/>
        </p:nvSpPr>
        <p:spPr>
          <a:xfrm>
            <a:off x="6236487" y="481133"/>
            <a:ext cx="5784528" cy="1160318"/>
          </a:xfrm>
          <a:prstGeom prst="rect">
            <a:avLst/>
          </a:prstGeom>
          <a:noFill/>
        </p:spPr>
        <p:txBody>
          <a:bodyPr wrap="square">
            <a:spAutoFit/>
          </a:bodyPr>
          <a:lstStyle/>
          <a:p>
            <a:pPr defTabSz="914400">
              <a:lnSpc>
                <a:spcPct val="90000"/>
              </a:lnSpc>
              <a:spcBef>
                <a:spcPct val="0"/>
              </a:spcBef>
              <a:spcAft>
                <a:spcPts val="600"/>
              </a:spcAft>
            </a:pPr>
            <a:r>
              <a:rPr lang="en-US" sz="2400" b="1" u="none" strike="noStrike" cap="all" dirty="0">
                <a:latin typeface="+mj-lt"/>
                <a:ea typeface="+mj-ea"/>
                <a:cs typeface="+mj-cs"/>
              </a:rPr>
              <a:t>Criminal Justice Act 1988</a:t>
            </a:r>
          </a:p>
          <a:p>
            <a:pPr defTabSz="914400">
              <a:lnSpc>
                <a:spcPct val="90000"/>
              </a:lnSpc>
              <a:spcBef>
                <a:spcPct val="0"/>
              </a:spcBef>
              <a:spcAft>
                <a:spcPts val="600"/>
              </a:spcAft>
            </a:pPr>
            <a:r>
              <a:rPr lang="en-US" sz="2400" b="1" u="none" strike="noStrike" cap="all" dirty="0">
                <a:latin typeface="+mj-lt"/>
                <a:ea typeface="+mj-ea"/>
                <a:cs typeface="+mj-cs"/>
              </a:rPr>
              <a:t> </a:t>
            </a:r>
            <a:r>
              <a:rPr lang="en-US" altLang="en-US" sz="2400" b="1" dirty="0"/>
              <a:t>Section 139A  – School Premises</a:t>
            </a:r>
          </a:p>
          <a:p>
            <a:pPr defTabSz="914400">
              <a:lnSpc>
                <a:spcPct val="90000"/>
              </a:lnSpc>
              <a:spcBef>
                <a:spcPct val="0"/>
              </a:spcBef>
              <a:spcAft>
                <a:spcPts val="600"/>
              </a:spcAft>
            </a:pPr>
            <a:endParaRPr lang="en-US" sz="1800" b="1" u="none" strike="noStrike" cap="all" dirty="0">
              <a:latin typeface="+mj-lt"/>
              <a:ea typeface="+mj-ea"/>
              <a:cs typeface="+mj-cs"/>
            </a:endParaRPr>
          </a:p>
        </p:txBody>
      </p:sp>
    </p:spTree>
    <p:extLst>
      <p:ext uri="{BB962C8B-B14F-4D97-AF65-F5344CB8AC3E}">
        <p14:creationId xmlns:p14="http://schemas.microsoft.com/office/powerpoint/2010/main" val="717604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F04BD4-6C7D-92DC-C24E-0BB929F35D41}"/>
              </a:ext>
            </a:extLst>
          </p:cNvPr>
          <p:cNvPicPr>
            <a:picLocks noChangeAspect="1"/>
          </p:cNvPicPr>
          <p:nvPr/>
        </p:nvPicPr>
        <p:blipFill>
          <a:blip r:embed="rId3"/>
          <a:stretch>
            <a:fillRect/>
          </a:stretch>
        </p:blipFill>
        <p:spPr>
          <a:xfrm>
            <a:off x="897487" y="2018413"/>
            <a:ext cx="5761020" cy="3845479"/>
          </a:xfrm>
          <a:prstGeom prst="rect">
            <a:avLst/>
          </a:prstGeom>
        </p:spPr>
      </p:pic>
      <p:sp>
        <p:nvSpPr>
          <p:cNvPr id="2" name="Rectangle 1">
            <a:extLst>
              <a:ext uri="{FF2B5EF4-FFF2-40B4-BE49-F238E27FC236}">
                <a16:creationId xmlns:a16="http://schemas.microsoft.com/office/drawing/2014/main" id="{3FCEB4B5-3E40-D27D-D26D-C6AB25C34B82}"/>
              </a:ext>
            </a:extLst>
          </p:cNvPr>
          <p:cNvSpPr>
            <a:spLocks noChangeArrowheads="1"/>
          </p:cNvSpPr>
          <p:nvPr/>
        </p:nvSpPr>
        <p:spPr bwMode="auto">
          <a:xfrm>
            <a:off x="7212601" y="2273609"/>
            <a:ext cx="4979096" cy="394092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defTabSz="914400" fontAlgn="base">
              <a:lnSpc>
                <a:spcPct val="110000"/>
              </a:lnSpc>
              <a:spcBef>
                <a:spcPct val="0"/>
              </a:spcBef>
              <a:spcAft>
                <a:spcPts val="600"/>
              </a:spcAft>
              <a:buClr>
                <a:schemeClr val="accent1"/>
              </a:buClr>
              <a:buSzPct val="100000"/>
              <a:tabLst/>
            </a:pPr>
            <a:r>
              <a:rPr kumimoji="0" lang="en-US" altLang="en-US" sz="1600" b="0" i="0" u="none" strike="noStrike" cap="none" normalizeH="0" baseline="0" dirty="0">
                <a:ln>
                  <a:noFill/>
                </a:ln>
              </a:rPr>
              <a:t>A person commits an offence if they:</a:t>
            </a:r>
          </a:p>
          <a:p>
            <a:pPr marL="0" marR="0" lvl="0" indent="-228600" defTabSz="914400" fontAlgn="base">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dirty="0">
                <a:ln>
                  <a:noFill/>
                </a:ln>
              </a:rPr>
              <a:t>Have a </a:t>
            </a:r>
            <a:r>
              <a:rPr kumimoji="0" lang="en-US" altLang="en-US" sz="1600" b="1" i="0" u="none" strike="noStrike" cap="none" normalizeH="0" baseline="0" dirty="0">
                <a:ln>
                  <a:noFill/>
                </a:ln>
              </a:rPr>
              <a:t>bladed or sharply pointed article</a:t>
            </a:r>
            <a:r>
              <a:rPr kumimoji="0" lang="en-US" altLang="en-US" sz="1600" b="0" i="0" u="none" strike="noStrike" cap="none" normalizeH="0" baseline="0" dirty="0">
                <a:ln>
                  <a:noFill/>
                </a:ln>
              </a:rPr>
              <a:t> or an </a:t>
            </a:r>
            <a:r>
              <a:rPr kumimoji="0" lang="en-US" altLang="en-US" sz="1600" b="1" i="0" u="none" strike="noStrike" cap="none" normalizeH="0" baseline="0" dirty="0">
                <a:ln>
                  <a:noFill/>
                </a:ln>
              </a:rPr>
              <a:t>offensive weapon</a:t>
            </a:r>
            <a:endParaRPr kumimoji="0" lang="en-US" altLang="en-US" sz="1600" b="0" i="0" u="none" strike="noStrike" cap="none" normalizeH="0" baseline="0" dirty="0">
              <a:ln>
                <a:noFill/>
              </a:ln>
            </a:endParaRPr>
          </a:p>
          <a:p>
            <a:pPr marL="0" marR="0" lvl="0" indent="-228600" defTabSz="914400" fontAlgn="base">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dirty="0">
                <a:ln>
                  <a:noFill/>
                </a:ln>
              </a:rPr>
              <a:t>Are in a </a:t>
            </a:r>
            <a:r>
              <a:rPr kumimoji="0" lang="en-US" altLang="en-US" sz="1600" b="1" i="0" u="none" strike="noStrike" cap="none" normalizeH="0" baseline="0" dirty="0">
                <a:ln>
                  <a:noFill/>
                </a:ln>
              </a:rPr>
              <a:t>public place or on school premises</a:t>
            </a:r>
            <a:endParaRPr kumimoji="0" lang="en-US" altLang="en-US" sz="1600" b="0" i="0" u="none" strike="noStrike" cap="none" normalizeH="0" baseline="0" dirty="0">
              <a:ln>
                <a:noFill/>
              </a:ln>
            </a:endParaRPr>
          </a:p>
          <a:p>
            <a:pPr marL="0" marR="0" lvl="0" indent="-228600" defTabSz="914400" fontAlgn="base">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1" i="0" u="none" strike="noStrike" cap="none" normalizeH="0" baseline="0" dirty="0">
                <a:ln>
                  <a:noFill/>
                </a:ln>
              </a:rPr>
              <a:t>Intentionally threaten</a:t>
            </a:r>
            <a:r>
              <a:rPr kumimoji="0" lang="en-US" altLang="en-US" sz="1600" b="0" i="0" u="none" strike="noStrike" cap="none" normalizeH="0" baseline="0" dirty="0">
                <a:ln>
                  <a:noFill/>
                </a:ln>
              </a:rPr>
              <a:t> another person with it</a:t>
            </a:r>
          </a:p>
          <a:p>
            <a:pPr marL="0" marR="0" lvl="0" indent="-228600" defTabSz="914400" fontAlgn="base">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dirty="0">
                <a:ln>
                  <a:noFill/>
                </a:ln>
              </a:rPr>
              <a:t>In a way that a </a:t>
            </a:r>
            <a:r>
              <a:rPr kumimoji="0" lang="en-US" altLang="en-US" sz="1600" b="1" i="0" u="none" strike="noStrike" cap="none" normalizeH="0" baseline="0" dirty="0">
                <a:ln>
                  <a:noFill/>
                </a:ln>
              </a:rPr>
              <a:t>reasonable person would think there is an immediate risk of physical harm</a:t>
            </a:r>
            <a:endParaRPr kumimoji="0" lang="en-US" altLang="en-US" sz="1600" b="0" i="0" u="none" strike="noStrike" cap="none" normalizeH="0" baseline="0" dirty="0">
              <a:ln>
                <a:noFill/>
              </a:ln>
            </a:endParaRPr>
          </a:p>
          <a:p>
            <a:pPr marR="0" lvl="0" defTabSz="914400" fontAlgn="base">
              <a:lnSpc>
                <a:spcPct val="110000"/>
              </a:lnSpc>
              <a:spcBef>
                <a:spcPct val="0"/>
              </a:spcBef>
              <a:spcAft>
                <a:spcPts val="600"/>
              </a:spcAft>
              <a:buClr>
                <a:schemeClr val="accent1"/>
              </a:buClr>
              <a:buSzPct val="100000"/>
              <a:tabLst/>
            </a:pPr>
            <a:endParaRPr lang="en-US" altLang="en-US" sz="1600" dirty="0"/>
          </a:p>
        </p:txBody>
      </p:sp>
      <p:sp>
        <p:nvSpPr>
          <p:cNvPr id="5" name="TextBox 4">
            <a:extLst>
              <a:ext uri="{FF2B5EF4-FFF2-40B4-BE49-F238E27FC236}">
                <a16:creationId xmlns:a16="http://schemas.microsoft.com/office/drawing/2014/main" id="{D788B9C2-58C3-1E34-F094-249BF78B98D3}"/>
              </a:ext>
            </a:extLst>
          </p:cNvPr>
          <p:cNvSpPr txBox="1"/>
          <p:nvPr/>
        </p:nvSpPr>
        <p:spPr>
          <a:xfrm>
            <a:off x="1130582" y="86119"/>
            <a:ext cx="8504072" cy="1558312"/>
          </a:xfrm>
          <a:prstGeom prst="rect">
            <a:avLst/>
          </a:prstGeom>
          <a:noFill/>
        </p:spPr>
        <p:txBody>
          <a:bodyPr wrap="square">
            <a:spAutoFit/>
          </a:bodyPr>
          <a:lstStyle/>
          <a:p>
            <a:pPr marR="0" lvl="0" algn="ctr" defTabSz="914400" fontAlgn="base">
              <a:lnSpc>
                <a:spcPct val="110000"/>
              </a:lnSpc>
              <a:spcBef>
                <a:spcPct val="0"/>
              </a:spcBef>
              <a:spcAft>
                <a:spcPts val="600"/>
              </a:spcAft>
              <a:buClr>
                <a:schemeClr val="accent1"/>
              </a:buClr>
              <a:buSzPct val="100000"/>
              <a:tabLst/>
            </a:pPr>
            <a:r>
              <a:rPr kumimoji="0" lang="en-US" altLang="en-US" sz="2800" b="1" i="0" u="none" strike="noStrike" cap="none" normalizeH="0" baseline="0" dirty="0">
                <a:ln>
                  <a:noFill/>
                </a:ln>
              </a:rPr>
              <a:t>Threatening with a bladed or sharply pointed article (public place or school)</a:t>
            </a:r>
          </a:p>
          <a:p>
            <a:pPr marR="0" lvl="0" algn="ctr" defTabSz="914400" fontAlgn="base">
              <a:lnSpc>
                <a:spcPct val="110000"/>
              </a:lnSpc>
              <a:spcBef>
                <a:spcPct val="0"/>
              </a:spcBef>
              <a:spcAft>
                <a:spcPts val="600"/>
              </a:spcAft>
              <a:buClr>
                <a:schemeClr val="accent1"/>
              </a:buClr>
              <a:buSzPct val="100000"/>
              <a:tabLst/>
            </a:pPr>
            <a:r>
              <a:rPr kumimoji="0" lang="en-US" altLang="en-US" sz="2800" b="1" i="0" u="none" strike="noStrike" cap="none" normalizeH="0" baseline="0" dirty="0">
                <a:ln>
                  <a:noFill/>
                </a:ln>
              </a:rPr>
              <a:t>Section 139AA – Criminal Justice Act 1988</a:t>
            </a:r>
          </a:p>
        </p:txBody>
      </p:sp>
    </p:spTree>
    <p:extLst>
      <p:ext uri="{BB962C8B-B14F-4D97-AF65-F5344CB8AC3E}">
        <p14:creationId xmlns:p14="http://schemas.microsoft.com/office/powerpoint/2010/main" val="750147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375</TotalTime>
  <Words>1493</Words>
  <Application>Microsoft Macintosh PowerPoint</Application>
  <PresentationFormat>Widescreen</PresentationFormat>
  <Paragraphs>163</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Century Gothic</vt:lpstr>
      <vt:lpstr>Garamond</vt:lpstr>
      <vt:lpstr>Segoe UI</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Dafydd Bevan</dc:creator>
  <cp:lastModifiedBy>Dafydd Bevan</cp:lastModifiedBy>
  <cp:revision>8</cp:revision>
  <dcterms:created xsi:type="dcterms:W3CDTF">2026-03-27T13:27:40Z</dcterms:created>
  <dcterms:modified xsi:type="dcterms:W3CDTF">2026-04-06T07:12:23Z</dcterms:modified>
</cp:coreProperties>
</file>