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8497" autoAdjust="0"/>
  </p:normalViewPr>
  <p:slideViewPr>
    <p:cSldViewPr snapToGrid="0">
      <p:cViewPr varScale="1">
        <p:scale>
          <a:sx n="69" d="100"/>
          <a:sy n="69" d="100"/>
        </p:scale>
        <p:origin x="564" y="2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823905C-8E55-4934-91E1-A9D5EA8B5AAF}" type="datetimeFigureOut">
              <a:rPr lang="en-GB" smtClean="0"/>
              <a:t>15/11/2025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7624A3D-DF7F-4675-B57F-57A2BBBBCB9B}" type="slidenum">
              <a:rPr lang="en-GB" smtClean="0"/>
              <a:t>‹#›</a:t>
            </a:fld>
            <a:endParaRPr lang="en-GB"/>
          </a:p>
        </p:txBody>
      </p:sp>
    </p:spTree>
    <p:extLst>
      <p:ext uri="{BB962C8B-B14F-4D97-AF65-F5344CB8AC3E}">
        <p14:creationId xmlns:p14="http://schemas.microsoft.com/office/powerpoint/2010/main" val="32424928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John Harris is a representative population at risk of CHD. His case depicts how life-style factors collaborate with physiological processes to result in heart disease.</a:t>
            </a:r>
          </a:p>
          <a:p>
            <a:endParaRPr lang="en-GB" dirty="0"/>
          </a:p>
        </p:txBody>
      </p:sp>
      <p:sp>
        <p:nvSpPr>
          <p:cNvPr id="4" name="Slide Number Placeholder 3"/>
          <p:cNvSpPr>
            <a:spLocks noGrp="1"/>
          </p:cNvSpPr>
          <p:nvPr>
            <p:ph type="sldNum" sz="quarter" idx="5"/>
          </p:nvPr>
        </p:nvSpPr>
        <p:spPr/>
        <p:txBody>
          <a:bodyPr/>
          <a:lstStyle/>
          <a:p>
            <a:fld id="{77624A3D-DF7F-4675-B57F-57A2BBBBCB9B}" type="slidenum">
              <a:rPr lang="en-GB" smtClean="0"/>
              <a:t>2</a:t>
            </a:fld>
            <a:endParaRPr lang="en-GB"/>
          </a:p>
        </p:txBody>
      </p:sp>
    </p:spTree>
    <p:extLst>
      <p:ext uri="{BB962C8B-B14F-4D97-AF65-F5344CB8AC3E}">
        <p14:creationId xmlns:p14="http://schemas.microsoft.com/office/powerpoint/2010/main" val="6952860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cardiovascular system transports oxygen and nutrients to all areas of your body. Your heart is a muscular pump itself, and the coronary arteries get the heart muscle itself oxygenated blood. </a:t>
            </a:r>
            <a:r>
              <a:rPr lang="en-GB" dirty="0"/>
              <a:t>(Ross &amp; Wilson, 2018)</a:t>
            </a:r>
          </a:p>
        </p:txBody>
      </p:sp>
      <p:sp>
        <p:nvSpPr>
          <p:cNvPr id="4" name="Slide Number Placeholder 3"/>
          <p:cNvSpPr>
            <a:spLocks noGrp="1"/>
          </p:cNvSpPr>
          <p:nvPr>
            <p:ph type="sldNum" sz="quarter" idx="5"/>
          </p:nvPr>
        </p:nvSpPr>
        <p:spPr/>
        <p:txBody>
          <a:bodyPr/>
          <a:lstStyle/>
          <a:p>
            <a:fld id="{77624A3D-DF7F-4675-B57F-57A2BBBBCB9B}" type="slidenum">
              <a:rPr lang="en-GB" smtClean="0"/>
              <a:t>3</a:t>
            </a:fld>
            <a:endParaRPr lang="en-GB"/>
          </a:p>
        </p:txBody>
      </p:sp>
    </p:spTree>
    <p:extLst>
      <p:ext uri="{BB962C8B-B14F-4D97-AF65-F5344CB8AC3E}">
        <p14:creationId xmlns:p14="http://schemas.microsoft.com/office/powerpoint/2010/main" val="38439614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Each kind of vessel has its own distinct structure that matches its function to withstand blood pressure and to provide oxygenation. In CHD, artery properties that are elastic and structural are especially damaged. </a:t>
            </a:r>
            <a:r>
              <a:rPr lang="en-GB" dirty="0"/>
              <a:t>(Pressbooks, 2023; Sturgeon, 2018).</a:t>
            </a:r>
            <a:br>
              <a:rPr lang="en-GB" sz="1200" b="0" i="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5"/>
          </p:nvPr>
        </p:nvSpPr>
        <p:spPr/>
        <p:txBody>
          <a:bodyPr/>
          <a:lstStyle/>
          <a:p>
            <a:fld id="{77624A3D-DF7F-4675-B57F-57A2BBBBCB9B}" type="slidenum">
              <a:rPr lang="en-GB" smtClean="0"/>
              <a:t>4</a:t>
            </a:fld>
            <a:endParaRPr lang="en-GB"/>
          </a:p>
        </p:txBody>
      </p:sp>
    </p:spTree>
    <p:extLst>
      <p:ext uri="{BB962C8B-B14F-4D97-AF65-F5344CB8AC3E}">
        <p14:creationId xmlns:p14="http://schemas.microsoft.com/office/powerpoint/2010/main" val="6981683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The heart operates through rhythmic contraction under the direction of electrical impulses so that the flow of blood continues to feed all organs</a:t>
            </a:r>
            <a:r>
              <a:rPr lang="en-GB" dirty="0"/>
              <a:t>(Ross &amp; Wilson, 2018)</a:t>
            </a:r>
            <a:br>
              <a:rPr lang="en-GB" dirty="0"/>
            </a:br>
            <a:r>
              <a:rPr lang="en-GB" sz="1200" b="0" i="0" kern="1200" dirty="0">
                <a:solidFill>
                  <a:schemeClr val="tx1"/>
                </a:solidFill>
                <a:effectLst/>
                <a:latin typeface="+mn-lt"/>
                <a:ea typeface="+mn-ea"/>
                <a:cs typeface="+mn-cs"/>
              </a:rPr>
              <a:t>Heart pulsates with rhythmic contraction under the direction of electrical impulses so that an ongoing supply of blood could nourish all organs. </a:t>
            </a:r>
            <a:r>
              <a:rPr lang="en-GB" dirty="0"/>
              <a:t>(Homeostasis) (NICE, 2023).</a:t>
            </a:r>
          </a:p>
          <a:p>
            <a:br>
              <a:rPr lang="en-GB" dirty="0"/>
            </a:br>
            <a:endParaRPr lang="en-GB" dirty="0"/>
          </a:p>
        </p:txBody>
      </p:sp>
      <p:sp>
        <p:nvSpPr>
          <p:cNvPr id="4" name="Slide Number Placeholder 3"/>
          <p:cNvSpPr>
            <a:spLocks noGrp="1"/>
          </p:cNvSpPr>
          <p:nvPr>
            <p:ph type="sldNum" sz="quarter" idx="5"/>
          </p:nvPr>
        </p:nvSpPr>
        <p:spPr/>
        <p:txBody>
          <a:bodyPr/>
          <a:lstStyle/>
          <a:p>
            <a:fld id="{77624A3D-DF7F-4675-B57F-57A2BBBBCB9B}" type="slidenum">
              <a:rPr lang="en-GB" smtClean="0"/>
              <a:t>5</a:t>
            </a:fld>
            <a:endParaRPr lang="en-GB"/>
          </a:p>
        </p:txBody>
      </p:sp>
    </p:spTree>
    <p:extLst>
      <p:ext uri="{BB962C8B-B14F-4D97-AF65-F5344CB8AC3E}">
        <p14:creationId xmlns:p14="http://schemas.microsoft.com/office/powerpoint/2010/main" val="14390314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Heart disease almost always starts with buildup of fatty substances inside artery walls that reduces blood flow and potentially results in a loss of oxygen to heart muscle.</a:t>
            </a:r>
            <a:br>
              <a:rPr lang="en-GB" dirty="0"/>
            </a:br>
            <a:endParaRPr lang="en-GB" dirty="0"/>
          </a:p>
        </p:txBody>
      </p:sp>
      <p:sp>
        <p:nvSpPr>
          <p:cNvPr id="4" name="Slide Number Placeholder 3"/>
          <p:cNvSpPr>
            <a:spLocks noGrp="1"/>
          </p:cNvSpPr>
          <p:nvPr>
            <p:ph type="sldNum" sz="quarter" idx="5"/>
          </p:nvPr>
        </p:nvSpPr>
        <p:spPr/>
        <p:txBody>
          <a:bodyPr/>
          <a:lstStyle/>
          <a:p>
            <a:fld id="{77624A3D-DF7F-4675-B57F-57A2BBBBCB9B}" type="slidenum">
              <a:rPr lang="en-GB" smtClean="0"/>
              <a:t>6</a:t>
            </a:fld>
            <a:endParaRPr lang="en-GB"/>
          </a:p>
        </p:txBody>
      </p:sp>
    </p:spTree>
    <p:extLst>
      <p:ext uri="{BB962C8B-B14F-4D97-AF65-F5344CB8AC3E}">
        <p14:creationId xmlns:p14="http://schemas.microsoft.com/office/powerpoint/2010/main" val="9394270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risk factors disrupt homeostasis, increasing blood cholesterol and blood pressure, which strain the cardiovascular system. (Harvard Health, 2024)</a:t>
            </a:r>
          </a:p>
        </p:txBody>
      </p:sp>
      <p:sp>
        <p:nvSpPr>
          <p:cNvPr id="4" name="Slide Number Placeholder 3"/>
          <p:cNvSpPr>
            <a:spLocks noGrp="1"/>
          </p:cNvSpPr>
          <p:nvPr>
            <p:ph type="sldNum" sz="quarter" idx="5"/>
          </p:nvPr>
        </p:nvSpPr>
        <p:spPr/>
        <p:txBody>
          <a:bodyPr/>
          <a:lstStyle/>
          <a:p>
            <a:fld id="{77624A3D-DF7F-4675-B57F-57A2BBBBCB9B}" type="slidenum">
              <a:rPr lang="en-GB" smtClean="0"/>
              <a:t>7</a:t>
            </a:fld>
            <a:endParaRPr lang="en-GB"/>
          </a:p>
        </p:txBody>
      </p:sp>
    </p:spTree>
    <p:extLst>
      <p:ext uri="{BB962C8B-B14F-4D97-AF65-F5344CB8AC3E}">
        <p14:creationId xmlns:p14="http://schemas.microsoft.com/office/powerpoint/2010/main" val="18621050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These symptoms occur because the heart muscle is deprived of oxygen, affecting its ability to pump blood efficiently. (Everyday Health, 2025)</a:t>
            </a:r>
          </a:p>
        </p:txBody>
      </p:sp>
      <p:sp>
        <p:nvSpPr>
          <p:cNvPr id="4" name="Slide Number Placeholder 3"/>
          <p:cNvSpPr>
            <a:spLocks noGrp="1"/>
          </p:cNvSpPr>
          <p:nvPr>
            <p:ph type="sldNum" sz="quarter" idx="5"/>
          </p:nvPr>
        </p:nvSpPr>
        <p:spPr/>
        <p:txBody>
          <a:bodyPr/>
          <a:lstStyle/>
          <a:p>
            <a:fld id="{77624A3D-DF7F-4675-B57F-57A2BBBBCB9B}" type="slidenum">
              <a:rPr lang="en-GB" smtClean="0"/>
              <a:t>8</a:t>
            </a:fld>
            <a:endParaRPr lang="en-GB"/>
          </a:p>
        </p:txBody>
      </p:sp>
    </p:spTree>
    <p:extLst>
      <p:ext uri="{BB962C8B-B14F-4D97-AF65-F5344CB8AC3E}">
        <p14:creationId xmlns:p14="http://schemas.microsoft.com/office/powerpoint/2010/main" val="717439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Diagnosis involves both functional and biochemical testing to assess cardiac rhythm and detect tissue damage. (NHS, 2024)</a:t>
            </a:r>
          </a:p>
        </p:txBody>
      </p:sp>
      <p:sp>
        <p:nvSpPr>
          <p:cNvPr id="4" name="Slide Number Placeholder 3"/>
          <p:cNvSpPr>
            <a:spLocks noGrp="1"/>
          </p:cNvSpPr>
          <p:nvPr>
            <p:ph type="sldNum" sz="quarter" idx="5"/>
          </p:nvPr>
        </p:nvSpPr>
        <p:spPr/>
        <p:txBody>
          <a:bodyPr/>
          <a:lstStyle/>
          <a:p>
            <a:fld id="{77624A3D-DF7F-4675-B57F-57A2BBBBCB9B}" type="slidenum">
              <a:rPr lang="en-GB" smtClean="0"/>
              <a:t>9</a:t>
            </a:fld>
            <a:endParaRPr lang="en-GB"/>
          </a:p>
        </p:txBody>
      </p:sp>
    </p:spTree>
    <p:extLst>
      <p:ext uri="{BB962C8B-B14F-4D97-AF65-F5344CB8AC3E}">
        <p14:creationId xmlns:p14="http://schemas.microsoft.com/office/powerpoint/2010/main" val="3585386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CHD treatment starts with life change assisted with drugs and, in suitable cases, surgery in a bid to improve circulation. (NICE, 2023; MDPI, 2023).</a:t>
            </a:r>
          </a:p>
        </p:txBody>
      </p:sp>
      <p:sp>
        <p:nvSpPr>
          <p:cNvPr id="4" name="Slide Number Placeholder 3"/>
          <p:cNvSpPr>
            <a:spLocks noGrp="1"/>
          </p:cNvSpPr>
          <p:nvPr>
            <p:ph type="sldNum" sz="quarter" idx="5"/>
          </p:nvPr>
        </p:nvSpPr>
        <p:spPr/>
        <p:txBody>
          <a:bodyPr/>
          <a:lstStyle/>
          <a:p>
            <a:fld id="{77624A3D-DF7F-4675-B57F-57A2BBBBCB9B}" type="slidenum">
              <a:rPr lang="en-GB" smtClean="0"/>
              <a:t>10</a:t>
            </a:fld>
            <a:endParaRPr lang="en-GB"/>
          </a:p>
        </p:txBody>
      </p:sp>
    </p:spTree>
    <p:extLst>
      <p:ext uri="{BB962C8B-B14F-4D97-AF65-F5344CB8AC3E}">
        <p14:creationId xmlns:p14="http://schemas.microsoft.com/office/powerpoint/2010/main" val="1262139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person-centred approach ensures that John’s preferences and emotional wellbeing are respected while managing his physical condition. (Beauchamp &amp; Childress, 2019)</a:t>
            </a:r>
          </a:p>
        </p:txBody>
      </p:sp>
      <p:sp>
        <p:nvSpPr>
          <p:cNvPr id="4" name="Slide Number Placeholder 3"/>
          <p:cNvSpPr>
            <a:spLocks noGrp="1"/>
          </p:cNvSpPr>
          <p:nvPr>
            <p:ph type="sldNum" sz="quarter" idx="5"/>
          </p:nvPr>
        </p:nvSpPr>
        <p:spPr/>
        <p:txBody>
          <a:bodyPr/>
          <a:lstStyle/>
          <a:p>
            <a:fld id="{77624A3D-DF7F-4675-B57F-57A2BBBBCB9B}" type="slidenum">
              <a:rPr lang="en-GB" smtClean="0"/>
              <a:t>11</a:t>
            </a:fld>
            <a:endParaRPr lang="en-GB"/>
          </a:p>
        </p:txBody>
      </p:sp>
    </p:spTree>
    <p:extLst>
      <p:ext uri="{BB962C8B-B14F-4D97-AF65-F5344CB8AC3E}">
        <p14:creationId xmlns:p14="http://schemas.microsoft.com/office/powerpoint/2010/main" val="28687877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11/15/2025</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11/15/2025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11/15/2025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11/15/2025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11/15/2025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11/15/2025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11/15/2025</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11/15/2025</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jpg"/><Relationship Id="rId5" Type="http://schemas.openxmlformats.org/officeDocument/2006/relationships/image" Target="../media/image3.jp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jpg"/><Relationship Id="rId5" Type="http://schemas.openxmlformats.org/officeDocument/2006/relationships/image" Target="../media/image4.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1.jp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5.jp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jpg"/><Relationship Id="rId5" Type="http://schemas.openxmlformats.org/officeDocument/2006/relationships/image" Target="../media/image6.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7.jp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8.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jpg"/><Relationship Id="rId5" Type="http://schemas.openxmlformats.org/officeDocument/2006/relationships/image" Target="../media/image9.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jpg"/><Relationship Id="rId5" Type="http://schemas.openxmlformats.org/officeDocument/2006/relationships/image" Target="../media/image10.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843A3-DDE4-41C7-5DA6-3C22289C54E7}"/>
              </a:ext>
            </a:extLst>
          </p:cNvPr>
          <p:cNvSpPr>
            <a:spLocks noGrp="1"/>
          </p:cNvSpPr>
          <p:nvPr>
            <p:ph type="ctrTitle"/>
          </p:nvPr>
        </p:nvSpPr>
        <p:spPr/>
        <p:txBody>
          <a:bodyPr>
            <a:normAutofit/>
          </a:bodyPr>
          <a:lstStyle/>
          <a:p>
            <a:r>
              <a:rPr lang="en-GB" dirty="0"/>
              <a:t>Introduction  to physiology</a:t>
            </a:r>
          </a:p>
        </p:txBody>
      </p:sp>
      <p:sp>
        <p:nvSpPr>
          <p:cNvPr id="3" name="Subtitle 2">
            <a:extLst>
              <a:ext uri="{FF2B5EF4-FFF2-40B4-BE49-F238E27FC236}">
                <a16:creationId xmlns:a16="http://schemas.microsoft.com/office/drawing/2014/main" id="{490A1A5B-6F25-A8E6-B3CC-CB145CD95858}"/>
              </a:ext>
            </a:extLst>
          </p:cNvPr>
          <p:cNvSpPr>
            <a:spLocks noGrp="1"/>
          </p:cNvSpPr>
          <p:nvPr>
            <p:ph type="subTitle" idx="1"/>
          </p:nvPr>
        </p:nvSpPr>
        <p:spPr/>
        <p:txBody>
          <a:bodyPr>
            <a:normAutofit fontScale="62500" lnSpcReduction="20000"/>
          </a:bodyPr>
          <a:lstStyle/>
          <a:p>
            <a:r>
              <a:rPr lang="en-GB" dirty="0"/>
              <a:t>BMHP5016 – Component 2 </a:t>
            </a:r>
          </a:p>
          <a:p>
            <a:r>
              <a:rPr lang="en-GB" dirty="0"/>
              <a:t>Sandra </a:t>
            </a:r>
            <a:r>
              <a:rPr lang="en-GB" dirty="0" err="1"/>
              <a:t>adina</a:t>
            </a:r>
            <a:r>
              <a:rPr lang="en-GB" dirty="0"/>
              <a:t> </a:t>
            </a:r>
            <a:r>
              <a:rPr lang="en-GB" dirty="0" err="1"/>
              <a:t>ontica</a:t>
            </a:r>
            <a:endParaRPr lang="en-GB" dirty="0"/>
          </a:p>
          <a:p>
            <a:r>
              <a:rPr lang="en-GB" dirty="0"/>
              <a:t>Student ID: 2322796</a:t>
            </a:r>
          </a:p>
          <a:p>
            <a:endParaRPr lang="en-GB" dirty="0"/>
          </a:p>
        </p:txBody>
      </p:sp>
      <p:pic>
        <p:nvPicPr>
          <p:cNvPr id="4" name="Recorded Sound">
            <a:hlinkClick r:id="" action="ppaction://media"/>
            <a:extLst>
              <a:ext uri="{FF2B5EF4-FFF2-40B4-BE49-F238E27FC236}">
                <a16:creationId xmlns:a16="http://schemas.microsoft.com/office/drawing/2014/main" id="{A22C5B9A-7E0C-F3CD-D5F5-4AB59F6F84E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112212137"/>
      </p:ext>
    </p:extLst>
  </p:cSld>
  <p:clrMapOvr>
    <a:masterClrMapping/>
  </p:clrMapOvr>
  <mc:AlternateContent xmlns:mc="http://schemas.openxmlformats.org/markup-compatibility/2006">
    <mc:Choice xmlns:p14="http://schemas.microsoft.com/office/powerpoint/2010/main" Requires="p14">
      <p:transition spd="slow" p14:dur="2000" advTm="11736"/>
    </mc:Choice>
    <mc:Fallback>
      <p:transition spd="slow" advTm="117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73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4" name="Straight Connector 43">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ECD0897E-752D-D9EF-CFF2-6BCC00CA03E1}"/>
              </a:ext>
            </a:extLst>
          </p:cNvPr>
          <p:cNvSpPr>
            <a:spLocks noGrp="1"/>
          </p:cNvSpPr>
          <p:nvPr>
            <p:ph type="title"/>
          </p:nvPr>
        </p:nvSpPr>
        <p:spPr>
          <a:xfrm>
            <a:off x="1451580" y="804520"/>
            <a:ext cx="4176511" cy="1049235"/>
          </a:xfrm>
        </p:spPr>
        <p:txBody>
          <a:bodyPr>
            <a:normAutofit/>
          </a:bodyPr>
          <a:lstStyle/>
          <a:p>
            <a:r>
              <a:rPr lang="en-GB"/>
              <a:t>Case study introduction </a:t>
            </a:r>
            <a:endParaRPr lang="en-GB" dirty="0"/>
          </a:p>
        </p:txBody>
      </p:sp>
      <p:sp>
        <p:nvSpPr>
          <p:cNvPr id="45" name="Rectangle 44">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9CCAB5A6-CFA6-B9C8-39D6-B6FDEF499E61}"/>
              </a:ext>
            </a:extLst>
          </p:cNvPr>
          <p:cNvSpPr>
            <a:spLocks noGrp="1"/>
          </p:cNvSpPr>
          <p:nvPr>
            <p:ph idx="1"/>
          </p:nvPr>
        </p:nvSpPr>
        <p:spPr>
          <a:xfrm>
            <a:off x="1451581" y="2015732"/>
            <a:ext cx="4172212" cy="3450613"/>
          </a:xfrm>
        </p:spPr>
        <p:txBody>
          <a:bodyPr>
            <a:normAutofit/>
          </a:bodyPr>
          <a:lstStyle/>
          <a:p>
            <a:pPr>
              <a:lnSpc>
                <a:spcPct val="110000"/>
              </a:lnSpc>
            </a:pPr>
            <a:r>
              <a:rPr lang="en-GB" sz="1900"/>
              <a:t>Fictional Patient: Mr. John Harris, 56 years old</a:t>
            </a:r>
          </a:p>
          <a:p>
            <a:pPr>
              <a:lnSpc>
                <a:spcPct val="110000"/>
              </a:lnSpc>
            </a:pPr>
            <a:r>
              <a:rPr lang="en-GB" sz="1900"/>
              <a:t>Occupation: Office Manager</a:t>
            </a:r>
          </a:p>
          <a:p>
            <a:pPr>
              <a:lnSpc>
                <a:spcPct val="110000"/>
              </a:lnSpc>
            </a:pPr>
            <a:r>
              <a:rPr lang="en-GB" sz="1900"/>
              <a:t>Lifestyle: Smoker, sedentary, high-fat diet</a:t>
            </a:r>
          </a:p>
          <a:p>
            <a:pPr>
              <a:lnSpc>
                <a:spcPct val="110000"/>
              </a:lnSpc>
            </a:pPr>
            <a:r>
              <a:rPr lang="en-GB" sz="1900"/>
              <a:t>Symptoms: Fatigue, shortness of breath, occasional chest pain</a:t>
            </a:r>
          </a:p>
          <a:p>
            <a:pPr>
              <a:lnSpc>
                <a:spcPct val="110000"/>
              </a:lnSpc>
            </a:pPr>
            <a:r>
              <a:rPr lang="en-GB" sz="1900"/>
              <a:t>Diagnosis: Coronary Heart Disease (CHD)</a:t>
            </a:r>
          </a:p>
        </p:txBody>
      </p:sp>
      <p:pic>
        <p:nvPicPr>
          <p:cNvPr id="5" name="Picture 4" descr="A diagram of a human body">
            <a:extLst>
              <a:ext uri="{FF2B5EF4-FFF2-40B4-BE49-F238E27FC236}">
                <a16:creationId xmlns:a16="http://schemas.microsoft.com/office/drawing/2014/main" id="{D14A594A-840D-2F23-1064-D83861C590AF}"/>
              </a:ext>
            </a:extLst>
          </p:cNvPr>
          <p:cNvPicPr>
            <a:picLocks noChangeAspect="1"/>
          </p:cNvPicPr>
          <p:nvPr/>
        </p:nvPicPr>
        <p:blipFill>
          <a:blip r:embed="rId5"/>
          <a:srcRect l="16521" r="13329"/>
          <a:stretch>
            <a:fillRect/>
          </a:stretch>
        </p:blipFill>
        <p:spPr>
          <a:xfrm>
            <a:off x="6094411" y="1147191"/>
            <a:ext cx="4960442" cy="3977546"/>
          </a:xfrm>
          <a:prstGeom prst="rect">
            <a:avLst/>
          </a:prstGeom>
        </p:spPr>
      </p:pic>
      <p:pic>
        <p:nvPicPr>
          <p:cNvPr id="46" name="Picture 45">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47" name="Straight Connector 46">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4" name="Recorded Sound">
            <a:hlinkClick r:id="" action="ppaction://media"/>
            <a:extLst>
              <a:ext uri="{FF2B5EF4-FFF2-40B4-BE49-F238E27FC236}">
                <a16:creationId xmlns:a16="http://schemas.microsoft.com/office/drawing/2014/main" id="{566018E2-5355-8F1A-2AC8-6EAE3CC8125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70164416"/>
      </p:ext>
    </p:extLst>
  </p:cSld>
  <p:clrMapOvr>
    <a:masterClrMapping/>
  </p:clrMapOvr>
  <mc:AlternateContent xmlns:mc="http://schemas.openxmlformats.org/markup-compatibility/2006">
    <mc:Choice xmlns:p14="http://schemas.microsoft.com/office/powerpoint/2010/main" Requires="p14">
      <p:transition spd="slow" p14:dur="2000" advTm="28824"/>
    </mc:Choice>
    <mc:Fallback>
      <p:transition spd="slow" advTm="288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882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B5DF2327-D3F4-0185-62FD-133DBC6DF445}"/>
              </a:ext>
            </a:extLst>
          </p:cNvPr>
          <p:cNvSpPr>
            <a:spLocks noGrp="1"/>
          </p:cNvSpPr>
          <p:nvPr>
            <p:ph type="title"/>
          </p:nvPr>
        </p:nvSpPr>
        <p:spPr>
          <a:xfrm>
            <a:off x="1451580" y="804520"/>
            <a:ext cx="4176511" cy="1049235"/>
          </a:xfrm>
        </p:spPr>
        <p:txBody>
          <a:bodyPr>
            <a:normAutofit/>
          </a:bodyPr>
          <a:lstStyle/>
          <a:p>
            <a:r>
              <a:rPr lang="en-GB" dirty="0"/>
              <a:t>Cardiovascular anatomy	</a:t>
            </a:r>
          </a:p>
        </p:txBody>
      </p:sp>
      <p:sp>
        <p:nvSpPr>
          <p:cNvPr id="14" name="Rectangle 13">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4762E410-DDBA-C015-A9E5-D3899BBE1707}"/>
              </a:ext>
            </a:extLst>
          </p:cNvPr>
          <p:cNvSpPr>
            <a:spLocks noGrp="1"/>
          </p:cNvSpPr>
          <p:nvPr>
            <p:ph idx="1"/>
          </p:nvPr>
        </p:nvSpPr>
        <p:spPr>
          <a:xfrm>
            <a:off x="1451581" y="2015732"/>
            <a:ext cx="4172212" cy="3450613"/>
          </a:xfrm>
        </p:spPr>
        <p:txBody>
          <a:bodyPr>
            <a:normAutofit/>
          </a:bodyPr>
          <a:lstStyle/>
          <a:p>
            <a:r>
              <a:rPr lang="en-GB" dirty="0"/>
              <a:t>Components: Heart, blood vessels, (arteries, veins, capillaries), blood</a:t>
            </a:r>
          </a:p>
          <a:p>
            <a:r>
              <a:rPr lang="en-GB" dirty="0"/>
              <a:t>Structure: 4 chambers, valves, coronary arteries</a:t>
            </a:r>
          </a:p>
          <a:p>
            <a:r>
              <a:rPr lang="en-GB" dirty="0"/>
              <a:t>Circulation types: Pulmonary and systemic</a:t>
            </a:r>
          </a:p>
        </p:txBody>
      </p:sp>
      <p:pic>
        <p:nvPicPr>
          <p:cNvPr id="5" name="Picture 4" descr="A transparent body with organs and heart&#10;&#10;AI-generated content may be incorrect.">
            <a:extLst>
              <a:ext uri="{FF2B5EF4-FFF2-40B4-BE49-F238E27FC236}">
                <a16:creationId xmlns:a16="http://schemas.microsoft.com/office/drawing/2014/main" id="{0CBD3617-EE0E-572D-5B65-290A5702233D}"/>
              </a:ext>
            </a:extLst>
          </p:cNvPr>
          <p:cNvPicPr>
            <a:picLocks noChangeAspect="1"/>
          </p:cNvPicPr>
          <p:nvPr/>
        </p:nvPicPr>
        <p:blipFill>
          <a:blip r:embed="rId5"/>
          <a:stretch>
            <a:fillRect/>
          </a:stretch>
        </p:blipFill>
        <p:spPr>
          <a:xfrm>
            <a:off x="6244251" y="805583"/>
            <a:ext cx="4660762" cy="4660762"/>
          </a:xfrm>
          <a:prstGeom prst="rect">
            <a:avLst/>
          </a:prstGeom>
        </p:spPr>
      </p:pic>
      <p:pic>
        <p:nvPicPr>
          <p:cNvPr id="16" name="Picture 15">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8" name="Straight Connector 17">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4" name="Recorded Sound">
            <a:hlinkClick r:id="" action="ppaction://media"/>
            <a:extLst>
              <a:ext uri="{FF2B5EF4-FFF2-40B4-BE49-F238E27FC236}">
                <a16:creationId xmlns:a16="http://schemas.microsoft.com/office/drawing/2014/main" id="{7CDC1CE1-F423-C202-ACA6-46182EC1E96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540965128"/>
      </p:ext>
    </p:extLst>
  </p:cSld>
  <p:clrMapOvr>
    <a:masterClrMapping/>
  </p:clrMapOvr>
  <mc:AlternateContent xmlns:mc="http://schemas.openxmlformats.org/markup-compatibility/2006">
    <mc:Choice xmlns:p14="http://schemas.microsoft.com/office/powerpoint/2010/main" Requires="p14">
      <p:transition spd="slow" p14:dur="2000" advTm="34368"/>
    </mc:Choice>
    <mc:Fallback>
      <p:transition spd="slow" advTm="343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436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33" name="Picture 32">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5" name="Straight Connector 34">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37" name="Rectangle 36">
            <a:extLst>
              <a:ext uri="{FF2B5EF4-FFF2-40B4-BE49-F238E27FC236}">
                <a16:creationId xmlns:a16="http://schemas.microsoft.com/office/drawing/2014/main" id="{D0712110-0BC1-4B31-B3BB-63B44222E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4466B5F3-C053-4580-B04A-1EF949888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2BDEFDFE-B377-A6AA-FB30-AF5263F79623}"/>
              </a:ext>
            </a:extLst>
          </p:cNvPr>
          <p:cNvSpPr>
            <a:spLocks noGrp="1"/>
          </p:cNvSpPr>
          <p:nvPr>
            <p:ph type="title"/>
          </p:nvPr>
        </p:nvSpPr>
        <p:spPr>
          <a:xfrm>
            <a:off x="1452616" y="962902"/>
            <a:ext cx="4176384" cy="2380828"/>
          </a:xfrm>
        </p:spPr>
        <p:txBody>
          <a:bodyPr vert="horz" lIns="91440" tIns="45720" rIns="91440" bIns="0" rtlCol="0" anchor="b">
            <a:normAutofit/>
          </a:bodyPr>
          <a:lstStyle/>
          <a:p>
            <a:r>
              <a:rPr lang="en-US" sz="4800"/>
              <a:t>Blood vessel's structure</a:t>
            </a:r>
          </a:p>
        </p:txBody>
      </p:sp>
      <p:cxnSp>
        <p:nvCxnSpPr>
          <p:cNvPr id="30" name="Straight Connector 29">
            <a:extLst>
              <a:ext uri="{FF2B5EF4-FFF2-40B4-BE49-F238E27FC236}">
                <a16:creationId xmlns:a16="http://schemas.microsoft.com/office/drawing/2014/main" id="{FA6123F2-4B61-414F-A7E5-5B7828EACA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2617" y="3528543"/>
            <a:ext cx="4171479"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32" name="Picture 31">
            <a:extLst>
              <a:ext uri="{FF2B5EF4-FFF2-40B4-BE49-F238E27FC236}">
                <a16:creationId xmlns:a16="http://schemas.microsoft.com/office/drawing/2014/main" id="{25CED634-E2D0-4AB7-96DD-816C9B52C5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4" name="Straight Connector 33">
            <a:extLst>
              <a:ext uri="{FF2B5EF4-FFF2-40B4-BE49-F238E27FC236}">
                <a16:creationId xmlns:a16="http://schemas.microsoft.com/office/drawing/2014/main" id="{FCDDCDFB-696D-4FDF-9B58-24F71B7C37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4" name="Content Placeholder 3">
            <a:extLst>
              <a:ext uri="{FF2B5EF4-FFF2-40B4-BE49-F238E27FC236}">
                <a16:creationId xmlns:a16="http://schemas.microsoft.com/office/drawing/2014/main" id="{A547C22B-7617-DE42-343A-6F808417588D}"/>
              </a:ext>
            </a:extLst>
          </p:cNvPr>
          <p:cNvGraphicFramePr>
            <a:graphicFrameLocks noGrp="1"/>
          </p:cNvGraphicFramePr>
          <p:nvPr>
            <p:ph idx="1"/>
            <p:extLst>
              <p:ext uri="{D42A27DB-BD31-4B8C-83A1-F6EECF244321}">
                <p14:modId xmlns:p14="http://schemas.microsoft.com/office/powerpoint/2010/main" val="477021558"/>
              </p:ext>
            </p:extLst>
          </p:nvPr>
        </p:nvGraphicFramePr>
        <p:xfrm>
          <a:off x="6094411" y="1992582"/>
          <a:ext cx="4960443" cy="2286766"/>
        </p:xfrm>
        <a:graphic>
          <a:graphicData uri="http://schemas.openxmlformats.org/drawingml/2006/table">
            <a:tbl>
              <a:tblPr>
                <a:noFill/>
              </a:tblPr>
              <a:tblGrid>
                <a:gridCol w="1007624">
                  <a:extLst>
                    <a:ext uri="{9D8B030D-6E8A-4147-A177-3AD203B41FA5}">
                      <a16:colId xmlns:a16="http://schemas.microsoft.com/office/drawing/2014/main" val="15807534"/>
                    </a:ext>
                  </a:extLst>
                </a:gridCol>
                <a:gridCol w="1581559">
                  <a:extLst>
                    <a:ext uri="{9D8B030D-6E8A-4147-A177-3AD203B41FA5}">
                      <a16:colId xmlns:a16="http://schemas.microsoft.com/office/drawing/2014/main" val="2876658903"/>
                    </a:ext>
                  </a:extLst>
                </a:gridCol>
                <a:gridCol w="2371260">
                  <a:extLst>
                    <a:ext uri="{9D8B030D-6E8A-4147-A177-3AD203B41FA5}">
                      <a16:colId xmlns:a16="http://schemas.microsoft.com/office/drawing/2014/main" val="2220703640"/>
                    </a:ext>
                  </a:extLst>
                </a:gridCol>
              </a:tblGrid>
              <a:tr h="468124">
                <a:tc>
                  <a:txBody>
                    <a:bodyPr/>
                    <a:lstStyle/>
                    <a:p>
                      <a:pPr algn="l" fontAlgn="ctr">
                        <a:buNone/>
                      </a:pPr>
                      <a:r>
                        <a:rPr lang="en-GB" sz="1400" b="1" i="0" u="none" strike="noStrike" cap="none" spc="0">
                          <a:solidFill>
                            <a:schemeClr val="tx1"/>
                          </a:solidFill>
                          <a:effectLst/>
                          <a:latin typeface="Arial" panose="020B0604020202020204" pitchFamily="34" charset="0"/>
                        </a:rPr>
                        <a:t>Vessel</a:t>
                      </a:r>
                    </a:p>
                  </a:txBody>
                  <a:tcPr marL="0" marR="62140" marT="24856" marB="186421" anchor="ctr">
                    <a:lnL w="12700" cmpd="sng">
                      <a:noFill/>
                      <a:prstDash val="solid"/>
                    </a:lnL>
                    <a:lnR w="12700" cmpd="sng">
                      <a:noFill/>
                      <a:prstDash val="solid"/>
                    </a:lnR>
                    <a:lnT w="6350" cap="flat" cmpd="sng" algn="ctr">
                      <a:solidFill>
                        <a:schemeClr val="tx1"/>
                      </a:solidFill>
                      <a:prstDash val="solid"/>
                    </a:lnT>
                    <a:lnB w="12700" cmpd="sng">
                      <a:noFill/>
                      <a:prstDash val="solid"/>
                    </a:lnB>
                    <a:noFill/>
                  </a:tcPr>
                </a:tc>
                <a:tc>
                  <a:txBody>
                    <a:bodyPr/>
                    <a:lstStyle/>
                    <a:p>
                      <a:pPr algn="l" fontAlgn="ctr">
                        <a:buNone/>
                      </a:pPr>
                      <a:r>
                        <a:rPr lang="en-GB" sz="1400" b="1" i="0" u="none" strike="noStrike" cap="none" spc="0">
                          <a:solidFill>
                            <a:schemeClr val="tx1"/>
                          </a:solidFill>
                          <a:effectLst/>
                          <a:latin typeface="Arial" panose="020B0604020202020204" pitchFamily="34" charset="0"/>
                        </a:rPr>
                        <a:t>Structure</a:t>
                      </a:r>
                    </a:p>
                  </a:txBody>
                  <a:tcPr marL="0" marR="62140" marT="24856" marB="186421" anchor="ctr">
                    <a:lnL w="12700" cmpd="sng">
                      <a:noFill/>
                      <a:prstDash val="solid"/>
                    </a:lnL>
                    <a:lnR w="12700" cmpd="sng">
                      <a:noFill/>
                      <a:prstDash val="solid"/>
                    </a:lnR>
                    <a:lnT w="6350" cap="flat" cmpd="sng" algn="ctr">
                      <a:solidFill>
                        <a:schemeClr val="tx1"/>
                      </a:solidFill>
                      <a:prstDash val="solid"/>
                    </a:lnT>
                    <a:lnB w="12700" cmpd="sng">
                      <a:noFill/>
                      <a:prstDash val="solid"/>
                    </a:lnB>
                    <a:noFill/>
                  </a:tcPr>
                </a:tc>
                <a:tc>
                  <a:txBody>
                    <a:bodyPr/>
                    <a:lstStyle/>
                    <a:p>
                      <a:pPr algn="l" fontAlgn="ctr">
                        <a:buNone/>
                      </a:pPr>
                      <a:r>
                        <a:rPr lang="en-GB" sz="1400" b="1" i="0" u="none" strike="noStrike" cap="none" spc="0">
                          <a:solidFill>
                            <a:schemeClr val="tx1"/>
                          </a:solidFill>
                          <a:effectLst/>
                          <a:latin typeface="Arial" panose="020B0604020202020204" pitchFamily="34" charset="0"/>
                        </a:rPr>
                        <a:t>Function</a:t>
                      </a:r>
                    </a:p>
                  </a:txBody>
                  <a:tcPr marL="0" marR="62140" marT="24856" marB="186421" anchor="ctr">
                    <a:lnL w="12700" cmpd="sng">
                      <a:noFill/>
                      <a:prstDash val="solid"/>
                    </a:lnL>
                    <a:lnR w="12700" cmpd="sng">
                      <a:noFill/>
                      <a:prstDash val="solid"/>
                    </a:lnR>
                    <a:lnT w="6350" cap="flat" cmpd="sng" algn="ctr">
                      <a:solidFill>
                        <a:schemeClr val="tx1"/>
                      </a:solidFill>
                      <a:prstDash val="solid"/>
                    </a:lnT>
                    <a:lnB w="12700" cmpd="sng">
                      <a:noFill/>
                      <a:prstDash val="solid"/>
                    </a:lnB>
                    <a:noFill/>
                  </a:tcPr>
                </a:tc>
                <a:extLst>
                  <a:ext uri="{0D108BD9-81ED-4DB2-BD59-A6C34878D82A}">
                    <a16:rowId xmlns:a16="http://schemas.microsoft.com/office/drawing/2014/main" val="2487825124"/>
                  </a:ext>
                </a:extLst>
              </a:tr>
              <a:tr h="468124">
                <a:tc>
                  <a:txBody>
                    <a:bodyPr/>
                    <a:lstStyle/>
                    <a:p>
                      <a:pPr algn="l" fontAlgn="ctr">
                        <a:buNone/>
                      </a:pPr>
                      <a:r>
                        <a:rPr lang="en-GB" sz="1400" b="0" i="0" u="none" strike="noStrike" cap="none" spc="0">
                          <a:solidFill>
                            <a:schemeClr val="tx1"/>
                          </a:solidFill>
                          <a:effectLst/>
                          <a:latin typeface="Arial" panose="020B0604020202020204" pitchFamily="34" charset="0"/>
                        </a:rPr>
                        <a:t>Arteries</a:t>
                      </a:r>
                    </a:p>
                  </a:txBody>
                  <a:tcPr marL="0" marR="62140" marT="24856" marB="186421" anchor="ctr">
                    <a:lnL w="12700" cmpd="sng">
                      <a:noFill/>
                      <a:prstDash val="solid"/>
                    </a:lnL>
                    <a:lnR w="12700" cmpd="sng">
                      <a:noFill/>
                      <a:prstDash val="solid"/>
                    </a:lnR>
                    <a:lnT w="12700" cmpd="sng">
                      <a:noFill/>
                      <a:prstDash val="solid"/>
                    </a:lnT>
                    <a:lnB w="12700" cmpd="sng">
                      <a:noFill/>
                      <a:prstDash val="solid"/>
                    </a:lnB>
                    <a:noFill/>
                  </a:tcPr>
                </a:tc>
                <a:tc>
                  <a:txBody>
                    <a:bodyPr/>
                    <a:lstStyle/>
                    <a:p>
                      <a:pPr algn="l" fontAlgn="ctr">
                        <a:buNone/>
                      </a:pPr>
                      <a:r>
                        <a:rPr lang="en-GB" sz="1400" b="0" i="0" u="none" strike="noStrike" cap="none" spc="0">
                          <a:solidFill>
                            <a:schemeClr val="tx1"/>
                          </a:solidFill>
                          <a:effectLst/>
                          <a:latin typeface="Arial" panose="020B0604020202020204" pitchFamily="34" charset="0"/>
                        </a:rPr>
                        <a:t>Thick elastic walls</a:t>
                      </a:r>
                    </a:p>
                  </a:txBody>
                  <a:tcPr marL="0" marR="62140" marT="24856" marB="186421" anchor="ctr">
                    <a:lnL w="12700" cmpd="sng">
                      <a:noFill/>
                      <a:prstDash val="solid"/>
                    </a:lnL>
                    <a:lnR w="12700" cmpd="sng">
                      <a:noFill/>
                      <a:prstDash val="solid"/>
                    </a:lnR>
                    <a:lnT w="12700" cmpd="sng">
                      <a:noFill/>
                      <a:prstDash val="solid"/>
                    </a:lnT>
                    <a:lnB w="12700" cmpd="sng">
                      <a:noFill/>
                      <a:prstDash val="solid"/>
                    </a:lnB>
                    <a:noFill/>
                  </a:tcPr>
                </a:tc>
                <a:tc>
                  <a:txBody>
                    <a:bodyPr/>
                    <a:lstStyle/>
                    <a:p>
                      <a:pPr algn="l" fontAlgn="ctr">
                        <a:buNone/>
                      </a:pPr>
                      <a:r>
                        <a:rPr lang="en-GB" sz="1400" b="0" i="0" u="none" strike="noStrike" cap="none" spc="0">
                          <a:solidFill>
                            <a:schemeClr val="tx1"/>
                          </a:solidFill>
                          <a:effectLst/>
                          <a:latin typeface="Arial" panose="020B0604020202020204" pitchFamily="34" charset="0"/>
                        </a:rPr>
                        <a:t>Carry blood away from heart</a:t>
                      </a:r>
                    </a:p>
                  </a:txBody>
                  <a:tcPr marL="0" marR="62140" marT="24856" marB="186421"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849329983"/>
                  </a:ext>
                </a:extLst>
              </a:tr>
              <a:tr h="675259">
                <a:tc>
                  <a:txBody>
                    <a:bodyPr/>
                    <a:lstStyle/>
                    <a:p>
                      <a:pPr algn="l" fontAlgn="ctr">
                        <a:buNone/>
                      </a:pPr>
                      <a:r>
                        <a:rPr lang="en-GB" sz="1400" b="0" i="0" u="none" strike="noStrike" cap="none" spc="0">
                          <a:solidFill>
                            <a:schemeClr val="tx1"/>
                          </a:solidFill>
                          <a:effectLst/>
                          <a:latin typeface="Arial" panose="020B0604020202020204" pitchFamily="34" charset="0"/>
                        </a:rPr>
                        <a:t>Veins</a:t>
                      </a:r>
                    </a:p>
                  </a:txBody>
                  <a:tcPr marL="0" marR="62140" marT="24856" marB="186421" anchor="ctr">
                    <a:lnL w="12700" cmpd="sng">
                      <a:noFill/>
                      <a:prstDash val="solid"/>
                    </a:lnL>
                    <a:lnR w="12700" cmpd="sng">
                      <a:noFill/>
                      <a:prstDash val="solid"/>
                    </a:lnR>
                    <a:lnT w="12700" cmpd="sng">
                      <a:noFill/>
                      <a:prstDash val="solid"/>
                    </a:lnT>
                    <a:lnB w="12700" cmpd="sng">
                      <a:noFill/>
                      <a:prstDash val="solid"/>
                    </a:lnB>
                    <a:noFill/>
                  </a:tcPr>
                </a:tc>
                <a:tc>
                  <a:txBody>
                    <a:bodyPr/>
                    <a:lstStyle/>
                    <a:p>
                      <a:pPr algn="l" fontAlgn="ctr">
                        <a:buNone/>
                      </a:pPr>
                      <a:r>
                        <a:rPr lang="en-GB" sz="1400" b="0" i="0" u="none" strike="noStrike" cap="none" spc="0">
                          <a:solidFill>
                            <a:schemeClr val="tx1"/>
                          </a:solidFill>
                          <a:effectLst/>
                          <a:latin typeface="Arial" panose="020B0604020202020204" pitchFamily="34" charset="0"/>
                        </a:rPr>
                        <a:t>Thinner walls, valves</a:t>
                      </a:r>
                    </a:p>
                  </a:txBody>
                  <a:tcPr marL="0" marR="62140" marT="24856" marB="186421" anchor="ctr">
                    <a:lnL w="12700" cmpd="sng">
                      <a:noFill/>
                      <a:prstDash val="solid"/>
                    </a:lnL>
                    <a:lnR w="12700" cmpd="sng">
                      <a:noFill/>
                      <a:prstDash val="solid"/>
                    </a:lnR>
                    <a:lnT w="12700" cmpd="sng">
                      <a:noFill/>
                      <a:prstDash val="solid"/>
                    </a:lnT>
                    <a:lnB w="12700" cmpd="sng">
                      <a:noFill/>
                      <a:prstDash val="solid"/>
                    </a:lnB>
                    <a:noFill/>
                  </a:tcPr>
                </a:tc>
                <a:tc>
                  <a:txBody>
                    <a:bodyPr/>
                    <a:lstStyle/>
                    <a:p>
                      <a:pPr algn="l" fontAlgn="ctr">
                        <a:buNone/>
                      </a:pPr>
                      <a:r>
                        <a:rPr lang="en-GB" sz="1400" b="0" i="0" u="none" strike="noStrike" cap="none" spc="0">
                          <a:solidFill>
                            <a:schemeClr val="tx1"/>
                          </a:solidFill>
                          <a:effectLst/>
                          <a:latin typeface="Arial" panose="020B0604020202020204" pitchFamily="34" charset="0"/>
                        </a:rPr>
                        <a:t>Return blood to heart</a:t>
                      </a:r>
                    </a:p>
                  </a:txBody>
                  <a:tcPr marL="0" marR="62140" marT="24856" marB="186421"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206274177"/>
                  </a:ext>
                </a:extLst>
              </a:tr>
              <a:tr h="675259">
                <a:tc>
                  <a:txBody>
                    <a:bodyPr/>
                    <a:lstStyle/>
                    <a:p>
                      <a:pPr algn="l" fontAlgn="ctr">
                        <a:buNone/>
                      </a:pPr>
                      <a:r>
                        <a:rPr lang="en-GB" sz="1400" b="0" i="0" u="none" strike="noStrike" cap="none" spc="0">
                          <a:solidFill>
                            <a:schemeClr val="tx1"/>
                          </a:solidFill>
                          <a:effectLst/>
                          <a:latin typeface="Arial" panose="020B0604020202020204" pitchFamily="34" charset="0"/>
                        </a:rPr>
                        <a:t>Capillaries</a:t>
                      </a:r>
                    </a:p>
                  </a:txBody>
                  <a:tcPr marL="0" marR="62140" marT="24856" marB="186421" anchor="ctr">
                    <a:lnL w="12700" cmpd="sng">
                      <a:noFill/>
                      <a:prstDash val="solid"/>
                    </a:lnL>
                    <a:lnR w="12700" cmpd="sng">
                      <a:noFill/>
                      <a:prstDash val="solid"/>
                    </a:lnR>
                    <a:lnT w="12700" cmpd="sng">
                      <a:noFill/>
                      <a:prstDash val="solid"/>
                    </a:lnT>
                    <a:lnB w="12700" cmpd="sng">
                      <a:noFill/>
                      <a:prstDash val="solid"/>
                    </a:lnB>
                    <a:noFill/>
                  </a:tcPr>
                </a:tc>
                <a:tc>
                  <a:txBody>
                    <a:bodyPr/>
                    <a:lstStyle/>
                    <a:p>
                      <a:pPr algn="l" fontAlgn="ctr">
                        <a:buNone/>
                      </a:pPr>
                      <a:r>
                        <a:rPr lang="en-GB" sz="1400" b="0" i="0" u="none" strike="noStrike" cap="none" spc="0">
                          <a:solidFill>
                            <a:schemeClr val="tx1"/>
                          </a:solidFill>
                          <a:effectLst/>
                          <a:latin typeface="Arial" panose="020B0604020202020204" pitchFamily="34" charset="0"/>
                        </a:rPr>
                        <a:t>One-cell thick</a:t>
                      </a:r>
                    </a:p>
                  </a:txBody>
                  <a:tcPr marL="0" marR="62140" marT="24856" marB="186421" anchor="ctr">
                    <a:lnL w="12700" cmpd="sng">
                      <a:noFill/>
                      <a:prstDash val="solid"/>
                    </a:lnL>
                    <a:lnR w="12700" cmpd="sng">
                      <a:noFill/>
                      <a:prstDash val="solid"/>
                    </a:lnR>
                    <a:lnT w="12700" cmpd="sng">
                      <a:noFill/>
                      <a:prstDash val="solid"/>
                    </a:lnT>
                    <a:lnB w="12700" cmpd="sng">
                      <a:noFill/>
                      <a:prstDash val="solid"/>
                    </a:lnB>
                    <a:noFill/>
                  </a:tcPr>
                </a:tc>
                <a:tc>
                  <a:txBody>
                    <a:bodyPr/>
                    <a:lstStyle/>
                    <a:p>
                      <a:pPr algn="l" fontAlgn="ctr">
                        <a:buNone/>
                      </a:pPr>
                      <a:r>
                        <a:rPr lang="en-GB" sz="1400" b="0" i="0" u="none" strike="noStrike" cap="none" spc="0">
                          <a:solidFill>
                            <a:schemeClr val="tx1"/>
                          </a:solidFill>
                          <a:effectLst/>
                          <a:latin typeface="Arial" panose="020B0604020202020204" pitchFamily="34" charset="0"/>
                        </a:rPr>
                        <a:t>Allow gas and nutrient exchange</a:t>
                      </a:r>
                    </a:p>
                  </a:txBody>
                  <a:tcPr marL="0" marR="62140" marT="24856" marB="186421"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889711104"/>
                  </a:ext>
                </a:extLst>
              </a:tr>
            </a:tbl>
          </a:graphicData>
        </a:graphic>
      </p:graphicFrame>
      <p:pic>
        <p:nvPicPr>
          <p:cNvPr id="3" name="Recorded Sound">
            <a:hlinkClick r:id="" action="ppaction://media"/>
            <a:extLst>
              <a:ext uri="{FF2B5EF4-FFF2-40B4-BE49-F238E27FC236}">
                <a16:creationId xmlns:a16="http://schemas.microsoft.com/office/drawing/2014/main" id="{E226BD47-FF46-4960-9020-AD8377B79F8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1160778005"/>
      </p:ext>
    </p:extLst>
  </p:cSld>
  <p:clrMapOvr>
    <a:masterClrMapping/>
  </p:clrMapOvr>
  <mc:AlternateContent xmlns:mc="http://schemas.openxmlformats.org/markup-compatibility/2006">
    <mc:Choice xmlns:p14="http://schemas.microsoft.com/office/powerpoint/2010/main" Requires="p14">
      <p:transition spd="slow" p14:dur="2000" advTm="37320"/>
    </mc:Choice>
    <mc:Fallback>
      <p:transition spd="slow" advTm="373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732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0F5EA-C8AF-2A6A-2497-FA2F3775C090}"/>
              </a:ext>
            </a:extLst>
          </p:cNvPr>
          <p:cNvSpPr>
            <a:spLocks noGrp="1"/>
          </p:cNvSpPr>
          <p:nvPr>
            <p:ph type="title"/>
          </p:nvPr>
        </p:nvSpPr>
        <p:spPr>
          <a:xfrm>
            <a:off x="1451579" y="804519"/>
            <a:ext cx="9603275" cy="1049235"/>
          </a:xfrm>
        </p:spPr>
        <p:txBody>
          <a:bodyPr>
            <a:normAutofit/>
          </a:bodyPr>
          <a:lstStyle/>
          <a:p>
            <a:r>
              <a:rPr lang="en-GB"/>
              <a:t>Blood flow physiology</a:t>
            </a:r>
            <a:endParaRPr lang="en-GB" dirty="0"/>
          </a:p>
        </p:txBody>
      </p:sp>
      <p:grpSp>
        <p:nvGrpSpPr>
          <p:cNvPr id="18" name="Group 17">
            <a:extLst>
              <a:ext uri="{FF2B5EF4-FFF2-40B4-BE49-F238E27FC236}">
                <a16:creationId xmlns:a16="http://schemas.microsoft.com/office/drawing/2014/main" id="{9BBF2CDE-35D9-4B83-8A27-7417A11623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59130" y="2012810"/>
            <a:ext cx="4954206" cy="3453535"/>
            <a:chOff x="7807230" y="2012810"/>
            <a:chExt cx="3251252" cy="3459865"/>
          </a:xfrm>
        </p:grpSpPr>
        <p:sp>
          <p:nvSpPr>
            <p:cNvPr id="11" name="Rectangle 10">
              <a:extLst>
                <a:ext uri="{FF2B5EF4-FFF2-40B4-BE49-F238E27FC236}">
                  <a16:creationId xmlns:a16="http://schemas.microsoft.com/office/drawing/2014/main" id="{86B8A987-6618-4D33-A702-A399F6C297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44344FC9-2E16-45B0-8F64-1F4DAECFC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5" name="Picture 4" descr="A diagram of the internal organs&#10;&#10;AI-generated content may be incorrect.">
            <a:extLst>
              <a:ext uri="{FF2B5EF4-FFF2-40B4-BE49-F238E27FC236}">
                <a16:creationId xmlns:a16="http://schemas.microsoft.com/office/drawing/2014/main" id="{0FE2C897-3FDA-291E-76F0-5F33BC8531F6}"/>
              </a:ext>
            </a:extLst>
          </p:cNvPr>
          <p:cNvPicPr>
            <a:picLocks noChangeAspect="1"/>
          </p:cNvPicPr>
          <p:nvPr/>
        </p:nvPicPr>
        <p:blipFill>
          <a:blip r:embed="rId5"/>
          <a:srcRect t="49" r="3" b="3"/>
          <a:stretch>
            <a:fillRect/>
          </a:stretch>
        </p:blipFill>
        <p:spPr>
          <a:xfrm>
            <a:off x="1635739" y="2174242"/>
            <a:ext cx="4613872" cy="3124351"/>
          </a:xfrm>
          <a:prstGeom prst="rect">
            <a:avLst/>
          </a:prstGeom>
        </p:spPr>
      </p:pic>
      <p:sp>
        <p:nvSpPr>
          <p:cNvPr id="3" name="Content Placeholder 2">
            <a:extLst>
              <a:ext uri="{FF2B5EF4-FFF2-40B4-BE49-F238E27FC236}">
                <a16:creationId xmlns:a16="http://schemas.microsoft.com/office/drawing/2014/main" id="{F2DA6832-52CB-B877-7223-C34A1E36EA4B}"/>
              </a:ext>
            </a:extLst>
          </p:cNvPr>
          <p:cNvSpPr>
            <a:spLocks noGrp="1"/>
          </p:cNvSpPr>
          <p:nvPr>
            <p:ph idx="1"/>
          </p:nvPr>
        </p:nvSpPr>
        <p:spPr>
          <a:xfrm>
            <a:off x="6903337" y="2015734"/>
            <a:ext cx="4158849" cy="3450613"/>
          </a:xfrm>
        </p:spPr>
        <p:txBody>
          <a:bodyPr>
            <a:normAutofit/>
          </a:bodyPr>
          <a:lstStyle/>
          <a:p>
            <a:r>
              <a:rPr lang="en-GB" dirty="0"/>
              <a:t>Cardiac cycle: systole and diastole</a:t>
            </a:r>
          </a:p>
          <a:p>
            <a:r>
              <a:rPr lang="en-GB" dirty="0"/>
              <a:t>Blood flow cycle:  Vena cava </a:t>
            </a:r>
            <a:r>
              <a:rPr lang="en-GB" dirty="0">
                <a:sym typeface="Wingdings" panose="05000000000000000000" pitchFamily="2" charset="2"/>
              </a:rPr>
              <a:t> Right Atrium  Right ventricle  Lungs  Left Atrium  Left Ventricle  Aorta</a:t>
            </a:r>
          </a:p>
          <a:p>
            <a:r>
              <a:rPr lang="en-GB" dirty="0">
                <a:sym typeface="Wingdings" panose="05000000000000000000" pitchFamily="2" charset="2"/>
              </a:rPr>
              <a:t>Role of oxygenated vs. deoxygenated blood</a:t>
            </a:r>
            <a:endParaRPr lang="en-GB" dirty="0"/>
          </a:p>
        </p:txBody>
      </p:sp>
      <p:pic>
        <p:nvPicPr>
          <p:cNvPr id="4" name="Recorded Sound">
            <a:hlinkClick r:id="" action="ppaction://media"/>
            <a:extLst>
              <a:ext uri="{FF2B5EF4-FFF2-40B4-BE49-F238E27FC236}">
                <a16:creationId xmlns:a16="http://schemas.microsoft.com/office/drawing/2014/main" id="{F9D053B9-80CF-BFC5-7BD5-628B05D93D5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3556509152"/>
      </p:ext>
    </p:extLst>
  </p:cSld>
  <p:clrMapOvr>
    <a:masterClrMapping/>
  </p:clrMapOvr>
  <mc:AlternateContent xmlns:mc="http://schemas.openxmlformats.org/markup-compatibility/2006">
    <mc:Choice xmlns:p14="http://schemas.microsoft.com/office/powerpoint/2010/main" Requires="p14">
      <p:transition spd="slow" p14:dur="2000" advTm="71083"/>
    </mc:Choice>
    <mc:Fallback>
      <p:transition spd="slow" advTm="710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108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C58891F0-4C91-D82F-BE82-5C60FA77AB7D}"/>
              </a:ext>
            </a:extLst>
          </p:cNvPr>
          <p:cNvSpPr>
            <a:spLocks noGrp="1"/>
          </p:cNvSpPr>
          <p:nvPr>
            <p:ph type="title"/>
          </p:nvPr>
        </p:nvSpPr>
        <p:spPr>
          <a:xfrm>
            <a:off x="1451580" y="804520"/>
            <a:ext cx="4176511" cy="1049235"/>
          </a:xfrm>
        </p:spPr>
        <p:txBody>
          <a:bodyPr>
            <a:normAutofit/>
          </a:bodyPr>
          <a:lstStyle/>
          <a:p>
            <a:r>
              <a:rPr lang="en-GB" dirty="0"/>
              <a:t>What is heart disease?</a:t>
            </a:r>
          </a:p>
        </p:txBody>
      </p:sp>
      <p:sp>
        <p:nvSpPr>
          <p:cNvPr id="14" name="Rectangle 13">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173A2B8B-BC44-B106-EC00-2008C2EC988B}"/>
              </a:ext>
            </a:extLst>
          </p:cNvPr>
          <p:cNvSpPr>
            <a:spLocks noGrp="1"/>
          </p:cNvSpPr>
          <p:nvPr>
            <p:ph idx="1"/>
          </p:nvPr>
        </p:nvSpPr>
        <p:spPr>
          <a:xfrm>
            <a:off x="1451581" y="2015732"/>
            <a:ext cx="4172212" cy="3450613"/>
          </a:xfrm>
        </p:spPr>
        <p:txBody>
          <a:bodyPr>
            <a:normAutofit/>
          </a:bodyPr>
          <a:lstStyle/>
          <a:p>
            <a:pPr marL="0" indent="0">
              <a:buNone/>
            </a:pPr>
            <a:r>
              <a:rPr lang="en-GB" dirty="0"/>
              <a:t>Narrowing/blockage of arteries caused by plaque buildup </a:t>
            </a:r>
          </a:p>
          <a:p>
            <a:pPr marL="0" indent="0">
              <a:buNone/>
            </a:pPr>
            <a:r>
              <a:rPr lang="en-GB" dirty="0"/>
              <a:t>Main types:</a:t>
            </a:r>
          </a:p>
          <a:p>
            <a:r>
              <a:rPr lang="en-GB" dirty="0"/>
              <a:t>Coronary artery disease</a:t>
            </a:r>
          </a:p>
          <a:p>
            <a:r>
              <a:rPr lang="en-GB" dirty="0"/>
              <a:t>Angina</a:t>
            </a:r>
          </a:p>
          <a:p>
            <a:r>
              <a:rPr lang="en-GB" dirty="0"/>
              <a:t>Myocardial infraction (heart attack)</a:t>
            </a:r>
          </a:p>
        </p:txBody>
      </p:sp>
      <p:pic>
        <p:nvPicPr>
          <p:cNvPr id="5" name="Picture 4" descr="A diagram of a person's body">
            <a:extLst>
              <a:ext uri="{FF2B5EF4-FFF2-40B4-BE49-F238E27FC236}">
                <a16:creationId xmlns:a16="http://schemas.microsoft.com/office/drawing/2014/main" id="{BA5AE246-94DC-058E-2B62-82535DA4FBB5}"/>
              </a:ext>
            </a:extLst>
          </p:cNvPr>
          <p:cNvPicPr>
            <a:picLocks noChangeAspect="1"/>
          </p:cNvPicPr>
          <p:nvPr/>
        </p:nvPicPr>
        <p:blipFill>
          <a:blip r:embed="rId5"/>
          <a:stretch>
            <a:fillRect/>
          </a:stretch>
        </p:blipFill>
        <p:spPr>
          <a:xfrm>
            <a:off x="6244251" y="805583"/>
            <a:ext cx="4660762" cy="4660762"/>
          </a:xfrm>
          <a:prstGeom prst="rect">
            <a:avLst/>
          </a:prstGeom>
        </p:spPr>
      </p:pic>
      <p:pic>
        <p:nvPicPr>
          <p:cNvPr id="16" name="Picture 15">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8" name="Straight Connector 17">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4" name="Recorded Sound">
            <a:hlinkClick r:id="" action="ppaction://media"/>
            <a:extLst>
              <a:ext uri="{FF2B5EF4-FFF2-40B4-BE49-F238E27FC236}">
                <a16:creationId xmlns:a16="http://schemas.microsoft.com/office/drawing/2014/main" id="{22413048-74A5-9DC1-DB2D-6C0AB738237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339498948"/>
      </p:ext>
    </p:extLst>
  </p:cSld>
  <p:clrMapOvr>
    <a:masterClrMapping/>
  </p:clrMapOvr>
  <mc:AlternateContent xmlns:mc="http://schemas.openxmlformats.org/markup-compatibility/2006">
    <mc:Choice xmlns:p14="http://schemas.microsoft.com/office/powerpoint/2010/main" Requires="p14">
      <p:transition spd="slow" p14:dur="2000" advTm="31152"/>
    </mc:Choice>
    <mc:Fallback>
      <p:transition spd="slow" advTm="311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15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1B574-1F6E-0D20-D4E4-72A69AA0FFF1}"/>
              </a:ext>
            </a:extLst>
          </p:cNvPr>
          <p:cNvSpPr>
            <a:spLocks noGrp="1"/>
          </p:cNvSpPr>
          <p:nvPr>
            <p:ph type="title"/>
          </p:nvPr>
        </p:nvSpPr>
        <p:spPr>
          <a:xfrm>
            <a:off x="1451579" y="804519"/>
            <a:ext cx="9603275" cy="1049235"/>
          </a:xfrm>
        </p:spPr>
        <p:txBody>
          <a:bodyPr>
            <a:normAutofit/>
          </a:bodyPr>
          <a:lstStyle/>
          <a:p>
            <a:r>
              <a:rPr lang="en-GB" dirty="0"/>
              <a:t>Risk factors</a:t>
            </a:r>
          </a:p>
        </p:txBody>
      </p:sp>
      <p:grpSp>
        <p:nvGrpSpPr>
          <p:cNvPr id="10" name="Group 9">
            <a:extLst>
              <a:ext uri="{FF2B5EF4-FFF2-40B4-BE49-F238E27FC236}">
                <a16:creationId xmlns:a16="http://schemas.microsoft.com/office/drawing/2014/main" id="{F2C08210-135F-434B-9B07-F3B4978C6C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59130" y="2012810"/>
            <a:ext cx="4954206" cy="3453535"/>
            <a:chOff x="7807230" y="2012810"/>
            <a:chExt cx="3251252" cy="3459865"/>
          </a:xfrm>
        </p:grpSpPr>
        <p:sp>
          <p:nvSpPr>
            <p:cNvPr id="11" name="Rectangle 10">
              <a:extLst>
                <a:ext uri="{FF2B5EF4-FFF2-40B4-BE49-F238E27FC236}">
                  <a16:creationId xmlns:a16="http://schemas.microsoft.com/office/drawing/2014/main" id="{F67A18BA-FBAA-4972-B2EE-86107FA7F0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776751E-B197-4182-95E7-62121266B0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solidFill>
              <a:schemeClr val="bg1"/>
            </a:soli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5" name="Picture 4" descr="A person with a heart attack&#10;&#10;AI-generated content may be incorrect.">
            <a:extLst>
              <a:ext uri="{FF2B5EF4-FFF2-40B4-BE49-F238E27FC236}">
                <a16:creationId xmlns:a16="http://schemas.microsoft.com/office/drawing/2014/main" id="{D87E1AD9-452F-12D0-26EA-004F1A535F61}"/>
              </a:ext>
            </a:extLst>
          </p:cNvPr>
          <p:cNvPicPr>
            <a:picLocks noChangeAspect="1"/>
          </p:cNvPicPr>
          <p:nvPr/>
        </p:nvPicPr>
        <p:blipFill>
          <a:blip r:embed="rId5"/>
          <a:stretch>
            <a:fillRect/>
          </a:stretch>
        </p:blipFill>
        <p:spPr>
          <a:xfrm>
            <a:off x="1635739" y="2196538"/>
            <a:ext cx="4613872" cy="3079759"/>
          </a:xfrm>
          <a:prstGeom prst="rect">
            <a:avLst/>
          </a:prstGeom>
        </p:spPr>
      </p:pic>
      <p:sp>
        <p:nvSpPr>
          <p:cNvPr id="3" name="Content Placeholder 2">
            <a:extLst>
              <a:ext uri="{FF2B5EF4-FFF2-40B4-BE49-F238E27FC236}">
                <a16:creationId xmlns:a16="http://schemas.microsoft.com/office/drawing/2014/main" id="{E04539A0-8CA7-EC60-00D6-F3AB972437AD}"/>
              </a:ext>
            </a:extLst>
          </p:cNvPr>
          <p:cNvSpPr>
            <a:spLocks noGrp="1"/>
          </p:cNvSpPr>
          <p:nvPr>
            <p:ph idx="1"/>
          </p:nvPr>
        </p:nvSpPr>
        <p:spPr>
          <a:xfrm>
            <a:off x="6903337" y="2015734"/>
            <a:ext cx="4158849" cy="3450613"/>
          </a:xfrm>
        </p:spPr>
        <p:txBody>
          <a:bodyPr>
            <a:normAutofit/>
          </a:bodyPr>
          <a:lstStyle/>
          <a:p>
            <a:r>
              <a:rPr lang="en-GB" dirty="0"/>
              <a:t>Biological:  age, family history, gender</a:t>
            </a:r>
          </a:p>
          <a:p>
            <a:r>
              <a:rPr lang="en-GB" dirty="0"/>
              <a:t>Behavioural: smoking, poor diet, alcohol, lack of exercise</a:t>
            </a:r>
          </a:p>
          <a:p>
            <a:r>
              <a:rPr lang="en-GB" dirty="0"/>
              <a:t>Psychosocial: stress, anxiety, social isolation</a:t>
            </a:r>
          </a:p>
          <a:p>
            <a:pPr marL="0" indent="0">
              <a:buNone/>
            </a:pPr>
            <a:endParaRPr lang="en-GB" dirty="0"/>
          </a:p>
        </p:txBody>
      </p:sp>
      <p:pic>
        <p:nvPicPr>
          <p:cNvPr id="4" name="Recorded Sound">
            <a:hlinkClick r:id="" action="ppaction://media"/>
            <a:extLst>
              <a:ext uri="{FF2B5EF4-FFF2-40B4-BE49-F238E27FC236}">
                <a16:creationId xmlns:a16="http://schemas.microsoft.com/office/drawing/2014/main" id="{DC8D8FA1-9BE4-2594-2F1F-CD844FC7C51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785485276"/>
      </p:ext>
    </p:extLst>
  </p:cSld>
  <p:clrMapOvr>
    <a:masterClrMapping/>
  </p:clrMapOvr>
  <mc:AlternateContent xmlns:mc="http://schemas.openxmlformats.org/markup-compatibility/2006">
    <mc:Choice xmlns:p14="http://schemas.microsoft.com/office/powerpoint/2010/main" Requires="p14">
      <p:transition spd="slow" p14:dur="2000" advTm="35582"/>
    </mc:Choice>
    <mc:Fallback>
      <p:transition spd="slow" advTm="355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558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F54C60-EBD1-E4B9-F78D-978987F4EF6A}"/>
              </a:ext>
            </a:extLst>
          </p:cNvPr>
          <p:cNvSpPr>
            <a:spLocks noGrp="1"/>
          </p:cNvSpPr>
          <p:nvPr>
            <p:ph type="title"/>
          </p:nvPr>
        </p:nvSpPr>
        <p:spPr>
          <a:xfrm>
            <a:off x="1451579" y="804519"/>
            <a:ext cx="9603275" cy="1049235"/>
          </a:xfrm>
        </p:spPr>
        <p:txBody>
          <a:bodyPr>
            <a:normAutofit/>
          </a:bodyPr>
          <a:lstStyle/>
          <a:p>
            <a:r>
              <a:rPr lang="en-GB" dirty="0"/>
              <a:t>Symptoms &amp; complications of CHD</a:t>
            </a:r>
            <a:br>
              <a:rPr lang="en-GB" dirty="0"/>
            </a:br>
            <a:endParaRPr lang="en-GB" dirty="0"/>
          </a:p>
        </p:txBody>
      </p:sp>
      <p:grpSp>
        <p:nvGrpSpPr>
          <p:cNvPr id="10" name="Group 9">
            <a:extLst>
              <a:ext uri="{FF2B5EF4-FFF2-40B4-BE49-F238E27FC236}">
                <a16:creationId xmlns:a16="http://schemas.microsoft.com/office/drawing/2014/main" id="{F2C08210-135F-434B-9B07-F3B4978C6C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59130" y="2012810"/>
            <a:ext cx="4954206" cy="3453535"/>
            <a:chOff x="7807230" y="2012810"/>
            <a:chExt cx="3251252" cy="3459865"/>
          </a:xfrm>
        </p:grpSpPr>
        <p:sp>
          <p:nvSpPr>
            <p:cNvPr id="11" name="Rectangle 10">
              <a:extLst>
                <a:ext uri="{FF2B5EF4-FFF2-40B4-BE49-F238E27FC236}">
                  <a16:creationId xmlns:a16="http://schemas.microsoft.com/office/drawing/2014/main" id="{F67A18BA-FBAA-4972-B2EE-86107FA7F0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776751E-B197-4182-95E7-62121266B0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solidFill>
              <a:schemeClr val="bg1"/>
            </a:soli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5" name="Picture 4" descr="A diagram of symptoms of coronary artery disease&#10;&#10;AI-generated content may be incorrect.">
            <a:extLst>
              <a:ext uri="{FF2B5EF4-FFF2-40B4-BE49-F238E27FC236}">
                <a16:creationId xmlns:a16="http://schemas.microsoft.com/office/drawing/2014/main" id="{62B0EE84-E8CF-1CC7-90AB-132FCB01D471}"/>
              </a:ext>
            </a:extLst>
          </p:cNvPr>
          <p:cNvPicPr>
            <a:picLocks noChangeAspect="1"/>
          </p:cNvPicPr>
          <p:nvPr/>
        </p:nvPicPr>
        <p:blipFill>
          <a:blip r:embed="rId5"/>
          <a:stretch>
            <a:fillRect/>
          </a:stretch>
        </p:blipFill>
        <p:spPr>
          <a:xfrm>
            <a:off x="1635739" y="2329185"/>
            <a:ext cx="4613872" cy="2814464"/>
          </a:xfrm>
          <a:prstGeom prst="rect">
            <a:avLst/>
          </a:prstGeom>
        </p:spPr>
      </p:pic>
      <p:sp>
        <p:nvSpPr>
          <p:cNvPr id="3" name="Content Placeholder 2">
            <a:extLst>
              <a:ext uri="{FF2B5EF4-FFF2-40B4-BE49-F238E27FC236}">
                <a16:creationId xmlns:a16="http://schemas.microsoft.com/office/drawing/2014/main" id="{0EA86F46-FABF-D0D7-38F3-2358E97FEF17}"/>
              </a:ext>
            </a:extLst>
          </p:cNvPr>
          <p:cNvSpPr>
            <a:spLocks noGrp="1"/>
          </p:cNvSpPr>
          <p:nvPr>
            <p:ph idx="1"/>
          </p:nvPr>
        </p:nvSpPr>
        <p:spPr>
          <a:xfrm>
            <a:off x="6903337" y="2015734"/>
            <a:ext cx="4158849" cy="3450613"/>
          </a:xfrm>
        </p:spPr>
        <p:txBody>
          <a:bodyPr>
            <a:normAutofit/>
          </a:bodyPr>
          <a:lstStyle/>
          <a:p>
            <a:r>
              <a:rPr lang="en-GB" dirty="0"/>
              <a:t>Angina</a:t>
            </a:r>
          </a:p>
          <a:p>
            <a:r>
              <a:rPr lang="en-GB" dirty="0"/>
              <a:t>Breathlessness</a:t>
            </a:r>
          </a:p>
          <a:p>
            <a:r>
              <a:rPr lang="en-GB" dirty="0"/>
              <a:t>Fatigue</a:t>
            </a:r>
          </a:p>
          <a:p>
            <a:r>
              <a:rPr lang="en-GB" dirty="0"/>
              <a:t>Heart attack or heart failure</a:t>
            </a:r>
          </a:p>
          <a:p>
            <a:r>
              <a:rPr lang="en-GB" dirty="0"/>
              <a:t>Palpitations</a:t>
            </a:r>
          </a:p>
          <a:p>
            <a:r>
              <a:rPr lang="en-GB" dirty="0"/>
              <a:t>Weakness</a:t>
            </a:r>
          </a:p>
          <a:p>
            <a:r>
              <a:rPr lang="en-GB" dirty="0"/>
              <a:t>Nausea</a:t>
            </a:r>
          </a:p>
        </p:txBody>
      </p:sp>
      <p:pic>
        <p:nvPicPr>
          <p:cNvPr id="4" name="Recorded Sound">
            <a:hlinkClick r:id="" action="ppaction://media"/>
            <a:extLst>
              <a:ext uri="{FF2B5EF4-FFF2-40B4-BE49-F238E27FC236}">
                <a16:creationId xmlns:a16="http://schemas.microsoft.com/office/drawing/2014/main" id="{875D5528-0104-B70F-681E-268AA6B08C4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124289586"/>
      </p:ext>
    </p:extLst>
  </p:cSld>
  <p:clrMapOvr>
    <a:masterClrMapping/>
  </p:clrMapOvr>
  <mc:AlternateContent xmlns:mc="http://schemas.openxmlformats.org/markup-compatibility/2006">
    <mc:Choice xmlns:p14="http://schemas.microsoft.com/office/powerpoint/2010/main" Requires="p14">
      <p:transition spd="slow" p14:dur="2000" advTm="36363"/>
    </mc:Choice>
    <mc:Fallback>
      <p:transition spd="slow" advTm="363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636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C76AC0-BB6B-419E-A327-AFA297500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B3E0B6A3-E197-43D6-82D5-7455DAB1A7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79647" y="1847088"/>
            <a:ext cx="4158750"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8AC94456-6F2F-7F6D-C241-5BD8BBAF8489}"/>
              </a:ext>
            </a:extLst>
          </p:cNvPr>
          <p:cNvSpPr>
            <a:spLocks noGrp="1"/>
          </p:cNvSpPr>
          <p:nvPr>
            <p:ph type="title"/>
          </p:nvPr>
        </p:nvSpPr>
        <p:spPr>
          <a:xfrm>
            <a:off x="6579648" y="804520"/>
            <a:ext cx="4158749" cy="1049235"/>
          </a:xfrm>
        </p:spPr>
        <p:txBody>
          <a:bodyPr>
            <a:normAutofit/>
          </a:bodyPr>
          <a:lstStyle/>
          <a:p>
            <a:r>
              <a:rPr lang="en-GB" dirty="0"/>
              <a:t>Diagnosis</a:t>
            </a:r>
            <a:br>
              <a:rPr lang="en-GB" dirty="0"/>
            </a:br>
            <a:endParaRPr lang="en-GB" dirty="0"/>
          </a:p>
        </p:txBody>
      </p:sp>
      <p:sp>
        <p:nvSpPr>
          <p:cNvPr id="14" name="Rectangle 13">
            <a:extLst>
              <a:ext uri="{FF2B5EF4-FFF2-40B4-BE49-F238E27FC236}">
                <a16:creationId xmlns:a16="http://schemas.microsoft.com/office/drawing/2014/main" id="{8B0E4246-09B8-46D7-A0D2-4D264863A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pic>
        <p:nvPicPr>
          <p:cNvPr id="5" name="Picture 4" descr="A diagram of a heart attack&#10;&#10;AI-generated content may be incorrect.">
            <a:extLst>
              <a:ext uri="{FF2B5EF4-FFF2-40B4-BE49-F238E27FC236}">
                <a16:creationId xmlns:a16="http://schemas.microsoft.com/office/drawing/2014/main" id="{A82AC9F1-33DD-9BAD-47A3-F7F6F314C9C0}"/>
              </a:ext>
            </a:extLst>
          </p:cNvPr>
          <p:cNvPicPr>
            <a:picLocks noChangeAspect="1"/>
          </p:cNvPicPr>
          <p:nvPr/>
        </p:nvPicPr>
        <p:blipFill>
          <a:blip r:embed="rId5"/>
          <a:stretch>
            <a:fillRect/>
          </a:stretch>
        </p:blipFill>
        <p:spPr>
          <a:xfrm>
            <a:off x="1130029" y="1616829"/>
            <a:ext cx="4960442" cy="3038270"/>
          </a:xfrm>
          <a:prstGeom prst="rect">
            <a:avLst/>
          </a:prstGeom>
        </p:spPr>
      </p:pic>
      <p:sp>
        <p:nvSpPr>
          <p:cNvPr id="3" name="Content Placeholder 2">
            <a:extLst>
              <a:ext uri="{FF2B5EF4-FFF2-40B4-BE49-F238E27FC236}">
                <a16:creationId xmlns:a16="http://schemas.microsoft.com/office/drawing/2014/main" id="{46626694-73B8-44E7-8A87-0AEC3E9A270E}"/>
              </a:ext>
            </a:extLst>
          </p:cNvPr>
          <p:cNvSpPr>
            <a:spLocks noGrp="1"/>
          </p:cNvSpPr>
          <p:nvPr>
            <p:ph idx="1"/>
          </p:nvPr>
        </p:nvSpPr>
        <p:spPr>
          <a:xfrm>
            <a:off x="6579647" y="2015732"/>
            <a:ext cx="4158750" cy="3450613"/>
          </a:xfrm>
        </p:spPr>
        <p:txBody>
          <a:bodyPr>
            <a:normAutofit/>
          </a:bodyPr>
          <a:lstStyle/>
          <a:p>
            <a:r>
              <a:rPr lang="en-GB" dirty="0"/>
              <a:t>ECG (electrocardiogram)</a:t>
            </a:r>
          </a:p>
          <a:p>
            <a:r>
              <a:rPr lang="en-GB" dirty="0"/>
              <a:t>Blood tests for cholesterol, troponin</a:t>
            </a:r>
          </a:p>
          <a:p>
            <a:r>
              <a:rPr lang="en-GB" dirty="0"/>
              <a:t>Echocardiogram or angiography</a:t>
            </a:r>
          </a:p>
          <a:p>
            <a:pPr marL="0" indent="0">
              <a:buNone/>
            </a:pPr>
            <a:endParaRPr lang="en-GB" dirty="0"/>
          </a:p>
        </p:txBody>
      </p:sp>
      <p:pic>
        <p:nvPicPr>
          <p:cNvPr id="16" name="Picture 15">
            <a:extLst>
              <a:ext uri="{FF2B5EF4-FFF2-40B4-BE49-F238E27FC236}">
                <a16:creationId xmlns:a16="http://schemas.microsoft.com/office/drawing/2014/main" id="{F50C8D8D-B32F-4194-8321-164EC44275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8" name="Straight Connector 17">
            <a:extLst>
              <a:ext uri="{FF2B5EF4-FFF2-40B4-BE49-F238E27FC236}">
                <a16:creationId xmlns:a16="http://schemas.microsoft.com/office/drawing/2014/main" id="{5BD24D8B-8573-4260-B700-E860AD6D2A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4" name="Recorded Sound">
            <a:hlinkClick r:id="" action="ppaction://media"/>
            <a:extLst>
              <a:ext uri="{FF2B5EF4-FFF2-40B4-BE49-F238E27FC236}">
                <a16:creationId xmlns:a16="http://schemas.microsoft.com/office/drawing/2014/main" id="{F474D7CC-CFB9-7213-753E-6C18BF966ED4}"/>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1516796283"/>
      </p:ext>
    </p:extLst>
  </p:cSld>
  <p:clrMapOvr>
    <a:masterClrMapping/>
  </p:clrMapOvr>
  <mc:AlternateContent xmlns:mc="http://schemas.openxmlformats.org/markup-compatibility/2006">
    <mc:Choice xmlns:p14="http://schemas.microsoft.com/office/powerpoint/2010/main" Requires="p14">
      <p:transition spd="slow" p14:dur="2000" advTm="33543"/>
    </mc:Choice>
    <mc:Fallback>
      <p:transition spd="slow" advTm="335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354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C76AC0-BB6B-419E-A327-AFA297500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B3E0B6A3-E197-43D6-82D5-7455DAB1A7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79647" y="1847088"/>
            <a:ext cx="4158750"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D113E46E-B35A-7BE9-821E-55C44F9759F5}"/>
              </a:ext>
            </a:extLst>
          </p:cNvPr>
          <p:cNvSpPr>
            <a:spLocks noGrp="1"/>
          </p:cNvSpPr>
          <p:nvPr>
            <p:ph type="title"/>
          </p:nvPr>
        </p:nvSpPr>
        <p:spPr>
          <a:xfrm>
            <a:off x="6579648" y="804520"/>
            <a:ext cx="4158749" cy="1049235"/>
          </a:xfrm>
        </p:spPr>
        <p:txBody>
          <a:bodyPr>
            <a:normAutofit/>
          </a:bodyPr>
          <a:lstStyle/>
          <a:p>
            <a:r>
              <a:rPr lang="en-GB" dirty="0"/>
              <a:t>Treatment and management</a:t>
            </a:r>
          </a:p>
        </p:txBody>
      </p:sp>
      <p:sp>
        <p:nvSpPr>
          <p:cNvPr id="14" name="Rectangle 13">
            <a:extLst>
              <a:ext uri="{FF2B5EF4-FFF2-40B4-BE49-F238E27FC236}">
                <a16:creationId xmlns:a16="http://schemas.microsoft.com/office/drawing/2014/main" id="{8B0E4246-09B8-46D7-A0D2-4D264863A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pic>
        <p:nvPicPr>
          <p:cNvPr id="5" name="Picture 4" descr="A poster of human organs&#10;&#10;AI-generated content may be incorrect.">
            <a:extLst>
              <a:ext uri="{FF2B5EF4-FFF2-40B4-BE49-F238E27FC236}">
                <a16:creationId xmlns:a16="http://schemas.microsoft.com/office/drawing/2014/main" id="{80DAFF5A-84BA-3064-3AC9-2C619A1D2746}"/>
              </a:ext>
            </a:extLst>
          </p:cNvPr>
          <p:cNvPicPr>
            <a:picLocks noChangeAspect="1"/>
          </p:cNvPicPr>
          <p:nvPr/>
        </p:nvPicPr>
        <p:blipFill>
          <a:blip r:embed="rId5"/>
          <a:stretch>
            <a:fillRect/>
          </a:stretch>
        </p:blipFill>
        <p:spPr>
          <a:xfrm>
            <a:off x="1130029" y="1815246"/>
            <a:ext cx="4960442" cy="2641436"/>
          </a:xfrm>
          <a:prstGeom prst="rect">
            <a:avLst/>
          </a:prstGeom>
        </p:spPr>
      </p:pic>
      <p:sp>
        <p:nvSpPr>
          <p:cNvPr id="3" name="Content Placeholder 2">
            <a:extLst>
              <a:ext uri="{FF2B5EF4-FFF2-40B4-BE49-F238E27FC236}">
                <a16:creationId xmlns:a16="http://schemas.microsoft.com/office/drawing/2014/main" id="{79EDEB02-8E19-376A-52F4-8D57D5277EDB}"/>
              </a:ext>
            </a:extLst>
          </p:cNvPr>
          <p:cNvSpPr>
            <a:spLocks noGrp="1"/>
          </p:cNvSpPr>
          <p:nvPr>
            <p:ph idx="1"/>
          </p:nvPr>
        </p:nvSpPr>
        <p:spPr>
          <a:xfrm>
            <a:off x="6579647" y="2015732"/>
            <a:ext cx="4158750" cy="3450613"/>
          </a:xfrm>
        </p:spPr>
        <p:txBody>
          <a:bodyPr>
            <a:normAutofit/>
          </a:bodyPr>
          <a:lstStyle/>
          <a:p>
            <a:r>
              <a:rPr lang="en-GB" dirty="0"/>
              <a:t>Lifestyle: quit smoking, healthy diet, physical activity</a:t>
            </a:r>
          </a:p>
          <a:p>
            <a:r>
              <a:rPr lang="en-GB" dirty="0"/>
              <a:t>Medication: beta-blocker, statins, aspirin</a:t>
            </a:r>
          </a:p>
          <a:p>
            <a:r>
              <a:rPr lang="en-GB" dirty="0"/>
              <a:t>Surgery: angioplasty or bypass if severe</a:t>
            </a:r>
          </a:p>
        </p:txBody>
      </p:sp>
      <p:pic>
        <p:nvPicPr>
          <p:cNvPr id="16" name="Picture 15">
            <a:extLst>
              <a:ext uri="{FF2B5EF4-FFF2-40B4-BE49-F238E27FC236}">
                <a16:creationId xmlns:a16="http://schemas.microsoft.com/office/drawing/2014/main" id="{F50C8D8D-B32F-4194-8321-164EC44275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8" name="Straight Connector 17">
            <a:extLst>
              <a:ext uri="{FF2B5EF4-FFF2-40B4-BE49-F238E27FC236}">
                <a16:creationId xmlns:a16="http://schemas.microsoft.com/office/drawing/2014/main" id="{5BD24D8B-8573-4260-B700-E860AD6D2A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4" name="Recorded Sound">
            <a:hlinkClick r:id="" action="ppaction://media"/>
            <a:extLst>
              <a:ext uri="{FF2B5EF4-FFF2-40B4-BE49-F238E27FC236}">
                <a16:creationId xmlns:a16="http://schemas.microsoft.com/office/drawing/2014/main" id="{423B5D6F-92CB-5082-95EF-23704DF3D78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201438998"/>
      </p:ext>
    </p:extLst>
  </p:cSld>
  <p:clrMapOvr>
    <a:masterClrMapping/>
  </p:clrMapOvr>
  <mc:AlternateContent xmlns:mc="http://schemas.openxmlformats.org/markup-compatibility/2006">
    <mc:Choice xmlns:p14="http://schemas.microsoft.com/office/powerpoint/2010/main" Requires="p14">
      <p:transition spd="slow" p14:dur="2000" advTm="46832"/>
    </mc:Choice>
    <mc:Fallback>
      <p:transition spd="slow" advTm="468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683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297FED-CA61-4107-83CB-09D42D0E2006}"/>
              </a:ext>
            </a:extLst>
          </p:cNvPr>
          <p:cNvSpPr>
            <a:spLocks noGrp="1"/>
          </p:cNvSpPr>
          <p:nvPr>
            <p:ph type="title"/>
          </p:nvPr>
        </p:nvSpPr>
        <p:spPr/>
        <p:txBody>
          <a:bodyPr/>
          <a:lstStyle/>
          <a:p>
            <a:r>
              <a:rPr lang="en-GB" dirty="0"/>
              <a:t>Person-centred care plan</a:t>
            </a:r>
          </a:p>
        </p:txBody>
      </p:sp>
      <p:sp>
        <p:nvSpPr>
          <p:cNvPr id="3" name="Content Placeholder 2">
            <a:extLst>
              <a:ext uri="{FF2B5EF4-FFF2-40B4-BE49-F238E27FC236}">
                <a16:creationId xmlns:a16="http://schemas.microsoft.com/office/drawing/2014/main" id="{F7A5B420-23ED-3ABF-AF0B-C6A9EAADF2B0}"/>
              </a:ext>
            </a:extLst>
          </p:cNvPr>
          <p:cNvSpPr>
            <a:spLocks noGrp="1"/>
          </p:cNvSpPr>
          <p:nvPr>
            <p:ph idx="1"/>
          </p:nvPr>
        </p:nvSpPr>
        <p:spPr/>
        <p:txBody>
          <a:bodyPr/>
          <a:lstStyle/>
          <a:p>
            <a:r>
              <a:rPr lang="en-GB" dirty="0"/>
              <a:t>Encourage independence and informed decision-making</a:t>
            </a:r>
          </a:p>
          <a:p>
            <a:r>
              <a:rPr lang="en-GB" dirty="0"/>
              <a:t>Collaborative planning with healthcare professionals </a:t>
            </a:r>
          </a:p>
          <a:p>
            <a:r>
              <a:rPr lang="en-GB" dirty="0"/>
              <a:t>Monitor blood pressure, diet, and exercise progress</a:t>
            </a:r>
          </a:p>
          <a:p>
            <a:r>
              <a:rPr lang="en-GB" dirty="0"/>
              <a:t>Psychological support to reduce stress and anxiety</a:t>
            </a:r>
          </a:p>
        </p:txBody>
      </p:sp>
      <p:pic>
        <p:nvPicPr>
          <p:cNvPr id="4" name="Recorded Sound">
            <a:hlinkClick r:id="" action="ppaction://media"/>
            <a:extLst>
              <a:ext uri="{FF2B5EF4-FFF2-40B4-BE49-F238E27FC236}">
                <a16:creationId xmlns:a16="http://schemas.microsoft.com/office/drawing/2014/main" id="{08B3FBF3-51AF-9109-CDF4-A04C45A6A9A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815497726"/>
      </p:ext>
    </p:extLst>
  </p:cSld>
  <p:clrMapOvr>
    <a:masterClrMapping/>
  </p:clrMapOvr>
  <mc:AlternateContent xmlns:mc="http://schemas.openxmlformats.org/markup-compatibility/2006">
    <mc:Choice xmlns:p14="http://schemas.microsoft.com/office/powerpoint/2010/main" Requires="p14">
      <p:transition spd="slow" p14:dur="2000" advTm="41858"/>
    </mc:Choice>
    <mc:Fallback>
      <p:transition spd="slow" advTm="418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185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C17DC-436A-1BE4-DE85-D3AC6114B311}"/>
              </a:ext>
            </a:extLst>
          </p:cNvPr>
          <p:cNvSpPr>
            <a:spLocks noGrp="1"/>
          </p:cNvSpPr>
          <p:nvPr>
            <p:ph type="title"/>
          </p:nvPr>
        </p:nvSpPr>
        <p:spPr/>
        <p:txBody>
          <a:bodyPr/>
          <a:lstStyle/>
          <a:p>
            <a:r>
              <a:rPr lang="en-GB" dirty="0"/>
              <a:t>Ethical considerations</a:t>
            </a:r>
            <a:br>
              <a:rPr lang="en-GB" dirty="0"/>
            </a:br>
            <a:endParaRPr lang="en-GB" dirty="0"/>
          </a:p>
        </p:txBody>
      </p:sp>
      <p:sp>
        <p:nvSpPr>
          <p:cNvPr id="3" name="Content Placeholder 2">
            <a:extLst>
              <a:ext uri="{FF2B5EF4-FFF2-40B4-BE49-F238E27FC236}">
                <a16:creationId xmlns:a16="http://schemas.microsoft.com/office/drawing/2014/main" id="{2048BF99-5B8A-9A27-3402-B5FB23CF51DE}"/>
              </a:ext>
            </a:extLst>
          </p:cNvPr>
          <p:cNvSpPr>
            <a:spLocks noGrp="1"/>
          </p:cNvSpPr>
          <p:nvPr>
            <p:ph idx="1"/>
          </p:nvPr>
        </p:nvSpPr>
        <p:spPr/>
        <p:txBody>
          <a:bodyPr/>
          <a:lstStyle/>
          <a:p>
            <a:pPr marL="0" indent="0" algn="just">
              <a:lnSpc>
                <a:spcPct val="150000"/>
              </a:lnSpc>
              <a:buNone/>
            </a:pPr>
            <a:r>
              <a:rPr lang="en-GB" dirty="0"/>
              <a:t>Professional and ethical care requires keeping matters confidential, obtaining consent, and transparent communication with the patient (NHS, 2024). All interactions need to promote equality and diversity so that the treatment afforded to the patient remains fair and sensitive to cultural aspects. Independence and confidence are achieved by encouraging the patient to make decisions regarding their treatment and lifestyle. Practitioners should always be professional and empathetic and emphasize respect and dignity during the treatment process. (Beauchamp &amp; Childress, 2019; NICE, 2023)</a:t>
            </a:r>
          </a:p>
        </p:txBody>
      </p:sp>
      <p:pic>
        <p:nvPicPr>
          <p:cNvPr id="4" name="Recorded Sound">
            <a:hlinkClick r:id="" action="ppaction://media"/>
            <a:extLst>
              <a:ext uri="{FF2B5EF4-FFF2-40B4-BE49-F238E27FC236}">
                <a16:creationId xmlns:a16="http://schemas.microsoft.com/office/drawing/2014/main" id="{E4FB37E4-1947-E2EF-F744-25AC1114139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941662283"/>
      </p:ext>
    </p:extLst>
  </p:cSld>
  <p:clrMapOvr>
    <a:masterClrMapping/>
  </p:clrMapOvr>
  <mc:AlternateContent xmlns:mc="http://schemas.openxmlformats.org/markup-compatibility/2006">
    <mc:Choice xmlns:p14="http://schemas.microsoft.com/office/powerpoint/2010/main" Requires="p14">
      <p:transition spd="slow" p14:dur="2000" advTm="76036"/>
    </mc:Choice>
    <mc:Fallback>
      <p:transition spd="slow" advTm="760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603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231EF9-B55D-6949-9076-9DC681DF7C3C}"/>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5230DADC-E672-3626-1150-38E9202AE88B}"/>
              </a:ext>
            </a:extLst>
          </p:cNvPr>
          <p:cNvSpPr>
            <a:spLocks noGrp="1"/>
          </p:cNvSpPr>
          <p:nvPr>
            <p:ph idx="1"/>
          </p:nvPr>
        </p:nvSpPr>
        <p:spPr/>
        <p:txBody>
          <a:bodyPr/>
          <a:lstStyle/>
          <a:p>
            <a:pPr marL="0" indent="0">
              <a:buNone/>
            </a:pPr>
            <a:r>
              <a:rPr lang="en-GB" dirty="0"/>
              <a:t>Heart disease disrupts normal cardiovascular system functioning and affects overall health. Early treatment, lifestyle changes, and continuous counselling play a significant role in the treatment of the disorder. A patient-oriented, ethical treatment process that encompasses medical treatment and teaching coupled with psychosocial support can enhance the wellbeing and state of life of the patient significantly.</a:t>
            </a:r>
            <a:br>
              <a:rPr lang="en-GB" dirty="0"/>
            </a:br>
            <a:endParaRPr lang="en-GB" dirty="0"/>
          </a:p>
        </p:txBody>
      </p:sp>
      <p:pic>
        <p:nvPicPr>
          <p:cNvPr id="4" name="Recorded Sound">
            <a:hlinkClick r:id="" action="ppaction://media"/>
            <a:extLst>
              <a:ext uri="{FF2B5EF4-FFF2-40B4-BE49-F238E27FC236}">
                <a16:creationId xmlns:a16="http://schemas.microsoft.com/office/drawing/2014/main" id="{665B829C-ECFA-D0DE-50E7-F9166916FD0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453485926"/>
      </p:ext>
    </p:extLst>
  </p:cSld>
  <p:clrMapOvr>
    <a:masterClrMapping/>
  </p:clrMapOvr>
  <mc:AlternateContent xmlns:mc="http://schemas.openxmlformats.org/markup-compatibility/2006">
    <mc:Choice xmlns:p14="http://schemas.microsoft.com/office/powerpoint/2010/main" Requires="p14">
      <p:transition spd="slow" p14:dur="2000" advTm="52641"/>
    </mc:Choice>
    <mc:Fallback>
      <p:transition spd="slow" advTm="526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264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8016DC-EF60-AF24-1032-BE4CA12F6275}"/>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3C6B3125-34CC-6D8F-60DE-2CA2ED2B6EEF}"/>
              </a:ext>
            </a:extLst>
          </p:cNvPr>
          <p:cNvSpPr>
            <a:spLocks noGrp="1"/>
          </p:cNvSpPr>
          <p:nvPr>
            <p:ph idx="1"/>
          </p:nvPr>
        </p:nvSpPr>
        <p:spPr/>
        <p:txBody>
          <a:bodyPr>
            <a:normAutofit fontScale="70000" lnSpcReduction="20000"/>
          </a:bodyPr>
          <a:lstStyle/>
          <a:p>
            <a:pPr marL="0" indent="0">
              <a:buNone/>
            </a:pPr>
            <a:r>
              <a:rPr lang="en-GB" dirty="0"/>
              <a:t>Beauchamp, T. &amp; Childress, J. (2019) </a:t>
            </a:r>
            <a:r>
              <a:rPr lang="en-GB" i="1" dirty="0"/>
              <a:t>Principles of Biomedical Ethics.</a:t>
            </a:r>
            <a:r>
              <a:rPr lang="en-GB" dirty="0"/>
              <a:t> 8th ed. Oxford University Press.</a:t>
            </a:r>
            <a:br>
              <a:rPr lang="en-GB" dirty="0"/>
            </a:br>
            <a:r>
              <a:rPr lang="en-GB" dirty="0"/>
              <a:t>British Heart Foundation (2024) </a:t>
            </a:r>
            <a:r>
              <a:rPr lang="en-GB" i="1" dirty="0"/>
              <a:t>Understanding Coronary Heart Disease.</a:t>
            </a:r>
            <a:br>
              <a:rPr lang="en-GB" dirty="0"/>
            </a:br>
            <a:r>
              <a:rPr lang="en-GB" dirty="0" err="1"/>
              <a:t>Centers</a:t>
            </a:r>
            <a:r>
              <a:rPr lang="en-GB" dirty="0"/>
              <a:t> for Disease Control and Prevention (2025) </a:t>
            </a:r>
            <a:r>
              <a:rPr lang="en-GB" i="1" dirty="0"/>
              <a:t>About Coronary Artery Disease.</a:t>
            </a:r>
            <a:br>
              <a:rPr lang="en-GB" dirty="0"/>
            </a:br>
            <a:r>
              <a:rPr lang="en-GB" dirty="0"/>
              <a:t>Harvard Health (2024) </a:t>
            </a:r>
            <a:r>
              <a:rPr lang="en-GB" i="1" dirty="0"/>
              <a:t>A Closer Look at Heart Disease Risk.</a:t>
            </a:r>
            <a:br>
              <a:rPr lang="en-GB" dirty="0"/>
            </a:br>
            <a:r>
              <a:rPr lang="en-GB" dirty="0"/>
              <a:t>Hexa Health (2025) </a:t>
            </a:r>
            <a:r>
              <a:rPr lang="en-GB" i="1" dirty="0"/>
              <a:t>Coronary Artery Disease.</a:t>
            </a:r>
            <a:br>
              <a:rPr lang="en-GB" dirty="0"/>
            </a:br>
            <a:r>
              <a:rPr lang="en-GB" dirty="0"/>
              <a:t>MDPI (2023) </a:t>
            </a:r>
            <a:r>
              <a:rPr lang="en-GB" i="1" dirty="0"/>
              <a:t>Journal of Clinical Medicine, 12(16), 5233.</a:t>
            </a:r>
            <a:br>
              <a:rPr lang="en-GB" dirty="0"/>
            </a:br>
            <a:r>
              <a:rPr lang="en-GB" dirty="0"/>
              <a:t>NHS (2024) </a:t>
            </a:r>
            <a:r>
              <a:rPr lang="en-GB" i="1" dirty="0"/>
              <a:t>Coronary Heart Disease Overview.</a:t>
            </a:r>
            <a:br>
              <a:rPr lang="en-GB" dirty="0"/>
            </a:br>
            <a:r>
              <a:rPr lang="en-GB" dirty="0"/>
              <a:t>NICE (2023) </a:t>
            </a:r>
            <a:r>
              <a:rPr lang="en-GB" i="1" dirty="0"/>
              <a:t>Cardiovascular Disease: Prevention and Management (NG136).</a:t>
            </a:r>
            <a:br>
              <a:rPr lang="en-GB" dirty="0"/>
            </a:br>
            <a:r>
              <a:rPr lang="en-GB" dirty="0"/>
              <a:t>Pressbooks (2023) </a:t>
            </a:r>
            <a:r>
              <a:rPr lang="en-GB" i="1" dirty="0"/>
              <a:t>Blood Physiology.</a:t>
            </a:r>
            <a:br>
              <a:rPr lang="en-GB" dirty="0"/>
            </a:br>
            <a:r>
              <a:rPr lang="en-GB" dirty="0"/>
              <a:t>Ross, J. &amp; Wilson, K.J. (2018) </a:t>
            </a:r>
            <a:r>
              <a:rPr lang="en-GB" i="1" dirty="0"/>
              <a:t>Anatomy and Physiology in Health and Illness.</a:t>
            </a:r>
            <a:r>
              <a:rPr lang="en-GB" dirty="0"/>
              <a:t> 13th ed. Churchill Livingstone.</a:t>
            </a:r>
            <a:br>
              <a:rPr lang="en-GB" dirty="0"/>
            </a:br>
            <a:r>
              <a:rPr lang="en-GB" dirty="0"/>
              <a:t>Salus Homecare (2024) </a:t>
            </a:r>
            <a:r>
              <a:rPr lang="en-GB" i="1" dirty="0"/>
              <a:t>Congestive Heart Failure.</a:t>
            </a:r>
            <a:br>
              <a:rPr lang="en-GB" dirty="0"/>
            </a:br>
            <a:r>
              <a:rPr lang="en-GB" dirty="0"/>
              <a:t>Sturgeon, D. (2018) </a:t>
            </a:r>
            <a:r>
              <a:rPr lang="en-GB" i="1" dirty="0"/>
              <a:t>Chapter 2: Cells, Tissues and Organs.</a:t>
            </a:r>
            <a:r>
              <a:rPr lang="en-GB" dirty="0"/>
              <a:t> Routledge.</a:t>
            </a:r>
            <a:br>
              <a:rPr lang="en-GB" dirty="0"/>
            </a:br>
            <a:r>
              <a:rPr lang="en-GB" dirty="0"/>
              <a:t>Visible Body (2024) </a:t>
            </a:r>
            <a:r>
              <a:rPr lang="en-GB" i="1" dirty="0"/>
              <a:t>Circulatory System – Blood Vessels.</a:t>
            </a:r>
            <a:br>
              <a:rPr lang="en-GB" dirty="0"/>
            </a:br>
            <a:r>
              <a:rPr lang="en-GB" dirty="0"/>
              <a:t>Wellness Studio (2024) </a:t>
            </a:r>
            <a:r>
              <a:rPr lang="en-GB" i="1" dirty="0"/>
              <a:t>CHD Symptoms and Medical Attention.</a:t>
            </a:r>
            <a:br>
              <a:rPr lang="en-GB" dirty="0"/>
            </a:br>
            <a:r>
              <a:rPr lang="en-GB" dirty="0"/>
              <a:t>Everyday Health (2025) </a:t>
            </a:r>
            <a:r>
              <a:rPr lang="en-GB" i="1" dirty="0"/>
              <a:t>Types and Symptoms of Heart Disease.</a:t>
            </a:r>
            <a:endParaRPr lang="en-GB" dirty="0"/>
          </a:p>
        </p:txBody>
      </p:sp>
      <p:pic>
        <p:nvPicPr>
          <p:cNvPr id="4" name="Recorded Sound">
            <a:hlinkClick r:id="" action="ppaction://media"/>
            <a:extLst>
              <a:ext uri="{FF2B5EF4-FFF2-40B4-BE49-F238E27FC236}">
                <a16:creationId xmlns:a16="http://schemas.microsoft.com/office/drawing/2014/main" id="{F6359770-082E-5DF6-69D1-3B2F77D3B9E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1048305498"/>
      </p:ext>
    </p:extLst>
  </p:cSld>
  <p:clrMapOvr>
    <a:masterClrMapping/>
  </p:clrMapOvr>
  <mc:AlternateContent xmlns:mc="http://schemas.openxmlformats.org/markup-compatibility/2006">
    <mc:Choice xmlns:p14="http://schemas.microsoft.com/office/powerpoint/2010/main" Requires="p14">
      <p:transition spd="slow" p14:dur="2000" advTm="16062"/>
    </mc:Choice>
    <mc:Fallback>
      <p:transition spd="slow" advTm="160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06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TM10001114[[fn=Gallery]]</Template>
  <TotalTime>904</TotalTime>
  <Words>1029</Words>
  <Application>Microsoft Office PowerPoint</Application>
  <PresentationFormat>Widescreen</PresentationFormat>
  <Paragraphs>89</Paragraphs>
  <Slides>14</Slides>
  <Notes>10</Notes>
  <HiddenSlides>0</HiddenSlides>
  <MMClips>14</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Aptos</vt:lpstr>
      <vt:lpstr>Arial</vt:lpstr>
      <vt:lpstr>Gill Sans MT</vt:lpstr>
      <vt:lpstr>Wingdings</vt:lpstr>
      <vt:lpstr>Gallery</vt:lpstr>
      <vt:lpstr>Introduction  to physiology</vt:lpstr>
      <vt:lpstr>Case study introduction </vt:lpstr>
      <vt:lpstr>Cardiovascular anatomy </vt:lpstr>
      <vt:lpstr>Blood vessel's structure</vt:lpstr>
      <vt:lpstr>Blood flow physiology</vt:lpstr>
      <vt:lpstr>What is heart disease?</vt:lpstr>
      <vt:lpstr>Risk factors</vt:lpstr>
      <vt:lpstr>Symptoms &amp; complications of CHD </vt:lpstr>
      <vt:lpstr>Diagnosis </vt:lpstr>
      <vt:lpstr>Treatment and management</vt:lpstr>
      <vt:lpstr>Person-centred care plan</vt:lpstr>
      <vt:lpstr>Ethical considerations </vt:lpstr>
      <vt:lpstr>summary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Alina Elena Adavidoaie</dc:creator>
  <cp:lastModifiedBy>Sandra adina Ontica</cp:lastModifiedBy>
  <cp:revision>2</cp:revision>
  <dcterms:created xsi:type="dcterms:W3CDTF">2025-10-17T18:04:03Z</dcterms:created>
  <dcterms:modified xsi:type="dcterms:W3CDTF">2025-11-16T15:01:23Z</dcterms:modified>
</cp:coreProperties>
</file>