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28"/>
  </p:notesMasterIdLst>
  <p:sldIdLst>
    <p:sldId id="256" r:id="rId3"/>
    <p:sldId id="263" r:id="rId4"/>
    <p:sldId id="287" r:id="rId5"/>
    <p:sldId id="288" r:id="rId6"/>
    <p:sldId id="286" r:id="rId7"/>
    <p:sldId id="289" r:id="rId8"/>
    <p:sldId id="290" r:id="rId9"/>
    <p:sldId id="268" r:id="rId10"/>
    <p:sldId id="269" r:id="rId11"/>
    <p:sldId id="270" r:id="rId12"/>
    <p:sldId id="271" r:id="rId13"/>
    <p:sldId id="292" r:id="rId14"/>
    <p:sldId id="294" r:id="rId15"/>
    <p:sldId id="295" r:id="rId16"/>
    <p:sldId id="280" r:id="rId17"/>
    <p:sldId id="296" r:id="rId18"/>
    <p:sldId id="281" r:id="rId19"/>
    <p:sldId id="282" r:id="rId20"/>
    <p:sldId id="266" r:id="rId21"/>
    <p:sldId id="267" r:id="rId22"/>
    <p:sldId id="257" r:id="rId23"/>
    <p:sldId id="272" r:id="rId24"/>
    <p:sldId id="264" r:id="rId25"/>
    <p:sldId id="285" r:id="rId26"/>
    <p:sldId id="28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20"/>
    <p:restoredTop sz="94590"/>
  </p:normalViewPr>
  <p:slideViewPr>
    <p:cSldViewPr>
      <p:cViewPr varScale="1">
        <p:scale>
          <a:sx n="105" d="100"/>
          <a:sy n="105" d="100"/>
        </p:scale>
        <p:origin x="1176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A086DA-CCD4-624E-BAEA-9F13194C1E1E}" type="datetimeFigureOut">
              <a:rPr lang="en-US" smtClean="0"/>
              <a:t>9/16/26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D2261D-54C7-9647-BF9F-BFB9FC87D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622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73BAA4-C3F7-6EA0-456A-BB09AC13C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D78D7D-D68E-0582-8ED3-E22C8C2A1E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A9B823-EEB9-2067-1867-6DB4C00D53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8BB553-C9A8-CB61-F2FE-CFE56761D9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26923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13B27D-2D73-A095-3498-1EF70E1EC9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4BD58E-F955-B432-68AC-8865CA6DE4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2EA7B2-4BA7-0607-DBA5-6EDCFA4621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E6C6F9-E9D1-D747-749C-A0F93A71DE8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0387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261FF-7861-F1FD-54EF-2E24E6814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48276A-22AC-4F62-5ED3-D137942E48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F24794-E162-6791-F55D-98D4726D5A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7C225E-909A-7D2E-E64B-34FB8BAB6D3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8336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8D021-4AF9-020A-585C-A79DE4971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020FD2-F3FC-0124-4D05-071471CB49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8C876D-B8E3-6988-4481-1D67FC090D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FB73D8-1846-F5C8-4DF1-EA318E9565A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64242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30FD0-0A3A-5991-1120-4FE7578F4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22D116-F1DB-6484-8998-E97ED7BCAF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B041EE-931E-8F8F-4C29-84444CC77A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3143FB-883F-C177-A83D-DCB61CD1B5E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62555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E14BE-548A-8743-603E-2A2D09B68D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166837-7716-0A72-AFFA-25033EDF69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19D109-1216-6786-B829-AFA89A5EEF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72CA78-07D0-429D-4F02-0C1E817055F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54113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16978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10045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6859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82050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38446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394583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382014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1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298917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1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999710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854632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6"/>
            <a:ext cx="1971675" cy="581183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6"/>
            <a:ext cx="5800725" cy="581183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033490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72602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9/16/26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3441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DU1g7ywbuw&amp;t=53s" TargetMode="External"/><Relationship Id="rId2" Type="http://schemas.openxmlformats.org/officeDocument/2006/relationships/hyperlink" Target="https://www.bps.org.uk/sports-and-exercise-psychologist-job-profil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s.org.uk/node/1357" TargetMode="External"/><Relationship Id="rId2" Type="http://schemas.openxmlformats.org/officeDocument/2006/relationships/hyperlink" Target="https://www.bps.org.uk/node/135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cpc-uk.org/" TargetMode="External"/><Relationship Id="rId5" Type="http://schemas.openxmlformats.org/officeDocument/2006/relationships/hyperlink" Target="https://www.bps.org.uk/node/874" TargetMode="External"/><Relationship Id="rId4" Type="http://schemas.openxmlformats.org/officeDocument/2006/relationships/hyperlink" Target="https://portal.bps.org.uk/Accredited-Courses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psychclassics.yorku.ca/Triplett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38/s41598-025-25608-x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yG7v4y_xwzQ" TargetMode="External"/><Relationship Id="rId2" Type="http://schemas.openxmlformats.org/officeDocument/2006/relationships/hyperlink" Target="https://www.youtube.com/watch?v=yG7v4y_xwzQ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pluginfile.php/307074/mod_resource/content/1/Paths%20to%20Glory%20p44%20to%2053.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39763/mod_resource/content/1/A%20week%20in%20the%20life%20of%20an%20applied%20sport%20psychologist%20Brian%20Hemmings.pdf" TargetMode="External"/><Relationship Id="rId2" Type="http://schemas.openxmlformats.org/officeDocument/2006/relationships/hyperlink" Target="https://moodle.uwtsd.ac.uk/pluginfile.php/39762/mod_resource/content/1/A%20week%20in%20the%20life%20of%20an%20applied%20sport%20psychologist%20Sarah%20Cecil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pluginfile.php/39764/mod_resource/content/1/From%20cricket%20to%20cage%20fighting%20A%20week%20in%20the%20life%20of%20a%20sport%20psychologist.pdf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D9s795rrWHc?feature=shared" TargetMode="External"/><Relationship Id="rId2" Type="http://schemas.openxmlformats.org/officeDocument/2006/relationships/hyperlink" Target="https://youtu.be/C1K1ySWCS6s?feature=share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CBGEkLZEN-E?feature=shared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3ITw2ZyS7U" TargetMode="External"/><Relationship Id="rId2" Type="http://schemas.openxmlformats.org/officeDocument/2006/relationships/hyperlink" Target="https://www.youtube.com/watch?v=uku5whzn41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85_xetpZPPY" TargetMode="External"/><Relationship Id="rId4" Type="http://schemas.openxmlformats.org/officeDocument/2006/relationships/hyperlink" Target="https://www.youtube.com/watch?v=-g8U-0-xQkI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838200"/>
            <a:ext cx="6477000" cy="1828800"/>
          </a:xfrm>
        </p:spPr>
        <p:txBody>
          <a:bodyPr/>
          <a:lstStyle/>
          <a:p>
            <a:r>
              <a:rPr lang="en-GB" dirty="0"/>
              <a:t>Introduction to Sport Psychology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819400"/>
            <a:ext cx="7162800" cy="1752600"/>
          </a:xfrm>
        </p:spPr>
        <p:txBody>
          <a:bodyPr>
            <a:normAutofit/>
          </a:bodyPr>
          <a:lstStyle/>
          <a:p>
            <a:r>
              <a:rPr lang="en-GB" dirty="0"/>
              <a:t>BMSH4305 – Introduction to the Module (Week 1)</a:t>
            </a:r>
          </a:p>
          <a:p>
            <a:r>
              <a:rPr lang="en-GB" dirty="0"/>
              <a:t>		Alison Connaughton</a:t>
            </a:r>
          </a:p>
          <a:p>
            <a:pPr algn="ctr"/>
            <a:r>
              <a:rPr lang="en-GB" dirty="0"/>
              <a:t>28th January 2027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93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Sport Psychology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Welcome to the module</a:t>
            </a:r>
          </a:p>
          <a:p>
            <a:r>
              <a:rPr lang="en-GB" dirty="0"/>
              <a:t>Assessments: </a:t>
            </a:r>
          </a:p>
          <a:p>
            <a:r>
              <a:rPr lang="en-GB" dirty="0"/>
              <a:t>Coursework x 1</a:t>
            </a:r>
          </a:p>
        </p:txBody>
      </p:sp>
    </p:spTree>
    <p:extLst>
      <p:ext uri="{BB962C8B-B14F-4D97-AF65-F5344CB8AC3E}">
        <p14:creationId xmlns:p14="http://schemas.microsoft.com/office/powerpoint/2010/main" val="2587464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BAEF78-20FE-40A0-6E18-C500E3FE4E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3EBE9E-A548-C0A4-FC13-5916E6F3D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F8C1F28-D7FD-8DB1-9924-D767D5D16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840231"/>
            <a:ext cx="9143998" cy="3280596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6AD181-B7F5-08FC-C1C3-D8C05CB02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31539" y="-2091631"/>
            <a:ext cx="3280918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E9309EC-362F-CCE8-8A77-86B98C00B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02522" y="-1920651"/>
            <a:ext cx="3280596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2D16FCE-1466-ACA8-4175-16D08FB2E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840233"/>
            <a:ext cx="6406863" cy="3280594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F35E2AE-4A61-C655-74F0-F011B3D32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83212"/>
            <a:ext cx="3742610" cy="3329347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F2C85A70-A39D-F0BC-F1C3-350B7E4BECBB}"/>
              </a:ext>
            </a:extLst>
          </p:cNvPr>
          <p:cNvSpPr/>
          <p:nvPr/>
        </p:nvSpPr>
        <p:spPr>
          <a:xfrm>
            <a:off x="972659" y="284017"/>
            <a:ext cx="7540322" cy="21963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What is Sport Psychology?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C015CF77-D5C9-EBF8-6C93-68101DA0AD1D}"/>
              </a:ext>
            </a:extLst>
          </p:cNvPr>
          <p:cNvSpPr/>
          <p:nvPr/>
        </p:nvSpPr>
        <p:spPr>
          <a:xfrm>
            <a:off x="1013012" y="4510369"/>
            <a:ext cx="7504463" cy="10936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Scientific study of people and their behaviours in sport and exercise contexts</a:t>
            </a: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EAF544B7-80F9-20E6-BE2B-67680BC93AC5}"/>
              </a:ext>
            </a:extLst>
          </p:cNvPr>
          <p:cNvSpPr/>
          <p:nvPr/>
        </p:nvSpPr>
        <p:spPr>
          <a:xfrm>
            <a:off x="456560" y="2714845"/>
            <a:ext cx="7620000" cy="11541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marR="0" lvl="0" indent="-342900" algn="l" defTabSz="457200" rtl="0" eaLnBrk="1" fontAlgn="auto" latinLnBrk="0" hangingPunct="1">
              <a:lnSpc>
                <a:spcPts val="243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CBD5E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Describes, explains and predicts how psychological factors influence performance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ts val="243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CBD5E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Examines how sport and exercise affect psychological development, health, well-being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ts val="243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US" sz="1350" b="0" i="0" u="none" strike="noStrike" kern="1200" cap="none" spc="0" normalizeH="0" baseline="0" noProof="0" dirty="0">
                <a:ln>
                  <a:noFill/>
                </a:ln>
                <a:solidFill>
                  <a:srgbClr val="CBD5E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Bridges research and applied practice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1958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9D9350-CE4F-9D2A-F12A-52C1744606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C67DB391-9DFE-6F4E-0258-2C4537B01A38}"/>
              </a:ext>
            </a:extLst>
          </p:cNvPr>
          <p:cNvSpPr/>
          <p:nvPr/>
        </p:nvSpPr>
        <p:spPr>
          <a:xfrm>
            <a:off x="609600" y="2106812"/>
            <a:ext cx="7924800" cy="1104751"/>
          </a:xfrm>
          <a:prstGeom prst="rect">
            <a:avLst/>
          </a:prstGeom>
          <a:solidFill>
            <a:srgbClr val="1E293B"/>
          </a:solidFill>
          <a:ln/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BA3AE11-C70E-02B0-6D64-CAF6E24B34F8}"/>
              </a:ext>
            </a:extLst>
          </p:cNvPr>
          <p:cNvSpPr/>
          <p:nvPr/>
        </p:nvSpPr>
        <p:spPr>
          <a:xfrm>
            <a:off x="609600" y="3211563"/>
            <a:ext cx="7924800" cy="1104751"/>
          </a:xfrm>
          <a:prstGeom prst="rect">
            <a:avLst/>
          </a:prstGeom>
          <a:solidFill>
            <a:srgbClr val="1E293B"/>
          </a:solidFill>
          <a:ln/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D6E10E64-172F-D156-2F5B-A7312F7B2CBA}"/>
              </a:ext>
            </a:extLst>
          </p:cNvPr>
          <p:cNvSpPr/>
          <p:nvPr/>
        </p:nvSpPr>
        <p:spPr>
          <a:xfrm>
            <a:off x="609600" y="1466851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ts val="32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38BDF8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Sport vs Exercise Psychology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184BD45B-63E0-7954-6AFF-3D69BE068256}"/>
              </a:ext>
            </a:extLst>
          </p:cNvPr>
          <p:cNvSpPr/>
          <p:nvPr/>
        </p:nvSpPr>
        <p:spPr>
          <a:xfrm>
            <a:off x="838200" y="2335411"/>
            <a:ext cx="7616952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ts val="25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38BDF8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Sport Psychology</a:t>
            </a:r>
            <a:endParaRPr kumimoji="0" lang="en-US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A50F9DFA-C216-DFCA-B426-816240A36BD1}"/>
              </a:ext>
            </a:extLst>
          </p:cNvPr>
          <p:cNvSpPr/>
          <p:nvPr/>
        </p:nvSpPr>
        <p:spPr>
          <a:xfrm>
            <a:off x="838200" y="2769692"/>
            <a:ext cx="7616952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BD5E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Performance, competition, training, team dynamics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6069D7CA-DCA0-FD00-2B43-9C2922457F55}"/>
              </a:ext>
            </a:extLst>
          </p:cNvPr>
          <p:cNvSpPr/>
          <p:nvPr/>
        </p:nvSpPr>
        <p:spPr>
          <a:xfrm>
            <a:off x="838200" y="3440162"/>
            <a:ext cx="7616952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ts val="25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38BDF8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Exercise Psychology</a:t>
            </a:r>
            <a:endParaRPr kumimoji="0" lang="en-US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9F835988-D99A-EFDD-8C6A-238F91FFFC7F}"/>
              </a:ext>
            </a:extLst>
          </p:cNvPr>
          <p:cNvSpPr/>
          <p:nvPr/>
        </p:nvSpPr>
        <p:spPr>
          <a:xfrm>
            <a:off x="838200" y="3874444"/>
            <a:ext cx="7616952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BD5E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Physical activity, adherence, health behaviour, mood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1621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047950-5FFB-7B4D-FF51-72A563EC7A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4674B3F-6AB2-3169-DA3A-C6C7A500E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2383587-2CDF-01DB-9B87-7C938D0A2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78886" y="1336710"/>
            <a:ext cx="51435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D975233-F371-E1E9-D774-636AC8920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4905" y="1153655"/>
            <a:ext cx="4759657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4B046B-886B-8C8C-CA14-58AADAF76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6680" y="2971475"/>
            <a:ext cx="1876484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BAAC031-1CC7-DEDB-747E-7A075D41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18752" y="1496846"/>
            <a:ext cx="51435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D48C636-AEF8-486B-7426-43AC3865C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614066" y="1703624"/>
            <a:ext cx="3238727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505D07F6-01CE-74FE-04AC-8D2FF78C2BE3}"/>
              </a:ext>
            </a:extLst>
          </p:cNvPr>
          <p:cNvSpPr/>
          <p:nvPr/>
        </p:nvSpPr>
        <p:spPr>
          <a:xfrm>
            <a:off x="619798" y="1297392"/>
            <a:ext cx="3172575" cy="25406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Why Sport Psychology?</a:t>
            </a:r>
            <a:endParaRPr kumimoji="0" lang="en-US" sz="3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74D4E698-9E86-2856-F634-ADD8980AC3E0}"/>
              </a:ext>
            </a:extLst>
          </p:cNvPr>
          <p:cNvSpPr/>
          <p:nvPr/>
        </p:nvSpPr>
        <p:spPr>
          <a:xfrm>
            <a:off x="4339624" y="857249"/>
            <a:ext cx="4270975" cy="54673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Thoughts, emotions and team dynamics often decide performance, not just physical ability</a:t>
            </a: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Helps explain choking, confidence, cohesion, motivation, and well-being</a:t>
            </a: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Applied to sport training, competition, and exercise participation</a:t>
            </a:r>
          </a:p>
        </p:txBody>
      </p:sp>
    </p:spTree>
    <p:extLst>
      <p:ext uri="{BB962C8B-B14F-4D97-AF65-F5344CB8AC3E}">
        <p14:creationId xmlns:p14="http://schemas.microsoft.com/office/powerpoint/2010/main" val="1166249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A25301-4971-6DA3-545B-39932881B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D217519-6A30-EE3E-E912-BD5ED97DC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25EB56-10C1-C43A-B87F-1EBA52BD7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78886" y="1336710"/>
            <a:ext cx="51435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5CB28C-3DFE-A780-209E-435C57D70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4905" y="1153655"/>
            <a:ext cx="4759657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C612091-D902-B3F3-99F5-EB65DD329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6680" y="2971475"/>
            <a:ext cx="1876484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10D7EE-93EF-FD88-8720-6689E5C07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18752" y="1496846"/>
            <a:ext cx="51435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B5182E0-98E5-C0EB-2677-B212F98A9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614066" y="1703624"/>
            <a:ext cx="3238727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93FAC474-E036-F569-7B08-5EC6E0E669C5}"/>
              </a:ext>
            </a:extLst>
          </p:cNvPr>
          <p:cNvSpPr/>
          <p:nvPr/>
        </p:nvSpPr>
        <p:spPr>
          <a:xfrm>
            <a:off x="619798" y="1297392"/>
            <a:ext cx="3172575" cy="25406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What Questions Do We Ask?</a:t>
            </a:r>
            <a:endParaRPr kumimoji="0" lang="en-US" sz="3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872BBE2-FC87-5CAF-9DAD-7A5E72738947}"/>
              </a:ext>
            </a:extLst>
          </p:cNvPr>
          <p:cNvSpPr/>
          <p:nvPr/>
        </p:nvSpPr>
        <p:spPr>
          <a:xfrm>
            <a:off x="4339625" y="609600"/>
            <a:ext cx="4184580" cy="5791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anxiety and confidence affect performance?</a:t>
            </a: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Why do some athletes thrive under pressure while others choke?</a:t>
            </a: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does participation influence mood, self-esteem, mental health?</a:t>
            </a: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can teams build cohesion and effective communication?</a:t>
            </a:r>
          </a:p>
        </p:txBody>
      </p:sp>
    </p:spTree>
    <p:extLst>
      <p:ext uri="{BB962C8B-B14F-4D97-AF65-F5344CB8AC3E}">
        <p14:creationId xmlns:p14="http://schemas.microsoft.com/office/powerpoint/2010/main" val="2701127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726FA7-4BE0-D7A6-4D5E-71517E4D43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BB8F53D5-3ED8-9C15-8FED-8855D0D4FA81}"/>
              </a:ext>
            </a:extLst>
          </p:cNvPr>
          <p:cNvSpPr/>
          <p:nvPr/>
        </p:nvSpPr>
        <p:spPr>
          <a:xfrm>
            <a:off x="609600" y="2106811"/>
            <a:ext cx="7924800" cy="1203722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76337F54-71F7-179C-FBA7-94F71965313E}"/>
              </a:ext>
            </a:extLst>
          </p:cNvPr>
          <p:cNvSpPr/>
          <p:nvPr/>
        </p:nvSpPr>
        <p:spPr>
          <a:xfrm>
            <a:off x="609600" y="3310533"/>
            <a:ext cx="7924800" cy="1203722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76E7933D-58ED-A797-643B-308E20412033}"/>
              </a:ext>
            </a:extLst>
          </p:cNvPr>
          <p:cNvSpPr/>
          <p:nvPr/>
        </p:nvSpPr>
        <p:spPr>
          <a:xfrm>
            <a:off x="609600" y="1466851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ts val="324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>
                <a:ln>
                  <a:noFill/>
                </a:ln>
                <a:solidFill>
                  <a:srgbClr val="38BDF8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Applied vs Research Roles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60B174D2-563B-3F03-3E24-9FCE870471B9}"/>
              </a:ext>
            </a:extLst>
          </p:cNvPr>
          <p:cNvSpPr/>
          <p:nvPr/>
        </p:nvSpPr>
        <p:spPr>
          <a:xfrm>
            <a:off x="838200" y="2335411"/>
            <a:ext cx="7616952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ts val="25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38BDF8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Applied Sport Psychologist</a:t>
            </a:r>
            <a:endParaRPr kumimoji="0" lang="en-US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67EB142F-406B-484B-4902-2954A2447B67}"/>
              </a:ext>
            </a:extLst>
          </p:cNvPr>
          <p:cNvSpPr/>
          <p:nvPr/>
        </p:nvSpPr>
        <p:spPr>
          <a:xfrm>
            <a:off x="838200" y="2655392"/>
            <a:ext cx="74676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BD5E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Works directly with athletes, teams, coaches. Provides psychological skills training, counselling, team-building, consultancy.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D93C5EAB-282C-75F3-3F5C-F0D17CD8BBB4}"/>
              </a:ext>
            </a:extLst>
          </p:cNvPr>
          <p:cNvSpPr/>
          <p:nvPr/>
        </p:nvSpPr>
        <p:spPr>
          <a:xfrm>
            <a:off x="838200" y="3539133"/>
            <a:ext cx="7616952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ts val="252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38BDF8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Research Psychologist</a:t>
            </a:r>
            <a:endParaRPr kumimoji="0" lang="en-US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E7CE7592-BD91-8759-945E-64EB4A901A70}"/>
              </a:ext>
            </a:extLst>
          </p:cNvPr>
          <p:cNvSpPr/>
          <p:nvPr/>
        </p:nvSpPr>
        <p:spPr>
          <a:xfrm>
            <a:off x="838200" y="3859114"/>
            <a:ext cx="74676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marR="0" lvl="0" indent="0" algn="l" defTabSz="457200" rtl="0" eaLnBrk="1" fontAlgn="auto" latinLnBrk="0" hangingPunct="1">
              <a:lnSpc>
                <a:spcPts val="168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CBD5E1"/>
                </a:solidFill>
                <a:effectLst/>
                <a:uLnTx/>
                <a:uFillTx/>
                <a:latin typeface="Arial" pitchFamily="34" charset="0"/>
                <a:ea typeface="Arial" pitchFamily="34" charset="-122"/>
                <a:cs typeface="Arial" pitchFamily="34" charset="-120"/>
              </a:rPr>
              <a:t>Designs and conducts studies, analyses data, publishes. Develops theories and evidence to inform applied practice.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8521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0D308-7400-C178-CDC4-F4D341463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does a Sport Psychologist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09482-F123-27E4-D0EF-D82E5214273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>
            <a:normAutofit fontScale="40000" lnSpcReduction="20000"/>
          </a:bodyPr>
          <a:lstStyle/>
          <a:p>
            <a:r>
              <a:rPr lang="en-GB" sz="4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BPS</a:t>
            </a:r>
            <a:endParaRPr lang="en-GB" sz="4000" dirty="0"/>
          </a:p>
          <a:p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Practitioners typically specialise in either the sport or exercise branches though some work equally in both fields.</a:t>
            </a:r>
          </a:p>
          <a:p>
            <a:pPr algn="l"/>
            <a:r>
              <a:rPr lang="en-GB" sz="4500" b="0" i="0" dirty="0">
                <a:solidFill>
                  <a:srgbClr val="06020F"/>
                </a:solidFill>
                <a:effectLst/>
                <a:latin typeface="Karla" panose="020F0502020204030204" pitchFamily="34" charset="0"/>
              </a:rPr>
              <a:t>Examples of the work sports psychologists carry out include counselling referees to deal with the stressful and demanding aspects of their role</a:t>
            </a:r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.</a:t>
            </a:r>
            <a:endParaRPr lang="en-GB" sz="4500" b="0" i="0" dirty="0">
              <a:solidFill>
                <a:srgbClr val="06020F"/>
              </a:solidFill>
              <a:effectLst/>
              <a:latin typeface="Karla" panose="020F0502020204030204" pitchFamily="34" charset="0"/>
            </a:endParaRPr>
          </a:p>
          <a:p>
            <a:pPr algn="l"/>
            <a:r>
              <a:rPr lang="en-GB" sz="4500" b="0" i="0" dirty="0">
                <a:solidFill>
                  <a:srgbClr val="06020F"/>
                </a:solidFill>
                <a:effectLst/>
                <a:latin typeface="Karla" panose="020F0502020204030204" pitchFamily="34" charset="0"/>
              </a:rPr>
              <a:t>Advising coaches on how to build cohesion within their squad of athletes. </a:t>
            </a:r>
          </a:p>
          <a:p>
            <a:pPr algn="l"/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H</a:t>
            </a:r>
            <a:r>
              <a:rPr lang="en-GB" sz="4500" b="0" i="0" dirty="0">
                <a:solidFill>
                  <a:srgbClr val="06020F"/>
                </a:solidFill>
                <a:effectLst/>
                <a:latin typeface="Karla" panose="020F0502020204030204" pitchFamily="34" charset="0"/>
              </a:rPr>
              <a:t>elping athletes with personal development and the psychological consequences of sustaining an injury.</a:t>
            </a:r>
          </a:p>
          <a:p>
            <a:endParaRPr lang="en-GB" sz="4500" dirty="0">
              <a:solidFill>
                <a:srgbClr val="06020F"/>
              </a:solidFill>
              <a:latin typeface="Karla" panose="020F0502020204030204" pitchFamily="34" charset="0"/>
            </a:endParaRPr>
          </a:p>
          <a:p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Exercise psychology - primarily concerned with the application of psychology to increase exercise participation and motivational levels in the general public.</a:t>
            </a:r>
          </a:p>
          <a:p>
            <a:r>
              <a:rPr lang="en-GB" sz="4500" dirty="0">
                <a:solidFill>
                  <a:srgbClr val="06020F"/>
                </a:solidFill>
                <a:latin typeface="Karla" panose="020F0502020204030204" pitchFamily="34" charset="0"/>
              </a:rPr>
              <a:t>Examples of the work that exercise psychologists do include optimising the benefits that can be derived from exercise participation and helping individual clients with the implementation of goal-setting strategies.</a:t>
            </a:r>
          </a:p>
          <a:p>
            <a:endParaRPr lang="en-GB" sz="4500" dirty="0"/>
          </a:p>
          <a:p>
            <a:r>
              <a:rPr lang="en-GB" dirty="0">
                <a:hlinkClick r:id="rId3"/>
              </a:rPr>
              <a:t>Psychology careers –</a:t>
            </a:r>
            <a:endParaRPr lang="en-GB" dirty="0"/>
          </a:p>
          <a:p>
            <a:r>
              <a:rPr lang="en-GB" b="1" dirty="0"/>
              <a:t>https://</a:t>
            </a:r>
            <a:r>
              <a:rPr lang="en-GB" b="1" dirty="0" err="1"/>
              <a:t>youtu.be</a:t>
            </a:r>
            <a:r>
              <a:rPr lang="en-GB" b="1" dirty="0"/>
              <a:t>/3DU1g7ywbuw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39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8E4CF-3C7B-9592-3C8F-334FED4E2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do they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47B7E-8EC9-DCDD-1456-151D3B2E413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Sport and exercise psychologists work in a wide range of settings - diverse range of clients participating in recreational, amateur, and elite levels of competition. 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Some sport psychologists work as private consultants or hold full-time positions with professional sports teams or national governing bodies of sport. 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Most combine their consultancy work with teaching and research or also work in other areas such as clinical and occupational domains.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Exercise psychologists can combine consultancy with teaching and research careers. </a:t>
            </a:r>
          </a:p>
          <a:p>
            <a:pPr algn="l"/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The work of exercise psychologists might involve GP exercise referral and setting up and evaluating exercise programmes in employment, prisons and psychiatric contexts.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037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200D9-BBEC-05ED-C9AD-7B477FEE5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to become a Sport and Exercise Psychologist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4E775-C15F-4629-E25F-051906A206E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To become a </a:t>
            </a:r>
            <a:r>
              <a:rPr lang="en-GB" b="1" i="0" u="none" strike="noStrike" dirty="0">
                <a:effectLst/>
                <a:latin typeface="Karla" pitchFamily="2" charset="77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Chartered member</a:t>
            </a:r>
            <a:r>
              <a:rPr lang="en-GB" b="0" i="0" dirty="0">
                <a:effectLst/>
                <a:latin typeface="Karla" pitchFamily="2" charset="77"/>
              </a:rPr>
              <a:t> of the society (BPS) through the sport and exercise psychology training route, you will need the following qualifications: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dirty="0">
                <a:effectLst/>
                <a:latin typeface="Karla" pitchFamily="2" charset="77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Graduate Basis for Chartered Membership (GBC)</a:t>
            </a:r>
            <a:r>
              <a:rPr lang="en-GB" b="0" i="0" dirty="0">
                <a:effectLst/>
                <a:latin typeface="Karla" pitchFamily="2" charset="77"/>
              </a:rPr>
              <a:t>. This is achieved by completing a </a:t>
            </a:r>
            <a:r>
              <a:rPr lang="en-GB" b="1" i="0" u="none" strike="noStrike" dirty="0">
                <a:effectLst/>
                <a:latin typeface="Karla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society-accredited degree or conversion course</a:t>
            </a:r>
            <a:endParaRPr lang="en-GB" b="0" i="0" dirty="0">
              <a:effectLst/>
              <a:latin typeface="Karla" pitchFamily="2" charset="77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>
                <a:effectLst/>
                <a:latin typeface="Karla" pitchFamily="2" charset="77"/>
              </a:rPr>
              <a:t>A </a:t>
            </a:r>
            <a:r>
              <a:rPr lang="en-GB" b="1" i="0" u="none" strike="noStrike" dirty="0">
                <a:effectLst/>
                <a:latin typeface="Karla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Society accredited Masters in Sport and Exercise Psychology</a:t>
            </a:r>
            <a:endParaRPr lang="en-GB" b="0" i="0" dirty="0">
              <a:effectLst/>
              <a:latin typeface="Karla" pitchFamily="2" charset="77"/>
            </a:endParaRPr>
          </a:p>
          <a:p>
            <a:pPr marL="0" indent="0" algn="l">
              <a:buNone/>
            </a:pPr>
            <a:r>
              <a:rPr lang="en-GB" b="0" i="0" dirty="0">
                <a:effectLst/>
                <a:latin typeface="Karla" pitchFamily="2" charset="77"/>
              </a:rPr>
              <a:t>Plus </a:t>
            </a:r>
            <a:r>
              <a:rPr lang="en-GB" b="0" i="1" dirty="0">
                <a:effectLst/>
                <a:latin typeface="Karla" pitchFamily="2" charset="77"/>
              </a:rPr>
              <a:t>one</a:t>
            </a:r>
            <a:r>
              <a:rPr lang="en-GB" b="0" i="0" dirty="0">
                <a:effectLst/>
                <a:latin typeface="Karla" pitchFamily="2" charset="77"/>
              </a:rPr>
              <a:t> of the following doctoral-level qualifications: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Karla" pitchFamily="2" charset="77"/>
              </a:rPr>
              <a:t>The society's </a:t>
            </a:r>
            <a:r>
              <a:rPr lang="en-GB" b="1" i="0" u="none" strike="noStrike" dirty="0">
                <a:effectLst/>
                <a:latin typeface="Karla" pitchFamily="2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Qualification in Sport and Exercise Psychology (Stage 2)</a:t>
            </a:r>
            <a:r>
              <a:rPr lang="en-GB" b="0" i="0" dirty="0">
                <a:effectLst/>
                <a:latin typeface="Karla" pitchFamily="2" charset="77"/>
              </a:rPr>
              <a:t>, 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Karla" pitchFamily="2" charset="77"/>
              </a:rPr>
              <a:t>A </a:t>
            </a:r>
            <a:r>
              <a:rPr lang="en-GB" b="1" i="0" u="none" strike="noStrike" dirty="0">
                <a:effectLst/>
                <a:latin typeface="Karla" pitchFamily="2" charset="77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society-accredited Doctorate in Sport and Exercise Psychology</a:t>
            </a:r>
            <a:endParaRPr lang="en-GB" b="1" i="0" u="none" strike="noStrike" dirty="0">
              <a:effectLst/>
              <a:latin typeface="Karla" pitchFamily="2" charset="77"/>
            </a:endParaRPr>
          </a:p>
          <a:p>
            <a:pPr marL="0" indent="0" algn="l">
              <a:buNone/>
            </a:pPr>
            <a:endParaRPr lang="en-GB" b="0" i="0" dirty="0">
              <a:effectLst/>
              <a:latin typeface="Karla" pitchFamily="2" charset="77"/>
            </a:endParaRPr>
          </a:p>
          <a:p>
            <a:pPr marL="0" indent="0" algn="l">
              <a:buNone/>
            </a:pPr>
            <a:r>
              <a:rPr lang="en-GB" b="0" i="0" dirty="0">
                <a:effectLst/>
                <a:latin typeface="Karla" pitchFamily="2" charset="77"/>
              </a:rPr>
              <a:t>In order to use the title Sport and Exercise Psychologist, you will need to be registered with the </a:t>
            </a:r>
            <a:r>
              <a:rPr lang="en-GB" b="1" i="0" u="none" strike="noStrike" dirty="0">
                <a:effectLst/>
                <a:latin typeface="Karla" pitchFamily="2" charset="77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 and Care Professions Council (HCPC)</a:t>
            </a:r>
            <a:r>
              <a:rPr lang="en-GB" b="0" i="0" dirty="0">
                <a:effectLst/>
                <a:latin typeface="Karla" pitchFamily="2" charset="77"/>
              </a:rPr>
              <a:t>.</a:t>
            </a:r>
          </a:p>
          <a:p>
            <a:pPr marL="0" indent="0" algn="l">
              <a:buNone/>
            </a:pPr>
            <a:r>
              <a:rPr lang="en-GB" b="0" i="0" dirty="0">
                <a:effectLst/>
                <a:latin typeface="Karla" pitchFamily="2" charset="77"/>
              </a:rPr>
              <a:t>This will involve completing Stage 2 of the Society's Qualification in Sport and Exercise Psychology or an equivalent qualification that has </a:t>
            </a:r>
            <a:r>
              <a:rPr lang="en-GB" b="0" i="0" dirty="0">
                <a:solidFill>
                  <a:srgbClr val="06020F"/>
                </a:solidFill>
                <a:effectLst/>
                <a:latin typeface="Karla" pitchFamily="2" charset="77"/>
              </a:rPr>
              <a:t>been approved by the HCPC.</a:t>
            </a:r>
          </a:p>
        </p:txBody>
      </p:sp>
    </p:spTree>
    <p:extLst>
      <p:ext uri="{BB962C8B-B14F-4D97-AF65-F5344CB8AC3E}">
        <p14:creationId xmlns:p14="http://schemas.microsoft.com/office/powerpoint/2010/main" val="5542614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25B1D-CF8E-6AB1-99EC-782CE2445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B70D0-D771-2229-A914-1E5848996DA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0054A3"/>
                </a:solidFill>
                <a:effectLst/>
                <a:latin typeface="Lato" panose="020F0502020204030203" pitchFamily="34" charset="0"/>
              </a:rPr>
              <a:t>Chartered Association for Sport and Exercise Science</a:t>
            </a:r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pPr algn="l"/>
            <a:r>
              <a:rPr lang="en-GB" dirty="0">
                <a:solidFill>
                  <a:srgbClr val="333333"/>
                </a:solidFill>
                <a:latin typeface="Open Sans" panose="020B0606030504020204" pitchFamily="34" charset="0"/>
              </a:rPr>
              <a:t>C</a:t>
            </a:r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ASES Accreditation is a professional standard awarded to practitioners who are deemed by the Association to have demonstrated the knowledge, skills and understanding necessary to practice safely, effectively and independently as a sport and exercise scientist.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Professional members can achieve CASES Accreditation as a result of work in applied sport/exercise science support, research or pedagogy. </a:t>
            </a:r>
          </a:p>
          <a:p>
            <a:pPr algn="l"/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If successful, members are accredited to work within their domain of expertise, providing employers and clients with the confidence that the services they receive will be delivered by a professional who has demonstrated competency to the required standard.</a:t>
            </a:r>
          </a:p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/>
            <a:r>
              <a:rPr lang="en-GB" dirty="0">
                <a:solidFill>
                  <a:srgbClr val="333333"/>
                </a:solidFill>
                <a:latin typeface="Open Sans" panose="020B0606030504020204" pitchFamily="34" charset="0"/>
              </a:rPr>
              <a:t>C</a:t>
            </a:r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ASES Accreditation is awarded for a five-year period, at which point members need to apply for Re-accreditation to retain accredited status.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333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33E94-47FD-4C60-FD44-AB577D6BF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B7134-A012-47CE-877D-D7B139BE6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Norman Triplet – 1898 – first sport psychology study! Cycling.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77DB4-96F5-4A1D-C5F9-42D0CA42240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/>
            <a:r>
              <a:rPr lang="en-GB" b="1" dirty="0">
                <a:solidFill>
                  <a:srgbClr val="333333"/>
                </a:solidFill>
                <a:latin typeface="Open Sans" panose="020B0606030504020204" pitchFamily="34" charset="0"/>
              </a:rPr>
              <a:t>What did he do?</a:t>
            </a:r>
          </a:p>
          <a:p>
            <a:pPr algn="l"/>
            <a:r>
              <a:rPr lang="en-GB" b="1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What did he find?</a:t>
            </a:r>
          </a:p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/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Original research paper:</a:t>
            </a:r>
          </a:p>
          <a:p>
            <a:r>
              <a:rPr lang="en-US" dirty="0">
                <a:hlinkClick r:id="rId2"/>
              </a:rPr>
              <a:t>https://psychclassics.yorku.ca/Triplett/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721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490E8-1A5B-9B7C-088F-1A116FC00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B6C6D-A771-283A-AFE5-F77F3B7B8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Norman Triplet – 1898</a:t>
            </a:r>
            <a:br>
              <a:rPr lang="en-US" dirty="0"/>
            </a:br>
            <a:r>
              <a:rPr lang="en-US" dirty="0"/>
              <a:t>Social Facilitation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1D417-A989-6B28-A91A-69781BBE966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/>
            <a:r>
              <a:rPr lang="en-GB" b="1" dirty="0">
                <a:solidFill>
                  <a:srgbClr val="333333"/>
                </a:solidFill>
                <a:latin typeface="Open Sans" panose="020B0606030504020204" pitchFamily="34" charset="0"/>
              </a:rPr>
              <a:t>What did he do?</a:t>
            </a:r>
          </a:p>
          <a:p>
            <a:pPr algn="l"/>
            <a:r>
              <a:rPr lang="en-GB" dirty="0">
                <a:solidFill>
                  <a:srgbClr val="333333"/>
                </a:solidFill>
                <a:latin typeface="Open Sans" panose="020B0606030504020204" pitchFamily="34" charset="0"/>
              </a:rPr>
              <a:t>3 conditions – </a:t>
            </a:r>
            <a:r>
              <a:rPr lang="en-GB" dirty="0" err="1">
                <a:solidFill>
                  <a:srgbClr val="333333"/>
                </a:solidFill>
                <a:latin typeface="Open Sans" panose="020B0606030504020204" pitchFamily="34" charset="0"/>
              </a:rPr>
              <a:t>unpaced</a:t>
            </a:r>
            <a:r>
              <a:rPr lang="en-GB" dirty="0">
                <a:solidFill>
                  <a:srgbClr val="333333"/>
                </a:solidFill>
                <a:latin typeface="Open Sans" panose="020B0606030504020204" pitchFamily="34" charset="0"/>
              </a:rPr>
              <a:t> / paced by leader / group cycling. </a:t>
            </a:r>
          </a:p>
          <a:p>
            <a:pPr algn="l"/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pPr algn="l"/>
            <a:r>
              <a:rPr lang="en-GB" b="1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What did he find?</a:t>
            </a:r>
          </a:p>
          <a:p>
            <a:pPr algn="l"/>
            <a:r>
              <a:rPr lang="en-GB" dirty="0">
                <a:solidFill>
                  <a:srgbClr val="333333"/>
                </a:solidFill>
                <a:latin typeface="Open Sans" panose="020B0606030504020204" pitchFamily="34" charset="0"/>
              </a:rPr>
              <a:t>Faster when cycling with others. 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Issues with method / order effects </a:t>
            </a:r>
          </a:p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/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1285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534AE-9D29-A45B-E687-D0BEE694C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4B86B-BADF-0D56-1C0E-FE58CD6D9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Recent replication study – McHugh et al. (2025).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7BA0B-3400-B163-D3A5-8D6FCC6A984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dirty="0"/>
              <a:t>This research comprised of 445 school-aged children </a:t>
            </a:r>
          </a:p>
          <a:p>
            <a:pPr marL="0" indent="0">
              <a:buNone/>
            </a:pPr>
            <a:r>
              <a:rPr lang="en-GB" dirty="0"/>
              <a:t>	(</a:t>
            </a:r>
            <a:r>
              <a:rPr lang="en-GB" i="1" dirty="0"/>
              <a:t>M</a:t>
            </a:r>
            <a:r>
              <a:rPr lang="en-GB" i="1" baseline="-25000" dirty="0"/>
              <a:t>age</a:t>
            </a:r>
            <a:r>
              <a:rPr lang="en-GB" dirty="0"/>
              <a:t> = 10.8, </a:t>
            </a:r>
            <a:r>
              <a:rPr lang="en-GB" i="1" dirty="0"/>
              <a:t>SD</a:t>
            </a:r>
            <a:r>
              <a:rPr lang="en-GB" dirty="0"/>
              <a:t> = 1.3) who completed the study. </a:t>
            </a:r>
          </a:p>
          <a:p>
            <a:r>
              <a:rPr lang="en-GB" dirty="0"/>
              <a:t>They used a purpose-built apparatus, participants turned a crank to move a marker along a string course between two pulleys. </a:t>
            </a:r>
          </a:p>
          <a:p>
            <a:r>
              <a:rPr lang="en-GB" dirty="0"/>
              <a:t>Pairs of participants completed this task four times, twice alone and twice together. Trial order was standardized and balanced to control for possible order/practice effects. </a:t>
            </a:r>
          </a:p>
          <a:p>
            <a:r>
              <a:rPr lang="en-GB" dirty="0"/>
              <a:t>In line with Triplett’s original study, we show that participants completed the task faster in the together condition than in the alone condition. 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McHugh, C., Griffin, S.M., Kinsella, E.L. </a:t>
            </a:r>
            <a:r>
              <a:rPr lang="en-GB" i="1" dirty="0"/>
              <a:t>et al.</a:t>
            </a:r>
            <a:r>
              <a:rPr lang="en-GB" dirty="0"/>
              <a:t> A replication of Triplett’s ‘social facilitation experiment’. </a:t>
            </a:r>
            <a:r>
              <a:rPr lang="en-GB" i="1" dirty="0"/>
              <a:t>Sci Rep</a:t>
            </a:r>
            <a:r>
              <a:rPr lang="en-GB" dirty="0"/>
              <a:t> </a:t>
            </a:r>
            <a:r>
              <a:rPr lang="en-GB" b="1" dirty="0"/>
              <a:t>15</a:t>
            </a:r>
            <a:r>
              <a:rPr lang="en-GB" dirty="0"/>
              <a:t>, 40366 (2025). 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https://doi.org/10.1038/s41598-025-25608-x</a:t>
            </a:r>
            <a:endParaRPr lang="en-GB" dirty="0"/>
          </a:p>
          <a:p>
            <a:endParaRPr lang="en-GB" dirty="0">
              <a:latin typeface="Open Sans" panose="020B0606030504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0600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78886" y="1336710"/>
            <a:ext cx="51435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4905" y="1153655"/>
            <a:ext cx="4759657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6680" y="2971475"/>
            <a:ext cx="1876484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18752" y="1496846"/>
            <a:ext cx="51435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614066" y="1703624"/>
            <a:ext cx="3238727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 0"/>
          <p:cNvSpPr/>
          <p:nvPr/>
        </p:nvSpPr>
        <p:spPr>
          <a:xfrm>
            <a:off x="506576" y="-49867"/>
            <a:ext cx="3172575" cy="25406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dirty="0">
                <a:solidFill>
                  <a:srgbClr val="FFFFFF"/>
                </a:solidFill>
                <a:latin typeface="Calibri Light" panose="020F0302020204030204"/>
              </a:rPr>
              <a:t>Coleman Griffiths</a:t>
            </a:r>
          </a:p>
        </p:txBody>
      </p:sp>
      <p:sp>
        <p:nvSpPr>
          <p:cNvPr id="3" name="Text 1"/>
          <p:cNvSpPr/>
          <p:nvPr/>
        </p:nvSpPr>
        <p:spPr>
          <a:xfrm>
            <a:off x="4572001" y="1257299"/>
            <a:ext cx="3952204" cy="51435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GB" dirty="0"/>
              <a:t>Born in Iowa, Griffith earned his PhD from the University of Illinois in 1920.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GB" dirty="0"/>
              <a:t>He pioneered psychological research on athletes, studying reaction time, muscular tension, coordination, learning, and mental alertness via interviews and tests.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GB" dirty="0"/>
              <a:t>In 1925, he founded the Athletic Research Laboratory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GB" dirty="0"/>
              <a:t>First U.S. sport psychology laboratory within the university's athletic complex</a:t>
            </a:r>
            <a:endParaRPr lang="en-US" sz="15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026" name="Picture 2" descr="A Brief History of Sport Psychology by Gareth J. Mole">
            <a:extLst>
              <a:ext uri="{FF2B5EF4-FFF2-40B4-BE49-F238E27FC236}">
                <a16:creationId xmlns:a16="http://schemas.microsoft.com/office/drawing/2014/main" id="{8853B6C1-1F55-8272-33BC-7E6FB5F29C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333" y="3011635"/>
            <a:ext cx="2269624" cy="2159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5BF656-B3D6-DDF8-BDA2-F0106A8CE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E7AF745-3FEA-9D42-819B-535941F54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5CCF45-E767-2814-C78B-514F1ADAF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78886" y="1336710"/>
            <a:ext cx="51435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12C230-5CC7-66EA-D8B4-879534E51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4905" y="1153655"/>
            <a:ext cx="4759657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8B058E-F13A-13F8-028C-69A71B29D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6680" y="2971475"/>
            <a:ext cx="1876484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7A2A40B-CA95-7AC3-B0C3-7762592C9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18752" y="1496846"/>
            <a:ext cx="51435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C29EED1-9299-60A4-835B-7BC83CF9F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614066" y="1703624"/>
            <a:ext cx="3238727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 0">
            <a:extLst>
              <a:ext uri="{FF2B5EF4-FFF2-40B4-BE49-F238E27FC236}">
                <a16:creationId xmlns:a16="http://schemas.microsoft.com/office/drawing/2014/main" id="{39E306EA-09D5-A80E-86B1-BB74AB13D7F2}"/>
              </a:ext>
            </a:extLst>
          </p:cNvPr>
          <p:cNvSpPr/>
          <p:nvPr/>
        </p:nvSpPr>
        <p:spPr>
          <a:xfrm>
            <a:off x="619798" y="1297392"/>
            <a:ext cx="3172575" cy="25406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>
                <a:solidFill>
                  <a:srgbClr val="FFFFFF"/>
                </a:solidFill>
                <a:latin typeface="Calibri Light" panose="020F0302020204030204"/>
              </a:rPr>
              <a:t>Modern Professionalisation</a:t>
            </a:r>
            <a:endParaRPr lang="en-US" sz="3000">
              <a:solidFill>
                <a:srgbClr val="FFFFFF"/>
              </a:solidFill>
              <a:latin typeface="Calibri Light" panose="020F0302020204030204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0630638-DB63-21D3-806B-5E7A40D60A11}"/>
              </a:ext>
            </a:extLst>
          </p:cNvPr>
          <p:cNvSpPr/>
          <p:nvPr/>
        </p:nvSpPr>
        <p:spPr>
          <a:xfrm>
            <a:off x="4444965" y="1"/>
            <a:ext cx="4079239" cy="6400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JSP / IJSP – 1970’s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Growth of professional bodies and accreditation pathways – BASES – 1988 onwards.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Accreditation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Increasing roles in elite sport, exercise referral, youth sport, health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Field integrates research, applied practice, and ethics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Specialist training and continuing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12687367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78886" y="1336710"/>
            <a:ext cx="51435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4905" y="1153655"/>
            <a:ext cx="4759657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6680" y="2971475"/>
            <a:ext cx="1876484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18752" y="1496846"/>
            <a:ext cx="51435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614066" y="1703624"/>
            <a:ext cx="3238727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 0"/>
          <p:cNvSpPr/>
          <p:nvPr/>
        </p:nvSpPr>
        <p:spPr>
          <a:xfrm>
            <a:off x="619798" y="1297392"/>
            <a:ext cx="3172575" cy="25406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>
                <a:solidFill>
                  <a:srgbClr val="FFFFFF"/>
                </a:solidFill>
                <a:latin typeface="Calibri Light" panose="020F0302020204030204"/>
              </a:rPr>
              <a:t>Core Professional Skills</a:t>
            </a:r>
            <a:endParaRPr lang="en-US" sz="3000">
              <a:solidFill>
                <a:srgbClr val="FFFFFF"/>
              </a:solidFill>
              <a:latin typeface="Calibri Light" panose="020F03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4474905" y="457200"/>
            <a:ext cx="4049300" cy="64007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Listening, building rapport, empathy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Assessment, diagnosis, intervention planning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Ethical decision-making and reflective practice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  <a:latin typeface="Calibri" panose="020F0502020204030204"/>
              </a:rPr>
              <a:t>Research/statistical skills (especially for researchers)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78886" y="1336710"/>
            <a:ext cx="51435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4905" y="1153655"/>
            <a:ext cx="4759657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6680" y="2971475"/>
            <a:ext cx="1876484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18752" y="1496846"/>
            <a:ext cx="51435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614066" y="1703624"/>
            <a:ext cx="3238727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 0"/>
          <p:cNvSpPr/>
          <p:nvPr/>
        </p:nvSpPr>
        <p:spPr>
          <a:xfrm>
            <a:off x="619798" y="1297392"/>
            <a:ext cx="3172575" cy="25406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>
                <a:solidFill>
                  <a:srgbClr val="FFFFFF"/>
                </a:solidFill>
                <a:latin typeface="Calibri Light" panose="020F0302020204030204"/>
              </a:rPr>
              <a:t>Ethics in Sport Psychology</a:t>
            </a:r>
            <a:endParaRPr lang="en-US" sz="3000">
              <a:solidFill>
                <a:srgbClr val="FFFFFF"/>
              </a:solidFill>
              <a:latin typeface="Calibri Light" panose="020F03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4339625" y="1344361"/>
            <a:ext cx="4184579" cy="41595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Confidentiality and informed consent with athletes and teams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Working within limits of competence; supervision and referral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Managing multiple relationships (e.g., dual roles)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Balancing performance goals with athlete well-being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9E223B-536F-7045-C3B2-ADBE338A6B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9FD08-E36D-B83C-6C1C-EF92DA177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A5CCD-3D8A-A5A9-9BF5-7A0C536D0A5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psychological qualities are required for elite athletes?</a:t>
            </a:r>
          </a:p>
          <a:p>
            <a:endParaRPr lang="en-GB" dirty="0"/>
          </a:p>
          <a:p>
            <a:r>
              <a:rPr lang="en-GB" dirty="0"/>
              <a:t>Watch the following 12 minute clip and identify the qualities and skills that are mentioned. </a:t>
            </a:r>
          </a:p>
          <a:p>
            <a:endParaRPr lang="en-GB" dirty="0"/>
          </a:p>
          <a:p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Sport Psychology - Inside the mind of champion athletes: Martin </a:t>
            </a:r>
            <a:r>
              <a:rPr lang="en-GB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Hagger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TEDxPerth</a:t>
            </a:r>
            <a:endParaRPr lang="en-GB" dirty="0"/>
          </a:p>
          <a:p>
            <a:r>
              <a:rPr lang="en-GB" b="0" i="0" u="none" strike="noStrike" dirty="0">
                <a:solidFill>
                  <a:srgbClr val="FFFFFF"/>
                </a:solidFill>
                <a:effectLst/>
                <a:latin typeface="YouTube Noto"/>
                <a:hlinkClick r:id="rId3"/>
              </a:rPr>
              <a:t>https://youtu.be/yG7v4y_xwzQ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9398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B1EF50-7DFD-3F4F-6961-345874DDAB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D483F-929B-4AB7-D1A4-3F19E1502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2: Athlete accounts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5DD16-8423-34D7-F497-92BDC086130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Read the following article and identify all the sections which you feel relate to sport psychology.</a:t>
            </a:r>
          </a:p>
          <a:p>
            <a:r>
              <a:rPr lang="en-GB" dirty="0"/>
              <a:t>Make a note of key words (e.g. optimism / self belief)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Paths to Glory - Pages 44-53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846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AE3554-55F3-EEB8-8F88-6B920F9C9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6E4BF-0824-035F-0C06-B0BD0609A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 3: A week in the life of an applied Sport Psychologist…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82120-A7C5-D1DC-9375-9323344602D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3 case studies (links attached and also on Moodle - Week 1)… </a:t>
            </a:r>
            <a:r>
              <a:rPr lang="en-GB" dirty="0">
                <a:hlinkClick r:id="rId2"/>
              </a:rPr>
              <a:t>/ Sarah Cecil </a:t>
            </a:r>
            <a:r>
              <a:rPr lang="en-GB" dirty="0"/>
              <a:t> </a:t>
            </a:r>
            <a:r>
              <a:rPr lang="en-GB" dirty="0">
                <a:hlinkClick r:id="rId3"/>
              </a:rPr>
              <a:t>/ Brian </a:t>
            </a:r>
            <a:r>
              <a:rPr lang="en-GB" dirty="0" err="1">
                <a:hlinkClick r:id="rId3"/>
              </a:rPr>
              <a:t>Hemmings</a:t>
            </a:r>
            <a:r>
              <a:rPr lang="en-GB" dirty="0"/>
              <a:t> / </a:t>
            </a:r>
            <a:r>
              <a:rPr lang="en-GB" dirty="0">
                <a:hlinkClick r:id="rId4"/>
              </a:rPr>
              <a:t>) Rebecca </a:t>
            </a:r>
            <a:r>
              <a:rPr lang="en-GB" dirty="0" err="1">
                <a:hlinkClick r:id="rId4"/>
              </a:rPr>
              <a:t>Symes</a:t>
            </a:r>
            <a:r>
              <a:rPr lang="en-GB" dirty="0">
                <a:hlinkClick r:id="rId4"/>
              </a:rPr>
              <a:t> </a:t>
            </a:r>
            <a:endParaRPr lang="en-GB" dirty="0"/>
          </a:p>
          <a:p>
            <a:r>
              <a:rPr lang="en-GB" dirty="0"/>
              <a:t>Choose one case study to read and highlight relevant sections.</a:t>
            </a:r>
          </a:p>
          <a:p>
            <a:r>
              <a:rPr lang="en-GB" dirty="0"/>
              <a:t>Summarise the following to share with the other groups: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What they do during a typical week?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Anything that you found surprising?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Positive elements of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Problems with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Any other comments?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507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7209D7-A21F-BDBC-E85B-9EE46A4F0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6AC4F-4F2E-2536-EE6D-9CCA70358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day in the life…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31034-C68E-8012-CB14-8E8703E32B8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 day in the life of Sport Psychologist Dr John Mathers</a:t>
            </a:r>
          </a:p>
          <a:p>
            <a:r>
              <a:rPr lang="en-US" dirty="0">
                <a:hlinkClick r:id="rId2"/>
              </a:rPr>
              <a:t>https://youtu.be/C1K1ySWCS6s?feature=shared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Jodine's journey into becoming a Sports and Exercise Psychologist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3"/>
              </a:rPr>
              <a:t>https://youtu.be/D9s795rrWHc?feature=shared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A Day in the Life of ... Zoe Black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4"/>
              </a:rPr>
              <a:t>https://youtu.be/CBGEkLZEN-E?feature=shared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472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051382-A956-C61F-0454-66CFD6F32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8B9F7-5562-DFA5-E26B-8BF331BAC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Additional links to look at (optional):</a:t>
            </a:r>
            <a:br>
              <a:rPr lang="en-GB" dirty="0"/>
            </a:br>
            <a:r>
              <a:rPr lang="en-GB" dirty="0"/>
              <a:t>Becoming a Sport Psychologist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DD68B-AB8C-495F-0EB9-6F46D3EAC90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GB" dirty="0"/>
              <a:t>Ben </a:t>
            </a:r>
            <a:r>
              <a:rPr lang="en-GB" dirty="0" err="1"/>
              <a:t>Chell</a:t>
            </a:r>
            <a:r>
              <a:rPr lang="en-GB" dirty="0"/>
              <a:t> – Team Psychologist  British Sailing</a:t>
            </a:r>
          </a:p>
          <a:p>
            <a:r>
              <a:rPr lang="en-US" sz="3200" dirty="0">
                <a:hlinkClick r:id="rId3"/>
              </a:rPr>
              <a:t>https://www.youtube.com/watch?v=23ITw2ZyS7U</a:t>
            </a:r>
            <a:endParaRPr lang="en-US" sz="3200" dirty="0"/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GB" dirty="0"/>
              <a:t>How to become a Sport Psychologist</a:t>
            </a:r>
            <a:r>
              <a:rPr lang="en-US" dirty="0"/>
              <a:t>…</a:t>
            </a:r>
            <a:endParaRPr lang="en-US" dirty="0">
              <a:hlinkClick r:id="rId2"/>
            </a:endParaRPr>
          </a:p>
          <a:p>
            <a:r>
              <a:rPr lang="en-US" dirty="0">
                <a:hlinkClick r:id="rId2"/>
              </a:rPr>
              <a:t>https://www.youtube.com/watch?v=uku5whzn41c</a:t>
            </a:r>
            <a:endParaRPr lang="en-US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Dan Gould – on site consultancy</a:t>
            </a:r>
          </a:p>
          <a:p>
            <a:r>
              <a:rPr lang="en-GB" dirty="0">
                <a:hlinkClick r:id="rId4"/>
              </a:rPr>
              <a:t>https://www.youtube.com/watch?v=-g8U-0-xQkI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Psychology of Sailing</a:t>
            </a:r>
            <a:r>
              <a:rPr lang="en-US" dirty="0"/>
              <a:t>…</a:t>
            </a:r>
            <a:endParaRPr lang="en-GB" dirty="0"/>
          </a:p>
          <a:p>
            <a:r>
              <a:rPr lang="pl-PL" dirty="0">
                <a:hlinkClick r:id="rId5"/>
              </a:rPr>
              <a:t>https://www.youtube.com/watch?v=85_xetpZPPY</a:t>
            </a:r>
            <a:endParaRPr lang="pl-PL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7707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857251"/>
            <a:ext cx="9143997" cy="1193055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857250"/>
            <a:ext cx="6086479" cy="1193056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857251"/>
            <a:ext cx="3057523" cy="1193055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3" y="857250"/>
            <a:ext cx="8799485" cy="1198074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 0"/>
          <p:cNvSpPr/>
          <p:nvPr/>
        </p:nvSpPr>
        <p:spPr>
          <a:xfrm>
            <a:off x="1028700" y="1078153"/>
            <a:ext cx="7421963" cy="7752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dirty="0">
                <a:solidFill>
                  <a:srgbClr val="FFFFFF"/>
                </a:solidFill>
                <a:latin typeface="Calibri Light" panose="020F0302020204030204"/>
              </a:rPr>
              <a:t>Reading:</a:t>
            </a:r>
          </a:p>
        </p:txBody>
      </p:sp>
      <p:sp>
        <p:nvSpPr>
          <p:cNvPr id="3" name="Text 1"/>
          <p:cNvSpPr/>
          <p:nvPr/>
        </p:nvSpPr>
        <p:spPr>
          <a:xfrm>
            <a:off x="1028700" y="2595898"/>
            <a:ext cx="7293023" cy="276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prstClr val="black"/>
                </a:solidFill>
                <a:latin typeface="Calibri" panose="020F0502020204030204"/>
              </a:rPr>
              <a:t>Core Reading:</a:t>
            </a:r>
            <a:r>
              <a:rPr lang="en-US" sz="2400" dirty="0">
                <a:solidFill>
                  <a:prstClr val="black"/>
                </a:solidFill>
                <a:latin typeface="Calibri" panose="020F0502020204030204"/>
              </a:rPr>
              <a:t> Weinberg &amp; Gould (2023), Chapters 1–2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466851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457200">
              <a:lnSpc>
                <a:spcPts val="3240"/>
              </a:lnSpc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Individual Reflection</a:t>
            </a:r>
            <a:endParaRPr lang="en-US" sz="27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2106812"/>
            <a:ext cx="8083296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457200">
              <a:lnSpc>
                <a:spcPts val="1890"/>
              </a:lnSpc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 down:</a:t>
            </a:r>
            <a:endParaRPr lang="en-US" sz="135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914400" y="2499122"/>
            <a:ext cx="7620000" cy="11541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defTabSz="457200">
              <a:lnSpc>
                <a:spcPts val="2430"/>
              </a:lnSpc>
              <a:buSzPct val="100000"/>
              <a:buFontTx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new thing learnt about what sport psychology is</a:t>
            </a:r>
            <a:endParaRPr lang="en-US" sz="1350" dirty="0">
              <a:solidFill>
                <a:prstClr val="black"/>
              </a:solidFill>
              <a:latin typeface="Calibri" panose="020F0502020204030204"/>
            </a:endParaRPr>
          </a:p>
          <a:p>
            <a:pPr marL="342900" indent="-342900" defTabSz="457200">
              <a:lnSpc>
                <a:spcPts val="2430"/>
              </a:lnSpc>
              <a:buSzPct val="100000"/>
              <a:buFontTx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new thing learnt about what a sport psychologist does</a:t>
            </a:r>
            <a:endParaRPr lang="en-US" sz="1350" dirty="0">
              <a:solidFill>
                <a:prstClr val="black"/>
              </a:solidFill>
              <a:latin typeface="Calibri" panose="020F0502020204030204"/>
            </a:endParaRPr>
          </a:p>
          <a:p>
            <a:pPr marL="342900" indent="-342900" defTabSz="457200">
              <a:lnSpc>
                <a:spcPts val="2430"/>
              </a:lnSpc>
              <a:buSzPct val="100000"/>
              <a:buFontTx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ethical or professional issue you think is most important</a:t>
            </a:r>
            <a:endParaRPr lang="en-US" sz="135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617</TotalTime>
  <Words>1589</Words>
  <Application>Microsoft Macintosh PowerPoint</Application>
  <PresentationFormat>On-screen Show (4:3)</PresentationFormat>
  <Paragraphs>179</Paragraphs>
  <Slides>25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8" baseType="lpstr">
      <vt:lpstr>Aptos</vt:lpstr>
      <vt:lpstr>Arial</vt:lpstr>
      <vt:lpstr>Calibri</vt:lpstr>
      <vt:lpstr>Calibri Light</vt:lpstr>
      <vt:lpstr>Karla</vt:lpstr>
      <vt:lpstr>Lato</vt:lpstr>
      <vt:lpstr>Open Sans</vt:lpstr>
      <vt:lpstr>Tw Cen MT</vt:lpstr>
      <vt:lpstr>Wingdings</vt:lpstr>
      <vt:lpstr>Wingdings 2</vt:lpstr>
      <vt:lpstr>YouTube Noto</vt:lpstr>
      <vt:lpstr>Median</vt:lpstr>
      <vt:lpstr>Office 2013 - 2022 Theme</vt:lpstr>
      <vt:lpstr>Introduction to Sport Psychology</vt:lpstr>
      <vt:lpstr>Introduction to Sport Psychology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does a Sport Psychologist do?</vt:lpstr>
      <vt:lpstr>Where do they work?</vt:lpstr>
      <vt:lpstr>How to become a Sport and Exercise Psychologist</vt:lpstr>
      <vt:lpstr>CASES </vt:lpstr>
      <vt:lpstr>Norman Triplet – 1898 – first sport psychology study! Cycling.  </vt:lpstr>
      <vt:lpstr>Norman Triplet – 1898 Social Facilitation</vt:lpstr>
      <vt:lpstr>Recent replication study – McHugh et al. (2025). </vt:lpstr>
      <vt:lpstr>PowerPoint Presentation</vt:lpstr>
      <vt:lpstr>PowerPoint Presentation</vt:lpstr>
      <vt:lpstr>PowerPoint Presentation</vt:lpstr>
      <vt:lpstr>PowerPoint Presentation</vt:lpstr>
      <vt:lpstr>Task 1:</vt:lpstr>
      <vt:lpstr>Task 2: Athlete accounts…</vt:lpstr>
      <vt:lpstr>Task 3: A week in the life of an applied Sport Psychologist…</vt:lpstr>
      <vt:lpstr>A day in the life…</vt:lpstr>
      <vt:lpstr>Additional links to look at (optional): Becoming a Sport Psychologist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Connaughton</cp:lastModifiedBy>
  <cp:revision>39</cp:revision>
  <dcterms:created xsi:type="dcterms:W3CDTF">2016-01-25T14:10:16Z</dcterms:created>
  <dcterms:modified xsi:type="dcterms:W3CDTF">2026-09-16T14:57:51Z</dcterms:modified>
</cp:coreProperties>
</file>