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636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68008" autoAdjust="0"/>
  </p:normalViewPr>
  <p:slideViewPr>
    <p:cSldViewPr snapToGrid="0" snapToObjects="1">
      <p:cViewPr varScale="1">
        <p:scale>
          <a:sx n="106" d="100"/>
          <a:sy n="106" d="100"/>
        </p:scale>
        <p:origin x="677"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621198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morning. This presentation will examine the use of Piaget's theory of Cognitive Development with the early years development of a child called Isaac. Isaac is 4 years of age and works at a Children's Centre in London, and suffers from withdrawal, separation distress, limited independent play and language delay. It will cover the application of Piaget's theory to these developmental difficulties and support the use of evidence-based practice in early years learning; it addresses the nature and nurture aspect of development; criticisms of the theory; practical strategies for inclusive, fair practices in health and social care and professional assurance, trust and confident assistance.</a:t>
            </a:r>
          </a:p>
          <a:p>
            <a:pPr algn="just"/>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will present an analysis of Isaac's cognitive profile based on Piaget's theory of Cognitive Development. The fact that he appears withdrawn and disengaged from his children's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setting, that he has language delays and separation distress will be interpreted through the theory as the emergence of problems in his cognitive development, namely symbolic play and his confidence in such. Instead of discussing the issues in terms of innate individual differences, this presentation will instead address what impact his early environment may have had on his cognitive development. In discussing the factors that affect development it is important to acknowledge the impact of biological and environmental issues (such as temperament, brain development and parenting, maternal postnatal depression and discontinuous child care), as well as suggest how this early years theory can inform an inclusive support plan that will foster the learning and development of Isaac in the Children's Centre, followed by your questions.</a:t>
            </a:r>
          </a:p>
          <a:p>
            <a:pPr algn="just"/>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Piaget believed that it is through exploring his environment, rather than adults teaching him about this that he comes to "know" it. Piaget's theory of Cognitive Development is central to our understanding of early years development, and Isaac at 4 years old is within the preoperational stage of cognitive development. In this stage, children begin to develop symbolic thought and have the capacity for imaginative play, also they develop the ability to talk and learn language. His theory is useful here as Isaac's difficulties appear to relate to his experience of learning through play, group participation and adjusting to groups and </a:t>
            </a:r>
            <a:r>
              <a:rPr lang="en-US" sz="1200" kern="1200" dirty="0" err="1">
                <a:solidFill>
                  <a:schemeClr val="tx1"/>
                </a:solidFill>
                <a:effectLst/>
                <a:latin typeface="+mn-lt"/>
                <a:ea typeface="+mn-ea"/>
                <a:cs typeface="+mn-cs"/>
              </a:rPr>
              <a:t>socialisation</a:t>
            </a:r>
            <a:r>
              <a:rPr lang="en-US" sz="1200" kern="1200" dirty="0">
                <a:solidFill>
                  <a:schemeClr val="tx1"/>
                </a:solidFill>
                <a:effectLst/>
                <a:latin typeface="+mn-lt"/>
                <a:ea typeface="+mn-ea"/>
                <a:cs typeface="+mn-cs"/>
              </a:rPr>
              <a:t>. Piaget also said that cognitive development involves the interaction between maturation and environment.</a:t>
            </a:r>
          </a:p>
          <a:p>
            <a:pPr algn="just"/>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Several of Piaget's key concepts can help us to understand Isaac's behavior; a schema is a representation that he has constructed about a concept or a thing. A schema is an individual's interpretation of the world; it is likely that he may have schemas for concepts of nursery, separation or interaction with other children and be in conflict with the experiences he is currently having at nursery. He may attempt to assimilate this into existing schemas, however new ideas can often feel threatening, hence the need for accommodation. Assimilation is the process of taking in and trying to understand new information into a new existing schema, however, if a new concept is presented to the child which they cannot assimilate then they may need to accommodate them. Equilibration is the balance process within an individual's life when they attempt to assimilate and accommodate concepts.</a:t>
            </a:r>
          </a:p>
          <a:p>
            <a:pPr algn="just"/>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Childhood learning and development is vital as within the early years development it is when the child moves from pre-concrete stages of thought towards an abstract thinking ability and it is in the preoperational stage that the child has developed symbolic play and language, although they tend to reason from their own individual perspective at this stage (which is sometimes ego-centric). Therefore, Isaac's inability to participate in independent play may imply that he is not gaining practice in problem-solving and symbolic representations. If he is also withdrawn from group play, then the learning of shared interests and turn-taking and also how to accommodate to other perspectives may not be developed. The use of language is paramount as this will provide him with more opportunities for conversation with other children, and an attempt to compromise may occur more readily with children.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Isaac's past experience of discontinuous childcare may be the factor which is disrupting his development within the children's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context by interrupting a coherent learning experience. In Piagetian terms it may be said that familiar and repeatable experiences aid the establishment of a child's individual schemas, and the knowledge of what will happen next will bring an element of security, which will not have been present for Isaac when moving between different childcare settings, resulting in a struggle for accommodation between his concepts of 'childcare' and 'separation'. Maternal postnatal depression is a significant factor to be considered as it may affect the extent to which Isaac receives appropriate interaction, stimulation and thus affect the degree of confidence in exploring new situations that he displays in the Children's Centre, which is related to early support provision.</a:t>
            </a:r>
          </a:p>
          <a:p>
            <a:pPr algn="just"/>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These three stages of development are closely interrelated, and a child may appear not to gain learning in these areas and hence show signs of lack of interest and engagement. For Isaac, withdrawal from play means that he does not engage with other children on a mutual interest level, and that he does not feel that he is capable of discussing his views. This may in turn mean that he is unable to listen or learn from another person's viewpoint and is therefore not capable of taking or sharing the activities, thus not developing his social skills further or developing an understanding of others. Lack of participation in independent play limits exploration, which is key to developing cognitive skills. Separation distress is linked to development by an inability to settle within the group, which will prevent him participating with the others or being motivated to learn when in an unfamiliar environment. </a:t>
            </a:r>
          </a:p>
          <a:p>
            <a:pPr algn="just"/>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Isaac’s development is influenced by both nature and nurture. Nature is to do with innate abilities such as temperament, emotional sensitivity, maturational timing and readiness for symbol use, language development and the acquisition of autonomy. A cautious temperament, for example, would contribute to Isaac experiencing transitions and separations as more difficult. Nurture, on the other hand, relates to factors such as mother's wellbeing, interruptions in childcare arrangements, adult responses, opportunities to interact with peers, as well as the quality of language exposure. Consequently, Isaac's development should be viewed as transactional, in that his biological readiness to learn has an impact upon the ways in which he interacts with the experiences offered to him and the way he builds confidence, language, exploratory thinking, and emotional security over time and across environments. There needs to be coherence between the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and home.</a:t>
            </a:r>
          </a:p>
          <a:p>
            <a:pPr algn="just"/>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support plan should use the information derived from Piaget's theory to design and implement support strategies. Opportunities for learning through play should include construction materials, jigsaw puzzles, </a:t>
            </a:r>
            <a:r>
              <a:rPr lang="en-US" sz="1200" kern="1200" dirty="0" err="1">
                <a:solidFill>
                  <a:schemeClr val="tx1"/>
                </a:solidFill>
                <a:effectLst/>
                <a:latin typeface="+mn-lt"/>
                <a:ea typeface="+mn-ea"/>
                <a:cs typeface="+mn-cs"/>
              </a:rPr>
              <a:t>pretence</a:t>
            </a:r>
            <a:r>
              <a:rPr lang="en-US" sz="1200" kern="1200" dirty="0">
                <a:solidFill>
                  <a:schemeClr val="tx1"/>
                </a:solidFill>
                <a:effectLst/>
                <a:latin typeface="+mn-lt"/>
                <a:ea typeface="+mn-ea"/>
                <a:cs typeface="+mn-cs"/>
              </a:rPr>
              <a:t> play like shops and playing at families, as these forms of play allow for and facilitate the development of symbolic thinking through interaction and concrete play. A language rich environment should include story books, picture cards, rhymes, songs and elaborations from adults to help relate words and actions and concepts. Parental support can model sharing activities, detailed descriptions and predictable activities. Multi agency collaboration, with health visitors, speech and language therapists and family support workers would be crucial to facilitate </a:t>
            </a:r>
            <a:r>
              <a:rPr lang="en-US" sz="1200" kern="1200" dirty="0" err="1">
                <a:solidFill>
                  <a:schemeClr val="tx1"/>
                </a:solidFill>
                <a:effectLst/>
                <a:latin typeface="+mn-lt"/>
                <a:ea typeface="+mn-ea"/>
                <a:cs typeface="+mn-cs"/>
              </a:rPr>
              <a:t>co-ordinated</a:t>
            </a:r>
            <a:r>
              <a:rPr lang="en-US" sz="1200" kern="1200" dirty="0">
                <a:solidFill>
                  <a:schemeClr val="tx1"/>
                </a:solidFill>
                <a:effectLst/>
                <a:latin typeface="+mn-lt"/>
                <a:ea typeface="+mn-ea"/>
                <a:cs typeface="+mn-cs"/>
              </a:rPr>
              <a:t> assessment and intervention for overtime monitoring of Isaac's progress.</a:t>
            </a:r>
          </a:p>
          <a:p>
            <a:pPr algn="just"/>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Piaget's theory has the advantage of demonstrating the active nature of learning through active play, maturational readiness, and through the active learning child. It offers practitioners a theoretical underpinning to plan age-appropriate activities and provides a framework to observe Isaac’s play in relation to symbolic objects, language and problem solving with natural circumstances. However, the theory can be </a:t>
            </a:r>
            <a:r>
              <a:rPr lang="en-US" sz="1200" kern="1200" dirty="0" err="1">
                <a:solidFill>
                  <a:schemeClr val="tx1"/>
                </a:solidFill>
                <a:effectLst/>
                <a:latin typeface="+mn-lt"/>
                <a:ea typeface="+mn-ea"/>
                <a:cs typeface="+mn-cs"/>
              </a:rPr>
              <a:t>criticised</a:t>
            </a:r>
            <a:r>
              <a:rPr lang="en-US" sz="1200" kern="1200" dirty="0">
                <a:solidFill>
                  <a:schemeClr val="tx1"/>
                </a:solidFill>
                <a:effectLst/>
                <a:latin typeface="+mn-lt"/>
                <a:ea typeface="+mn-ea"/>
                <a:cs typeface="+mn-cs"/>
              </a:rPr>
              <a:t> because it underestimates young children's abilities; treats developmental stage as rigid categories; does not address attachment, emotions, culture and equality. Practitioners should carefully adapt Piaget's ideas to suit London's culturally diverse background by considering family history, language, social condition and individuality of developmental rate and progression safely.</a:t>
            </a:r>
          </a:p>
          <a:p>
            <a:pPr algn="just"/>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Piaget's Theory of Cognitive Development offers an invaluable framework to understand the developmental needs of Isaac as an early year's child. His delayed language development, reluctance to </a:t>
            </a:r>
            <a:r>
              <a:rPr lang="en-US" sz="1200" kern="1200" dirty="0" err="1">
                <a:solidFill>
                  <a:schemeClr val="tx1"/>
                </a:solidFill>
                <a:effectLst/>
                <a:latin typeface="+mn-lt"/>
                <a:ea typeface="+mn-ea"/>
                <a:cs typeface="+mn-cs"/>
              </a:rPr>
              <a:t>socialise</a:t>
            </a:r>
            <a:r>
              <a:rPr lang="en-US" sz="1200" kern="1200" dirty="0">
                <a:solidFill>
                  <a:schemeClr val="tx1"/>
                </a:solidFill>
                <a:effectLst/>
                <a:latin typeface="+mn-lt"/>
                <a:ea typeface="+mn-ea"/>
                <a:cs typeface="+mn-cs"/>
              </a:rPr>
              <a:t>, distress upon separation and constrained play could possibly represent lack of experience in exploration, thinking and symbolic representation and also difficulty adapting to stable routines. Isaac's development reflects both the contributions of nature and nurture; of temperament, maturational pace, mother's wellbeing, disrupted childcare arrangements and peer interactions. He could benefit from a support plan that includes guided play, rich language interactions within routines, progressive group inclusion, parental modeling of interactions and multi-agency support, together with sensitivity of care, attention to culture and an evidence based and ethical approach to practice.</a:t>
            </a:r>
          </a:p>
          <a:p>
            <a:pPr algn="just"/>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36.png"/><Relationship Id="rId4" Type="http://schemas.openxmlformats.org/officeDocument/2006/relationships/image" Target="../media/image35.png"/></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hyperlink" Target="https://www.verywellmind.com/piagets-stages-of-cognitive-development-2795457" TargetMode="External"/><Relationship Id="rId3" Type="http://schemas.openxmlformats.org/officeDocument/2006/relationships/hyperlink" Target="https://doi.org/10.70287/epistemic.v1i2.10" TargetMode="External"/><Relationship Id="rId7" Type="http://schemas.openxmlformats.org/officeDocument/2006/relationships/hyperlink" Target="https://doi.org/10.31098/ijeiece.v4i2.1170" TargetMode="External"/><Relationship Id="rId2" Type="http://schemas.openxmlformats.org/officeDocument/2006/relationships/image" Target="../media/image38.png"/><Relationship Id="rId1" Type="http://schemas.openxmlformats.org/officeDocument/2006/relationships/slideLayout" Target="../slideLayouts/slideLayout1.xml"/><Relationship Id="rId6" Type="http://schemas.openxmlformats.org/officeDocument/2006/relationships/hyperlink" Target="https://doi.org/10.35877/454ri.eduline3068" TargetMode="External"/><Relationship Id="rId5" Type="http://schemas.openxmlformats.org/officeDocument/2006/relationships/hyperlink" Target="https://www.ncbi.nlm.nih.gov/books/NBK448206/" TargetMode="External"/><Relationship Id="rId4" Type="http://schemas.openxmlformats.org/officeDocument/2006/relationships/hyperlink" Target="https://doi.org/10.1371/journal.pone.0314540"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21107/njcr.v2i4.210" TargetMode="External"/><Relationship Id="rId3" Type="http://schemas.openxmlformats.org/officeDocument/2006/relationships/hyperlink" Target="https://doi.org/10.52622/joal.v2i2.79" TargetMode="External"/><Relationship Id="rId7" Type="http://schemas.openxmlformats.org/officeDocument/2006/relationships/hyperlink" Target="https://doi.org/10.24042/00202472230200" TargetMode="External"/><Relationship Id="rId2" Type="http://schemas.openxmlformats.org/officeDocument/2006/relationships/image" Target="../media/image38.png"/><Relationship Id="rId1" Type="http://schemas.openxmlformats.org/officeDocument/2006/relationships/slideLayout" Target="../slideLayouts/slideLayout1.xml"/><Relationship Id="rId6" Type="http://schemas.openxmlformats.org/officeDocument/2006/relationships/hyperlink" Target="https://doi.org/10.3389/feduc.2025.1479668" TargetMode="External"/><Relationship Id="rId5" Type="http://schemas.openxmlformats.org/officeDocument/2006/relationships/hyperlink" Target="https://doi.org/10.1371/journal.pone.0297671" TargetMode="External"/><Relationship Id="rId4" Type="http://schemas.openxmlformats.org/officeDocument/2006/relationships/hyperlink" Target="https://www.researchgate.net/publication/3884608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4636B"/>
        </a:solidFill>
        <a:effectLst/>
      </p:bgPr>
    </p:bg>
    <p:spTree>
      <p:nvGrpSpPr>
        <p:cNvPr id="1" name=""/>
        <p:cNvGrpSpPr/>
        <p:nvPr/>
      </p:nvGrpSpPr>
      <p:grpSpPr>
        <a:xfrm>
          <a:off x="0" y="0"/>
          <a:ext cx="0" cy="0"/>
          <a:chOff x="0" y="0"/>
          <a:chExt cx="0" cy="0"/>
        </a:xfrm>
      </p:grpSpPr>
      <p:sp>
        <p:nvSpPr>
          <p:cNvPr id="2" name="Shape 0"/>
          <p:cNvSpPr/>
          <p:nvPr/>
        </p:nvSpPr>
        <p:spPr>
          <a:xfrm>
            <a:off x="6858000" y="-1097280"/>
            <a:ext cx="4572000" cy="4572000"/>
          </a:xfrm>
          <a:prstGeom prst="ellipse">
            <a:avLst/>
          </a:prstGeom>
          <a:solidFill>
            <a:srgbClr val="028090">
              <a:alpha val="50000"/>
            </a:srgbClr>
          </a:solidFill>
          <a:ln w="12700">
            <a:solidFill>
              <a:srgbClr val="028090">
                <a:alpha val="50000"/>
              </a:srgbClr>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3" name="Shape 1"/>
          <p:cNvSpPr/>
          <p:nvPr/>
        </p:nvSpPr>
        <p:spPr>
          <a:xfrm>
            <a:off x="-914400" y="2286000"/>
            <a:ext cx="3200400" cy="3200400"/>
          </a:xfrm>
          <a:prstGeom prst="ellipse">
            <a:avLst/>
          </a:prstGeom>
          <a:solidFill>
            <a:srgbClr val="02C39A">
              <a:alpha val="45000"/>
            </a:srgbClr>
          </a:solidFill>
          <a:ln w="12700">
            <a:solidFill>
              <a:srgbClr val="02C39A">
                <a:alpha val="45000"/>
              </a:srgbClr>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4" name="Shape 2"/>
          <p:cNvSpPr/>
          <p:nvPr/>
        </p:nvSpPr>
        <p:spPr>
          <a:xfrm>
            <a:off x="7772400" y="3200400"/>
            <a:ext cx="2286000" cy="2286000"/>
          </a:xfrm>
          <a:prstGeom prst="ellipse">
            <a:avLst/>
          </a:prstGeom>
          <a:solidFill>
            <a:srgbClr val="00A896">
              <a:alpha val="40000"/>
            </a:srgbClr>
          </a:solidFill>
          <a:ln w="12700">
            <a:solidFill>
              <a:srgbClr val="00A896">
                <a:alpha val="40000"/>
              </a:srgbClr>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5" name="Image 0" descr="preencoded.png"/>
          <p:cNvPicPr>
            <a:picLocks noChangeAspect="1"/>
          </p:cNvPicPr>
          <p:nvPr/>
        </p:nvPicPr>
        <p:blipFill>
          <a:blip r:embed="rId3"/>
          <a:stretch>
            <a:fillRect/>
          </a:stretch>
        </p:blipFill>
        <p:spPr>
          <a:xfrm>
            <a:off x="457200" y="548640"/>
            <a:ext cx="1097280" cy="1097280"/>
          </a:xfrm>
          <a:prstGeom prst="rect">
            <a:avLst/>
          </a:prstGeom>
        </p:spPr>
      </p:pic>
      <p:sp>
        <p:nvSpPr>
          <p:cNvPr id="6" name="Text 3"/>
          <p:cNvSpPr/>
          <p:nvPr/>
        </p:nvSpPr>
        <p:spPr>
          <a:xfrm>
            <a:off x="1005840" y="2091690"/>
            <a:ext cx="8229600" cy="640080"/>
          </a:xfrm>
          <a:prstGeom prst="rect">
            <a:avLst/>
          </a:prstGeom>
          <a:noFill/>
          <a:ln/>
        </p:spPr>
        <p:txBody>
          <a:bodyPr wrap="square" rtlCol="0" anchor="ctr"/>
          <a:lstStyle/>
          <a:p>
            <a:pPr marL="0" indent="0" algn="ctr">
              <a:buNone/>
            </a:pPr>
            <a:r>
              <a:rPr lang="en-US" sz="3400" b="1" dirty="0">
                <a:solidFill>
                  <a:srgbClr val="FFFFFF"/>
                </a:solidFill>
                <a:latin typeface="Times New Roman" panose="02020603050405020304" pitchFamily="18" charset="0"/>
                <a:ea typeface="Cambria" pitchFamily="34" charset="-122"/>
                <a:cs typeface="Times New Roman" panose="02020603050405020304" pitchFamily="18" charset="0"/>
              </a:rPr>
              <a:t>Applying Piaget’s Cognitive Development Theory to Isaac’s Early Childhood Development</a:t>
            </a:r>
            <a:endParaRPr lang="en-US" sz="3400" dirty="0">
              <a:latin typeface="Times New Roman" panose="02020603050405020304" pitchFamily="18" charset="0"/>
              <a:cs typeface="Times New Roman" panose="02020603050405020304" pitchFamily="18" charset="0"/>
            </a:endParaRPr>
          </a:p>
        </p:txBody>
      </p:sp>
      <p:sp>
        <p:nvSpPr>
          <p:cNvPr id="9" name="Shape 6"/>
          <p:cNvSpPr/>
          <p:nvPr/>
        </p:nvSpPr>
        <p:spPr>
          <a:xfrm>
            <a:off x="457200" y="3429000"/>
            <a:ext cx="3200400" cy="45720"/>
          </a:xfrm>
          <a:prstGeom prst="rect">
            <a:avLst/>
          </a:prstGeom>
          <a:solidFill>
            <a:srgbClr val="02C39A"/>
          </a:solidFill>
          <a:ln w="12700">
            <a:solidFill>
              <a:srgbClr val="02C39A"/>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0" name="Text 7"/>
          <p:cNvSpPr/>
          <p:nvPr/>
        </p:nvSpPr>
        <p:spPr>
          <a:xfrm>
            <a:off x="457200" y="3611880"/>
            <a:ext cx="5486400" cy="274320"/>
          </a:xfrm>
          <a:prstGeom prst="rect">
            <a:avLst/>
          </a:prstGeom>
          <a:noFill/>
          <a:ln/>
        </p:spPr>
        <p:txBody>
          <a:bodyPr wrap="square" rtlCol="0" anchor="ctr"/>
          <a:lstStyle/>
          <a:p>
            <a:pPr marL="0" indent="0">
              <a:buNone/>
            </a:pPr>
            <a:r>
              <a:rPr lang="en-US" sz="1400" b="1" dirty="0">
                <a:solidFill>
                  <a:schemeClr val="bg1"/>
                </a:solidFill>
                <a:latin typeface="Times New Roman" panose="02020603050405020304" pitchFamily="18" charset="0"/>
                <a:ea typeface="Calibri" pitchFamily="34" charset="-122"/>
                <a:cs typeface="Times New Roman" panose="02020603050405020304" pitchFamily="18" charset="0"/>
              </a:rPr>
              <a:t>Student Name: Bushara Jubeen </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1" name="Text 8"/>
          <p:cNvSpPr/>
          <p:nvPr/>
        </p:nvSpPr>
        <p:spPr>
          <a:xfrm>
            <a:off x="457200" y="3931920"/>
            <a:ext cx="7315200" cy="274320"/>
          </a:xfrm>
          <a:prstGeom prst="rect">
            <a:avLst/>
          </a:prstGeom>
          <a:noFill/>
          <a:ln/>
        </p:spPr>
        <p:txBody>
          <a:bodyPr wrap="square" rtlCol="0" anchor="ctr"/>
          <a:lstStyle/>
          <a:p>
            <a:pPr marL="0" indent="0">
              <a:buNone/>
            </a:pPr>
            <a:r>
              <a:rPr lang="en-US" sz="1400" b="1" dirty="0">
                <a:solidFill>
                  <a:schemeClr val="bg1"/>
                </a:solidFill>
                <a:latin typeface="Times New Roman" panose="02020603050405020304" pitchFamily="18" charset="0"/>
                <a:ea typeface="Calibri" pitchFamily="34" charset="-122"/>
                <a:cs typeface="Times New Roman" panose="02020603050405020304" pitchFamily="18" charset="0"/>
              </a:rPr>
              <a:t>Student ID: |     Presentation Date: 14/06/26 </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2" name="Shape 9"/>
          <p:cNvSpPr/>
          <p:nvPr/>
        </p:nvSpPr>
        <p:spPr>
          <a:xfrm>
            <a:off x="457200" y="4480560"/>
            <a:ext cx="3200400" cy="411480"/>
          </a:xfrm>
          <a:prstGeom prst="roundRect">
            <a:avLst>
              <a:gd name="adj" fmla="val 22222"/>
            </a:avLst>
          </a:prstGeom>
          <a:solidFill>
            <a:srgbClr val="02C39A"/>
          </a:solidFill>
          <a:ln w="12700">
            <a:solidFill>
              <a:srgbClr val="02C39A"/>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3" name="Text 10"/>
          <p:cNvSpPr/>
          <p:nvPr/>
        </p:nvSpPr>
        <p:spPr>
          <a:xfrm>
            <a:off x="457200" y="4480560"/>
            <a:ext cx="3200400" cy="411480"/>
          </a:xfrm>
          <a:prstGeom prst="rect">
            <a:avLst/>
          </a:prstGeom>
          <a:noFill/>
          <a:ln/>
        </p:spPr>
        <p:txBody>
          <a:bodyPr wrap="square" rtlCol="0" anchor="ctr"/>
          <a:lstStyle/>
          <a:p>
            <a:pPr marL="0" indent="0" algn="ctr">
              <a:buNone/>
            </a:pPr>
            <a:r>
              <a:rPr lang="en-US" sz="1200" b="1" dirty="0">
                <a:solidFill>
                  <a:schemeClr val="bg1"/>
                </a:solidFill>
                <a:latin typeface="Times New Roman" panose="02020603050405020304" pitchFamily="18" charset="0"/>
                <a:ea typeface="Calibri" pitchFamily="34" charset="-122"/>
                <a:cs typeface="Times New Roman" panose="02020603050405020304" pitchFamily="18" charset="0"/>
              </a:rPr>
              <a:t>Health &amp; Social Care Practice</a:t>
            </a:r>
            <a:endParaRPr lang="en-US" sz="12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CADCFC">
              <a:alpha val="80000"/>
            </a:srgbClr>
          </a:solidFill>
          <a:ln w="12700">
            <a:solidFill>
              <a:srgbClr val="CADCFC">
                <a:alpha val="80000"/>
              </a:srgbClr>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274320" y="137160"/>
            <a:ext cx="685800" cy="685800"/>
          </a:xfrm>
          <a:prstGeom prst="rect">
            <a:avLst/>
          </a:prstGeom>
        </p:spPr>
      </p:pic>
      <p:sp>
        <p:nvSpPr>
          <p:cNvPr id="4" name="Text 1"/>
          <p:cNvSpPr/>
          <p:nvPr/>
        </p:nvSpPr>
        <p:spPr>
          <a:xfrm>
            <a:off x="1097280" y="91440"/>
            <a:ext cx="7315200" cy="822960"/>
          </a:xfrm>
          <a:prstGeom prst="rect">
            <a:avLst/>
          </a:prstGeom>
          <a:noFill/>
          <a:ln/>
        </p:spPr>
        <p:txBody>
          <a:bodyPr wrap="square" rtlCol="0" anchor="ctr"/>
          <a:lstStyle/>
          <a:p>
            <a:pPr marL="0" indent="0" algn="ctr">
              <a:buNone/>
            </a:pPr>
            <a:r>
              <a:rPr lang="en-US" sz="3600" b="1" dirty="0">
                <a:solidFill>
                  <a:srgbClr val="1E2761"/>
                </a:solidFill>
                <a:latin typeface="Times New Roman" panose="02020603050405020304" pitchFamily="18" charset="0"/>
                <a:ea typeface="Cambria" pitchFamily="34" charset="-122"/>
                <a:cs typeface="Times New Roman" panose="02020603050405020304" pitchFamily="18" charset="0"/>
              </a:rPr>
              <a:t>Introduction</a:t>
            </a:r>
            <a:endParaRPr lang="en-US" sz="3600" dirty="0">
              <a:latin typeface="Times New Roman" panose="02020603050405020304" pitchFamily="18" charset="0"/>
              <a:cs typeface="Times New Roman" panose="02020603050405020304" pitchFamily="18" charset="0"/>
            </a:endParaRPr>
          </a:p>
        </p:txBody>
      </p:sp>
      <p:sp>
        <p:nvSpPr>
          <p:cNvPr id="5" name="Shape 2"/>
          <p:cNvSpPr/>
          <p:nvPr/>
        </p:nvSpPr>
        <p:spPr>
          <a:xfrm>
            <a:off x="182880" y="1143000"/>
            <a:ext cx="3977640" cy="1554480"/>
          </a:xfrm>
          <a:prstGeom prst="roundRect">
            <a:avLst>
              <a:gd name="adj" fmla="val 7059"/>
            </a:avLst>
          </a:prstGeom>
          <a:solidFill>
            <a:srgbClr val="253380"/>
          </a:solidFill>
          <a:ln w="12700">
            <a:solidFill>
              <a:srgbClr val="253380"/>
            </a:solidFill>
            <a:prstDash val="solid"/>
          </a:ln>
          <a:effectLst>
            <a:outerShdw blurRad="101600" dist="38100" dir="2700000" algn="bl" rotWithShape="0">
              <a:srgbClr val="000000">
                <a:alpha val="25000"/>
              </a:srgbClr>
            </a:outerShdw>
          </a:effectLst>
        </p:spPr>
        <p:txBody>
          <a:bodyPr/>
          <a:lstStyle/>
          <a:p>
            <a:endParaRPr lang="en-US">
              <a:latin typeface="Times New Roman" panose="02020603050405020304" pitchFamily="18" charset="0"/>
              <a:cs typeface="Times New Roman" panose="02020603050405020304" pitchFamily="18" charset="0"/>
            </a:endParaRPr>
          </a:p>
        </p:txBody>
      </p:sp>
      <p:pic>
        <p:nvPicPr>
          <p:cNvPr id="6" name="Image 1" descr="preencoded.png"/>
          <p:cNvPicPr>
            <a:picLocks noChangeAspect="1"/>
          </p:cNvPicPr>
          <p:nvPr/>
        </p:nvPicPr>
        <p:blipFill>
          <a:blip r:embed="rId4"/>
          <a:stretch>
            <a:fillRect/>
          </a:stretch>
        </p:blipFill>
        <p:spPr>
          <a:xfrm>
            <a:off x="347472" y="1307592"/>
            <a:ext cx="457200" cy="457200"/>
          </a:xfrm>
          <a:prstGeom prst="rect">
            <a:avLst/>
          </a:prstGeom>
        </p:spPr>
      </p:pic>
      <p:sp>
        <p:nvSpPr>
          <p:cNvPr id="7" name="Text 3"/>
          <p:cNvSpPr/>
          <p:nvPr/>
        </p:nvSpPr>
        <p:spPr>
          <a:xfrm>
            <a:off x="896112" y="1252728"/>
            <a:ext cx="3154680" cy="411480"/>
          </a:xfrm>
          <a:prstGeom prst="rect">
            <a:avLst/>
          </a:prstGeom>
          <a:noFill/>
          <a:ln/>
        </p:spPr>
        <p:txBody>
          <a:bodyPr wrap="square" rtlCol="0" anchor="ctr"/>
          <a:lstStyle/>
          <a:p>
            <a:pPr marL="0" indent="0" algn="ctr">
              <a:buNone/>
            </a:pPr>
            <a:r>
              <a:rPr lang="en-US" sz="1300" b="1" dirty="0">
                <a:solidFill>
                  <a:srgbClr val="4ECDC4"/>
                </a:solidFill>
                <a:latin typeface="Times New Roman" panose="02020603050405020304" pitchFamily="18" charset="0"/>
                <a:ea typeface="Cambria" pitchFamily="34" charset="-122"/>
                <a:cs typeface="Times New Roman" panose="02020603050405020304" pitchFamily="18" charset="0"/>
              </a:rPr>
              <a:t>Piaget's Theory Applied</a:t>
            </a:r>
            <a:endParaRPr lang="en-US" sz="1300" dirty="0">
              <a:latin typeface="Times New Roman" panose="02020603050405020304" pitchFamily="18" charset="0"/>
              <a:cs typeface="Times New Roman" panose="02020603050405020304" pitchFamily="18" charset="0"/>
            </a:endParaRPr>
          </a:p>
        </p:txBody>
      </p:sp>
      <p:sp>
        <p:nvSpPr>
          <p:cNvPr id="8" name="Text 4"/>
          <p:cNvSpPr/>
          <p:nvPr/>
        </p:nvSpPr>
        <p:spPr>
          <a:xfrm>
            <a:off x="347472" y="1737360"/>
            <a:ext cx="3657600" cy="868680"/>
          </a:xfrm>
          <a:prstGeom prst="rect">
            <a:avLst/>
          </a:prstGeom>
          <a:noFill/>
          <a:ln/>
        </p:spPr>
        <p:txBody>
          <a:bodyPr wrap="square" rtlCol="0" anchor="t"/>
          <a:lstStyle/>
          <a:p>
            <a:pPr marL="0" indent="0" algn="just">
              <a:buNone/>
            </a:pPr>
            <a:r>
              <a:rPr lang="en-US" sz="1050" dirty="0">
                <a:solidFill>
                  <a:schemeClr val="bg1"/>
                </a:solidFill>
                <a:latin typeface="Times New Roman" panose="02020603050405020304" pitchFamily="18" charset="0"/>
                <a:ea typeface="Calibri" pitchFamily="34" charset="-122"/>
                <a:cs typeface="Times New Roman" panose="02020603050405020304" pitchFamily="18" charset="0"/>
              </a:rPr>
              <a:t>Analyses Isaac's development through Piaget's theory, focusing on preoperational cognition, play, language, emotional wellbeing and practical early years support within health and social care practice settings.</a:t>
            </a:r>
            <a:endParaRPr lang="en-US" sz="1050" dirty="0">
              <a:solidFill>
                <a:schemeClr val="bg1"/>
              </a:solidFill>
              <a:latin typeface="Times New Roman" panose="02020603050405020304" pitchFamily="18" charset="0"/>
              <a:cs typeface="Times New Roman" panose="02020603050405020304" pitchFamily="18" charset="0"/>
            </a:endParaRPr>
          </a:p>
        </p:txBody>
      </p:sp>
      <p:sp>
        <p:nvSpPr>
          <p:cNvPr id="9" name="Shape 5"/>
          <p:cNvSpPr/>
          <p:nvPr/>
        </p:nvSpPr>
        <p:spPr>
          <a:xfrm>
            <a:off x="4983480" y="1143000"/>
            <a:ext cx="3977640" cy="1554480"/>
          </a:xfrm>
          <a:prstGeom prst="roundRect">
            <a:avLst>
              <a:gd name="adj" fmla="val 7059"/>
            </a:avLst>
          </a:prstGeom>
          <a:solidFill>
            <a:srgbClr val="253380"/>
          </a:solidFill>
          <a:ln w="12700">
            <a:solidFill>
              <a:srgbClr val="253380"/>
            </a:solidFill>
            <a:prstDash val="solid"/>
          </a:ln>
          <a:effectLst>
            <a:outerShdw blurRad="101600" dist="38100" dir="2700000" algn="bl" rotWithShape="0">
              <a:srgbClr val="000000">
                <a:alpha val="25000"/>
              </a:srgbClr>
            </a:outerShdw>
          </a:effectLst>
        </p:spPr>
        <p:txBody>
          <a:bodyPr/>
          <a:lstStyle/>
          <a:p>
            <a:endParaRPr lang="en-US">
              <a:latin typeface="Times New Roman" panose="02020603050405020304" pitchFamily="18" charset="0"/>
              <a:cs typeface="Times New Roman" panose="02020603050405020304" pitchFamily="18" charset="0"/>
            </a:endParaRPr>
          </a:p>
        </p:txBody>
      </p:sp>
      <p:pic>
        <p:nvPicPr>
          <p:cNvPr id="10" name="Image 2" descr="preencoded.png"/>
          <p:cNvPicPr>
            <a:picLocks noChangeAspect="1"/>
          </p:cNvPicPr>
          <p:nvPr/>
        </p:nvPicPr>
        <p:blipFill>
          <a:blip r:embed="rId5"/>
          <a:stretch>
            <a:fillRect/>
          </a:stretch>
        </p:blipFill>
        <p:spPr>
          <a:xfrm>
            <a:off x="5148072" y="1307592"/>
            <a:ext cx="457200" cy="457200"/>
          </a:xfrm>
          <a:prstGeom prst="rect">
            <a:avLst/>
          </a:prstGeom>
        </p:spPr>
      </p:pic>
      <p:sp>
        <p:nvSpPr>
          <p:cNvPr id="11" name="Text 6"/>
          <p:cNvSpPr/>
          <p:nvPr/>
        </p:nvSpPr>
        <p:spPr>
          <a:xfrm>
            <a:off x="5696712" y="1252728"/>
            <a:ext cx="3154680" cy="411480"/>
          </a:xfrm>
          <a:prstGeom prst="rect">
            <a:avLst/>
          </a:prstGeom>
          <a:noFill/>
          <a:ln/>
        </p:spPr>
        <p:txBody>
          <a:bodyPr wrap="square" rtlCol="0" anchor="ctr"/>
          <a:lstStyle/>
          <a:p>
            <a:pPr marL="0" indent="0">
              <a:buNone/>
            </a:pPr>
            <a:r>
              <a:rPr lang="en-US" sz="1300" b="1" dirty="0">
                <a:solidFill>
                  <a:srgbClr val="FFE66D"/>
                </a:solidFill>
                <a:latin typeface="Times New Roman" panose="02020603050405020304" pitchFamily="18" charset="0"/>
                <a:ea typeface="Cambria" pitchFamily="34" charset="-122"/>
                <a:cs typeface="Times New Roman" panose="02020603050405020304" pitchFamily="18" charset="0"/>
              </a:rPr>
              <a:t>Observed Difficulties</a:t>
            </a:r>
            <a:endParaRPr lang="en-US" sz="1300" dirty="0">
              <a:latin typeface="Times New Roman" panose="02020603050405020304" pitchFamily="18" charset="0"/>
              <a:cs typeface="Times New Roman" panose="02020603050405020304" pitchFamily="18" charset="0"/>
            </a:endParaRPr>
          </a:p>
        </p:txBody>
      </p:sp>
      <p:sp>
        <p:nvSpPr>
          <p:cNvPr id="12" name="Text 7"/>
          <p:cNvSpPr/>
          <p:nvPr/>
        </p:nvSpPr>
        <p:spPr>
          <a:xfrm>
            <a:off x="5148072" y="1737360"/>
            <a:ext cx="3657600" cy="868680"/>
          </a:xfrm>
          <a:prstGeom prst="rect">
            <a:avLst/>
          </a:prstGeom>
          <a:noFill/>
          <a:ln/>
        </p:spPr>
        <p:txBody>
          <a:bodyPr wrap="square" rtlCol="0" anchor="t"/>
          <a:lstStyle/>
          <a:p>
            <a:pPr marL="0" indent="0" algn="just">
              <a:buNone/>
            </a:pPr>
            <a:r>
              <a:rPr lang="en-US" sz="1050" dirty="0">
                <a:solidFill>
                  <a:schemeClr val="bg1"/>
                </a:solidFill>
                <a:latin typeface="Times New Roman" panose="02020603050405020304" pitchFamily="18" charset="0"/>
                <a:ea typeface="Calibri" pitchFamily="34" charset="-122"/>
                <a:cs typeface="Times New Roman" panose="02020603050405020304" pitchFamily="18" charset="0"/>
              </a:rPr>
              <a:t>Isaac's observed difficulties suggest possible disruption to active exploration, symbolic thinking, peer interaction and confidence all significant for cognitive development and readiness in practice (</a:t>
            </a:r>
            <a:r>
              <a:rPr lang="en-US" sz="1050" dirty="0" err="1">
                <a:solidFill>
                  <a:schemeClr val="bg1"/>
                </a:solidFill>
                <a:latin typeface="Times New Roman" panose="02020603050405020304" pitchFamily="18" charset="0"/>
                <a:ea typeface="Calibri" pitchFamily="34" charset="-122"/>
                <a:cs typeface="Times New Roman" panose="02020603050405020304" pitchFamily="18" charset="0"/>
              </a:rPr>
              <a:t>Babullah</a:t>
            </a:r>
            <a:r>
              <a:rPr lang="en-US" sz="1050" dirty="0">
                <a:solidFill>
                  <a:schemeClr val="bg1"/>
                </a:solidFill>
                <a:latin typeface="Times New Roman" panose="02020603050405020304" pitchFamily="18" charset="0"/>
                <a:ea typeface="Calibri" pitchFamily="34" charset="-122"/>
                <a:cs typeface="Times New Roman" panose="02020603050405020304" pitchFamily="18" charset="0"/>
              </a:rPr>
              <a:t>, 2022).</a:t>
            </a:r>
            <a:endParaRPr lang="en-US" sz="1050" dirty="0">
              <a:solidFill>
                <a:schemeClr val="bg1"/>
              </a:solidFill>
              <a:latin typeface="Times New Roman" panose="02020603050405020304" pitchFamily="18" charset="0"/>
              <a:cs typeface="Times New Roman" panose="02020603050405020304" pitchFamily="18" charset="0"/>
            </a:endParaRPr>
          </a:p>
        </p:txBody>
      </p:sp>
      <p:sp>
        <p:nvSpPr>
          <p:cNvPr id="13" name="Shape 8"/>
          <p:cNvSpPr/>
          <p:nvPr/>
        </p:nvSpPr>
        <p:spPr>
          <a:xfrm>
            <a:off x="182880" y="2834640"/>
            <a:ext cx="3977640" cy="1554480"/>
          </a:xfrm>
          <a:prstGeom prst="roundRect">
            <a:avLst>
              <a:gd name="adj" fmla="val 7059"/>
            </a:avLst>
          </a:prstGeom>
          <a:solidFill>
            <a:srgbClr val="253380"/>
          </a:solidFill>
          <a:ln w="12700">
            <a:solidFill>
              <a:srgbClr val="253380"/>
            </a:solidFill>
            <a:prstDash val="solid"/>
          </a:ln>
          <a:effectLst>
            <a:outerShdw blurRad="101600" dist="38100" dir="2700000" algn="bl" rotWithShape="0">
              <a:srgbClr val="000000">
                <a:alpha val="25000"/>
              </a:srgbClr>
            </a:outerShdw>
          </a:effectLst>
        </p:spPr>
        <p:txBody>
          <a:bodyPr/>
          <a:lstStyle/>
          <a:p>
            <a:endParaRPr lang="en-US">
              <a:latin typeface="Times New Roman" panose="02020603050405020304" pitchFamily="18" charset="0"/>
              <a:cs typeface="Times New Roman" panose="02020603050405020304" pitchFamily="18" charset="0"/>
            </a:endParaRPr>
          </a:p>
        </p:txBody>
      </p:sp>
      <p:pic>
        <p:nvPicPr>
          <p:cNvPr id="14" name="Image 3" descr="preencoded.png"/>
          <p:cNvPicPr>
            <a:picLocks noChangeAspect="1"/>
          </p:cNvPicPr>
          <p:nvPr/>
        </p:nvPicPr>
        <p:blipFill>
          <a:blip r:embed="rId6"/>
          <a:stretch>
            <a:fillRect/>
          </a:stretch>
        </p:blipFill>
        <p:spPr>
          <a:xfrm>
            <a:off x="347472" y="2999232"/>
            <a:ext cx="457200" cy="457200"/>
          </a:xfrm>
          <a:prstGeom prst="rect">
            <a:avLst/>
          </a:prstGeom>
        </p:spPr>
      </p:pic>
      <p:sp>
        <p:nvSpPr>
          <p:cNvPr id="15" name="Text 9"/>
          <p:cNvSpPr/>
          <p:nvPr/>
        </p:nvSpPr>
        <p:spPr>
          <a:xfrm>
            <a:off x="896112" y="2944368"/>
            <a:ext cx="3154680" cy="411480"/>
          </a:xfrm>
          <a:prstGeom prst="rect">
            <a:avLst/>
          </a:prstGeom>
          <a:noFill/>
          <a:ln/>
        </p:spPr>
        <p:txBody>
          <a:bodyPr wrap="square" rtlCol="0" anchor="ctr"/>
          <a:lstStyle/>
          <a:p>
            <a:pPr marL="0" indent="0" algn="ctr">
              <a:buNone/>
            </a:pPr>
            <a:r>
              <a:rPr lang="en-US" sz="1300" b="1" dirty="0">
                <a:solidFill>
                  <a:srgbClr val="FF6B9D"/>
                </a:solidFill>
                <a:latin typeface="Times New Roman" panose="02020603050405020304" pitchFamily="18" charset="0"/>
                <a:ea typeface="Cambria" pitchFamily="34" charset="-122"/>
                <a:cs typeface="Times New Roman" panose="02020603050405020304" pitchFamily="18" charset="0"/>
              </a:rPr>
              <a:t>Biological &amp; Environmental</a:t>
            </a:r>
            <a:endParaRPr lang="en-US" sz="1300" dirty="0">
              <a:latin typeface="Times New Roman" panose="02020603050405020304" pitchFamily="18" charset="0"/>
              <a:cs typeface="Times New Roman" panose="02020603050405020304" pitchFamily="18" charset="0"/>
            </a:endParaRPr>
          </a:p>
        </p:txBody>
      </p:sp>
      <p:sp>
        <p:nvSpPr>
          <p:cNvPr id="16" name="Text 10"/>
          <p:cNvSpPr/>
          <p:nvPr/>
        </p:nvSpPr>
        <p:spPr>
          <a:xfrm>
            <a:off x="338328" y="3494110"/>
            <a:ext cx="3657600" cy="868680"/>
          </a:xfrm>
          <a:prstGeom prst="rect">
            <a:avLst/>
          </a:prstGeom>
          <a:noFill/>
          <a:ln/>
        </p:spPr>
        <p:txBody>
          <a:bodyPr wrap="square" rtlCol="0" anchor="t"/>
          <a:lstStyle/>
          <a:p>
            <a:pPr marL="0" indent="0" algn="just">
              <a:buNone/>
            </a:pPr>
            <a:r>
              <a:rPr lang="en-US" sz="1050" dirty="0">
                <a:solidFill>
                  <a:schemeClr val="bg1"/>
                </a:solidFill>
                <a:latin typeface="Times New Roman" panose="02020603050405020304" pitchFamily="18" charset="0"/>
                <a:ea typeface="Calibri" pitchFamily="34" charset="-122"/>
                <a:cs typeface="Times New Roman" panose="02020603050405020304" pitchFamily="18" charset="0"/>
              </a:rPr>
              <a:t>The discussion considers biological and environmental determinants, recognising that development reflects interaction between temperament, brain maturation, caregiving quality and social learning experiences (Bal et al., 2024).</a:t>
            </a:r>
            <a:endParaRPr lang="en-US" sz="1050" dirty="0">
              <a:solidFill>
                <a:schemeClr val="bg1"/>
              </a:solidFill>
              <a:latin typeface="Times New Roman" panose="02020603050405020304" pitchFamily="18" charset="0"/>
              <a:cs typeface="Times New Roman" panose="02020603050405020304" pitchFamily="18" charset="0"/>
            </a:endParaRPr>
          </a:p>
        </p:txBody>
      </p:sp>
      <p:sp>
        <p:nvSpPr>
          <p:cNvPr id="17" name="Shape 11"/>
          <p:cNvSpPr/>
          <p:nvPr/>
        </p:nvSpPr>
        <p:spPr>
          <a:xfrm>
            <a:off x="4983480" y="2902945"/>
            <a:ext cx="3977640" cy="1554480"/>
          </a:xfrm>
          <a:prstGeom prst="roundRect">
            <a:avLst>
              <a:gd name="adj" fmla="val 7059"/>
            </a:avLst>
          </a:prstGeom>
          <a:solidFill>
            <a:srgbClr val="253380"/>
          </a:solidFill>
          <a:ln w="12700">
            <a:solidFill>
              <a:srgbClr val="253380"/>
            </a:solidFill>
            <a:prstDash val="solid"/>
          </a:ln>
          <a:effectLst>
            <a:outerShdw blurRad="101600" dist="38100" dir="2700000" algn="bl" rotWithShape="0">
              <a:srgbClr val="000000">
                <a:alpha val="25000"/>
              </a:srgbClr>
            </a:outerShdw>
          </a:effectLst>
        </p:spPr>
        <p:txBody>
          <a:bodyPr/>
          <a:lstStyle/>
          <a:p>
            <a:endParaRPr lang="en-US">
              <a:latin typeface="Times New Roman" panose="02020603050405020304" pitchFamily="18" charset="0"/>
              <a:cs typeface="Times New Roman" panose="02020603050405020304" pitchFamily="18" charset="0"/>
            </a:endParaRPr>
          </a:p>
        </p:txBody>
      </p:sp>
      <p:pic>
        <p:nvPicPr>
          <p:cNvPr id="18" name="Image 4" descr="preencoded.png"/>
          <p:cNvPicPr>
            <a:picLocks noChangeAspect="1"/>
          </p:cNvPicPr>
          <p:nvPr/>
        </p:nvPicPr>
        <p:blipFill>
          <a:blip r:embed="rId7"/>
          <a:stretch>
            <a:fillRect/>
          </a:stretch>
        </p:blipFill>
        <p:spPr>
          <a:xfrm>
            <a:off x="5148072" y="2999232"/>
            <a:ext cx="457200" cy="457200"/>
          </a:xfrm>
          <a:prstGeom prst="rect">
            <a:avLst/>
          </a:prstGeom>
        </p:spPr>
      </p:pic>
      <p:sp>
        <p:nvSpPr>
          <p:cNvPr id="19" name="Text 12"/>
          <p:cNvSpPr/>
          <p:nvPr/>
        </p:nvSpPr>
        <p:spPr>
          <a:xfrm>
            <a:off x="5696712" y="2944368"/>
            <a:ext cx="3154680" cy="411480"/>
          </a:xfrm>
          <a:prstGeom prst="rect">
            <a:avLst/>
          </a:prstGeom>
          <a:noFill/>
          <a:ln/>
        </p:spPr>
        <p:txBody>
          <a:bodyPr wrap="square" rtlCol="0" anchor="ctr"/>
          <a:lstStyle/>
          <a:p>
            <a:pPr marL="0" indent="0" algn="ctr">
              <a:buNone/>
            </a:pPr>
            <a:r>
              <a:rPr lang="en-US" sz="1300" b="1" dirty="0">
                <a:solidFill>
                  <a:srgbClr val="7FDBDA"/>
                </a:solidFill>
                <a:latin typeface="Times New Roman" panose="02020603050405020304" pitchFamily="18" charset="0"/>
                <a:ea typeface="Cambria" pitchFamily="34" charset="-122"/>
                <a:cs typeface="Times New Roman" panose="02020603050405020304" pitchFamily="18" charset="0"/>
              </a:rPr>
              <a:t>Support Plan &amp; Evaluation</a:t>
            </a:r>
            <a:endParaRPr lang="en-US" sz="1300" dirty="0">
              <a:latin typeface="Times New Roman" panose="02020603050405020304" pitchFamily="18" charset="0"/>
              <a:cs typeface="Times New Roman" panose="02020603050405020304" pitchFamily="18" charset="0"/>
            </a:endParaRPr>
          </a:p>
        </p:txBody>
      </p:sp>
      <p:sp>
        <p:nvSpPr>
          <p:cNvPr id="20" name="Text 13"/>
          <p:cNvSpPr/>
          <p:nvPr/>
        </p:nvSpPr>
        <p:spPr>
          <a:xfrm>
            <a:off x="5148072" y="3429000"/>
            <a:ext cx="3657600" cy="868680"/>
          </a:xfrm>
          <a:prstGeom prst="rect">
            <a:avLst/>
          </a:prstGeom>
          <a:noFill/>
          <a:ln/>
        </p:spPr>
        <p:txBody>
          <a:bodyPr wrap="square" rtlCol="0" anchor="t"/>
          <a:lstStyle/>
          <a:p>
            <a:pPr marL="0" indent="0" algn="just">
              <a:buNone/>
            </a:pPr>
            <a:r>
              <a:rPr lang="en-US" sz="1050" dirty="0">
                <a:solidFill>
                  <a:schemeClr val="bg1"/>
                </a:solidFill>
                <a:latin typeface="Times New Roman" panose="02020603050405020304" pitchFamily="18" charset="0"/>
                <a:ea typeface="Calibri" pitchFamily="34" charset="-122"/>
                <a:cs typeface="Times New Roman" panose="02020603050405020304" pitchFamily="18" charset="0"/>
              </a:rPr>
              <a:t>Concludes with a Piaget-informed support plan and critical evaluation, demonstrating how theory can guide early intervention while acknowledging contextual limitations, cultural diversity and professional responsibilities (</a:t>
            </a:r>
            <a:r>
              <a:rPr lang="en-US" sz="1050" dirty="0" err="1">
                <a:solidFill>
                  <a:schemeClr val="bg1"/>
                </a:solidFill>
                <a:latin typeface="Times New Roman" panose="02020603050405020304" pitchFamily="18" charset="0"/>
                <a:ea typeface="Calibri" pitchFamily="34" charset="-122"/>
                <a:cs typeface="Times New Roman" panose="02020603050405020304" pitchFamily="18" charset="0"/>
              </a:rPr>
              <a:t>Indriyani</a:t>
            </a:r>
            <a:r>
              <a:rPr lang="en-US" sz="1050" dirty="0">
                <a:solidFill>
                  <a:schemeClr val="bg1"/>
                </a:solidFill>
                <a:latin typeface="Times New Roman" panose="02020603050405020304" pitchFamily="18" charset="0"/>
                <a:ea typeface="Calibri" pitchFamily="34" charset="-122"/>
                <a:cs typeface="Times New Roman" panose="02020603050405020304" pitchFamily="18" charset="0"/>
              </a:rPr>
              <a:t> et al., 2024).</a:t>
            </a:r>
            <a:endParaRPr lang="en-US" sz="105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1371600" y="-457200"/>
            <a:ext cx="3108960" cy="2846070"/>
          </a:xfrm>
          <a:prstGeom prst="ellipse">
            <a:avLst/>
          </a:prstGeom>
          <a:solidFill>
            <a:srgbClr val="028090">
              <a:alpha val="70000"/>
            </a:srgbClr>
          </a:solidFill>
          <a:ln w="12700">
            <a:solidFill>
              <a:srgbClr val="028090">
                <a:alpha val="70000"/>
              </a:srgbClr>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228600" y="228600"/>
            <a:ext cx="1097280" cy="1097280"/>
          </a:xfrm>
          <a:prstGeom prst="rect">
            <a:avLst/>
          </a:prstGeom>
        </p:spPr>
      </p:pic>
      <p:sp>
        <p:nvSpPr>
          <p:cNvPr id="4" name="Text 1"/>
          <p:cNvSpPr/>
          <p:nvPr/>
        </p:nvSpPr>
        <p:spPr>
          <a:xfrm>
            <a:off x="1463040" y="182880"/>
            <a:ext cx="7315200" cy="685800"/>
          </a:xfrm>
          <a:prstGeom prst="rect">
            <a:avLst/>
          </a:prstGeom>
          <a:noFill/>
          <a:ln/>
        </p:spPr>
        <p:txBody>
          <a:bodyPr wrap="square" rtlCol="0" anchor="ctr"/>
          <a:lstStyle/>
          <a:p>
            <a:pPr marL="0" indent="0" algn="ctr">
              <a:buNone/>
            </a:pPr>
            <a:r>
              <a:rPr lang="en-US" sz="3400" b="1" dirty="0">
                <a:solidFill>
                  <a:srgbClr val="04636B"/>
                </a:solidFill>
                <a:latin typeface="Times New Roman" panose="02020603050405020304" pitchFamily="18" charset="0"/>
                <a:ea typeface="Cambria" pitchFamily="34" charset="-122"/>
                <a:cs typeface="Times New Roman" panose="02020603050405020304" pitchFamily="18" charset="0"/>
              </a:rPr>
              <a:t>Piaget's Theory Explained</a:t>
            </a:r>
            <a:endParaRPr lang="en-US" sz="3400" dirty="0">
              <a:latin typeface="Times New Roman" panose="02020603050405020304" pitchFamily="18" charset="0"/>
              <a:cs typeface="Times New Roman" panose="02020603050405020304" pitchFamily="18" charset="0"/>
            </a:endParaRPr>
          </a:p>
        </p:txBody>
      </p:sp>
      <p:sp>
        <p:nvSpPr>
          <p:cNvPr id="5" name="Text 2"/>
          <p:cNvSpPr/>
          <p:nvPr/>
        </p:nvSpPr>
        <p:spPr>
          <a:xfrm>
            <a:off x="2628900" y="737235"/>
            <a:ext cx="4572000" cy="320040"/>
          </a:xfrm>
          <a:prstGeom prst="rect">
            <a:avLst/>
          </a:prstGeom>
          <a:noFill/>
          <a:ln/>
        </p:spPr>
        <p:txBody>
          <a:bodyPr wrap="square" rtlCol="0" anchor="ctr"/>
          <a:lstStyle/>
          <a:p>
            <a:pPr marL="0" indent="0" algn="ctr">
              <a:buNone/>
            </a:pPr>
            <a:r>
              <a:rPr lang="en-US" sz="1300" i="1" dirty="0">
                <a:latin typeface="Times New Roman" panose="02020603050405020304" pitchFamily="18" charset="0"/>
                <a:ea typeface="Calibri" pitchFamily="34" charset="-122"/>
                <a:cs typeface="Times New Roman" panose="02020603050405020304" pitchFamily="18" charset="0"/>
              </a:rPr>
              <a:t>(Piaget, 1952)</a:t>
            </a:r>
            <a:endParaRPr lang="en-US" sz="1300" dirty="0">
              <a:latin typeface="Times New Roman" panose="02020603050405020304" pitchFamily="18" charset="0"/>
              <a:cs typeface="Times New Roman" panose="02020603050405020304" pitchFamily="18" charset="0"/>
            </a:endParaRPr>
          </a:p>
        </p:txBody>
      </p:sp>
      <p:sp>
        <p:nvSpPr>
          <p:cNvPr id="6" name="Shape 3"/>
          <p:cNvSpPr/>
          <p:nvPr/>
        </p:nvSpPr>
        <p:spPr>
          <a:xfrm>
            <a:off x="1828800" y="1280160"/>
            <a:ext cx="411480" cy="411480"/>
          </a:xfrm>
          <a:prstGeom prst="ellipse">
            <a:avLst/>
          </a:prstGeom>
          <a:solidFill>
            <a:srgbClr val="04636B"/>
          </a:solidFill>
          <a:ln w="12700">
            <a:solidFill>
              <a:srgbClr val="04636B"/>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7" name="Text 4"/>
          <p:cNvSpPr/>
          <p:nvPr/>
        </p:nvSpPr>
        <p:spPr>
          <a:xfrm>
            <a:off x="1828800" y="1280160"/>
            <a:ext cx="411480" cy="411480"/>
          </a:xfrm>
          <a:prstGeom prst="rect">
            <a:avLst/>
          </a:prstGeom>
          <a:noFill/>
          <a:ln/>
        </p:spPr>
        <p:txBody>
          <a:bodyPr wrap="square" rtlCol="0" anchor="ctr"/>
          <a:lstStyle/>
          <a:p>
            <a:pPr marL="0" indent="0" algn="ctr">
              <a:buNone/>
            </a:pPr>
            <a:r>
              <a:rPr lang="en-US" sz="1100" b="1" dirty="0">
                <a:solidFill>
                  <a:srgbClr val="FFFFFF"/>
                </a:solidFill>
                <a:latin typeface="Times New Roman" panose="02020603050405020304" pitchFamily="18" charset="0"/>
                <a:ea typeface="Calibri" pitchFamily="34" charset="-122"/>
                <a:cs typeface="Times New Roman" panose="02020603050405020304" pitchFamily="18" charset="0"/>
              </a:rPr>
              <a:t>01</a:t>
            </a:r>
            <a:endParaRPr lang="en-US" sz="1100" dirty="0">
              <a:latin typeface="Times New Roman" panose="02020603050405020304" pitchFamily="18" charset="0"/>
              <a:cs typeface="Times New Roman" panose="02020603050405020304" pitchFamily="18" charset="0"/>
            </a:endParaRPr>
          </a:p>
        </p:txBody>
      </p:sp>
      <p:sp>
        <p:nvSpPr>
          <p:cNvPr id="8" name="Text 5"/>
          <p:cNvSpPr/>
          <p:nvPr/>
        </p:nvSpPr>
        <p:spPr>
          <a:xfrm>
            <a:off x="2331720" y="1234440"/>
            <a:ext cx="6583680" cy="502920"/>
          </a:xfrm>
          <a:prstGeom prst="rect">
            <a:avLst/>
          </a:prstGeom>
          <a:noFill/>
          <a:ln/>
        </p:spPr>
        <p:txBody>
          <a:bodyPr wrap="square" rtlCol="0" anchor="ctr"/>
          <a:lstStyle/>
          <a:p>
            <a:pPr marL="0" indent="0" algn="just">
              <a:buNone/>
            </a:pPr>
            <a:r>
              <a:rPr lang="en-US" sz="1100" dirty="0">
                <a:latin typeface="Times New Roman" panose="02020603050405020304" pitchFamily="18" charset="0"/>
                <a:ea typeface="Calibri" pitchFamily="34" charset="-122"/>
                <a:cs typeface="Times New Roman" panose="02020603050405020304" pitchFamily="18" charset="0"/>
              </a:rPr>
              <a:t>Piaget proposed that children are active learners who construct understanding through direct interaction with people, objects and events, rather than passively absorbing adult knowledge (Piaget, 1952).</a:t>
            </a:r>
            <a:endParaRPr lang="en-US" sz="1100" dirty="0">
              <a:latin typeface="Times New Roman" panose="02020603050405020304" pitchFamily="18" charset="0"/>
              <a:cs typeface="Times New Roman" panose="02020603050405020304" pitchFamily="18" charset="0"/>
            </a:endParaRPr>
          </a:p>
        </p:txBody>
      </p:sp>
      <p:sp>
        <p:nvSpPr>
          <p:cNvPr id="9" name="Shape 6"/>
          <p:cNvSpPr/>
          <p:nvPr/>
        </p:nvSpPr>
        <p:spPr>
          <a:xfrm>
            <a:off x="1828800" y="2194560"/>
            <a:ext cx="411480" cy="411480"/>
          </a:xfrm>
          <a:prstGeom prst="ellipse">
            <a:avLst/>
          </a:prstGeom>
          <a:solidFill>
            <a:srgbClr val="04636B"/>
          </a:solidFill>
          <a:ln w="12700">
            <a:solidFill>
              <a:srgbClr val="04636B"/>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0" name="Text 7"/>
          <p:cNvSpPr/>
          <p:nvPr/>
        </p:nvSpPr>
        <p:spPr>
          <a:xfrm>
            <a:off x="1828800" y="2194560"/>
            <a:ext cx="411480" cy="411480"/>
          </a:xfrm>
          <a:prstGeom prst="rect">
            <a:avLst/>
          </a:prstGeom>
          <a:noFill/>
          <a:ln/>
        </p:spPr>
        <p:txBody>
          <a:bodyPr wrap="square" rtlCol="0" anchor="ctr"/>
          <a:lstStyle/>
          <a:p>
            <a:pPr marL="0" indent="0" algn="ctr">
              <a:buNone/>
            </a:pPr>
            <a:r>
              <a:rPr lang="en-US" sz="1100" b="1" dirty="0">
                <a:solidFill>
                  <a:srgbClr val="FFFFFF"/>
                </a:solidFill>
                <a:latin typeface="Times New Roman" panose="02020603050405020304" pitchFamily="18" charset="0"/>
                <a:ea typeface="Calibri" pitchFamily="34" charset="-122"/>
                <a:cs typeface="Times New Roman" panose="02020603050405020304" pitchFamily="18" charset="0"/>
              </a:rPr>
              <a:t>02</a:t>
            </a:r>
            <a:endParaRPr lang="en-US" sz="1100" dirty="0">
              <a:latin typeface="Times New Roman" panose="02020603050405020304" pitchFamily="18" charset="0"/>
              <a:cs typeface="Times New Roman" panose="02020603050405020304" pitchFamily="18" charset="0"/>
            </a:endParaRPr>
          </a:p>
        </p:txBody>
      </p:sp>
      <p:sp>
        <p:nvSpPr>
          <p:cNvPr id="11" name="Text 8"/>
          <p:cNvSpPr/>
          <p:nvPr/>
        </p:nvSpPr>
        <p:spPr>
          <a:xfrm>
            <a:off x="2331720" y="2148840"/>
            <a:ext cx="6583680" cy="502920"/>
          </a:xfrm>
          <a:prstGeom prst="rect">
            <a:avLst/>
          </a:prstGeom>
          <a:noFill/>
          <a:ln/>
        </p:spPr>
        <p:txBody>
          <a:bodyPr wrap="square" rtlCol="0" anchor="ctr"/>
          <a:lstStyle/>
          <a:p>
            <a:pPr marL="0" indent="0" algn="just">
              <a:buNone/>
            </a:pPr>
            <a:r>
              <a:rPr lang="en-US" sz="1100" dirty="0">
                <a:latin typeface="Times New Roman" panose="02020603050405020304" pitchFamily="18" charset="0"/>
                <a:ea typeface="Calibri" pitchFamily="34" charset="-122"/>
                <a:cs typeface="Times New Roman" panose="02020603050405020304" pitchFamily="18" charset="0"/>
              </a:rPr>
              <a:t>Cognitive development progresses through stages, with Isaac's age placing him in the preoperational stage, where symbolic thought, imagination, pretend play and language become increasingly important for learning (Kilag et al., 2022).</a:t>
            </a:r>
            <a:endParaRPr lang="en-US" sz="1100" dirty="0">
              <a:latin typeface="Times New Roman" panose="02020603050405020304" pitchFamily="18" charset="0"/>
              <a:cs typeface="Times New Roman" panose="02020603050405020304" pitchFamily="18" charset="0"/>
            </a:endParaRPr>
          </a:p>
        </p:txBody>
      </p:sp>
      <p:sp>
        <p:nvSpPr>
          <p:cNvPr id="12" name="Shape 9"/>
          <p:cNvSpPr/>
          <p:nvPr/>
        </p:nvSpPr>
        <p:spPr>
          <a:xfrm>
            <a:off x="1828800" y="3108960"/>
            <a:ext cx="411480" cy="411480"/>
          </a:xfrm>
          <a:prstGeom prst="ellipse">
            <a:avLst/>
          </a:prstGeom>
          <a:solidFill>
            <a:srgbClr val="04636B"/>
          </a:solidFill>
          <a:ln w="12700">
            <a:solidFill>
              <a:srgbClr val="04636B"/>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3" name="Text 10"/>
          <p:cNvSpPr/>
          <p:nvPr/>
        </p:nvSpPr>
        <p:spPr>
          <a:xfrm>
            <a:off x="1828800" y="3108960"/>
            <a:ext cx="411480" cy="411480"/>
          </a:xfrm>
          <a:prstGeom prst="rect">
            <a:avLst/>
          </a:prstGeom>
          <a:noFill/>
          <a:ln/>
        </p:spPr>
        <p:txBody>
          <a:bodyPr wrap="square" rtlCol="0" anchor="ctr"/>
          <a:lstStyle/>
          <a:p>
            <a:pPr marL="0" indent="0" algn="ctr">
              <a:buNone/>
            </a:pPr>
            <a:r>
              <a:rPr lang="en-US" sz="1100" b="1" dirty="0">
                <a:solidFill>
                  <a:srgbClr val="FFFFFF"/>
                </a:solidFill>
                <a:latin typeface="Times New Roman" panose="02020603050405020304" pitchFamily="18" charset="0"/>
                <a:ea typeface="Calibri" pitchFamily="34" charset="-122"/>
                <a:cs typeface="Times New Roman" panose="02020603050405020304" pitchFamily="18" charset="0"/>
              </a:rPr>
              <a:t>03</a:t>
            </a:r>
            <a:endParaRPr lang="en-US" sz="1100" dirty="0">
              <a:latin typeface="Times New Roman" panose="02020603050405020304" pitchFamily="18" charset="0"/>
              <a:cs typeface="Times New Roman" panose="02020603050405020304" pitchFamily="18" charset="0"/>
            </a:endParaRPr>
          </a:p>
        </p:txBody>
      </p:sp>
      <p:sp>
        <p:nvSpPr>
          <p:cNvPr id="14" name="Text 11"/>
          <p:cNvSpPr/>
          <p:nvPr/>
        </p:nvSpPr>
        <p:spPr>
          <a:xfrm>
            <a:off x="2331720" y="3063240"/>
            <a:ext cx="6583680" cy="502920"/>
          </a:xfrm>
          <a:prstGeom prst="rect">
            <a:avLst/>
          </a:prstGeom>
          <a:noFill/>
          <a:ln/>
        </p:spPr>
        <p:txBody>
          <a:bodyPr wrap="square" rtlCol="0" anchor="ctr"/>
          <a:lstStyle/>
          <a:p>
            <a:pPr marL="0" indent="0" algn="just">
              <a:buNone/>
            </a:pPr>
            <a:r>
              <a:rPr lang="en-US" sz="1100" dirty="0">
                <a:latin typeface="Times New Roman" panose="02020603050405020304" pitchFamily="18" charset="0"/>
                <a:ea typeface="Calibri" pitchFamily="34" charset="-122"/>
                <a:cs typeface="Times New Roman" panose="02020603050405020304" pitchFamily="18" charset="0"/>
              </a:rPr>
              <a:t>Piaget assumed development depends on maturation and experience; therefore, Isaac's learning should be interpreted through both developmental readiness and the quality of available environmental stimulation provided consistently (</a:t>
            </a:r>
            <a:r>
              <a:rPr lang="en-US" sz="1100" dirty="0" err="1">
                <a:latin typeface="Times New Roman" panose="02020603050405020304" pitchFamily="18" charset="0"/>
                <a:ea typeface="Calibri" pitchFamily="34" charset="-122"/>
                <a:cs typeface="Times New Roman" panose="02020603050405020304" pitchFamily="18" charset="0"/>
              </a:rPr>
              <a:t>Pakpahan</a:t>
            </a:r>
            <a:r>
              <a:rPr lang="en-US" sz="1100" dirty="0">
                <a:latin typeface="Times New Roman" panose="02020603050405020304" pitchFamily="18" charset="0"/>
                <a:ea typeface="Calibri" pitchFamily="34" charset="-122"/>
                <a:cs typeface="Times New Roman" panose="02020603050405020304" pitchFamily="18" charset="0"/>
              </a:rPr>
              <a:t> and </a:t>
            </a:r>
            <a:r>
              <a:rPr lang="en-US" sz="1100" dirty="0" err="1">
                <a:latin typeface="Times New Roman" panose="02020603050405020304" pitchFamily="18" charset="0"/>
                <a:ea typeface="Calibri" pitchFamily="34" charset="-122"/>
                <a:cs typeface="Times New Roman" panose="02020603050405020304" pitchFamily="18" charset="0"/>
              </a:rPr>
              <a:t>Saragih</a:t>
            </a:r>
            <a:r>
              <a:rPr lang="en-US" sz="1100" dirty="0">
                <a:latin typeface="Times New Roman" panose="02020603050405020304" pitchFamily="18" charset="0"/>
                <a:ea typeface="Calibri" pitchFamily="34" charset="-122"/>
                <a:cs typeface="Times New Roman" panose="02020603050405020304" pitchFamily="18" charset="0"/>
              </a:rPr>
              <a:t>, 2022).</a:t>
            </a:r>
            <a:endParaRPr lang="en-US" sz="1100" dirty="0">
              <a:latin typeface="Times New Roman" panose="02020603050405020304" pitchFamily="18" charset="0"/>
              <a:cs typeface="Times New Roman" panose="02020603050405020304" pitchFamily="18" charset="0"/>
            </a:endParaRPr>
          </a:p>
        </p:txBody>
      </p:sp>
      <p:sp>
        <p:nvSpPr>
          <p:cNvPr id="15" name="Shape 12"/>
          <p:cNvSpPr/>
          <p:nvPr/>
        </p:nvSpPr>
        <p:spPr>
          <a:xfrm>
            <a:off x="1828800" y="4023360"/>
            <a:ext cx="411480" cy="411480"/>
          </a:xfrm>
          <a:prstGeom prst="ellipse">
            <a:avLst/>
          </a:prstGeom>
          <a:solidFill>
            <a:srgbClr val="04636B"/>
          </a:solidFill>
          <a:ln w="12700">
            <a:solidFill>
              <a:srgbClr val="04636B"/>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6" name="Text 13"/>
          <p:cNvSpPr/>
          <p:nvPr/>
        </p:nvSpPr>
        <p:spPr>
          <a:xfrm>
            <a:off x="1828800" y="4023360"/>
            <a:ext cx="411480" cy="411480"/>
          </a:xfrm>
          <a:prstGeom prst="rect">
            <a:avLst/>
          </a:prstGeom>
          <a:noFill/>
          <a:ln/>
        </p:spPr>
        <p:txBody>
          <a:bodyPr wrap="square" rtlCol="0" anchor="ctr"/>
          <a:lstStyle/>
          <a:p>
            <a:pPr marL="0" indent="0" algn="ctr">
              <a:buNone/>
            </a:pPr>
            <a:r>
              <a:rPr lang="en-US" sz="1100" b="1" dirty="0">
                <a:solidFill>
                  <a:srgbClr val="FFFFFF"/>
                </a:solidFill>
                <a:latin typeface="Times New Roman" panose="02020603050405020304" pitchFamily="18" charset="0"/>
                <a:ea typeface="Calibri" pitchFamily="34" charset="-122"/>
                <a:cs typeface="Times New Roman" panose="02020603050405020304" pitchFamily="18" charset="0"/>
              </a:rPr>
              <a:t>04</a:t>
            </a:r>
            <a:endParaRPr lang="en-US" sz="1100" dirty="0">
              <a:latin typeface="Times New Roman" panose="02020603050405020304" pitchFamily="18" charset="0"/>
              <a:cs typeface="Times New Roman" panose="02020603050405020304" pitchFamily="18" charset="0"/>
            </a:endParaRPr>
          </a:p>
        </p:txBody>
      </p:sp>
      <p:sp>
        <p:nvSpPr>
          <p:cNvPr id="17" name="Text 14"/>
          <p:cNvSpPr/>
          <p:nvPr/>
        </p:nvSpPr>
        <p:spPr>
          <a:xfrm>
            <a:off x="2331720" y="3977640"/>
            <a:ext cx="6583680" cy="502920"/>
          </a:xfrm>
          <a:prstGeom prst="rect">
            <a:avLst/>
          </a:prstGeom>
          <a:noFill/>
          <a:ln/>
        </p:spPr>
        <p:txBody>
          <a:bodyPr wrap="square" rtlCol="0" anchor="ctr"/>
          <a:lstStyle/>
          <a:p>
            <a:pPr marL="0" indent="0" algn="just">
              <a:buNone/>
            </a:pPr>
            <a:r>
              <a:rPr lang="en-US" sz="1100" dirty="0">
                <a:latin typeface="Times New Roman" panose="02020603050405020304" pitchFamily="18" charset="0"/>
                <a:ea typeface="Calibri" pitchFamily="34" charset="-122"/>
                <a:cs typeface="Times New Roman" panose="02020603050405020304" pitchFamily="18" charset="0"/>
              </a:rPr>
              <a:t>The theory is appropriate because Isaac's difficulties involve language, play, social participation and adjustment to change central features of preoperational cognitive development and wellbeing needs (Scott and Cogburn, 2023).</a:t>
            </a:r>
            <a:endParaRPr lang="en-US" sz="1100"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7246620" y="3858768"/>
            <a:ext cx="2811780" cy="2999232"/>
          </a:xfrm>
          <a:prstGeom prst="ellipse">
            <a:avLst/>
          </a:prstGeom>
          <a:solidFill>
            <a:srgbClr val="4A5F6B">
              <a:alpha val="40000"/>
            </a:srgbClr>
          </a:solidFill>
          <a:ln w="12700">
            <a:solidFill>
              <a:srgbClr val="4A5F6B">
                <a:alpha val="40000"/>
              </a:srgbClr>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274320" y="137160"/>
            <a:ext cx="685800" cy="685800"/>
          </a:xfrm>
          <a:prstGeom prst="rect">
            <a:avLst/>
          </a:prstGeom>
        </p:spPr>
      </p:pic>
      <p:sp>
        <p:nvSpPr>
          <p:cNvPr id="4" name="Text 1"/>
          <p:cNvSpPr/>
          <p:nvPr/>
        </p:nvSpPr>
        <p:spPr>
          <a:xfrm>
            <a:off x="1097280" y="137160"/>
            <a:ext cx="7315200" cy="685800"/>
          </a:xfrm>
          <a:prstGeom prst="rect">
            <a:avLst/>
          </a:prstGeom>
          <a:noFill/>
          <a:ln/>
        </p:spPr>
        <p:txBody>
          <a:bodyPr wrap="square" rtlCol="0" anchor="ctr"/>
          <a:lstStyle/>
          <a:p>
            <a:pPr marL="0" indent="0" algn="ctr">
              <a:buNone/>
            </a:pPr>
            <a:r>
              <a:rPr lang="en-US" sz="3600" b="1" dirty="0">
                <a:latin typeface="Times New Roman" panose="02020603050405020304" pitchFamily="18" charset="0"/>
                <a:ea typeface="Cambria" pitchFamily="34" charset="-122"/>
                <a:cs typeface="Times New Roman" panose="02020603050405020304" pitchFamily="18" charset="0"/>
              </a:rPr>
              <a:t>Key Concepts</a:t>
            </a:r>
            <a:endParaRPr lang="en-US" sz="3600" dirty="0">
              <a:latin typeface="Times New Roman" panose="02020603050405020304" pitchFamily="18" charset="0"/>
              <a:cs typeface="Times New Roman" panose="02020603050405020304" pitchFamily="18" charset="0"/>
            </a:endParaRPr>
          </a:p>
        </p:txBody>
      </p:sp>
      <p:sp>
        <p:nvSpPr>
          <p:cNvPr id="5" name="Text 2"/>
          <p:cNvSpPr/>
          <p:nvPr/>
        </p:nvSpPr>
        <p:spPr>
          <a:xfrm>
            <a:off x="1097280" y="777240"/>
            <a:ext cx="7315200" cy="274320"/>
          </a:xfrm>
          <a:prstGeom prst="rect">
            <a:avLst/>
          </a:prstGeom>
          <a:noFill/>
          <a:ln/>
        </p:spPr>
        <p:txBody>
          <a:bodyPr wrap="square" rtlCol="0" anchor="ctr"/>
          <a:lstStyle/>
          <a:p>
            <a:pPr marL="0" indent="0" algn="ctr">
              <a:buNone/>
            </a:pPr>
            <a:r>
              <a:rPr lang="en-US" sz="1300" i="1" dirty="0">
                <a:solidFill>
                  <a:srgbClr val="02C39A"/>
                </a:solidFill>
                <a:latin typeface="Times New Roman" panose="02020603050405020304" pitchFamily="18" charset="0"/>
                <a:ea typeface="Calibri" pitchFamily="34" charset="-122"/>
                <a:cs typeface="Times New Roman" panose="02020603050405020304" pitchFamily="18" charset="0"/>
              </a:rPr>
              <a:t>Piaget's Core Cognitive Framework</a:t>
            </a:r>
            <a:endParaRPr lang="en-US" sz="1300" dirty="0">
              <a:latin typeface="Times New Roman" panose="02020603050405020304" pitchFamily="18" charset="0"/>
              <a:cs typeface="Times New Roman" panose="02020603050405020304" pitchFamily="18" charset="0"/>
            </a:endParaRPr>
          </a:p>
        </p:txBody>
      </p:sp>
      <p:sp>
        <p:nvSpPr>
          <p:cNvPr id="6" name="Shape 3"/>
          <p:cNvSpPr/>
          <p:nvPr/>
        </p:nvSpPr>
        <p:spPr>
          <a:xfrm>
            <a:off x="182880" y="1188720"/>
            <a:ext cx="4206240" cy="1600200"/>
          </a:xfrm>
          <a:prstGeom prst="roundRect">
            <a:avLst>
              <a:gd name="adj" fmla="val 6857"/>
            </a:avLst>
          </a:prstGeom>
          <a:solidFill>
            <a:schemeClr val="accent1">
              <a:lumMod val="20000"/>
              <a:lumOff val="80000"/>
            </a:schemeClr>
          </a:solidFill>
          <a:ln w="12700">
            <a:solidFill>
              <a:srgbClr val="2E3D46"/>
            </a:solidFill>
            <a:prstDash val="solid"/>
          </a:ln>
          <a:effectLst>
            <a:outerShdw blurRad="101600" dist="38100" dir="2700000" algn="bl" rotWithShape="0">
              <a:srgbClr val="000000">
                <a:alpha val="30000"/>
              </a:srgbClr>
            </a:outerShdw>
          </a:effectLst>
        </p:spPr>
        <p:txBody>
          <a:bodyPr/>
          <a:lstStyle/>
          <a:p>
            <a:endParaRPr lang="en-US">
              <a:latin typeface="Times New Roman" panose="02020603050405020304" pitchFamily="18" charset="0"/>
              <a:cs typeface="Times New Roman" panose="02020603050405020304" pitchFamily="18" charset="0"/>
            </a:endParaRPr>
          </a:p>
        </p:txBody>
      </p:sp>
      <p:sp>
        <p:nvSpPr>
          <p:cNvPr id="7" name="Shape 4"/>
          <p:cNvSpPr/>
          <p:nvPr/>
        </p:nvSpPr>
        <p:spPr>
          <a:xfrm>
            <a:off x="347472" y="1325880"/>
            <a:ext cx="502920" cy="502920"/>
          </a:xfrm>
          <a:prstGeom prst="ellipse">
            <a:avLst/>
          </a:prstGeom>
          <a:solidFill>
            <a:srgbClr val="4ECDC4"/>
          </a:solidFill>
          <a:ln w="12700">
            <a:solidFill>
              <a:srgbClr val="4ECDC4"/>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8" name="Image 1" descr="preencoded.png"/>
          <p:cNvPicPr>
            <a:picLocks noChangeAspect="1"/>
          </p:cNvPicPr>
          <p:nvPr/>
        </p:nvPicPr>
        <p:blipFill>
          <a:blip r:embed="rId4"/>
          <a:stretch>
            <a:fillRect/>
          </a:stretch>
        </p:blipFill>
        <p:spPr>
          <a:xfrm>
            <a:off x="384048" y="1362456"/>
            <a:ext cx="411480" cy="411480"/>
          </a:xfrm>
          <a:prstGeom prst="rect">
            <a:avLst/>
          </a:prstGeom>
        </p:spPr>
      </p:pic>
      <p:sp>
        <p:nvSpPr>
          <p:cNvPr id="9" name="Text 5"/>
          <p:cNvSpPr/>
          <p:nvPr/>
        </p:nvSpPr>
        <p:spPr>
          <a:xfrm>
            <a:off x="960120" y="1298448"/>
            <a:ext cx="3291840" cy="365760"/>
          </a:xfrm>
          <a:prstGeom prst="rect">
            <a:avLst/>
          </a:prstGeom>
          <a:noFill/>
          <a:ln/>
        </p:spPr>
        <p:txBody>
          <a:bodyPr wrap="square" rtlCol="0" anchor="ctr"/>
          <a:lstStyle/>
          <a:p>
            <a:pPr marL="0" indent="0" algn="ctr">
              <a:buNone/>
            </a:pPr>
            <a:r>
              <a:rPr lang="en-US" sz="1500" b="1" dirty="0">
                <a:latin typeface="Times New Roman" panose="02020603050405020304" pitchFamily="18" charset="0"/>
                <a:ea typeface="Cambria" pitchFamily="34" charset="-122"/>
                <a:cs typeface="Times New Roman" panose="02020603050405020304" pitchFamily="18" charset="0"/>
              </a:rPr>
              <a:t>Schemas</a:t>
            </a:r>
            <a:endParaRPr lang="en-US" sz="1500" dirty="0">
              <a:latin typeface="Times New Roman" panose="02020603050405020304" pitchFamily="18" charset="0"/>
              <a:cs typeface="Times New Roman" panose="02020603050405020304" pitchFamily="18" charset="0"/>
            </a:endParaRPr>
          </a:p>
        </p:txBody>
      </p:sp>
      <p:sp>
        <p:nvSpPr>
          <p:cNvPr id="10" name="Text 6"/>
          <p:cNvSpPr/>
          <p:nvPr/>
        </p:nvSpPr>
        <p:spPr>
          <a:xfrm>
            <a:off x="329184" y="1828800"/>
            <a:ext cx="3886200" cy="868680"/>
          </a:xfrm>
          <a:prstGeom prst="rect">
            <a:avLst/>
          </a:prstGeom>
          <a:noFill/>
          <a:ln/>
        </p:spPr>
        <p:txBody>
          <a:bodyPr wrap="square" rtlCol="0" anchor="t"/>
          <a:lstStyle/>
          <a:p>
            <a:pPr marL="0" indent="0" algn="just">
              <a:buNone/>
            </a:pPr>
            <a:r>
              <a:rPr lang="en-US" sz="1000" dirty="0">
                <a:latin typeface="Times New Roman" panose="02020603050405020304" pitchFamily="18" charset="0"/>
                <a:ea typeface="Calibri" pitchFamily="34" charset="-122"/>
                <a:cs typeface="Times New Roman" panose="02020603050405020304" pitchFamily="18" charset="0"/>
              </a:rPr>
              <a:t>Mental structures organising experience. Isaac may have less secure schemas for childcare routines, peer play and independent exploration because his early experiences were disrupted significantly(</a:t>
            </a:r>
            <a:r>
              <a:rPr lang="en-US" sz="1000" dirty="0" err="1">
                <a:latin typeface="Times New Roman" panose="02020603050405020304" pitchFamily="18" charset="0"/>
                <a:ea typeface="Calibri" pitchFamily="34" charset="-122"/>
                <a:cs typeface="Times New Roman" panose="02020603050405020304" pitchFamily="18" charset="0"/>
              </a:rPr>
              <a:t>Sidabutar</a:t>
            </a:r>
            <a:r>
              <a:rPr lang="en-US" sz="1000" dirty="0">
                <a:latin typeface="Times New Roman" panose="02020603050405020304" pitchFamily="18" charset="0"/>
                <a:ea typeface="Calibri" pitchFamily="34" charset="-122"/>
                <a:cs typeface="Times New Roman" panose="02020603050405020304" pitchFamily="18" charset="0"/>
              </a:rPr>
              <a:t> et al., 2025) .</a:t>
            </a:r>
            <a:endParaRPr lang="en-US" sz="1000" dirty="0">
              <a:latin typeface="Times New Roman" panose="02020603050405020304" pitchFamily="18" charset="0"/>
              <a:cs typeface="Times New Roman" panose="02020603050405020304" pitchFamily="18" charset="0"/>
            </a:endParaRPr>
          </a:p>
        </p:txBody>
      </p:sp>
      <p:sp>
        <p:nvSpPr>
          <p:cNvPr id="11" name="Shape 7"/>
          <p:cNvSpPr/>
          <p:nvPr/>
        </p:nvSpPr>
        <p:spPr>
          <a:xfrm>
            <a:off x="4663440" y="1188720"/>
            <a:ext cx="4206240" cy="1600200"/>
          </a:xfrm>
          <a:prstGeom prst="roundRect">
            <a:avLst>
              <a:gd name="adj" fmla="val 6857"/>
            </a:avLst>
          </a:prstGeom>
          <a:solidFill>
            <a:schemeClr val="accent1"/>
          </a:solidFill>
          <a:ln w="12700">
            <a:solidFill>
              <a:srgbClr val="2E3D46"/>
            </a:solidFill>
            <a:prstDash val="solid"/>
          </a:ln>
          <a:effectLst>
            <a:outerShdw blurRad="101600" dist="38100" dir="2700000" algn="bl" rotWithShape="0">
              <a:srgbClr val="000000">
                <a:alpha val="30000"/>
              </a:srgbClr>
            </a:outerShdw>
          </a:effectLst>
        </p:spPr>
        <p:txBody>
          <a:bodyPr/>
          <a:lstStyle/>
          <a:p>
            <a:endParaRPr lang="en-US">
              <a:latin typeface="Times New Roman" panose="02020603050405020304" pitchFamily="18" charset="0"/>
              <a:cs typeface="Times New Roman" panose="02020603050405020304" pitchFamily="18" charset="0"/>
            </a:endParaRPr>
          </a:p>
        </p:txBody>
      </p:sp>
      <p:sp>
        <p:nvSpPr>
          <p:cNvPr id="12" name="Shape 8"/>
          <p:cNvSpPr/>
          <p:nvPr/>
        </p:nvSpPr>
        <p:spPr>
          <a:xfrm>
            <a:off x="4828032" y="1325880"/>
            <a:ext cx="502920" cy="502920"/>
          </a:xfrm>
          <a:prstGeom prst="ellipse">
            <a:avLst/>
          </a:prstGeom>
          <a:solidFill>
            <a:srgbClr val="FFE66D"/>
          </a:solidFill>
          <a:ln w="12700">
            <a:solidFill>
              <a:srgbClr val="FFE66D"/>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13" name="Image 2" descr="preencoded.png"/>
          <p:cNvPicPr>
            <a:picLocks noChangeAspect="1"/>
          </p:cNvPicPr>
          <p:nvPr/>
        </p:nvPicPr>
        <p:blipFill>
          <a:blip r:embed="rId5"/>
          <a:stretch>
            <a:fillRect/>
          </a:stretch>
        </p:blipFill>
        <p:spPr>
          <a:xfrm rot="21054333">
            <a:off x="4864608" y="1362456"/>
            <a:ext cx="411480" cy="411480"/>
          </a:xfrm>
          <a:prstGeom prst="rect">
            <a:avLst/>
          </a:prstGeom>
        </p:spPr>
      </p:pic>
      <p:sp>
        <p:nvSpPr>
          <p:cNvPr id="14" name="Text 9"/>
          <p:cNvSpPr/>
          <p:nvPr/>
        </p:nvSpPr>
        <p:spPr>
          <a:xfrm>
            <a:off x="5440680" y="1298448"/>
            <a:ext cx="3291840" cy="365760"/>
          </a:xfrm>
          <a:prstGeom prst="rect">
            <a:avLst/>
          </a:prstGeom>
          <a:noFill/>
          <a:ln/>
        </p:spPr>
        <p:txBody>
          <a:bodyPr wrap="square" rtlCol="0" anchor="ctr"/>
          <a:lstStyle/>
          <a:p>
            <a:pPr marL="0" indent="0" algn="ctr">
              <a:buNone/>
            </a:pPr>
            <a:r>
              <a:rPr lang="en-US" sz="1500" b="1" dirty="0">
                <a:solidFill>
                  <a:srgbClr val="FFE66D"/>
                </a:solidFill>
                <a:latin typeface="Times New Roman" panose="02020603050405020304" pitchFamily="18" charset="0"/>
                <a:ea typeface="Cambria" pitchFamily="34" charset="-122"/>
                <a:cs typeface="Times New Roman" panose="02020603050405020304" pitchFamily="18" charset="0"/>
              </a:rPr>
              <a:t>Assimilation</a:t>
            </a:r>
            <a:endParaRPr lang="en-US" sz="1500" dirty="0">
              <a:latin typeface="Times New Roman" panose="02020603050405020304" pitchFamily="18" charset="0"/>
              <a:cs typeface="Times New Roman" panose="02020603050405020304" pitchFamily="18" charset="0"/>
            </a:endParaRPr>
          </a:p>
        </p:txBody>
      </p:sp>
      <p:sp>
        <p:nvSpPr>
          <p:cNvPr id="15" name="Text 10"/>
          <p:cNvSpPr/>
          <p:nvPr/>
        </p:nvSpPr>
        <p:spPr>
          <a:xfrm>
            <a:off x="4846320" y="1851660"/>
            <a:ext cx="3886200" cy="868680"/>
          </a:xfrm>
          <a:prstGeom prst="rect">
            <a:avLst/>
          </a:prstGeom>
          <a:noFill/>
          <a:ln/>
        </p:spPr>
        <p:txBody>
          <a:bodyPr wrap="square" rtlCol="0" anchor="t"/>
          <a:lstStyle/>
          <a:p>
            <a:pPr marL="0" indent="0" algn="just">
              <a:buNone/>
            </a:pPr>
            <a:r>
              <a:rPr lang="en-US" sz="1000" dirty="0">
                <a:solidFill>
                  <a:schemeClr val="bg1"/>
                </a:solidFill>
                <a:latin typeface="Times New Roman" panose="02020603050405020304" pitchFamily="18" charset="0"/>
                <a:ea typeface="Calibri" pitchFamily="34" charset="-122"/>
                <a:cs typeface="Times New Roman" panose="02020603050405020304" pitchFamily="18" charset="0"/>
              </a:rPr>
              <a:t>Children interpret new experiences using existing schemas. Isaac may treat unfamiliar group activities as threatening because previous separations and transitions felt distressing within practice contexts (Smith-Nielsen et al., 2024).</a:t>
            </a:r>
            <a:endParaRPr lang="en-US" sz="1000" dirty="0">
              <a:solidFill>
                <a:schemeClr val="bg1"/>
              </a:solidFill>
              <a:latin typeface="Times New Roman" panose="02020603050405020304" pitchFamily="18" charset="0"/>
              <a:cs typeface="Times New Roman" panose="02020603050405020304" pitchFamily="18" charset="0"/>
            </a:endParaRPr>
          </a:p>
        </p:txBody>
      </p:sp>
      <p:sp>
        <p:nvSpPr>
          <p:cNvPr id="16" name="Shape 11"/>
          <p:cNvSpPr/>
          <p:nvPr/>
        </p:nvSpPr>
        <p:spPr>
          <a:xfrm>
            <a:off x="182880" y="2926080"/>
            <a:ext cx="4206240" cy="1600200"/>
          </a:xfrm>
          <a:prstGeom prst="roundRect">
            <a:avLst>
              <a:gd name="adj" fmla="val 6857"/>
            </a:avLst>
          </a:prstGeom>
          <a:solidFill>
            <a:schemeClr val="accent2">
              <a:lumMod val="40000"/>
              <a:lumOff val="60000"/>
            </a:schemeClr>
          </a:solidFill>
          <a:ln w="12700">
            <a:solidFill>
              <a:srgbClr val="2E3D46"/>
            </a:solidFill>
            <a:prstDash val="solid"/>
          </a:ln>
          <a:effectLst>
            <a:outerShdw blurRad="101600" dist="38100" dir="2700000" algn="bl" rotWithShape="0">
              <a:srgbClr val="000000">
                <a:alpha val="30000"/>
              </a:srgbClr>
            </a:outerShdw>
          </a:effectLst>
        </p:spPr>
        <p:txBody>
          <a:bodyPr/>
          <a:lstStyle/>
          <a:p>
            <a:endParaRPr lang="en-US">
              <a:latin typeface="Times New Roman" panose="02020603050405020304" pitchFamily="18" charset="0"/>
              <a:cs typeface="Times New Roman" panose="02020603050405020304" pitchFamily="18" charset="0"/>
            </a:endParaRPr>
          </a:p>
        </p:txBody>
      </p:sp>
      <p:sp>
        <p:nvSpPr>
          <p:cNvPr id="17" name="Shape 12"/>
          <p:cNvSpPr/>
          <p:nvPr/>
        </p:nvSpPr>
        <p:spPr>
          <a:xfrm>
            <a:off x="347472" y="3063240"/>
            <a:ext cx="502920" cy="502920"/>
          </a:xfrm>
          <a:prstGeom prst="ellipse">
            <a:avLst/>
          </a:prstGeom>
          <a:solidFill>
            <a:srgbClr val="FF6B9D"/>
          </a:solidFill>
          <a:ln w="12700">
            <a:solidFill>
              <a:srgbClr val="FF6B9D"/>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18" name="Image 3" descr="preencoded.png"/>
          <p:cNvPicPr>
            <a:picLocks noChangeAspect="1"/>
          </p:cNvPicPr>
          <p:nvPr/>
        </p:nvPicPr>
        <p:blipFill>
          <a:blip r:embed="rId6"/>
          <a:stretch>
            <a:fillRect/>
          </a:stretch>
        </p:blipFill>
        <p:spPr>
          <a:xfrm>
            <a:off x="384048" y="3099816"/>
            <a:ext cx="411480" cy="411480"/>
          </a:xfrm>
          <a:prstGeom prst="rect">
            <a:avLst/>
          </a:prstGeom>
        </p:spPr>
      </p:pic>
      <p:sp>
        <p:nvSpPr>
          <p:cNvPr id="19" name="Text 13"/>
          <p:cNvSpPr/>
          <p:nvPr/>
        </p:nvSpPr>
        <p:spPr>
          <a:xfrm>
            <a:off x="960120" y="3035808"/>
            <a:ext cx="3291840" cy="365760"/>
          </a:xfrm>
          <a:prstGeom prst="rect">
            <a:avLst/>
          </a:prstGeom>
          <a:noFill/>
          <a:ln/>
        </p:spPr>
        <p:txBody>
          <a:bodyPr wrap="square" rtlCol="0" anchor="ctr"/>
          <a:lstStyle/>
          <a:p>
            <a:pPr marL="0" indent="0" algn="ctr">
              <a:buNone/>
            </a:pPr>
            <a:r>
              <a:rPr lang="en-US" sz="1500" b="1" dirty="0">
                <a:latin typeface="Times New Roman" panose="02020603050405020304" pitchFamily="18" charset="0"/>
                <a:ea typeface="Cambria" pitchFamily="34" charset="-122"/>
                <a:cs typeface="Times New Roman" panose="02020603050405020304" pitchFamily="18" charset="0"/>
              </a:rPr>
              <a:t>Accommodation</a:t>
            </a:r>
            <a:endParaRPr lang="en-US" sz="1500" dirty="0">
              <a:latin typeface="Times New Roman" panose="02020603050405020304" pitchFamily="18" charset="0"/>
              <a:cs typeface="Times New Roman" panose="02020603050405020304" pitchFamily="18" charset="0"/>
            </a:endParaRPr>
          </a:p>
        </p:txBody>
      </p:sp>
      <p:sp>
        <p:nvSpPr>
          <p:cNvPr id="20" name="Text 14"/>
          <p:cNvSpPr/>
          <p:nvPr/>
        </p:nvSpPr>
        <p:spPr>
          <a:xfrm>
            <a:off x="347472" y="3566160"/>
            <a:ext cx="3886200" cy="868680"/>
          </a:xfrm>
          <a:prstGeom prst="rect">
            <a:avLst/>
          </a:prstGeom>
          <a:noFill/>
          <a:ln/>
        </p:spPr>
        <p:txBody>
          <a:bodyPr wrap="square" rtlCol="0" anchor="t"/>
          <a:lstStyle/>
          <a:p>
            <a:pPr marL="0" indent="0" algn="just">
              <a:buNone/>
            </a:pPr>
            <a:r>
              <a:rPr lang="en-US" sz="1000" dirty="0">
                <a:latin typeface="Times New Roman" panose="02020603050405020304" pitchFamily="18" charset="0"/>
                <a:ea typeface="Calibri" pitchFamily="34" charset="-122"/>
                <a:cs typeface="Times New Roman" panose="02020603050405020304" pitchFamily="18" charset="0"/>
              </a:rPr>
              <a:t>Children adjust schemas when new experiences contradict expectations. Supportive adults can help Isaac gradually reinterpret nursery routines, peer interaction and independent play more positively (</a:t>
            </a:r>
            <a:r>
              <a:rPr lang="en-US" sz="1000" dirty="0" err="1">
                <a:latin typeface="Times New Roman" panose="02020603050405020304" pitchFamily="18" charset="0"/>
                <a:ea typeface="Calibri" pitchFamily="34" charset="-122"/>
                <a:cs typeface="Times New Roman" panose="02020603050405020304" pitchFamily="18" charset="0"/>
              </a:rPr>
              <a:t>Tosolini</a:t>
            </a:r>
            <a:r>
              <a:rPr lang="en-US" sz="1000" dirty="0">
                <a:latin typeface="Times New Roman" panose="02020603050405020304" pitchFamily="18" charset="0"/>
                <a:ea typeface="Calibri" pitchFamily="34" charset="-122"/>
                <a:cs typeface="Times New Roman" panose="02020603050405020304" pitchFamily="18" charset="0"/>
              </a:rPr>
              <a:t> et al., 2025).</a:t>
            </a:r>
            <a:endParaRPr lang="en-US" sz="1000" dirty="0">
              <a:latin typeface="Times New Roman" panose="02020603050405020304" pitchFamily="18" charset="0"/>
              <a:cs typeface="Times New Roman" panose="02020603050405020304" pitchFamily="18" charset="0"/>
            </a:endParaRPr>
          </a:p>
        </p:txBody>
      </p:sp>
      <p:sp>
        <p:nvSpPr>
          <p:cNvPr id="21" name="Shape 15"/>
          <p:cNvSpPr/>
          <p:nvPr/>
        </p:nvSpPr>
        <p:spPr>
          <a:xfrm>
            <a:off x="4663440" y="2926080"/>
            <a:ext cx="4206240" cy="1600200"/>
          </a:xfrm>
          <a:prstGeom prst="roundRect">
            <a:avLst>
              <a:gd name="adj" fmla="val 6857"/>
            </a:avLst>
          </a:prstGeom>
          <a:solidFill>
            <a:schemeClr val="accent6">
              <a:lumMod val="20000"/>
              <a:lumOff val="80000"/>
            </a:schemeClr>
          </a:solidFill>
          <a:ln w="12700">
            <a:solidFill>
              <a:srgbClr val="2E3D46"/>
            </a:solidFill>
            <a:prstDash val="solid"/>
          </a:ln>
          <a:effectLst>
            <a:outerShdw blurRad="101600" dist="38100" dir="2700000" algn="bl" rotWithShape="0">
              <a:srgbClr val="000000">
                <a:alpha val="30000"/>
              </a:srgbClr>
            </a:outerShdw>
          </a:effectLst>
        </p:spPr>
        <p:txBody>
          <a:bodyPr/>
          <a:lstStyle/>
          <a:p>
            <a:endParaRPr lang="en-US">
              <a:latin typeface="Times New Roman" panose="02020603050405020304" pitchFamily="18" charset="0"/>
              <a:cs typeface="Times New Roman" panose="02020603050405020304" pitchFamily="18" charset="0"/>
            </a:endParaRPr>
          </a:p>
        </p:txBody>
      </p:sp>
      <p:sp>
        <p:nvSpPr>
          <p:cNvPr id="22" name="Shape 16"/>
          <p:cNvSpPr/>
          <p:nvPr/>
        </p:nvSpPr>
        <p:spPr>
          <a:xfrm>
            <a:off x="4828032" y="3063240"/>
            <a:ext cx="502920" cy="502920"/>
          </a:xfrm>
          <a:prstGeom prst="ellipse">
            <a:avLst/>
          </a:prstGeom>
          <a:solidFill>
            <a:srgbClr val="7FDBDA"/>
          </a:solidFill>
          <a:ln w="12700">
            <a:solidFill>
              <a:srgbClr val="7FDBDA"/>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23" name="Image 4" descr="preencoded.png"/>
          <p:cNvPicPr>
            <a:picLocks noChangeAspect="1"/>
          </p:cNvPicPr>
          <p:nvPr/>
        </p:nvPicPr>
        <p:blipFill>
          <a:blip r:embed="rId7"/>
          <a:stretch>
            <a:fillRect/>
          </a:stretch>
        </p:blipFill>
        <p:spPr>
          <a:xfrm>
            <a:off x="4864608" y="3099816"/>
            <a:ext cx="411480" cy="411480"/>
          </a:xfrm>
          <a:prstGeom prst="rect">
            <a:avLst/>
          </a:prstGeom>
        </p:spPr>
      </p:pic>
      <p:sp>
        <p:nvSpPr>
          <p:cNvPr id="24" name="Text 17"/>
          <p:cNvSpPr/>
          <p:nvPr/>
        </p:nvSpPr>
        <p:spPr>
          <a:xfrm>
            <a:off x="5440680" y="3035808"/>
            <a:ext cx="3291840" cy="365760"/>
          </a:xfrm>
          <a:prstGeom prst="rect">
            <a:avLst/>
          </a:prstGeom>
          <a:noFill/>
          <a:ln/>
        </p:spPr>
        <p:txBody>
          <a:bodyPr wrap="square" rtlCol="0" anchor="ctr"/>
          <a:lstStyle/>
          <a:p>
            <a:pPr marL="0" indent="0" algn="ctr">
              <a:buNone/>
            </a:pPr>
            <a:r>
              <a:rPr lang="en-US" sz="1500" b="1" dirty="0">
                <a:latin typeface="Times New Roman" panose="02020603050405020304" pitchFamily="18" charset="0"/>
                <a:ea typeface="Cambria" pitchFamily="34" charset="-122"/>
                <a:cs typeface="Times New Roman" panose="02020603050405020304" pitchFamily="18" charset="0"/>
              </a:rPr>
              <a:t>Equilibration</a:t>
            </a:r>
            <a:endParaRPr lang="en-US" sz="1500" dirty="0">
              <a:latin typeface="Times New Roman" panose="02020603050405020304" pitchFamily="18" charset="0"/>
              <a:cs typeface="Times New Roman" panose="02020603050405020304" pitchFamily="18" charset="0"/>
            </a:endParaRPr>
          </a:p>
        </p:txBody>
      </p:sp>
      <p:sp>
        <p:nvSpPr>
          <p:cNvPr id="25" name="Text 18"/>
          <p:cNvSpPr/>
          <p:nvPr/>
        </p:nvSpPr>
        <p:spPr>
          <a:xfrm>
            <a:off x="4834674" y="3602736"/>
            <a:ext cx="3886200" cy="868680"/>
          </a:xfrm>
          <a:prstGeom prst="rect">
            <a:avLst/>
          </a:prstGeom>
          <a:noFill/>
          <a:ln/>
        </p:spPr>
        <p:txBody>
          <a:bodyPr wrap="square" rtlCol="0" anchor="t"/>
          <a:lstStyle/>
          <a:p>
            <a:pPr marL="0" indent="0" algn="just">
              <a:buNone/>
            </a:pPr>
            <a:r>
              <a:rPr lang="en-US" sz="1000" dirty="0">
                <a:latin typeface="Times New Roman" panose="02020603050405020304" pitchFamily="18" charset="0"/>
                <a:ea typeface="Calibri" pitchFamily="34" charset="-122"/>
                <a:cs typeface="Times New Roman" panose="02020603050405020304" pitchFamily="18" charset="0"/>
              </a:rPr>
              <a:t>Cognitive balance achieved through assimilation and accommodation. Predictable, playful and emotionally safe experiences can reduce disequilibrium and strengthen Isaac's confidence gradually (Yanti et al., 2024).</a:t>
            </a:r>
            <a:endParaRPr lang="en-US" sz="1000"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926080" cy="5143500"/>
          </a:xfrm>
          <a:prstGeom prst="rect">
            <a:avLst/>
          </a:prstGeom>
          <a:solidFill>
            <a:srgbClr val="6D2E46"/>
          </a:solidFill>
          <a:ln w="12700">
            <a:solidFill>
              <a:srgbClr val="6D2E46"/>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3" name="Shape 1"/>
          <p:cNvSpPr/>
          <p:nvPr/>
        </p:nvSpPr>
        <p:spPr>
          <a:xfrm>
            <a:off x="-731520" y="3200400"/>
            <a:ext cx="2743200" cy="2743200"/>
          </a:xfrm>
          <a:prstGeom prst="ellipse">
            <a:avLst/>
          </a:prstGeom>
          <a:solidFill>
            <a:srgbClr val="A26769">
              <a:alpha val="50000"/>
            </a:srgbClr>
          </a:solidFill>
          <a:ln w="12700">
            <a:solidFill>
              <a:srgbClr val="A26769">
                <a:alpha val="50000"/>
              </a:srgbClr>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4" name="Image 0" descr="preencoded.png"/>
          <p:cNvPicPr>
            <a:picLocks noChangeAspect="1"/>
          </p:cNvPicPr>
          <p:nvPr/>
        </p:nvPicPr>
        <p:blipFill>
          <a:blip r:embed="rId3"/>
          <a:stretch>
            <a:fillRect/>
          </a:stretch>
        </p:blipFill>
        <p:spPr>
          <a:xfrm>
            <a:off x="731520" y="640080"/>
            <a:ext cx="1463040" cy="1463040"/>
          </a:xfrm>
          <a:prstGeom prst="rect">
            <a:avLst/>
          </a:prstGeom>
        </p:spPr>
      </p:pic>
      <p:sp>
        <p:nvSpPr>
          <p:cNvPr id="5" name="Text 2"/>
          <p:cNvSpPr/>
          <p:nvPr/>
        </p:nvSpPr>
        <p:spPr>
          <a:xfrm>
            <a:off x="182880" y="2286000"/>
            <a:ext cx="2560320" cy="1097280"/>
          </a:xfrm>
          <a:prstGeom prst="rect">
            <a:avLst/>
          </a:prstGeom>
          <a:noFill/>
          <a:ln/>
        </p:spPr>
        <p:txBody>
          <a:bodyPr wrap="square" rtlCol="0" anchor="ctr"/>
          <a:lstStyle/>
          <a:p>
            <a:pPr marL="0" indent="0" algn="ctr">
              <a:buNone/>
            </a:pPr>
            <a:r>
              <a:rPr lang="en-US" sz="2000" b="1" dirty="0">
                <a:solidFill>
                  <a:srgbClr val="FFFFFF"/>
                </a:solidFill>
                <a:latin typeface="Times New Roman" panose="02020603050405020304" pitchFamily="18" charset="0"/>
                <a:ea typeface="Cambria" pitchFamily="34" charset="-122"/>
                <a:cs typeface="Times New Roman" panose="02020603050405020304" pitchFamily="18" charset="0"/>
              </a:rPr>
              <a:t>Relevance to</a:t>
            </a:r>
            <a:endParaRPr lang="en-US" sz="2000" dirty="0">
              <a:latin typeface="Times New Roman" panose="02020603050405020304" pitchFamily="18" charset="0"/>
              <a:cs typeface="Times New Roman" panose="02020603050405020304" pitchFamily="18" charset="0"/>
            </a:endParaRPr>
          </a:p>
          <a:p>
            <a:pPr marL="0" indent="0" algn="ctr">
              <a:buNone/>
            </a:pPr>
            <a:r>
              <a:rPr lang="en-US" sz="2000" b="1" dirty="0">
                <a:solidFill>
                  <a:srgbClr val="FFFFFF"/>
                </a:solidFill>
                <a:latin typeface="Times New Roman" panose="02020603050405020304" pitchFamily="18" charset="0"/>
                <a:ea typeface="Cambria" pitchFamily="34" charset="-122"/>
                <a:cs typeface="Times New Roman" panose="02020603050405020304" pitchFamily="18" charset="0"/>
              </a:rPr>
              <a:t>Early Childhood</a:t>
            </a:r>
            <a:endParaRPr lang="en-US" sz="2000" dirty="0">
              <a:latin typeface="Times New Roman" panose="02020603050405020304" pitchFamily="18" charset="0"/>
              <a:cs typeface="Times New Roman" panose="02020603050405020304" pitchFamily="18" charset="0"/>
            </a:endParaRPr>
          </a:p>
        </p:txBody>
      </p:sp>
      <p:sp>
        <p:nvSpPr>
          <p:cNvPr id="7" name="Text 4"/>
          <p:cNvSpPr/>
          <p:nvPr/>
        </p:nvSpPr>
        <p:spPr>
          <a:xfrm>
            <a:off x="3200400" y="228600"/>
            <a:ext cx="5669280" cy="594360"/>
          </a:xfrm>
          <a:prstGeom prst="rect">
            <a:avLst/>
          </a:prstGeom>
          <a:noFill/>
          <a:ln/>
        </p:spPr>
        <p:txBody>
          <a:bodyPr wrap="square" rtlCol="0" anchor="ctr"/>
          <a:lstStyle/>
          <a:p>
            <a:pPr marL="0" indent="0" algn="ctr">
              <a:buNone/>
            </a:pPr>
            <a:r>
              <a:rPr lang="en-US" sz="2400" b="1" dirty="0">
                <a:solidFill>
                  <a:srgbClr val="6D2E46"/>
                </a:solidFill>
                <a:latin typeface="Times New Roman" panose="02020603050405020304" pitchFamily="18" charset="0"/>
                <a:ea typeface="Cambria" pitchFamily="34" charset="-122"/>
                <a:cs typeface="Times New Roman" panose="02020603050405020304" pitchFamily="18" charset="0"/>
              </a:rPr>
              <a:t>Isaac — Preoperational Stage (Age 4)</a:t>
            </a:r>
            <a:endParaRPr lang="en-US" sz="2400" dirty="0">
              <a:latin typeface="Times New Roman" panose="02020603050405020304" pitchFamily="18" charset="0"/>
              <a:cs typeface="Times New Roman" panose="02020603050405020304" pitchFamily="18" charset="0"/>
            </a:endParaRPr>
          </a:p>
        </p:txBody>
      </p:sp>
      <p:sp>
        <p:nvSpPr>
          <p:cNvPr id="8" name="Shape 5"/>
          <p:cNvSpPr/>
          <p:nvPr/>
        </p:nvSpPr>
        <p:spPr>
          <a:xfrm>
            <a:off x="3200400" y="960120"/>
            <a:ext cx="5669280" cy="868680"/>
          </a:xfrm>
          <a:prstGeom prst="roundRect">
            <a:avLst>
              <a:gd name="adj" fmla="val 8421"/>
            </a:avLst>
          </a:prstGeom>
          <a:solidFill>
            <a:srgbClr val="F9F0F3"/>
          </a:solidFill>
          <a:ln w="12700">
            <a:solidFill>
              <a:srgbClr val="ECE2D0"/>
            </a:solidFill>
            <a:prstDash val="solid"/>
          </a:ln>
          <a:effectLst>
            <a:outerShdw blurRad="50800" dist="25400" dir="2700000" algn="bl" rotWithShape="0">
              <a:srgbClr val="000000">
                <a:alpha val="10000"/>
              </a:srgbClr>
            </a:outerShdw>
          </a:effectLst>
        </p:spPr>
        <p:txBody>
          <a:bodyPr/>
          <a:lstStyle/>
          <a:p>
            <a:endParaRPr lang="en-US">
              <a:latin typeface="Times New Roman" panose="02020603050405020304" pitchFamily="18" charset="0"/>
              <a:cs typeface="Times New Roman" panose="02020603050405020304" pitchFamily="18" charset="0"/>
            </a:endParaRPr>
          </a:p>
        </p:txBody>
      </p:sp>
      <p:pic>
        <p:nvPicPr>
          <p:cNvPr id="9" name="Image 1" descr="preencoded.png"/>
          <p:cNvPicPr>
            <a:picLocks noChangeAspect="1"/>
          </p:cNvPicPr>
          <p:nvPr/>
        </p:nvPicPr>
        <p:blipFill>
          <a:blip r:embed="rId4"/>
          <a:stretch>
            <a:fillRect/>
          </a:stretch>
        </p:blipFill>
        <p:spPr>
          <a:xfrm>
            <a:off x="3337560" y="1143000"/>
            <a:ext cx="411480" cy="411480"/>
          </a:xfrm>
          <a:prstGeom prst="rect">
            <a:avLst/>
          </a:prstGeom>
        </p:spPr>
      </p:pic>
      <p:sp>
        <p:nvSpPr>
          <p:cNvPr id="10" name="Text 6"/>
          <p:cNvSpPr/>
          <p:nvPr/>
        </p:nvSpPr>
        <p:spPr>
          <a:xfrm>
            <a:off x="3840480" y="1014984"/>
            <a:ext cx="2286000" cy="320040"/>
          </a:xfrm>
          <a:prstGeom prst="rect">
            <a:avLst/>
          </a:prstGeom>
          <a:noFill/>
          <a:ln/>
        </p:spPr>
        <p:txBody>
          <a:bodyPr wrap="square" rtlCol="0" anchor="ctr"/>
          <a:lstStyle/>
          <a:p>
            <a:pPr marL="0" indent="0">
              <a:buNone/>
            </a:pPr>
            <a:r>
              <a:rPr lang="en-US" sz="1200" b="1" dirty="0">
                <a:solidFill>
                  <a:srgbClr val="6D2E46"/>
                </a:solidFill>
                <a:latin typeface="Times New Roman" panose="02020603050405020304" pitchFamily="18" charset="0"/>
                <a:ea typeface="Cambria" pitchFamily="34" charset="-122"/>
                <a:cs typeface="Times New Roman" panose="02020603050405020304" pitchFamily="18" charset="0"/>
              </a:rPr>
              <a:t>Preoperational Stage</a:t>
            </a:r>
            <a:endParaRPr lang="en-US" sz="1200" dirty="0">
              <a:latin typeface="Times New Roman" panose="02020603050405020304" pitchFamily="18" charset="0"/>
              <a:cs typeface="Times New Roman" panose="02020603050405020304" pitchFamily="18" charset="0"/>
            </a:endParaRPr>
          </a:p>
        </p:txBody>
      </p:sp>
      <p:sp>
        <p:nvSpPr>
          <p:cNvPr id="11" name="Text 7"/>
          <p:cNvSpPr/>
          <p:nvPr/>
        </p:nvSpPr>
        <p:spPr>
          <a:xfrm>
            <a:off x="3840480" y="1344168"/>
            <a:ext cx="4846320" cy="420624"/>
          </a:xfrm>
          <a:prstGeom prst="rect">
            <a:avLst/>
          </a:prstGeom>
          <a:noFill/>
          <a:ln/>
        </p:spPr>
        <p:txBody>
          <a:bodyPr wrap="square" rtlCol="0" anchor="ctr"/>
          <a:lstStyle/>
          <a:p>
            <a:pPr marL="0" indent="0" algn="just">
              <a:buNone/>
            </a:pPr>
            <a:r>
              <a:rPr lang="en-US" sz="950" dirty="0">
                <a:solidFill>
                  <a:srgbClr val="333333"/>
                </a:solidFill>
                <a:latin typeface="Times New Roman" panose="02020603050405020304" pitchFamily="18" charset="0"/>
                <a:ea typeface="Calibri" pitchFamily="34" charset="-122"/>
                <a:cs typeface="Times New Roman" panose="02020603050405020304" pitchFamily="18" charset="0"/>
              </a:rPr>
              <a:t>At four years old, Isaac is in the preoperational stage, characterised by symbolic thinking, intuitive reasoning, egocentrism and increasing use of language (</a:t>
            </a:r>
            <a:r>
              <a:rPr lang="en-US" sz="950" dirty="0" err="1">
                <a:solidFill>
                  <a:srgbClr val="333333"/>
                </a:solidFill>
                <a:latin typeface="Times New Roman" panose="02020603050405020304" pitchFamily="18" charset="0"/>
                <a:ea typeface="Calibri" pitchFamily="34" charset="-122"/>
                <a:cs typeface="Times New Roman" panose="02020603050405020304" pitchFamily="18" charset="0"/>
              </a:rPr>
              <a:t>MSEd</a:t>
            </a:r>
            <a:r>
              <a:rPr lang="en-US" sz="950" dirty="0">
                <a:solidFill>
                  <a:srgbClr val="333333"/>
                </a:solidFill>
                <a:latin typeface="Times New Roman" panose="02020603050405020304" pitchFamily="18" charset="0"/>
                <a:ea typeface="Calibri" pitchFamily="34" charset="-122"/>
                <a:cs typeface="Times New Roman" panose="02020603050405020304" pitchFamily="18" charset="0"/>
              </a:rPr>
              <a:t>, 2026).</a:t>
            </a:r>
            <a:endParaRPr lang="en-US" sz="950" dirty="0">
              <a:latin typeface="Times New Roman" panose="02020603050405020304" pitchFamily="18" charset="0"/>
              <a:cs typeface="Times New Roman" panose="02020603050405020304" pitchFamily="18" charset="0"/>
            </a:endParaRPr>
          </a:p>
        </p:txBody>
      </p:sp>
      <p:sp>
        <p:nvSpPr>
          <p:cNvPr id="12" name="Shape 8"/>
          <p:cNvSpPr/>
          <p:nvPr/>
        </p:nvSpPr>
        <p:spPr>
          <a:xfrm>
            <a:off x="3200400" y="1965960"/>
            <a:ext cx="5669280" cy="868680"/>
          </a:xfrm>
          <a:prstGeom prst="roundRect">
            <a:avLst>
              <a:gd name="adj" fmla="val 8421"/>
            </a:avLst>
          </a:prstGeom>
          <a:solidFill>
            <a:srgbClr val="FFFFFF"/>
          </a:solidFill>
          <a:ln w="12700">
            <a:solidFill>
              <a:srgbClr val="ECE2D0"/>
            </a:solidFill>
            <a:prstDash val="solid"/>
          </a:ln>
          <a:effectLst>
            <a:outerShdw blurRad="50800" dist="25400" dir="2700000" algn="bl" rotWithShape="0">
              <a:srgbClr val="000000">
                <a:alpha val="10000"/>
              </a:srgbClr>
            </a:outerShdw>
          </a:effectLst>
        </p:spPr>
        <p:txBody>
          <a:bodyPr/>
          <a:lstStyle/>
          <a:p>
            <a:endParaRPr lang="en-US">
              <a:latin typeface="Times New Roman" panose="02020603050405020304" pitchFamily="18" charset="0"/>
              <a:cs typeface="Times New Roman" panose="02020603050405020304" pitchFamily="18" charset="0"/>
            </a:endParaRPr>
          </a:p>
        </p:txBody>
      </p:sp>
      <p:pic>
        <p:nvPicPr>
          <p:cNvPr id="13" name="Image 2" descr="preencoded.png"/>
          <p:cNvPicPr>
            <a:picLocks noChangeAspect="1"/>
          </p:cNvPicPr>
          <p:nvPr/>
        </p:nvPicPr>
        <p:blipFill>
          <a:blip r:embed="rId5"/>
          <a:stretch>
            <a:fillRect/>
          </a:stretch>
        </p:blipFill>
        <p:spPr>
          <a:xfrm>
            <a:off x="3337560" y="2148840"/>
            <a:ext cx="411480" cy="411480"/>
          </a:xfrm>
          <a:prstGeom prst="rect">
            <a:avLst/>
          </a:prstGeom>
        </p:spPr>
      </p:pic>
      <p:sp>
        <p:nvSpPr>
          <p:cNvPr id="14" name="Text 9"/>
          <p:cNvSpPr/>
          <p:nvPr/>
        </p:nvSpPr>
        <p:spPr>
          <a:xfrm>
            <a:off x="3840480" y="2020824"/>
            <a:ext cx="2286000" cy="320040"/>
          </a:xfrm>
          <a:prstGeom prst="rect">
            <a:avLst/>
          </a:prstGeom>
          <a:noFill/>
          <a:ln/>
        </p:spPr>
        <p:txBody>
          <a:bodyPr wrap="square" rtlCol="0" anchor="ctr"/>
          <a:lstStyle/>
          <a:p>
            <a:pPr marL="0" indent="0">
              <a:buNone/>
            </a:pPr>
            <a:r>
              <a:rPr lang="en-US" sz="1200" b="1" dirty="0">
                <a:solidFill>
                  <a:srgbClr val="A26769"/>
                </a:solidFill>
                <a:latin typeface="Times New Roman" panose="02020603050405020304" pitchFamily="18" charset="0"/>
                <a:ea typeface="Cambria" pitchFamily="34" charset="-122"/>
                <a:cs typeface="Times New Roman" panose="02020603050405020304" pitchFamily="18" charset="0"/>
              </a:rPr>
              <a:t>Limited Independent Play</a:t>
            </a:r>
            <a:endParaRPr lang="en-US" sz="1200" dirty="0">
              <a:latin typeface="Times New Roman" panose="02020603050405020304" pitchFamily="18" charset="0"/>
              <a:cs typeface="Times New Roman" panose="02020603050405020304" pitchFamily="18" charset="0"/>
            </a:endParaRPr>
          </a:p>
        </p:txBody>
      </p:sp>
      <p:sp>
        <p:nvSpPr>
          <p:cNvPr id="15" name="Text 10"/>
          <p:cNvSpPr/>
          <p:nvPr/>
        </p:nvSpPr>
        <p:spPr>
          <a:xfrm>
            <a:off x="3840480" y="2350008"/>
            <a:ext cx="4846320" cy="420624"/>
          </a:xfrm>
          <a:prstGeom prst="rect">
            <a:avLst/>
          </a:prstGeom>
          <a:noFill/>
          <a:ln/>
        </p:spPr>
        <p:txBody>
          <a:bodyPr wrap="square" rtlCol="0" anchor="ctr"/>
          <a:lstStyle/>
          <a:p>
            <a:pPr marL="0" indent="0" algn="just">
              <a:buNone/>
            </a:pPr>
            <a:r>
              <a:rPr lang="en-US" sz="950" dirty="0">
                <a:solidFill>
                  <a:srgbClr val="333333"/>
                </a:solidFill>
                <a:latin typeface="Times New Roman" panose="02020603050405020304" pitchFamily="18" charset="0"/>
                <a:ea typeface="Calibri" pitchFamily="34" charset="-122"/>
                <a:cs typeface="Times New Roman" panose="02020603050405020304" pitchFamily="18" charset="0"/>
              </a:rPr>
              <a:t>His limited independent play may restrict opportunities for symbolic representation, problem solving and imaginative experimentation essential routes for constructing early understanding through activity.</a:t>
            </a:r>
            <a:endParaRPr lang="en-US" sz="950" dirty="0">
              <a:latin typeface="Times New Roman" panose="02020603050405020304" pitchFamily="18" charset="0"/>
              <a:cs typeface="Times New Roman" panose="02020603050405020304" pitchFamily="18" charset="0"/>
            </a:endParaRPr>
          </a:p>
        </p:txBody>
      </p:sp>
      <p:sp>
        <p:nvSpPr>
          <p:cNvPr id="16" name="Shape 11"/>
          <p:cNvSpPr/>
          <p:nvPr/>
        </p:nvSpPr>
        <p:spPr>
          <a:xfrm>
            <a:off x="3200400" y="2971800"/>
            <a:ext cx="5669280" cy="868680"/>
          </a:xfrm>
          <a:prstGeom prst="roundRect">
            <a:avLst>
              <a:gd name="adj" fmla="val 8421"/>
            </a:avLst>
          </a:prstGeom>
          <a:solidFill>
            <a:srgbClr val="F9F0F3"/>
          </a:solidFill>
          <a:ln w="12700">
            <a:solidFill>
              <a:srgbClr val="ECE2D0"/>
            </a:solidFill>
            <a:prstDash val="solid"/>
          </a:ln>
          <a:effectLst>
            <a:outerShdw blurRad="50800" dist="25400" dir="2700000" algn="bl" rotWithShape="0">
              <a:srgbClr val="000000">
                <a:alpha val="10000"/>
              </a:srgbClr>
            </a:outerShdw>
          </a:effectLst>
        </p:spPr>
        <p:txBody>
          <a:bodyPr/>
          <a:lstStyle/>
          <a:p>
            <a:endParaRPr lang="en-US">
              <a:latin typeface="Times New Roman" panose="02020603050405020304" pitchFamily="18" charset="0"/>
              <a:cs typeface="Times New Roman" panose="02020603050405020304" pitchFamily="18" charset="0"/>
            </a:endParaRPr>
          </a:p>
        </p:txBody>
      </p:sp>
      <p:pic>
        <p:nvPicPr>
          <p:cNvPr id="17" name="Image 3" descr="preencoded.png"/>
          <p:cNvPicPr>
            <a:picLocks noChangeAspect="1"/>
          </p:cNvPicPr>
          <p:nvPr/>
        </p:nvPicPr>
        <p:blipFill>
          <a:blip r:embed="rId6"/>
          <a:stretch>
            <a:fillRect/>
          </a:stretch>
        </p:blipFill>
        <p:spPr>
          <a:xfrm>
            <a:off x="3337560" y="3154680"/>
            <a:ext cx="411480" cy="411480"/>
          </a:xfrm>
          <a:prstGeom prst="rect">
            <a:avLst/>
          </a:prstGeom>
        </p:spPr>
      </p:pic>
      <p:sp>
        <p:nvSpPr>
          <p:cNvPr id="18" name="Text 12"/>
          <p:cNvSpPr/>
          <p:nvPr/>
        </p:nvSpPr>
        <p:spPr>
          <a:xfrm>
            <a:off x="3840480" y="3026664"/>
            <a:ext cx="2286000" cy="320040"/>
          </a:xfrm>
          <a:prstGeom prst="rect">
            <a:avLst/>
          </a:prstGeom>
          <a:noFill/>
          <a:ln/>
        </p:spPr>
        <p:txBody>
          <a:bodyPr wrap="square" rtlCol="0" anchor="ctr"/>
          <a:lstStyle/>
          <a:p>
            <a:pPr marL="0" indent="0">
              <a:buNone/>
            </a:pPr>
            <a:r>
              <a:rPr lang="en-US" sz="1200" b="1" dirty="0">
                <a:solidFill>
                  <a:srgbClr val="6D2E46"/>
                </a:solidFill>
                <a:latin typeface="Times New Roman" panose="02020603050405020304" pitchFamily="18" charset="0"/>
                <a:ea typeface="Cambria" pitchFamily="34" charset="-122"/>
                <a:cs typeface="Times New Roman" panose="02020603050405020304" pitchFamily="18" charset="0"/>
              </a:rPr>
              <a:t>Group Activity Difficulty</a:t>
            </a:r>
            <a:endParaRPr lang="en-US" sz="1200" dirty="0">
              <a:latin typeface="Times New Roman" panose="02020603050405020304" pitchFamily="18" charset="0"/>
              <a:cs typeface="Times New Roman" panose="02020603050405020304" pitchFamily="18" charset="0"/>
            </a:endParaRPr>
          </a:p>
        </p:txBody>
      </p:sp>
      <p:sp>
        <p:nvSpPr>
          <p:cNvPr id="19" name="Text 13"/>
          <p:cNvSpPr/>
          <p:nvPr/>
        </p:nvSpPr>
        <p:spPr>
          <a:xfrm>
            <a:off x="3840480" y="3355848"/>
            <a:ext cx="4846320" cy="420624"/>
          </a:xfrm>
          <a:prstGeom prst="rect">
            <a:avLst/>
          </a:prstGeom>
          <a:noFill/>
          <a:ln/>
        </p:spPr>
        <p:txBody>
          <a:bodyPr wrap="square" rtlCol="0" anchor="ctr"/>
          <a:lstStyle/>
          <a:p>
            <a:pPr marL="0" indent="0" algn="just">
              <a:buNone/>
            </a:pPr>
            <a:r>
              <a:rPr lang="en-US" sz="950" dirty="0">
                <a:solidFill>
                  <a:srgbClr val="333333"/>
                </a:solidFill>
                <a:latin typeface="Times New Roman" panose="02020603050405020304" pitchFamily="18" charset="0"/>
                <a:ea typeface="Calibri" pitchFamily="34" charset="-122"/>
                <a:cs typeface="Times New Roman" panose="02020603050405020304" pitchFamily="18" charset="0"/>
              </a:rPr>
              <a:t>Difficulty joining group activities may reflect immature perspective-taking, reduced confidence or limited practice in cooperative play, rather than deliberate refusal or persistent </a:t>
            </a:r>
            <a:r>
              <a:rPr lang="en-US" sz="950" dirty="0" err="1">
                <a:solidFill>
                  <a:srgbClr val="333333"/>
                </a:solidFill>
                <a:latin typeface="Times New Roman" panose="02020603050405020304" pitchFamily="18" charset="0"/>
                <a:ea typeface="Calibri" pitchFamily="34" charset="-122"/>
                <a:cs typeface="Times New Roman" panose="02020603050405020304" pitchFamily="18" charset="0"/>
              </a:rPr>
              <a:t>behavioural</a:t>
            </a:r>
            <a:r>
              <a:rPr lang="en-US" sz="950" dirty="0">
                <a:solidFill>
                  <a:srgbClr val="333333"/>
                </a:solidFill>
                <a:latin typeface="Times New Roman" panose="02020603050405020304" pitchFamily="18" charset="0"/>
                <a:ea typeface="Calibri" pitchFamily="34" charset="-122"/>
                <a:cs typeface="Times New Roman" panose="02020603050405020304" pitchFamily="18" charset="0"/>
              </a:rPr>
              <a:t> opposition (</a:t>
            </a:r>
            <a:r>
              <a:rPr lang="en-US" sz="950" dirty="0" err="1">
                <a:solidFill>
                  <a:srgbClr val="333333"/>
                </a:solidFill>
                <a:latin typeface="Times New Roman" panose="02020603050405020304" pitchFamily="18" charset="0"/>
                <a:ea typeface="Calibri" pitchFamily="34" charset="-122"/>
                <a:cs typeface="Times New Roman" panose="02020603050405020304" pitchFamily="18" charset="0"/>
              </a:rPr>
              <a:t>Babullah</a:t>
            </a:r>
            <a:r>
              <a:rPr lang="en-US" sz="950" dirty="0">
                <a:solidFill>
                  <a:srgbClr val="333333"/>
                </a:solidFill>
                <a:latin typeface="Times New Roman" panose="02020603050405020304" pitchFamily="18" charset="0"/>
                <a:ea typeface="Calibri" pitchFamily="34" charset="-122"/>
                <a:cs typeface="Times New Roman" panose="02020603050405020304" pitchFamily="18" charset="0"/>
              </a:rPr>
              <a:t>, 2022).</a:t>
            </a:r>
            <a:endParaRPr lang="en-US" sz="950" dirty="0">
              <a:latin typeface="Times New Roman" panose="02020603050405020304" pitchFamily="18" charset="0"/>
              <a:cs typeface="Times New Roman" panose="02020603050405020304" pitchFamily="18" charset="0"/>
            </a:endParaRPr>
          </a:p>
        </p:txBody>
      </p:sp>
      <p:sp>
        <p:nvSpPr>
          <p:cNvPr id="20" name="Shape 14"/>
          <p:cNvSpPr/>
          <p:nvPr/>
        </p:nvSpPr>
        <p:spPr>
          <a:xfrm>
            <a:off x="3200400" y="3977640"/>
            <a:ext cx="5669280" cy="868680"/>
          </a:xfrm>
          <a:prstGeom prst="roundRect">
            <a:avLst>
              <a:gd name="adj" fmla="val 8421"/>
            </a:avLst>
          </a:prstGeom>
          <a:solidFill>
            <a:srgbClr val="FFFFFF"/>
          </a:solidFill>
          <a:ln w="12700">
            <a:solidFill>
              <a:srgbClr val="ECE2D0"/>
            </a:solidFill>
            <a:prstDash val="solid"/>
          </a:ln>
          <a:effectLst>
            <a:outerShdw blurRad="50800" dist="25400" dir="2700000" algn="bl" rotWithShape="0">
              <a:srgbClr val="000000">
                <a:alpha val="10000"/>
              </a:srgbClr>
            </a:outerShdw>
          </a:effectLst>
        </p:spPr>
        <p:txBody>
          <a:bodyPr/>
          <a:lstStyle/>
          <a:p>
            <a:endParaRPr lang="en-US">
              <a:latin typeface="Times New Roman" panose="02020603050405020304" pitchFamily="18" charset="0"/>
              <a:cs typeface="Times New Roman" panose="02020603050405020304" pitchFamily="18" charset="0"/>
            </a:endParaRPr>
          </a:p>
        </p:txBody>
      </p:sp>
      <p:pic>
        <p:nvPicPr>
          <p:cNvPr id="21" name="Image 4" descr="preencoded.png"/>
          <p:cNvPicPr>
            <a:picLocks noChangeAspect="1"/>
          </p:cNvPicPr>
          <p:nvPr/>
        </p:nvPicPr>
        <p:blipFill>
          <a:blip r:embed="rId7"/>
          <a:stretch>
            <a:fillRect/>
          </a:stretch>
        </p:blipFill>
        <p:spPr>
          <a:xfrm>
            <a:off x="3337560" y="4160520"/>
            <a:ext cx="411480" cy="411480"/>
          </a:xfrm>
          <a:prstGeom prst="rect">
            <a:avLst/>
          </a:prstGeom>
        </p:spPr>
      </p:pic>
      <p:sp>
        <p:nvSpPr>
          <p:cNvPr id="22" name="Text 15"/>
          <p:cNvSpPr/>
          <p:nvPr/>
        </p:nvSpPr>
        <p:spPr>
          <a:xfrm>
            <a:off x="3840480" y="4032504"/>
            <a:ext cx="2286000" cy="320040"/>
          </a:xfrm>
          <a:prstGeom prst="rect">
            <a:avLst/>
          </a:prstGeom>
          <a:noFill/>
          <a:ln/>
        </p:spPr>
        <p:txBody>
          <a:bodyPr wrap="square" rtlCol="0" anchor="ctr"/>
          <a:lstStyle/>
          <a:p>
            <a:pPr marL="0" indent="0">
              <a:buNone/>
            </a:pPr>
            <a:r>
              <a:rPr lang="en-US" sz="1200" b="1" dirty="0">
                <a:solidFill>
                  <a:srgbClr val="A26769"/>
                </a:solidFill>
                <a:latin typeface="Times New Roman" panose="02020603050405020304" pitchFamily="18" charset="0"/>
                <a:ea typeface="Cambria" pitchFamily="34" charset="-122"/>
                <a:cs typeface="Times New Roman" panose="02020603050405020304" pitchFamily="18" charset="0"/>
              </a:rPr>
              <a:t>Language Delay</a:t>
            </a:r>
            <a:endParaRPr lang="en-US" sz="1200" dirty="0">
              <a:latin typeface="Times New Roman" panose="02020603050405020304" pitchFamily="18" charset="0"/>
              <a:cs typeface="Times New Roman" panose="02020603050405020304" pitchFamily="18" charset="0"/>
            </a:endParaRPr>
          </a:p>
        </p:txBody>
      </p:sp>
      <p:sp>
        <p:nvSpPr>
          <p:cNvPr id="23" name="Text 16"/>
          <p:cNvSpPr/>
          <p:nvPr/>
        </p:nvSpPr>
        <p:spPr>
          <a:xfrm>
            <a:off x="3840480" y="4361688"/>
            <a:ext cx="4846320" cy="420624"/>
          </a:xfrm>
          <a:prstGeom prst="rect">
            <a:avLst/>
          </a:prstGeom>
          <a:noFill/>
          <a:ln/>
        </p:spPr>
        <p:txBody>
          <a:bodyPr wrap="square" rtlCol="0" anchor="ctr"/>
          <a:lstStyle/>
          <a:p>
            <a:pPr marL="0" indent="0" algn="just">
              <a:buNone/>
            </a:pPr>
            <a:r>
              <a:rPr lang="en-US" sz="950" dirty="0">
                <a:solidFill>
                  <a:srgbClr val="333333"/>
                </a:solidFill>
                <a:latin typeface="Times New Roman" panose="02020603050405020304" pitchFamily="18" charset="0"/>
                <a:ea typeface="Calibri" pitchFamily="34" charset="-122"/>
                <a:cs typeface="Times New Roman" panose="02020603050405020304" pitchFamily="18" charset="0"/>
              </a:rPr>
              <a:t>Language delay may constrain Isaac's ability to represent ideas verbally, organise experiences, negotiate play roles and express distress, thereby affecting cognitive and social participation within nursery routines (Bal et al., 2024).</a:t>
            </a:r>
            <a:endParaRPr lang="en-US" sz="950" dirty="0">
              <a:latin typeface="Times New Roman" panose="02020603050405020304" pitchFamily="18" charset="0"/>
              <a:cs typeface="Times New Roman" panose="02020603050405020304" pitchFamily="18" charset="0"/>
            </a:endParaRPr>
          </a:p>
        </p:txBody>
      </p:sp>
    </p:spTree>
  </p:cSld>
  <p:clrMapOvr>
    <a:masterClrMapping/>
  </p:clrMapOvr>
  <p:transition spd="slow">
    <p:wheel spokes="1"/>
  </p:transition>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65A82"/>
        </a:solidFill>
        <a:effectLst/>
      </p:bgPr>
    </p:bg>
    <p:spTree>
      <p:nvGrpSpPr>
        <p:cNvPr id="1" name=""/>
        <p:cNvGrpSpPr/>
        <p:nvPr/>
      </p:nvGrpSpPr>
      <p:grpSpPr>
        <a:xfrm>
          <a:off x="0" y="0"/>
          <a:ext cx="0" cy="0"/>
          <a:chOff x="0" y="0"/>
          <a:chExt cx="0" cy="0"/>
        </a:xfrm>
      </p:grpSpPr>
      <p:sp>
        <p:nvSpPr>
          <p:cNvPr id="2" name="Shape 0"/>
          <p:cNvSpPr/>
          <p:nvPr/>
        </p:nvSpPr>
        <p:spPr>
          <a:xfrm>
            <a:off x="5943600" y="-914400"/>
            <a:ext cx="4572000" cy="4572000"/>
          </a:xfrm>
          <a:prstGeom prst="ellipse">
            <a:avLst/>
          </a:prstGeom>
          <a:solidFill>
            <a:srgbClr val="1C7293">
              <a:alpha val="50000"/>
            </a:srgbClr>
          </a:solidFill>
          <a:ln w="12700">
            <a:solidFill>
              <a:srgbClr val="1C7293">
                <a:alpha val="50000"/>
              </a:srgbClr>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3" name="Shape 1"/>
          <p:cNvSpPr/>
          <p:nvPr/>
        </p:nvSpPr>
        <p:spPr>
          <a:xfrm>
            <a:off x="-457200" y="3657600"/>
            <a:ext cx="2743200" cy="2743200"/>
          </a:xfrm>
          <a:prstGeom prst="ellipse">
            <a:avLst/>
          </a:prstGeom>
          <a:solidFill>
            <a:srgbClr val="21295C">
              <a:alpha val="40000"/>
            </a:srgbClr>
          </a:solidFill>
          <a:ln w="12700">
            <a:solidFill>
              <a:srgbClr val="21295C">
                <a:alpha val="40000"/>
              </a:srgbClr>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4" name="Image 0" descr="preencoded.png"/>
          <p:cNvPicPr>
            <a:picLocks noChangeAspect="1"/>
          </p:cNvPicPr>
          <p:nvPr/>
        </p:nvPicPr>
        <p:blipFill>
          <a:blip r:embed="rId3"/>
          <a:stretch>
            <a:fillRect/>
          </a:stretch>
        </p:blipFill>
        <p:spPr>
          <a:xfrm>
            <a:off x="274320" y="137160"/>
            <a:ext cx="685800" cy="685800"/>
          </a:xfrm>
          <a:prstGeom prst="rect">
            <a:avLst/>
          </a:prstGeom>
        </p:spPr>
      </p:pic>
      <p:sp>
        <p:nvSpPr>
          <p:cNvPr id="5" name="Text 2"/>
          <p:cNvSpPr/>
          <p:nvPr/>
        </p:nvSpPr>
        <p:spPr>
          <a:xfrm>
            <a:off x="1097280" y="137160"/>
            <a:ext cx="7772400" cy="685800"/>
          </a:xfrm>
          <a:prstGeom prst="rect">
            <a:avLst/>
          </a:prstGeom>
          <a:noFill/>
          <a:ln/>
        </p:spPr>
        <p:txBody>
          <a:bodyPr wrap="square" rtlCol="0" anchor="ctr"/>
          <a:lstStyle/>
          <a:p>
            <a:pPr marL="0" indent="0" algn="ctr">
              <a:buNone/>
            </a:pPr>
            <a:r>
              <a:rPr lang="en-US" sz="3000" b="1" dirty="0">
                <a:solidFill>
                  <a:srgbClr val="FFFFFF"/>
                </a:solidFill>
                <a:latin typeface="Times New Roman" panose="02020603050405020304" pitchFamily="18" charset="0"/>
                <a:ea typeface="Cambria" pitchFamily="34" charset="-122"/>
                <a:cs typeface="Times New Roman" panose="02020603050405020304" pitchFamily="18" charset="0"/>
              </a:rPr>
              <a:t>Application to Isaac's Experiences</a:t>
            </a:r>
            <a:endParaRPr lang="en-US" sz="3000" dirty="0">
              <a:latin typeface="Times New Roman" panose="02020603050405020304" pitchFamily="18" charset="0"/>
              <a:cs typeface="Times New Roman" panose="02020603050405020304" pitchFamily="18" charset="0"/>
            </a:endParaRPr>
          </a:p>
        </p:txBody>
      </p:sp>
      <p:sp>
        <p:nvSpPr>
          <p:cNvPr id="6" name="Shape 3"/>
          <p:cNvSpPr/>
          <p:nvPr/>
        </p:nvSpPr>
        <p:spPr>
          <a:xfrm>
            <a:off x="274320" y="1051560"/>
            <a:ext cx="8595360" cy="804672"/>
          </a:xfrm>
          <a:prstGeom prst="roundRect">
            <a:avLst>
              <a:gd name="adj" fmla="val 11364"/>
            </a:avLst>
          </a:prstGeom>
          <a:solidFill>
            <a:srgbClr val="0A4A6E">
              <a:alpha val="80000"/>
            </a:srgbClr>
          </a:solidFill>
          <a:ln w="12700">
            <a:solidFill>
              <a:srgbClr val="1C7293"/>
            </a:solidFill>
            <a:prstDash val="solid"/>
          </a:ln>
          <a:effectLst>
            <a:outerShdw blurRad="76200" dist="25400" dir="2700000" algn="bl" rotWithShape="0">
              <a:srgbClr val="000000">
                <a:alpha val="20000"/>
              </a:srgbClr>
            </a:outerShdw>
          </a:effectLst>
        </p:spPr>
        <p:txBody>
          <a:bodyPr/>
          <a:lstStyle/>
          <a:p>
            <a:endParaRPr lang="en-US">
              <a:latin typeface="Times New Roman" panose="02020603050405020304" pitchFamily="18" charset="0"/>
              <a:cs typeface="Times New Roman" panose="02020603050405020304" pitchFamily="18" charset="0"/>
            </a:endParaRPr>
          </a:p>
        </p:txBody>
      </p:sp>
      <p:sp>
        <p:nvSpPr>
          <p:cNvPr id="7" name="Shape 4"/>
          <p:cNvSpPr/>
          <p:nvPr/>
        </p:nvSpPr>
        <p:spPr>
          <a:xfrm>
            <a:off x="411480" y="1216152"/>
            <a:ext cx="457200" cy="457200"/>
          </a:xfrm>
          <a:prstGeom prst="ellipse">
            <a:avLst/>
          </a:prstGeom>
          <a:solidFill>
            <a:srgbClr val="FFE66D"/>
          </a:solidFill>
          <a:ln w="12700">
            <a:solidFill>
              <a:srgbClr val="FFE66D"/>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8" name="Image 1" descr="preencoded.png"/>
          <p:cNvPicPr>
            <a:picLocks noChangeAspect="1"/>
          </p:cNvPicPr>
          <p:nvPr/>
        </p:nvPicPr>
        <p:blipFill>
          <a:blip r:embed="rId4"/>
          <a:stretch>
            <a:fillRect/>
          </a:stretch>
        </p:blipFill>
        <p:spPr>
          <a:xfrm>
            <a:off x="448056" y="1252728"/>
            <a:ext cx="365760" cy="365760"/>
          </a:xfrm>
          <a:prstGeom prst="rect">
            <a:avLst/>
          </a:prstGeom>
        </p:spPr>
      </p:pic>
      <p:sp>
        <p:nvSpPr>
          <p:cNvPr id="9" name="Text 5"/>
          <p:cNvSpPr/>
          <p:nvPr/>
        </p:nvSpPr>
        <p:spPr>
          <a:xfrm>
            <a:off x="1005840" y="1124712"/>
            <a:ext cx="2011680" cy="320040"/>
          </a:xfrm>
          <a:prstGeom prst="rect">
            <a:avLst/>
          </a:prstGeom>
          <a:noFill/>
          <a:ln/>
        </p:spPr>
        <p:txBody>
          <a:bodyPr wrap="square" rtlCol="0" anchor="ctr"/>
          <a:lstStyle/>
          <a:p>
            <a:pPr marL="0" indent="0">
              <a:buNone/>
            </a:pPr>
            <a:r>
              <a:rPr lang="en-US" sz="1200" b="1" dirty="0">
                <a:solidFill>
                  <a:srgbClr val="FFE66D"/>
                </a:solidFill>
                <a:latin typeface="Times New Roman" panose="02020603050405020304" pitchFamily="18" charset="0"/>
                <a:ea typeface="Cambria" pitchFamily="34" charset="-122"/>
                <a:cs typeface="Times New Roman" panose="02020603050405020304" pitchFamily="18" charset="0"/>
              </a:rPr>
              <a:t>Disrupted Childcare:</a:t>
            </a:r>
            <a:endParaRPr lang="en-US" sz="1200" dirty="0">
              <a:latin typeface="Times New Roman" panose="02020603050405020304" pitchFamily="18" charset="0"/>
              <a:cs typeface="Times New Roman" panose="02020603050405020304" pitchFamily="18" charset="0"/>
            </a:endParaRPr>
          </a:p>
        </p:txBody>
      </p:sp>
      <p:sp>
        <p:nvSpPr>
          <p:cNvPr id="10" name="Text 6"/>
          <p:cNvSpPr/>
          <p:nvPr/>
        </p:nvSpPr>
        <p:spPr>
          <a:xfrm>
            <a:off x="1005840" y="1444752"/>
            <a:ext cx="7726680" cy="347472"/>
          </a:xfrm>
          <a:prstGeom prst="rect">
            <a:avLst/>
          </a:prstGeom>
          <a:noFill/>
          <a:ln/>
        </p:spPr>
        <p:txBody>
          <a:bodyPr wrap="square" rtlCol="0" anchor="ctr"/>
          <a:lstStyle/>
          <a:p>
            <a:pPr marL="0" indent="0" algn="just">
              <a:buNone/>
            </a:pPr>
            <a:r>
              <a:rPr lang="en-US" sz="1000" dirty="0">
                <a:solidFill>
                  <a:schemeClr val="bg1"/>
                </a:solidFill>
                <a:latin typeface="Times New Roman" panose="02020603050405020304" pitchFamily="18" charset="0"/>
                <a:ea typeface="Calibri" pitchFamily="34" charset="-122"/>
                <a:cs typeface="Times New Roman" panose="02020603050405020304" pitchFamily="18" charset="0"/>
              </a:rPr>
              <a:t>Disrupted childcare may have interrupted Isaac's continuity of exploration, weakening familiar routines through which children normally build schemas, confidence and expectations about learning environments and relationships (</a:t>
            </a:r>
            <a:r>
              <a:rPr lang="en-US" sz="1000" dirty="0" err="1">
                <a:solidFill>
                  <a:schemeClr val="bg1"/>
                </a:solidFill>
                <a:latin typeface="Times New Roman" panose="02020603050405020304" pitchFamily="18" charset="0"/>
                <a:ea typeface="Calibri" pitchFamily="34" charset="-122"/>
                <a:cs typeface="Times New Roman" panose="02020603050405020304" pitchFamily="18" charset="0"/>
              </a:rPr>
              <a:t>Indriyani</a:t>
            </a:r>
            <a:r>
              <a:rPr lang="en-US" sz="1000" dirty="0">
                <a:solidFill>
                  <a:schemeClr val="bg1"/>
                </a:solidFill>
                <a:latin typeface="Times New Roman" panose="02020603050405020304" pitchFamily="18" charset="0"/>
                <a:ea typeface="Calibri" pitchFamily="34" charset="-122"/>
                <a:cs typeface="Times New Roman" panose="02020603050405020304" pitchFamily="18" charset="0"/>
              </a:rPr>
              <a:t> et al., 2024).</a:t>
            </a:r>
            <a:endParaRPr lang="en-US" sz="1000" dirty="0">
              <a:solidFill>
                <a:schemeClr val="bg1"/>
              </a:solidFill>
              <a:latin typeface="Times New Roman" panose="02020603050405020304" pitchFamily="18" charset="0"/>
              <a:cs typeface="Times New Roman" panose="02020603050405020304" pitchFamily="18" charset="0"/>
            </a:endParaRPr>
          </a:p>
        </p:txBody>
      </p:sp>
      <p:sp>
        <p:nvSpPr>
          <p:cNvPr id="11" name="Shape 7"/>
          <p:cNvSpPr/>
          <p:nvPr/>
        </p:nvSpPr>
        <p:spPr>
          <a:xfrm>
            <a:off x="274320" y="2011680"/>
            <a:ext cx="8595360" cy="804672"/>
          </a:xfrm>
          <a:prstGeom prst="roundRect">
            <a:avLst>
              <a:gd name="adj" fmla="val 11364"/>
            </a:avLst>
          </a:prstGeom>
          <a:solidFill>
            <a:srgbClr val="0A4A6E">
              <a:alpha val="80000"/>
            </a:srgbClr>
          </a:solidFill>
          <a:ln w="12700">
            <a:solidFill>
              <a:srgbClr val="1C7293"/>
            </a:solidFill>
            <a:prstDash val="solid"/>
          </a:ln>
          <a:effectLst>
            <a:outerShdw blurRad="76200" dist="25400" dir="2700000" algn="bl" rotWithShape="0">
              <a:srgbClr val="000000">
                <a:alpha val="20000"/>
              </a:srgbClr>
            </a:outerShdw>
          </a:effectLst>
        </p:spPr>
        <p:txBody>
          <a:bodyPr/>
          <a:lstStyle/>
          <a:p>
            <a:endParaRPr lang="en-US">
              <a:latin typeface="Times New Roman" panose="02020603050405020304" pitchFamily="18" charset="0"/>
              <a:cs typeface="Times New Roman" panose="02020603050405020304" pitchFamily="18" charset="0"/>
            </a:endParaRPr>
          </a:p>
        </p:txBody>
      </p:sp>
      <p:sp>
        <p:nvSpPr>
          <p:cNvPr id="12" name="Shape 8"/>
          <p:cNvSpPr/>
          <p:nvPr/>
        </p:nvSpPr>
        <p:spPr>
          <a:xfrm>
            <a:off x="411480" y="2176272"/>
            <a:ext cx="457200" cy="457200"/>
          </a:xfrm>
          <a:prstGeom prst="ellipse">
            <a:avLst/>
          </a:prstGeom>
          <a:solidFill>
            <a:srgbClr val="4ECDC4"/>
          </a:solidFill>
          <a:ln w="12700">
            <a:solidFill>
              <a:srgbClr val="4ECDC4"/>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13" name="Image 2" descr="preencoded.png"/>
          <p:cNvPicPr>
            <a:picLocks noChangeAspect="1"/>
          </p:cNvPicPr>
          <p:nvPr/>
        </p:nvPicPr>
        <p:blipFill>
          <a:blip r:embed="rId5"/>
          <a:stretch>
            <a:fillRect/>
          </a:stretch>
        </p:blipFill>
        <p:spPr>
          <a:xfrm>
            <a:off x="448056" y="2212848"/>
            <a:ext cx="365760" cy="365760"/>
          </a:xfrm>
          <a:prstGeom prst="rect">
            <a:avLst/>
          </a:prstGeom>
        </p:spPr>
      </p:pic>
      <p:sp>
        <p:nvSpPr>
          <p:cNvPr id="14" name="Text 9"/>
          <p:cNvSpPr/>
          <p:nvPr/>
        </p:nvSpPr>
        <p:spPr>
          <a:xfrm>
            <a:off x="1005840" y="2084832"/>
            <a:ext cx="2011680" cy="320040"/>
          </a:xfrm>
          <a:prstGeom prst="rect">
            <a:avLst/>
          </a:prstGeom>
          <a:noFill/>
          <a:ln/>
        </p:spPr>
        <p:txBody>
          <a:bodyPr wrap="square" rtlCol="0" anchor="ctr"/>
          <a:lstStyle/>
          <a:p>
            <a:pPr marL="0" indent="0">
              <a:buNone/>
            </a:pPr>
            <a:r>
              <a:rPr lang="en-US" sz="1200" b="1" dirty="0">
                <a:solidFill>
                  <a:srgbClr val="4ECDC4"/>
                </a:solidFill>
                <a:latin typeface="Times New Roman" panose="02020603050405020304" pitchFamily="18" charset="0"/>
                <a:ea typeface="Cambria" pitchFamily="34" charset="-122"/>
                <a:cs typeface="Times New Roman" panose="02020603050405020304" pitchFamily="18" charset="0"/>
              </a:rPr>
              <a:t>Frequent Transitions:</a:t>
            </a:r>
            <a:endParaRPr lang="en-US" sz="1200" dirty="0">
              <a:latin typeface="Times New Roman" panose="02020603050405020304" pitchFamily="18" charset="0"/>
              <a:cs typeface="Times New Roman" panose="02020603050405020304" pitchFamily="18" charset="0"/>
            </a:endParaRPr>
          </a:p>
        </p:txBody>
      </p:sp>
      <p:sp>
        <p:nvSpPr>
          <p:cNvPr id="15" name="Text 10"/>
          <p:cNvSpPr/>
          <p:nvPr/>
        </p:nvSpPr>
        <p:spPr>
          <a:xfrm>
            <a:off x="1005840" y="2404872"/>
            <a:ext cx="7726680" cy="347472"/>
          </a:xfrm>
          <a:prstGeom prst="rect">
            <a:avLst/>
          </a:prstGeom>
          <a:noFill/>
          <a:ln/>
        </p:spPr>
        <p:txBody>
          <a:bodyPr wrap="square" rtlCol="0" anchor="ctr"/>
          <a:lstStyle/>
          <a:p>
            <a:pPr marL="0" indent="0" algn="just">
              <a:buNone/>
            </a:pPr>
            <a:r>
              <a:rPr lang="en-US" sz="1000" dirty="0">
                <a:solidFill>
                  <a:schemeClr val="bg1"/>
                </a:solidFill>
                <a:latin typeface="Times New Roman" panose="02020603050405020304" pitchFamily="18" charset="0"/>
                <a:ea typeface="Calibri" pitchFamily="34" charset="-122"/>
                <a:cs typeface="Times New Roman" panose="02020603050405020304" pitchFamily="18" charset="0"/>
              </a:rPr>
              <a:t>Frequent transitions increase cognitive uncertainty, because Isaac must repeatedly accommodate new adults, spaces and routines before feeling secure enough to explore actively and independently (Kilag et al., 2022).</a:t>
            </a:r>
            <a:endParaRPr lang="en-US" sz="1000" dirty="0">
              <a:solidFill>
                <a:schemeClr val="bg1"/>
              </a:solidFill>
              <a:latin typeface="Times New Roman" panose="02020603050405020304" pitchFamily="18" charset="0"/>
              <a:cs typeface="Times New Roman" panose="02020603050405020304" pitchFamily="18" charset="0"/>
            </a:endParaRPr>
          </a:p>
        </p:txBody>
      </p:sp>
      <p:sp>
        <p:nvSpPr>
          <p:cNvPr id="16" name="Shape 11"/>
          <p:cNvSpPr/>
          <p:nvPr/>
        </p:nvSpPr>
        <p:spPr>
          <a:xfrm>
            <a:off x="274320" y="2971800"/>
            <a:ext cx="8595360" cy="804672"/>
          </a:xfrm>
          <a:prstGeom prst="roundRect">
            <a:avLst>
              <a:gd name="adj" fmla="val 11364"/>
            </a:avLst>
          </a:prstGeom>
          <a:solidFill>
            <a:srgbClr val="0A4A6E">
              <a:alpha val="80000"/>
            </a:srgbClr>
          </a:solidFill>
          <a:ln w="12700">
            <a:solidFill>
              <a:srgbClr val="1C7293"/>
            </a:solidFill>
            <a:prstDash val="solid"/>
          </a:ln>
          <a:effectLst>
            <a:outerShdw blurRad="76200" dist="25400" dir="2700000" algn="bl" rotWithShape="0">
              <a:srgbClr val="000000">
                <a:alpha val="20000"/>
              </a:srgbClr>
            </a:outerShdw>
          </a:effectLst>
        </p:spPr>
        <p:txBody>
          <a:bodyPr/>
          <a:lstStyle/>
          <a:p>
            <a:endParaRPr lang="en-US">
              <a:latin typeface="Times New Roman" panose="02020603050405020304" pitchFamily="18" charset="0"/>
              <a:cs typeface="Times New Roman" panose="02020603050405020304" pitchFamily="18" charset="0"/>
            </a:endParaRPr>
          </a:p>
        </p:txBody>
      </p:sp>
      <p:sp>
        <p:nvSpPr>
          <p:cNvPr id="17" name="Shape 12"/>
          <p:cNvSpPr/>
          <p:nvPr/>
        </p:nvSpPr>
        <p:spPr>
          <a:xfrm>
            <a:off x="411480" y="3136392"/>
            <a:ext cx="457200" cy="457200"/>
          </a:xfrm>
          <a:prstGeom prst="ellipse">
            <a:avLst/>
          </a:prstGeom>
          <a:solidFill>
            <a:srgbClr val="FF6B9D"/>
          </a:solidFill>
          <a:ln w="12700">
            <a:solidFill>
              <a:srgbClr val="FF6B9D"/>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18" name="Image 3" descr="preencoded.png"/>
          <p:cNvPicPr>
            <a:picLocks noChangeAspect="1"/>
          </p:cNvPicPr>
          <p:nvPr/>
        </p:nvPicPr>
        <p:blipFill>
          <a:blip r:embed="rId6"/>
          <a:stretch>
            <a:fillRect/>
          </a:stretch>
        </p:blipFill>
        <p:spPr>
          <a:xfrm>
            <a:off x="448056" y="3172968"/>
            <a:ext cx="365760" cy="365760"/>
          </a:xfrm>
          <a:prstGeom prst="rect">
            <a:avLst/>
          </a:prstGeom>
        </p:spPr>
      </p:pic>
      <p:sp>
        <p:nvSpPr>
          <p:cNvPr id="19" name="Text 13"/>
          <p:cNvSpPr/>
          <p:nvPr/>
        </p:nvSpPr>
        <p:spPr>
          <a:xfrm>
            <a:off x="1005840" y="3044952"/>
            <a:ext cx="2011680" cy="320040"/>
          </a:xfrm>
          <a:prstGeom prst="rect">
            <a:avLst/>
          </a:prstGeom>
          <a:noFill/>
          <a:ln/>
        </p:spPr>
        <p:txBody>
          <a:bodyPr wrap="square" rtlCol="0" anchor="ctr"/>
          <a:lstStyle/>
          <a:p>
            <a:pPr marL="0" indent="0">
              <a:buNone/>
            </a:pPr>
            <a:r>
              <a:rPr lang="en-US" sz="1200" b="1" dirty="0">
                <a:solidFill>
                  <a:srgbClr val="FF6B9D"/>
                </a:solidFill>
                <a:latin typeface="Times New Roman" panose="02020603050405020304" pitchFamily="18" charset="0"/>
                <a:ea typeface="Cambria" pitchFamily="34" charset="-122"/>
                <a:cs typeface="Times New Roman" panose="02020603050405020304" pitchFamily="18" charset="0"/>
              </a:rPr>
              <a:t>Maternal Post-natal Depression:</a:t>
            </a:r>
            <a:endParaRPr lang="en-US" sz="1200" dirty="0">
              <a:latin typeface="Times New Roman" panose="02020603050405020304" pitchFamily="18" charset="0"/>
              <a:cs typeface="Times New Roman" panose="02020603050405020304" pitchFamily="18" charset="0"/>
            </a:endParaRPr>
          </a:p>
        </p:txBody>
      </p:sp>
      <p:sp>
        <p:nvSpPr>
          <p:cNvPr id="20" name="Text 14"/>
          <p:cNvSpPr/>
          <p:nvPr/>
        </p:nvSpPr>
        <p:spPr>
          <a:xfrm>
            <a:off x="1005840" y="3364992"/>
            <a:ext cx="7726680" cy="347472"/>
          </a:xfrm>
          <a:prstGeom prst="rect">
            <a:avLst/>
          </a:prstGeom>
          <a:noFill/>
          <a:ln/>
        </p:spPr>
        <p:txBody>
          <a:bodyPr wrap="square" rtlCol="0" anchor="ctr"/>
          <a:lstStyle/>
          <a:p>
            <a:pPr marL="0" indent="0" algn="just">
              <a:buNone/>
            </a:pPr>
            <a:r>
              <a:rPr lang="en-US" sz="1000" dirty="0">
                <a:solidFill>
                  <a:schemeClr val="bg1"/>
                </a:solidFill>
                <a:latin typeface="Times New Roman" panose="02020603050405020304" pitchFamily="18" charset="0"/>
                <a:ea typeface="Calibri" pitchFamily="34" charset="-122"/>
                <a:cs typeface="Times New Roman" panose="02020603050405020304" pitchFamily="18" charset="0"/>
              </a:rPr>
              <a:t>Maternal post-natal depression may reduce sensitive conversation, shared play and responsive scaffolding, potentially limiting Isaac's opportunities for language-rich interaction and symbolic development (</a:t>
            </a:r>
            <a:r>
              <a:rPr lang="en-US" sz="1000" dirty="0" err="1">
                <a:solidFill>
                  <a:schemeClr val="bg1"/>
                </a:solidFill>
                <a:latin typeface="Times New Roman" panose="02020603050405020304" pitchFamily="18" charset="0"/>
                <a:ea typeface="Calibri" pitchFamily="34" charset="-122"/>
                <a:cs typeface="Times New Roman" panose="02020603050405020304" pitchFamily="18" charset="0"/>
              </a:rPr>
              <a:t>Pakpahan</a:t>
            </a:r>
            <a:r>
              <a:rPr lang="en-US" sz="1000" dirty="0">
                <a:solidFill>
                  <a:schemeClr val="bg1"/>
                </a:solidFill>
                <a:latin typeface="Times New Roman" panose="02020603050405020304" pitchFamily="18" charset="0"/>
                <a:ea typeface="Calibri" pitchFamily="34" charset="-122"/>
                <a:cs typeface="Times New Roman" panose="02020603050405020304" pitchFamily="18" charset="0"/>
              </a:rPr>
              <a:t> and </a:t>
            </a:r>
            <a:r>
              <a:rPr lang="en-US" sz="1000" dirty="0" err="1">
                <a:solidFill>
                  <a:schemeClr val="bg1"/>
                </a:solidFill>
                <a:latin typeface="Times New Roman" panose="02020603050405020304" pitchFamily="18" charset="0"/>
                <a:ea typeface="Calibri" pitchFamily="34" charset="-122"/>
                <a:cs typeface="Times New Roman" panose="02020603050405020304" pitchFamily="18" charset="0"/>
              </a:rPr>
              <a:t>Saragih</a:t>
            </a:r>
            <a:r>
              <a:rPr lang="en-US" sz="1000" dirty="0">
                <a:solidFill>
                  <a:schemeClr val="bg1"/>
                </a:solidFill>
                <a:latin typeface="Times New Roman" panose="02020603050405020304" pitchFamily="18" charset="0"/>
                <a:ea typeface="Calibri" pitchFamily="34" charset="-122"/>
                <a:cs typeface="Times New Roman" panose="02020603050405020304" pitchFamily="18" charset="0"/>
              </a:rPr>
              <a:t>, 2022).</a:t>
            </a:r>
            <a:endParaRPr lang="en-US" sz="1000" dirty="0">
              <a:solidFill>
                <a:schemeClr val="bg1"/>
              </a:solidFill>
              <a:latin typeface="Times New Roman" panose="02020603050405020304" pitchFamily="18" charset="0"/>
              <a:cs typeface="Times New Roman" panose="02020603050405020304" pitchFamily="18" charset="0"/>
            </a:endParaRPr>
          </a:p>
        </p:txBody>
      </p:sp>
      <p:sp>
        <p:nvSpPr>
          <p:cNvPr id="21" name="Shape 15"/>
          <p:cNvSpPr/>
          <p:nvPr/>
        </p:nvSpPr>
        <p:spPr>
          <a:xfrm>
            <a:off x="274320" y="3931920"/>
            <a:ext cx="8595360" cy="804672"/>
          </a:xfrm>
          <a:prstGeom prst="roundRect">
            <a:avLst>
              <a:gd name="adj" fmla="val 11364"/>
            </a:avLst>
          </a:prstGeom>
          <a:solidFill>
            <a:srgbClr val="0A4A6E">
              <a:alpha val="80000"/>
            </a:srgbClr>
          </a:solidFill>
          <a:ln w="12700">
            <a:solidFill>
              <a:srgbClr val="1C7293"/>
            </a:solidFill>
            <a:prstDash val="solid"/>
          </a:ln>
          <a:effectLst>
            <a:outerShdw blurRad="76200" dist="25400" dir="2700000" algn="bl" rotWithShape="0">
              <a:srgbClr val="000000">
                <a:alpha val="20000"/>
              </a:srgbClr>
            </a:outerShdw>
          </a:effectLst>
        </p:spPr>
        <p:txBody>
          <a:bodyPr/>
          <a:lstStyle/>
          <a:p>
            <a:endParaRPr lang="en-US">
              <a:latin typeface="Times New Roman" panose="02020603050405020304" pitchFamily="18" charset="0"/>
              <a:cs typeface="Times New Roman" panose="02020603050405020304" pitchFamily="18" charset="0"/>
            </a:endParaRPr>
          </a:p>
        </p:txBody>
      </p:sp>
      <p:sp>
        <p:nvSpPr>
          <p:cNvPr id="22" name="Shape 16"/>
          <p:cNvSpPr/>
          <p:nvPr/>
        </p:nvSpPr>
        <p:spPr>
          <a:xfrm>
            <a:off x="411480" y="4096512"/>
            <a:ext cx="457200" cy="457200"/>
          </a:xfrm>
          <a:prstGeom prst="ellipse">
            <a:avLst/>
          </a:prstGeom>
          <a:solidFill>
            <a:srgbClr val="7FDBDA"/>
          </a:solidFill>
          <a:ln w="12700">
            <a:solidFill>
              <a:srgbClr val="7FDBDA"/>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23" name="Image 4" descr="preencoded.png"/>
          <p:cNvPicPr>
            <a:picLocks noChangeAspect="1"/>
          </p:cNvPicPr>
          <p:nvPr/>
        </p:nvPicPr>
        <p:blipFill>
          <a:blip r:embed="rId7"/>
          <a:stretch>
            <a:fillRect/>
          </a:stretch>
        </p:blipFill>
        <p:spPr>
          <a:xfrm>
            <a:off x="448056" y="4133088"/>
            <a:ext cx="365760" cy="365760"/>
          </a:xfrm>
          <a:prstGeom prst="rect">
            <a:avLst/>
          </a:prstGeom>
        </p:spPr>
      </p:pic>
      <p:sp>
        <p:nvSpPr>
          <p:cNvPr id="24" name="Text 17"/>
          <p:cNvSpPr/>
          <p:nvPr/>
        </p:nvSpPr>
        <p:spPr>
          <a:xfrm>
            <a:off x="1005840" y="4005072"/>
            <a:ext cx="2011680" cy="320040"/>
          </a:xfrm>
          <a:prstGeom prst="rect">
            <a:avLst/>
          </a:prstGeom>
          <a:noFill/>
          <a:ln/>
        </p:spPr>
        <p:txBody>
          <a:bodyPr wrap="square" rtlCol="0" anchor="ctr"/>
          <a:lstStyle/>
          <a:p>
            <a:pPr marL="0" indent="0">
              <a:buNone/>
            </a:pPr>
            <a:r>
              <a:rPr lang="en-US" sz="1200" b="1" dirty="0">
                <a:solidFill>
                  <a:srgbClr val="7FDBDA"/>
                </a:solidFill>
                <a:latin typeface="Times New Roman" panose="02020603050405020304" pitchFamily="18" charset="0"/>
                <a:ea typeface="Cambria" pitchFamily="34" charset="-122"/>
                <a:cs typeface="Times New Roman" panose="02020603050405020304" pitchFamily="18" charset="0"/>
              </a:rPr>
              <a:t>Piaget's Explanation:</a:t>
            </a:r>
            <a:endParaRPr lang="en-US" sz="1200" dirty="0">
              <a:latin typeface="Times New Roman" panose="02020603050405020304" pitchFamily="18" charset="0"/>
              <a:cs typeface="Times New Roman" panose="02020603050405020304" pitchFamily="18" charset="0"/>
            </a:endParaRPr>
          </a:p>
        </p:txBody>
      </p:sp>
      <p:sp>
        <p:nvSpPr>
          <p:cNvPr id="25" name="Text 18"/>
          <p:cNvSpPr/>
          <p:nvPr/>
        </p:nvSpPr>
        <p:spPr>
          <a:xfrm>
            <a:off x="1005840" y="4325112"/>
            <a:ext cx="7726680" cy="347472"/>
          </a:xfrm>
          <a:prstGeom prst="rect">
            <a:avLst/>
          </a:prstGeom>
          <a:noFill/>
          <a:ln/>
        </p:spPr>
        <p:txBody>
          <a:bodyPr wrap="square" rtlCol="0" anchor="ctr"/>
          <a:lstStyle/>
          <a:p>
            <a:pPr marL="0" indent="0" algn="just">
              <a:buNone/>
            </a:pPr>
            <a:r>
              <a:rPr lang="en-US" sz="1000" dirty="0">
                <a:solidFill>
                  <a:schemeClr val="bg1"/>
                </a:solidFill>
                <a:latin typeface="Times New Roman" panose="02020603050405020304" pitchFamily="18" charset="0"/>
                <a:ea typeface="Calibri" pitchFamily="34" charset="-122"/>
                <a:cs typeface="Times New Roman" panose="02020603050405020304" pitchFamily="18" charset="0"/>
              </a:rPr>
              <a:t>Piaget helps explain how reduced exploration, inconsistent routines and lower stimulation may affect cognition, although maternal wellbeing also requires compassionate, non-blaming professional interpretation and support (Scott and Cogburn, 2023).</a:t>
            </a:r>
            <a:endParaRPr lang="en-US" sz="10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9FC"/>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28090"/>
          </a:solidFill>
          <a:ln w="12700">
            <a:solidFill>
              <a:srgbClr val="028090"/>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274320" y="137160"/>
            <a:ext cx="640080" cy="640080"/>
          </a:xfrm>
          <a:prstGeom prst="rect">
            <a:avLst/>
          </a:prstGeom>
        </p:spPr>
      </p:pic>
      <p:sp>
        <p:nvSpPr>
          <p:cNvPr id="4" name="Text 1"/>
          <p:cNvSpPr/>
          <p:nvPr/>
        </p:nvSpPr>
        <p:spPr>
          <a:xfrm>
            <a:off x="1051560" y="91440"/>
            <a:ext cx="7772400" cy="777240"/>
          </a:xfrm>
          <a:prstGeom prst="rect">
            <a:avLst/>
          </a:prstGeom>
          <a:noFill/>
          <a:ln/>
        </p:spPr>
        <p:txBody>
          <a:bodyPr wrap="square" rtlCol="0" anchor="ctr"/>
          <a:lstStyle/>
          <a:p>
            <a:pPr marL="0" indent="0" algn="ctr">
              <a:buNone/>
            </a:pPr>
            <a:r>
              <a:rPr lang="en-US" sz="2800" b="1" dirty="0">
                <a:solidFill>
                  <a:srgbClr val="FFFFFF"/>
                </a:solidFill>
                <a:latin typeface="Times New Roman" panose="02020603050405020304" pitchFamily="18" charset="0"/>
                <a:ea typeface="Cambria" pitchFamily="34" charset="-122"/>
                <a:cs typeface="Times New Roman" panose="02020603050405020304" pitchFamily="18" charset="0"/>
              </a:rPr>
              <a:t>Social, Emotional &amp; Language Impact</a:t>
            </a:r>
            <a:endParaRPr lang="en-US" sz="2800" dirty="0">
              <a:latin typeface="Times New Roman" panose="02020603050405020304" pitchFamily="18" charset="0"/>
              <a:cs typeface="Times New Roman" panose="02020603050405020304" pitchFamily="18" charset="0"/>
            </a:endParaRPr>
          </a:p>
        </p:txBody>
      </p:sp>
      <p:sp>
        <p:nvSpPr>
          <p:cNvPr id="5" name="Shape 2"/>
          <p:cNvSpPr/>
          <p:nvPr/>
        </p:nvSpPr>
        <p:spPr>
          <a:xfrm>
            <a:off x="274320" y="1097280"/>
            <a:ext cx="8595360" cy="804672"/>
          </a:xfrm>
          <a:prstGeom prst="roundRect">
            <a:avLst>
              <a:gd name="adj" fmla="val 11364"/>
            </a:avLst>
          </a:prstGeom>
          <a:solidFill>
            <a:srgbClr val="EBF4F5"/>
          </a:solidFill>
          <a:ln w="12700">
            <a:solidFill>
              <a:srgbClr val="D0E8EB"/>
            </a:solidFill>
            <a:prstDash val="solid"/>
          </a:ln>
          <a:effectLst>
            <a:outerShdw blurRad="50800" dist="25400" dir="2700000" algn="bl" rotWithShape="0">
              <a:srgbClr val="000000">
                <a:alpha val="8000"/>
              </a:srgbClr>
            </a:outerShdw>
          </a:effectLst>
        </p:spPr>
        <p:txBody>
          <a:bodyPr/>
          <a:lstStyle/>
          <a:p>
            <a:endParaRPr lang="en-US">
              <a:latin typeface="Times New Roman" panose="02020603050405020304" pitchFamily="18" charset="0"/>
              <a:cs typeface="Times New Roman" panose="02020603050405020304" pitchFamily="18" charset="0"/>
            </a:endParaRPr>
          </a:p>
        </p:txBody>
      </p:sp>
      <p:sp>
        <p:nvSpPr>
          <p:cNvPr id="6" name="Shape 3"/>
          <p:cNvSpPr/>
          <p:nvPr/>
        </p:nvSpPr>
        <p:spPr>
          <a:xfrm>
            <a:off x="411480" y="1271016"/>
            <a:ext cx="438912" cy="438912"/>
          </a:xfrm>
          <a:prstGeom prst="ellipse">
            <a:avLst/>
          </a:prstGeom>
          <a:solidFill>
            <a:srgbClr val="028090"/>
          </a:solidFill>
          <a:ln w="12700">
            <a:solidFill>
              <a:srgbClr val="028090"/>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7" name="Image 1" descr="preencoded.png"/>
          <p:cNvPicPr>
            <a:picLocks noChangeAspect="1"/>
          </p:cNvPicPr>
          <p:nvPr/>
        </p:nvPicPr>
        <p:blipFill>
          <a:blip r:embed="rId4"/>
          <a:stretch>
            <a:fillRect/>
          </a:stretch>
        </p:blipFill>
        <p:spPr>
          <a:xfrm>
            <a:off x="448056" y="1307592"/>
            <a:ext cx="347472" cy="347472"/>
          </a:xfrm>
          <a:prstGeom prst="rect">
            <a:avLst/>
          </a:prstGeom>
        </p:spPr>
      </p:pic>
      <p:sp>
        <p:nvSpPr>
          <p:cNvPr id="8" name="Text 4"/>
          <p:cNvSpPr/>
          <p:nvPr/>
        </p:nvSpPr>
        <p:spPr>
          <a:xfrm>
            <a:off x="987552" y="1170432"/>
            <a:ext cx="2377440" cy="320040"/>
          </a:xfrm>
          <a:prstGeom prst="rect">
            <a:avLst/>
          </a:prstGeom>
          <a:noFill/>
          <a:ln/>
        </p:spPr>
        <p:txBody>
          <a:bodyPr wrap="square" rtlCol="0" anchor="ctr"/>
          <a:lstStyle/>
          <a:p>
            <a:pPr marL="0" indent="0">
              <a:buNone/>
            </a:pPr>
            <a:r>
              <a:rPr lang="en-US" sz="1200" b="1" dirty="0">
                <a:solidFill>
                  <a:srgbClr val="028090"/>
                </a:solidFill>
                <a:latin typeface="Times New Roman" panose="02020603050405020304" pitchFamily="18" charset="0"/>
                <a:ea typeface="Cambria" pitchFamily="34" charset="-122"/>
                <a:cs typeface="Times New Roman" panose="02020603050405020304" pitchFamily="18" charset="0"/>
              </a:rPr>
              <a:t>Limited Social Interaction</a:t>
            </a:r>
            <a:endParaRPr lang="en-US" sz="1200" dirty="0">
              <a:latin typeface="Times New Roman" panose="02020603050405020304" pitchFamily="18" charset="0"/>
              <a:cs typeface="Times New Roman" panose="02020603050405020304" pitchFamily="18" charset="0"/>
            </a:endParaRPr>
          </a:p>
        </p:txBody>
      </p:sp>
      <p:sp>
        <p:nvSpPr>
          <p:cNvPr id="9" name="Text 5"/>
          <p:cNvSpPr/>
          <p:nvPr/>
        </p:nvSpPr>
        <p:spPr>
          <a:xfrm>
            <a:off x="987552" y="1499616"/>
            <a:ext cx="7772400" cy="347472"/>
          </a:xfrm>
          <a:prstGeom prst="rect">
            <a:avLst/>
          </a:prstGeom>
          <a:noFill/>
          <a:ln/>
        </p:spPr>
        <p:txBody>
          <a:bodyPr wrap="square" rtlCol="0" anchor="ctr"/>
          <a:lstStyle/>
          <a:p>
            <a:pPr marL="0" indent="0" algn="just">
              <a:buNone/>
            </a:pPr>
            <a:r>
              <a:rPr lang="en-US" sz="1000" dirty="0">
                <a:solidFill>
                  <a:srgbClr val="2A3A4A"/>
                </a:solidFill>
                <a:latin typeface="Times New Roman" panose="02020603050405020304" pitchFamily="18" charset="0"/>
                <a:ea typeface="Calibri" pitchFamily="34" charset="-122"/>
                <a:cs typeface="Times New Roman" panose="02020603050405020304" pitchFamily="18" charset="0"/>
              </a:rPr>
              <a:t>Reduces Isaac's chances to encounter alternative perspectives, practise turn-taking, negotiate meanings and develop flexible thinking within everyday play situations and routines in early years practice (</a:t>
            </a:r>
            <a:r>
              <a:rPr lang="en-US" sz="1000" dirty="0" err="1">
                <a:solidFill>
                  <a:srgbClr val="2A3A4A"/>
                </a:solidFill>
                <a:latin typeface="Times New Roman" panose="02020603050405020304" pitchFamily="18" charset="0"/>
                <a:ea typeface="Calibri" pitchFamily="34" charset="-122"/>
                <a:cs typeface="Times New Roman" panose="02020603050405020304" pitchFamily="18" charset="0"/>
              </a:rPr>
              <a:t>Sidabutar</a:t>
            </a:r>
            <a:r>
              <a:rPr lang="en-US" sz="1000" dirty="0">
                <a:solidFill>
                  <a:srgbClr val="2A3A4A"/>
                </a:solidFill>
                <a:latin typeface="Times New Roman" panose="02020603050405020304" pitchFamily="18" charset="0"/>
                <a:ea typeface="Calibri" pitchFamily="34" charset="-122"/>
                <a:cs typeface="Times New Roman" panose="02020603050405020304" pitchFamily="18" charset="0"/>
              </a:rPr>
              <a:t> et al., 2025).</a:t>
            </a:r>
            <a:endParaRPr lang="en-US" sz="1000" dirty="0">
              <a:latin typeface="Times New Roman" panose="02020603050405020304" pitchFamily="18" charset="0"/>
              <a:cs typeface="Times New Roman" panose="02020603050405020304" pitchFamily="18" charset="0"/>
            </a:endParaRPr>
          </a:p>
        </p:txBody>
      </p:sp>
      <p:sp>
        <p:nvSpPr>
          <p:cNvPr id="10" name="Shape 6"/>
          <p:cNvSpPr/>
          <p:nvPr/>
        </p:nvSpPr>
        <p:spPr>
          <a:xfrm>
            <a:off x="274320" y="2057400"/>
            <a:ext cx="8595360" cy="804672"/>
          </a:xfrm>
          <a:prstGeom prst="roundRect">
            <a:avLst>
              <a:gd name="adj" fmla="val 11364"/>
            </a:avLst>
          </a:prstGeom>
          <a:solidFill>
            <a:srgbClr val="FFFFFF"/>
          </a:solidFill>
          <a:ln w="12700">
            <a:solidFill>
              <a:srgbClr val="D0E8EB"/>
            </a:solidFill>
            <a:prstDash val="solid"/>
          </a:ln>
          <a:effectLst>
            <a:outerShdw blurRad="50800" dist="25400" dir="2700000" algn="bl" rotWithShape="0">
              <a:srgbClr val="000000">
                <a:alpha val="8000"/>
              </a:srgbClr>
            </a:outerShdw>
          </a:effectLst>
        </p:spPr>
        <p:txBody>
          <a:bodyPr/>
          <a:lstStyle/>
          <a:p>
            <a:endParaRPr lang="en-US">
              <a:latin typeface="Times New Roman" panose="02020603050405020304" pitchFamily="18" charset="0"/>
              <a:cs typeface="Times New Roman" panose="02020603050405020304" pitchFamily="18" charset="0"/>
            </a:endParaRPr>
          </a:p>
        </p:txBody>
      </p:sp>
      <p:sp>
        <p:nvSpPr>
          <p:cNvPr id="11" name="Shape 7"/>
          <p:cNvSpPr/>
          <p:nvPr/>
        </p:nvSpPr>
        <p:spPr>
          <a:xfrm>
            <a:off x="411480" y="2231136"/>
            <a:ext cx="438912" cy="438912"/>
          </a:xfrm>
          <a:prstGeom prst="ellipse">
            <a:avLst/>
          </a:prstGeom>
          <a:solidFill>
            <a:srgbClr val="6D2E46"/>
          </a:solidFill>
          <a:ln w="12700">
            <a:solidFill>
              <a:srgbClr val="6D2E46"/>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12" name="Image 2" descr="preencoded.png"/>
          <p:cNvPicPr>
            <a:picLocks noChangeAspect="1"/>
          </p:cNvPicPr>
          <p:nvPr/>
        </p:nvPicPr>
        <p:blipFill>
          <a:blip r:embed="rId5"/>
          <a:stretch>
            <a:fillRect/>
          </a:stretch>
        </p:blipFill>
        <p:spPr>
          <a:xfrm>
            <a:off x="448056" y="2267712"/>
            <a:ext cx="347472" cy="347472"/>
          </a:xfrm>
          <a:prstGeom prst="rect">
            <a:avLst/>
          </a:prstGeom>
        </p:spPr>
      </p:pic>
      <p:sp>
        <p:nvSpPr>
          <p:cNvPr id="13" name="Text 8"/>
          <p:cNvSpPr/>
          <p:nvPr/>
        </p:nvSpPr>
        <p:spPr>
          <a:xfrm>
            <a:off x="987552" y="2130552"/>
            <a:ext cx="2377440" cy="320040"/>
          </a:xfrm>
          <a:prstGeom prst="rect">
            <a:avLst/>
          </a:prstGeom>
          <a:noFill/>
          <a:ln/>
        </p:spPr>
        <p:txBody>
          <a:bodyPr wrap="square" rtlCol="0" anchor="ctr"/>
          <a:lstStyle/>
          <a:p>
            <a:pPr marL="0" indent="0">
              <a:buNone/>
            </a:pPr>
            <a:r>
              <a:rPr lang="en-US" sz="1200" b="1" dirty="0">
                <a:solidFill>
                  <a:srgbClr val="6D2E46"/>
                </a:solidFill>
                <a:latin typeface="Times New Roman" panose="02020603050405020304" pitchFamily="18" charset="0"/>
                <a:ea typeface="Cambria" pitchFamily="34" charset="-122"/>
                <a:cs typeface="Times New Roman" panose="02020603050405020304" pitchFamily="18" charset="0"/>
              </a:rPr>
              <a:t>Withdrawal During Free Play</a:t>
            </a:r>
            <a:endParaRPr lang="en-US" sz="1200" dirty="0">
              <a:latin typeface="Times New Roman" panose="02020603050405020304" pitchFamily="18" charset="0"/>
              <a:cs typeface="Times New Roman" panose="02020603050405020304" pitchFamily="18" charset="0"/>
            </a:endParaRPr>
          </a:p>
        </p:txBody>
      </p:sp>
      <p:sp>
        <p:nvSpPr>
          <p:cNvPr id="14" name="Text 9"/>
          <p:cNvSpPr/>
          <p:nvPr/>
        </p:nvSpPr>
        <p:spPr>
          <a:xfrm>
            <a:off x="987552" y="2459736"/>
            <a:ext cx="7772400" cy="347472"/>
          </a:xfrm>
          <a:prstGeom prst="rect">
            <a:avLst/>
          </a:prstGeom>
          <a:noFill/>
          <a:ln/>
        </p:spPr>
        <p:txBody>
          <a:bodyPr wrap="square" rtlCol="0" anchor="ctr"/>
          <a:lstStyle/>
          <a:p>
            <a:pPr marL="0" indent="0" algn="just">
              <a:buNone/>
            </a:pPr>
            <a:r>
              <a:rPr lang="en-US" sz="1000" dirty="0">
                <a:solidFill>
                  <a:srgbClr val="2A3A4A"/>
                </a:solidFill>
                <a:latin typeface="Times New Roman" panose="02020603050405020304" pitchFamily="18" charset="0"/>
                <a:ea typeface="Calibri" pitchFamily="34" charset="-122"/>
                <a:cs typeface="Times New Roman" panose="02020603050405020304" pitchFamily="18" charset="0"/>
              </a:rPr>
              <a:t>Limits hands-on discovery, reducing opportunities to test ideas, adapt schemas and learn through trial, error and sensory exploration with peers within early years practice  (Smith-Nielsen et al., 2024).</a:t>
            </a:r>
            <a:endParaRPr lang="en-US" sz="1000" dirty="0">
              <a:latin typeface="Times New Roman" panose="02020603050405020304" pitchFamily="18" charset="0"/>
              <a:cs typeface="Times New Roman" panose="02020603050405020304" pitchFamily="18" charset="0"/>
            </a:endParaRPr>
          </a:p>
        </p:txBody>
      </p:sp>
      <p:sp>
        <p:nvSpPr>
          <p:cNvPr id="15" name="Shape 10"/>
          <p:cNvSpPr/>
          <p:nvPr/>
        </p:nvSpPr>
        <p:spPr>
          <a:xfrm>
            <a:off x="274320" y="3017520"/>
            <a:ext cx="8595360" cy="804672"/>
          </a:xfrm>
          <a:prstGeom prst="roundRect">
            <a:avLst>
              <a:gd name="adj" fmla="val 11364"/>
            </a:avLst>
          </a:prstGeom>
          <a:solidFill>
            <a:srgbClr val="EBF4F5"/>
          </a:solidFill>
          <a:ln w="12700">
            <a:solidFill>
              <a:srgbClr val="D0E8EB"/>
            </a:solidFill>
            <a:prstDash val="solid"/>
          </a:ln>
          <a:effectLst>
            <a:outerShdw blurRad="50800" dist="25400" dir="2700000" algn="bl" rotWithShape="0">
              <a:srgbClr val="000000">
                <a:alpha val="8000"/>
              </a:srgbClr>
            </a:outerShdw>
          </a:effectLst>
        </p:spPr>
        <p:txBody>
          <a:bodyPr/>
          <a:lstStyle/>
          <a:p>
            <a:endParaRPr lang="en-US">
              <a:latin typeface="Times New Roman" panose="02020603050405020304" pitchFamily="18" charset="0"/>
              <a:cs typeface="Times New Roman" panose="02020603050405020304" pitchFamily="18" charset="0"/>
            </a:endParaRPr>
          </a:p>
        </p:txBody>
      </p:sp>
      <p:sp>
        <p:nvSpPr>
          <p:cNvPr id="16" name="Shape 11"/>
          <p:cNvSpPr/>
          <p:nvPr/>
        </p:nvSpPr>
        <p:spPr>
          <a:xfrm>
            <a:off x="411480" y="3191256"/>
            <a:ext cx="438912" cy="438912"/>
          </a:xfrm>
          <a:prstGeom prst="ellipse">
            <a:avLst/>
          </a:prstGeom>
          <a:solidFill>
            <a:srgbClr val="065A82"/>
          </a:solidFill>
          <a:ln w="12700">
            <a:solidFill>
              <a:srgbClr val="065A82"/>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17" name="Image 3" descr="preencoded.png"/>
          <p:cNvPicPr>
            <a:picLocks noChangeAspect="1"/>
          </p:cNvPicPr>
          <p:nvPr/>
        </p:nvPicPr>
        <p:blipFill>
          <a:blip r:embed="rId6"/>
          <a:stretch>
            <a:fillRect/>
          </a:stretch>
        </p:blipFill>
        <p:spPr>
          <a:xfrm>
            <a:off x="448056" y="3227832"/>
            <a:ext cx="347472" cy="347472"/>
          </a:xfrm>
          <a:prstGeom prst="rect">
            <a:avLst/>
          </a:prstGeom>
        </p:spPr>
      </p:pic>
      <p:sp>
        <p:nvSpPr>
          <p:cNvPr id="18" name="Text 12"/>
          <p:cNvSpPr/>
          <p:nvPr/>
        </p:nvSpPr>
        <p:spPr>
          <a:xfrm>
            <a:off x="987552" y="3090672"/>
            <a:ext cx="2377440" cy="320040"/>
          </a:xfrm>
          <a:prstGeom prst="rect">
            <a:avLst/>
          </a:prstGeom>
          <a:noFill/>
          <a:ln/>
        </p:spPr>
        <p:txBody>
          <a:bodyPr wrap="square" rtlCol="0" anchor="ctr"/>
          <a:lstStyle/>
          <a:p>
            <a:pPr marL="0" indent="0">
              <a:buNone/>
            </a:pPr>
            <a:r>
              <a:rPr lang="en-US" sz="1200" b="1" dirty="0">
                <a:solidFill>
                  <a:srgbClr val="065A82"/>
                </a:solidFill>
                <a:latin typeface="Times New Roman" panose="02020603050405020304" pitchFamily="18" charset="0"/>
                <a:ea typeface="Cambria" pitchFamily="34" charset="-122"/>
                <a:cs typeface="Times New Roman" panose="02020603050405020304" pitchFamily="18" charset="0"/>
              </a:rPr>
              <a:t>Separation Distress</a:t>
            </a:r>
            <a:endParaRPr lang="en-US" sz="1200" dirty="0">
              <a:latin typeface="Times New Roman" panose="02020603050405020304" pitchFamily="18" charset="0"/>
              <a:cs typeface="Times New Roman" panose="02020603050405020304" pitchFamily="18" charset="0"/>
            </a:endParaRPr>
          </a:p>
        </p:txBody>
      </p:sp>
      <p:sp>
        <p:nvSpPr>
          <p:cNvPr id="19" name="Text 13"/>
          <p:cNvSpPr/>
          <p:nvPr/>
        </p:nvSpPr>
        <p:spPr>
          <a:xfrm>
            <a:off x="987552" y="3419856"/>
            <a:ext cx="7772400" cy="347472"/>
          </a:xfrm>
          <a:prstGeom prst="rect">
            <a:avLst/>
          </a:prstGeom>
          <a:noFill/>
          <a:ln/>
        </p:spPr>
        <p:txBody>
          <a:bodyPr wrap="square" rtlCol="0" anchor="ctr"/>
          <a:lstStyle/>
          <a:p>
            <a:pPr marL="0" indent="0" algn="just">
              <a:buNone/>
            </a:pPr>
            <a:r>
              <a:rPr lang="en-US" sz="1000" dirty="0">
                <a:solidFill>
                  <a:srgbClr val="2A3A4A"/>
                </a:solidFill>
                <a:latin typeface="Times New Roman" panose="02020603050405020304" pitchFamily="18" charset="0"/>
                <a:ea typeface="Calibri" pitchFamily="34" charset="-122"/>
                <a:cs typeface="Times New Roman" panose="02020603050405020304" pitchFamily="18" charset="0"/>
              </a:rPr>
              <a:t>May overwhelm cognitive engagement, because anxiety can narrow attention and prevent Isaac from investing energy in exploration, language use and peer learning effectively within inclusive early years practice (</a:t>
            </a:r>
            <a:r>
              <a:rPr lang="en-US" sz="1000" dirty="0" err="1">
                <a:solidFill>
                  <a:srgbClr val="2A3A4A"/>
                </a:solidFill>
                <a:latin typeface="Times New Roman" panose="02020603050405020304" pitchFamily="18" charset="0"/>
                <a:ea typeface="Calibri" pitchFamily="34" charset="-122"/>
                <a:cs typeface="Times New Roman" panose="02020603050405020304" pitchFamily="18" charset="0"/>
              </a:rPr>
              <a:t>Tosolini</a:t>
            </a:r>
            <a:r>
              <a:rPr lang="en-US" sz="1000" dirty="0">
                <a:solidFill>
                  <a:srgbClr val="2A3A4A"/>
                </a:solidFill>
                <a:latin typeface="Times New Roman" panose="02020603050405020304" pitchFamily="18" charset="0"/>
                <a:ea typeface="Calibri" pitchFamily="34" charset="-122"/>
                <a:cs typeface="Times New Roman" panose="02020603050405020304" pitchFamily="18" charset="0"/>
              </a:rPr>
              <a:t> et al., 2025).</a:t>
            </a:r>
            <a:endParaRPr lang="en-US" sz="1000" dirty="0">
              <a:latin typeface="Times New Roman" panose="02020603050405020304" pitchFamily="18" charset="0"/>
              <a:cs typeface="Times New Roman" panose="02020603050405020304" pitchFamily="18" charset="0"/>
            </a:endParaRPr>
          </a:p>
        </p:txBody>
      </p:sp>
      <p:sp>
        <p:nvSpPr>
          <p:cNvPr id="20" name="Shape 14"/>
          <p:cNvSpPr/>
          <p:nvPr/>
        </p:nvSpPr>
        <p:spPr>
          <a:xfrm>
            <a:off x="274320" y="3977640"/>
            <a:ext cx="8595360" cy="804672"/>
          </a:xfrm>
          <a:prstGeom prst="roundRect">
            <a:avLst>
              <a:gd name="adj" fmla="val 11364"/>
            </a:avLst>
          </a:prstGeom>
          <a:solidFill>
            <a:srgbClr val="FFFFFF"/>
          </a:solidFill>
          <a:ln w="12700">
            <a:solidFill>
              <a:srgbClr val="D0E8EB"/>
            </a:solidFill>
            <a:prstDash val="solid"/>
          </a:ln>
          <a:effectLst>
            <a:outerShdw blurRad="50800" dist="25400" dir="2700000" algn="bl" rotWithShape="0">
              <a:srgbClr val="000000">
                <a:alpha val="8000"/>
              </a:srgbClr>
            </a:outerShdw>
          </a:effectLst>
        </p:spPr>
        <p:txBody>
          <a:bodyPr/>
          <a:lstStyle/>
          <a:p>
            <a:endParaRPr lang="en-US">
              <a:latin typeface="Times New Roman" panose="02020603050405020304" pitchFamily="18" charset="0"/>
              <a:cs typeface="Times New Roman" panose="02020603050405020304" pitchFamily="18" charset="0"/>
            </a:endParaRPr>
          </a:p>
        </p:txBody>
      </p:sp>
      <p:sp>
        <p:nvSpPr>
          <p:cNvPr id="21" name="Shape 15"/>
          <p:cNvSpPr/>
          <p:nvPr/>
        </p:nvSpPr>
        <p:spPr>
          <a:xfrm>
            <a:off x="411480" y="4151376"/>
            <a:ext cx="438912" cy="438912"/>
          </a:xfrm>
          <a:prstGeom prst="ellipse">
            <a:avLst/>
          </a:prstGeom>
          <a:solidFill>
            <a:srgbClr val="04636B"/>
          </a:solidFill>
          <a:ln w="12700">
            <a:solidFill>
              <a:srgbClr val="04636B"/>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22" name="Image 4" descr="preencoded.png"/>
          <p:cNvPicPr>
            <a:picLocks noChangeAspect="1"/>
          </p:cNvPicPr>
          <p:nvPr/>
        </p:nvPicPr>
        <p:blipFill>
          <a:blip r:embed="rId7"/>
          <a:stretch>
            <a:fillRect/>
          </a:stretch>
        </p:blipFill>
        <p:spPr>
          <a:xfrm>
            <a:off x="448056" y="4187952"/>
            <a:ext cx="347472" cy="347472"/>
          </a:xfrm>
          <a:prstGeom prst="rect">
            <a:avLst/>
          </a:prstGeom>
        </p:spPr>
      </p:pic>
      <p:sp>
        <p:nvSpPr>
          <p:cNvPr id="23" name="Text 16"/>
          <p:cNvSpPr/>
          <p:nvPr/>
        </p:nvSpPr>
        <p:spPr>
          <a:xfrm>
            <a:off x="987552" y="4050792"/>
            <a:ext cx="2377440" cy="320040"/>
          </a:xfrm>
          <a:prstGeom prst="rect">
            <a:avLst/>
          </a:prstGeom>
          <a:noFill/>
          <a:ln/>
        </p:spPr>
        <p:txBody>
          <a:bodyPr wrap="square" rtlCol="0" anchor="ctr"/>
          <a:lstStyle/>
          <a:p>
            <a:pPr marL="0" indent="0">
              <a:buNone/>
            </a:pPr>
            <a:r>
              <a:rPr lang="en-US" sz="1200" b="1" dirty="0">
                <a:solidFill>
                  <a:srgbClr val="04636B"/>
                </a:solidFill>
                <a:latin typeface="Times New Roman" panose="02020603050405020304" pitchFamily="18" charset="0"/>
                <a:ea typeface="Cambria" pitchFamily="34" charset="-122"/>
                <a:cs typeface="Times New Roman" panose="02020603050405020304" pitchFamily="18" charset="0"/>
              </a:rPr>
              <a:t>Graduated Group Activities</a:t>
            </a:r>
            <a:endParaRPr lang="en-US" sz="1200" dirty="0">
              <a:latin typeface="Times New Roman" panose="02020603050405020304" pitchFamily="18" charset="0"/>
              <a:cs typeface="Times New Roman" panose="02020603050405020304" pitchFamily="18" charset="0"/>
            </a:endParaRPr>
          </a:p>
        </p:txBody>
      </p:sp>
      <p:sp>
        <p:nvSpPr>
          <p:cNvPr id="24" name="Text 17"/>
          <p:cNvSpPr/>
          <p:nvPr/>
        </p:nvSpPr>
        <p:spPr>
          <a:xfrm>
            <a:off x="987552" y="4379976"/>
            <a:ext cx="7772400" cy="347472"/>
          </a:xfrm>
          <a:prstGeom prst="rect">
            <a:avLst/>
          </a:prstGeom>
          <a:noFill/>
          <a:ln/>
        </p:spPr>
        <p:txBody>
          <a:bodyPr wrap="square" rtlCol="0" anchor="ctr"/>
          <a:lstStyle/>
          <a:p>
            <a:pPr marL="0" indent="0" algn="just">
              <a:buNone/>
            </a:pPr>
            <a:r>
              <a:rPr lang="en-US" sz="1000" dirty="0">
                <a:solidFill>
                  <a:srgbClr val="2A3A4A"/>
                </a:solidFill>
                <a:latin typeface="Times New Roman" panose="02020603050405020304" pitchFamily="18" charset="0"/>
                <a:ea typeface="Calibri" pitchFamily="34" charset="-122"/>
                <a:cs typeface="Times New Roman" panose="02020603050405020304" pitchFamily="18" charset="0"/>
              </a:rPr>
              <a:t>Should be introduced gradually, using predictable routines, visual prompts and trusted adult support to help Isaac engage cognitively while feeling emotionally contained securely within early years practice.</a:t>
            </a:r>
            <a:endParaRPr lang="en-US" sz="1000"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8F5"/>
        </a:solidFill>
        <a:effectLst/>
      </p:bgPr>
    </p:bg>
    <p:spTree>
      <p:nvGrpSpPr>
        <p:cNvPr id="1" name=""/>
        <p:cNvGrpSpPr/>
        <p:nvPr/>
      </p:nvGrpSpPr>
      <p:grpSpPr>
        <a:xfrm>
          <a:off x="0" y="0"/>
          <a:ext cx="0" cy="0"/>
          <a:chOff x="0" y="0"/>
          <a:chExt cx="0" cy="0"/>
        </a:xfrm>
      </p:grpSpPr>
      <p:sp>
        <p:nvSpPr>
          <p:cNvPr id="2" name="Shape 0"/>
          <p:cNvSpPr/>
          <p:nvPr/>
        </p:nvSpPr>
        <p:spPr>
          <a:xfrm>
            <a:off x="3474720" y="-457200"/>
            <a:ext cx="2743200" cy="2743200"/>
          </a:xfrm>
          <a:prstGeom prst="ellipse">
            <a:avLst/>
          </a:prstGeom>
          <a:solidFill>
            <a:srgbClr val="F96167">
              <a:alpha val="30000"/>
            </a:srgbClr>
          </a:solidFill>
          <a:ln w="12700">
            <a:solidFill>
              <a:srgbClr val="F96167">
                <a:alpha val="30000"/>
              </a:srgbClr>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274320" y="137160"/>
            <a:ext cx="640080" cy="640080"/>
          </a:xfrm>
          <a:prstGeom prst="rect">
            <a:avLst/>
          </a:prstGeom>
        </p:spPr>
      </p:pic>
      <p:sp>
        <p:nvSpPr>
          <p:cNvPr id="4" name="Text 1"/>
          <p:cNvSpPr/>
          <p:nvPr/>
        </p:nvSpPr>
        <p:spPr>
          <a:xfrm>
            <a:off x="1051560" y="137160"/>
            <a:ext cx="7315200" cy="640080"/>
          </a:xfrm>
          <a:prstGeom prst="rect">
            <a:avLst/>
          </a:prstGeom>
          <a:noFill/>
          <a:ln/>
        </p:spPr>
        <p:txBody>
          <a:bodyPr wrap="square" rtlCol="0" anchor="ctr"/>
          <a:lstStyle/>
          <a:p>
            <a:pPr marL="0" indent="0" algn="ctr">
              <a:buNone/>
            </a:pPr>
            <a:r>
              <a:rPr lang="en-US" sz="3400" b="1" dirty="0">
                <a:solidFill>
                  <a:srgbClr val="B85042"/>
                </a:solidFill>
                <a:latin typeface="Times New Roman" panose="02020603050405020304" pitchFamily="18" charset="0"/>
                <a:ea typeface="Cambria" pitchFamily="34" charset="-122"/>
                <a:cs typeface="Times New Roman" panose="02020603050405020304" pitchFamily="18" charset="0"/>
              </a:rPr>
              <a:t>Nature &amp; Nurture</a:t>
            </a:r>
            <a:endParaRPr lang="en-US" sz="3400" dirty="0">
              <a:latin typeface="Times New Roman" panose="02020603050405020304" pitchFamily="18" charset="0"/>
              <a:cs typeface="Times New Roman" panose="02020603050405020304" pitchFamily="18" charset="0"/>
            </a:endParaRPr>
          </a:p>
        </p:txBody>
      </p:sp>
      <p:sp>
        <p:nvSpPr>
          <p:cNvPr id="5" name="Shape 2"/>
          <p:cNvSpPr/>
          <p:nvPr/>
        </p:nvSpPr>
        <p:spPr>
          <a:xfrm>
            <a:off x="274320" y="960120"/>
            <a:ext cx="4114800" cy="3931920"/>
          </a:xfrm>
          <a:prstGeom prst="roundRect">
            <a:avLst>
              <a:gd name="adj" fmla="val 3488"/>
            </a:avLst>
          </a:prstGeom>
          <a:solidFill>
            <a:srgbClr val="B85042">
              <a:alpha val="90000"/>
            </a:srgbClr>
          </a:solidFill>
          <a:ln w="12700">
            <a:solidFill>
              <a:srgbClr val="B85042"/>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6" name="Text 3"/>
          <p:cNvSpPr/>
          <p:nvPr/>
        </p:nvSpPr>
        <p:spPr>
          <a:xfrm>
            <a:off x="457200" y="1051560"/>
            <a:ext cx="3749040" cy="411480"/>
          </a:xfrm>
          <a:prstGeom prst="rect">
            <a:avLst/>
          </a:prstGeom>
          <a:noFill/>
          <a:ln/>
        </p:spPr>
        <p:txBody>
          <a:bodyPr wrap="square" rtlCol="0" anchor="ctr"/>
          <a:lstStyle/>
          <a:p>
            <a:pPr marL="0" indent="0" algn="ctr">
              <a:buNone/>
            </a:pPr>
            <a:r>
              <a:rPr lang="en-US" sz="1600" b="1" dirty="0">
                <a:solidFill>
                  <a:srgbClr val="FFFFFF"/>
                </a:solidFill>
                <a:latin typeface="Times New Roman" panose="02020603050405020304" pitchFamily="18" charset="0"/>
                <a:ea typeface="Cambria" pitchFamily="34" charset="-122"/>
                <a:cs typeface="Times New Roman" panose="02020603050405020304" pitchFamily="18" charset="0"/>
              </a:rPr>
              <a:t>🌱  NATURE</a:t>
            </a:r>
            <a:endParaRPr lang="en-US" sz="1600" dirty="0">
              <a:latin typeface="Times New Roman" panose="02020603050405020304" pitchFamily="18" charset="0"/>
              <a:cs typeface="Times New Roman" panose="02020603050405020304" pitchFamily="18" charset="0"/>
            </a:endParaRPr>
          </a:p>
        </p:txBody>
      </p:sp>
      <p:sp>
        <p:nvSpPr>
          <p:cNvPr id="7" name="Text 4"/>
          <p:cNvSpPr/>
          <p:nvPr/>
        </p:nvSpPr>
        <p:spPr>
          <a:xfrm>
            <a:off x="502920" y="1600200"/>
            <a:ext cx="3703320" cy="1143000"/>
          </a:xfrm>
          <a:prstGeom prst="rect">
            <a:avLst/>
          </a:prstGeom>
          <a:noFill/>
          <a:ln/>
        </p:spPr>
        <p:txBody>
          <a:bodyPr wrap="square" rtlCol="0" anchor="t"/>
          <a:lstStyle/>
          <a:p>
            <a:pPr marL="0" indent="0" algn="just">
              <a:buNone/>
            </a:pPr>
            <a:r>
              <a:rPr lang="en-US" sz="1100" dirty="0">
                <a:solidFill>
                  <a:schemeClr val="bg1"/>
                </a:solidFill>
                <a:latin typeface="Times New Roman" panose="02020603050405020304" pitchFamily="18" charset="0"/>
                <a:ea typeface="Calibri" pitchFamily="34" charset="-122"/>
                <a:cs typeface="Times New Roman" panose="02020603050405020304" pitchFamily="18" charset="0"/>
              </a:rPr>
              <a:t>Isaac's temperament, emotional sensitivity, maturational pace and early brain development may influence his readiness for independence, peer interaction and symbolic reasoning (Yanti et al., 2024). </a:t>
            </a:r>
            <a:endParaRPr lang="en-US" sz="1100" dirty="0">
              <a:solidFill>
                <a:schemeClr val="bg1"/>
              </a:solidFill>
              <a:latin typeface="Times New Roman" panose="02020603050405020304" pitchFamily="18" charset="0"/>
              <a:cs typeface="Times New Roman" panose="02020603050405020304" pitchFamily="18" charset="0"/>
            </a:endParaRPr>
          </a:p>
        </p:txBody>
      </p:sp>
      <p:sp>
        <p:nvSpPr>
          <p:cNvPr id="8" name="Text 5"/>
          <p:cNvSpPr/>
          <p:nvPr/>
        </p:nvSpPr>
        <p:spPr>
          <a:xfrm>
            <a:off x="502920" y="2926080"/>
            <a:ext cx="3703320" cy="1143000"/>
          </a:xfrm>
          <a:prstGeom prst="rect">
            <a:avLst/>
          </a:prstGeom>
          <a:noFill/>
          <a:ln/>
        </p:spPr>
        <p:txBody>
          <a:bodyPr wrap="square" rtlCol="0" anchor="t"/>
          <a:lstStyle/>
          <a:p>
            <a:pPr marL="0" indent="0" algn="just">
              <a:buNone/>
            </a:pPr>
            <a:r>
              <a:rPr lang="en-US" sz="1100" dirty="0">
                <a:solidFill>
                  <a:srgbClr val="FFFFFF"/>
                </a:solidFill>
                <a:latin typeface="Times New Roman" panose="02020603050405020304" pitchFamily="18" charset="0"/>
                <a:ea typeface="Calibri" pitchFamily="34" charset="-122"/>
                <a:cs typeface="Times New Roman" panose="02020603050405020304" pitchFamily="18" charset="0"/>
              </a:rPr>
              <a:t>A more cautious temperament could make transitions harder; however, Piaget would emphasise that developmental progress still requires active engagement with appropriately challenging experiences (</a:t>
            </a:r>
            <a:r>
              <a:rPr lang="en-US" sz="1100" dirty="0" err="1">
                <a:solidFill>
                  <a:srgbClr val="FFFFFF"/>
                </a:solidFill>
                <a:latin typeface="Times New Roman" panose="02020603050405020304" pitchFamily="18" charset="0"/>
                <a:ea typeface="Calibri" pitchFamily="34" charset="-122"/>
                <a:cs typeface="Times New Roman" panose="02020603050405020304" pitchFamily="18" charset="0"/>
              </a:rPr>
              <a:t>Babullah</a:t>
            </a:r>
            <a:r>
              <a:rPr lang="en-US" sz="1100" dirty="0">
                <a:solidFill>
                  <a:srgbClr val="FFFFFF"/>
                </a:solidFill>
                <a:latin typeface="Times New Roman" panose="02020603050405020304" pitchFamily="18" charset="0"/>
                <a:ea typeface="Calibri" pitchFamily="34" charset="-122"/>
                <a:cs typeface="Times New Roman" panose="02020603050405020304" pitchFamily="18" charset="0"/>
              </a:rPr>
              <a:t>, 2022).</a:t>
            </a:r>
            <a:endParaRPr lang="en-US" sz="1100" dirty="0">
              <a:latin typeface="Times New Roman" panose="02020603050405020304" pitchFamily="18" charset="0"/>
              <a:cs typeface="Times New Roman" panose="02020603050405020304" pitchFamily="18" charset="0"/>
            </a:endParaRPr>
          </a:p>
        </p:txBody>
      </p:sp>
      <p:sp>
        <p:nvSpPr>
          <p:cNvPr id="9" name="Shape 6"/>
          <p:cNvSpPr/>
          <p:nvPr/>
        </p:nvSpPr>
        <p:spPr>
          <a:xfrm>
            <a:off x="4754880" y="960120"/>
            <a:ext cx="4114800" cy="3931920"/>
          </a:xfrm>
          <a:prstGeom prst="roundRect">
            <a:avLst>
              <a:gd name="adj" fmla="val 3488"/>
            </a:avLst>
          </a:prstGeom>
          <a:solidFill>
            <a:srgbClr val="2F3C7E">
              <a:alpha val="95000"/>
            </a:srgbClr>
          </a:solidFill>
          <a:ln w="12700">
            <a:solidFill>
              <a:srgbClr val="2F3C7E"/>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0" name="Text 7"/>
          <p:cNvSpPr/>
          <p:nvPr/>
        </p:nvSpPr>
        <p:spPr>
          <a:xfrm>
            <a:off x="4937760" y="1051560"/>
            <a:ext cx="3749040" cy="411480"/>
          </a:xfrm>
          <a:prstGeom prst="rect">
            <a:avLst/>
          </a:prstGeom>
          <a:noFill/>
          <a:ln/>
        </p:spPr>
        <p:txBody>
          <a:bodyPr wrap="square" rtlCol="0" anchor="ctr"/>
          <a:lstStyle/>
          <a:p>
            <a:pPr marL="0" indent="0" algn="ctr">
              <a:buNone/>
            </a:pPr>
            <a:r>
              <a:rPr lang="en-US" sz="1600" b="1" dirty="0">
                <a:solidFill>
                  <a:srgbClr val="FFFFFF"/>
                </a:solidFill>
                <a:latin typeface="Times New Roman" panose="02020603050405020304" pitchFamily="18" charset="0"/>
                <a:ea typeface="Cambria" pitchFamily="34" charset="-122"/>
                <a:cs typeface="Times New Roman" panose="02020603050405020304" pitchFamily="18" charset="0"/>
              </a:rPr>
              <a:t>💧  NURTURE</a:t>
            </a:r>
            <a:endParaRPr lang="en-US" sz="1600" dirty="0">
              <a:latin typeface="Times New Roman" panose="02020603050405020304" pitchFamily="18" charset="0"/>
              <a:cs typeface="Times New Roman" panose="02020603050405020304" pitchFamily="18" charset="0"/>
            </a:endParaRPr>
          </a:p>
        </p:txBody>
      </p:sp>
      <p:sp>
        <p:nvSpPr>
          <p:cNvPr id="11" name="Text 8"/>
          <p:cNvSpPr/>
          <p:nvPr/>
        </p:nvSpPr>
        <p:spPr>
          <a:xfrm>
            <a:off x="4937760" y="1600200"/>
            <a:ext cx="3749040" cy="1143000"/>
          </a:xfrm>
          <a:prstGeom prst="rect">
            <a:avLst/>
          </a:prstGeom>
          <a:noFill/>
          <a:ln/>
        </p:spPr>
        <p:txBody>
          <a:bodyPr wrap="square" rtlCol="0" anchor="t"/>
          <a:lstStyle/>
          <a:p>
            <a:pPr marL="0" indent="0" algn="just">
              <a:buNone/>
            </a:pPr>
            <a:r>
              <a:rPr lang="en-US" sz="1100" dirty="0">
                <a:solidFill>
                  <a:schemeClr val="bg1"/>
                </a:solidFill>
                <a:latin typeface="Times New Roman" panose="02020603050405020304" pitchFamily="18" charset="0"/>
                <a:ea typeface="Calibri" pitchFamily="34" charset="-122"/>
                <a:cs typeface="Times New Roman" panose="02020603050405020304" pitchFamily="18" charset="0"/>
              </a:rPr>
              <a:t>Includes maternal mental health, disrupted childcare, limited social support, language exposure, adult responsiveness, peer opportunities and the emotional climate surrounding Isaac's daily learning (Zuva et al., 2025).</a:t>
            </a:r>
            <a:endParaRPr lang="en-US" sz="1100" dirty="0">
              <a:solidFill>
                <a:schemeClr val="bg1"/>
              </a:solidFill>
              <a:latin typeface="Times New Roman" panose="02020603050405020304" pitchFamily="18" charset="0"/>
              <a:cs typeface="Times New Roman" panose="02020603050405020304" pitchFamily="18" charset="0"/>
            </a:endParaRPr>
          </a:p>
        </p:txBody>
      </p:sp>
      <p:sp>
        <p:nvSpPr>
          <p:cNvPr id="12" name="Text 9"/>
          <p:cNvSpPr/>
          <p:nvPr/>
        </p:nvSpPr>
        <p:spPr>
          <a:xfrm>
            <a:off x="4937760" y="2926080"/>
            <a:ext cx="3749040" cy="1143000"/>
          </a:xfrm>
          <a:prstGeom prst="rect">
            <a:avLst/>
          </a:prstGeom>
          <a:noFill/>
          <a:ln/>
        </p:spPr>
        <p:txBody>
          <a:bodyPr wrap="square" rtlCol="0" anchor="t"/>
          <a:lstStyle/>
          <a:p>
            <a:pPr marL="0" indent="0" algn="just">
              <a:buNone/>
            </a:pPr>
            <a:r>
              <a:rPr lang="en-US" sz="1100" dirty="0">
                <a:solidFill>
                  <a:schemeClr val="bg1"/>
                </a:solidFill>
                <a:latin typeface="Times New Roman" panose="02020603050405020304" pitchFamily="18" charset="0"/>
                <a:ea typeface="Calibri" pitchFamily="34" charset="-122"/>
                <a:cs typeface="Times New Roman" panose="02020603050405020304" pitchFamily="18" charset="0"/>
              </a:rPr>
              <a:t>Isaac's development should be understood as transactional: biological readiness shapes responses to experience, while supportive environments can strengthen cognition, confidence and wellbeing over time (Bal et al., 2024).</a:t>
            </a:r>
            <a:endParaRPr lang="en-US" sz="11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4636B"/>
        </a:solidFill>
        <a:effectLst/>
      </p:bgPr>
    </p:bg>
    <p:spTree>
      <p:nvGrpSpPr>
        <p:cNvPr id="1" name=""/>
        <p:cNvGrpSpPr/>
        <p:nvPr/>
      </p:nvGrpSpPr>
      <p:grpSpPr>
        <a:xfrm>
          <a:off x="0" y="0"/>
          <a:ext cx="0" cy="0"/>
          <a:chOff x="0" y="0"/>
          <a:chExt cx="0" cy="0"/>
        </a:xfrm>
      </p:grpSpPr>
      <p:sp>
        <p:nvSpPr>
          <p:cNvPr id="2" name="Shape 0"/>
          <p:cNvSpPr/>
          <p:nvPr/>
        </p:nvSpPr>
        <p:spPr>
          <a:xfrm>
            <a:off x="6858000" y="2743200"/>
            <a:ext cx="3657600" cy="3657600"/>
          </a:xfrm>
          <a:prstGeom prst="ellipse">
            <a:avLst/>
          </a:prstGeom>
          <a:solidFill>
            <a:srgbClr val="028090">
              <a:alpha val="40000"/>
            </a:srgbClr>
          </a:solidFill>
          <a:ln w="12700">
            <a:solidFill>
              <a:srgbClr val="028090">
                <a:alpha val="40000"/>
              </a:srgbClr>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274320" y="109728"/>
            <a:ext cx="685800" cy="685800"/>
          </a:xfrm>
          <a:prstGeom prst="rect">
            <a:avLst/>
          </a:prstGeom>
        </p:spPr>
      </p:pic>
      <p:sp>
        <p:nvSpPr>
          <p:cNvPr id="4" name="Text 1"/>
          <p:cNvSpPr/>
          <p:nvPr/>
        </p:nvSpPr>
        <p:spPr>
          <a:xfrm>
            <a:off x="1097280" y="137160"/>
            <a:ext cx="7772400" cy="640080"/>
          </a:xfrm>
          <a:prstGeom prst="rect">
            <a:avLst/>
          </a:prstGeom>
          <a:noFill/>
          <a:ln/>
        </p:spPr>
        <p:txBody>
          <a:bodyPr wrap="square" rtlCol="0" anchor="ctr"/>
          <a:lstStyle/>
          <a:p>
            <a:pPr marL="0" indent="0" algn="ctr">
              <a:buNone/>
            </a:pPr>
            <a:r>
              <a:rPr lang="en-US" sz="3000" b="1" dirty="0">
                <a:solidFill>
                  <a:srgbClr val="FFFFFF"/>
                </a:solidFill>
                <a:latin typeface="Times New Roman" panose="02020603050405020304" pitchFamily="18" charset="0"/>
                <a:ea typeface="Cambria" pitchFamily="34" charset="-122"/>
                <a:cs typeface="Times New Roman" panose="02020603050405020304" pitchFamily="18" charset="0"/>
              </a:rPr>
              <a:t>Theory-Informed Support Plan</a:t>
            </a:r>
            <a:endParaRPr lang="en-US" sz="3000" dirty="0">
              <a:latin typeface="Times New Roman" panose="02020603050405020304" pitchFamily="18" charset="0"/>
              <a:cs typeface="Times New Roman" panose="02020603050405020304" pitchFamily="18" charset="0"/>
            </a:endParaRPr>
          </a:p>
        </p:txBody>
      </p:sp>
      <p:sp>
        <p:nvSpPr>
          <p:cNvPr id="5" name="Text 2"/>
          <p:cNvSpPr/>
          <p:nvPr/>
        </p:nvSpPr>
        <p:spPr>
          <a:xfrm>
            <a:off x="1097280" y="749808"/>
            <a:ext cx="7315200" cy="274320"/>
          </a:xfrm>
          <a:prstGeom prst="rect">
            <a:avLst/>
          </a:prstGeom>
          <a:noFill/>
          <a:ln/>
        </p:spPr>
        <p:txBody>
          <a:bodyPr wrap="square" rtlCol="0" anchor="ctr"/>
          <a:lstStyle/>
          <a:p>
            <a:pPr marL="0" indent="0" algn="ctr">
              <a:buNone/>
            </a:pPr>
            <a:r>
              <a:rPr lang="en-US" sz="1300" i="1" dirty="0">
                <a:solidFill>
                  <a:schemeClr val="bg1"/>
                </a:solidFill>
                <a:latin typeface="Times New Roman" panose="02020603050405020304" pitchFamily="18" charset="0"/>
                <a:ea typeface="Calibri" pitchFamily="34" charset="-122"/>
                <a:cs typeface="Times New Roman" panose="02020603050405020304" pitchFamily="18" charset="0"/>
              </a:rPr>
              <a:t>Piaget-Based Early Years Interventions</a:t>
            </a:r>
            <a:endParaRPr lang="en-US" sz="1300" dirty="0">
              <a:solidFill>
                <a:schemeClr val="bg1"/>
              </a:solidFill>
              <a:latin typeface="Times New Roman" panose="02020603050405020304" pitchFamily="18" charset="0"/>
              <a:cs typeface="Times New Roman" panose="02020603050405020304" pitchFamily="18" charset="0"/>
            </a:endParaRPr>
          </a:p>
        </p:txBody>
      </p:sp>
      <p:sp>
        <p:nvSpPr>
          <p:cNvPr id="6" name="Shape 3"/>
          <p:cNvSpPr/>
          <p:nvPr/>
        </p:nvSpPr>
        <p:spPr>
          <a:xfrm>
            <a:off x="274320" y="1143000"/>
            <a:ext cx="8595360" cy="777240"/>
          </a:xfrm>
          <a:prstGeom prst="roundRect">
            <a:avLst>
              <a:gd name="adj" fmla="val 11765"/>
            </a:avLst>
          </a:prstGeom>
          <a:solidFill>
            <a:srgbClr val="025960"/>
          </a:solidFill>
          <a:ln w="12700">
            <a:solidFill>
              <a:srgbClr val="028090"/>
            </a:solidFill>
            <a:prstDash val="solid"/>
          </a:ln>
          <a:effectLst>
            <a:outerShdw blurRad="76200" dist="25400" dir="2700000" algn="bl" rotWithShape="0">
              <a:srgbClr val="000000">
                <a:alpha val="25000"/>
              </a:srgbClr>
            </a:outerShdw>
          </a:effectLst>
        </p:spPr>
        <p:txBody>
          <a:bodyPr/>
          <a:lstStyle/>
          <a:p>
            <a:endParaRPr lang="en-US">
              <a:latin typeface="Times New Roman" panose="02020603050405020304" pitchFamily="18" charset="0"/>
              <a:cs typeface="Times New Roman" panose="02020603050405020304" pitchFamily="18" charset="0"/>
            </a:endParaRPr>
          </a:p>
        </p:txBody>
      </p:sp>
      <p:sp>
        <p:nvSpPr>
          <p:cNvPr id="7" name="Shape 4"/>
          <p:cNvSpPr/>
          <p:nvPr/>
        </p:nvSpPr>
        <p:spPr>
          <a:xfrm>
            <a:off x="411480" y="1298448"/>
            <a:ext cx="457200" cy="457200"/>
          </a:xfrm>
          <a:prstGeom prst="ellipse">
            <a:avLst/>
          </a:prstGeom>
          <a:solidFill>
            <a:srgbClr val="FFE66D"/>
          </a:solidFill>
          <a:ln w="12700">
            <a:solidFill>
              <a:srgbClr val="FFE66D"/>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8" name="Image 1" descr="preencoded.png"/>
          <p:cNvPicPr>
            <a:picLocks noChangeAspect="1"/>
          </p:cNvPicPr>
          <p:nvPr/>
        </p:nvPicPr>
        <p:blipFill>
          <a:blip r:embed="rId4"/>
          <a:stretch>
            <a:fillRect/>
          </a:stretch>
        </p:blipFill>
        <p:spPr>
          <a:xfrm>
            <a:off x="448056" y="1335024"/>
            <a:ext cx="365760" cy="365760"/>
          </a:xfrm>
          <a:prstGeom prst="rect">
            <a:avLst/>
          </a:prstGeom>
        </p:spPr>
      </p:pic>
      <p:sp>
        <p:nvSpPr>
          <p:cNvPr id="9" name="Text 5"/>
          <p:cNvSpPr/>
          <p:nvPr/>
        </p:nvSpPr>
        <p:spPr>
          <a:xfrm>
            <a:off x="1005840" y="1207008"/>
            <a:ext cx="2194560" cy="320040"/>
          </a:xfrm>
          <a:prstGeom prst="rect">
            <a:avLst/>
          </a:prstGeom>
          <a:noFill/>
          <a:ln/>
        </p:spPr>
        <p:txBody>
          <a:bodyPr wrap="square" rtlCol="0" anchor="ctr"/>
          <a:lstStyle/>
          <a:p>
            <a:pPr marL="0" indent="0">
              <a:buNone/>
            </a:pPr>
            <a:r>
              <a:rPr lang="en-US" sz="1200" b="1" dirty="0">
                <a:solidFill>
                  <a:srgbClr val="FFE66D"/>
                </a:solidFill>
                <a:latin typeface="Times New Roman" panose="02020603050405020304" pitchFamily="18" charset="0"/>
                <a:ea typeface="Cambria" pitchFamily="34" charset="-122"/>
                <a:cs typeface="Times New Roman" panose="02020603050405020304" pitchFamily="18" charset="0"/>
              </a:rPr>
              <a:t>Play-Based Learning:</a:t>
            </a:r>
            <a:endParaRPr lang="en-US" sz="1200" dirty="0">
              <a:latin typeface="Times New Roman" panose="02020603050405020304" pitchFamily="18" charset="0"/>
              <a:cs typeface="Times New Roman" panose="02020603050405020304" pitchFamily="18" charset="0"/>
            </a:endParaRPr>
          </a:p>
        </p:txBody>
      </p:sp>
      <p:sp>
        <p:nvSpPr>
          <p:cNvPr id="10" name="Text 6"/>
          <p:cNvSpPr/>
          <p:nvPr/>
        </p:nvSpPr>
        <p:spPr>
          <a:xfrm>
            <a:off x="1005840" y="1536192"/>
            <a:ext cx="7772400" cy="329184"/>
          </a:xfrm>
          <a:prstGeom prst="rect">
            <a:avLst/>
          </a:prstGeom>
          <a:noFill/>
          <a:ln/>
        </p:spPr>
        <p:txBody>
          <a:bodyPr wrap="square" rtlCol="0" anchor="ctr"/>
          <a:lstStyle/>
          <a:p>
            <a:pPr marL="0" indent="0">
              <a:buNone/>
            </a:pPr>
            <a:r>
              <a:rPr lang="en-US" sz="1000" dirty="0">
                <a:solidFill>
                  <a:schemeClr val="bg1"/>
                </a:solidFill>
                <a:latin typeface="Times New Roman" panose="02020603050405020304" pitchFamily="18" charset="0"/>
                <a:ea typeface="Calibri" pitchFamily="34" charset="-122"/>
                <a:cs typeface="Times New Roman" panose="02020603050405020304" pitchFamily="18" charset="0"/>
              </a:rPr>
              <a:t>Use puzzles, construction, pretend shops and role-play, enabling Isaac to practise classification, symbolic thinking, problem solving and accommodation through concrete experiences regularly within practice contexts (</a:t>
            </a:r>
            <a:r>
              <a:rPr lang="en-US" sz="1000" dirty="0" err="1">
                <a:solidFill>
                  <a:schemeClr val="bg1"/>
                </a:solidFill>
                <a:latin typeface="Times New Roman" panose="02020603050405020304" pitchFamily="18" charset="0"/>
                <a:ea typeface="Calibri" pitchFamily="34" charset="-122"/>
                <a:cs typeface="Times New Roman" panose="02020603050405020304" pitchFamily="18" charset="0"/>
              </a:rPr>
              <a:t>Indriyani</a:t>
            </a:r>
            <a:r>
              <a:rPr lang="en-US" sz="1000" dirty="0">
                <a:solidFill>
                  <a:schemeClr val="bg1"/>
                </a:solidFill>
                <a:latin typeface="Times New Roman" panose="02020603050405020304" pitchFamily="18" charset="0"/>
                <a:ea typeface="Calibri" pitchFamily="34" charset="-122"/>
                <a:cs typeface="Times New Roman" panose="02020603050405020304" pitchFamily="18" charset="0"/>
              </a:rPr>
              <a:t> et al., 2024).</a:t>
            </a:r>
            <a:endParaRPr lang="en-US" sz="1000" dirty="0">
              <a:solidFill>
                <a:schemeClr val="bg1"/>
              </a:solidFill>
              <a:latin typeface="Times New Roman" panose="02020603050405020304" pitchFamily="18" charset="0"/>
              <a:cs typeface="Times New Roman" panose="02020603050405020304" pitchFamily="18" charset="0"/>
            </a:endParaRPr>
          </a:p>
        </p:txBody>
      </p:sp>
      <p:sp>
        <p:nvSpPr>
          <p:cNvPr id="11" name="Shape 7"/>
          <p:cNvSpPr/>
          <p:nvPr/>
        </p:nvSpPr>
        <p:spPr>
          <a:xfrm>
            <a:off x="274320" y="2057400"/>
            <a:ext cx="8595360" cy="777240"/>
          </a:xfrm>
          <a:prstGeom prst="roundRect">
            <a:avLst>
              <a:gd name="adj" fmla="val 11765"/>
            </a:avLst>
          </a:prstGeom>
          <a:solidFill>
            <a:srgbClr val="025960"/>
          </a:solidFill>
          <a:ln w="12700">
            <a:solidFill>
              <a:srgbClr val="028090"/>
            </a:solidFill>
            <a:prstDash val="solid"/>
          </a:ln>
          <a:effectLst>
            <a:outerShdw blurRad="76200" dist="25400" dir="2700000" algn="bl" rotWithShape="0">
              <a:srgbClr val="000000">
                <a:alpha val="25000"/>
              </a:srgbClr>
            </a:outerShdw>
          </a:effectLst>
        </p:spPr>
        <p:txBody>
          <a:bodyPr/>
          <a:lstStyle/>
          <a:p>
            <a:endParaRPr lang="en-US">
              <a:latin typeface="Times New Roman" panose="02020603050405020304" pitchFamily="18" charset="0"/>
              <a:cs typeface="Times New Roman" panose="02020603050405020304" pitchFamily="18" charset="0"/>
            </a:endParaRPr>
          </a:p>
        </p:txBody>
      </p:sp>
      <p:sp>
        <p:nvSpPr>
          <p:cNvPr id="12" name="Shape 8"/>
          <p:cNvSpPr/>
          <p:nvPr/>
        </p:nvSpPr>
        <p:spPr>
          <a:xfrm>
            <a:off x="411480" y="2212848"/>
            <a:ext cx="457200" cy="457200"/>
          </a:xfrm>
          <a:prstGeom prst="ellipse">
            <a:avLst/>
          </a:prstGeom>
          <a:solidFill>
            <a:srgbClr val="4ECDC4"/>
          </a:solidFill>
          <a:ln w="12700">
            <a:solidFill>
              <a:srgbClr val="4ECDC4"/>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13" name="Image 2" descr="preencoded.png"/>
          <p:cNvPicPr>
            <a:picLocks noChangeAspect="1"/>
          </p:cNvPicPr>
          <p:nvPr/>
        </p:nvPicPr>
        <p:blipFill>
          <a:blip r:embed="rId5"/>
          <a:stretch>
            <a:fillRect/>
          </a:stretch>
        </p:blipFill>
        <p:spPr>
          <a:xfrm>
            <a:off x="448056" y="2249424"/>
            <a:ext cx="365760" cy="365760"/>
          </a:xfrm>
          <a:prstGeom prst="rect">
            <a:avLst/>
          </a:prstGeom>
        </p:spPr>
      </p:pic>
      <p:sp>
        <p:nvSpPr>
          <p:cNvPr id="14" name="Text 9"/>
          <p:cNvSpPr/>
          <p:nvPr/>
        </p:nvSpPr>
        <p:spPr>
          <a:xfrm>
            <a:off x="1005840" y="2121408"/>
            <a:ext cx="2194560" cy="320040"/>
          </a:xfrm>
          <a:prstGeom prst="rect">
            <a:avLst/>
          </a:prstGeom>
          <a:noFill/>
          <a:ln/>
        </p:spPr>
        <p:txBody>
          <a:bodyPr wrap="square" rtlCol="0" anchor="ctr"/>
          <a:lstStyle/>
          <a:p>
            <a:pPr marL="0" indent="0">
              <a:buNone/>
            </a:pPr>
            <a:r>
              <a:rPr lang="en-US" sz="1200" b="1" dirty="0">
                <a:solidFill>
                  <a:srgbClr val="4ECDC4"/>
                </a:solidFill>
                <a:latin typeface="Times New Roman" panose="02020603050405020304" pitchFamily="18" charset="0"/>
                <a:ea typeface="Cambria" pitchFamily="34" charset="-122"/>
                <a:cs typeface="Times New Roman" panose="02020603050405020304" pitchFamily="18" charset="0"/>
              </a:rPr>
              <a:t>Language-Rich Environment:</a:t>
            </a:r>
            <a:endParaRPr lang="en-US" sz="1200" dirty="0">
              <a:latin typeface="Times New Roman" panose="02020603050405020304" pitchFamily="18" charset="0"/>
              <a:cs typeface="Times New Roman" panose="02020603050405020304" pitchFamily="18" charset="0"/>
            </a:endParaRPr>
          </a:p>
        </p:txBody>
      </p:sp>
      <p:sp>
        <p:nvSpPr>
          <p:cNvPr id="15" name="Text 10"/>
          <p:cNvSpPr/>
          <p:nvPr/>
        </p:nvSpPr>
        <p:spPr>
          <a:xfrm>
            <a:off x="1005840" y="2450592"/>
            <a:ext cx="7772400" cy="329184"/>
          </a:xfrm>
          <a:prstGeom prst="rect">
            <a:avLst/>
          </a:prstGeom>
          <a:noFill/>
          <a:ln/>
        </p:spPr>
        <p:txBody>
          <a:bodyPr wrap="square" rtlCol="0" anchor="ctr"/>
          <a:lstStyle/>
          <a:p>
            <a:pPr marL="0" indent="0" algn="just">
              <a:buNone/>
            </a:pPr>
            <a:r>
              <a:rPr lang="en-US" sz="1000" dirty="0">
                <a:solidFill>
                  <a:schemeClr val="bg1"/>
                </a:solidFill>
                <a:latin typeface="Times New Roman" panose="02020603050405020304" pitchFamily="18" charset="0"/>
                <a:ea typeface="Calibri" pitchFamily="34" charset="-122"/>
                <a:cs typeface="Times New Roman" panose="02020603050405020304" pitchFamily="18" charset="0"/>
              </a:rPr>
              <a:t>Include picture books, repeated stories, songs, naming games and adult expansions — linking words to objects, actions and familiar routines daily within inclusive early years practice (Kilag et al., 2022).</a:t>
            </a:r>
            <a:endParaRPr lang="en-US" sz="1000" dirty="0">
              <a:solidFill>
                <a:schemeClr val="bg1"/>
              </a:solidFill>
              <a:latin typeface="Times New Roman" panose="02020603050405020304" pitchFamily="18" charset="0"/>
              <a:cs typeface="Times New Roman" panose="02020603050405020304" pitchFamily="18" charset="0"/>
            </a:endParaRPr>
          </a:p>
        </p:txBody>
      </p:sp>
      <p:sp>
        <p:nvSpPr>
          <p:cNvPr id="16" name="Shape 11"/>
          <p:cNvSpPr/>
          <p:nvPr/>
        </p:nvSpPr>
        <p:spPr>
          <a:xfrm>
            <a:off x="274320" y="2971800"/>
            <a:ext cx="8595360" cy="777240"/>
          </a:xfrm>
          <a:prstGeom prst="roundRect">
            <a:avLst>
              <a:gd name="adj" fmla="val 11765"/>
            </a:avLst>
          </a:prstGeom>
          <a:solidFill>
            <a:srgbClr val="025960"/>
          </a:solidFill>
          <a:ln w="12700">
            <a:solidFill>
              <a:srgbClr val="028090"/>
            </a:solidFill>
            <a:prstDash val="solid"/>
          </a:ln>
          <a:effectLst>
            <a:outerShdw blurRad="76200" dist="25400" dir="2700000" algn="bl" rotWithShape="0">
              <a:srgbClr val="000000">
                <a:alpha val="25000"/>
              </a:srgbClr>
            </a:outerShdw>
          </a:effectLst>
        </p:spPr>
        <p:txBody>
          <a:bodyPr/>
          <a:lstStyle/>
          <a:p>
            <a:endParaRPr lang="en-US">
              <a:latin typeface="Times New Roman" panose="02020603050405020304" pitchFamily="18" charset="0"/>
              <a:cs typeface="Times New Roman" panose="02020603050405020304" pitchFamily="18" charset="0"/>
            </a:endParaRPr>
          </a:p>
        </p:txBody>
      </p:sp>
      <p:sp>
        <p:nvSpPr>
          <p:cNvPr id="17" name="Shape 12"/>
          <p:cNvSpPr/>
          <p:nvPr/>
        </p:nvSpPr>
        <p:spPr>
          <a:xfrm>
            <a:off x="411480" y="3127248"/>
            <a:ext cx="457200" cy="457200"/>
          </a:xfrm>
          <a:prstGeom prst="ellipse">
            <a:avLst/>
          </a:prstGeom>
          <a:solidFill>
            <a:srgbClr val="FF6B9D"/>
          </a:solidFill>
          <a:ln w="12700">
            <a:solidFill>
              <a:srgbClr val="FF6B9D"/>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18" name="Image 3" descr="preencoded.png"/>
          <p:cNvPicPr>
            <a:picLocks noChangeAspect="1"/>
          </p:cNvPicPr>
          <p:nvPr/>
        </p:nvPicPr>
        <p:blipFill>
          <a:blip r:embed="rId6"/>
          <a:stretch>
            <a:fillRect/>
          </a:stretch>
        </p:blipFill>
        <p:spPr>
          <a:xfrm>
            <a:off x="448056" y="3163824"/>
            <a:ext cx="365760" cy="365760"/>
          </a:xfrm>
          <a:prstGeom prst="rect">
            <a:avLst/>
          </a:prstGeom>
        </p:spPr>
      </p:pic>
      <p:sp>
        <p:nvSpPr>
          <p:cNvPr id="19" name="Text 13"/>
          <p:cNvSpPr/>
          <p:nvPr/>
        </p:nvSpPr>
        <p:spPr>
          <a:xfrm>
            <a:off x="1005840" y="3035808"/>
            <a:ext cx="2194560" cy="320040"/>
          </a:xfrm>
          <a:prstGeom prst="rect">
            <a:avLst/>
          </a:prstGeom>
          <a:noFill/>
          <a:ln/>
        </p:spPr>
        <p:txBody>
          <a:bodyPr wrap="square" rtlCol="0" anchor="ctr"/>
          <a:lstStyle/>
          <a:p>
            <a:pPr marL="0" indent="0">
              <a:buNone/>
            </a:pPr>
            <a:r>
              <a:rPr lang="en-US" sz="1200" b="1" dirty="0">
                <a:solidFill>
                  <a:srgbClr val="FF6B9D"/>
                </a:solidFill>
                <a:latin typeface="Times New Roman" panose="02020603050405020304" pitchFamily="18" charset="0"/>
                <a:ea typeface="Cambria" pitchFamily="34" charset="-122"/>
                <a:cs typeface="Times New Roman" panose="02020603050405020304" pitchFamily="18" charset="0"/>
              </a:rPr>
              <a:t>Parental Support:</a:t>
            </a:r>
            <a:endParaRPr lang="en-US" sz="1200" dirty="0">
              <a:latin typeface="Times New Roman" panose="02020603050405020304" pitchFamily="18" charset="0"/>
              <a:cs typeface="Times New Roman" panose="02020603050405020304" pitchFamily="18" charset="0"/>
            </a:endParaRPr>
          </a:p>
        </p:txBody>
      </p:sp>
      <p:sp>
        <p:nvSpPr>
          <p:cNvPr id="20" name="Text 14"/>
          <p:cNvSpPr/>
          <p:nvPr/>
        </p:nvSpPr>
        <p:spPr>
          <a:xfrm>
            <a:off x="1005840" y="3364992"/>
            <a:ext cx="7772400" cy="329184"/>
          </a:xfrm>
          <a:prstGeom prst="rect">
            <a:avLst/>
          </a:prstGeom>
          <a:noFill/>
          <a:ln/>
        </p:spPr>
        <p:txBody>
          <a:bodyPr wrap="square" rtlCol="0" anchor="ctr"/>
          <a:lstStyle/>
          <a:p>
            <a:pPr marL="0" indent="0" algn="just">
              <a:buNone/>
            </a:pPr>
            <a:r>
              <a:rPr lang="en-US" sz="1000" dirty="0">
                <a:solidFill>
                  <a:schemeClr val="bg1"/>
                </a:solidFill>
                <a:latin typeface="Times New Roman" panose="02020603050405020304" pitchFamily="18" charset="0"/>
                <a:ea typeface="Calibri" pitchFamily="34" charset="-122"/>
                <a:cs typeface="Times New Roman" panose="02020603050405020304" pitchFamily="18" charset="0"/>
              </a:rPr>
              <a:t>Model shared play, descriptive talk and predictable bedtime routines to help Isaac's mother build confidence while strengthening home learning opportunities sensitively and respectfully (</a:t>
            </a:r>
            <a:r>
              <a:rPr lang="en-US" sz="1000" dirty="0" err="1">
                <a:solidFill>
                  <a:schemeClr val="bg1"/>
                </a:solidFill>
                <a:latin typeface="Times New Roman" panose="02020603050405020304" pitchFamily="18" charset="0"/>
                <a:ea typeface="Calibri" pitchFamily="34" charset="-122"/>
                <a:cs typeface="Times New Roman" panose="02020603050405020304" pitchFamily="18" charset="0"/>
              </a:rPr>
              <a:t>Pakpahan</a:t>
            </a:r>
            <a:r>
              <a:rPr lang="en-US" sz="1000" dirty="0">
                <a:solidFill>
                  <a:schemeClr val="bg1"/>
                </a:solidFill>
                <a:latin typeface="Times New Roman" panose="02020603050405020304" pitchFamily="18" charset="0"/>
                <a:ea typeface="Calibri" pitchFamily="34" charset="-122"/>
                <a:cs typeface="Times New Roman" panose="02020603050405020304" pitchFamily="18" charset="0"/>
              </a:rPr>
              <a:t> and </a:t>
            </a:r>
            <a:r>
              <a:rPr lang="en-US" sz="1000" dirty="0" err="1">
                <a:solidFill>
                  <a:schemeClr val="bg1"/>
                </a:solidFill>
                <a:latin typeface="Times New Roman" panose="02020603050405020304" pitchFamily="18" charset="0"/>
                <a:ea typeface="Calibri" pitchFamily="34" charset="-122"/>
                <a:cs typeface="Times New Roman" panose="02020603050405020304" pitchFamily="18" charset="0"/>
              </a:rPr>
              <a:t>Saragih</a:t>
            </a:r>
            <a:r>
              <a:rPr lang="en-US" sz="1000" dirty="0">
                <a:solidFill>
                  <a:schemeClr val="bg1"/>
                </a:solidFill>
                <a:latin typeface="Times New Roman" panose="02020603050405020304" pitchFamily="18" charset="0"/>
                <a:ea typeface="Calibri" pitchFamily="34" charset="-122"/>
                <a:cs typeface="Times New Roman" panose="02020603050405020304" pitchFamily="18" charset="0"/>
              </a:rPr>
              <a:t>, 2022).</a:t>
            </a:r>
            <a:endParaRPr lang="en-US" sz="1000" dirty="0">
              <a:solidFill>
                <a:schemeClr val="bg1"/>
              </a:solidFill>
              <a:latin typeface="Times New Roman" panose="02020603050405020304" pitchFamily="18" charset="0"/>
              <a:cs typeface="Times New Roman" panose="02020603050405020304" pitchFamily="18" charset="0"/>
            </a:endParaRPr>
          </a:p>
        </p:txBody>
      </p:sp>
      <p:sp>
        <p:nvSpPr>
          <p:cNvPr id="21" name="Shape 15"/>
          <p:cNvSpPr/>
          <p:nvPr/>
        </p:nvSpPr>
        <p:spPr>
          <a:xfrm>
            <a:off x="274320" y="3886200"/>
            <a:ext cx="8595360" cy="777240"/>
          </a:xfrm>
          <a:prstGeom prst="roundRect">
            <a:avLst>
              <a:gd name="adj" fmla="val 11765"/>
            </a:avLst>
          </a:prstGeom>
          <a:solidFill>
            <a:srgbClr val="025960"/>
          </a:solidFill>
          <a:ln w="12700">
            <a:solidFill>
              <a:srgbClr val="028090"/>
            </a:solidFill>
            <a:prstDash val="solid"/>
          </a:ln>
          <a:effectLst>
            <a:outerShdw blurRad="76200" dist="25400" dir="2700000" algn="bl" rotWithShape="0">
              <a:srgbClr val="000000">
                <a:alpha val="25000"/>
              </a:srgbClr>
            </a:outerShdw>
          </a:effectLst>
        </p:spPr>
        <p:txBody>
          <a:bodyPr/>
          <a:lstStyle/>
          <a:p>
            <a:endParaRPr lang="en-US">
              <a:latin typeface="Times New Roman" panose="02020603050405020304" pitchFamily="18" charset="0"/>
              <a:cs typeface="Times New Roman" panose="02020603050405020304" pitchFamily="18" charset="0"/>
            </a:endParaRPr>
          </a:p>
        </p:txBody>
      </p:sp>
      <p:sp>
        <p:nvSpPr>
          <p:cNvPr id="22" name="Shape 16"/>
          <p:cNvSpPr/>
          <p:nvPr/>
        </p:nvSpPr>
        <p:spPr>
          <a:xfrm>
            <a:off x="411480" y="4041648"/>
            <a:ext cx="457200" cy="457200"/>
          </a:xfrm>
          <a:prstGeom prst="ellipse">
            <a:avLst/>
          </a:prstGeom>
          <a:solidFill>
            <a:srgbClr val="7FDBDA"/>
          </a:solidFill>
          <a:ln w="12700">
            <a:solidFill>
              <a:srgbClr val="7FDBDA"/>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23" name="Image 4" descr="preencoded.png"/>
          <p:cNvPicPr>
            <a:picLocks noChangeAspect="1"/>
          </p:cNvPicPr>
          <p:nvPr/>
        </p:nvPicPr>
        <p:blipFill>
          <a:blip r:embed="rId7"/>
          <a:stretch>
            <a:fillRect/>
          </a:stretch>
        </p:blipFill>
        <p:spPr>
          <a:xfrm>
            <a:off x="448056" y="4078224"/>
            <a:ext cx="365760" cy="365760"/>
          </a:xfrm>
          <a:prstGeom prst="rect">
            <a:avLst/>
          </a:prstGeom>
        </p:spPr>
      </p:pic>
      <p:sp>
        <p:nvSpPr>
          <p:cNvPr id="24" name="Text 17"/>
          <p:cNvSpPr/>
          <p:nvPr/>
        </p:nvSpPr>
        <p:spPr>
          <a:xfrm>
            <a:off x="1005840" y="3950208"/>
            <a:ext cx="2194560" cy="320040"/>
          </a:xfrm>
          <a:prstGeom prst="rect">
            <a:avLst/>
          </a:prstGeom>
          <a:noFill/>
          <a:ln/>
        </p:spPr>
        <p:txBody>
          <a:bodyPr wrap="square" rtlCol="0" anchor="ctr"/>
          <a:lstStyle/>
          <a:p>
            <a:pPr marL="0" indent="0">
              <a:buNone/>
            </a:pPr>
            <a:r>
              <a:rPr lang="en-US" sz="1200" b="1" dirty="0">
                <a:solidFill>
                  <a:srgbClr val="7FDBDA"/>
                </a:solidFill>
                <a:latin typeface="Times New Roman" panose="02020603050405020304" pitchFamily="18" charset="0"/>
                <a:ea typeface="Cambria" pitchFamily="34" charset="-122"/>
                <a:cs typeface="Times New Roman" panose="02020603050405020304" pitchFamily="18" charset="0"/>
              </a:rPr>
              <a:t>Multi-Agency Collaboration:</a:t>
            </a:r>
            <a:endParaRPr lang="en-US" sz="1200" dirty="0">
              <a:latin typeface="Times New Roman" panose="02020603050405020304" pitchFamily="18" charset="0"/>
              <a:cs typeface="Times New Roman" panose="02020603050405020304" pitchFamily="18" charset="0"/>
            </a:endParaRPr>
          </a:p>
        </p:txBody>
      </p:sp>
      <p:sp>
        <p:nvSpPr>
          <p:cNvPr id="25" name="Text 18"/>
          <p:cNvSpPr/>
          <p:nvPr/>
        </p:nvSpPr>
        <p:spPr>
          <a:xfrm>
            <a:off x="1005840" y="4279392"/>
            <a:ext cx="7772400" cy="329184"/>
          </a:xfrm>
          <a:prstGeom prst="rect">
            <a:avLst/>
          </a:prstGeom>
          <a:noFill/>
          <a:ln/>
        </p:spPr>
        <p:txBody>
          <a:bodyPr wrap="square" rtlCol="0" anchor="ctr"/>
          <a:lstStyle/>
          <a:p>
            <a:pPr marL="0" indent="0" algn="just">
              <a:buNone/>
            </a:pPr>
            <a:r>
              <a:rPr lang="en-US" sz="1000" dirty="0">
                <a:solidFill>
                  <a:schemeClr val="bg1"/>
                </a:solidFill>
                <a:latin typeface="Times New Roman" panose="02020603050405020304" pitchFamily="18" charset="0"/>
                <a:ea typeface="Calibri" pitchFamily="34" charset="-122"/>
                <a:cs typeface="Times New Roman" panose="02020603050405020304" pitchFamily="18" charset="0"/>
              </a:rPr>
              <a:t>Coordinate with early years staff, health visitors, speech and language therapists and family support workers for assessment, intervention, monitoring and safeguarding for Isaac  (Scott and Cogburn, 2023).</a:t>
            </a:r>
            <a:endParaRPr lang="en-US" sz="10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2F3C7E"/>
          </a:solidFill>
          <a:ln w="12700">
            <a:solidFill>
              <a:srgbClr val="2F3C7E"/>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274320" y="137160"/>
            <a:ext cx="640080" cy="640080"/>
          </a:xfrm>
          <a:prstGeom prst="rect">
            <a:avLst/>
          </a:prstGeom>
        </p:spPr>
      </p:pic>
      <p:sp>
        <p:nvSpPr>
          <p:cNvPr id="4" name="Text 1"/>
          <p:cNvSpPr/>
          <p:nvPr/>
        </p:nvSpPr>
        <p:spPr>
          <a:xfrm>
            <a:off x="1051560" y="91440"/>
            <a:ext cx="7772400" cy="777240"/>
          </a:xfrm>
          <a:prstGeom prst="rect">
            <a:avLst/>
          </a:prstGeom>
          <a:noFill/>
          <a:ln/>
        </p:spPr>
        <p:txBody>
          <a:bodyPr wrap="square" rtlCol="0" anchor="ctr"/>
          <a:lstStyle/>
          <a:p>
            <a:pPr marL="0" indent="0" algn="ctr">
              <a:buNone/>
            </a:pPr>
            <a:r>
              <a:rPr lang="en-US" sz="3000" b="1" dirty="0">
                <a:solidFill>
                  <a:srgbClr val="FFFFFF"/>
                </a:solidFill>
                <a:latin typeface="Times New Roman" panose="02020603050405020304" pitchFamily="18" charset="0"/>
                <a:ea typeface="Cambria" pitchFamily="34" charset="-122"/>
                <a:cs typeface="Times New Roman" panose="02020603050405020304" pitchFamily="18" charset="0"/>
              </a:rPr>
              <a:t>Critical Evaluation</a:t>
            </a:r>
            <a:endParaRPr lang="en-US" sz="3000" dirty="0">
              <a:latin typeface="Times New Roman" panose="02020603050405020304" pitchFamily="18" charset="0"/>
              <a:cs typeface="Times New Roman" panose="02020603050405020304" pitchFamily="18" charset="0"/>
            </a:endParaRPr>
          </a:p>
        </p:txBody>
      </p:sp>
      <p:sp>
        <p:nvSpPr>
          <p:cNvPr id="5" name="Shape 2"/>
          <p:cNvSpPr/>
          <p:nvPr/>
        </p:nvSpPr>
        <p:spPr>
          <a:xfrm>
            <a:off x="228600" y="1051560"/>
            <a:ext cx="4160520" cy="411480"/>
          </a:xfrm>
          <a:prstGeom prst="roundRect">
            <a:avLst>
              <a:gd name="adj" fmla="val 17778"/>
            </a:avLst>
          </a:prstGeom>
          <a:solidFill>
            <a:srgbClr val="04636B"/>
          </a:solidFill>
          <a:ln w="12700">
            <a:solidFill>
              <a:srgbClr val="04636B"/>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6" name="Text 3"/>
          <p:cNvSpPr/>
          <p:nvPr/>
        </p:nvSpPr>
        <p:spPr>
          <a:xfrm>
            <a:off x="320040" y="1051560"/>
            <a:ext cx="3977640" cy="411480"/>
          </a:xfrm>
          <a:prstGeom prst="rect">
            <a:avLst/>
          </a:prstGeom>
          <a:noFill/>
          <a:ln/>
        </p:spPr>
        <p:txBody>
          <a:bodyPr wrap="square" rtlCol="0" anchor="ctr"/>
          <a:lstStyle/>
          <a:p>
            <a:pPr marL="0" indent="0" algn="ctr">
              <a:buNone/>
            </a:pPr>
            <a:r>
              <a:rPr lang="en-US" sz="1500" b="1" dirty="0">
                <a:solidFill>
                  <a:srgbClr val="FFFFFF"/>
                </a:solidFill>
                <a:latin typeface="Times New Roman" panose="02020603050405020304" pitchFamily="18" charset="0"/>
                <a:ea typeface="Cambria" pitchFamily="34" charset="-122"/>
                <a:cs typeface="Times New Roman" panose="02020603050405020304" pitchFamily="18" charset="0"/>
              </a:rPr>
              <a:t>✔  Strengths</a:t>
            </a:r>
            <a:endParaRPr lang="en-US" sz="1500" dirty="0">
              <a:latin typeface="Times New Roman" panose="02020603050405020304" pitchFamily="18" charset="0"/>
              <a:cs typeface="Times New Roman" panose="02020603050405020304" pitchFamily="18" charset="0"/>
            </a:endParaRPr>
          </a:p>
        </p:txBody>
      </p:sp>
      <p:sp>
        <p:nvSpPr>
          <p:cNvPr id="7" name="Shape 4"/>
          <p:cNvSpPr/>
          <p:nvPr/>
        </p:nvSpPr>
        <p:spPr>
          <a:xfrm>
            <a:off x="228600" y="1554480"/>
            <a:ext cx="4160520" cy="1143000"/>
          </a:xfrm>
          <a:prstGeom prst="roundRect">
            <a:avLst>
              <a:gd name="adj" fmla="val 8000"/>
            </a:avLst>
          </a:prstGeom>
          <a:solidFill>
            <a:srgbClr val="EBF7F6"/>
          </a:solidFill>
          <a:ln w="12700">
            <a:solidFill>
              <a:srgbClr val="B2DDD9"/>
            </a:solidFill>
            <a:prstDash val="solid"/>
          </a:ln>
          <a:effectLst>
            <a:outerShdw blurRad="50800" dist="25400" dir="2700000" algn="bl" rotWithShape="0">
              <a:srgbClr val="000000">
                <a:alpha val="10000"/>
              </a:srgbClr>
            </a:outerShdw>
          </a:effectLst>
        </p:spPr>
        <p:txBody>
          <a:bodyPr/>
          <a:lstStyle/>
          <a:p>
            <a:endParaRPr lang="en-US">
              <a:latin typeface="Times New Roman" panose="02020603050405020304" pitchFamily="18" charset="0"/>
              <a:cs typeface="Times New Roman" panose="02020603050405020304" pitchFamily="18" charset="0"/>
            </a:endParaRPr>
          </a:p>
        </p:txBody>
      </p:sp>
      <p:pic>
        <p:nvPicPr>
          <p:cNvPr id="8" name="Image 1" descr="preencoded.png"/>
          <p:cNvPicPr>
            <a:picLocks noChangeAspect="1"/>
          </p:cNvPicPr>
          <p:nvPr/>
        </p:nvPicPr>
        <p:blipFill>
          <a:blip r:embed="rId4"/>
          <a:stretch>
            <a:fillRect/>
          </a:stretch>
        </p:blipFill>
        <p:spPr>
          <a:xfrm>
            <a:off x="365760" y="1645920"/>
            <a:ext cx="365760" cy="365760"/>
          </a:xfrm>
          <a:prstGeom prst="rect">
            <a:avLst/>
          </a:prstGeom>
        </p:spPr>
      </p:pic>
      <p:sp>
        <p:nvSpPr>
          <p:cNvPr id="9" name="Text 5"/>
          <p:cNvSpPr/>
          <p:nvPr/>
        </p:nvSpPr>
        <p:spPr>
          <a:xfrm>
            <a:off x="822960" y="1572768"/>
            <a:ext cx="3429000" cy="1051560"/>
          </a:xfrm>
          <a:prstGeom prst="rect">
            <a:avLst/>
          </a:prstGeom>
          <a:noFill/>
          <a:ln/>
        </p:spPr>
        <p:txBody>
          <a:bodyPr wrap="square" rtlCol="0" anchor="ctr"/>
          <a:lstStyle/>
          <a:p>
            <a:pPr marL="0" indent="0" algn="just">
              <a:buNone/>
            </a:pPr>
            <a:r>
              <a:rPr lang="en-US" sz="1050" dirty="0">
                <a:solidFill>
                  <a:srgbClr val="1B3A35"/>
                </a:solidFill>
                <a:latin typeface="Times New Roman" panose="02020603050405020304" pitchFamily="18" charset="0"/>
                <a:ea typeface="Calibri" pitchFamily="34" charset="-122"/>
                <a:cs typeface="Times New Roman" panose="02020603050405020304" pitchFamily="18" charset="0"/>
              </a:rPr>
              <a:t>Provides clear explanation of developmental readiness, active exploration and play, helping practitioners design age-appropriate activities for Isaac's cognitive needs and interests (</a:t>
            </a:r>
            <a:r>
              <a:rPr lang="en-US" sz="1050" dirty="0" err="1">
                <a:solidFill>
                  <a:srgbClr val="1B3A35"/>
                </a:solidFill>
                <a:latin typeface="Times New Roman" panose="02020603050405020304" pitchFamily="18" charset="0"/>
                <a:ea typeface="Calibri" pitchFamily="34" charset="-122"/>
                <a:cs typeface="Times New Roman" panose="02020603050405020304" pitchFamily="18" charset="0"/>
              </a:rPr>
              <a:t>Sidabutar</a:t>
            </a:r>
            <a:r>
              <a:rPr lang="en-US" sz="1050" dirty="0">
                <a:solidFill>
                  <a:srgbClr val="1B3A35"/>
                </a:solidFill>
                <a:latin typeface="Times New Roman" panose="02020603050405020304" pitchFamily="18" charset="0"/>
                <a:ea typeface="Calibri" pitchFamily="34" charset="-122"/>
                <a:cs typeface="Times New Roman" panose="02020603050405020304" pitchFamily="18" charset="0"/>
              </a:rPr>
              <a:t> et al., 2025).</a:t>
            </a:r>
            <a:endParaRPr lang="en-US" sz="1050" dirty="0">
              <a:latin typeface="Times New Roman" panose="02020603050405020304" pitchFamily="18" charset="0"/>
              <a:cs typeface="Times New Roman" panose="02020603050405020304" pitchFamily="18" charset="0"/>
            </a:endParaRPr>
          </a:p>
        </p:txBody>
      </p:sp>
      <p:sp>
        <p:nvSpPr>
          <p:cNvPr id="10" name="Shape 6"/>
          <p:cNvSpPr/>
          <p:nvPr/>
        </p:nvSpPr>
        <p:spPr>
          <a:xfrm>
            <a:off x="228600" y="2834640"/>
            <a:ext cx="4160520" cy="1143000"/>
          </a:xfrm>
          <a:prstGeom prst="roundRect">
            <a:avLst>
              <a:gd name="adj" fmla="val 8000"/>
            </a:avLst>
          </a:prstGeom>
          <a:solidFill>
            <a:srgbClr val="EBF7F6"/>
          </a:solidFill>
          <a:ln w="12700">
            <a:solidFill>
              <a:srgbClr val="B2DDD9"/>
            </a:solidFill>
            <a:prstDash val="solid"/>
          </a:ln>
          <a:effectLst>
            <a:outerShdw blurRad="50800" dist="25400" dir="2700000" algn="bl" rotWithShape="0">
              <a:srgbClr val="000000">
                <a:alpha val="10000"/>
              </a:srgbClr>
            </a:outerShdw>
          </a:effectLst>
        </p:spPr>
        <p:txBody>
          <a:bodyPr/>
          <a:lstStyle/>
          <a:p>
            <a:endParaRPr lang="en-US">
              <a:latin typeface="Times New Roman" panose="02020603050405020304" pitchFamily="18" charset="0"/>
              <a:cs typeface="Times New Roman" panose="02020603050405020304" pitchFamily="18" charset="0"/>
            </a:endParaRPr>
          </a:p>
        </p:txBody>
      </p:sp>
      <p:pic>
        <p:nvPicPr>
          <p:cNvPr id="11" name="Image 2" descr="preencoded.png"/>
          <p:cNvPicPr>
            <a:picLocks noChangeAspect="1"/>
          </p:cNvPicPr>
          <p:nvPr/>
        </p:nvPicPr>
        <p:blipFill>
          <a:blip r:embed="rId4"/>
          <a:stretch>
            <a:fillRect/>
          </a:stretch>
        </p:blipFill>
        <p:spPr>
          <a:xfrm>
            <a:off x="365760" y="2926080"/>
            <a:ext cx="365760" cy="365760"/>
          </a:xfrm>
          <a:prstGeom prst="rect">
            <a:avLst/>
          </a:prstGeom>
        </p:spPr>
      </p:pic>
      <p:sp>
        <p:nvSpPr>
          <p:cNvPr id="12" name="Text 7"/>
          <p:cNvSpPr/>
          <p:nvPr/>
        </p:nvSpPr>
        <p:spPr>
          <a:xfrm>
            <a:off x="822960" y="2897546"/>
            <a:ext cx="3429000" cy="1051560"/>
          </a:xfrm>
          <a:prstGeom prst="rect">
            <a:avLst/>
          </a:prstGeom>
          <a:noFill/>
          <a:ln/>
        </p:spPr>
        <p:txBody>
          <a:bodyPr wrap="square" rtlCol="0" anchor="ctr"/>
          <a:lstStyle/>
          <a:p>
            <a:pPr marL="0" indent="0" algn="just">
              <a:buNone/>
            </a:pPr>
            <a:r>
              <a:rPr lang="en-US" sz="1050" dirty="0">
                <a:solidFill>
                  <a:srgbClr val="1B3A35"/>
                </a:solidFill>
                <a:latin typeface="Times New Roman" panose="02020603050405020304" pitchFamily="18" charset="0"/>
                <a:ea typeface="Calibri" pitchFamily="34" charset="-122"/>
                <a:cs typeface="Times New Roman" panose="02020603050405020304" pitchFamily="18" charset="0"/>
              </a:rPr>
              <a:t>Supports observation-based practice because practitioners can assess how Isaac uses objects, symbols, language and problem solving during natural play routines within the setting (</a:t>
            </a:r>
            <a:r>
              <a:rPr lang="en-US" sz="1050" dirty="0" err="1">
                <a:solidFill>
                  <a:srgbClr val="1B3A35"/>
                </a:solidFill>
                <a:latin typeface="Times New Roman" panose="02020603050405020304" pitchFamily="18" charset="0"/>
                <a:ea typeface="Calibri" pitchFamily="34" charset="-122"/>
                <a:cs typeface="Times New Roman" panose="02020603050405020304" pitchFamily="18" charset="0"/>
              </a:rPr>
              <a:t>Tosolini</a:t>
            </a:r>
            <a:r>
              <a:rPr lang="en-US" sz="1050" dirty="0">
                <a:solidFill>
                  <a:srgbClr val="1B3A35"/>
                </a:solidFill>
                <a:latin typeface="Times New Roman" panose="02020603050405020304" pitchFamily="18" charset="0"/>
                <a:ea typeface="Calibri" pitchFamily="34" charset="-122"/>
                <a:cs typeface="Times New Roman" panose="02020603050405020304" pitchFamily="18" charset="0"/>
              </a:rPr>
              <a:t> et al., 2025).</a:t>
            </a:r>
            <a:endParaRPr lang="en-US" sz="1050" dirty="0">
              <a:latin typeface="Times New Roman" panose="02020603050405020304" pitchFamily="18" charset="0"/>
              <a:cs typeface="Times New Roman" panose="02020603050405020304" pitchFamily="18" charset="0"/>
            </a:endParaRPr>
          </a:p>
        </p:txBody>
      </p:sp>
      <p:sp>
        <p:nvSpPr>
          <p:cNvPr id="13" name="Shape 8"/>
          <p:cNvSpPr/>
          <p:nvPr/>
        </p:nvSpPr>
        <p:spPr>
          <a:xfrm>
            <a:off x="4754880" y="1051560"/>
            <a:ext cx="4160520" cy="411480"/>
          </a:xfrm>
          <a:prstGeom prst="roundRect">
            <a:avLst>
              <a:gd name="adj" fmla="val 17778"/>
            </a:avLst>
          </a:prstGeom>
          <a:solidFill>
            <a:srgbClr val="B85042"/>
          </a:solidFill>
          <a:ln w="12700">
            <a:solidFill>
              <a:srgbClr val="B85042"/>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4" name="Text 9"/>
          <p:cNvSpPr/>
          <p:nvPr/>
        </p:nvSpPr>
        <p:spPr>
          <a:xfrm>
            <a:off x="4846320" y="1051560"/>
            <a:ext cx="3977640" cy="411480"/>
          </a:xfrm>
          <a:prstGeom prst="rect">
            <a:avLst/>
          </a:prstGeom>
          <a:noFill/>
          <a:ln/>
        </p:spPr>
        <p:txBody>
          <a:bodyPr wrap="square" rtlCol="0" anchor="ctr"/>
          <a:lstStyle/>
          <a:p>
            <a:pPr marL="0" indent="0" algn="ctr">
              <a:buNone/>
            </a:pPr>
            <a:r>
              <a:rPr lang="en-US" sz="1500" b="1" dirty="0">
                <a:solidFill>
                  <a:srgbClr val="FFFFFF"/>
                </a:solidFill>
                <a:latin typeface="Times New Roman" panose="02020603050405020304" pitchFamily="18" charset="0"/>
                <a:ea typeface="Cambria" pitchFamily="34" charset="-122"/>
                <a:cs typeface="Times New Roman" panose="02020603050405020304" pitchFamily="18" charset="0"/>
              </a:rPr>
              <a:t>⚠  Limitations &amp; Context</a:t>
            </a:r>
            <a:endParaRPr lang="en-US" sz="1500" dirty="0">
              <a:latin typeface="Times New Roman" panose="02020603050405020304" pitchFamily="18" charset="0"/>
              <a:cs typeface="Times New Roman" panose="02020603050405020304" pitchFamily="18" charset="0"/>
            </a:endParaRPr>
          </a:p>
        </p:txBody>
      </p:sp>
      <p:sp>
        <p:nvSpPr>
          <p:cNvPr id="15" name="Shape 10"/>
          <p:cNvSpPr/>
          <p:nvPr/>
        </p:nvSpPr>
        <p:spPr>
          <a:xfrm>
            <a:off x="4754880" y="1554480"/>
            <a:ext cx="4160520" cy="1143000"/>
          </a:xfrm>
          <a:prstGeom prst="roundRect">
            <a:avLst>
              <a:gd name="adj" fmla="val 8000"/>
            </a:avLst>
          </a:prstGeom>
          <a:solidFill>
            <a:srgbClr val="FDF1EF"/>
          </a:solidFill>
          <a:ln w="12700">
            <a:solidFill>
              <a:srgbClr val="F0C4BC"/>
            </a:solidFill>
            <a:prstDash val="solid"/>
          </a:ln>
          <a:effectLst>
            <a:outerShdw blurRad="50800" dist="25400" dir="2700000" algn="bl" rotWithShape="0">
              <a:srgbClr val="000000">
                <a:alpha val="10000"/>
              </a:srgbClr>
            </a:outerShdw>
          </a:effectLst>
        </p:spPr>
        <p:txBody>
          <a:bodyPr/>
          <a:lstStyle/>
          <a:p>
            <a:endParaRPr lang="en-US">
              <a:latin typeface="Times New Roman" panose="02020603050405020304" pitchFamily="18" charset="0"/>
              <a:cs typeface="Times New Roman" panose="02020603050405020304" pitchFamily="18" charset="0"/>
            </a:endParaRPr>
          </a:p>
        </p:txBody>
      </p:sp>
      <p:pic>
        <p:nvPicPr>
          <p:cNvPr id="16" name="Image 3" descr="preencoded.png"/>
          <p:cNvPicPr>
            <a:picLocks noChangeAspect="1"/>
          </p:cNvPicPr>
          <p:nvPr/>
        </p:nvPicPr>
        <p:blipFill>
          <a:blip r:embed="rId5"/>
          <a:stretch>
            <a:fillRect/>
          </a:stretch>
        </p:blipFill>
        <p:spPr>
          <a:xfrm>
            <a:off x="4892040" y="1645920"/>
            <a:ext cx="365760" cy="365760"/>
          </a:xfrm>
          <a:prstGeom prst="rect">
            <a:avLst/>
          </a:prstGeom>
        </p:spPr>
      </p:pic>
      <p:sp>
        <p:nvSpPr>
          <p:cNvPr id="17" name="Text 11"/>
          <p:cNvSpPr/>
          <p:nvPr/>
        </p:nvSpPr>
        <p:spPr>
          <a:xfrm>
            <a:off x="5349240" y="1572768"/>
            <a:ext cx="3429000" cy="1051560"/>
          </a:xfrm>
          <a:prstGeom prst="rect">
            <a:avLst/>
          </a:prstGeom>
          <a:noFill/>
          <a:ln/>
        </p:spPr>
        <p:txBody>
          <a:bodyPr wrap="square" rtlCol="0" anchor="ctr"/>
          <a:lstStyle/>
          <a:p>
            <a:pPr marL="0" indent="0" algn="just">
              <a:buNone/>
            </a:pPr>
            <a:r>
              <a:rPr lang="en-US" sz="1050" dirty="0">
                <a:solidFill>
                  <a:srgbClr val="3A1510"/>
                </a:solidFill>
                <a:latin typeface="Times New Roman" panose="02020603050405020304" pitchFamily="18" charset="0"/>
                <a:ea typeface="Calibri" pitchFamily="34" charset="-122"/>
                <a:cs typeface="Times New Roman" panose="02020603050405020304" pitchFamily="18" charset="0"/>
              </a:rPr>
              <a:t>Piaget may underestimate children's abilities, overstate fixed stages and give insufficient attention to emotion, attachment, culture, disability and social inequalities affecting development (Smith-Nielsen et al., 2024).</a:t>
            </a:r>
            <a:endParaRPr lang="en-US" sz="1050" dirty="0">
              <a:latin typeface="Times New Roman" panose="02020603050405020304" pitchFamily="18" charset="0"/>
              <a:cs typeface="Times New Roman" panose="02020603050405020304" pitchFamily="18" charset="0"/>
            </a:endParaRPr>
          </a:p>
        </p:txBody>
      </p:sp>
      <p:sp>
        <p:nvSpPr>
          <p:cNvPr id="18" name="Shape 12"/>
          <p:cNvSpPr/>
          <p:nvPr/>
        </p:nvSpPr>
        <p:spPr>
          <a:xfrm>
            <a:off x="4754880" y="2834640"/>
            <a:ext cx="4160520" cy="1143000"/>
          </a:xfrm>
          <a:prstGeom prst="roundRect">
            <a:avLst>
              <a:gd name="adj" fmla="val 8000"/>
            </a:avLst>
          </a:prstGeom>
          <a:solidFill>
            <a:srgbClr val="FDF1EF"/>
          </a:solidFill>
          <a:ln w="12700">
            <a:solidFill>
              <a:srgbClr val="F0C4BC"/>
            </a:solidFill>
            <a:prstDash val="solid"/>
          </a:ln>
          <a:effectLst>
            <a:outerShdw blurRad="50800" dist="25400" dir="2700000" algn="bl" rotWithShape="0">
              <a:srgbClr val="000000">
                <a:alpha val="10000"/>
              </a:srgbClr>
            </a:outerShdw>
          </a:effectLst>
        </p:spPr>
        <p:txBody>
          <a:bodyPr/>
          <a:lstStyle/>
          <a:p>
            <a:endParaRPr lang="en-US">
              <a:latin typeface="Times New Roman" panose="02020603050405020304" pitchFamily="18" charset="0"/>
              <a:cs typeface="Times New Roman" panose="02020603050405020304" pitchFamily="18" charset="0"/>
            </a:endParaRPr>
          </a:p>
        </p:txBody>
      </p:sp>
      <p:pic>
        <p:nvPicPr>
          <p:cNvPr id="19" name="Image 4" descr="preencoded.png"/>
          <p:cNvPicPr>
            <a:picLocks noChangeAspect="1"/>
          </p:cNvPicPr>
          <p:nvPr/>
        </p:nvPicPr>
        <p:blipFill>
          <a:blip r:embed="rId5"/>
          <a:stretch>
            <a:fillRect/>
          </a:stretch>
        </p:blipFill>
        <p:spPr>
          <a:xfrm>
            <a:off x="4892040" y="2926080"/>
            <a:ext cx="365760" cy="365760"/>
          </a:xfrm>
          <a:prstGeom prst="rect">
            <a:avLst/>
          </a:prstGeom>
        </p:spPr>
      </p:pic>
      <p:sp>
        <p:nvSpPr>
          <p:cNvPr id="20" name="Text 13"/>
          <p:cNvSpPr/>
          <p:nvPr/>
        </p:nvSpPr>
        <p:spPr>
          <a:xfrm>
            <a:off x="5349240" y="2852928"/>
            <a:ext cx="3429000" cy="1051560"/>
          </a:xfrm>
          <a:prstGeom prst="rect">
            <a:avLst/>
          </a:prstGeom>
          <a:noFill/>
          <a:ln/>
        </p:spPr>
        <p:txBody>
          <a:bodyPr wrap="square" rtlCol="0" anchor="ctr"/>
          <a:lstStyle/>
          <a:p>
            <a:pPr marL="0" indent="0" algn="just">
              <a:buNone/>
            </a:pPr>
            <a:r>
              <a:rPr lang="en-US" sz="1050" dirty="0">
                <a:solidFill>
                  <a:srgbClr val="3A1510"/>
                </a:solidFill>
                <a:latin typeface="Times New Roman" panose="02020603050405020304" pitchFamily="18" charset="0"/>
                <a:ea typeface="Calibri" pitchFamily="34" charset="-122"/>
                <a:cs typeface="Times New Roman" panose="02020603050405020304" pitchFamily="18" charset="0"/>
              </a:rPr>
              <a:t>In London's diverse communities, practitioners must avoid assuming universal developmental pathways and should adapt Piaget-informed support to family culture, language background and socioeconomic context (Yanti et al., 2024).</a:t>
            </a:r>
            <a:endParaRPr lang="en-US" sz="1050"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914400" y="-914400"/>
            <a:ext cx="4572000" cy="4572000"/>
          </a:xfrm>
          <a:prstGeom prst="ellipse">
            <a:avLst/>
          </a:prstGeom>
          <a:solidFill>
            <a:srgbClr val="4A5CC0">
              <a:alpha val="40000"/>
            </a:srgbClr>
          </a:solidFill>
          <a:ln w="12700">
            <a:solidFill>
              <a:srgbClr val="4A5CC0">
                <a:alpha val="40000"/>
              </a:srgbClr>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3" name="Shape 1"/>
          <p:cNvSpPr/>
          <p:nvPr/>
        </p:nvSpPr>
        <p:spPr>
          <a:xfrm>
            <a:off x="6400800" y="2743200"/>
            <a:ext cx="4114800" cy="4114800"/>
          </a:xfrm>
          <a:prstGeom prst="ellipse">
            <a:avLst/>
          </a:prstGeom>
          <a:solidFill>
            <a:srgbClr val="4ECDC4">
              <a:alpha val="35000"/>
            </a:srgbClr>
          </a:solidFill>
          <a:ln w="12700">
            <a:solidFill>
              <a:srgbClr val="4ECDC4">
                <a:alpha val="35000"/>
              </a:srgbClr>
            </a:solidFill>
            <a:prstDash val="solid"/>
          </a:ln>
        </p:spPr>
        <p:txBody>
          <a:bodyPr/>
          <a:lstStyle/>
          <a:p>
            <a:endParaRPr lang="en-US">
              <a:latin typeface="Times New Roman" panose="02020603050405020304" pitchFamily="18" charset="0"/>
              <a:cs typeface="Times New Roman" panose="02020603050405020304" pitchFamily="18" charset="0"/>
            </a:endParaRPr>
          </a:p>
        </p:txBody>
      </p:sp>
      <p:pic>
        <p:nvPicPr>
          <p:cNvPr id="4" name="Image 0" descr="preencoded.png"/>
          <p:cNvPicPr>
            <a:picLocks noChangeAspect="1"/>
          </p:cNvPicPr>
          <p:nvPr/>
        </p:nvPicPr>
        <p:blipFill>
          <a:blip r:embed="rId3"/>
          <a:stretch>
            <a:fillRect/>
          </a:stretch>
        </p:blipFill>
        <p:spPr>
          <a:xfrm>
            <a:off x="274320" y="109728"/>
            <a:ext cx="731520" cy="731520"/>
          </a:xfrm>
          <a:prstGeom prst="rect">
            <a:avLst/>
          </a:prstGeom>
        </p:spPr>
      </p:pic>
      <p:sp>
        <p:nvSpPr>
          <p:cNvPr id="5" name="Text 2"/>
          <p:cNvSpPr/>
          <p:nvPr/>
        </p:nvSpPr>
        <p:spPr>
          <a:xfrm>
            <a:off x="1188720" y="137160"/>
            <a:ext cx="7589520" cy="685800"/>
          </a:xfrm>
          <a:prstGeom prst="rect">
            <a:avLst/>
          </a:prstGeom>
          <a:noFill/>
          <a:ln/>
        </p:spPr>
        <p:txBody>
          <a:bodyPr wrap="square" rtlCol="0" anchor="ctr"/>
          <a:lstStyle/>
          <a:p>
            <a:pPr marL="0" indent="0" algn="ctr">
              <a:buNone/>
            </a:pPr>
            <a:r>
              <a:rPr lang="en-US" sz="3600" b="1" dirty="0">
                <a:solidFill>
                  <a:srgbClr val="FFFFFF"/>
                </a:solidFill>
                <a:latin typeface="Times New Roman" panose="02020603050405020304" pitchFamily="18" charset="0"/>
                <a:ea typeface="Cambria" pitchFamily="34" charset="-122"/>
                <a:cs typeface="Times New Roman" panose="02020603050405020304" pitchFamily="18" charset="0"/>
              </a:rPr>
              <a:t>Conclusion</a:t>
            </a:r>
            <a:endParaRPr lang="en-US" sz="3600" dirty="0">
              <a:latin typeface="Times New Roman" panose="02020603050405020304" pitchFamily="18" charset="0"/>
              <a:cs typeface="Times New Roman" panose="02020603050405020304" pitchFamily="18" charset="0"/>
            </a:endParaRPr>
          </a:p>
        </p:txBody>
      </p:sp>
      <p:sp>
        <p:nvSpPr>
          <p:cNvPr id="6" name="Shape 3"/>
          <p:cNvSpPr/>
          <p:nvPr/>
        </p:nvSpPr>
        <p:spPr>
          <a:xfrm>
            <a:off x="1188720" y="822960"/>
            <a:ext cx="3200400" cy="45720"/>
          </a:xfrm>
          <a:prstGeom prst="rect">
            <a:avLst/>
          </a:prstGeom>
          <a:solidFill>
            <a:srgbClr val="4ECDC4"/>
          </a:solidFill>
          <a:ln w="12700">
            <a:solidFill>
              <a:srgbClr val="4ECDC4"/>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7" name="Shape 4"/>
          <p:cNvSpPr/>
          <p:nvPr/>
        </p:nvSpPr>
        <p:spPr>
          <a:xfrm>
            <a:off x="274320" y="1188720"/>
            <a:ext cx="347472" cy="347472"/>
          </a:xfrm>
          <a:prstGeom prst="ellipse">
            <a:avLst/>
          </a:prstGeom>
          <a:solidFill>
            <a:srgbClr val="FFE66D"/>
          </a:solidFill>
          <a:ln w="12700">
            <a:solidFill>
              <a:srgbClr val="FFE66D"/>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8" name="Text 5"/>
          <p:cNvSpPr/>
          <p:nvPr/>
        </p:nvSpPr>
        <p:spPr>
          <a:xfrm>
            <a:off x="274320" y="1188720"/>
            <a:ext cx="347472" cy="347472"/>
          </a:xfrm>
          <a:prstGeom prst="rect">
            <a:avLst/>
          </a:prstGeom>
          <a:noFill/>
          <a:ln/>
        </p:spPr>
        <p:txBody>
          <a:bodyPr wrap="square" rtlCol="0" anchor="ctr"/>
          <a:lstStyle/>
          <a:p>
            <a:pPr marL="0" indent="0" algn="ctr">
              <a:buNone/>
            </a:pPr>
            <a:r>
              <a:rPr lang="en-US" sz="1300" b="1" dirty="0">
                <a:solidFill>
                  <a:srgbClr val="1E2761"/>
                </a:solidFill>
                <a:latin typeface="Times New Roman" panose="02020603050405020304" pitchFamily="18" charset="0"/>
                <a:ea typeface="Calibri" pitchFamily="34" charset="-122"/>
                <a:cs typeface="Times New Roman" panose="02020603050405020304" pitchFamily="18" charset="0"/>
              </a:rPr>
              <a:t>1</a:t>
            </a:r>
            <a:endParaRPr lang="en-US" sz="1300" dirty="0">
              <a:latin typeface="Times New Roman" panose="02020603050405020304" pitchFamily="18" charset="0"/>
              <a:cs typeface="Times New Roman" panose="02020603050405020304" pitchFamily="18" charset="0"/>
            </a:endParaRPr>
          </a:p>
        </p:txBody>
      </p:sp>
      <p:sp>
        <p:nvSpPr>
          <p:cNvPr id="9" name="Text 6"/>
          <p:cNvSpPr/>
          <p:nvPr/>
        </p:nvSpPr>
        <p:spPr>
          <a:xfrm>
            <a:off x="777240" y="1060704"/>
            <a:ext cx="8046720" cy="685800"/>
          </a:xfrm>
          <a:prstGeom prst="rect">
            <a:avLst/>
          </a:prstGeom>
          <a:noFill/>
          <a:ln/>
        </p:spPr>
        <p:txBody>
          <a:bodyPr wrap="square" rtlCol="0" anchor="ctr"/>
          <a:lstStyle/>
          <a:p>
            <a:pPr marL="0" indent="0" algn="just">
              <a:lnSpc>
                <a:spcPct val="150000"/>
              </a:lnSpc>
              <a:buNone/>
            </a:pPr>
            <a:r>
              <a:rPr lang="en-US" sz="1050" dirty="0">
                <a:solidFill>
                  <a:schemeClr val="bg1"/>
                </a:solidFill>
                <a:latin typeface="Times New Roman" panose="02020603050405020304" pitchFamily="18" charset="0"/>
                <a:ea typeface="Calibri" pitchFamily="34" charset="-122"/>
                <a:cs typeface="Times New Roman" panose="02020603050405020304" pitchFamily="18" charset="0"/>
              </a:rPr>
              <a:t>Isaac's difficulties can be understood through Piaget as reduced opportunities for active exploration, symbolic play, language interaction and confident accommodation to changing environments and routines within inclusive early years practice.</a:t>
            </a:r>
            <a:endParaRPr lang="en-US" sz="1050" dirty="0">
              <a:solidFill>
                <a:schemeClr val="bg1"/>
              </a:solidFill>
              <a:latin typeface="Times New Roman" panose="02020603050405020304" pitchFamily="18" charset="0"/>
              <a:cs typeface="Times New Roman" panose="02020603050405020304" pitchFamily="18" charset="0"/>
            </a:endParaRPr>
          </a:p>
        </p:txBody>
      </p:sp>
      <p:sp>
        <p:nvSpPr>
          <p:cNvPr id="10" name="Shape 7"/>
          <p:cNvSpPr/>
          <p:nvPr/>
        </p:nvSpPr>
        <p:spPr>
          <a:xfrm>
            <a:off x="274320" y="2176272"/>
            <a:ext cx="347472" cy="347472"/>
          </a:xfrm>
          <a:prstGeom prst="ellipse">
            <a:avLst/>
          </a:prstGeom>
          <a:solidFill>
            <a:srgbClr val="4ECDC4"/>
          </a:solidFill>
          <a:ln w="12700">
            <a:solidFill>
              <a:srgbClr val="4ECDC4"/>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1" name="Text 8"/>
          <p:cNvSpPr/>
          <p:nvPr/>
        </p:nvSpPr>
        <p:spPr>
          <a:xfrm>
            <a:off x="274320" y="2176272"/>
            <a:ext cx="347472" cy="347472"/>
          </a:xfrm>
          <a:prstGeom prst="rect">
            <a:avLst/>
          </a:prstGeom>
          <a:noFill/>
          <a:ln/>
        </p:spPr>
        <p:txBody>
          <a:bodyPr wrap="square" rtlCol="0" anchor="ctr"/>
          <a:lstStyle/>
          <a:p>
            <a:pPr marL="0" indent="0" algn="ctr">
              <a:buNone/>
            </a:pPr>
            <a:r>
              <a:rPr lang="en-US" sz="1300" b="1" dirty="0">
                <a:solidFill>
                  <a:srgbClr val="1E2761"/>
                </a:solidFill>
                <a:latin typeface="Times New Roman" panose="02020603050405020304" pitchFamily="18" charset="0"/>
                <a:ea typeface="Calibri" pitchFamily="34" charset="-122"/>
                <a:cs typeface="Times New Roman" panose="02020603050405020304" pitchFamily="18" charset="0"/>
              </a:rPr>
              <a:t>2</a:t>
            </a:r>
            <a:endParaRPr lang="en-US" sz="1300" dirty="0">
              <a:latin typeface="Times New Roman" panose="02020603050405020304" pitchFamily="18" charset="0"/>
              <a:cs typeface="Times New Roman" panose="02020603050405020304" pitchFamily="18" charset="0"/>
            </a:endParaRPr>
          </a:p>
        </p:txBody>
      </p:sp>
      <p:sp>
        <p:nvSpPr>
          <p:cNvPr id="12" name="Text 9"/>
          <p:cNvSpPr/>
          <p:nvPr/>
        </p:nvSpPr>
        <p:spPr>
          <a:xfrm>
            <a:off x="777240" y="2048256"/>
            <a:ext cx="8046720" cy="685800"/>
          </a:xfrm>
          <a:prstGeom prst="rect">
            <a:avLst/>
          </a:prstGeom>
          <a:noFill/>
          <a:ln/>
        </p:spPr>
        <p:txBody>
          <a:bodyPr wrap="square" rtlCol="0" anchor="ctr"/>
          <a:lstStyle/>
          <a:p>
            <a:pPr marL="0" indent="0" algn="just">
              <a:lnSpc>
                <a:spcPct val="150000"/>
              </a:lnSpc>
              <a:buNone/>
            </a:pPr>
            <a:r>
              <a:rPr lang="en-US" sz="1050" dirty="0">
                <a:solidFill>
                  <a:schemeClr val="bg1"/>
                </a:solidFill>
                <a:latin typeface="Times New Roman" panose="02020603050405020304" pitchFamily="18" charset="0"/>
                <a:ea typeface="Calibri" pitchFamily="34" charset="-122"/>
                <a:cs typeface="Times New Roman" panose="02020603050405020304" pitchFamily="18" charset="0"/>
              </a:rPr>
              <a:t>His development reflects both nature and nurture, including temperament, brain maturation, maternal wellbeing, disrupted childcare, social interaction and environmental learning opportunities across settings.</a:t>
            </a:r>
            <a:endParaRPr lang="en-US" sz="1050" dirty="0">
              <a:solidFill>
                <a:schemeClr val="bg1"/>
              </a:solidFill>
              <a:latin typeface="Times New Roman" panose="02020603050405020304" pitchFamily="18" charset="0"/>
              <a:cs typeface="Times New Roman" panose="02020603050405020304" pitchFamily="18" charset="0"/>
            </a:endParaRPr>
          </a:p>
        </p:txBody>
      </p:sp>
      <p:sp>
        <p:nvSpPr>
          <p:cNvPr id="13" name="Shape 10"/>
          <p:cNvSpPr/>
          <p:nvPr/>
        </p:nvSpPr>
        <p:spPr>
          <a:xfrm>
            <a:off x="274320" y="3163824"/>
            <a:ext cx="347472" cy="347472"/>
          </a:xfrm>
          <a:prstGeom prst="ellipse">
            <a:avLst/>
          </a:prstGeom>
          <a:solidFill>
            <a:srgbClr val="FF6B9D"/>
          </a:solidFill>
          <a:ln w="12700">
            <a:solidFill>
              <a:srgbClr val="FF6B9D"/>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4" name="Text 11"/>
          <p:cNvSpPr/>
          <p:nvPr/>
        </p:nvSpPr>
        <p:spPr>
          <a:xfrm>
            <a:off x="274320" y="3163824"/>
            <a:ext cx="347472" cy="347472"/>
          </a:xfrm>
          <a:prstGeom prst="rect">
            <a:avLst/>
          </a:prstGeom>
          <a:noFill/>
          <a:ln/>
        </p:spPr>
        <p:txBody>
          <a:bodyPr wrap="square" rtlCol="0" anchor="ctr"/>
          <a:lstStyle/>
          <a:p>
            <a:pPr marL="0" indent="0" algn="ctr">
              <a:buNone/>
            </a:pPr>
            <a:r>
              <a:rPr lang="en-US" sz="1300" b="1" dirty="0">
                <a:solidFill>
                  <a:srgbClr val="1E2761"/>
                </a:solidFill>
                <a:latin typeface="Times New Roman" panose="02020603050405020304" pitchFamily="18" charset="0"/>
                <a:ea typeface="Calibri" pitchFamily="34" charset="-122"/>
                <a:cs typeface="Times New Roman" panose="02020603050405020304" pitchFamily="18" charset="0"/>
              </a:rPr>
              <a:t>3</a:t>
            </a:r>
            <a:endParaRPr lang="en-US" sz="1300" dirty="0">
              <a:latin typeface="Times New Roman" panose="02020603050405020304" pitchFamily="18" charset="0"/>
              <a:cs typeface="Times New Roman" panose="02020603050405020304" pitchFamily="18" charset="0"/>
            </a:endParaRPr>
          </a:p>
        </p:txBody>
      </p:sp>
      <p:sp>
        <p:nvSpPr>
          <p:cNvPr id="15" name="Text 12"/>
          <p:cNvSpPr/>
          <p:nvPr/>
        </p:nvSpPr>
        <p:spPr>
          <a:xfrm>
            <a:off x="777240" y="3035808"/>
            <a:ext cx="8046720" cy="685800"/>
          </a:xfrm>
          <a:prstGeom prst="rect">
            <a:avLst/>
          </a:prstGeom>
          <a:noFill/>
          <a:ln/>
        </p:spPr>
        <p:txBody>
          <a:bodyPr wrap="square" rtlCol="0" anchor="ctr"/>
          <a:lstStyle/>
          <a:p>
            <a:pPr marL="0" indent="0" algn="just">
              <a:lnSpc>
                <a:spcPct val="150000"/>
              </a:lnSpc>
              <a:buNone/>
            </a:pPr>
            <a:r>
              <a:rPr lang="en-US" sz="1050" dirty="0">
                <a:solidFill>
                  <a:schemeClr val="bg1"/>
                </a:solidFill>
                <a:latin typeface="Times New Roman" panose="02020603050405020304" pitchFamily="18" charset="0"/>
                <a:ea typeface="Calibri" pitchFamily="34" charset="-122"/>
                <a:cs typeface="Times New Roman" panose="02020603050405020304" pitchFamily="18" charset="0"/>
              </a:rPr>
              <a:t>The support plan should prioritise structured play, language-rich routines, gradual group participation, parental modelling and coordinated multi-agency input within an inclusive early year's setting.</a:t>
            </a:r>
            <a:endParaRPr lang="en-US" sz="1050" dirty="0">
              <a:solidFill>
                <a:schemeClr val="bg1"/>
              </a:solidFill>
              <a:latin typeface="Times New Roman" panose="02020603050405020304" pitchFamily="18" charset="0"/>
              <a:cs typeface="Times New Roman" panose="02020603050405020304" pitchFamily="18" charset="0"/>
            </a:endParaRPr>
          </a:p>
        </p:txBody>
      </p:sp>
      <p:sp>
        <p:nvSpPr>
          <p:cNvPr id="16" name="Shape 13"/>
          <p:cNvSpPr/>
          <p:nvPr/>
        </p:nvSpPr>
        <p:spPr>
          <a:xfrm>
            <a:off x="274320" y="4151376"/>
            <a:ext cx="347472" cy="347472"/>
          </a:xfrm>
          <a:prstGeom prst="ellipse">
            <a:avLst/>
          </a:prstGeom>
          <a:solidFill>
            <a:srgbClr val="7FDBDA"/>
          </a:solidFill>
          <a:ln w="12700">
            <a:solidFill>
              <a:srgbClr val="7FDBDA"/>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17" name="Text 14"/>
          <p:cNvSpPr/>
          <p:nvPr/>
        </p:nvSpPr>
        <p:spPr>
          <a:xfrm>
            <a:off x="274320" y="4151376"/>
            <a:ext cx="347472" cy="347472"/>
          </a:xfrm>
          <a:prstGeom prst="rect">
            <a:avLst/>
          </a:prstGeom>
          <a:noFill/>
          <a:ln/>
        </p:spPr>
        <p:txBody>
          <a:bodyPr wrap="square" rtlCol="0" anchor="ctr"/>
          <a:lstStyle/>
          <a:p>
            <a:pPr marL="0" indent="0" algn="ctr">
              <a:buNone/>
            </a:pPr>
            <a:r>
              <a:rPr lang="en-US" sz="1300" b="1" dirty="0">
                <a:solidFill>
                  <a:srgbClr val="1E2761"/>
                </a:solidFill>
                <a:latin typeface="Times New Roman" panose="02020603050405020304" pitchFamily="18" charset="0"/>
                <a:ea typeface="Calibri" pitchFamily="34" charset="-122"/>
                <a:cs typeface="Times New Roman" panose="02020603050405020304" pitchFamily="18" charset="0"/>
              </a:rPr>
              <a:t>4</a:t>
            </a:r>
            <a:endParaRPr lang="en-US" sz="1300" dirty="0">
              <a:latin typeface="Times New Roman" panose="02020603050405020304" pitchFamily="18" charset="0"/>
              <a:cs typeface="Times New Roman" panose="02020603050405020304" pitchFamily="18" charset="0"/>
            </a:endParaRPr>
          </a:p>
        </p:txBody>
      </p:sp>
      <p:sp>
        <p:nvSpPr>
          <p:cNvPr id="18" name="Text 15"/>
          <p:cNvSpPr/>
          <p:nvPr/>
        </p:nvSpPr>
        <p:spPr>
          <a:xfrm>
            <a:off x="777240" y="4023360"/>
            <a:ext cx="8046720" cy="685800"/>
          </a:xfrm>
          <a:prstGeom prst="rect">
            <a:avLst/>
          </a:prstGeom>
          <a:noFill/>
          <a:ln/>
        </p:spPr>
        <p:txBody>
          <a:bodyPr wrap="square" rtlCol="0" anchor="ctr"/>
          <a:lstStyle/>
          <a:p>
            <a:pPr marL="0" indent="0" algn="just">
              <a:lnSpc>
                <a:spcPct val="150000"/>
              </a:lnSpc>
              <a:buNone/>
            </a:pPr>
            <a:r>
              <a:rPr lang="en-US" sz="1050" dirty="0">
                <a:solidFill>
                  <a:schemeClr val="bg1"/>
                </a:solidFill>
                <a:latin typeface="Times New Roman" panose="02020603050405020304" pitchFamily="18" charset="0"/>
                <a:ea typeface="Calibri" pitchFamily="34" charset="-122"/>
                <a:cs typeface="Times New Roman" panose="02020603050405020304" pitchFamily="18" charset="0"/>
              </a:rPr>
              <a:t>Overall, Piaget provides a useful cognitive framework, but effective practice must combine theoretical insight with emotional sensitivity, cultural humility and evidence-based professional collaboration within inclusive early years practice contexts.</a:t>
            </a:r>
            <a:endParaRPr lang="en-US" sz="1050" dirty="0">
              <a:solidFill>
                <a:schemeClr val="bg1"/>
              </a:solidFill>
              <a:latin typeface="Times New Roman" panose="02020603050405020304" pitchFamily="18" charset="0"/>
              <a:cs typeface="Times New Roman" panose="02020603050405020304" pitchFamily="18" charset="0"/>
            </a:endParaRPr>
          </a:p>
        </p:txBody>
      </p:sp>
      <p:sp>
        <p:nvSpPr>
          <p:cNvPr id="19" name="Shape 16"/>
          <p:cNvSpPr/>
          <p:nvPr/>
        </p:nvSpPr>
        <p:spPr>
          <a:xfrm>
            <a:off x="2286000" y="4754880"/>
            <a:ext cx="4572000" cy="292608"/>
          </a:xfrm>
          <a:prstGeom prst="roundRect">
            <a:avLst>
              <a:gd name="adj" fmla="val 25000"/>
            </a:avLst>
          </a:prstGeom>
          <a:solidFill>
            <a:srgbClr val="4ECDC4">
              <a:alpha val="70000"/>
            </a:srgbClr>
          </a:solidFill>
          <a:ln w="12700">
            <a:solidFill>
              <a:srgbClr val="4ECDC4">
                <a:alpha val="70000"/>
              </a:srgbClr>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20" name="Text 17"/>
          <p:cNvSpPr/>
          <p:nvPr/>
        </p:nvSpPr>
        <p:spPr>
          <a:xfrm>
            <a:off x="2286000" y="4754880"/>
            <a:ext cx="4572000" cy="292608"/>
          </a:xfrm>
          <a:prstGeom prst="rect">
            <a:avLst/>
          </a:prstGeom>
          <a:noFill/>
          <a:ln/>
        </p:spPr>
        <p:txBody>
          <a:bodyPr wrap="square" rtlCol="0" anchor="ctr"/>
          <a:lstStyle/>
          <a:p>
            <a:pPr marL="0" indent="0" algn="ctr">
              <a:buNone/>
            </a:pPr>
            <a:r>
              <a:rPr lang="en-US" sz="1000" dirty="0">
                <a:solidFill>
                  <a:srgbClr val="FFFFFF"/>
                </a:solidFill>
                <a:latin typeface="Times New Roman" panose="02020603050405020304" pitchFamily="18" charset="0"/>
                <a:ea typeface="Calibri" pitchFamily="34" charset="-122"/>
                <a:cs typeface="Times New Roman" panose="02020603050405020304" pitchFamily="18" charset="0"/>
              </a:rPr>
              <a:t>Piaget's Cognitive Development Theory  |  Health &amp; Social Care Practice</a:t>
            </a:r>
            <a:endParaRPr lang="en-US" sz="1000" dirty="0">
              <a:latin typeface="Times New Roman" panose="02020603050405020304" pitchFamily="18" charset="0"/>
              <a:cs typeface="Times New Roman" panose="02020603050405020304" pitchFamily="18" charset="0"/>
            </a:endParaRPr>
          </a:p>
        </p:txBody>
      </p:sp>
    </p:spTree>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5CFAD708-3F06-3D8F-A000-A0BCC1D0BEA5}"/>
              </a:ext>
            </a:extLst>
          </p:cNvPr>
          <p:cNvSpPr/>
          <p:nvPr/>
        </p:nvSpPr>
        <p:spPr>
          <a:xfrm>
            <a:off x="-1005840" y="-1177290"/>
            <a:ext cx="4114800" cy="4114800"/>
          </a:xfrm>
          <a:prstGeom prst="ellipse">
            <a:avLst/>
          </a:prstGeom>
          <a:solidFill>
            <a:srgbClr val="4A5CC0">
              <a:alpha val="35000"/>
            </a:srgbClr>
          </a:solidFill>
          <a:ln w="12700">
            <a:solidFill>
              <a:srgbClr val="4A5CC0">
                <a:alpha val="35000"/>
              </a:srgbClr>
            </a:solidFill>
            <a:prstDash val="solid"/>
          </a:ln>
        </p:spPr>
        <p:txBody>
          <a:bodyPr/>
          <a:lstStyle/>
          <a:p>
            <a:endParaRPr lang="en-US"/>
          </a:p>
        </p:txBody>
      </p:sp>
      <p:sp>
        <p:nvSpPr>
          <p:cNvPr id="3" name="Shape 1">
            <a:extLst>
              <a:ext uri="{FF2B5EF4-FFF2-40B4-BE49-F238E27FC236}">
                <a16:creationId xmlns:a16="http://schemas.microsoft.com/office/drawing/2014/main" id="{F4D17131-3F9A-2384-47DB-72820A2C0521}"/>
              </a:ext>
            </a:extLst>
          </p:cNvPr>
          <p:cNvSpPr/>
          <p:nvPr/>
        </p:nvSpPr>
        <p:spPr>
          <a:xfrm>
            <a:off x="6949440" y="3120390"/>
            <a:ext cx="3200400" cy="3200400"/>
          </a:xfrm>
          <a:prstGeom prst="ellipse">
            <a:avLst/>
          </a:prstGeom>
          <a:solidFill>
            <a:srgbClr val="028090">
              <a:alpha val="35000"/>
            </a:srgbClr>
          </a:solidFill>
          <a:ln w="12700">
            <a:solidFill>
              <a:srgbClr val="028090">
                <a:alpha val="35000"/>
              </a:srgbClr>
            </a:solidFill>
            <a:prstDash val="solid"/>
          </a:ln>
        </p:spPr>
        <p:txBody>
          <a:bodyPr/>
          <a:lstStyle/>
          <a:p>
            <a:endParaRPr lang="en-US"/>
          </a:p>
        </p:txBody>
      </p:sp>
      <p:pic>
        <p:nvPicPr>
          <p:cNvPr id="4" name="Image 0">
            <a:extLst>
              <a:ext uri="{FF2B5EF4-FFF2-40B4-BE49-F238E27FC236}">
                <a16:creationId xmlns:a16="http://schemas.microsoft.com/office/drawing/2014/main" id="{A7DDBE99-0703-1646-7F2F-C73109D35531}"/>
              </a:ext>
            </a:extLst>
          </p:cNvPr>
          <p:cNvPicPr>
            <a:picLocks noChangeAspect="1"/>
          </p:cNvPicPr>
          <p:nvPr/>
        </p:nvPicPr>
        <p:blipFill>
          <a:blip r:embed="rId2"/>
          <a:stretch>
            <a:fillRect/>
          </a:stretch>
        </p:blipFill>
        <p:spPr>
          <a:xfrm>
            <a:off x="457200" y="57150"/>
            <a:ext cx="548640" cy="548640"/>
          </a:xfrm>
          <a:prstGeom prst="rect">
            <a:avLst/>
          </a:prstGeom>
        </p:spPr>
      </p:pic>
      <p:sp>
        <p:nvSpPr>
          <p:cNvPr id="5" name="Text 2">
            <a:extLst>
              <a:ext uri="{FF2B5EF4-FFF2-40B4-BE49-F238E27FC236}">
                <a16:creationId xmlns:a16="http://schemas.microsoft.com/office/drawing/2014/main" id="{10D2EA19-374A-BF70-338B-E9ABB331CF93}"/>
              </a:ext>
            </a:extLst>
          </p:cNvPr>
          <p:cNvSpPr/>
          <p:nvPr/>
        </p:nvSpPr>
        <p:spPr>
          <a:xfrm>
            <a:off x="1143000" y="-6858"/>
            <a:ext cx="6400800" cy="594360"/>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2800" b="1" dirty="0">
                <a:latin typeface="Cambria" pitchFamily="34" charset="0"/>
                <a:ea typeface="Cambria" pitchFamily="34" charset="-122"/>
                <a:cs typeface="Cambria" pitchFamily="34" charset="-120"/>
              </a:rPr>
              <a:t>References</a:t>
            </a:r>
            <a:endParaRPr lang="en-US" sz="2800" dirty="0"/>
          </a:p>
        </p:txBody>
      </p:sp>
      <p:sp>
        <p:nvSpPr>
          <p:cNvPr id="7" name="Shape 4">
            <a:extLst>
              <a:ext uri="{FF2B5EF4-FFF2-40B4-BE49-F238E27FC236}">
                <a16:creationId xmlns:a16="http://schemas.microsoft.com/office/drawing/2014/main" id="{DD459EB8-AEC8-F99D-781E-997F37C3B920}"/>
              </a:ext>
            </a:extLst>
          </p:cNvPr>
          <p:cNvSpPr/>
          <p:nvPr/>
        </p:nvSpPr>
        <p:spPr>
          <a:xfrm>
            <a:off x="411480" y="669798"/>
            <a:ext cx="8503920" cy="36576"/>
          </a:xfrm>
          <a:prstGeom prst="rect">
            <a:avLst/>
          </a:prstGeom>
          <a:solidFill>
            <a:srgbClr val="02C39A"/>
          </a:solidFill>
          <a:ln w="12700">
            <a:solidFill>
              <a:srgbClr val="02C39A"/>
            </a:solidFill>
            <a:prstDash val="solid"/>
          </a:ln>
        </p:spPr>
        <p:txBody>
          <a:bodyPr/>
          <a:lstStyle/>
          <a:p>
            <a:endParaRPr lang="en-US"/>
          </a:p>
        </p:txBody>
      </p:sp>
      <p:sp>
        <p:nvSpPr>
          <p:cNvPr id="8" name="Shape 5">
            <a:extLst>
              <a:ext uri="{FF2B5EF4-FFF2-40B4-BE49-F238E27FC236}">
                <a16:creationId xmlns:a16="http://schemas.microsoft.com/office/drawing/2014/main" id="{F2E38BA5-4E82-E51D-169A-FEE0BA407ACC}"/>
              </a:ext>
            </a:extLst>
          </p:cNvPr>
          <p:cNvSpPr/>
          <p:nvPr/>
        </p:nvSpPr>
        <p:spPr>
          <a:xfrm>
            <a:off x="347472" y="788670"/>
            <a:ext cx="8631936" cy="621792"/>
          </a:xfrm>
          <a:prstGeom prst="roundRect">
            <a:avLst>
              <a:gd name="adj" fmla="val 10294"/>
            </a:avLst>
          </a:prstGeom>
          <a:solidFill>
            <a:srgbClr val="253380"/>
          </a:solidFill>
          <a:ln w="12700">
            <a:solidFill>
              <a:srgbClr val="253380"/>
            </a:solidFill>
            <a:prstDash val="solid"/>
          </a:ln>
        </p:spPr>
        <p:txBody>
          <a:bodyPr/>
          <a:lstStyle/>
          <a:p>
            <a:endParaRPr lang="en-US"/>
          </a:p>
        </p:txBody>
      </p:sp>
      <p:sp>
        <p:nvSpPr>
          <p:cNvPr id="9" name="Shape 6">
            <a:extLst>
              <a:ext uri="{FF2B5EF4-FFF2-40B4-BE49-F238E27FC236}">
                <a16:creationId xmlns:a16="http://schemas.microsoft.com/office/drawing/2014/main" id="{554E1D1F-538E-2218-D9F8-C310E33F547B}"/>
              </a:ext>
            </a:extLst>
          </p:cNvPr>
          <p:cNvSpPr/>
          <p:nvPr/>
        </p:nvSpPr>
        <p:spPr>
          <a:xfrm>
            <a:off x="457200" y="934974"/>
            <a:ext cx="310896" cy="310896"/>
          </a:xfrm>
          <a:prstGeom prst="ellipse">
            <a:avLst/>
          </a:prstGeom>
          <a:solidFill>
            <a:srgbClr val="02C39A"/>
          </a:solidFill>
          <a:ln w="12700">
            <a:solidFill>
              <a:srgbClr val="02C39A"/>
            </a:solidFill>
            <a:prstDash val="solid"/>
          </a:ln>
        </p:spPr>
        <p:txBody>
          <a:bodyPr/>
          <a:lstStyle/>
          <a:p>
            <a:endParaRPr lang="en-US"/>
          </a:p>
        </p:txBody>
      </p:sp>
      <p:sp>
        <p:nvSpPr>
          <p:cNvPr id="10" name="Text 7">
            <a:extLst>
              <a:ext uri="{FF2B5EF4-FFF2-40B4-BE49-F238E27FC236}">
                <a16:creationId xmlns:a16="http://schemas.microsoft.com/office/drawing/2014/main" id="{EACC82F4-4B14-8317-3323-0A1651B76649}"/>
              </a:ext>
            </a:extLst>
          </p:cNvPr>
          <p:cNvSpPr/>
          <p:nvPr/>
        </p:nvSpPr>
        <p:spPr>
          <a:xfrm>
            <a:off x="457200" y="934974"/>
            <a:ext cx="310896" cy="31089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900" b="1" dirty="0">
                <a:solidFill>
                  <a:srgbClr val="1E2761"/>
                </a:solidFill>
                <a:latin typeface="Calibri" pitchFamily="34" charset="0"/>
                <a:ea typeface="Calibri" pitchFamily="34" charset="-122"/>
                <a:cs typeface="Calibri" pitchFamily="34" charset="-120"/>
              </a:rPr>
              <a:t>1</a:t>
            </a:r>
            <a:endParaRPr lang="en-US" sz="900" dirty="0"/>
          </a:p>
        </p:txBody>
      </p:sp>
      <p:sp>
        <p:nvSpPr>
          <p:cNvPr id="11" name="Text 8">
            <a:extLst>
              <a:ext uri="{FF2B5EF4-FFF2-40B4-BE49-F238E27FC236}">
                <a16:creationId xmlns:a16="http://schemas.microsoft.com/office/drawing/2014/main" id="{C669078C-5874-EF7E-2F44-7EECB5127FA7}"/>
              </a:ext>
            </a:extLst>
          </p:cNvPr>
          <p:cNvSpPr/>
          <p:nvPr/>
        </p:nvSpPr>
        <p:spPr>
          <a:xfrm>
            <a:off x="868680" y="825246"/>
            <a:ext cx="7863840" cy="347472"/>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50" b="1" dirty="0">
                <a:solidFill>
                  <a:srgbClr val="FFE66D"/>
                </a:solidFill>
                <a:latin typeface="Calibri" pitchFamily="34" charset="0"/>
                <a:ea typeface="Calibri" pitchFamily="34" charset="-122"/>
                <a:cs typeface="Calibri" pitchFamily="34" charset="-120"/>
              </a:rPr>
              <a:t>Babullah, R. (2022).  </a:t>
            </a:r>
            <a:r>
              <a:rPr lang="en-US" sz="950" dirty="0">
                <a:solidFill>
                  <a:srgbClr val="FFFFFF"/>
                </a:solidFill>
                <a:latin typeface="Calibri" pitchFamily="34" charset="0"/>
                <a:ea typeface="Calibri" pitchFamily="34" charset="-122"/>
                <a:cs typeface="Calibri" pitchFamily="34" charset="-120"/>
              </a:rPr>
              <a:t>Teori Perkembangan Kognitif Jean Piaget dan Penerapannya dalam Pembelajaran.  </a:t>
            </a:r>
            <a:r>
              <a:rPr lang="en-US" sz="950" i="1" dirty="0">
                <a:solidFill>
                  <a:srgbClr val="CADCFC"/>
                </a:solidFill>
                <a:latin typeface="Calibri" pitchFamily="34" charset="0"/>
                <a:ea typeface="Calibri" pitchFamily="34" charset="-122"/>
                <a:cs typeface="Calibri" pitchFamily="34" charset="-120"/>
              </a:rPr>
              <a:t>Jurnal Epistemic., 1(2), 131–152.</a:t>
            </a:r>
            <a:endParaRPr lang="en-US" sz="950" dirty="0"/>
          </a:p>
        </p:txBody>
      </p:sp>
      <p:sp>
        <p:nvSpPr>
          <p:cNvPr id="12" name="Text 9">
            <a:hlinkClick r:id="rId3"/>
            <a:extLst>
              <a:ext uri="{FF2B5EF4-FFF2-40B4-BE49-F238E27FC236}">
                <a16:creationId xmlns:a16="http://schemas.microsoft.com/office/drawing/2014/main" id="{17B37CF8-3A03-3993-E85B-ED25879838C9}"/>
              </a:ext>
            </a:extLst>
          </p:cNvPr>
          <p:cNvSpPr/>
          <p:nvPr/>
        </p:nvSpPr>
        <p:spPr>
          <a:xfrm>
            <a:off x="868680" y="1200150"/>
            <a:ext cx="7863840" cy="17373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800" u="sng" dirty="0">
                <a:solidFill>
                  <a:srgbClr val="4ECDC4"/>
                </a:solidFill>
                <a:latin typeface="Calibri" pitchFamily="34" charset="0"/>
                <a:ea typeface="Calibri" pitchFamily="34" charset="-122"/>
                <a:cs typeface="Calibri" pitchFamily="34" charset="-120"/>
                <a:hlinkClick r:id="rId3">
                  <a:extLst>
                    <a:ext uri="{A12FA001-AC4F-418D-AE19-62706E023703}">
                      <ahyp:hlinkClr xmlns:ahyp="http://schemas.microsoft.com/office/drawing/2018/hyperlinkcolor" val="tx"/>
                    </a:ext>
                  </a:extLst>
                </a:hlinkClick>
              </a:rPr>
              <a:t>DOI/URL:  https://doi.org/10.70287/epistemic.v1i2.10</a:t>
            </a:r>
            <a:endParaRPr lang="en-US" sz="800" dirty="0"/>
          </a:p>
        </p:txBody>
      </p:sp>
      <p:sp>
        <p:nvSpPr>
          <p:cNvPr id="13" name="Shape 10">
            <a:extLst>
              <a:ext uri="{FF2B5EF4-FFF2-40B4-BE49-F238E27FC236}">
                <a16:creationId xmlns:a16="http://schemas.microsoft.com/office/drawing/2014/main" id="{3374A676-A660-B493-03C3-144AC7DB004E}"/>
              </a:ext>
            </a:extLst>
          </p:cNvPr>
          <p:cNvSpPr/>
          <p:nvPr/>
        </p:nvSpPr>
        <p:spPr>
          <a:xfrm>
            <a:off x="347472" y="1456182"/>
            <a:ext cx="8631936" cy="621792"/>
          </a:xfrm>
          <a:prstGeom prst="roundRect">
            <a:avLst>
              <a:gd name="adj" fmla="val 10294"/>
            </a:avLst>
          </a:prstGeom>
          <a:solidFill>
            <a:srgbClr val="1E2D72"/>
          </a:solidFill>
          <a:ln w="12700">
            <a:solidFill>
              <a:srgbClr val="1E2D72"/>
            </a:solidFill>
            <a:prstDash val="solid"/>
          </a:ln>
        </p:spPr>
        <p:txBody>
          <a:bodyPr/>
          <a:lstStyle/>
          <a:p>
            <a:endParaRPr lang="en-US"/>
          </a:p>
        </p:txBody>
      </p:sp>
      <p:sp>
        <p:nvSpPr>
          <p:cNvPr id="14" name="Shape 11">
            <a:extLst>
              <a:ext uri="{FF2B5EF4-FFF2-40B4-BE49-F238E27FC236}">
                <a16:creationId xmlns:a16="http://schemas.microsoft.com/office/drawing/2014/main" id="{41283AC1-DCCC-84AF-C98E-DF84E5152E55}"/>
              </a:ext>
            </a:extLst>
          </p:cNvPr>
          <p:cNvSpPr/>
          <p:nvPr/>
        </p:nvSpPr>
        <p:spPr>
          <a:xfrm>
            <a:off x="457200" y="1602486"/>
            <a:ext cx="310896" cy="310896"/>
          </a:xfrm>
          <a:prstGeom prst="ellipse">
            <a:avLst/>
          </a:prstGeom>
          <a:solidFill>
            <a:srgbClr val="02C39A"/>
          </a:solidFill>
          <a:ln w="12700">
            <a:solidFill>
              <a:srgbClr val="02C39A"/>
            </a:solidFill>
            <a:prstDash val="solid"/>
          </a:ln>
        </p:spPr>
        <p:txBody>
          <a:bodyPr/>
          <a:lstStyle/>
          <a:p>
            <a:endParaRPr lang="en-US"/>
          </a:p>
        </p:txBody>
      </p:sp>
      <p:sp>
        <p:nvSpPr>
          <p:cNvPr id="15" name="Text 12">
            <a:extLst>
              <a:ext uri="{FF2B5EF4-FFF2-40B4-BE49-F238E27FC236}">
                <a16:creationId xmlns:a16="http://schemas.microsoft.com/office/drawing/2014/main" id="{9213F536-E1DD-DF1F-8472-8B5B4751AEB7}"/>
              </a:ext>
            </a:extLst>
          </p:cNvPr>
          <p:cNvSpPr/>
          <p:nvPr/>
        </p:nvSpPr>
        <p:spPr>
          <a:xfrm>
            <a:off x="457200" y="1602486"/>
            <a:ext cx="310896" cy="31089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900" b="1" dirty="0">
                <a:solidFill>
                  <a:srgbClr val="1E2761"/>
                </a:solidFill>
                <a:latin typeface="Calibri" pitchFamily="34" charset="0"/>
                <a:ea typeface="Calibri" pitchFamily="34" charset="-122"/>
                <a:cs typeface="Calibri" pitchFamily="34" charset="-120"/>
              </a:rPr>
              <a:t>2</a:t>
            </a:r>
            <a:endParaRPr lang="en-US" sz="900" dirty="0"/>
          </a:p>
        </p:txBody>
      </p:sp>
      <p:sp>
        <p:nvSpPr>
          <p:cNvPr id="16" name="Text 13">
            <a:extLst>
              <a:ext uri="{FF2B5EF4-FFF2-40B4-BE49-F238E27FC236}">
                <a16:creationId xmlns:a16="http://schemas.microsoft.com/office/drawing/2014/main" id="{D9C1316F-200F-E0B1-5025-FC8DE9D40185}"/>
              </a:ext>
            </a:extLst>
          </p:cNvPr>
          <p:cNvSpPr/>
          <p:nvPr/>
        </p:nvSpPr>
        <p:spPr>
          <a:xfrm>
            <a:off x="868680" y="1492758"/>
            <a:ext cx="7863840" cy="347472"/>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50" b="1" dirty="0">
                <a:solidFill>
                  <a:srgbClr val="FFE66D"/>
                </a:solidFill>
                <a:latin typeface="Calibri" pitchFamily="34" charset="0"/>
                <a:ea typeface="Calibri" pitchFamily="34" charset="-122"/>
                <a:cs typeface="Calibri" pitchFamily="34" charset="-120"/>
              </a:rPr>
              <a:t>Bal, M., Aydemir, A. G. K., Cengiz, G. Ş. T., &amp; Altındağ, A. (2024).  </a:t>
            </a:r>
            <a:r>
              <a:rPr lang="en-US" sz="950" dirty="0">
                <a:solidFill>
                  <a:srgbClr val="FFFFFF"/>
                </a:solidFill>
                <a:latin typeface="Calibri" pitchFamily="34" charset="0"/>
                <a:ea typeface="Calibri" pitchFamily="34" charset="-122"/>
                <a:cs typeface="Calibri" pitchFamily="34" charset="-120"/>
              </a:rPr>
              <a:t>Examining the relationship between language development, executive function, and screen time: A systematic review.  </a:t>
            </a:r>
            <a:r>
              <a:rPr lang="en-US" sz="950" i="1" dirty="0">
                <a:solidFill>
                  <a:srgbClr val="CADCFC"/>
                </a:solidFill>
                <a:latin typeface="Calibri" pitchFamily="34" charset="0"/>
                <a:ea typeface="Calibri" pitchFamily="34" charset="-122"/>
                <a:cs typeface="Calibri" pitchFamily="34" charset="-120"/>
              </a:rPr>
              <a:t>PLoS ONE, 19(12), e0314540.</a:t>
            </a:r>
            <a:endParaRPr lang="en-US" sz="950" dirty="0"/>
          </a:p>
        </p:txBody>
      </p:sp>
      <p:sp>
        <p:nvSpPr>
          <p:cNvPr id="17" name="Text 14">
            <a:hlinkClick r:id="rId4"/>
            <a:extLst>
              <a:ext uri="{FF2B5EF4-FFF2-40B4-BE49-F238E27FC236}">
                <a16:creationId xmlns:a16="http://schemas.microsoft.com/office/drawing/2014/main" id="{E9967E06-C63A-2D7A-DE27-F386EEB4D83F}"/>
              </a:ext>
            </a:extLst>
          </p:cNvPr>
          <p:cNvSpPr/>
          <p:nvPr/>
        </p:nvSpPr>
        <p:spPr>
          <a:xfrm>
            <a:off x="868680" y="1867662"/>
            <a:ext cx="7863840" cy="17373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800" u="sng" dirty="0">
                <a:solidFill>
                  <a:srgbClr val="4ECDC4"/>
                </a:solidFill>
                <a:latin typeface="Calibri" pitchFamily="34" charset="0"/>
                <a:ea typeface="Calibri" pitchFamily="34" charset="-122"/>
                <a:cs typeface="Calibri" pitchFamily="34" charset="-120"/>
                <a:hlinkClick r:id="rId4">
                  <a:extLst>
                    <a:ext uri="{A12FA001-AC4F-418D-AE19-62706E023703}">
                      <ahyp:hlinkClr xmlns:ahyp="http://schemas.microsoft.com/office/drawing/2018/hyperlinkcolor" val="tx"/>
                    </a:ext>
                  </a:extLst>
                </a:hlinkClick>
              </a:rPr>
              <a:t>DOI/URL:  https://doi.org/10.1371/journal.pone.0314540</a:t>
            </a:r>
            <a:endParaRPr lang="en-US" sz="800" dirty="0"/>
          </a:p>
        </p:txBody>
      </p:sp>
      <p:sp>
        <p:nvSpPr>
          <p:cNvPr id="18" name="Shape 15">
            <a:extLst>
              <a:ext uri="{FF2B5EF4-FFF2-40B4-BE49-F238E27FC236}">
                <a16:creationId xmlns:a16="http://schemas.microsoft.com/office/drawing/2014/main" id="{C86724FF-64DE-0E95-C73C-23D9045AA711}"/>
              </a:ext>
            </a:extLst>
          </p:cNvPr>
          <p:cNvSpPr/>
          <p:nvPr/>
        </p:nvSpPr>
        <p:spPr>
          <a:xfrm>
            <a:off x="347472" y="2123694"/>
            <a:ext cx="8631936" cy="621792"/>
          </a:xfrm>
          <a:prstGeom prst="roundRect">
            <a:avLst>
              <a:gd name="adj" fmla="val 10294"/>
            </a:avLst>
          </a:prstGeom>
          <a:solidFill>
            <a:srgbClr val="253380"/>
          </a:solidFill>
          <a:ln w="12700">
            <a:solidFill>
              <a:srgbClr val="253380"/>
            </a:solidFill>
            <a:prstDash val="solid"/>
          </a:ln>
        </p:spPr>
        <p:txBody>
          <a:bodyPr/>
          <a:lstStyle/>
          <a:p>
            <a:endParaRPr lang="en-US"/>
          </a:p>
        </p:txBody>
      </p:sp>
      <p:sp>
        <p:nvSpPr>
          <p:cNvPr id="19" name="Shape 16">
            <a:extLst>
              <a:ext uri="{FF2B5EF4-FFF2-40B4-BE49-F238E27FC236}">
                <a16:creationId xmlns:a16="http://schemas.microsoft.com/office/drawing/2014/main" id="{E55FA0F5-1D55-4ACB-CAB4-7302634E0717}"/>
              </a:ext>
            </a:extLst>
          </p:cNvPr>
          <p:cNvSpPr/>
          <p:nvPr/>
        </p:nvSpPr>
        <p:spPr>
          <a:xfrm>
            <a:off x="457200" y="2269998"/>
            <a:ext cx="310896" cy="310896"/>
          </a:xfrm>
          <a:prstGeom prst="ellipse">
            <a:avLst/>
          </a:prstGeom>
          <a:solidFill>
            <a:srgbClr val="02C39A"/>
          </a:solidFill>
          <a:ln w="12700">
            <a:solidFill>
              <a:srgbClr val="02C39A"/>
            </a:solidFill>
            <a:prstDash val="solid"/>
          </a:ln>
        </p:spPr>
        <p:txBody>
          <a:bodyPr/>
          <a:lstStyle/>
          <a:p>
            <a:endParaRPr lang="en-US"/>
          </a:p>
        </p:txBody>
      </p:sp>
      <p:sp>
        <p:nvSpPr>
          <p:cNvPr id="20" name="Text 17">
            <a:extLst>
              <a:ext uri="{FF2B5EF4-FFF2-40B4-BE49-F238E27FC236}">
                <a16:creationId xmlns:a16="http://schemas.microsoft.com/office/drawing/2014/main" id="{156EAFC9-4B10-CBB6-17C2-54441499E142}"/>
              </a:ext>
            </a:extLst>
          </p:cNvPr>
          <p:cNvSpPr/>
          <p:nvPr/>
        </p:nvSpPr>
        <p:spPr>
          <a:xfrm>
            <a:off x="457200" y="2269998"/>
            <a:ext cx="310896" cy="31089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900" b="1" dirty="0">
                <a:solidFill>
                  <a:srgbClr val="1E2761"/>
                </a:solidFill>
                <a:latin typeface="Calibri" pitchFamily="34" charset="0"/>
                <a:ea typeface="Calibri" pitchFamily="34" charset="-122"/>
                <a:cs typeface="Calibri" pitchFamily="34" charset="-120"/>
              </a:rPr>
              <a:t>3</a:t>
            </a:r>
            <a:endParaRPr lang="en-US" sz="900" dirty="0"/>
          </a:p>
        </p:txBody>
      </p:sp>
      <p:sp>
        <p:nvSpPr>
          <p:cNvPr id="21" name="Text 18">
            <a:extLst>
              <a:ext uri="{FF2B5EF4-FFF2-40B4-BE49-F238E27FC236}">
                <a16:creationId xmlns:a16="http://schemas.microsoft.com/office/drawing/2014/main" id="{B0EFF828-08DF-47CC-CD04-27DC0DAC1E99}"/>
              </a:ext>
            </a:extLst>
          </p:cNvPr>
          <p:cNvSpPr/>
          <p:nvPr/>
        </p:nvSpPr>
        <p:spPr>
          <a:xfrm>
            <a:off x="868680" y="2160270"/>
            <a:ext cx="7863840" cy="347472"/>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50" b="1" dirty="0">
                <a:solidFill>
                  <a:srgbClr val="FFE66D"/>
                </a:solidFill>
                <a:latin typeface="Calibri" pitchFamily="34" charset="0"/>
                <a:ea typeface="Calibri" pitchFamily="34" charset="-122"/>
                <a:cs typeface="Calibri" pitchFamily="34" charset="-120"/>
              </a:rPr>
              <a:t>Scott, H. K., &amp; Cogburn, M. (2023).  </a:t>
            </a:r>
            <a:r>
              <a:rPr lang="en-US" sz="950" dirty="0">
                <a:solidFill>
                  <a:srgbClr val="FFFFFF"/>
                </a:solidFill>
                <a:latin typeface="Calibri" pitchFamily="34" charset="0"/>
                <a:ea typeface="Calibri" pitchFamily="34" charset="-122"/>
                <a:cs typeface="Calibri" pitchFamily="34" charset="-120"/>
              </a:rPr>
              <a:t>Piaget — StatPearls.  </a:t>
            </a:r>
            <a:r>
              <a:rPr lang="en-US" sz="950" i="1" dirty="0">
                <a:solidFill>
                  <a:srgbClr val="CADCFC"/>
                </a:solidFill>
                <a:latin typeface="Calibri" pitchFamily="34" charset="0"/>
                <a:ea typeface="Calibri" pitchFamily="34" charset="-122"/>
                <a:cs typeface="Calibri" pitchFamily="34" charset="-120"/>
              </a:rPr>
              <a:t>StatPearls Publishing. NIH.</a:t>
            </a:r>
            <a:endParaRPr lang="en-US" sz="950" dirty="0"/>
          </a:p>
        </p:txBody>
      </p:sp>
      <p:sp>
        <p:nvSpPr>
          <p:cNvPr id="22" name="Text 19">
            <a:hlinkClick r:id="rId5"/>
            <a:extLst>
              <a:ext uri="{FF2B5EF4-FFF2-40B4-BE49-F238E27FC236}">
                <a16:creationId xmlns:a16="http://schemas.microsoft.com/office/drawing/2014/main" id="{536DD686-2B60-B910-09B3-6AF3EC74810E}"/>
              </a:ext>
            </a:extLst>
          </p:cNvPr>
          <p:cNvSpPr/>
          <p:nvPr/>
        </p:nvSpPr>
        <p:spPr>
          <a:xfrm>
            <a:off x="868680" y="2535174"/>
            <a:ext cx="7863840" cy="17373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800" u="sng" dirty="0">
                <a:solidFill>
                  <a:srgbClr val="4ECDC4"/>
                </a:solidFill>
                <a:latin typeface="Calibri" pitchFamily="34" charset="0"/>
                <a:ea typeface="Calibri" pitchFamily="34" charset="-122"/>
                <a:cs typeface="Calibri" pitchFamily="34" charset="-120"/>
                <a:hlinkClick r:id="rId5">
                  <a:extLst>
                    <a:ext uri="{A12FA001-AC4F-418D-AE19-62706E023703}">
                      <ahyp:hlinkClr xmlns:ahyp="http://schemas.microsoft.com/office/drawing/2018/hyperlinkcolor" val="tx"/>
                    </a:ext>
                  </a:extLst>
                </a:hlinkClick>
              </a:rPr>
              <a:t>DOI/URL:  https://www.ncbi.nlm.nih.gov/books/NBK448206/</a:t>
            </a:r>
            <a:endParaRPr lang="en-US" sz="800" dirty="0"/>
          </a:p>
        </p:txBody>
      </p:sp>
      <p:sp>
        <p:nvSpPr>
          <p:cNvPr id="23" name="Shape 20">
            <a:extLst>
              <a:ext uri="{FF2B5EF4-FFF2-40B4-BE49-F238E27FC236}">
                <a16:creationId xmlns:a16="http://schemas.microsoft.com/office/drawing/2014/main" id="{9F62D570-21EC-1C95-6E24-B5B372C241B7}"/>
              </a:ext>
            </a:extLst>
          </p:cNvPr>
          <p:cNvSpPr/>
          <p:nvPr/>
        </p:nvSpPr>
        <p:spPr>
          <a:xfrm>
            <a:off x="347472" y="2791206"/>
            <a:ext cx="8631936" cy="621792"/>
          </a:xfrm>
          <a:prstGeom prst="roundRect">
            <a:avLst>
              <a:gd name="adj" fmla="val 10294"/>
            </a:avLst>
          </a:prstGeom>
          <a:solidFill>
            <a:srgbClr val="1E2D72"/>
          </a:solidFill>
          <a:ln w="12700">
            <a:solidFill>
              <a:srgbClr val="1E2D72"/>
            </a:solidFill>
            <a:prstDash val="solid"/>
          </a:ln>
        </p:spPr>
        <p:txBody>
          <a:bodyPr/>
          <a:lstStyle/>
          <a:p>
            <a:endParaRPr lang="en-US"/>
          </a:p>
        </p:txBody>
      </p:sp>
      <p:sp>
        <p:nvSpPr>
          <p:cNvPr id="24" name="Shape 21">
            <a:extLst>
              <a:ext uri="{FF2B5EF4-FFF2-40B4-BE49-F238E27FC236}">
                <a16:creationId xmlns:a16="http://schemas.microsoft.com/office/drawing/2014/main" id="{C1D7AD24-449E-AA3B-FD15-75FED3FED260}"/>
              </a:ext>
            </a:extLst>
          </p:cNvPr>
          <p:cNvSpPr/>
          <p:nvPr/>
        </p:nvSpPr>
        <p:spPr>
          <a:xfrm>
            <a:off x="457200" y="2937510"/>
            <a:ext cx="310896" cy="310896"/>
          </a:xfrm>
          <a:prstGeom prst="ellipse">
            <a:avLst/>
          </a:prstGeom>
          <a:solidFill>
            <a:srgbClr val="02C39A"/>
          </a:solidFill>
          <a:ln w="12700">
            <a:solidFill>
              <a:srgbClr val="02C39A"/>
            </a:solidFill>
            <a:prstDash val="solid"/>
          </a:ln>
        </p:spPr>
        <p:txBody>
          <a:bodyPr/>
          <a:lstStyle/>
          <a:p>
            <a:endParaRPr lang="en-US"/>
          </a:p>
        </p:txBody>
      </p:sp>
      <p:sp>
        <p:nvSpPr>
          <p:cNvPr id="25" name="Text 22">
            <a:extLst>
              <a:ext uri="{FF2B5EF4-FFF2-40B4-BE49-F238E27FC236}">
                <a16:creationId xmlns:a16="http://schemas.microsoft.com/office/drawing/2014/main" id="{D8DD0630-0AA5-A3D6-3AFA-8DE053C66C09}"/>
              </a:ext>
            </a:extLst>
          </p:cNvPr>
          <p:cNvSpPr/>
          <p:nvPr/>
        </p:nvSpPr>
        <p:spPr>
          <a:xfrm>
            <a:off x="457200" y="2937510"/>
            <a:ext cx="310896" cy="31089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900" b="1" dirty="0">
                <a:solidFill>
                  <a:srgbClr val="1E2761"/>
                </a:solidFill>
                <a:latin typeface="Calibri" pitchFamily="34" charset="0"/>
                <a:ea typeface="Calibri" pitchFamily="34" charset="-122"/>
                <a:cs typeface="Calibri" pitchFamily="34" charset="-120"/>
              </a:rPr>
              <a:t>4</a:t>
            </a:r>
            <a:endParaRPr lang="en-US" sz="900" dirty="0"/>
          </a:p>
        </p:txBody>
      </p:sp>
      <p:sp>
        <p:nvSpPr>
          <p:cNvPr id="26" name="Text 23">
            <a:extLst>
              <a:ext uri="{FF2B5EF4-FFF2-40B4-BE49-F238E27FC236}">
                <a16:creationId xmlns:a16="http://schemas.microsoft.com/office/drawing/2014/main" id="{5F64F6ED-4940-FBBE-F9BA-01CE536CE68C}"/>
              </a:ext>
            </a:extLst>
          </p:cNvPr>
          <p:cNvSpPr/>
          <p:nvPr/>
        </p:nvSpPr>
        <p:spPr>
          <a:xfrm>
            <a:off x="868680" y="2827782"/>
            <a:ext cx="7863840" cy="347472"/>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50" b="1" dirty="0">
                <a:solidFill>
                  <a:srgbClr val="FFE66D"/>
                </a:solidFill>
                <a:latin typeface="Calibri" pitchFamily="34" charset="0"/>
                <a:ea typeface="Calibri" pitchFamily="34" charset="-122"/>
                <a:cs typeface="Calibri" pitchFamily="34" charset="-120"/>
              </a:rPr>
              <a:t>Indriyani, R., Taswadi, &amp; Sobandi, B. (2024).  </a:t>
            </a:r>
            <a:r>
              <a:rPr lang="en-US" sz="950" dirty="0">
                <a:solidFill>
                  <a:srgbClr val="FFFFFF"/>
                </a:solidFill>
                <a:latin typeface="Calibri" pitchFamily="34" charset="0"/>
                <a:ea typeface="Calibri" pitchFamily="34" charset="-122"/>
                <a:cs typeface="Calibri" pitchFamily="34" charset="-120"/>
              </a:rPr>
              <a:t>Analysis of Cognitive Development Theory by Jean Piaget on Color Games on Early Childhood Development.  </a:t>
            </a:r>
            <a:r>
              <a:rPr lang="en-US" sz="950" i="1" dirty="0">
                <a:solidFill>
                  <a:srgbClr val="CADCFC"/>
                </a:solidFill>
                <a:latin typeface="Calibri" pitchFamily="34" charset="0"/>
                <a:ea typeface="Calibri" pitchFamily="34" charset="-122"/>
                <a:cs typeface="Calibri" pitchFamily="34" charset="-120"/>
              </a:rPr>
              <a:t>EduLine Journal, 4(4), 504–511.</a:t>
            </a:r>
            <a:endParaRPr lang="en-US" sz="950" dirty="0"/>
          </a:p>
        </p:txBody>
      </p:sp>
      <p:sp>
        <p:nvSpPr>
          <p:cNvPr id="27" name="Text 24">
            <a:hlinkClick r:id="rId6"/>
            <a:extLst>
              <a:ext uri="{FF2B5EF4-FFF2-40B4-BE49-F238E27FC236}">
                <a16:creationId xmlns:a16="http://schemas.microsoft.com/office/drawing/2014/main" id="{0F9131BF-8EE3-DFE3-C675-FF51F38B8E10}"/>
              </a:ext>
            </a:extLst>
          </p:cNvPr>
          <p:cNvSpPr/>
          <p:nvPr/>
        </p:nvSpPr>
        <p:spPr>
          <a:xfrm>
            <a:off x="868680" y="3202686"/>
            <a:ext cx="7863840" cy="17373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800" u="sng" dirty="0">
                <a:solidFill>
                  <a:srgbClr val="4ECDC4"/>
                </a:solidFill>
                <a:latin typeface="Calibri" pitchFamily="34" charset="0"/>
                <a:ea typeface="Calibri" pitchFamily="34" charset="-122"/>
                <a:cs typeface="Calibri" pitchFamily="34" charset="-120"/>
                <a:hlinkClick r:id="rId6">
                  <a:extLst>
                    <a:ext uri="{A12FA001-AC4F-418D-AE19-62706E023703}">
                      <ahyp:hlinkClr xmlns:ahyp="http://schemas.microsoft.com/office/drawing/2018/hyperlinkcolor" val="tx"/>
                    </a:ext>
                  </a:extLst>
                </a:hlinkClick>
              </a:rPr>
              <a:t>DOI/URL:  https://doi.org/10.35877/454ri.eduline3068</a:t>
            </a:r>
            <a:endParaRPr lang="en-US" sz="800" dirty="0"/>
          </a:p>
        </p:txBody>
      </p:sp>
      <p:sp>
        <p:nvSpPr>
          <p:cNvPr id="28" name="Shape 25">
            <a:extLst>
              <a:ext uri="{FF2B5EF4-FFF2-40B4-BE49-F238E27FC236}">
                <a16:creationId xmlns:a16="http://schemas.microsoft.com/office/drawing/2014/main" id="{6595A23F-B6E7-F242-45D7-FDB6F0F2988C}"/>
              </a:ext>
            </a:extLst>
          </p:cNvPr>
          <p:cNvSpPr/>
          <p:nvPr/>
        </p:nvSpPr>
        <p:spPr>
          <a:xfrm>
            <a:off x="347472" y="3458718"/>
            <a:ext cx="8631936" cy="621792"/>
          </a:xfrm>
          <a:prstGeom prst="roundRect">
            <a:avLst>
              <a:gd name="adj" fmla="val 10294"/>
            </a:avLst>
          </a:prstGeom>
          <a:solidFill>
            <a:srgbClr val="253380"/>
          </a:solidFill>
          <a:ln w="12700">
            <a:solidFill>
              <a:srgbClr val="253380"/>
            </a:solidFill>
            <a:prstDash val="solid"/>
          </a:ln>
        </p:spPr>
        <p:txBody>
          <a:bodyPr/>
          <a:lstStyle/>
          <a:p>
            <a:endParaRPr lang="en-US"/>
          </a:p>
        </p:txBody>
      </p:sp>
      <p:sp>
        <p:nvSpPr>
          <p:cNvPr id="29" name="Shape 26">
            <a:extLst>
              <a:ext uri="{FF2B5EF4-FFF2-40B4-BE49-F238E27FC236}">
                <a16:creationId xmlns:a16="http://schemas.microsoft.com/office/drawing/2014/main" id="{0CAF9FF9-8E15-CDF8-7706-F052489AF3C2}"/>
              </a:ext>
            </a:extLst>
          </p:cNvPr>
          <p:cNvSpPr/>
          <p:nvPr/>
        </p:nvSpPr>
        <p:spPr>
          <a:xfrm>
            <a:off x="457200" y="3605022"/>
            <a:ext cx="310896" cy="310896"/>
          </a:xfrm>
          <a:prstGeom prst="ellipse">
            <a:avLst/>
          </a:prstGeom>
          <a:solidFill>
            <a:srgbClr val="02C39A"/>
          </a:solidFill>
          <a:ln w="12700">
            <a:solidFill>
              <a:srgbClr val="02C39A"/>
            </a:solidFill>
            <a:prstDash val="solid"/>
          </a:ln>
        </p:spPr>
        <p:txBody>
          <a:bodyPr/>
          <a:lstStyle/>
          <a:p>
            <a:endParaRPr lang="en-US"/>
          </a:p>
        </p:txBody>
      </p:sp>
      <p:sp>
        <p:nvSpPr>
          <p:cNvPr id="30" name="Text 27">
            <a:extLst>
              <a:ext uri="{FF2B5EF4-FFF2-40B4-BE49-F238E27FC236}">
                <a16:creationId xmlns:a16="http://schemas.microsoft.com/office/drawing/2014/main" id="{E2ED4983-47CF-3472-0D09-3D25B9F00401}"/>
              </a:ext>
            </a:extLst>
          </p:cNvPr>
          <p:cNvSpPr/>
          <p:nvPr/>
        </p:nvSpPr>
        <p:spPr>
          <a:xfrm>
            <a:off x="457200" y="3605022"/>
            <a:ext cx="310896" cy="31089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900" b="1" dirty="0">
                <a:solidFill>
                  <a:srgbClr val="1E2761"/>
                </a:solidFill>
                <a:latin typeface="Calibri" pitchFamily="34" charset="0"/>
                <a:ea typeface="Calibri" pitchFamily="34" charset="-122"/>
                <a:cs typeface="Calibri" pitchFamily="34" charset="-120"/>
              </a:rPr>
              <a:t>5</a:t>
            </a:r>
            <a:endParaRPr lang="en-US" sz="900" dirty="0"/>
          </a:p>
        </p:txBody>
      </p:sp>
      <p:sp>
        <p:nvSpPr>
          <p:cNvPr id="31" name="Text 28">
            <a:extLst>
              <a:ext uri="{FF2B5EF4-FFF2-40B4-BE49-F238E27FC236}">
                <a16:creationId xmlns:a16="http://schemas.microsoft.com/office/drawing/2014/main" id="{425A3E8A-2142-F78F-EF22-FBEC84A9EA22}"/>
              </a:ext>
            </a:extLst>
          </p:cNvPr>
          <p:cNvSpPr/>
          <p:nvPr/>
        </p:nvSpPr>
        <p:spPr>
          <a:xfrm>
            <a:off x="868680" y="3495294"/>
            <a:ext cx="7863840" cy="347472"/>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50" b="1" dirty="0">
                <a:solidFill>
                  <a:srgbClr val="FFE66D"/>
                </a:solidFill>
                <a:latin typeface="Calibri" pitchFamily="34" charset="0"/>
                <a:ea typeface="Calibri" pitchFamily="34" charset="-122"/>
                <a:cs typeface="Calibri" pitchFamily="34" charset="-120"/>
              </a:rPr>
              <a:t>Kilag, O. K. T., et al. (2022).  </a:t>
            </a:r>
            <a:r>
              <a:rPr lang="en-US" sz="950" dirty="0">
                <a:solidFill>
                  <a:srgbClr val="FFFFFF"/>
                </a:solidFill>
                <a:latin typeface="Calibri" pitchFamily="34" charset="0"/>
                <a:ea typeface="Calibri" pitchFamily="34" charset="-122"/>
                <a:cs typeface="Calibri" pitchFamily="34" charset="-120"/>
              </a:rPr>
              <a:t>ICT Integration in Primary School Classrooms in the Light of Jean Piaget's Cognitive Development Theory.  </a:t>
            </a:r>
            <a:r>
              <a:rPr lang="en-US" sz="950" i="1" dirty="0">
                <a:solidFill>
                  <a:srgbClr val="CADCFC"/>
                </a:solidFill>
                <a:latin typeface="Calibri" pitchFamily="34" charset="0"/>
                <a:ea typeface="Calibri" pitchFamily="34" charset="-122"/>
                <a:cs typeface="Calibri" pitchFamily="34" charset="-120"/>
              </a:rPr>
              <a:t>Intl. Journal of Emerging Issues in Early Childhood Education, 4(2), 42–54.</a:t>
            </a:r>
            <a:endParaRPr lang="en-US" sz="950" dirty="0"/>
          </a:p>
        </p:txBody>
      </p:sp>
      <p:sp>
        <p:nvSpPr>
          <p:cNvPr id="32" name="Text 29">
            <a:hlinkClick r:id="rId7"/>
            <a:extLst>
              <a:ext uri="{FF2B5EF4-FFF2-40B4-BE49-F238E27FC236}">
                <a16:creationId xmlns:a16="http://schemas.microsoft.com/office/drawing/2014/main" id="{972EFE8A-CE7A-0946-B6FE-8B33FD55210C}"/>
              </a:ext>
            </a:extLst>
          </p:cNvPr>
          <p:cNvSpPr/>
          <p:nvPr/>
        </p:nvSpPr>
        <p:spPr>
          <a:xfrm>
            <a:off x="868680" y="3870198"/>
            <a:ext cx="7863840" cy="17373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800" u="sng" dirty="0">
                <a:solidFill>
                  <a:srgbClr val="4ECDC4"/>
                </a:solidFill>
                <a:latin typeface="Calibri" pitchFamily="34" charset="0"/>
                <a:ea typeface="Calibri" pitchFamily="34" charset="-122"/>
                <a:cs typeface="Calibri" pitchFamily="34" charset="-120"/>
                <a:hlinkClick r:id="rId7">
                  <a:extLst>
                    <a:ext uri="{A12FA001-AC4F-418D-AE19-62706E023703}">
                      <ahyp:hlinkClr xmlns:ahyp="http://schemas.microsoft.com/office/drawing/2018/hyperlinkcolor" val="tx"/>
                    </a:ext>
                  </a:extLst>
                </a:hlinkClick>
              </a:rPr>
              <a:t>DOI/URL:  https://doi.org/10.31098/ijeiece.v4i2.1170</a:t>
            </a:r>
            <a:endParaRPr lang="en-US" sz="800" dirty="0"/>
          </a:p>
        </p:txBody>
      </p:sp>
      <p:sp>
        <p:nvSpPr>
          <p:cNvPr id="33" name="Shape 30">
            <a:extLst>
              <a:ext uri="{FF2B5EF4-FFF2-40B4-BE49-F238E27FC236}">
                <a16:creationId xmlns:a16="http://schemas.microsoft.com/office/drawing/2014/main" id="{4DB17D93-DB45-5389-9B66-74E039448EE9}"/>
              </a:ext>
            </a:extLst>
          </p:cNvPr>
          <p:cNvSpPr/>
          <p:nvPr/>
        </p:nvSpPr>
        <p:spPr>
          <a:xfrm>
            <a:off x="347472" y="4126230"/>
            <a:ext cx="8631936" cy="621792"/>
          </a:xfrm>
          <a:prstGeom prst="roundRect">
            <a:avLst>
              <a:gd name="adj" fmla="val 10294"/>
            </a:avLst>
          </a:prstGeom>
          <a:solidFill>
            <a:srgbClr val="1E2D72"/>
          </a:solidFill>
          <a:ln w="12700">
            <a:solidFill>
              <a:srgbClr val="1E2D72"/>
            </a:solidFill>
            <a:prstDash val="solid"/>
          </a:ln>
        </p:spPr>
        <p:txBody>
          <a:bodyPr/>
          <a:lstStyle/>
          <a:p>
            <a:endParaRPr lang="en-US"/>
          </a:p>
        </p:txBody>
      </p:sp>
      <p:sp>
        <p:nvSpPr>
          <p:cNvPr id="34" name="Shape 31">
            <a:extLst>
              <a:ext uri="{FF2B5EF4-FFF2-40B4-BE49-F238E27FC236}">
                <a16:creationId xmlns:a16="http://schemas.microsoft.com/office/drawing/2014/main" id="{404DDB82-ABC4-A1D3-F8A7-CCC5C142534C}"/>
              </a:ext>
            </a:extLst>
          </p:cNvPr>
          <p:cNvSpPr/>
          <p:nvPr/>
        </p:nvSpPr>
        <p:spPr>
          <a:xfrm>
            <a:off x="457200" y="4272534"/>
            <a:ext cx="310896" cy="310896"/>
          </a:xfrm>
          <a:prstGeom prst="ellipse">
            <a:avLst/>
          </a:prstGeom>
          <a:solidFill>
            <a:srgbClr val="02C39A"/>
          </a:solidFill>
          <a:ln w="12700">
            <a:solidFill>
              <a:srgbClr val="02C39A"/>
            </a:solidFill>
            <a:prstDash val="solid"/>
          </a:ln>
        </p:spPr>
        <p:txBody>
          <a:bodyPr/>
          <a:lstStyle/>
          <a:p>
            <a:endParaRPr lang="en-US"/>
          </a:p>
        </p:txBody>
      </p:sp>
      <p:sp>
        <p:nvSpPr>
          <p:cNvPr id="35" name="Text 32">
            <a:extLst>
              <a:ext uri="{FF2B5EF4-FFF2-40B4-BE49-F238E27FC236}">
                <a16:creationId xmlns:a16="http://schemas.microsoft.com/office/drawing/2014/main" id="{A4FDFE9B-B19F-9193-193F-469E99103FF8}"/>
              </a:ext>
            </a:extLst>
          </p:cNvPr>
          <p:cNvSpPr/>
          <p:nvPr/>
        </p:nvSpPr>
        <p:spPr>
          <a:xfrm>
            <a:off x="457200" y="4272534"/>
            <a:ext cx="310896" cy="31089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900" b="1" dirty="0">
                <a:solidFill>
                  <a:srgbClr val="1E2761"/>
                </a:solidFill>
                <a:latin typeface="Calibri" pitchFamily="34" charset="0"/>
                <a:ea typeface="Calibri" pitchFamily="34" charset="-122"/>
                <a:cs typeface="Calibri" pitchFamily="34" charset="-120"/>
              </a:rPr>
              <a:t>6</a:t>
            </a:r>
            <a:endParaRPr lang="en-US" sz="900" dirty="0"/>
          </a:p>
        </p:txBody>
      </p:sp>
      <p:sp>
        <p:nvSpPr>
          <p:cNvPr id="36" name="Text 33">
            <a:extLst>
              <a:ext uri="{FF2B5EF4-FFF2-40B4-BE49-F238E27FC236}">
                <a16:creationId xmlns:a16="http://schemas.microsoft.com/office/drawing/2014/main" id="{D848DA83-C21F-9BDB-C8A7-01F5F744621B}"/>
              </a:ext>
            </a:extLst>
          </p:cNvPr>
          <p:cNvSpPr/>
          <p:nvPr/>
        </p:nvSpPr>
        <p:spPr>
          <a:xfrm>
            <a:off x="868680" y="4162806"/>
            <a:ext cx="7863840" cy="347472"/>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50" b="1" dirty="0">
                <a:solidFill>
                  <a:srgbClr val="FFE66D"/>
                </a:solidFill>
                <a:latin typeface="Calibri" pitchFamily="34" charset="0"/>
                <a:ea typeface="Calibri" pitchFamily="34" charset="-122"/>
                <a:cs typeface="Calibri" pitchFamily="34" charset="-120"/>
              </a:rPr>
              <a:t>Cherry, K. (2026, May 4).  </a:t>
            </a:r>
            <a:r>
              <a:rPr lang="en-US" sz="950" dirty="0">
                <a:solidFill>
                  <a:srgbClr val="FFFFFF"/>
                </a:solidFill>
                <a:latin typeface="Calibri" pitchFamily="34" charset="0"/>
                <a:ea typeface="Calibri" pitchFamily="34" charset="-122"/>
                <a:cs typeface="Calibri" pitchFamily="34" charset="-120"/>
              </a:rPr>
              <a:t>Piaget's 4 Stages of Cognitive Development Explained.  </a:t>
            </a:r>
            <a:r>
              <a:rPr lang="en-US" sz="950" i="1" dirty="0">
                <a:solidFill>
                  <a:srgbClr val="CADCFC"/>
                </a:solidFill>
                <a:latin typeface="Calibri" pitchFamily="34" charset="0"/>
                <a:ea typeface="Calibri" pitchFamily="34" charset="-122"/>
                <a:cs typeface="Calibri" pitchFamily="34" charset="-120"/>
              </a:rPr>
              <a:t>Verywell Mind.</a:t>
            </a:r>
            <a:endParaRPr lang="en-US" sz="950" dirty="0"/>
          </a:p>
        </p:txBody>
      </p:sp>
      <p:sp>
        <p:nvSpPr>
          <p:cNvPr id="37" name="Text 34">
            <a:hlinkClick r:id="rId8"/>
            <a:extLst>
              <a:ext uri="{FF2B5EF4-FFF2-40B4-BE49-F238E27FC236}">
                <a16:creationId xmlns:a16="http://schemas.microsoft.com/office/drawing/2014/main" id="{4BFA64DA-3CAC-A207-D17E-ED4BEFC96327}"/>
              </a:ext>
            </a:extLst>
          </p:cNvPr>
          <p:cNvSpPr/>
          <p:nvPr/>
        </p:nvSpPr>
        <p:spPr>
          <a:xfrm>
            <a:off x="868680" y="4537710"/>
            <a:ext cx="7863840" cy="17373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800" u="sng" dirty="0">
                <a:solidFill>
                  <a:srgbClr val="4ECDC4"/>
                </a:solidFill>
                <a:latin typeface="Calibri" pitchFamily="34" charset="0"/>
                <a:ea typeface="Calibri" pitchFamily="34" charset="-122"/>
                <a:cs typeface="Calibri" pitchFamily="34" charset="-120"/>
                <a:hlinkClick r:id="rId8">
                  <a:extLst>
                    <a:ext uri="{A12FA001-AC4F-418D-AE19-62706E023703}">
                      <ahyp:hlinkClr xmlns:ahyp="http://schemas.microsoft.com/office/drawing/2018/hyperlinkcolor" val="tx"/>
                    </a:ext>
                  </a:extLst>
                </a:hlinkClick>
              </a:rPr>
              <a:t>DOI/URL:  https://www.verywellmind.com/piagets-stages-of-cognitive-development-2795457</a:t>
            </a:r>
            <a:endParaRPr lang="en-US" sz="800" dirty="0"/>
          </a:p>
        </p:txBody>
      </p:sp>
    </p:spTree>
    <p:extLst>
      <p:ext uri="{BB962C8B-B14F-4D97-AF65-F5344CB8AC3E}">
        <p14:creationId xmlns:p14="http://schemas.microsoft.com/office/powerpoint/2010/main" val="30726550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A4F95122-4FF7-6989-EC72-3B20B0421E71}"/>
              </a:ext>
            </a:extLst>
          </p:cNvPr>
          <p:cNvSpPr/>
          <p:nvPr/>
        </p:nvSpPr>
        <p:spPr>
          <a:xfrm>
            <a:off x="-1005840" y="-1177290"/>
            <a:ext cx="4114800" cy="4114800"/>
          </a:xfrm>
          <a:prstGeom prst="ellipse">
            <a:avLst/>
          </a:prstGeom>
          <a:solidFill>
            <a:srgbClr val="4A5CC0">
              <a:alpha val="35000"/>
            </a:srgbClr>
          </a:solidFill>
          <a:ln w="12700">
            <a:solidFill>
              <a:srgbClr val="4A5CC0">
                <a:alpha val="35000"/>
              </a:srgbClr>
            </a:solidFill>
            <a:prstDash val="solid"/>
          </a:ln>
        </p:spPr>
        <p:txBody>
          <a:bodyPr/>
          <a:lstStyle/>
          <a:p>
            <a:endParaRPr lang="en-US"/>
          </a:p>
        </p:txBody>
      </p:sp>
      <p:sp>
        <p:nvSpPr>
          <p:cNvPr id="3" name="Shape 1">
            <a:extLst>
              <a:ext uri="{FF2B5EF4-FFF2-40B4-BE49-F238E27FC236}">
                <a16:creationId xmlns:a16="http://schemas.microsoft.com/office/drawing/2014/main" id="{EE1FD932-B130-A87E-FD47-B09C12FE67DD}"/>
              </a:ext>
            </a:extLst>
          </p:cNvPr>
          <p:cNvSpPr/>
          <p:nvPr/>
        </p:nvSpPr>
        <p:spPr>
          <a:xfrm>
            <a:off x="6949440" y="3120390"/>
            <a:ext cx="3200400" cy="3200400"/>
          </a:xfrm>
          <a:prstGeom prst="ellipse">
            <a:avLst/>
          </a:prstGeom>
          <a:solidFill>
            <a:srgbClr val="028090">
              <a:alpha val="35000"/>
            </a:srgbClr>
          </a:solidFill>
          <a:ln w="12700">
            <a:solidFill>
              <a:srgbClr val="028090">
                <a:alpha val="35000"/>
              </a:srgbClr>
            </a:solidFill>
            <a:prstDash val="solid"/>
          </a:ln>
        </p:spPr>
        <p:txBody>
          <a:bodyPr/>
          <a:lstStyle/>
          <a:p>
            <a:endParaRPr lang="en-US"/>
          </a:p>
        </p:txBody>
      </p:sp>
      <p:pic>
        <p:nvPicPr>
          <p:cNvPr id="4" name="Image 0">
            <a:extLst>
              <a:ext uri="{FF2B5EF4-FFF2-40B4-BE49-F238E27FC236}">
                <a16:creationId xmlns:a16="http://schemas.microsoft.com/office/drawing/2014/main" id="{59351AB2-4767-7B6C-D21E-0B93C60E5733}"/>
              </a:ext>
            </a:extLst>
          </p:cNvPr>
          <p:cNvPicPr>
            <a:picLocks noChangeAspect="1"/>
          </p:cNvPicPr>
          <p:nvPr/>
        </p:nvPicPr>
        <p:blipFill>
          <a:blip r:embed="rId2"/>
          <a:stretch>
            <a:fillRect/>
          </a:stretch>
        </p:blipFill>
        <p:spPr>
          <a:xfrm>
            <a:off x="457200" y="57150"/>
            <a:ext cx="548640" cy="548640"/>
          </a:xfrm>
          <a:prstGeom prst="rect">
            <a:avLst/>
          </a:prstGeom>
        </p:spPr>
      </p:pic>
      <p:sp>
        <p:nvSpPr>
          <p:cNvPr id="5" name="Text 2">
            <a:extLst>
              <a:ext uri="{FF2B5EF4-FFF2-40B4-BE49-F238E27FC236}">
                <a16:creationId xmlns:a16="http://schemas.microsoft.com/office/drawing/2014/main" id="{95242F81-0151-8D99-7C42-46736CAFB0D9}"/>
              </a:ext>
            </a:extLst>
          </p:cNvPr>
          <p:cNvSpPr/>
          <p:nvPr/>
        </p:nvSpPr>
        <p:spPr>
          <a:xfrm>
            <a:off x="1143000" y="-6858"/>
            <a:ext cx="6400800" cy="594360"/>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2800" b="1" dirty="0">
                <a:latin typeface="Cambria" pitchFamily="34" charset="0"/>
                <a:ea typeface="Cambria" pitchFamily="34" charset="-122"/>
                <a:cs typeface="Cambria" pitchFamily="34" charset="-120"/>
              </a:rPr>
              <a:t>References</a:t>
            </a:r>
            <a:endParaRPr lang="en-US" sz="2800" dirty="0"/>
          </a:p>
        </p:txBody>
      </p:sp>
      <p:sp>
        <p:nvSpPr>
          <p:cNvPr id="7" name="Shape 4">
            <a:extLst>
              <a:ext uri="{FF2B5EF4-FFF2-40B4-BE49-F238E27FC236}">
                <a16:creationId xmlns:a16="http://schemas.microsoft.com/office/drawing/2014/main" id="{6F2FE883-D943-26EC-F24C-514D819A51FD}"/>
              </a:ext>
            </a:extLst>
          </p:cNvPr>
          <p:cNvSpPr/>
          <p:nvPr/>
        </p:nvSpPr>
        <p:spPr>
          <a:xfrm>
            <a:off x="411480" y="669798"/>
            <a:ext cx="8503920" cy="36576"/>
          </a:xfrm>
          <a:prstGeom prst="rect">
            <a:avLst/>
          </a:prstGeom>
          <a:solidFill>
            <a:srgbClr val="02C39A"/>
          </a:solidFill>
          <a:ln w="12700">
            <a:solidFill>
              <a:srgbClr val="02C39A"/>
            </a:solidFill>
            <a:prstDash val="solid"/>
          </a:ln>
        </p:spPr>
        <p:txBody>
          <a:bodyPr/>
          <a:lstStyle/>
          <a:p>
            <a:endParaRPr lang="en-US"/>
          </a:p>
        </p:txBody>
      </p:sp>
      <p:sp>
        <p:nvSpPr>
          <p:cNvPr id="8" name="Shape 5">
            <a:extLst>
              <a:ext uri="{FF2B5EF4-FFF2-40B4-BE49-F238E27FC236}">
                <a16:creationId xmlns:a16="http://schemas.microsoft.com/office/drawing/2014/main" id="{E6CDCBF9-35C8-2A71-51D7-DEC0A7816DDD}"/>
              </a:ext>
            </a:extLst>
          </p:cNvPr>
          <p:cNvSpPr/>
          <p:nvPr/>
        </p:nvSpPr>
        <p:spPr>
          <a:xfrm>
            <a:off x="347472" y="788670"/>
            <a:ext cx="8631936" cy="621792"/>
          </a:xfrm>
          <a:prstGeom prst="roundRect">
            <a:avLst>
              <a:gd name="adj" fmla="val 10294"/>
            </a:avLst>
          </a:prstGeom>
          <a:solidFill>
            <a:srgbClr val="253380"/>
          </a:solidFill>
          <a:ln w="12700">
            <a:solidFill>
              <a:srgbClr val="253380"/>
            </a:solidFill>
            <a:prstDash val="solid"/>
          </a:ln>
        </p:spPr>
        <p:txBody>
          <a:bodyPr/>
          <a:lstStyle/>
          <a:p>
            <a:endParaRPr lang="en-US"/>
          </a:p>
        </p:txBody>
      </p:sp>
      <p:sp>
        <p:nvSpPr>
          <p:cNvPr id="9" name="Shape 6">
            <a:extLst>
              <a:ext uri="{FF2B5EF4-FFF2-40B4-BE49-F238E27FC236}">
                <a16:creationId xmlns:a16="http://schemas.microsoft.com/office/drawing/2014/main" id="{BBA2C60F-120F-CDC6-78CE-18D4D30AAADE}"/>
              </a:ext>
            </a:extLst>
          </p:cNvPr>
          <p:cNvSpPr/>
          <p:nvPr/>
        </p:nvSpPr>
        <p:spPr>
          <a:xfrm>
            <a:off x="457200" y="934974"/>
            <a:ext cx="310896" cy="310896"/>
          </a:xfrm>
          <a:prstGeom prst="ellipse">
            <a:avLst/>
          </a:prstGeom>
          <a:solidFill>
            <a:srgbClr val="02C39A"/>
          </a:solidFill>
          <a:ln w="12700">
            <a:solidFill>
              <a:srgbClr val="02C39A"/>
            </a:solidFill>
            <a:prstDash val="solid"/>
          </a:ln>
        </p:spPr>
        <p:txBody>
          <a:bodyPr/>
          <a:lstStyle/>
          <a:p>
            <a:endParaRPr lang="en-US"/>
          </a:p>
        </p:txBody>
      </p:sp>
      <p:sp>
        <p:nvSpPr>
          <p:cNvPr id="10" name="Text 7">
            <a:extLst>
              <a:ext uri="{FF2B5EF4-FFF2-40B4-BE49-F238E27FC236}">
                <a16:creationId xmlns:a16="http://schemas.microsoft.com/office/drawing/2014/main" id="{BE1CE7C2-CB8A-53E6-0A85-03AC576F5192}"/>
              </a:ext>
            </a:extLst>
          </p:cNvPr>
          <p:cNvSpPr/>
          <p:nvPr/>
        </p:nvSpPr>
        <p:spPr>
          <a:xfrm>
            <a:off x="457200" y="934974"/>
            <a:ext cx="310896" cy="31089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900" b="1" dirty="0">
                <a:solidFill>
                  <a:srgbClr val="1E2761"/>
                </a:solidFill>
                <a:latin typeface="Calibri" pitchFamily="34" charset="0"/>
                <a:ea typeface="Calibri" pitchFamily="34" charset="-122"/>
                <a:cs typeface="Calibri" pitchFamily="34" charset="-120"/>
              </a:rPr>
              <a:t>7</a:t>
            </a:r>
            <a:endParaRPr lang="en-US" sz="900" dirty="0"/>
          </a:p>
        </p:txBody>
      </p:sp>
      <p:sp>
        <p:nvSpPr>
          <p:cNvPr id="11" name="Text 8">
            <a:extLst>
              <a:ext uri="{FF2B5EF4-FFF2-40B4-BE49-F238E27FC236}">
                <a16:creationId xmlns:a16="http://schemas.microsoft.com/office/drawing/2014/main" id="{22D95F8C-FB62-FE05-ED26-7FF56E2DA0C6}"/>
              </a:ext>
            </a:extLst>
          </p:cNvPr>
          <p:cNvSpPr/>
          <p:nvPr/>
        </p:nvSpPr>
        <p:spPr>
          <a:xfrm>
            <a:off x="868680" y="825246"/>
            <a:ext cx="7863840" cy="347472"/>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50" b="1" dirty="0">
                <a:solidFill>
                  <a:srgbClr val="FFE66D"/>
                </a:solidFill>
                <a:latin typeface="Calibri" pitchFamily="34" charset="0"/>
                <a:ea typeface="Calibri" pitchFamily="34" charset="-122"/>
                <a:cs typeface="Calibri" pitchFamily="34" charset="-120"/>
              </a:rPr>
              <a:t>Pakpahan, F. H., &amp; Saragih, M. (2022).  </a:t>
            </a:r>
            <a:r>
              <a:rPr lang="en-US" sz="950" dirty="0">
                <a:solidFill>
                  <a:srgbClr val="FFFFFF"/>
                </a:solidFill>
                <a:latin typeface="Calibri" pitchFamily="34" charset="0"/>
                <a:ea typeface="Calibri" pitchFamily="34" charset="-122"/>
                <a:cs typeface="Calibri" pitchFamily="34" charset="-120"/>
              </a:rPr>
              <a:t>Theory of Cognitive Development by Jean Piaget.  </a:t>
            </a:r>
            <a:r>
              <a:rPr lang="en-US" sz="950" i="1" dirty="0">
                <a:solidFill>
                  <a:srgbClr val="CADCFC"/>
                </a:solidFill>
                <a:latin typeface="Calibri" pitchFamily="34" charset="0"/>
                <a:ea typeface="Calibri" pitchFamily="34" charset="-122"/>
                <a:cs typeface="Calibri" pitchFamily="34" charset="-120"/>
              </a:rPr>
              <a:t>Journal of Applied Linguistics, 2(2), 55–60.</a:t>
            </a:r>
            <a:endParaRPr lang="en-US" sz="950" dirty="0"/>
          </a:p>
        </p:txBody>
      </p:sp>
      <p:sp>
        <p:nvSpPr>
          <p:cNvPr id="12" name="Text 9">
            <a:hlinkClick r:id="rId3"/>
            <a:extLst>
              <a:ext uri="{FF2B5EF4-FFF2-40B4-BE49-F238E27FC236}">
                <a16:creationId xmlns:a16="http://schemas.microsoft.com/office/drawing/2014/main" id="{D2504D47-E6CA-3F15-D47C-1FCBC72336C1}"/>
              </a:ext>
            </a:extLst>
          </p:cNvPr>
          <p:cNvSpPr/>
          <p:nvPr/>
        </p:nvSpPr>
        <p:spPr>
          <a:xfrm>
            <a:off x="868680" y="1200150"/>
            <a:ext cx="7863840" cy="17373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800" u="sng" dirty="0">
                <a:solidFill>
                  <a:srgbClr val="4ECDC4"/>
                </a:solidFill>
                <a:latin typeface="Calibri" pitchFamily="34" charset="0"/>
                <a:ea typeface="Calibri" pitchFamily="34" charset="-122"/>
                <a:cs typeface="Calibri" pitchFamily="34" charset="-120"/>
                <a:hlinkClick r:id="rId3">
                  <a:extLst>
                    <a:ext uri="{A12FA001-AC4F-418D-AE19-62706E023703}">
                      <ahyp:hlinkClr xmlns:ahyp="http://schemas.microsoft.com/office/drawing/2018/hyperlinkcolor" val="tx"/>
                    </a:ext>
                  </a:extLst>
                </a:hlinkClick>
              </a:rPr>
              <a:t>DOI/URL:  https://doi.org/10.52622/joal.v2i2.79</a:t>
            </a:r>
            <a:endParaRPr lang="en-US" sz="800" dirty="0"/>
          </a:p>
        </p:txBody>
      </p:sp>
      <p:sp>
        <p:nvSpPr>
          <p:cNvPr id="13" name="Shape 10">
            <a:extLst>
              <a:ext uri="{FF2B5EF4-FFF2-40B4-BE49-F238E27FC236}">
                <a16:creationId xmlns:a16="http://schemas.microsoft.com/office/drawing/2014/main" id="{53A6325A-3D09-6802-F822-FE92FEACA788}"/>
              </a:ext>
            </a:extLst>
          </p:cNvPr>
          <p:cNvSpPr/>
          <p:nvPr/>
        </p:nvSpPr>
        <p:spPr>
          <a:xfrm>
            <a:off x="347472" y="1456182"/>
            <a:ext cx="8631936" cy="621792"/>
          </a:xfrm>
          <a:prstGeom prst="roundRect">
            <a:avLst>
              <a:gd name="adj" fmla="val 10294"/>
            </a:avLst>
          </a:prstGeom>
          <a:solidFill>
            <a:srgbClr val="1E2D72"/>
          </a:solidFill>
          <a:ln w="12700">
            <a:solidFill>
              <a:srgbClr val="1E2D72"/>
            </a:solidFill>
            <a:prstDash val="solid"/>
          </a:ln>
        </p:spPr>
        <p:txBody>
          <a:bodyPr/>
          <a:lstStyle/>
          <a:p>
            <a:endParaRPr lang="en-US"/>
          </a:p>
        </p:txBody>
      </p:sp>
      <p:sp>
        <p:nvSpPr>
          <p:cNvPr id="14" name="Shape 11">
            <a:extLst>
              <a:ext uri="{FF2B5EF4-FFF2-40B4-BE49-F238E27FC236}">
                <a16:creationId xmlns:a16="http://schemas.microsoft.com/office/drawing/2014/main" id="{1A122A7B-33CD-29B5-0F31-46FC112ECD6C}"/>
              </a:ext>
            </a:extLst>
          </p:cNvPr>
          <p:cNvSpPr/>
          <p:nvPr/>
        </p:nvSpPr>
        <p:spPr>
          <a:xfrm>
            <a:off x="457200" y="1602486"/>
            <a:ext cx="310896" cy="310896"/>
          </a:xfrm>
          <a:prstGeom prst="ellipse">
            <a:avLst/>
          </a:prstGeom>
          <a:solidFill>
            <a:srgbClr val="02C39A"/>
          </a:solidFill>
          <a:ln w="12700">
            <a:solidFill>
              <a:srgbClr val="02C39A"/>
            </a:solidFill>
            <a:prstDash val="solid"/>
          </a:ln>
        </p:spPr>
        <p:txBody>
          <a:bodyPr/>
          <a:lstStyle/>
          <a:p>
            <a:endParaRPr lang="en-US"/>
          </a:p>
        </p:txBody>
      </p:sp>
      <p:sp>
        <p:nvSpPr>
          <p:cNvPr id="15" name="Text 12">
            <a:extLst>
              <a:ext uri="{FF2B5EF4-FFF2-40B4-BE49-F238E27FC236}">
                <a16:creationId xmlns:a16="http://schemas.microsoft.com/office/drawing/2014/main" id="{263C7579-7705-F525-7C35-3E3CDC12031F}"/>
              </a:ext>
            </a:extLst>
          </p:cNvPr>
          <p:cNvSpPr/>
          <p:nvPr/>
        </p:nvSpPr>
        <p:spPr>
          <a:xfrm>
            <a:off x="457200" y="1602486"/>
            <a:ext cx="310896" cy="31089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900" b="1" dirty="0">
                <a:solidFill>
                  <a:srgbClr val="1E2761"/>
                </a:solidFill>
                <a:latin typeface="Calibri" pitchFamily="34" charset="0"/>
                <a:ea typeface="Calibri" pitchFamily="34" charset="-122"/>
                <a:cs typeface="Calibri" pitchFamily="34" charset="-120"/>
              </a:rPr>
              <a:t>8</a:t>
            </a:r>
            <a:endParaRPr lang="en-US" sz="900" dirty="0"/>
          </a:p>
        </p:txBody>
      </p:sp>
      <p:sp>
        <p:nvSpPr>
          <p:cNvPr id="16" name="Text 13">
            <a:extLst>
              <a:ext uri="{FF2B5EF4-FFF2-40B4-BE49-F238E27FC236}">
                <a16:creationId xmlns:a16="http://schemas.microsoft.com/office/drawing/2014/main" id="{5B97E022-8203-9499-7842-C1933EF59F03}"/>
              </a:ext>
            </a:extLst>
          </p:cNvPr>
          <p:cNvSpPr/>
          <p:nvPr/>
        </p:nvSpPr>
        <p:spPr>
          <a:xfrm>
            <a:off x="868680" y="1492758"/>
            <a:ext cx="7863840" cy="347472"/>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50" b="1" dirty="0">
                <a:solidFill>
                  <a:srgbClr val="FFE66D"/>
                </a:solidFill>
                <a:latin typeface="Calibri" pitchFamily="34" charset="0"/>
                <a:ea typeface="Calibri" pitchFamily="34" charset="-122"/>
                <a:cs typeface="Calibri" pitchFamily="34" charset="-120"/>
              </a:rPr>
              <a:t>Sidabutar, H., Aslan, &amp; Nastiar, M. F. (2025).  </a:t>
            </a:r>
            <a:r>
              <a:rPr lang="en-US" sz="950" dirty="0">
                <a:solidFill>
                  <a:srgbClr val="FFFFFF"/>
                </a:solidFill>
                <a:latin typeface="Calibri" pitchFamily="34" charset="0"/>
                <a:ea typeface="Calibri" pitchFamily="34" charset="-122"/>
                <a:cs typeface="Calibri" pitchFamily="34" charset="-120"/>
              </a:rPr>
              <a:t>Application of Piaget's Theory in Early Childhood Education Curriculum Development.  </a:t>
            </a:r>
            <a:r>
              <a:rPr lang="en-US" sz="950" i="1" dirty="0">
                <a:solidFill>
                  <a:srgbClr val="CADCFC"/>
                </a:solidFill>
                <a:latin typeface="Calibri" pitchFamily="34" charset="0"/>
                <a:ea typeface="Calibri" pitchFamily="34" charset="-122"/>
                <a:cs typeface="Calibri" pitchFamily="34" charset="-120"/>
              </a:rPr>
              <a:t>ResearchGate.</a:t>
            </a:r>
            <a:endParaRPr lang="en-US" sz="950" dirty="0"/>
          </a:p>
        </p:txBody>
      </p:sp>
      <p:sp>
        <p:nvSpPr>
          <p:cNvPr id="17" name="Text 14">
            <a:hlinkClick r:id="rId4"/>
            <a:extLst>
              <a:ext uri="{FF2B5EF4-FFF2-40B4-BE49-F238E27FC236}">
                <a16:creationId xmlns:a16="http://schemas.microsoft.com/office/drawing/2014/main" id="{DFBA88C1-5EBF-DCC0-F36E-E92E391AD8A5}"/>
              </a:ext>
            </a:extLst>
          </p:cNvPr>
          <p:cNvSpPr/>
          <p:nvPr/>
        </p:nvSpPr>
        <p:spPr>
          <a:xfrm>
            <a:off x="868680" y="1867662"/>
            <a:ext cx="7863840" cy="17373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800" u="sng" dirty="0">
                <a:solidFill>
                  <a:srgbClr val="4ECDC4"/>
                </a:solidFill>
                <a:latin typeface="Calibri" pitchFamily="34" charset="0"/>
                <a:ea typeface="Calibri" pitchFamily="34" charset="-122"/>
                <a:cs typeface="Calibri" pitchFamily="34" charset="-120"/>
                <a:hlinkClick r:id="rId4">
                  <a:extLst>
                    <a:ext uri="{A12FA001-AC4F-418D-AE19-62706E023703}">
                      <ahyp:hlinkClr xmlns:ahyp="http://schemas.microsoft.com/office/drawing/2018/hyperlinkcolor" val="tx"/>
                    </a:ext>
                  </a:extLst>
                </a:hlinkClick>
              </a:rPr>
              <a:t>DOI/URL:  https://www.researchgate.net/publication/388460800</a:t>
            </a:r>
            <a:endParaRPr lang="en-US" sz="800" dirty="0"/>
          </a:p>
        </p:txBody>
      </p:sp>
      <p:sp>
        <p:nvSpPr>
          <p:cNvPr id="18" name="Shape 15">
            <a:extLst>
              <a:ext uri="{FF2B5EF4-FFF2-40B4-BE49-F238E27FC236}">
                <a16:creationId xmlns:a16="http://schemas.microsoft.com/office/drawing/2014/main" id="{348E5C32-EF5C-0707-777C-3BC1C5952CC0}"/>
              </a:ext>
            </a:extLst>
          </p:cNvPr>
          <p:cNvSpPr/>
          <p:nvPr/>
        </p:nvSpPr>
        <p:spPr>
          <a:xfrm>
            <a:off x="347472" y="2123694"/>
            <a:ext cx="8631936" cy="621792"/>
          </a:xfrm>
          <a:prstGeom prst="roundRect">
            <a:avLst>
              <a:gd name="adj" fmla="val 10294"/>
            </a:avLst>
          </a:prstGeom>
          <a:solidFill>
            <a:srgbClr val="253380"/>
          </a:solidFill>
          <a:ln w="12700">
            <a:solidFill>
              <a:srgbClr val="253380"/>
            </a:solidFill>
            <a:prstDash val="solid"/>
          </a:ln>
        </p:spPr>
        <p:txBody>
          <a:bodyPr/>
          <a:lstStyle/>
          <a:p>
            <a:endParaRPr lang="en-US"/>
          </a:p>
        </p:txBody>
      </p:sp>
      <p:sp>
        <p:nvSpPr>
          <p:cNvPr id="19" name="Shape 16">
            <a:extLst>
              <a:ext uri="{FF2B5EF4-FFF2-40B4-BE49-F238E27FC236}">
                <a16:creationId xmlns:a16="http://schemas.microsoft.com/office/drawing/2014/main" id="{1BDF91F8-6E7C-5560-EDA4-687E9F7E0FB9}"/>
              </a:ext>
            </a:extLst>
          </p:cNvPr>
          <p:cNvSpPr/>
          <p:nvPr/>
        </p:nvSpPr>
        <p:spPr>
          <a:xfrm>
            <a:off x="457200" y="2269998"/>
            <a:ext cx="310896" cy="310896"/>
          </a:xfrm>
          <a:prstGeom prst="ellipse">
            <a:avLst/>
          </a:prstGeom>
          <a:solidFill>
            <a:srgbClr val="02C39A"/>
          </a:solidFill>
          <a:ln w="12700">
            <a:solidFill>
              <a:srgbClr val="02C39A"/>
            </a:solidFill>
            <a:prstDash val="solid"/>
          </a:ln>
        </p:spPr>
        <p:txBody>
          <a:bodyPr/>
          <a:lstStyle/>
          <a:p>
            <a:endParaRPr lang="en-US"/>
          </a:p>
        </p:txBody>
      </p:sp>
      <p:sp>
        <p:nvSpPr>
          <p:cNvPr id="20" name="Text 17">
            <a:extLst>
              <a:ext uri="{FF2B5EF4-FFF2-40B4-BE49-F238E27FC236}">
                <a16:creationId xmlns:a16="http://schemas.microsoft.com/office/drawing/2014/main" id="{FF41E629-1068-0291-F88E-98510527C469}"/>
              </a:ext>
            </a:extLst>
          </p:cNvPr>
          <p:cNvSpPr/>
          <p:nvPr/>
        </p:nvSpPr>
        <p:spPr>
          <a:xfrm>
            <a:off x="457200" y="2269998"/>
            <a:ext cx="310896" cy="31089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900" b="1" dirty="0">
                <a:solidFill>
                  <a:srgbClr val="1E2761"/>
                </a:solidFill>
                <a:latin typeface="Calibri" pitchFamily="34" charset="0"/>
                <a:ea typeface="Calibri" pitchFamily="34" charset="-122"/>
                <a:cs typeface="Calibri" pitchFamily="34" charset="-120"/>
              </a:rPr>
              <a:t>9</a:t>
            </a:r>
            <a:endParaRPr lang="en-US" sz="900" dirty="0"/>
          </a:p>
        </p:txBody>
      </p:sp>
      <p:sp>
        <p:nvSpPr>
          <p:cNvPr id="21" name="Text 18">
            <a:extLst>
              <a:ext uri="{FF2B5EF4-FFF2-40B4-BE49-F238E27FC236}">
                <a16:creationId xmlns:a16="http://schemas.microsoft.com/office/drawing/2014/main" id="{305D89A3-281A-D5EF-5A82-1BCE428C8EB7}"/>
              </a:ext>
            </a:extLst>
          </p:cNvPr>
          <p:cNvSpPr/>
          <p:nvPr/>
        </p:nvSpPr>
        <p:spPr>
          <a:xfrm>
            <a:off x="868680" y="2160270"/>
            <a:ext cx="7863840" cy="347472"/>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50" b="1" dirty="0">
                <a:solidFill>
                  <a:srgbClr val="FFE66D"/>
                </a:solidFill>
                <a:latin typeface="Calibri" pitchFamily="34" charset="0"/>
                <a:ea typeface="Calibri" pitchFamily="34" charset="-122"/>
                <a:cs typeface="Calibri" pitchFamily="34" charset="-120"/>
              </a:rPr>
              <a:t>Smith-Nielsen, J., et al. (2024).  </a:t>
            </a:r>
            <a:r>
              <a:rPr lang="en-US" sz="950" dirty="0">
                <a:solidFill>
                  <a:srgbClr val="FFFFFF"/>
                </a:solidFill>
                <a:latin typeface="Calibri" pitchFamily="34" charset="0"/>
                <a:ea typeface="Calibri" pitchFamily="34" charset="-122"/>
                <a:cs typeface="Calibri" pitchFamily="34" charset="-120"/>
              </a:rPr>
              <a:t>The significance of parental mentalizing for four-year-old children's solitary pretend play.  </a:t>
            </a:r>
            <a:r>
              <a:rPr lang="en-US" sz="950" i="1" dirty="0">
                <a:solidFill>
                  <a:srgbClr val="CADCFC"/>
                </a:solidFill>
                <a:latin typeface="Calibri" pitchFamily="34" charset="0"/>
                <a:ea typeface="Calibri" pitchFamily="34" charset="-122"/>
                <a:cs typeface="Calibri" pitchFamily="34" charset="-120"/>
              </a:rPr>
              <a:t>PLoS ONE, 19(1), e0297671.</a:t>
            </a:r>
            <a:endParaRPr lang="en-US" sz="950" dirty="0"/>
          </a:p>
        </p:txBody>
      </p:sp>
      <p:sp>
        <p:nvSpPr>
          <p:cNvPr id="22" name="Text 19">
            <a:hlinkClick r:id="rId5"/>
            <a:extLst>
              <a:ext uri="{FF2B5EF4-FFF2-40B4-BE49-F238E27FC236}">
                <a16:creationId xmlns:a16="http://schemas.microsoft.com/office/drawing/2014/main" id="{58EF3116-DEEF-3649-6989-EDACEC733297}"/>
              </a:ext>
            </a:extLst>
          </p:cNvPr>
          <p:cNvSpPr/>
          <p:nvPr/>
        </p:nvSpPr>
        <p:spPr>
          <a:xfrm>
            <a:off x="868680" y="2535174"/>
            <a:ext cx="7863840" cy="17373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800" u="sng" dirty="0">
                <a:solidFill>
                  <a:srgbClr val="4ECDC4"/>
                </a:solidFill>
                <a:latin typeface="Calibri" pitchFamily="34" charset="0"/>
                <a:ea typeface="Calibri" pitchFamily="34" charset="-122"/>
                <a:cs typeface="Calibri" pitchFamily="34" charset="-120"/>
                <a:hlinkClick r:id="rId5">
                  <a:extLst>
                    <a:ext uri="{A12FA001-AC4F-418D-AE19-62706E023703}">
                      <ahyp:hlinkClr xmlns:ahyp="http://schemas.microsoft.com/office/drawing/2018/hyperlinkcolor" val="tx"/>
                    </a:ext>
                  </a:extLst>
                </a:hlinkClick>
              </a:rPr>
              <a:t>DOI/URL:  https://doi.org/10.1371/journal.pone.0297671</a:t>
            </a:r>
            <a:endParaRPr lang="en-US" sz="800" dirty="0"/>
          </a:p>
        </p:txBody>
      </p:sp>
      <p:sp>
        <p:nvSpPr>
          <p:cNvPr id="23" name="Shape 20">
            <a:extLst>
              <a:ext uri="{FF2B5EF4-FFF2-40B4-BE49-F238E27FC236}">
                <a16:creationId xmlns:a16="http://schemas.microsoft.com/office/drawing/2014/main" id="{34BCFA53-4CD9-C0A5-F091-C0ED5291E944}"/>
              </a:ext>
            </a:extLst>
          </p:cNvPr>
          <p:cNvSpPr/>
          <p:nvPr/>
        </p:nvSpPr>
        <p:spPr>
          <a:xfrm>
            <a:off x="347472" y="2791206"/>
            <a:ext cx="8631936" cy="621792"/>
          </a:xfrm>
          <a:prstGeom prst="roundRect">
            <a:avLst>
              <a:gd name="adj" fmla="val 10294"/>
            </a:avLst>
          </a:prstGeom>
          <a:solidFill>
            <a:srgbClr val="1E2D72"/>
          </a:solidFill>
          <a:ln w="12700">
            <a:solidFill>
              <a:srgbClr val="1E2D72"/>
            </a:solidFill>
            <a:prstDash val="solid"/>
          </a:ln>
        </p:spPr>
        <p:txBody>
          <a:bodyPr/>
          <a:lstStyle/>
          <a:p>
            <a:endParaRPr lang="en-US"/>
          </a:p>
        </p:txBody>
      </p:sp>
      <p:sp>
        <p:nvSpPr>
          <p:cNvPr id="24" name="Shape 21">
            <a:extLst>
              <a:ext uri="{FF2B5EF4-FFF2-40B4-BE49-F238E27FC236}">
                <a16:creationId xmlns:a16="http://schemas.microsoft.com/office/drawing/2014/main" id="{DD75F276-F83D-848F-4973-B8C037AC251A}"/>
              </a:ext>
            </a:extLst>
          </p:cNvPr>
          <p:cNvSpPr/>
          <p:nvPr/>
        </p:nvSpPr>
        <p:spPr>
          <a:xfrm>
            <a:off x="457200" y="2937510"/>
            <a:ext cx="310896" cy="310896"/>
          </a:xfrm>
          <a:prstGeom prst="ellipse">
            <a:avLst/>
          </a:prstGeom>
          <a:solidFill>
            <a:srgbClr val="02C39A"/>
          </a:solidFill>
          <a:ln w="12700">
            <a:solidFill>
              <a:srgbClr val="02C39A"/>
            </a:solidFill>
            <a:prstDash val="solid"/>
          </a:ln>
        </p:spPr>
        <p:txBody>
          <a:bodyPr/>
          <a:lstStyle/>
          <a:p>
            <a:endParaRPr lang="en-US"/>
          </a:p>
        </p:txBody>
      </p:sp>
      <p:sp>
        <p:nvSpPr>
          <p:cNvPr id="25" name="Text 22">
            <a:extLst>
              <a:ext uri="{FF2B5EF4-FFF2-40B4-BE49-F238E27FC236}">
                <a16:creationId xmlns:a16="http://schemas.microsoft.com/office/drawing/2014/main" id="{4C68999F-65D6-80CB-B915-C070D16BE358}"/>
              </a:ext>
            </a:extLst>
          </p:cNvPr>
          <p:cNvSpPr/>
          <p:nvPr/>
        </p:nvSpPr>
        <p:spPr>
          <a:xfrm>
            <a:off x="457200" y="2937510"/>
            <a:ext cx="310896" cy="31089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900" b="1" dirty="0">
                <a:solidFill>
                  <a:srgbClr val="1E2761"/>
                </a:solidFill>
                <a:latin typeface="Calibri" pitchFamily="34" charset="0"/>
                <a:ea typeface="Calibri" pitchFamily="34" charset="-122"/>
                <a:cs typeface="Calibri" pitchFamily="34" charset="-120"/>
              </a:rPr>
              <a:t>10</a:t>
            </a:r>
            <a:endParaRPr lang="en-US" sz="900" dirty="0"/>
          </a:p>
        </p:txBody>
      </p:sp>
      <p:sp>
        <p:nvSpPr>
          <p:cNvPr id="26" name="Text 23">
            <a:extLst>
              <a:ext uri="{FF2B5EF4-FFF2-40B4-BE49-F238E27FC236}">
                <a16:creationId xmlns:a16="http://schemas.microsoft.com/office/drawing/2014/main" id="{6B057DEB-C7C4-A193-5D1A-FC183A65FD36}"/>
              </a:ext>
            </a:extLst>
          </p:cNvPr>
          <p:cNvSpPr/>
          <p:nvPr/>
        </p:nvSpPr>
        <p:spPr>
          <a:xfrm>
            <a:off x="868680" y="2827782"/>
            <a:ext cx="7863840" cy="347472"/>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50" b="1" dirty="0">
                <a:solidFill>
                  <a:srgbClr val="FFE66D"/>
                </a:solidFill>
                <a:latin typeface="Calibri" pitchFamily="34" charset="0"/>
                <a:ea typeface="Calibri" pitchFamily="34" charset="-122"/>
                <a:cs typeface="Calibri" pitchFamily="34" charset="-120"/>
              </a:rPr>
              <a:t>Tosolini, K. E., et al. (2025).  </a:t>
            </a:r>
            <a:r>
              <a:rPr lang="en-US" sz="950" dirty="0">
                <a:solidFill>
                  <a:srgbClr val="FFFFFF"/>
                </a:solidFill>
                <a:latin typeface="Calibri" pitchFamily="34" charset="0"/>
                <a:ea typeface="Calibri" pitchFamily="34" charset="-122"/>
                <a:cs typeface="Calibri" pitchFamily="34" charset="-120"/>
              </a:rPr>
              <a:t>A Piagetian lens on cognitive development of children and youths with congenital deafblindness: a scoping review.  </a:t>
            </a:r>
            <a:r>
              <a:rPr lang="en-US" sz="950" i="1" dirty="0">
                <a:solidFill>
                  <a:srgbClr val="CADCFC"/>
                </a:solidFill>
                <a:latin typeface="Calibri" pitchFamily="34" charset="0"/>
                <a:ea typeface="Calibri" pitchFamily="34" charset="-122"/>
                <a:cs typeface="Calibri" pitchFamily="34" charset="-120"/>
              </a:rPr>
              <a:t>Frontiers in Education, 10.</a:t>
            </a:r>
            <a:endParaRPr lang="en-US" sz="950" dirty="0"/>
          </a:p>
        </p:txBody>
      </p:sp>
      <p:sp>
        <p:nvSpPr>
          <p:cNvPr id="27" name="Text 24">
            <a:hlinkClick r:id="rId6"/>
            <a:extLst>
              <a:ext uri="{FF2B5EF4-FFF2-40B4-BE49-F238E27FC236}">
                <a16:creationId xmlns:a16="http://schemas.microsoft.com/office/drawing/2014/main" id="{9004568C-AC69-0D5B-EF55-A0E70478CD86}"/>
              </a:ext>
            </a:extLst>
          </p:cNvPr>
          <p:cNvSpPr/>
          <p:nvPr/>
        </p:nvSpPr>
        <p:spPr>
          <a:xfrm>
            <a:off x="868680" y="3202686"/>
            <a:ext cx="7863840" cy="17373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800" u="sng" dirty="0">
                <a:solidFill>
                  <a:srgbClr val="4ECDC4"/>
                </a:solidFill>
                <a:latin typeface="Calibri" pitchFamily="34" charset="0"/>
                <a:ea typeface="Calibri" pitchFamily="34" charset="-122"/>
                <a:cs typeface="Calibri" pitchFamily="34" charset="-120"/>
                <a:hlinkClick r:id="rId6">
                  <a:extLst>
                    <a:ext uri="{A12FA001-AC4F-418D-AE19-62706E023703}">
                      <ahyp:hlinkClr xmlns:ahyp="http://schemas.microsoft.com/office/drawing/2018/hyperlinkcolor" val="tx"/>
                    </a:ext>
                  </a:extLst>
                </a:hlinkClick>
              </a:rPr>
              <a:t>DOI/URL:  https://doi.org/10.3389/feduc.2025.1479668</a:t>
            </a:r>
            <a:endParaRPr lang="en-US" sz="800" dirty="0"/>
          </a:p>
        </p:txBody>
      </p:sp>
      <p:sp>
        <p:nvSpPr>
          <p:cNvPr id="28" name="Shape 25">
            <a:extLst>
              <a:ext uri="{FF2B5EF4-FFF2-40B4-BE49-F238E27FC236}">
                <a16:creationId xmlns:a16="http://schemas.microsoft.com/office/drawing/2014/main" id="{409AA55F-D163-0751-3404-5E840CEC39E1}"/>
              </a:ext>
            </a:extLst>
          </p:cNvPr>
          <p:cNvSpPr/>
          <p:nvPr/>
        </p:nvSpPr>
        <p:spPr>
          <a:xfrm>
            <a:off x="347472" y="3458718"/>
            <a:ext cx="8631936" cy="621792"/>
          </a:xfrm>
          <a:prstGeom prst="roundRect">
            <a:avLst>
              <a:gd name="adj" fmla="val 10294"/>
            </a:avLst>
          </a:prstGeom>
          <a:solidFill>
            <a:srgbClr val="253380"/>
          </a:solidFill>
          <a:ln w="12700">
            <a:solidFill>
              <a:srgbClr val="253380"/>
            </a:solidFill>
            <a:prstDash val="solid"/>
          </a:ln>
        </p:spPr>
        <p:txBody>
          <a:bodyPr/>
          <a:lstStyle/>
          <a:p>
            <a:endParaRPr lang="en-US"/>
          </a:p>
        </p:txBody>
      </p:sp>
      <p:sp>
        <p:nvSpPr>
          <p:cNvPr id="29" name="Shape 26">
            <a:extLst>
              <a:ext uri="{FF2B5EF4-FFF2-40B4-BE49-F238E27FC236}">
                <a16:creationId xmlns:a16="http://schemas.microsoft.com/office/drawing/2014/main" id="{9D964D5C-FDCD-4898-3461-421690A79426}"/>
              </a:ext>
            </a:extLst>
          </p:cNvPr>
          <p:cNvSpPr/>
          <p:nvPr/>
        </p:nvSpPr>
        <p:spPr>
          <a:xfrm>
            <a:off x="457200" y="3605022"/>
            <a:ext cx="310896" cy="310896"/>
          </a:xfrm>
          <a:prstGeom prst="ellipse">
            <a:avLst/>
          </a:prstGeom>
          <a:solidFill>
            <a:srgbClr val="02C39A"/>
          </a:solidFill>
          <a:ln w="12700">
            <a:solidFill>
              <a:srgbClr val="02C39A"/>
            </a:solidFill>
            <a:prstDash val="solid"/>
          </a:ln>
        </p:spPr>
        <p:txBody>
          <a:bodyPr/>
          <a:lstStyle/>
          <a:p>
            <a:endParaRPr lang="en-US"/>
          </a:p>
        </p:txBody>
      </p:sp>
      <p:sp>
        <p:nvSpPr>
          <p:cNvPr id="30" name="Text 27">
            <a:extLst>
              <a:ext uri="{FF2B5EF4-FFF2-40B4-BE49-F238E27FC236}">
                <a16:creationId xmlns:a16="http://schemas.microsoft.com/office/drawing/2014/main" id="{E8B36407-4F31-B720-0E3A-0C0061A97C44}"/>
              </a:ext>
            </a:extLst>
          </p:cNvPr>
          <p:cNvSpPr/>
          <p:nvPr/>
        </p:nvSpPr>
        <p:spPr>
          <a:xfrm>
            <a:off x="457200" y="3605022"/>
            <a:ext cx="310896" cy="31089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900" b="1" dirty="0">
                <a:solidFill>
                  <a:srgbClr val="1E2761"/>
                </a:solidFill>
                <a:latin typeface="Calibri" pitchFamily="34" charset="0"/>
                <a:ea typeface="Calibri" pitchFamily="34" charset="-122"/>
                <a:cs typeface="Calibri" pitchFamily="34" charset="-120"/>
              </a:rPr>
              <a:t>11</a:t>
            </a:r>
            <a:endParaRPr lang="en-US" sz="900" dirty="0"/>
          </a:p>
        </p:txBody>
      </p:sp>
      <p:sp>
        <p:nvSpPr>
          <p:cNvPr id="31" name="Text 28">
            <a:extLst>
              <a:ext uri="{FF2B5EF4-FFF2-40B4-BE49-F238E27FC236}">
                <a16:creationId xmlns:a16="http://schemas.microsoft.com/office/drawing/2014/main" id="{593EE3BA-B416-BA1B-519E-B7A23D865352}"/>
              </a:ext>
            </a:extLst>
          </p:cNvPr>
          <p:cNvSpPr/>
          <p:nvPr/>
        </p:nvSpPr>
        <p:spPr>
          <a:xfrm>
            <a:off x="868680" y="3495294"/>
            <a:ext cx="7863840" cy="347472"/>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50" b="1" dirty="0">
                <a:solidFill>
                  <a:srgbClr val="FFE66D"/>
                </a:solidFill>
                <a:latin typeface="Calibri" pitchFamily="34" charset="0"/>
                <a:ea typeface="Calibri" pitchFamily="34" charset="-122"/>
                <a:cs typeface="Calibri" pitchFamily="34" charset="-120"/>
              </a:rPr>
              <a:t>Yanti, Y., et al. (2024).  </a:t>
            </a:r>
            <a:r>
              <a:rPr lang="en-US" sz="950" dirty="0">
                <a:solidFill>
                  <a:srgbClr val="FFFFFF"/>
                </a:solidFill>
                <a:latin typeface="Calibri" pitchFamily="34" charset="0"/>
                <a:ea typeface="Calibri" pitchFamily="34" charset="-122"/>
                <a:cs typeface="Calibri" pitchFamily="34" charset="-120"/>
              </a:rPr>
              <a:t>Analysis of learning implementation according to Jean Piaget's Theory in the context of elementary school children's cognitive development.  </a:t>
            </a:r>
            <a:r>
              <a:rPr lang="en-US" sz="950" i="1" dirty="0">
                <a:solidFill>
                  <a:srgbClr val="CADCFC"/>
                </a:solidFill>
                <a:latin typeface="Calibri" pitchFamily="34" charset="0"/>
                <a:ea typeface="Calibri" pitchFamily="34" charset="-122"/>
                <a:cs typeface="Calibri" pitchFamily="34" charset="-120"/>
              </a:rPr>
              <a:t>ejournal.radenintan.ac.id.</a:t>
            </a:r>
            <a:endParaRPr lang="en-US" sz="950" dirty="0"/>
          </a:p>
        </p:txBody>
      </p:sp>
      <p:sp>
        <p:nvSpPr>
          <p:cNvPr id="32" name="Text 29">
            <a:hlinkClick r:id="rId7"/>
            <a:extLst>
              <a:ext uri="{FF2B5EF4-FFF2-40B4-BE49-F238E27FC236}">
                <a16:creationId xmlns:a16="http://schemas.microsoft.com/office/drawing/2014/main" id="{698EC333-8C9E-994F-ED48-2CA661E3BE41}"/>
              </a:ext>
            </a:extLst>
          </p:cNvPr>
          <p:cNvSpPr/>
          <p:nvPr/>
        </p:nvSpPr>
        <p:spPr>
          <a:xfrm>
            <a:off x="868680" y="3870198"/>
            <a:ext cx="7863840" cy="17373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800" u="sng" dirty="0">
                <a:solidFill>
                  <a:srgbClr val="4ECDC4"/>
                </a:solidFill>
                <a:latin typeface="Calibri" pitchFamily="34" charset="0"/>
                <a:ea typeface="Calibri" pitchFamily="34" charset="-122"/>
                <a:cs typeface="Calibri" pitchFamily="34" charset="-120"/>
                <a:hlinkClick r:id="rId7">
                  <a:extLst>
                    <a:ext uri="{A12FA001-AC4F-418D-AE19-62706E023703}">
                      <ahyp:hlinkClr xmlns:ahyp="http://schemas.microsoft.com/office/drawing/2018/hyperlinkcolor" val="tx"/>
                    </a:ext>
                  </a:extLst>
                </a:hlinkClick>
              </a:rPr>
              <a:t>DOI/URL:  https://doi.org/10.24042/00202472230200</a:t>
            </a:r>
            <a:endParaRPr lang="en-US" sz="800" dirty="0"/>
          </a:p>
        </p:txBody>
      </p:sp>
      <p:sp>
        <p:nvSpPr>
          <p:cNvPr id="33" name="Shape 30">
            <a:extLst>
              <a:ext uri="{FF2B5EF4-FFF2-40B4-BE49-F238E27FC236}">
                <a16:creationId xmlns:a16="http://schemas.microsoft.com/office/drawing/2014/main" id="{830947D2-45BA-D164-385A-1876B12C65BF}"/>
              </a:ext>
            </a:extLst>
          </p:cNvPr>
          <p:cNvSpPr/>
          <p:nvPr/>
        </p:nvSpPr>
        <p:spPr>
          <a:xfrm>
            <a:off x="347472" y="4126230"/>
            <a:ext cx="8631936" cy="621792"/>
          </a:xfrm>
          <a:prstGeom prst="roundRect">
            <a:avLst>
              <a:gd name="adj" fmla="val 10294"/>
            </a:avLst>
          </a:prstGeom>
          <a:solidFill>
            <a:srgbClr val="1E2D72"/>
          </a:solidFill>
          <a:ln w="12700">
            <a:solidFill>
              <a:srgbClr val="1E2D72"/>
            </a:solidFill>
            <a:prstDash val="solid"/>
          </a:ln>
        </p:spPr>
        <p:txBody>
          <a:bodyPr/>
          <a:lstStyle/>
          <a:p>
            <a:endParaRPr lang="en-US"/>
          </a:p>
        </p:txBody>
      </p:sp>
      <p:sp>
        <p:nvSpPr>
          <p:cNvPr id="34" name="Shape 31">
            <a:extLst>
              <a:ext uri="{FF2B5EF4-FFF2-40B4-BE49-F238E27FC236}">
                <a16:creationId xmlns:a16="http://schemas.microsoft.com/office/drawing/2014/main" id="{63391920-2984-39CF-1532-F36EFD969893}"/>
              </a:ext>
            </a:extLst>
          </p:cNvPr>
          <p:cNvSpPr/>
          <p:nvPr/>
        </p:nvSpPr>
        <p:spPr>
          <a:xfrm>
            <a:off x="457200" y="4272534"/>
            <a:ext cx="310896" cy="310896"/>
          </a:xfrm>
          <a:prstGeom prst="ellipse">
            <a:avLst/>
          </a:prstGeom>
          <a:solidFill>
            <a:srgbClr val="02C39A"/>
          </a:solidFill>
          <a:ln w="12700">
            <a:solidFill>
              <a:srgbClr val="02C39A"/>
            </a:solidFill>
            <a:prstDash val="solid"/>
          </a:ln>
        </p:spPr>
        <p:txBody>
          <a:bodyPr/>
          <a:lstStyle/>
          <a:p>
            <a:endParaRPr lang="en-US"/>
          </a:p>
        </p:txBody>
      </p:sp>
      <p:sp>
        <p:nvSpPr>
          <p:cNvPr id="35" name="Text 32">
            <a:extLst>
              <a:ext uri="{FF2B5EF4-FFF2-40B4-BE49-F238E27FC236}">
                <a16:creationId xmlns:a16="http://schemas.microsoft.com/office/drawing/2014/main" id="{8EBD8FB9-16F5-0913-1B50-E7968BC30DA5}"/>
              </a:ext>
            </a:extLst>
          </p:cNvPr>
          <p:cNvSpPr/>
          <p:nvPr/>
        </p:nvSpPr>
        <p:spPr>
          <a:xfrm>
            <a:off x="457200" y="4272534"/>
            <a:ext cx="310896" cy="31089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900" b="1" dirty="0">
                <a:solidFill>
                  <a:srgbClr val="1E2761"/>
                </a:solidFill>
                <a:latin typeface="Calibri" pitchFamily="34" charset="0"/>
                <a:ea typeface="Calibri" pitchFamily="34" charset="-122"/>
                <a:cs typeface="Calibri" pitchFamily="34" charset="-120"/>
              </a:rPr>
              <a:t>12</a:t>
            </a:r>
            <a:endParaRPr lang="en-US" sz="900" dirty="0"/>
          </a:p>
        </p:txBody>
      </p:sp>
      <p:sp>
        <p:nvSpPr>
          <p:cNvPr id="36" name="Text 33">
            <a:extLst>
              <a:ext uri="{FF2B5EF4-FFF2-40B4-BE49-F238E27FC236}">
                <a16:creationId xmlns:a16="http://schemas.microsoft.com/office/drawing/2014/main" id="{A36133C1-20F2-AA1C-2F77-58CAFC3BDD88}"/>
              </a:ext>
            </a:extLst>
          </p:cNvPr>
          <p:cNvSpPr/>
          <p:nvPr/>
        </p:nvSpPr>
        <p:spPr>
          <a:xfrm>
            <a:off x="868680" y="4162806"/>
            <a:ext cx="7863840" cy="347472"/>
          </a:xfrm>
          <a:prstGeom prst="rect">
            <a:avLst/>
          </a:prstGeom>
          <a:noFill/>
          <a:ln/>
        </p:spPr>
        <p:txBody>
          <a:bodyPr wrap="square"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950" b="1" dirty="0">
                <a:solidFill>
                  <a:srgbClr val="FFE66D"/>
                </a:solidFill>
                <a:latin typeface="Calibri" pitchFamily="34" charset="0"/>
                <a:ea typeface="Calibri" pitchFamily="34" charset="-122"/>
                <a:cs typeface="Calibri" pitchFamily="34" charset="-120"/>
              </a:rPr>
              <a:t>Zuva, J., et al. (2025).  </a:t>
            </a:r>
            <a:r>
              <a:rPr lang="en-US" sz="950" dirty="0">
                <a:solidFill>
                  <a:srgbClr val="FFFFFF"/>
                </a:solidFill>
                <a:latin typeface="Calibri" pitchFamily="34" charset="0"/>
                <a:ea typeface="Calibri" pitchFamily="34" charset="-122"/>
                <a:cs typeface="Calibri" pitchFamily="34" charset="-120"/>
              </a:rPr>
              <a:t>Enhancing Early Childhood Cognitive Development through Play-Based Learning: A Case Study.  </a:t>
            </a:r>
            <a:r>
              <a:rPr lang="en-US" sz="950" i="1" dirty="0">
                <a:solidFill>
                  <a:srgbClr val="CADCFC"/>
                </a:solidFill>
                <a:latin typeface="Calibri" pitchFamily="34" charset="0"/>
                <a:ea typeface="Calibri" pitchFamily="34" charset="-122"/>
                <a:cs typeface="Calibri" pitchFamily="34" charset="-120"/>
              </a:rPr>
              <a:t>Nak Kanak, 2(4), 159–171.</a:t>
            </a:r>
            <a:endParaRPr lang="en-US" sz="950" dirty="0"/>
          </a:p>
        </p:txBody>
      </p:sp>
      <p:sp>
        <p:nvSpPr>
          <p:cNvPr id="37" name="Text 34">
            <a:hlinkClick r:id="rId8"/>
            <a:extLst>
              <a:ext uri="{FF2B5EF4-FFF2-40B4-BE49-F238E27FC236}">
                <a16:creationId xmlns:a16="http://schemas.microsoft.com/office/drawing/2014/main" id="{7056D4C7-BFC2-5E2F-8E8F-422ECE15CD0F}"/>
              </a:ext>
            </a:extLst>
          </p:cNvPr>
          <p:cNvSpPr/>
          <p:nvPr/>
        </p:nvSpPr>
        <p:spPr>
          <a:xfrm>
            <a:off x="868680" y="4537710"/>
            <a:ext cx="7863840" cy="173736"/>
          </a:xfrm>
          <a:prstGeom prst="rect">
            <a:avLst/>
          </a:prstGeom>
          <a:noFill/>
          <a:ln/>
        </p:spPr>
        <p:txBody>
          <a:bodyPr wrap="square"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800" u="sng" dirty="0">
                <a:solidFill>
                  <a:srgbClr val="4ECDC4"/>
                </a:solidFill>
                <a:latin typeface="Calibri" pitchFamily="34" charset="0"/>
                <a:ea typeface="Calibri" pitchFamily="34" charset="-122"/>
                <a:cs typeface="Calibri" pitchFamily="34" charset="-120"/>
                <a:hlinkClick r:id="rId8">
                  <a:extLst>
                    <a:ext uri="{A12FA001-AC4F-418D-AE19-62706E023703}">
                      <ahyp:hlinkClr xmlns:ahyp="http://schemas.microsoft.com/office/drawing/2018/hyperlinkcolor" val="tx"/>
                    </a:ext>
                  </a:extLst>
                </a:hlinkClick>
              </a:rPr>
              <a:t>DOI/URL:  https://doi.org/10.21107/njcr.v2i4.210</a:t>
            </a:r>
            <a:endParaRPr lang="en-US" sz="800" dirty="0"/>
          </a:p>
        </p:txBody>
      </p:sp>
    </p:spTree>
    <p:extLst>
      <p:ext uri="{BB962C8B-B14F-4D97-AF65-F5344CB8AC3E}">
        <p14:creationId xmlns:p14="http://schemas.microsoft.com/office/powerpoint/2010/main" val="2900748563"/>
      </p:ext>
    </p:extLst>
  </p:cSld>
  <p:clrMapOvr>
    <a:masterClrMapping/>
  </p:clrMapOvr>
  <p:transition spd="slow">
    <p:randomBar dir="vert"/>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3650</Words>
  <Application>Microsoft Office PowerPoint</Application>
  <PresentationFormat>On-screen Show (16:9)</PresentationFormat>
  <Paragraphs>156</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Cambria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Bushra Jubeen</cp:lastModifiedBy>
  <cp:revision>2</cp:revision>
  <dcterms:created xsi:type="dcterms:W3CDTF">2026-06-09T18:17:04Z</dcterms:created>
  <dcterms:modified xsi:type="dcterms:W3CDTF">2026-06-14T07:54:32Z</dcterms:modified>
</cp:coreProperties>
</file>