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7772400" cy="10058400"/>
  <p:embeddedFontLst>
    <p:embeddedFont>
      <p:font typeface="Play"/>
      <p:regular r:id="rId18"/>
      <p:bold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Play-bold.fntdata"/><Relationship Id="rId6" Type="http://schemas.openxmlformats.org/officeDocument/2006/relationships/slide" Target="slides/slide2.xml"/><Relationship Id="rId18" Type="http://schemas.openxmlformats.org/officeDocument/2006/relationships/font" Target="fonts/Play-regular.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777225" y="4777725"/>
            <a:ext cx="6217900" cy="4526275"/>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1: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2: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3: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3: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4: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4: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5: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5: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6: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6: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7: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7: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p8: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8: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p9: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9: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10: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10: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p11: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11: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p12: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2: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13: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13: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rgbClr val="FFFFFF"/>
        </a:solidFill>
      </p:bgPr>
    </p:bg>
    <p:spTree>
      <p:nvGrpSpPr>
        <p:cNvPr id="6" name="Shape 6"/>
        <p:cNvGrpSpPr/>
        <p:nvPr/>
      </p:nvGrpSpPr>
      <p:grpSpPr>
        <a:xfrm>
          <a:off x="0" y="0"/>
          <a:ext cx="0" cy="0"/>
          <a:chOff x="0" y="0"/>
          <a:chExt cx="0" cy="0"/>
        </a:xfrm>
      </p:grpSpPr>
      <p:sp>
        <p:nvSpPr>
          <p:cNvPr id="7" name="Google Shape;7;p2"/>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8" name="Google Shape;8;p2"/>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9" name="Google Shape;9;p2"/>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
        <p:nvSpPr>
          <p:cNvPr id="10" name="Google Shape;10;p2"/>
          <p:cNvSpPr txBox="1"/>
          <p:nvPr>
            <p:ph type="title"/>
          </p:nvPr>
        </p:nvSpPr>
        <p:spPr>
          <a:xfrm>
            <a:off x="609480" y="273600"/>
            <a:ext cx="10972080" cy="1144800"/>
          </a:xfrm>
          <a:prstGeom prst="rect">
            <a:avLst/>
          </a:prstGeom>
          <a:noFill/>
          <a:ln>
            <a:noFill/>
          </a:ln>
        </p:spPr>
        <p:txBody>
          <a:bodyPr anchorCtr="0" anchor="ctr" bIns="0" lIns="0" spcFirstLastPara="1" rIns="0" wrap="square" tIns="0">
            <a:no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1" name="Google Shape;11;p2"/>
          <p:cNvSpPr txBox="1"/>
          <p:nvPr>
            <p:ph idx="1" type="body"/>
          </p:nvPr>
        </p:nvSpPr>
        <p:spPr>
          <a:xfrm>
            <a:off x="609480" y="1604520"/>
            <a:ext cx="10972080" cy="3977280"/>
          </a:xfrm>
          <a:prstGeom prst="rect">
            <a:avLst/>
          </a:prstGeom>
          <a:noFill/>
          <a:ln>
            <a:noFill/>
          </a:ln>
        </p:spPr>
        <p:txBody>
          <a:bodyPr anchorCtr="0" anchor="t" bIns="0" lIns="0" spcFirstLastPara="1" rIns="0" wrap="square" tIns="0">
            <a:normAutofit/>
          </a:bodyPr>
          <a:lstStyle>
            <a:lvl1pPr indent="-431800" lvl="0" marL="457200" marR="0" rtl="0" algn="l">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361950" lvl="1" marL="914400" marR="0" rtl="0" algn="l">
              <a:spcBef>
                <a:spcPts val="561"/>
              </a:spcBef>
              <a:spcAft>
                <a:spcPts val="0"/>
              </a:spcAft>
              <a:buClr>
                <a:srgbClr val="000000"/>
              </a:buClr>
              <a:buSzPts val="2100"/>
              <a:buFont typeface="Noto Sans Symbols"/>
              <a:buChar char="−"/>
              <a:defRPr b="0" i="0" sz="2800" u="none" cap="none" strike="noStrike">
                <a:solidFill>
                  <a:schemeClr val="dk1"/>
                </a:solidFill>
                <a:latin typeface="Calibri"/>
                <a:ea typeface="Calibri"/>
                <a:cs typeface="Calibri"/>
                <a:sym typeface="Calibri"/>
              </a:defRPr>
            </a:lvl2pPr>
            <a:lvl3pPr indent="-297180" lvl="2" marL="1371600" marR="0" rtl="0" algn="l">
              <a:spcBef>
                <a:spcPts val="479"/>
              </a:spcBef>
              <a:spcAft>
                <a:spcPts val="0"/>
              </a:spcAft>
              <a:buClr>
                <a:srgbClr val="000000"/>
              </a:buClr>
              <a:buSzPts val="1080"/>
              <a:buFont typeface="Noto Sans Symbols"/>
              <a:buChar char="●"/>
              <a:defRPr b="0" i="0" sz="2400" u="none" cap="none" strike="noStrike">
                <a:solidFill>
                  <a:schemeClr val="dk1"/>
                </a:solidFill>
                <a:latin typeface="Calibri"/>
                <a:ea typeface="Calibri"/>
                <a:cs typeface="Calibri"/>
                <a:sym typeface="Calibri"/>
              </a:defRPr>
            </a:lvl3pPr>
            <a:lvl4pPr indent="-323850" lvl="3" marL="1828800" marR="0" rtl="0" algn="l">
              <a:spcBef>
                <a:spcPts val="400"/>
              </a:spcBef>
              <a:spcAft>
                <a:spcPts val="0"/>
              </a:spcAft>
              <a:buClr>
                <a:srgbClr val="000000"/>
              </a:buClr>
              <a:buSzPts val="1500"/>
              <a:buFont typeface="Noto Sans Symbols"/>
              <a:buChar char="−"/>
              <a:defRPr b="0" i="0" sz="2000" u="none" cap="none" strike="noStrike">
                <a:solidFill>
                  <a:schemeClr val="dk1"/>
                </a:solidFill>
                <a:latin typeface="Calibri"/>
                <a:ea typeface="Calibri"/>
                <a:cs typeface="Calibri"/>
                <a:sym typeface="Calibri"/>
              </a:defRPr>
            </a:lvl4pPr>
            <a:lvl5pPr indent="-285750" lvl="4" marL="2286000" marR="0" rtl="0" algn="l">
              <a:spcBef>
                <a:spcPts val="400"/>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5pPr>
            <a:lvl6pPr indent="-285750" lvl="5" marL="2743200" marR="0" rtl="0" algn="l">
              <a:spcBef>
                <a:spcPts val="283"/>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6pPr>
            <a:lvl7pPr indent="-285750" lvl="6" marL="3200400" marR="0" rtl="0" algn="l">
              <a:spcBef>
                <a:spcPts val="283"/>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FFFFFF"/>
        </a:solidFill>
      </p:bgPr>
    </p:bg>
    <p:spTree>
      <p:nvGrpSpPr>
        <p:cNvPr id="12" name="Shape 12"/>
        <p:cNvGrpSpPr/>
        <p:nvPr/>
      </p:nvGrpSpPr>
      <p:grpSpPr>
        <a:xfrm>
          <a:off x="0" y="0"/>
          <a:ext cx="0" cy="0"/>
          <a:chOff x="0" y="0"/>
          <a:chExt cx="0" cy="0"/>
        </a:xfrm>
      </p:grpSpPr>
      <p:sp>
        <p:nvSpPr>
          <p:cNvPr id="13" name="Google Shape;13;p3"/>
          <p:cNvSpPr txBox="1"/>
          <p:nvPr>
            <p:ph type="title"/>
          </p:nvPr>
        </p:nvSpPr>
        <p:spPr>
          <a:xfrm>
            <a:off x="685800" y="2130480"/>
            <a:ext cx="7772040" cy="146952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4" name="Google Shape;14;p3"/>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5" name="Google Shape;15;p3"/>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6" name="Google Shape;16;p3"/>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bg>
      <p:bgPr>
        <a:solidFill>
          <a:srgbClr val="FFFFFF"/>
        </a:solidFill>
      </p:bgPr>
    </p:bg>
    <p:spTree>
      <p:nvGrpSpPr>
        <p:cNvPr id="17" name="Shape 17"/>
        <p:cNvGrpSpPr/>
        <p:nvPr/>
      </p:nvGrpSpPr>
      <p:grpSpPr>
        <a:xfrm>
          <a:off x="0" y="0"/>
          <a:ext cx="0" cy="0"/>
          <a:chOff x="0" y="0"/>
          <a:chExt cx="0" cy="0"/>
        </a:xfrm>
      </p:grpSpPr>
      <p:sp>
        <p:nvSpPr>
          <p:cNvPr id="18" name="Google Shape;18;p4"/>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9" name="Google Shape;19;p4"/>
          <p:cNvSpPr txBox="1"/>
          <p:nvPr>
            <p:ph idx="1" type="body"/>
          </p:nvPr>
        </p:nvSpPr>
        <p:spPr>
          <a:xfrm rot="5400000">
            <a:off x="2309040" y="-251640"/>
            <a:ext cx="4525560" cy="822924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20" name="Google Shape;20;p4"/>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1" name="Google Shape;21;p4"/>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2" name="Google Shape;22;p4"/>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bg>
      <p:bgPr>
        <a:solidFill>
          <a:srgbClr val="FFFFFF"/>
        </a:solidFill>
      </p:bgPr>
    </p:bg>
    <p:spTree>
      <p:nvGrpSpPr>
        <p:cNvPr id="23" name="Shape 23"/>
        <p:cNvGrpSpPr/>
        <p:nvPr/>
      </p:nvGrpSpPr>
      <p:grpSpPr>
        <a:xfrm>
          <a:off x="0" y="0"/>
          <a:ext cx="0" cy="0"/>
          <a:chOff x="0" y="0"/>
          <a:chExt cx="0" cy="0"/>
        </a:xfrm>
      </p:grpSpPr>
      <p:sp>
        <p:nvSpPr>
          <p:cNvPr id="24" name="Google Shape;24;p5"/>
          <p:cNvSpPr txBox="1"/>
          <p:nvPr>
            <p:ph type="title"/>
          </p:nvPr>
        </p:nvSpPr>
        <p:spPr>
          <a:xfrm rot="5400000">
            <a:off x="4732380" y="2171700"/>
            <a:ext cx="5851080" cy="20570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5" name="Google Shape;25;p5"/>
          <p:cNvSpPr txBox="1"/>
          <p:nvPr>
            <p:ph idx="1" type="body"/>
          </p:nvPr>
        </p:nvSpPr>
        <p:spPr>
          <a:xfrm rot="5400000">
            <a:off x="541440" y="190440"/>
            <a:ext cx="5851080" cy="601956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26" name="Google Shape;26;p5"/>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7" name="Google Shape;27;p5"/>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8" name="Google Shape;28;p5"/>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bg>
      <p:bgPr>
        <a:solidFill>
          <a:srgbClr val="FFFFFF"/>
        </a:solidFill>
      </p:bgPr>
    </p:bg>
    <p:spTree>
      <p:nvGrpSpPr>
        <p:cNvPr id="29" name="Shape 29"/>
        <p:cNvGrpSpPr/>
        <p:nvPr/>
      </p:nvGrpSpPr>
      <p:grpSpPr>
        <a:xfrm>
          <a:off x="0" y="0"/>
          <a:ext cx="0" cy="0"/>
          <a:chOff x="0" y="0"/>
          <a:chExt cx="0" cy="0"/>
        </a:xfrm>
      </p:grpSpPr>
      <p:sp>
        <p:nvSpPr>
          <p:cNvPr id="30" name="Google Shape;30;p6"/>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1" name="Google Shape;31;p6"/>
          <p:cNvSpPr txBox="1"/>
          <p:nvPr>
            <p:ph idx="1" type="body"/>
          </p:nvPr>
        </p:nvSpPr>
        <p:spPr>
          <a:xfrm>
            <a:off x="457200" y="1600200"/>
            <a:ext cx="8229240" cy="452556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32" name="Google Shape;32;p6"/>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3" name="Google Shape;33;p6"/>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4" name="Google Shape;34;p6"/>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bg>
      <p:bgPr>
        <a:solidFill>
          <a:srgbClr val="FFFFFF"/>
        </a:solidFill>
      </p:bgPr>
    </p:bg>
    <p:spTree>
      <p:nvGrpSpPr>
        <p:cNvPr id="35" name="Shape 35"/>
        <p:cNvGrpSpPr/>
        <p:nvPr/>
      </p:nvGrpSpPr>
      <p:grpSpPr>
        <a:xfrm>
          <a:off x="0" y="0"/>
          <a:ext cx="0" cy="0"/>
          <a:chOff x="0" y="0"/>
          <a:chExt cx="0" cy="0"/>
        </a:xfrm>
      </p:grpSpPr>
      <p:sp>
        <p:nvSpPr>
          <p:cNvPr id="36" name="Google Shape;36;p7"/>
          <p:cNvSpPr txBox="1"/>
          <p:nvPr>
            <p:ph type="title"/>
          </p:nvPr>
        </p:nvSpPr>
        <p:spPr>
          <a:xfrm>
            <a:off x="722160" y="4406760"/>
            <a:ext cx="7772040" cy="13618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chemeClr val="dk1"/>
              </a:buClr>
              <a:buSzPts val="4000"/>
              <a:buFont typeface="Calibri"/>
              <a:buNone/>
              <a:defRPr b="1" i="0" sz="4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7" name="Google Shape;37;p7"/>
          <p:cNvSpPr txBox="1"/>
          <p:nvPr>
            <p:ph idx="1" type="body"/>
          </p:nvPr>
        </p:nvSpPr>
        <p:spPr>
          <a:xfrm>
            <a:off x="722160" y="2906640"/>
            <a:ext cx="7772040" cy="14997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00"/>
              </a:spcBef>
              <a:spcAft>
                <a:spcPts val="0"/>
              </a:spcAft>
              <a:buClr>
                <a:srgbClr val="888888"/>
              </a:buClr>
              <a:buSzPts val="2000"/>
              <a:buFont typeface="Calibri"/>
              <a:buNone/>
              <a:defRPr b="0" i="0" sz="2000" u="none" cap="none" strike="noStrike">
                <a:solidFill>
                  <a:srgbClr val="888888"/>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38" name="Google Shape;38;p7"/>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9" name="Google Shape;39;p7"/>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0" name="Google Shape;40;p7"/>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bg>
      <p:bgPr>
        <a:solidFill>
          <a:srgbClr val="FFFFFF"/>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3" name="Google Shape;43;p8"/>
          <p:cNvSpPr txBox="1"/>
          <p:nvPr>
            <p:ph idx="1" type="body"/>
          </p:nvPr>
        </p:nvSpPr>
        <p:spPr>
          <a:xfrm>
            <a:off x="457200" y="1600200"/>
            <a:ext cx="4038120" cy="45255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44" name="Google Shape;44;p8"/>
          <p:cNvSpPr txBox="1"/>
          <p:nvPr>
            <p:ph idx="2" type="body"/>
          </p:nvPr>
        </p:nvSpPr>
        <p:spPr>
          <a:xfrm>
            <a:off x="4648320" y="1600200"/>
            <a:ext cx="4038120" cy="45255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45" name="Google Shape;45;p8"/>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6" name="Google Shape;46;p8"/>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7" name="Google Shape;47;p8"/>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bg>
      <p:bgPr>
        <a:solidFill>
          <a:srgbClr val="FFFFFF"/>
        </a:solidFill>
      </p:bgPr>
    </p:bg>
    <p:spTree>
      <p:nvGrpSpPr>
        <p:cNvPr id="48" name="Shape 48"/>
        <p:cNvGrpSpPr/>
        <p:nvPr/>
      </p:nvGrpSpPr>
      <p:grpSpPr>
        <a:xfrm>
          <a:off x="0" y="0"/>
          <a:ext cx="0" cy="0"/>
          <a:chOff x="0" y="0"/>
          <a:chExt cx="0" cy="0"/>
        </a:xfrm>
      </p:grpSpPr>
      <p:sp>
        <p:nvSpPr>
          <p:cNvPr id="49" name="Google Shape;49;p9"/>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0" name="Google Shape;50;p9"/>
          <p:cNvSpPr txBox="1"/>
          <p:nvPr>
            <p:ph idx="1" type="body"/>
          </p:nvPr>
        </p:nvSpPr>
        <p:spPr>
          <a:xfrm>
            <a:off x="457200" y="1535040"/>
            <a:ext cx="4039920" cy="6393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79"/>
              </a:spcBef>
              <a:spcAft>
                <a:spcPts val="0"/>
              </a:spcAft>
              <a:buClr>
                <a:schemeClr val="dk1"/>
              </a:buClr>
              <a:buSzPts val="2400"/>
              <a:buFont typeface="Calibri"/>
              <a:buNone/>
              <a:defRPr b="1" i="0" sz="2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1" name="Google Shape;51;p9"/>
          <p:cNvSpPr txBox="1"/>
          <p:nvPr>
            <p:ph idx="2" type="body"/>
          </p:nvPr>
        </p:nvSpPr>
        <p:spPr>
          <a:xfrm>
            <a:off x="457200" y="2174760"/>
            <a:ext cx="4039920" cy="3951000"/>
          </a:xfrm>
          <a:prstGeom prst="rect">
            <a:avLst/>
          </a:prstGeom>
          <a:noFill/>
          <a:ln>
            <a:noFill/>
          </a:ln>
        </p:spPr>
        <p:txBody>
          <a:bodyPr anchorCtr="0" anchor="t" bIns="45700" lIns="91425" spcFirstLastPara="1" rIns="91425" wrap="square" tIns="45700">
            <a:noAutofit/>
          </a:bodyPr>
          <a:lstStyle>
            <a:lvl1pPr indent="-381000" lvl="0" marL="4572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1pPr>
            <a:lvl2pPr indent="-355600" lvl="1" marL="9144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2pPr>
            <a:lvl3pPr indent="-342900" lvl="2" marL="13716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3pPr>
            <a:lvl4pPr indent="-330200" lvl="3" marL="18288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4pPr>
            <a:lvl5pPr indent="-330200" lvl="4" marL="22860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2" name="Google Shape;52;p9"/>
          <p:cNvSpPr txBox="1"/>
          <p:nvPr>
            <p:ph idx="3" type="body"/>
          </p:nvPr>
        </p:nvSpPr>
        <p:spPr>
          <a:xfrm>
            <a:off x="4645080" y="1535040"/>
            <a:ext cx="4041360" cy="6393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79"/>
              </a:spcBef>
              <a:spcAft>
                <a:spcPts val="0"/>
              </a:spcAft>
              <a:buClr>
                <a:schemeClr val="dk1"/>
              </a:buClr>
              <a:buSzPts val="2400"/>
              <a:buFont typeface="Calibri"/>
              <a:buNone/>
              <a:defRPr b="1" i="0" sz="2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3" name="Google Shape;53;p9"/>
          <p:cNvSpPr txBox="1"/>
          <p:nvPr>
            <p:ph idx="4" type="body"/>
          </p:nvPr>
        </p:nvSpPr>
        <p:spPr>
          <a:xfrm>
            <a:off x="4645080" y="2174760"/>
            <a:ext cx="4041360" cy="3951000"/>
          </a:xfrm>
          <a:prstGeom prst="rect">
            <a:avLst/>
          </a:prstGeom>
          <a:noFill/>
          <a:ln>
            <a:noFill/>
          </a:ln>
        </p:spPr>
        <p:txBody>
          <a:bodyPr anchorCtr="0" anchor="t" bIns="45700" lIns="91425" spcFirstLastPara="1" rIns="91425" wrap="square" tIns="45700">
            <a:noAutofit/>
          </a:bodyPr>
          <a:lstStyle>
            <a:lvl1pPr indent="-381000" lvl="0" marL="4572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1pPr>
            <a:lvl2pPr indent="-355600" lvl="1" marL="9144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2pPr>
            <a:lvl3pPr indent="-342900" lvl="2" marL="13716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3pPr>
            <a:lvl4pPr indent="-330200" lvl="3" marL="18288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4pPr>
            <a:lvl5pPr indent="-330200" lvl="4" marL="22860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4" name="Google Shape;54;p9"/>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5" name="Google Shape;55;p9"/>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6" name="Google Shape;56;p9"/>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rgbClr val="FFFFFF"/>
        </a:solidFill>
      </p:bgPr>
    </p:bg>
    <p:spTree>
      <p:nvGrpSpPr>
        <p:cNvPr id="57" name="Shape 57"/>
        <p:cNvGrpSpPr/>
        <p:nvPr/>
      </p:nvGrpSpPr>
      <p:grpSpPr>
        <a:xfrm>
          <a:off x="0" y="0"/>
          <a:ext cx="0" cy="0"/>
          <a:chOff x="0" y="0"/>
          <a:chExt cx="0" cy="0"/>
        </a:xfrm>
      </p:grpSpPr>
      <p:sp>
        <p:nvSpPr>
          <p:cNvPr id="58" name="Google Shape;58;p10"/>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9" name="Google Shape;59;p10"/>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0" name="Google Shape;60;p10"/>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1" name="Google Shape;61;p10"/>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bg>
      <p:bgPr>
        <a:solidFill>
          <a:srgbClr val="FFFFFF"/>
        </a:solidFill>
      </p:bgPr>
    </p:bg>
    <p:spTree>
      <p:nvGrpSpPr>
        <p:cNvPr id="62" name="Shape 62"/>
        <p:cNvGrpSpPr/>
        <p:nvPr/>
      </p:nvGrpSpPr>
      <p:grpSpPr>
        <a:xfrm>
          <a:off x="0" y="0"/>
          <a:ext cx="0" cy="0"/>
          <a:chOff x="0" y="0"/>
          <a:chExt cx="0" cy="0"/>
        </a:xfrm>
      </p:grpSpPr>
      <p:sp>
        <p:nvSpPr>
          <p:cNvPr id="63" name="Google Shape;63;p11"/>
          <p:cNvSpPr txBox="1"/>
          <p:nvPr>
            <p:ph type="title"/>
          </p:nvPr>
        </p:nvSpPr>
        <p:spPr>
          <a:xfrm>
            <a:off x="457200" y="272880"/>
            <a:ext cx="3007800" cy="116172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chemeClr val="dk1"/>
              </a:buClr>
              <a:buSzPts val="2000"/>
              <a:buFont typeface="Calibri"/>
              <a:buNone/>
              <a:defRPr b="1" i="0" sz="2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4" name="Google Shape;64;p11"/>
          <p:cNvSpPr txBox="1"/>
          <p:nvPr>
            <p:ph idx="1" type="body"/>
          </p:nvPr>
        </p:nvSpPr>
        <p:spPr>
          <a:xfrm>
            <a:off x="3575160" y="272880"/>
            <a:ext cx="5111280" cy="585288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65" name="Google Shape;65;p11"/>
          <p:cNvSpPr txBox="1"/>
          <p:nvPr>
            <p:ph idx="2" type="body"/>
          </p:nvPr>
        </p:nvSpPr>
        <p:spPr>
          <a:xfrm>
            <a:off x="457200" y="1434960"/>
            <a:ext cx="3007800" cy="469080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281"/>
              </a:spcBef>
              <a:spcAft>
                <a:spcPts val="0"/>
              </a:spcAft>
              <a:buClr>
                <a:schemeClr val="dk1"/>
              </a:buClr>
              <a:buSzPts val="1400"/>
              <a:buFont typeface="Calibri"/>
              <a:buNone/>
              <a:defRPr b="0" i="0" sz="1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66" name="Google Shape;66;p11"/>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7" name="Google Shape;67;p11"/>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8" name="Google Shape;68;p11"/>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bg>
      <p:bgPr>
        <a:solidFill>
          <a:srgbClr val="FFFFFF"/>
        </a:solidFill>
      </p:bgPr>
    </p:bg>
    <p:spTree>
      <p:nvGrpSpPr>
        <p:cNvPr id="69" name="Shape 69"/>
        <p:cNvGrpSpPr/>
        <p:nvPr/>
      </p:nvGrpSpPr>
      <p:grpSpPr>
        <a:xfrm>
          <a:off x="0" y="0"/>
          <a:ext cx="0" cy="0"/>
          <a:chOff x="0" y="0"/>
          <a:chExt cx="0" cy="0"/>
        </a:xfrm>
      </p:grpSpPr>
      <p:sp>
        <p:nvSpPr>
          <p:cNvPr id="70" name="Google Shape;70;p12"/>
          <p:cNvSpPr txBox="1"/>
          <p:nvPr>
            <p:ph type="title"/>
          </p:nvPr>
        </p:nvSpPr>
        <p:spPr>
          <a:xfrm>
            <a:off x="1792440" y="4800600"/>
            <a:ext cx="5486040" cy="56628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chemeClr val="dk1"/>
              </a:buClr>
              <a:buSzPts val="2000"/>
              <a:buFont typeface="Calibri"/>
              <a:buNone/>
              <a:defRPr b="1" i="0" sz="2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1" name="Google Shape;71;p12"/>
          <p:cNvSpPr txBox="1"/>
          <p:nvPr>
            <p:ph idx="1" type="body"/>
          </p:nvPr>
        </p:nvSpPr>
        <p:spPr>
          <a:xfrm>
            <a:off x="1792440" y="612720"/>
            <a:ext cx="5486040" cy="4114440"/>
          </a:xfrm>
          <a:prstGeom prst="rect">
            <a:avLst/>
          </a:prstGeom>
          <a:noFill/>
          <a:ln>
            <a:noFill/>
          </a:ln>
        </p:spPr>
        <p:txBody>
          <a:bodyPr anchorCtr="0" anchor="t" bIns="45000" lIns="90000" spcFirstLastPara="1" rIns="90000" wrap="square" tIns="45000">
            <a:noAutofit/>
          </a:bodyPr>
          <a:lstStyle>
            <a:lvl1pPr indent="-431800" lvl="0" marL="457200" marR="0" rtl="0" algn="l">
              <a:spcBef>
                <a:spcPts val="28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381000" lvl="1" marL="914400" marR="0" rtl="0" algn="l">
              <a:spcBef>
                <a:spcPts val="561"/>
              </a:spcBef>
              <a:spcAft>
                <a:spcPts val="0"/>
              </a:spcAft>
              <a:buClr>
                <a:srgbClr val="000000"/>
              </a:buClr>
              <a:buSzPts val="2400"/>
              <a:buFont typeface="Noto Sans Symbols"/>
              <a:buChar char="−"/>
              <a:defRPr b="0" i="0" sz="3200" u="none" cap="none" strike="noStrike">
                <a:solidFill>
                  <a:schemeClr val="dk1"/>
                </a:solidFill>
                <a:latin typeface="Calibri"/>
                <a:ea typeface="Calibri"/>
                <a:cs typeface="Calibri"/>
                <a:sym typeface="Calibri"/>
              </a:defRPr>
            </a:lvl2pPr>
            <a:lvl3pPr indent="-320040" lvl="2" marL="1371600" marR="0" rtl="0" algn="l">
              <a:spcBef>
                <a:spcPts val="479"/>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3pPr>
            <a:lvl4pPr indent="-381000" lvl="3" marL="1828800" marR="0" rtl="0" algn="l">
              <a:spcBef>
                <a:spcPts val="400"/>
              </a:spcBef>
              <a:spcAft>
                <a:spcPts val="0"/>
              </a:spcAft>
              <a:buClr>
                <a:srgbClr val="000000"/>
              </a:buClr>
              <a:buSzPts val="2400"/>
              <a:buFont typeface="Noto Sans Symbols"/>
              <a:buChar char="−"/>
              <a:defRPr b="0" i="0" sz="3200" u="none" cap="none" strike="noStrike">
                <a:solidFill>
                  <a:schemeClr val="dk1"/>
                </a:solidFill>
                <a:latin typeface="Calibri"/>
                <a:ea typeface="Calibri"/>
                <a:cs typeface="Calibri"/>
                <a:sym typeface="Calibri"/>
              </a:defRPr>
            </a:lvl4pPr>
            <a:lvl5pPr indent="-320040" lvl="4" marL="2286000" marR="0" rtl="0" algn="l">
              <a:spcBef>
                <a:spcPts val="400"/>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5pPr>
            <a:lvl6pPr indent="-320040" lvl="5" marL="2743200" marR="0" rtl="0" algn="l">
              <a:spcBef>
                <a:spcPts val="283"/>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6pPr>
            <a:lvl7pPr indent="-320040" lvl="6" marL="3200400" marR="0" rtl="0" algn="l">
              <a:spcBef>
                <a:spcPts val="283"/>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2" name="Google Shape;72;p12"/>
          <p:cNvSpPr txBox="1"/>
          <p:nvPr>
            <p:ph idx="2" type="body"/>
          </p:nvPr>
        </p:nvSpPr>
        <p:spPr>
          <a:xfrm>
            <a:off x="1792440" y="5367240"/>
            <a:ext cx="5486040" cy="80460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281"/>
              </a:spcBef>
              <a:spcAft>
                <a:spcPts val="0"/>
              </a:spcAft>
              <a:buClr>
                <a:schemeClr val="dk1"/>
              </a:buClr>
              <a:buSzPts val="1400"/>
              <a:buFont typeface="Calibri"/>
              <a:buNone/>
              <a:defRPr b="0" i="0" sz="1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3" name="Google Shape;73;p12"/>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4" name="Google Shape;74;p12"/>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5" name="Google Shape;75;p12"/>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3"/>
          <p:cNvSpPr/>
          <p:nvPr/>
        </p:nvSpPr>
        <p:spPr>
          <a:xfrm>
            <a:off x="0" y="0"/>
            <a:ext cx="12191400" cy="6857640"/>
          </a:xfrm>
          <a:prstGeom prst="rect">
            <a:avLst/>
          </a:prstGeom>
          <a:solidFill>
            <a:srgbClr val="0E2037"/>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1" name="Google Shape;81;p13"/>
          <p:cNvSpPr/>
          <p:nvPr/>
        </p:nvSpPr>
        <p:spPr>
          <a:xfrm>
            <a:off x="841248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2" name="Google Shape;82;p13"/>
          <p:cNvSpPr/>
          <p:nvPr/>
        </p:nvSpPr>
        <p:spPr>
          <a:xfrm>
            <a:off x="885132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3" name="Google Shape;83;p13"/>
          <p:cNvSpPr/>
          <p:nvPr/>
        </p:nvSpPr>
        <p:spPr>
          <a:xfrm>
            <a:off x="929016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4" name="Google Shape;84;p13"/>
          <p:cNvSpPr/>
          <p:nvPr/>
        </p:nvSpPr>
        <p:spPr>
          <a:xfrm>
            <a:off x="972936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5" name="Google Shape;85;p13"/>
          <p:cNvSpPr/>
          <p:nvPr/>
        </p:nvSpPr>
        <p:spPr>
          <a:xfrm>
            <a:off x="1016820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6" name="Google Shape;86;p13"/>
          <p:cNvSpPr/>
          <p:nvPr/>
        </p:nvSpPr>
        <p:spPr>
          <a:xfrm>
            <a:off x="1060704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7" name="Google Shape;87;p13"/>
          <p:cNvSpPr/>
          <p:nvPr/>
        </p:nvSpPr>
        <p:spPr>
          <a:xfrm>
            <a:off x="594360" y="438840"/>
            <a:ext cx="3382920" cy="776880"/>
          </a:xfrm>
          <a:prstGeom prst="roundRect">
            <a:avLst>
              <a:gd fmla="val 16667" name="adj"/>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pic>
        <p:nvPicPr>
          <p:cNvPr descr="uwtsd-logo.png" id="88" name="Google Shape;88;p13"/>
          <p:cNvPicPr preferRelativeResize="0"/>
          <p:nvPr/>
        </p:nvPicPr>
        <p:blipFill rotWithShape="1">
          <a:blip r:embed="rId3">
            <a:alphaModFix/>
          </a:blip>
          <a:srcRect b="0" l="0" r="0" t="0"/>
          <a:stretch/>
        </p:blipFill>
        <p:spPr>
          <a:xfrm>
            <a:off x="749880" y="548640"/>
            <a:ext cx="3062880" cy="1607760"/>
          </a:xfrm>
          <a:prstGeom prst="rect">
            <a:avLst/>
          </a:prstGeom>
          <a:noFill/>
          <a:ln>
            <a:noFill/>
          </a:ln>
        </p:spPr>
      </p:pic>
      <p:sp>
        <p:nvSpPr>
          <p:cNvPr id="89" name="Google Shape;89;p13"/>
          <p:cNvSpPr/>
          <p:nvPr/>
        </p:nvSpPr>
        <p:spPr>
          <a:xfrm>
            <a:off x="658440" y="2424960"/>
            <a:ext cx="10539360" cy="1004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3000" u="none" strike="noStrike">
                <a:solidFill>
                  <a:srgbClr val="FFFFFF"/>
                </a:solidFill>
                <a:latin typeface="Play"/>
                <a:ea typeface="Play"/>
                <a:cs typeface="Play"/>
                <a:sym typeface="Play"/>
              </a:rPr>
              <a:t>A Web-Based Digital Forensic Readiness Assessment </a:t>
            </a:r>
            <a:endParaRPr b="0" sz="30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1" lang="en-US" sz="3000" u="none" strike="noStrike">
                <a:solidFill>
                  <a:srgbClr val="FFFFFF"/>
                </a:solidFill>
                <a:latin typeface="Play"/>
                <a:ea typeface="Play"/>
                <a:cs typeface="Play"/>
                <a:sym typeface="Play"/>
              </a:rPr>
              <a:t>System for Small and Medium-Sized Enterprises (SMEs)</a:t>
            </a:r>
            <a:endParaRPr b="0" sz="3000" u="none" strike="noStrike">
              <a:solidFill>
                <a:srgbClr val="000000"/>
              </a:solidFill>
              <a:latin typeface="Arial"/>
              <a:ea typeface="Arial"/>
              <a:cs typeface="Arial"/>
              <a:sym typeface="Arial"/>
            </a:endParaRPr>
          </a:p>
        </p:txBody>
      </p:sp>
      <p:sp>
        <p:nvSpPr>
          <p:cNvPr id="90" name="Google Shape;90;p13"/>
          <p:cNvSpPr/>
          <p:nvPr/>
        </p:nvSpPr>
        <p:spPr>
          <a:xfrm>
            <a:off x="685800" y="3977640"/>
            <a:ext cx="8686440" cy="13712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600" u="none" strike="noStrike">
                <a:solidFill>
                  <a:srgbClr val="FFFFFF"/>
                </a:solidFill>
                <a:latin typeface="Calibri"/>
                <a:ea typeface="Calibri"/>
                <a:cs typeface="Calibri"/>
                <a:sym typeface="Calibri"/>
              </a:rPr>
              <a:t>MD. Asaddoz Jaman  |  Student Number: 2526322</a:t>
            </a:r>
            <a:endParaRPr b="0" sz="16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MSc Cybersecurity &amp; Digital Forensics</a:t>
            </a:r>
            <a:endParaRPr b="0" sz="13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Module: Research Methods and Professional Development (ACFA7004)</a:t>
            </a:r>
            <a:endParaRPr b="0" sz="13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Lecturer: Dr Suresh Shanmugasundaram</a:t>
            </a:r>
            <a:endParaRPr b="0" sz="1300" u="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4"/>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96" name="Google Shape;96;p14"/>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97" name="Google Shape;97;p14"/>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Presentation Overview</a:t>
            </a:r>
            <a:endParaRPr b="0" sz="2700" u="none" strike="noStrike">
              <a:solidFill>
                <a:srgbClr val="000000"/>
              </a:solidFill>
              <a:latin typeface="Arial"/>
              <a:ea typeface="Arial"/>
              <a:cs typeface="Arial"/>
              <a:sym typeface="Arial"/>
            </a:endParaRPr>
          </a:p>
        </p:txBody>
      </p:sp>
      <p:sp>
        <p:nvSpPr>
          <p:cNvPr id="98" name="Google Shape;98;p14"/>
          <p:cNvSpPr/>
          <p:nvPr/>
        </p:nvSpPr>
        <p:spPr>
          <a:xfrm>
            <a:off x="777240" y="141732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99" name="Google Shape;99;p14"/>
          <p:cNvSpPr/>
          <p:nvPr/>
        </p:nvSpPr>
        <p:spPr>
          <a:xfrm>
            <a:off x="777240" y="151776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1</a:t>
            </a:r>
            <a:endParaRPr b="0" sz="1300" u="none" strike="noStrike">
              <a:solidFill>
                <a:srgbClr val="000000"/>
              </a:solidFill>
              <a:latin typeface="Arial"/>
              <a:ea typeface="Arial"/>
              <a:cs typeface="Arial"/>
              <a:sym typeface="Arial"/>
            </a:endParaRPr>
          </a:p>
        </p:txBody>
      </p:sp>
      <p:sp>
        <p:nvSpPr>
          <p:cNvPr id="100" name="Google Shape;100;p14"/>
          <p:cNvSpPr/>
          <p:nvPr/>
        </p:nvSpPr>
        <p:spPr>
          <a:xfrm>
            <a:off x="1463040" y="147204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Context / Background</a:t>
            </a:r>
            <a:endParaRPr b="0" sz="1800" u="none" strike="noStrike">
              <a:solidFill>
                <a:srgbClr val="000000"/>
              </a:solidFill>
              <a:latin typeface="Arial"/>
              <a:ea typeface="Arial"/>
              <a:cs typeface="Arial"/>
              <a:sym typeface="Arial"/>
            </a:endParaRPr>
          </a:p>
        </p:txBody>
      </p:sp>
      <p:sp>
        <p:nvSpPr>
          <p:cNvPr id="101" name="Google Shape;101;p14"/>
          <p:cNvSpPr/>
          <p:nvPr/>
        </p:nvSpPr>
        <p:spPr>
          <a:xfrm>
            <a:off x="777240" y="246888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2" name="Google Shape;102;p14"/>
          <p:cNvSpPr/>
          <p:nvPr/>
        </p:nvSpPr>
        <p:spPr>
          <a:xfrm>
            <a:off x="777240" y="256932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2</a:t>
            </a:r>
            <a:endParaRPr b="0" sz="1300" u="none" strike="noStrike">
              <a:solidFill>
                <a:srgbClr val="000000"/>
              </a:solidFill>
              <a:latin typeface="Arial"/>
              <a:ea typeface="Arial"/>
              <a:cs typeface="Arial"/>
              <a:sym typeface="Arial"/>
            </a:endParaRPr>
          </a:p>
        </p:txBody>
      </p:sp>
      <p:sp>
        <p:nvSpPr>
          <p:cNvPr id="103" name="Google Shape;103;p14"/>
          <p:cNvSpPr/>
          <p:nvPr/>
        </p:nvSpPr>
        <p:spPr>
          <a:xfrm>
            <a:off x="1463040" y="252360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Problem</a:t>
            </a:r>
            <a:endParaRPr b="0" sz="1800" u="none" strike="noStrike">
              <a:solidFill>
                <a:srgbClr val="000000"/>
              </a:solidFill>
              <a:latin typeface="Arial"/>
              <a:ea typeface="Arial"/>
              <a:cs typeface="Arial"/>
              <a:sym typeface="Arial"/>
            </a:endParaRPr>
          </a:p>
        </p:txBody>
      </p:sp>
      <p:sp>
        <p:nvSpPr>
          <p:cNvPr id="104" name="Google Shape;104;p14"/>
          <p:cNvSpPr/>
          <p:nvPr/>
        </p:nvSpPr>
        <p:spPr>
          <a:xfrm>
            <a:off x="777240" y="352044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5" name="Google Shape;105;p14"/>
          <p:cNvSpPr/>
          <p:nvPr/>
        </p:nvSpPr>
        <p:spPr>
          <a:xfrm>
            <a:off x="777240" y="362088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3</a:t>
            </a:r>
            <a:endParaRPr b="0" sz="1300" u="none" strike="noStrike">
              <a:solidFill>
                <a:srgbClr val="000000"/>
              </a:solidFill>
              <a:latin typeface="Arial"/>
              <a:ea typeface="Arial"/>
              <a:cs typeface="Arial"/>
              <a:sym typeface="Arial"/>
            </a:endParaRPr>
          </a:p>
        </p:txBody>
      </p:sp>
      <p:sp>
        <p:nvSpPr>
          <p:cNvPr id="106" name="Google Shape;106;p14"/>
          <p:cNvSpPr/>
          <p:nvPr/>
        </p:nvSpPr>
        <p:spPr>
          <a:xfrm>
            <a:off x="1463040" y="357516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Aim and Objectives</a:t>
            </a:r>
            <a:endParaRPr b="0" sz="1800" u="none" strike="noStrike">
              <a:solidFill>
                <a:srgbClr val="000000"/>
              </a:solidFill>
              <a:latin typeface="Arial"/>
              <a:ea typeface="Arial"/>
              <a:cs typeface="Arial"/>
              <a:sym typeface="Arial"/>
            </a:endParaRPr>
          </a:p>
        </p:txBody>
      </p:sp>
      <p:sp>
        <p:nvSpPr>
          <p:cNvPr id="107" name="Google Shape;107;p14"/>
          <p:cNvSpPr/>
          <p:nvPr/>
        </p:nvSpPr>
        <p:spPr>
          <a:xfrm>
            <a:off x="777240" y="457200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8" name="Google Shape;108;p14"/>
          <p:cNvSpPr/>
          <p:nvPr/>
        </p:nvSpPr>
        <p:spPr>
          <a:xfrm>
            <a:off x="777240" y="467244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4</a:t>
            </a:r>
            <a:endParaRPr b="0" sz="1300" u="none" strike="noStrike">
              <a:solidFill>
                <a:srgbClr val="000000"/>
              </a:solidFill>
              <a:latin typeface="Arial"/>
              <a:ea typeface="Arial"/>
              <a:cs typeface="Arial"/>
              <a:sym typeface="Arial"/>
            </a:endParaRPr>
          </a:p>
        </p:txBody>
      </p:sp>
      <p:sp>
        <p:nvSpPr>
          <p:cNvPr id="109" name="Google Shape;109;p14"/>
          <p:cNvSpPr/>
          <p:nvPr/>
        </p:nvSpPr>
        <p:spPr>
          <a:xfrm>
            <a:off x="1463040" y="462672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Literature Review Summary</a:t>
            </a:r>
            <a:endParaRPr b="0" sz="1800" u="none" strike="noStrike">
              <a:solidFill>
                <a:srgbClr val="000000"/>
              </a:solidFill>
              <a:latin typeface="Arial"/>
              <a:ea typeface="Arial"/>
              <a:cs typeface="Arial"/>
              <a:sym typeface="Arial"/>
            </a:endParaRPr>
          </a:p>
        </p:txBody>
      </p:sp>
      <p:sp>
        <p:nvSpPr>
          <p:cNvPr id="110" name="Google Shape;110;p14"/>
          <p:cNvSpPr/>
          <p:nvPr/>
        </p:nvSpPr>
        <p:spPr>
          <a:xfrm>
            <a:off x="6263640" y="141732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1" name="Google Shape;111;p14"/>
          <p:cNvSpPr/>
          <p:nvPr/>
        </p:nvSpPr>
        <p:spPr>
          <a:xfrm>
            <a:off x="6263640" y="151776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5</a:t>
            </a:r>
            <a:endParaRPr b="0" sz="1300" u="none" strike="noStrike">
              <a:solidFill>
                <a:srgbClr val="000000"/>
              </a:solidFill>
              <a:latin typeface="Arial"/>
              <a:ea typeface="Arial"/>
              <a:cs typeface="Arial"/>
              <a:sym typeface="Arial"/>
            </a:endParaRPr>
          </a:p>
        </p:txBody>
      </p:sp>
      <p:sp>
        <p:nvSpPr>
          <p:cNvPr id="112" name="Google Shape;112;p14"/>
          <p:cNvSpPr/>
          <p:nvPr/>
        </p:nvSpPr>
        <p:spPr>
          <a:xfrm>
            <a:off x="6949440" y="147204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Methodology</a:t>
            </a:r>
            <a:endParaRPr b="0" sz="1800" u="none" strike="noStrike">
              <a:solidFill>
                <a:srgbClr val="000000"/>
              </a:solidFill>
              <a:latin typeface="Arial"/>
              <a:ea typeface="Arial"/>
              <a:cs typeface="Arial"/>
              <a:sym typeface="Arial"/>
            </a:endParaRPr>
          </a:p>
        </p:txBody>
      </p:sp>
      <p:sp>
        <p:nvSpPr>
          <p:cNvPr id="113" name="Google Shape;113;p14"/>
          <p:cNvSpPr/>
          <p:nvPr/>
        </p:nvSpPr>
        <p:spPr>
          <a:xfrm>
            <a:off x="6263640" y="246888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4" name="Google Shape;114;p14"/>
          <p:cNvSpPr/>
          <p:nvPr/>
        </p:nvSpPr>
        <p:spPr>
          <a:xfrm>
            <a:off x="6263640" y="256932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6</a:t>
            </a:r>
            <a:endParaRPr b="0" sz="1300" u="none" strike="noStrike">
              <a:solidFill>
                <a:srgbClr val="000000"/>
              </a:solidFill>
              <a:latin typeface="Arial"/>
              <a:ea typeface="Arial"/>
              <a:cs typeface="Arial"/>
              <a:sym typeface="Arial"/>
            </a:endParaRPr>
          </a:p>
        </p:txBody>
      </p:sp>
      <p:sp>
        <p:nvSpPr>
          <p:cNvPr id="115" name="Google Shape;115;p14"/>
          <p:cNvSpPr/>
          <p:nvPr/>
        </p:nvSpPr>
        <p:spPr>
          <a:xfrm>
            <a:off x="6949440" y="252360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Project Planning and Resources</a:t>
            </a:r>
            <a:endParaRPr b="0" sz="1800" u="none" strike="noStrike">
              <a:solidFill>
                <a:srgbClr val="000000"/>
              </a:solidFill>
              <a:latin typeface="Arial"/>
              <a:ea typeface="Arial"/>
              <a:cs typeface="Arial"/>
              <a:sym typeface="Arial"/>
            </a:endParaRPr>
          </a:p>
        </p:txBody>
      </p:sp>
      <p:sp>
        <p:nvSpPr>
          <p:cNvPr id="116" name="Google Shape;116;p14"/>
          <p:cNvSpPr/>
          <p:nvPr/>
        </p:nvSpPr>
        <p:spPr>
          <a:xfrm>
            <a:off x="6263640" y="352044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7" name="Google Shape;117;p14"/>
          <p:cNvSpPr/>
          <p:nvPr/>
        </p:nvSpPr>
        <p:spPr>
          <a:xfrm>
            <a:off x="6263640" y="362088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7</a:t>
            </a:r>
            <a:endParaRPr b="0" sz="1300" u="none" strike="noStrike">
              <a:solidFill>
                <a:srgbClr val="000000"/>
              </a:solidFill>
              <a:latin typeface="Arial"/>
              <a:ea typeface="Arial"/>
              <a:cs typeface="Arial"/>
              <a:sym typeface="Arial"/>
            </a:endParaRPr>
          </a:p>
        </p:txBody>
      </p:sp>
      <p:sp>
        <p:nvSpPr>
          <p:cNvPr id="118" name="Google Shape;118;p14"/>
          <p:cNvSpPr/>
          <p:nvPr/>
        </p:nvSpPr>
        <p:spPr>
          <a:xfrm>
            <a:off x="6949440" y="357516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Project Impact and Limitations</a:t>
            </a:r>
            <a:endParaRPr b="0" sz="1800" u="none" strike="noStrike">
              <a:solidFill>
                <a:srgbClr val="000000"/>
              </a:solidFill>
              <a:latin typeface="Arial"/>
              <a:ea typeface="Arial"/>
              <a:cs typeface="Arial"/>
              <a:sym typeface="Arial"/>
            </a:endParaRPr>
          </a:p>
        </p:txBody>
      </p:sp>
      <p:sp>
        <p:nvSpPr>
          <p:cNvPr id="119" name="Google Shape;119;p14"/>
          <p:cNvSpPr/>
          <p:nvPr/>
        </p:nvSpPr>
        <p:spPr>
          <a:xfrm>
            <a:off x="6263640" y="457200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20" name="Google Shape;120;p14"/>
          <p:cNvSpPr/>
          <p:nvPr/>
        </p:nvSpPr>
        <p:spPr>
          <a:xfrm>
            <a:off x="6263640" y="467244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8</a:t>
            </a:r>
            <a:endParaRPr b="0" sz="1300" u="none" strike="noStrike">
              <a:solidFill>
                <a:srgbClr val="000000"/>
              </a:solidFill>
              <a:latin typeface="Arial"/>
              <a:ea typeface="Arial"/>
              <a:cs typeface="Arial"/>
              <a:sym typeface="Arial"/>
            </a:endParaRPr>
          </a:p>
        </p:txBody>
      </p:sp>
      <p:sp>
        <p:nvSpPr>
          <p:cNvPr id="121" name="Google Shape;121;p14"/>
          <p:cNvSpPr/>
          <p:nvPr/>
        </p:nvSpPr>
        <p:spPr>
          <a:xfrm>
            <a:off x="6949440" y="462672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References</a:t>
            </a:r>
            <a:endParaRPr b="0" sz="1800" u="none" strike="noStrike">
              <a:solidFill>
                <a:srgbClr val="000000"/>
              </a:solidFill>
              <a:latin typeface="Arial"/>
              <a:ea typeface="Arial"/>
              <a:cs typeface="Arial"/>
              <a:sym typeface="Arial"/>
            </a:endParaRPr>
          </a:p>
        </p:txBody>
      </p:sp>
      <p:sp>
        <p:nvSpPr>
          <p:cNvPr id="122" name="Google Shape;122;p14"/>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23" name="Google Shape;123;p14"/>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2</a:t>
            </a:r>
            <a:endParaRPr b="0" sz="800" u="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5"/>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29" name="Google Shape;129;p15"/>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0" name="Google Shape;130;p15"/>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Context / Background</a:t>
            </a:r>
            <a:endParaRPr b="0" sz="2700" u="none" strike="noStrike">
              <a:solidFill>
                <a:srgbClr val="000000"/>
              </a:solidFill>
              <a:latin typeface="Arial"/>
              <a:ea typeface="Arial"/>
              <a:cs typeface="Arial"/>
              <a:sym typeface="Arial"/>
            </a:endParaRPr>
          </a:p>
        </p:txBody>
      </p:sp>
      <p:sp>
        <p:nvSpPr>
          <p:cNvPr id="131" name="Google Shape;131;p15"/>
          <p:cNvSpPr/>
          <p:nvPr/>
        </p:nvSpPr>
        <p:spPr>
          <a:xfrm>
            <a:off x="64008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2" name="Google Shape;132;p15"/>
          <p:cNvSpPr/>
          <p:nvPr/>
        </p:nvSpPr>
        <p:spPr>
          <a:xfrm>
            <a:off x="64008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3" name="Google Shape;133;p15"/>
          <p:cNvSpPr/>
          <p:nvPr/>
        </p:nvSpPr>
        <p:spPr>
          <a:xfrm>
            <a:off x="86868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Changing Threat Landscape</a:t>
            </a:r>
            <a:endParaRPr b="0" sz="1700" u="none" strike="noStrike">
              <a:solidFill>
                <a:srgbClr val="000000"/>
              </a:solidFill>
              <a:latin typeface="Arial"/>
              <a:ea typeface="Arial"/>
              <a:cs typeface="Arial"/>
              <a:sym typeface="Arial"/>
            </a:endParaRPr>
          </a:p>
        </p:txBody>
      </p:sp>
      <p:sp>
        <p:nvSpPr>
          <p:cNvPr id="134" name="Google Shape;134;p15"/>
          <p:cNvSpPr/>
          <p:nvPr/>
        </p:nvSpPr>
        <p:spPr>
          <a:xfrm>
            <a:off x="868675" y="2135146"/>
            <a:ext cx="3063000" cy="243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These ransomware attacks, supply chain attacks, and data breaches have grown in magnitude and reach. The companies require preparedness with regard to digital forensics instead of being restricted only to perimeter defenses.</a:t>
            </a:r>
            <a:endParaRPr b="0" sz="1600" u="none" strike="noStrike">
              <a:solidFill>
                <a:srgbClr val="000000"/>
              </a:solidFill>
              <a:latin typeface="Arial"/>
              <a:ea typeface="Arial"/>
              <a:cs typeface="Arial"/>
              <a:sym typeface="Arial"/>
            </a:endParaRPr>
          </a:p>
        </p:txBody>
      </p:sp>
      <p:sp>
        <p:nvSpPr>
          <p:cNvPr id="135" name="Google Shape;135;p15"/>
          <p:cNvSpPr/>
          <p:nvPr/>
        </p:nvSpPr>
        <p:spPr>
          <a:xfrm>
            <a:off x="434340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6" name="Google Shape;136;p15"/>
          <p:cNvSpPr/>
          <p:nvPr/>
        </p:nvSpPr>
        <p:spPr>
          <a:xfrm>
            <a:off x="434340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7" name="Google Shape;137;p15"/>
          <p:cNvSpPr/>
          <p:nvPr/>
        </p:nvSpPr>
        <p:spPr>
          <a:xfrm>
            <a:off x="457200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Exposure</a:t>
            </a:r>
            <a:endParaRPr b="0" sz="1700" u="none" strike="noStrike">
              <a:solidFill>
                <a:srgbClr val="000000"/>
              </a:solidFill>
              <a:latin typeface="Arial"/>
              <a:ea typeface="Arial"/>
              <a:cs typeface="Arial"/>
              <a:sym typeface="Arial"/>
            </a:endParaRPr>
          </a:p>
        </p:txBody>
      </p:sp>
      <p:sp>
        <p:nvSpPr>
          <p:cNvPr id="138" name="Google Shape;138;p15"/>
          <p:cNvSpPr/>
          <p:nvPr/>
        </p:nvSpPr>
        <p:spPr>
          <a:xfrm>
            <a:off x="4572000" y="1847153"/>
            <a:ext cx="3063000" cy="2723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SMEs constitute an important component of the world economy and often lack proper budget allocation, SOC within the organization and incident response capability.</a:t>
            </a:r>
            <a:endParaRPr b="0" sz="1600" u="none" strike="noStrike">
              <a:solidFill>
                <a:srgbClr val="000000"/>
              </a:solidFill>
              <a:latin typeface="Arial"/>
              <a:ea typeface="Arial"/>
              <a:cs typeface="Arial"/>
              <a:sym typeface="Arial"/>
            </a:endParaRPr>
          </a:p>
        </p:txBody>
      </p:sp>
      <p:sp>
        <p:nvSpPr>
          <p:cNvPr id="139" name="Google Shape;139;p15"/>
          <p:cNvSpPr/>
          <p:nvPr/>
        </p:nvSpPr>
        <p:spPr>
          <a:xfrm>
            <a:off x="804672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0" name="Google Shape;140;p15"/>
          <p:cNvSpPr/>
          <p:nvPr/>
        </p:nvSpPr>
        <p:spPr>
          <a:xfrm>
            <a:off x="804672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1" name="Google Shape;141;p15"/>
          <p:cNvSpPr/>
          <p:nvPr/>
        </p:nvSpPr>
        <p:spPr>
          <a:xfrm>
            <a:off x="827532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DFR Motivation</a:t>
            </a:r>
            <a:endParaRPr b="0" sz="1700" u="none" strike="noStrike">
              <a:solidFill>
                <a:srgbClr val="000000"/>
              </a:solidFill>
              <a:latin typeface="Arial"/>
              <a:ea typeface="Arial"/>
              <a:cs typeface="Arial"/>
              <a:sym typeface="Arial"/>
            </a:endParaRPr>
          </a:p>
        </p:txBody>
      </p:sp>
      <p:sp>
        <p:nvSpPr>
          <p:cNvPr id="142" name="Google Shape;142;p15"/>
          <p:cNvSpPr/>
          <p:nvPr/>
        </p:nvSpPr>
        <p:spPr>
          <a:xfrm>
            <a:off x="8275325" y="1847153"/>
            <a:ext cx="3063000" cy="25851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Digital Forensic Readiness is all about securing the evidence in advance of any incident.</a:t>
            </a:r>
            <a:endParaRPr b="0" sz="1600" u="none" strike="noStrike">
              <a:solidFill>
                <a:srgbClr val="000000"/>
              </a:solidFill>
              <a:latin typeface="Arial"/>
              <a:ea typeface="Arial"/>
              <a:cs typeface="Arial"/>
              <a:sym typeface="Arial"/>
            </a:endParaRPr>
          </a:p>
        </p:txBody>
      </p:sp>
      <p:sp>
        <p:nvSpPr>
          <p:cNvPr id="143" name="Google Shape;143;p15"/>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4" name="Google Shape;144;p15"/>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3</a:t>
            </a:r>
            <a:endParaRPr b="0" sz="800" u="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16"/>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0" name="Google Shape;150;p16"/>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1" name="Google Shape;151;p16"/>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Problem</a:t>
            </a:r>
            <a:endParaRPr b="0" sz="2700" u="none" strike="noStrike">
              <a:solidFill>
                <a:srgbClr val="000000"/>
              </a:solidFill>
              <a:latin typeface="Arial"/>
              <a:ea typeface="Arial"/>
              <a:cs typeface="Arial"/>
              <a:sym typeface="Arial"/>
            </a:endParaRPr>
          </a:p>
        </p:txBody>
      </p:sp>
      <p:sp>
        <p:nvSpPr>
          <p:cNvPr id="152" name="Google Shape;152;p16"/>
          <p:cNvSpPr/>
          <p:nvPr/>
        </p:nvSpPr>
        <p:spPr>
          <a:xfrm>
            <a:off x="640080" y="1188720"/>
            <a:ext cx="10972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3" name="Google Shape;153;p16"/>
          <p:cNvSpPr/>
          <p:nvPr/>
        </p:nvSpPr>
        <p:spPr>
          <a:xfrm>
            <a:off x="640080" y="11887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4" name="Google Shape;154;p16"/>
          <p:cNvSpPr/>
          <p:nvPr/>
        </p:nvSpPr>
        <p:spPr>
          <a:xfrm>
            <a:off x="868680" y="1281240"/>
            <a:ext cx="10560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Core Problem</a:t>
            </a:r>
            <a:endParaRPr b="0" sz="1700" u="none" strike="noStrike">
              <a:solidFill>
                <a:srgbClr val="000000"/>
              </a:solidFill>
              <a:latin typeface="Arial"/>
              <a:ea typeface="Arial"/>
              <a:cs typeface="Arial"/>
              <a:sym typeface="Arial"/>
            </a:endParaRPr>
          </a:p>
        </p:txBody>
      </p:sp>
      <p:sp>
        <p:nvSpPr>
          <p:cNvPr id="155" name="Google Shape;155;p16"/>
          <p:cNvSpPr/>
          <p:nvPr/>
        </p:nvSpPr>
        <p:spPr>
          <a:xfrm>
            <a:off x="868675" y="1621458"/>
            <a:ext cx="10560900" cy="709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SMEs are missing an accessible automated process for assessing Digital Forensic Readiness (DFR), which limits their capabilities in gathering, preserving and analyzing evidence in case of cybersecurity incidents.</a:t>
            </a:r>
            <a:endParaRPr b="0" sz="1600" u="none" strike="noStrike">
              <a:solidFill>
                <a:srgbClr val="000000"/>
              </a:solidFill>
              <a:latin typeface="Arial"/>
              <a:ea typeface="Arial"/>
              <a:cs typeface="Arial"/>
              <a:sym typeface="Arial"/>
            </a:endParaRPr>
          </a:p>
        </p:txBody>
      </p:sp>
      <p:sp>
        <p:nvSpPr>
          <p:cNvPr id="156" name="Google Shape;156;p16"/>
          <p:cNvSpPr/>
          <p:nvPr/>
        </p:nvSpPr>
        <p:spPr>
          <a:xfrm>
            <a:off x="64008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7" name="Google Shape;157;p16"/>
          <p:cNvSpPr/>
          <p:nvPr/>
        </p:nvSpPr>
        <p:spPr>
          <a:xfrm>
            <a:off x="64008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8" name="Google Shape;158;p16"/>
          <p:cNvSpPr/>
          <p:nvPr/>
        </p:nvSpPr>
        <p:spPr>
          <a:xfrm>
            <a:off x="86868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Complexity &amp; Cost</a:t>
            </a:r>
            <a:endParaRPr b="0" sz="1700" u="none" strike="noStrike">
              <a:solidFill>
                <a:srgbClr val="000000"/>
              </a:solidFill>
              <a:latin typeface="Arial"/>
              <a:ea typeface="Arial"/>
              <a:cs typeface="Arial"/>
              <a:sym typeface="Arial"/>
            </a:endParaRPr>
          </a:p>
        </p:txBody>
      </p:sp>
      <p:sp>
        <p:nvSpPr>
          <p:cNvPr id="159" name="Google Shape;159;p16"/>
          <p:cNvSpPr/>
          <p:nvPr/>
        </p:nvSpPr>
        <p:spPr>
          <a:xfrm>
            <a:off x="86868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Enterprise-level DFR assessment tools and maturity models may be costly, sophisticated and rely on cybersecurity expertise.</a:t>
            </a:r>
            <a:endParaRPr b="0" sz="1500" u="none" strike="noStrike">
              <a:solidFill>
                <a:srgbClr val="000000"/>
              </a:solidFill>
              <a:latin typeface="Arial"/>
              <a:ea typeface="Arial"/>
              <a:cs typeface="Arial"/>
              <a:sym typeface="Arial"/>
            </a:endParaRPr>
          </a:p>
        </p:txBody>
      </p:sp>
      <p:sp>
        <p:nvSpPr>
          <p:cNvPr id="160" name="Google Shape;160;p16"/>
          <p:cNvSpPr/>
          <p:nvPr/>
        </p:nvSpPr>
        <p:spPr>
          <a:xfrm>
            <a:off x="434340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1" name="Google Shape;161;p16"/>
          <p:cNvSpPr/>
          <p:nvPr/>
        </p:nvSpPr>
        <p:spPr>
          <a:xfrm>
            <a:off x="434340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2" name="Google Shape;162;p16"/>
          <p:cNvSpPr/>
          <p:nvPr/>
        </p:nvSpPr>
        <p:spPr>
          <a:xfrm>
            <a:off x="457200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Compliance Generality</a:t>
            </a:r>
            <a:endParaRPr b="0" sz="1700" u="none" strike="noStrike">
              <a:solidFill>
                <a:srgbClr val="000000"/>
              </a:solidFill>
              <a:latin typeface="Arial"/>
              <a:ea typeface="Arial"/>
              <a:cs typeface="Arial"/>
              <a:sym typeface="Arial"/>
            </a:endParaRPr>
          </a:p>
        </p:txBody>
      </p:sp>
      <p:sp>
        <p:nvSpPr>
          <p:cNvPr id="163" name="Google Shape;163;p16"/>
          <p:cNvSpPr/>
          <p:nvPr/>
        </p:nvSpPr>
        <p:spPr>
          <a:xfrm>
            <a:off x="457200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NIST Cybersecurity Framework and ISO/IEC 27001 offer guidance on security governance but lack specialized metrics related to availability of evidence and DFR.</a:t>
            </a:r>
            <a:endParaRPr b="0" sz="1500" u="none" strike="noStrike">
              <a:solidFill>
                <a:srgbClr val="000000"/>
              </a:solidFill>
              <a:latin typeface="Arial"/>
              <a:ea typeface="Arial"/>
              <a:cs typeface="Arial"/>
              <a:sym typeface="Arial"/>
            </a:endParaRPr>
          </a:p>
        </p:txBody>
      </p:sp>
      <p:sp>
        <p:nvSpPr>
          <p:cNvPr id="164" name="Google Shape;164;p16"/>
          <p:cNvSpPr/>
          <p:nvPr/>
        </p:nvSpPr>
        <p:spPr>
          <a:xfrm>
            <a:off x="804672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5" name="Google Shape;165;p16"/>
          <p:cNvSpPr/>
          <p:nvPr/>
        </p:nvSpPr>
        <p:spPr>
          <a:xfrm>
            <a:off x="804672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6" name="Google Shape;166;p16"/>
          <p:cNvSpPr/>
          <p:nvPr/>
        </p:nvSpPr>
        <p:spPr>
          <a:xfrm>
            <a:off x="827532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Missing Interactive Tool</a:t>
            </a:r>
            <a:endParaRPr b="0" sz="1700" u="none" strike="noStrike">
              <a:solidFill>
                <a:srgbClr val="000000"/>
              </a:solidFill>
              <a:latin typeface="Arial"/>
              <a:ea typeface="Arial"/>
              <a:cs typeface="Arial"/>
              <a:sym typeface="Arial"/>
            </a:endParaRPr>
          </a:p>
        </p:txBody>
      </p:sp>
      <p:sp>
        <p:nvSpPr>
          <p:cNvPr id="167" name="Google Shape;167;p16"/>
          <p:cNvSpPr/>
          <p:nvPr/>
        </p:nvSpPr>
        <p:spPr>
          <a:xfrm>
            <a:off x="827532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proposal recognizes the absence of light-weight web applications, capable of providing instant evaluation and prioritized recommendations for SMEs regarding DFR.</a:t>
            </a:r>
            <a:endParaRPr b="0" sz="1500" u="none" strike="noStrike">
              <a:solidFill>
                <a:srgbClr val="000000"/>
              </a:solidFill>
              <a:latin typeface="Arial"/>
              <a:ea typeface="Arial"/>
              <a:cs typeface="Arial"/>
              <a:sym typeface="Arial"/>
            </a:endParaRPr>
          </a:p>
        </p:txBody>
      </p:sp>
      <p:sp>
        <p:nvSpPr>
          <p:cNvPr id="168" name="Google Shape;168;p16"/>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9" name="Google Shape;169;p16"/>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4</a:t>
            </a:r>
            <a:endParaRPr b="0" sz="800" u="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17"/>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5" name="Google Shape;175;p17"/>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6" name="Google Shape;176;p17"/>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Aim and Objectives</a:t>
            </a:r>
            <a:endParaRPr b="0" sz="2700" u="none" strike="noStrike">
              <a:solidFill>
                <a:srgbClr val="000000"/>
              </a:solidFill>
              <a:latin typeface="Arial"/>
              <a:ea typeface="Arial"/>
              <a:cs typeface="Arial"/>
              <a:sym typeface="Arial"/>
            </a:endParaRPr>
          </a:p>
        </p:txBody>
      </p:sp>
      <p:sp>
        <p:nvSpPr>
          <p:cNvPr id="177" name="Google Shape;177;p17"/>
          <p:cNvSpPr/>
          <p:nvPr/>
        </p:nvSpPr>
        <p:spPr>
          <a:xfrm>
            <a:off x="640080" y="1143000"/>
            <a:ext cx="10972440" cy="1051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8" name="Google Shape;178;p17"/>
          <p:cNvSpPr/>
          <p:nvPr/>
        </p:nvSpPr>
        <p:spPr>
          <a:xfrm>
            <a:off x="640080" y="1143000"/>
            <a:ext cx="72720" cy="1051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9" name="Google Shape;179;p17"/>
          <p:cNvSpPr/>
          <p:nvPr/>
        </p:nvSpPr>
        <p:spPr>
          <a:xfrm>
            <a:off x="868680" y="1235520"/>
            <a:ext cx="10560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Aim</a:t>
            </a:r>
            <a:endParaRPr b="0" sz="1700" u="none" strike="noStrike">
              <a:solidFill>
                <a:srgbClr val="000000"/>
              </a:solidFill>
              <a:latin typeface="Arial"/>
              <a:ea typeface="Arial"/>
              <a:cs typeface="Arial"/>
              <a:sym typeface="Arial"/>
            </a:endParaRPr>
          </a:p>
        </p:txBody>
      </p:sp>
      <p:sp>
        <p:nvSpPr>
          <p:cNvPr id="180" name="Google Shape;180;p17"/>
          <p:cNvSpPr/>
          <p:nvPr/>
        </p:nvSpPr>
        <p:spPr>
          <a:xfrm>
            <a:off x="868680" y="1539720"/>
            <a:ext cx="10560960" cy="517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Create an interactive web-based Digital Forensic Readiness Assessment Tool for measuring and improving the forensic readiness of SMEs using quantitative metrics.</a:t>
            </a:r>
            <a:endParaRPr b="0" sz="1400" u="none" strike="noStrike">
              <a:solidFill>
                <a:srgbClr val="000000"/>
              </a:solidFill>
              <a:latin typeface="Arial"/>
              <a:ea typeface="Arial"/>
              <a:cs typeface="Arial"/>
              <a:sym typeface="Arial"/>
            </a:endParaRPr>
          </a:p>
        </p:txBody>
      </p:sp>
      <p:sp>
        <p:nvSpPr>
          <p:cNvPr id="181" name="Google Shape;181;p17"/>
          <p:cNvSpPr/>
          <p:nvPr/>
        </p:nvSpPr>
        <p:spPr>
          <a:xfrm>
            <a:off x="731520" y="251460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2" name="Google Shape;182;p17"/>
          <p:cNvSpPr/>
          <p:nvPr/>
        </p:nvSpPr>
        <p:spPr>
          <a:xfrm>
            <a:off x="731520" y="251460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3" name="Google Shape;183;p17"/>
          <p:cNvSpPr/>
          <p:nvPr/>
        </p:nvSpPr>
        <p:spPr>
          <a:xfrm>
            <a:off x="960120" y="267912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1</a:t>
            </a:r>
            <a:endParaRPr b="0" sz="1700" u="none" strike="noStrike">
              <a:solidFill>
                <a:srgbClr val="000000"/>
              </a:solidFill>
              <a:latin typeface="Arial"/>
              <a:ea typeface="Arial"/>
              <a:cs typeface="Arial"/>
              <a:sym typeface="Arial"/>
            </a:endParaRPr>
          </a:p>
        </p:txBody>
      </p:sp>
      <p:sp>
        <p:nvSpPr>
          <p:cNvPr id="184" name="Google Shape;184;p17"/>
          <p:cNvSpPr/>
          <p:nvPr/>
        </p:nvSpPr>
        <p:spPr>
          <a:xfrm>
            <a:off x="960120" y="312732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Create an evaluation methodology appropriate for SMEs by analyzing current models of cybersecurity and forensic preparedness.</a:t>
            </a:r>
            <a:endParaRPr b="0" sz="1200" u="none" strike="noStrike">
              <a:solidFill>
                <a:srgbClr val="000000"/>
              </a:solidFill>
              <a:latin typeface="Arial"/>
              <a:ea typeface="Arial"/>
              <a:cs typeface="Arial"/>
              <a:sym typeface="Arial"/>
            </a:endParaRPr>
          </a:p>
        </p:txBody>
      </p:sp>
      <p:sp>
        <p:nvSpPr>
          <p:cNvPr id="185" name="Google Shape;185;p17"/>
          <p:cNvSpPr/>
          <p:nvPr/>
        </p:nvSpPr>
        <p:spPr>
          <a:xfrm>
            <a:off x="6263640" y="251460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6" name="Google Shape;186;p17"/>
          <p:cNvSpPr/>
          <p:nvPr/>
        </p:nvSpPr>
        <p:spPr>
          <a:xfrm>
            <a:off x="6263640" y="251460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7" name="Google Shape;187;p17"/>
          <p:cNvSpPr/>
          <p:nvPr/>
        </p:nvSpPr>
        <p:spPr>
          <a:xfrm>
            <a:off x="6492240" y="267912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2</a:t>
            </a:r>
            <a:endParaRPr b="0" sz="1700" u="none" strike="noStrike">
              <a:solidFill>
                <a:srgbClr val="000000"/>
              </a:solidFill>
              <a:latin typeface="Arial"/>
              <a:ea typeface="Arial"/>
              <a:cs typeface="Arial"/>
              <a:sym typeface="Arial"/>
            </a:endParaRPr>
          </a:p>
        </p:txBody>
      </p:sp>
      <p:sp>
        <p:nvSpPr>
          <p:cNvPr id="188" name="Google Shape;188;p17"/>
          <p:cNvSpPr/>
          <p:nvPr/>
        </p:nvSpPr>
        <p:spPr>
          <a:xfrm>
            <a:off x="6492240" y="312732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Make a three-tier interactive web application that includes a dashboard, automated scoring, domain surveys, and user authentication.</a:t>
            </a:r>
            <a:endParaRPr b="0" sz="1200" u="none" strike="noStrike">
              <a:solidFill>
                <a:srgbClr val="000000"/>
              </a:solidFill>
              <a:latin typeface="Arial"/>
              <a:ea typeface="Arial"/>
              <a:cs typeface="Arial"/>
              <a:sym typeface="Arial"/>
            </a:endParaRPr>
          </a:p>
        </p:txBody>
      </p:sp>
      <p:sp>
        <p:nvSpPr>
          <p:cNvPr id="189" name="Google Shape;189;p17"/>
          <p:cNvSpPr/>
          <p:nvPr/>
        </p:nvSpPr>
        <p:spPr>
          <a:xfrm>
            <a:off x="731520" y="393192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0" name="Google Shape;190;p17"/>
          <p:cNvSpPr/>
          <p:nvPr/>
        </p:nvSpPr>
        <p:spPr>
          <a:xfrm>
            <a:off x="731520" y="39319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1" name="Google Shape;191;p17"/>
          <p:cNvSpPr/>
          <p:nvPr/>
        </p:nvSpPr>
        <p:spPr>
          <a:xfrm>
            <a:off x="960120" y="409644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3</a:t>
            </a:r>
            <a:endParaRPr b="0" sz="1700" u="none" strike="noStrike">
              <a:solidFill>
                <a:srgbClr val="000000"/>
              </a:solidFill>
              <a:latin typeface="Arial"/>
              <a:ea typeface="Arial"/>
              <a:cs typeface="Arial"/>
              <a:sym typeface="Arial"/>
            </a:endParaRPr>
          </a:p>
        </p:txBody>
      </p:sp>
      <p:sp>
        <p:nvSpPr>
          <p:cNvPr id="192" name="Google Shape;192;p17"/>
          <p:cNvSpPr/>
          <p:nvPr/>
        </p:nvSpPr>
        <p:spPr>
          <a:xfrm>
            <a:off x="960120" y="454464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Create an automated scoring system to evaluate SMEs' forensic preparedness and generate a report.</a:t>
            </a:r>
            <a:endParaRPr b="0" sz="1200" u="none" strike="noStrike">
              <a:solidFill>
                <a:srgbClr val="000000"/>
              </a:solidFill>
              <a:latin typeface="Arial"/>
              <a:ea typeface="Arial"/>
              <a:cs typeface="Arial"/>
              <a:sym typeface="Arial"/>
            </a:endParaRPr>
          </a:p>
        </p:txBody>
      </p:sp>
      <p:sp>
        <p:nvSpPr>
          <p:cNvPr id="193" name="Google Shape;193;p17"/>
          <p:cNvSpPr/>
          <p:nvPr/>
        </p:nvSpPr>
        <p:spPr>
          <a:xfrm>
            <a:off x="6263640" y="393192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4" name="Google Shape;194;p17"/>
          <p:cNvSpPr/>
          <p:nvPr/>
        </p:nvSpPr>
        <p:spPr>
          <a:xfrm>
            <a:off x="6263640" y="39319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5" name="Google Shape;195;p17"/>
          <p:cNvSpPr/>
          <p:nvPr/>
        </p:nvSpPr>
        <p:spPr>
          <a:xfrm>
            <a:off x="6492240" y="409644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4</a:t>
            </a:r>
            <a:endParaRPr b="0" sz="1700" u="none" strike="noStrike">
              <a:solidFill>
                <a:srgbClr val="000000"/>
              </a:solidFill>
              <a:latin typeface="Arial"/>
              <a:ea typeface="Arial"/>
              <a:cs typeface="Arial"/>
              <a:sym typeface="Arial"/>
            </a:endParaRPr>
          </a:p>
        </p:txBody>
      </p:sp>
      <p:sp>
        <p:nvSpPr>
          <p:cNvPr id="196" name="Google Shape;196;p17"/>
          <p:cNvSpPr/>
          <p:nvPr/>
        </p:nvSpPr>
        <p:spPr>
          <a:xfrm>
            <a:off x="6492240" y="454464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Evaluate the developed software artifact empirically.</a:t>
            </a:r>
            <a:endParaRPr b="0" sz="1200" u="none" strike="noStrike">
              <a:solidFill>
                <a:srgbClr val="000000"/>
              </a:solidFill>
              <a:latin typeface="Arial"/>
              <a:ea typeface="Arial"/>
              <a:cs typeface="Arial"/>
              <a:sym typeface="Arial"/>
            </a:endParaRPr>
          </a:p>
        </p:txBody>
      </p:sp>
      <p:sp>
        <p:nvSpPr>
          <p:cNvPr id="197" name="Google Shape;197;p17"/>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8" name="Google Shape;198;p17"/>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5</a:t>
            </a:r>
            <a:endParaRPr b="0" sz="800" u="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18"/>
          <p:cNvSpPr/>
          <p:nvPr/>
        </p:nvSpPr>
        <p:spPr>
          <a:xfrm>
            <a:off x="0" y="0"/>
            <a:ext cx="12191400" cy="685770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4" name="Google Shape;204;p18"/>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5" name="Google Shape;205;p18"/>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Literature Review Summary</a:t>
            </a:r>
            <a:endParaRPr b="0" sz="2700" u="none" strike="noStrike">
              <a:solidFill>
                <a:srgbClr val="000000"/>
              </a:solidFill>
              <a:latin typeface="Arial"/>
              <a:ea typeface="Arial"/>
              <a:cs typeface="Arial"/>
              <a:sym typeface="Arial"/>
            </a:endParaRPr>
          </a:p>
        </p:txBody>
      </p:sp>
      <p:sp>
        <p:nvSpPr>
          <p:cNvPr id="206" name="Google Shape;206;p18"/>
          <p:cNvSpPr/>
          <p:nvPr/>
        </p:nvSpPr>
        <p:spPr>
          <a:xfrm>
            <a:off x="594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7" name="Google Shape;207;p18"/>
          <p:cNvSpPr/>
          <p:nvPr/>
        </p:nvSpPr>
        <p:spPr>
          <a:xfrm>
            <a:off x="594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8" name="Google Shape;208;p18"/>
          <p:cNvSpPr/>
          <p:nvPr/>
        </p:nvSpPr>
        <p:spPr>
          <a:xfrm>
            <a:off x="822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DFR Foundations</a:t>
            </a:r>
            <a:endParaRPr b="0" sz="1700" u="none" strike="noStrike">
              <a:solidFill>
                <a:srgbClr val="000000"/>
              </a:solidFill>
              <a:latin typeface="Arial"/>
              <a:ea typeface="Arial"/>
              <a:cs typeface="Arial"/>
              <a:sym typeface="Arial"/>
            </a:endParaRPr>
          </a:p>
        </p:txBody>
      </p:sp>
      <p:sp>
        <p:nvSpPr>
          <p:cNvPr id="209" name="Google Shape;209;p18"/>
          <p:cNvSpPr/>
          <p:nvPr/>
        </p:nvSpPr>
        <p:spPr>
          <a:xfrm>
            <a:off x="822950" y="2115724"/>
            <a:ext cx="2285700" cy="3033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Previous research proves the significance of pre-incident logging, chain of custody, evidence protection, time synchronization, and incident response preparedness in DFR.</a:t>
            </a:r>
            <a:endParaRPr b="0" sz="1400" u="none" strike="noStrike">
              <a:solidFill>
                <a:srgbClr val="000000"/>
              </a:solidFill>
              <a:latin typeface="Arial"/>
              <a:ea typeface="Arial"/>
              <a:cs typeface="Arial"/>
              <a:sym typeface="Arial"/>
            </a:endParaRPr>
          </a:p>
        </p:txBody>
      </p:sp>
      <p:sp>
        <p:nvSpPr>
          <p:cNvPr id="210" name="Google Shape;210;p18"/>
          <p:cNvSpPr/>
          <p:nvPr/>
        </p:nvSpPr>
        <p:spPr>
          <a:xfrm>
            <a:off x="3456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1" name="Google Shape;211;p18"/>
          <p:cNvSpPr/>
          <p:nvPr/>
        </p:nvSpPr>
        <p:spPr>
          <a:xfrm>
            <a:off x="3456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2" name="Google Shape;212;p18"/>
          <p:cNvSpPr/>
          <p:nvPr/>
        </p:nvSpPr>
        <p:spPr>
          <a:xfrm>
            <a:off x="3684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International Standards</a:t>
            </a:r>
            <a:endParaRPr b="0" sz="1700" u="none" strike="noStrike">
              <a:solidFill>
                <a:srgbClr val="000000"/>
              </a:solidFill>
              <a:latin typeface="Arial"/>
              <a:ea typeface="Arial"/>
              <a:cs typeface="Arial"/>
              <a:sym typeface="Arial"/>
            </a:endParaRPr>
          </a:p>
        </p:txBody>
      </p:sp>
      <p:sp>
        <p:nvSpPr>
          <p:cNvPr id="213" name="Google Shape;213;p18"/>
          <p:cNvSpPr/>
          <p:nvPr/>
        </p:nvSpPr>
        <p:spPr>
          <a:xfrm>
            <a:off x="3684950" y="2115724"/>
            <a:ext cx="2285700" cy="2654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ISO/IEC 27043 defines the process of investigation and evidence gathering; NIST CSF 2.0 facilitates Govern, Identify, Protect, Detect, Respond, and Recover.</a:t>
            </a:r>
            <a:endParaRPr b="0" sz="1400" u="none" strike="noStrike">
              <a:solidFill>
                <a:srgbClr val="000000"/>
              </a:solidFill>
              <a:latin typeface="Arial"/>
              <a:ea typeface="Arial"/>
              <a:cs typeface="Arial"/>
              <a:sym typeface="Arial"/>
            </a:endParaRPr>
          </a:p>
        </p:txBody>
      </p:sp>
      <p:sp>
        <p:nvSpPr>
          <p:cNvPr id="214" name="Google Shape;214;p18"/>
          <p:cNvSpPr/>
          <p:nvPr/>
        </p:nvSpPr>
        <p:spPr>
          <a:xfrm>
            <a:off x="6318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5" name="Google Shape;215;p18"/>
          <p:cNvSpPr/>
          <p:nvPr/>
        </p:nvSpPr>
        <p:spPr>
          <a:xfrm>
            <a:off x="6318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6" name="Google Shape;216;p18"/>
          <p:cNvSpPr/>
          <p:nvPr/>
        </p:nvSpPr>
        <p:spPr>
          <a:xfrm>
            <a:off x="6546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Security Dynamics</a:t>
            </a:r>
            <a:endParaRPr b="0" sz="1700" u="none" strike="noStrike">
              <a:solidFill>
                <a:srgbClr val="000000"/>
              </a:solidFill>
              <a:latin typeface="Arial"/>
              <a:ea typeface="Arial"/>
              <a:cs typeface="Arial"/>
              <a:sym typeface="Arial"/>
            </a:endParaRPr>
          </a:p>
        </p:txBody>
      </p:sp>
      <p:sp>
        <p:nvSpPr>
          <p:cNvPr id="217" name="Google Shape;217;p18"/>
          <p:cNvSpPr/>
          <p:nvPr/>
        </p:nvSpPr>
        <p:spPr>
          <a:xfrm>
            <a:off x="6546950" y="2007724"/>
            <a:ext cx="2285700" cy="3141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Prior research identifies budget constraints, lack of skill sets, SOC capabilities, and incident response maturity as challenges for SMEs.</a:t>
            </a:r>
            <a:endParaRPr b="0" sz="1400" u="none" strike="noStrike">
              <a:solidFill>
                <a:srgbClr val="000000"/>
              </a:solidFill>
              <a:latin typeface="Arial"/>
              <a:ea typeface="Arial"/>
              <a:cs typeface="Arial"/>
              <a:sym typeface="Arial"/>
            </a:endParaRPr>
          </a:p>
        </p:txBody>
      </p:sp>
      <p:sp>
        <p:nvSpPr>
          <p:cNvPr id="218" name="Google Shape;218;p18"/>
          <p:cNvSpPr/>
          <p:nvPr/>
        </p:nvSpPr>
        <p:spPr>
          <a:xfrm>
            <a:off x="9180720" y="1143000"/>
            <a:ext cx="242280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9" name="Google Shape;219;p18"/>
          <p:cNvSpPr/>
          <p:nvPr/>
        </p:nvSpPr>
        <p:spPr>
          <a:xfrm>
            <a:off x="918072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0" name="Google Shape;220;p18"/>
          <p:cNvSpPr/>
          <p:nvPr/>
        </p:nvSpPr>
        <p:spPr>
          <a:xfrm>
            <a:off x="9409320" y="1307520"/>
            <a:ext cx="201132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Gap</a:t>
            </a:r>
            <a:endParaRPr b="0" sz="1700" u="none" strike="noStrike">
              <a:solidFill>
                <a:srgbClr val="000000"/>
              </a:solidFill>
              <a:latin typeface="Arial"/>
              <a:ea typeface="Arial"/>
              <a:cs typeface="Arial"/>
              <a:sym typeface="Arial"/>
            </a:endParaRPr>
          </a:p>
        </p:txBody>
      </p:sp>
      <p:sp>
        <p:nvSpPr>
          <p:cNvPr id="221" name="Google Shape;221;p18"/>
          <p:cNvSpPr/>
          <p:nvPr/>
        </p:nvSpPr>
        <p:spPr>
          <a:xfrm>
            <a:off x="9409325" y="1971724"/>
            <a:ext cx="2011200" cy="3177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Current methods have been described as abstract, expensive, static, or general risk-related. The proposed method addresses the need for a web-based scoring and recommendation system for DFR.</a:t>
            </a:r>
            <a:endParaRPr b="0" sz="1400" u="none" strike="noStrike">
              <a:solidFill>
                <a:srgbClr val="000000"/>
              </a:solidFill>
              <a:latin typeface="Arial"/>
              <a:ea typeface="Arial"/>
              <a:cs typeface="Arial"/>
              <a:sym typeface="Arial"/>
            </a:endParaRPr>
          </a:p>
        </p:txBody>
      </p:sp>
      <p:sp>
        <p:nvSpPr>
          <p:cNvPr id="222" name="Google Shape;222;p18"/>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3" name="Google Shape;223;p18"/>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6</a:t>
            </a:r>
            <a:endParaRPr b="0" sz="800" u="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19"/>
          <p:cNvSpPr/>
          <p:nvPr/>
        </p:nvSpPr>
        <p:spPr>
          <a:xfrm>
            <a:off x="0" y="3600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9" name="Google Shape;229;p19"/>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0" name="Google Shape;230;p19"/>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Methodology</a:t>
            </a:r>
            <a:endParaRPr b="0" sz="2700" u="none" strike="noStrike">
              <a:solidFill>
                <a:srgbClr val="000000"/>
              </a:solidFill>
              <a:latin typeface="Arial"/>
              <a:ea typeface="Arial"/>
              <a:cs typeface="Arial"/>
              <a:sym typeface="Arial"/>
            </a:endParaRPr>
          </a:p>
        </p:txBody>
      </p:sp>
      <p:sp>
        <p:nvSpPr>
          <p:cNvPr id="231" name="Google Shape;231;p19"/>
          <p:cNvSpPr/>
          <p:nvPr/>
        </p:nvSpPr>
        <p:spPr>
          <a:xfrm>
            <a:off x="64008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2" name="Google Shape;232;p19"/>
          <p:cNvSpPr/>
          <p:nvPr/>
        </p:nvSpPr>
        <p:spPr>
          <a:xfrm>
            <a:off x="64008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3" name="Google Shape;233;p19"/>
          <p:cNvSpPr/>
          <p:nvPr/>
        </p:nvSpPr>
        <p:spPr>
          <a:xfrm>
            <a:off x="86868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Design</a:t>
            </a:r>
            <a:endParaRPr b="0" sz="1700" u="none" strike="noStrike">
              <a:solidFill>
                <a:srgbClr val="000000"/>
              </a:solidFill>
              <a:latin typeface="Arial"/>
              <a:ea typeface="Arial"/>
              <a:cs typeface="Arial"/>
              <a:sym typeface="Arial"/>
            </a:endParaRPr>
          </a:p>
        </p:txBody>
      </p:sp>
      <p:sp>
        <p:nvSpPr>
          <p:cNvPr id="234" name="Google Shape;234;p19"/>
          <p:cNvSpPr/>
          <p:nvPr/>
        </p:nvSpPr>
        <p:spPr>
          <a:xfrm>
            <a:off x="868680" y="175572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Epistemology: Pragmatism; ontology: Objectivism/Realism. A mixed method approach to score quantitative data and gather qualitative feedback.</a:t>
            </a:r>
            <a:endParaRPr b="0" sz="1300" u="none" strike="noStrike">
              <a:solidFill>
                <a:srgbClr val="000000"/>
              </a:solidFill>
              <a:latin typeface="Arial"/>
              <a:ea typeface="Arial"/>
              <a:cs typeface="Arial"/>
              <a:sym typeface="Arial"/>
            </a:endParaRPr>
          </a:p>
        </p:txBody>
      </p:sp>
      <p:sp>
        <p:nvSpPr>
          <p:cNvPr id="235" name="Google Shape;235;p19"/>
          <p:cNvSpPr/>
          <p:nvPr/>
        </p:nvSpPr>
        <p:spPr>
          <a:xfrm>
            <a:off x="434340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6" name="Google Shape;236;p19"/>
          <p:cNvSpPr/>
          <p:nvPr/>
        </p:nvSpPr>
        <p:spPr>
          <a:xfrm>
            <a:off x="434340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7" name="Google Shape;237;p19"/>
          <p:cNvSpPr/>
          <p:nvPr/>
        </p:nvSpPr>
        <p:spPr>
          <a:xfrm>
            <a:off x="457200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Strategy</a:t>
            </a:r>
            <a:endParaRPr b="0" sz="1700" u="none" strike="noStrike">
              <a:solidFill>
                <a:srgbClr val="000000"/>
              </a:solidFill>
              <a:latin typeface="Arial"/>
              <a:ea typeface="Arial"/>
              <a:cs typeface="Arial"/>
              <a:sym typeface="Arial"/>
            </a:endParaRPr>
          </a:p>
        </p:txBody>
      </p:sp>
      <p:sp>
        <p:nvSpPr>
          <p:cNvPr id="238" name="Google Shape;238;p19"/>
          <p:cNvSpPr/>
          <p:nvPr/>
        </p:nvSpPr>
        <p:spPr>
          <a:xfrm>
            <a:off x="4572000" y="1755720"/>
            <a:ext cx="3062880" cy="883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Design Science Research (DSR): problem identification, objectives identification, design &amp; development, demonstration &amp; evaluation.</a:t>
            </a:r>
            <a:endParaRPr b="0" sz="1300" u="none" strike="noStrike">
              <a:solidFill>
                <a:srgbClr val="000000"/>
              </a:solidFill>
              <a:latin typeface="Arial"/>
              <a:ea typeface="Arial"/>
              <a:cs typeface="Arial"/>
              <a:sym typeface="Arial"/>
            </a:endParaRPr>
          </a:p>
        </p:txBody>
      </p:sp>
      <p:sp>
        <p:nvSpPr>
          <p:cNvPr id="239" name="Google Shape;239;p19"/>
          <p:cNvSpPr/>
          <p:nvPr/>
        </p:nvSpPr>
        <p:spPr>
          <a:xfrm>
            <a:off x="804672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0" name="Google Shape;240;p19"/>
          <p:cNvSpPr/>
          <p:nvPr/>
        </p:nvSpPr>
        <p:spPr>
          <a:xfrm>
            <a:off x="804672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1" name="Google Shape;241;p19"/>
          <p:cNvSpPr/>
          <p:nvPr/>
        </p:nvSpPr>
        <p:spPr>
          <a:xfrm>
            <a:off x="827532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Onion</a:t>
            </a:r>
            <a:endParaRPr b="0" sz="1700" u="none" strike="noStrike">
              <a:solidFill>
                <a:srgbClr val="000000"/>
              </a:solidFill>
              <a:latin typeface="Arial"/>
              <a:ea typeface="Arial"/>
              <a:cs typeface="Arial"/>
              <a:sym typeface="Arial"/>
            </a:endParaRPr>
          </a:p>
        </p:txBody>
      </p:sp>
      <p:sp>
        <p:nvSpPr>
          <p:cNvPr id="242" name="Google Shape;242;p19"/>
          <p:cNvSpPr/>
          <p:nvPr/>
        </p:nvSpPr>
        <p:spPr>
          <a:xfrm>
            <a:off x="8275320" y="175572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Pragmatism, Mixed-method, DSR, Multiple Method Selection, Cross-sectional Test, Web Surveys, Scoring &amp; Inductive Coding.</a:t>
            </a:r>
            <a:endParaRPr b="0" sz="1300" u="none" strike="noStrike">
              <a:solidFill>
                <a:srgbClr val="000000"/>
              </a:solidFill>
              <a:latin typeface="Arial"/>
              <a:ea typeface="Arial"/>
              <a:cs typeface="Arial"/>
              <a:sym typeface="Arial"/>
            </a:endParaRPr>
          </a:p>
        </p:txBody>
      </p:sp>
      <p:sp>
        <p:nvSpPr>
          <p:cNvPr id="243" name="Google Shape;243;p19"/>
          <p:cNvSpPr/>
          <p:nvPr/>
        </p:nvSpPr>
        <p:spPr>
          <a:xfrm>
            <a:off x="64008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4" name="Google Shape;244;p19"/>
          <p:cNvSpPr/>
          <p:nvPr/>
        </p:nvSpPr>
        <p:spPr>
          <a:xfrm>
            <a:off x="64008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5" name="Google Shape;245;p19"/>
          <p:cNvSpPr/>
          <p:nvPr/>
        </p:nvSpPr>
        <p:spPr>
          <a:xfrm>
            <a:off x="86868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Data Collection</a:t>
            </a:r>
            <a:endParaRPr b="0" sz="1700" u="none" strike="noStrike">
              <a:solidFill>
                <a:srgbClr val="000000"/>
              </a:solidFill>
              <a:latin typeface="Arial"/>
              <a:ea typeface="Arial"/>
              <a:cs typeface="Arial"/>
              <a:sym typeface="Arial"/>
            </a:endParaRPr>
          </a:p>
        </p:txBody>
      </p:sp>
      <p:sp>
        <p:nvSpPr>
          <p:cNvPr id="246" name="Google Shape;246;p19"/>
          <p:cNvSpPr/>
          <p:nvPr/>
        </p:nvSpPr>
        <p:spPr>
          <a:xfrm>
            <a:off x="868680" y="395028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Primary telemetry is from the responses to the assessments and a follow-up demonstration survey which includes the 10-question System Usability Scale (SUS) and open-ended questions.</a:t>
            </a:r>
            <a:endParaRPr b="0" sz="1300" u="none" strike="noStrike">
              <a:solidFill>
                <a:srgbClr val="000000"/>
              </a:solidFill>
              <a:latin typeface="Arial"/>
              <a:ea typeface="Arial"/>
              <a:cs typeface="Arial"/>
              <a:sym typeface="Arial"/>
            </a:endParaRPr>
          </a:p>
        </p:txBody>
      </p:sp>
      <p:sp>
        <p:nvSpPr>
          <p:cNvPr id="247" name="Google Shape;247;p19"/>
          <p:cNvSpPr/>
          <p:nvPr/>
        </p:nvSpPr>
        <p:spPr>
          <a:xfrm>
            <a:off x="434340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8" name="Google Shape;248;p19"/>
          <p:cNvSpPr/>
          <p:nvPr/>
        </p:nvSpPr>
        <p:spPr>
          <a:xfrm>
            <a:off x="434340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9" name="Google Shape;249;p19"/>
          <p:cNvSpPr/>
          <p:nvPr/>
        </p:nvSpPr>
        <p:spPr>
          <a:xfrm>
            <a:off x="457200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Participants</a:t>
            </a:r>
            <a:endParaRPr b="0" sz="1700" u="none" strike="noStrike">
              <a:solidFill>
                <a:srgbClr val="000000"/>
              </a:solidFill>
              <a:latin typeface="Arial"/>
              <a:ea typeface="Arial"/>
              <a:cs typeface="Arial"/>
              <a:sym typeface="Arial"/>
            </a:endParaRPr>
          </a:p>
        </p:txBody>
      </p:sp>
      <p:sp>
        <p:nvSpPr>
          <p:cNvPr id="250" name="Google Shape;250;p19"/>
          <p:cNvSpPr/>
          <p:nvPr/>
        </p:nvSpPr>
        <p:spPr>
          <a:xfrm>
            <a:off x="4572000" y="395028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Sampling is targeted at IT SMEs, system administrators and security students. Data transfer via HTTPS. Data is anonymized.</a:t>
            </a:r>
            <a:endParaRPr b="0" sz="1300" u="none" strike="noStrike">
              <a:solidFill>
                <a:srgbClr val="000000"/>
              </a:solidFill>
              <a:latin typeface="Arial"/>
              <a:ea typeface="Arial"/>
              <a:cs typeface="Arial"/>
              <a:sym typeface="Arial"/>
            </a:endParaRPr>
          </a:p>
        </p:txBody>
      </p:sp>
      <p:sp>
        <p:nvSpPr>
          <p:cNvPr id="251" name="Google Shape;251;p19"/>
          <p:cNvSpPr/>
          <p:nvPr/>
        </p:nvSpPr>
        <p:spPr>
          <a:xfrm>
            <a:off x="804672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2" name="Google Shape;252;p19"/>
          <p:cNvSpPr/>
          <p:nvPr/>
        </p:nvSpPr>
        <p:spPr>
          <a:xfrm>
            <a:off x="804672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3" name="Google Shape;253;p19"/>
          <p:cNvSpPr/>
          <p:nvPr/>
        </p:nvSpPr>
        <p:spPr>
          <a:xfrm>
            <a:off x="827532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Data Analysis</a:t>
            </a:r>
            <a:endParaRPr b="0" sz="1700" u="none" strike="noStrike">
              <a:solidFill>
                <a:srgbClr val="000000"/>
              </a:solidFill>
              <a:latin typeface="Arial"/>
              <a:ea typeface="Arial"/>
              <a:cs typeface="Arial"/>
              <a:sym typeface="Arial"/>
            </a:endParaRPr>
          </a:p>
        </p:txBody>
      </p:sp>
      <p:sp>
        <p:nvSpPr>
          <p:cNvPr id="254" name="Google Shape;254;p19"/>
          <p:cNvSpPr/>
          <p:nvPr/>
        </p:nvSpPr>
        <p:spPr>
          <a:xfrm>
            <a:off x="8275320" y="3950280"/>
            <a:ext cx="3062880" cy="883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Quantitative: mean, median, standard deviation, SUS benchmark (&gt;68). Qualitative: Braun &amp; Clarke six-step analysis.</a:t>
            </a:r>
            <a:endParaRPr b="0" sz="1300" u="none" strike="noStrike">
              <a:solidFill>
                <a:srgbClr val="000000"/>
              </a:solidFill>
              <a:latin typeface="Arial"/>
              <a:ea typeface="Arial"/>
              <a:cs typeface="Arial"/>
              <a:sym typeface="Arial"/>
            </a:endParaRPr>
          </a:p>
        </p:txBody>
      </p:sp>
      <p:sp>
        <p:nvSpPr>
          <p:cNvPr id="255" name="Google Shape;255;p19"/>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6" name="Google Shape;256;p19"/>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7</a:t>
            </a:r>
            <a:endParaRPr b="0" sz="800" u="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20"/>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2" name="Google Shape;262;p20"/>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3" name="Google Shape;263;p20"/>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Project Planning and Resources</a:t>
            </a:r>
            <a:endParaRPr b="0" sz="2700" u="none" strike="noStrike">
              <a:solidFill>
                <a:srgbClr val="000000"/>
              </a:solidFill>
              <a:latin typeface="Arial"/>
              <a:ea typeface="Arial"/>
              <a:cs typeface="Arial"/>
              <a:sym typeface="Arial"/>
            </a:endParaRPr>
          </a:p>
        </p:txBody>
      </p:sp>
      <p:sp>
        <p:nvSpPr>
          <p:cNvPr id="264" name="Google Shape;264;p20"/>
          <p:cNvSpPr/>
          <p:nvPr/>
        </p:nvSpPr>
        <p:spPr>
          <a:xfrm>
            <a:off x="640080" y="123444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1–7 Jun</a:t>
            </a:r>
            <a:endParaRPr b="0" sz="1150" u="none" strike="noStrike">
              <a:solidFill>
                <a:srgbClr val="000000"/>
              </a:solidFill>
              <a:latin typeface="Arial"/>
              <a:ea typeface="Arial"/>
              <a:cs typeface="Arial"/>
              <a:sym typeface="Arial"/>
            </a:endParaRPr>
          </a:p>
        </p:txBody>
      </p:sp>
      <p:sp>
        <p:nvSpPr>
          <p:cNvPr id="265" name="Google Shape;265;p20"/>
          <p:cNvSpPr/>
          <p:nvPr/>
        </p:nvSpPr>
        <p:spPr>
          <a:xfrm>
            <a:off x="1965960" y="125280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66" name="Google Shape;266;p20"/>
          <p:cNvCxnSpPr/>
          <p:nvPr/>
        </p:nvCxnSpPr>
        <p:spPr>
          <a:xfrm>
            <a:off x="2048040" y="1417320"/>
            <a:ext cx="360" cy="475560"/>
          </a:xfrm>
          <a:prstGeom prst="straightConnector1">
            <a:avLst/>
          </a:prstGeom>
          <a:noFill/>
          <a:ln cap="flat" cmpd="sng" w="9525">
            <a:solidFill>
              <a:srgbClr val="D6E0E5"/>
            </a:solidFill>
            <a:prstDash val="solid"/>
            <a:round/>
            <a:headEnd len="sm" w="sm" type="none"/>
            <a:tailEnd len="sm" w="sm" type="none"/>
          </a:ln>
        </p:spPr>
      </p:cxnSp>
      <p:sp>
        <p:nvSpPr>
          <p:cNvPr id="267" name="Google Shape;267;p20"/>
          <p:cNvSpPr/>
          <p:nvPr/>
        </p:nvSpPr>
        <p:spPr>
          <a:xfrm>
            <a:off x="2331720" y="121608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Topic exploration</a:t>
            </a:r>
            <a:endParaRPr b="0" sz="1250" u="none" strike="noStrike">
              <a:solidFill>
                <a:srgbClr val="000000"/>
              </a:solidFill>
              <a:latin typeface="Arial"/>
              <a:ea typeface="Arial"/>
              <a:cs typeface="Arial"/>
              <a:sym typeface="Arial"/>
            </a:endParaRPr>
          </a:p>
        </p:txBody>
      </p:sp>
      <p:sp>
        <p:nvSpPr>
          <p:cNvPr id="268" name="Google Shape;268;p20"/>
          <p:cNvSpPr/>
          <p:nvPr/>
        </p:nvSpPr>
        <p:spPr>
          <a:xfrm>
            <a:off x="640080" y="189288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8–14 Jun</a:t>
            </a:r>
            <a:endParaRPr b="0" sz="1150" u="none" strike="noStrike">
              <a:solidFill>
                <a:srgbClr val="000000"/>
              </a:solidFill>
              <a:latin typeface="Arial"/>
              <a:ea typeface="Arial"/>
              <a:cs typeface="Arial"/>
              <a:sym typeface="Arial"/>
            </a:endParaRPr>
          </a:p>
        </p:txBody>
      </p:sp>
      <p:sp>
        <p:nvSpPr>
          <p:cNvPr id="269" name="Google Shape;269;p20"/>
          <p:cNvSpPr/>
          <p:nvPr/>
        </p:nvSpPr>
        <p:spPr>
          <a:xfrm>
            <a:off x="1965960" y="191124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70" name="Google Shape;270;p20"/>
          <p:cNvCxnSpPr/>
          <p:nvPr/>
        </p:nvCxnSpPr>
        <p:spPr>
          <a:xfrm>
            <a:off x="2048040" y="2075400"/>
            <a:ext cx="360" cy="475920"/>
          </a:xfrm>
          <a:prstGeom prst="straightConnector1">
            <a:avLst/>
          </a:prstGeom>
          <a:noFill/>
          <a:ln cap="flat" cmpd="sng" w="9525">
            <a:solidFill>
              <a:srgbClr val="D6E0E5"/>
            </a:solidFill>
            <a:prstDash val="solid"/>
            <a:round/>
            <a:headEnd len="sm" w="sm" type="none"/>
            <a:tailEnd len="sm" w="sm" type="none"/>
          </a:ln>
        </p:spPr>
      </p:cxnSp>
      <p:sp>
        <p:nvSpPr>
          <p:cNvPr id="271" name="Google Shape;271;p20"/>
          <p:cNvSpPr/>
          <p:nvPr/>
        </p:nvSpPr>
        <p:spPr>
          <a:xfrm>
            <a:off x="2331720" y="187452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Topic refinement</a:t>
            </a:r>
            <a:endParaRPr b="0" sz="1250" u="none" strike="noStrike">
              <a:solidFill>
                <a:srgbClr val="000000"/>
              </a:solidFill>
              <a:latin typeface="Arial"/>
              <a:ea typeface="Arial"/>
              <a:cs typeface="Arial"/>
              <a:sym typeface="Arial"/>
            </a:endParaRPr>
          </a:p>
        </p:txBody>
      </p:sp>
      <p:sp>
        <p:nvSpPr>
          <p:cNvPr id="272" name="Google Shape;272;p20"/>
          <p:cNvSpPr/>
          <p:nvPr/>
        </p:nvSpPr>
        <p:spPr>
          <a:xfrm>
            <a:off x="640080" y="255132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15–30 Jun</a:t>
            </a:r>
            <a:endParaRPr b="0" sz="1150" u="none" strike="noStrike">
              <a:solidFill>
                <a:srgbClr val="000000"/>
              </a:solidFill>
              <a:latin typeface="Arial"/>
              <a:ea typeface="Arial"/>
              <a:cs typeface="Arial"/>
              <a:sym typeface="Arial"/>
            </a:endParaRPr>
          </a:p>
        </p:txBody>
      </p:sp>
      <p:sp>
        <p:nvSpPr>
          <p:cNvPr id="273" name="Google Shape;273;p20"/>
          <p:cNvSpPr/>
          <p:nvPr/>
        </p:nvSpPr>
        <p:spPr>
          <a:xfrm>
            <a:off x="1965960" y="256932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74" name="Google Shape;274;p20"/>
          <p:cNvCxnSpPr/>
          <p:nvPr/>
        </p:nvCxnSpPr>
        <p:spPr>
          <a:xfrm>
            <a:off x="2048040" y="2733840"/>
            <a:ext cx="360" cy="475920"/>
          </a:xfrm>
          <a:prstGeom prst="straightConnector1">
            <a:avLst/>
          </a:prstGeom>
          <a:noFill/>
          <a:ln cap="flat" cmpd="sng" w="9525">
            <a:solidFill>
              <a:srgbClr val="D6E0E5"/>
            </a:solidFill>
            <a:prstDash val="solid"/>
            <a:round/>
            <a:headEnd len="sm" w="sm" type="none"/>
            <a:tailEnd len="sm" w="sm" type="none"/>
          </a:ln>
        </p:spPr>
      </p:cxnSp>
      <p:sp>
        <p:nvSpPr>
          <p:cNvPr id="275" name="Google Shape;275;p20"/>
          <p:cNvSpPr/>
          <p:nvPr/>
        </p:nvSpPr>
        <p:spPr>
          <a:xfrm>
            <a:off x="2331720" y="253296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Literature search</a:t>
            </a:r>
            <a:endParaRPr b="0" sz="1250" u="none" strike="noStrike">
              <a:solidFill>
                <a:srgbClr val="000000"/>
              </a:solidFill>
              <a:latin typeface="Arial"/>
              <a:ea typeface="Arial"/>
              <a:cs typeface="Arial"/>
              <a:sym typeface="Arial"/>
            </a:endParaRPr>
          </a:p>
        </p:txBody>
      </p:sp>
      <p:sp>
        <p:nvSpPr>
          <p:cNvPr id="276" name="Google Shape;276;p20"/>
          <p:cNvSpPr/>
          <p:nvPr/>
        </p:nvSpPr>
        <p:spPr>
          <a:xfrm>
            <a:off x="640080" y="320940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1–15 Jul</a:t>
            </a:r>
            <a:endParaRPr b="0" sz="1150" u="none" strike="noStrike">
              <a:solidFill>
                <a:srgbClr val="000000"/>
              </a:solidFill>
              <a:latin typeface="Arial"/>
              <a:ea typeface="Arial"/>
              <a:cs typeface="Arial"/>
              <a:sym typeface="Arial"/>
            </a:endParaRPr>
          </a:p>
        </p:txBody>
      </p:sp>
      <p:sp>
        <p:nvSpPr>
          <p:cNvPr id="277" name="Google Shape;277;p20"/>
          <p:cNvSpPr/>
          <p:nvPr/>
        </p:nvSpPr>
        <p:spPr>
          <a:xfrm>
            <a:off x="1965960" y="322776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78" name="Google Shape;278;p20"/>
          <p:cNvCxnSpPr/>
          <p:nvPr/>
        </p:nvCxnSpPr>
        <p:spPr>
          <a:xfrm>
            <a:off x="2048040" y="3392280"/>
            <a:ext cx="360" cy="475920"/>
          </a:xfrm>
          <a:prstGeom prst="straightConnector1">
            <a:avLst/>
          </a:prstGeom>
          <a:noFill/>
          <a:ln cap="flat" cmpd="sng" w="9525">
            <a:solidFill>
              <a:srgbClr val="D6E0E5"/>
            </a:solidFill>
            <a:prstDash val="solid"/>
            <a:round/>
            <a:headEnd len="sm" w="sm" type="none"/>
            <a:tailEnd len="sm" w="sm" type="none"/>
          </a:ln>
        </p:spPr>
      </p:cxnSp>
      <p:sp>
        <p:nvSpPr>
          <p:cNvPr id="279" name="Google Shape;279;p20"/>
          <p:cNvSpPr/>
          <p:nvPr/>
        </p:nvSpPr>
        <p:spPr>
          <a:xfrm>
            <a:off x="2331720" y="319140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Review &amp; gap</a:t>
            </a:r>
            <a:endParaRPr b="0" sz="1250" u="none" strike="noStrike">
              <a:solidFill>
                <a:srgbClr val="000000"/>
              </a:solidFill>
              <a:latin typeface="Arial"/>
              <a:ea typeface="Arial"/>
              <a:cs typeface="Arial"/>
              <a:sym typeface="Arial"/>
            </a:endParaRPr>
          </a:p>
        </p:txBody>
      </p:sp>
      <p:sp>
        <p:nvSpPr>
          <p:cNvPr id="280" name="Google Shape;280;p20"/>
          <p:cNvSpPr/>
          <p:nvPr/>
        </p:nvSpPr>
        <p:spPr>
          <a:xfrm>
            <a:off x="640080" y="386784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16–31 Jul</a:t>
            </a:r>
            <a:endParaRPr b="0" sz="1150" u="none" strike="noStrike">
              <a:solidFill>
                <a:srgbClr val="000000"/>
              </a:solidFill>
              <a:latin typeface="Arial"/>
              <a:ea typeface="Arial"/>
              <a:cs typeface="Arial"/>
              <a:sym typeface="Arial"/>
            </a:endParaRPr>
          </a:p>
        </p:txBody>
      </p:sp>
      <p:sp>
        <p:nvSpPr>
          <p:cNvPr id="281" name="Google Shape;281;p20"/>
          <p:cNvSpPr/>
          <p:nvPr/>
        </p:nvSpPr>
        <p:spPr>
          <a:xfrm>
            <a:off x="1965960" y="388620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82" name="Google Shape;282;p20"/>
          <p:cNvCxnSpPr/>
          <p:nvPr/>
        </p:nvCxnSpPr>
        <p:spPr>
          <a:xfrm>
            <a:off x="2048040" y="4050720"/>
            <a:ext cx="360" cy="475560"/>
          </a:xfrm>
          <a:prstGeom prst="straightConnector1">
            <a:avLst/>
          </a:prstGeom>
          <a:noFill/>
          <a:ln cap="flat" cmpd="sng" w="9525">
            <a:solidFill>
              <a:srgbClr val="D6E0E5"/>
            </a:solidFill>
            <a:prstDash val="solid"/>
            <a:round/>
            <a:headEnd len="sm" w="sm" type="none"/>
            <a:tailEnd len="sm" w="sm" type="none"/>
          </a:ln>
        </p:spPr>
      </p:cxnSp>
      <p:sp>
        <p:nvSpPr>
          <p:cNvPr id="283" name="Google Shape;283;p20"/>
          <p:cNvSpPr/>
          <p:nvPr/>
        </p:nvSpPr>
        <p:spPr>
          <a:xfrm>
            <a:off x="2331720" y="384948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Proposal development</a:t>
            </a:r>
            <a:endParaRPr b="0" sz="1250" u="none" strike="noStrike">
              <a:solidFill>
                <a:srgbClr val="000000"/>
              </a:solidFill>
              <a:latin typeface="Arial"/>
              <a:ea typeface="Arial"/>
              <a:cs typeface="Arial"/>
              <a:sym typeface="Arial"/>
            </a:endParaRPr>
          </a:p>
        </p:txBody>
      </p:sp>
      <p:sp>
        <p:nvSpPr>
          <p:cNvPr id="284" name="Google Shape;284;p20"/>
          <p:cNvSpPr/>
          <p:nvPr/>
        </p:nvSpPr>
        <p:spPr>
          <a:xfrm>
            <a:off x="640080" y="452628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1–5 Aug</a:t>
            </a:r>
            <a:endParaRPr b="0" sz="1150" u="none" strike="noStrike">
              <a:solidFill>
                <a:srgbClr val="000000"/>
              </a:solidFill>
              <a:latin typeface="Arial"/>
              <a:ea typeface="Arial"/>
              <a:cs typeface="Arial"/>
              <a:sym typeface="Arial"/>
            </a:endParaRPr>
          </a:p>
        </p:txBody>
      </p:sp>
      <p:sp>
        <p:nvSpPr>
          <p:cNvPr id="285" name="Google Shape;285;p20"/>
          <p:cNvSpPr/>
          <p:nvPr/>
        </p:nvSpPr>
        <p:spPr>
          <a:xfrm>
            <a:off x="1965960" y="454464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86" name="Google Shape;286;p20"/>
          <p:cNvCxnSpPr/>
          <p:nvPr/>
        </p:nvCxnSpPr>
        <p:spPr>
          <a:xfrm>
            <a:off x="2048040" y="4708800"/>
            <a:ext cx="360" cy="475920"/>
          </a:xfrm>
          <a:prstGeom prst="straightConnector1">
            <a:avLst/>
          </a:prstGeom>
          <a:noFill/>
          <a:ln cap="flat" cmpd="sng" w="9525">
            <a:solidFill>
              <a:srgbClr val="D6E0E5"/>
            </a:solidFill>
            <a:prstDash val="solid"/>
            <a:round/>
            <a:headEnd len="sm" w="sm" type="none"/>
            <a:tailEnd len="sm" w="sm" type="none"/>
          </a:ln>
        </p:spPr>
      </p:cxnSp>
      <p:sp>
        <p:nvSpPr>
          <p:cNvPr id="287" name="Google Shape;287;p20"/>
          <p:cNvSpPr/>
          <p:nvPr/>
        </p:nvSpPr>
        <p:spPr>
          <a:xfrm>
            <a:off x="2331720" y="450792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Methodology refinement</a:t>
            </a:r>
            <a:endParaRPr b="0" sz="1250" u="none" strike="noStrike">
              <a:solidFill>
                <a:srgbClr val="000000"/>
              </a:solidFill>
              <a:latin typeface="Arial"/>
              <a:ea typeface="Arial"/>
              <a:cs typeface="Arial"/>
              <a:sym typeface="Arial"/>
            </a:endParaRPr>
          </a:p>
        </p:txBody>
      </p:sp>
      <p:sp>
        <p:nvSpPr>
          <p:cNvPr id="288" name="Google Shape;288;p20"/>
          <p:cNvSpPr/>
          <p:nvPr/>
        </p:nvSpPr>
        <p:spPr>
          <a:xfrm>
            <a:off x="640080" y="518472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6–9 Aug</a:t>
            </a:r>
            <a:endParaRPr b="0" sz="1150" u="none" strike="noStrike">
              <a:solidFill>
                <a:srgbClr val="000000"/>
              </a:solidFill>
              <a:latin typeface="Arial"/>
              <a:ea typeface="Arial"/>
              <a:cs typeface="Arial"/>
              <a:sym typeface="Arial"/>
            </a:endParaRPr>
          </a:p>
        </p:txBody>
      </p:sp>
      <p:sp>
        <p:nvSpPr>
          <p:cNvPr id="289" name="Google Shape;289;p20"/>
          <p:cNvSpPr/>
          <p:nvPr/>
        </p:nvSpPr>
        <p:spPr>
          <a:xfrm>
            <a:off x="1965960" y="520308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90" name="Google Shape;290;p20"/>
          <p:cNvCxnSpPr/>
          <p:nvPr/>
        </p:nvCxnSpPr>
        <p:spPr>
          <a:xfrm>
            <a:off x="2048040" y="5367240"/>
            <a:ext cx="360" cy="475920"/>
          </a:xfrm>
          <a:prstGeom prst="straightConnector1">
            <a:avLst/>
          </a:prstGeom>
          <a:noFill/>
          <a:ln cap="flat" cmpd="sng" w="9525">
            <a:solidFill>
              <a:srgbClr val="D6E0E5"/>
            </a:solidFill>
            <a:prstDash val="solid"/>
            <a:round/>
            <a:headEnd len="sm" w="sm" type="none"/>
            <a:tailEnd len="sm" w="sm" type="none"/>
          </a:ln>
        </p:spPr>
      </p:cxnSp>
      <p:sp>
        <p:nvSpPr>
          <p:cNvPr id="291" name="Google Shape;291;p20"/>
          <p:cNvSpPr/>
          <p:nvPr/>
        </p:nvSpPr>
        <p:spPr>
          <a:xfrm>
            <a:off x="2331720" y="516636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Review &amp; finalisation</a:t>
            </a:r>
            <a:endParaRPr b="0" sz="1250" u="none" strike="noStrike">
              <a:solidFill>
                <a:srgbClr val="000000"/>
              </a:solidFill>
              <a:latin typeface="Arial"/>
              <a:ea typeface="Arial"/>
              <a:cs typeface="Arial"/>
              <a:sym typeface="Arial"/>
            </a:endParaRPr>
          </a:p>
        </p:txBody>
      </p:sp>
      <p:sp>
        <p:nvSpPr>
          <p:cNvPr id="292" name="Google Shape;292;p20"/>
          <p:cNvSpPr/>
          <p:nvPr/>
        </p:nvSpPr>
        <p:spPr>
          <a:xfrm>
            <a:off x="5669280" y="1234440"/>
            <a:ext cx="2788560" cy="43430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93" name="Google Shape;293;p20"/>
          <p:cNvSpPr/>
          <p:nvPr/>
        </p:nvSpPr>
        <p:spPr>
          <a:xfrm>
            <a:off x="5669280" y="1234440"/>
            <a:ext cx="72720" cy="43430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94" name="Google Shape;294;p20"/>
          <p:cNvSpPr/>
          <p:nvPr/>
        </p:nvSpPr>
        <p:spPr>
          <a:xfrm>
            <a:off x="5897880" y="1398960"/>
            <a:ext cx="23770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Development Resources</a:t>
            </a:r>
            <a:endParaRPr b="0" sz="1700" u="none" strike="noStrike">
              <a:solidFill>
                <a:srgbClr val="000000"/>
              </a:solidFill>
              <a:latin typeface="Arial"/>
              <a:ea typeface="Arial"/>
              <a:cs typeface="Arial"/>
              <a:sym typeface="Arial"/>
            </a:endParaRPr>
          </a:p>
        </p:txBody>
      </p:sp>
      <p:sp>
        <p:nvSpPr>
          <p:cNvPr id="295" name="Google Shape;295;p20"/>
          <p:cNvSpPr/>
          <p:nvPr/>
        </p:nvSpPr>
        <p:spPr>
          <a:xfrm>
            <a:off x="5897880" y="2257920"/>
            <a:ext cx="2377080" cy="27712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600" u="none" strike="noStrike">
                <a:solidFill>
                  <a:srgbClr val="1C242E"/>
                </a:solidFill>
                <a:latin typeface="Calibri"/>
                <a:ea typeface="Calibri"/>
                <a:cs typeface="Calibri"/>
                <a:sym typeface="Calibri"/>
              </a:rPr>
              <a:t>Front-end:</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HTML5, CSS3, JavaScript, Bootstrap 5</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Back-end:</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Python/Flask (or Node.js)</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Database:</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SQLite / PostgreSQL + ORM</a:t>
            </a:r>
            <a:endParaRPr b="0" sz="1600" u="none" strike="noStrike">
              <a:solidFill>
                <a:srgbClr val="000000"/>
              </a:solidFill>
              <a:latin typeface="Arial"/>
              <a:ea typeface="Arial"/>
              <a:cs typeface="Arial"/>
              <a:sym typeface="Arial"/>
            </a:endParaRPr>
          </a:p>
        </p:txBody>
      </p:sp>
      <p:sp>
        <p:nvSpPr>
          <p:cNvPr id="296" name="Google Shape;296;p20"/>
          <p:cNvSpPr/>
          <p:nvPr/>
        </p:nvSpPr>
        <p:spPr>
          <a:xfrm>
            <a:off x="8732520" y="1234440"/>
            <a:ext cx="2788560" cy="43430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97" name="Google Shape;297;p20"/>
          <p:cNvSpPr/>
          <p:nvPr/>
        </p:nvSpPr>
        <p:spPr>
          <a:xfrm>
            <a:off x="8732520" y="1234440"/>
            <a:ext cx="72720" cy="43430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98" name="Google Shape;298;p20"/>
          <p:cNvSpPr/>
          <p:nvPr/>
        </p:nvSpPr>
        <p:spPr>
          <a:xfrm>
            <a:off x="8961120" y="1398960"/>
            <a:ext cx="23770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Analytics &amp; Deployment</a:t>
            </a:r>
            <a:endParaRPr b="0" sz="1700" u="none" strike="noStrike">
              <a:solidFill>
                <a:srgbClr val="000000"/>
              </a:solidFill>
              <a:latin typeface="Arial"/>
              <a:ea typeface="Arial"/>
              <a:cs typeface="Arial"/>
              <a:sym typeface="Arial"/>
            </a:endParaRPr>
          </a:p>
        </p:txBody>
      </p:sp>
      <p:sp>
        <p:nvSpPr>
          <p:cNvPr id="299" name="Google Shape;299;p20"/>
          <p:cNvSpPr/>
          <p:nvPr/>
        </p:nvSpPr>
        <p:spPr>
          <a:xfrm>
            <a:off x="8961120" y="2257920"/>
            <a:ext cx="2377080" cy="27712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600" u="none" strike="noStrike">
                <a:solidFill>
                  <a:srgbClr val="1C242E"/>
                </a:solidFill>
                <a:latin typeface="Calibri"/>
                <a:ea typeface="Calibri"/>
                <a:cs typeface="Calibri"/>
                <a:sym typeface="Calibri"/>
              </a:rPr>
              <a:t>Visualisation:</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Chart.js</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Reporting:</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PDFKit / ReportLab</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Deployment:</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Render / Vercel</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Architecture:</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3-tier web architecture</a:t>
            </a:r>
            <a:endParaRPr b="0" sz="1600" u="none" strike="noStrike">
              <a:solidFill>
                <a:srgbClr val="000000"/>
              </a:solidFill>
              <a:latin typeface="Arial"/>
              <a:ea typeface="Arial"/>
              <a:cs typeface="Arial"/>
              <a:sym typeface="Arial"/>
            </a:endParaRPr>
          </a:p>
        </p:txBody>
      </p:sp>
      <p:sp>
        <p:nvSpPr>
          <p:cNvPr id="300" name="Google Shape;300;p20"/>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01" name="Google Shape;301;p20"/>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8</a:t>
            </a:r>
            <a:endParaRPr b="0" sz="800" u="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21"/>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07" name="Google Shape;307;p21"/>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08" name="Google Shape;308;p21"/>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Project Impact and Limitations</a:t>
            </a:r>
            <a:endParaRPr b="0" sz="2700" u="none" strike="noStrike">
              <a:solidFill>
                <a:srgbClr val="000000"/>
              </a:solidFill>
              <a:latin typeface="Arial"/>
              <a:ea typeface="Arial"/>
              <a:cs typeface="Arial"/>
              <a:sym typeface="Arial"/>
            </a:endParaRPr>
          </a:p>
        </p:txBody>
      </p:sp>
      <p:sp>
        <p:nvSpPr>
          <p:cNvPr id="309" name="Google Shape;309;p21"/>
          <p:cNvSpPr/>
          <p:nvPr/>
        </p:nvSpPr>
        <p:spPr>
          <a:xfrm>
            <a:off x="64008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0" name="Google Shape;310;p21"/>
          <p:cNvSpPr/>
          <p:nvPr/>
        </p:nvSpPr>
        <p:spPr>
          <a:xfrm>
            <a:off x="64008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1" name="Google Shape;311;p21"/>
          <p:cNvSpPr/>
          <p:nvPr/>
        </p:nvSpPr>
        <p:spPr>
          <a:xfrm>
            <a:off x="86868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Impact for SMEs</a:t>
            </a:r>
            <a:endParaRPr b="0" sz="1700" u="none" strike="noStrike">
              <a:solidFill>
                <a:srgbClr val="000000"/>
              </a:solidFill>
              <a:latin typeface="Arial"/>
              <a:ea typeface="Arial"/>
              <a:cs typeface="Arial"/>
              <a:sym typeface="Arial"/>
            </a:endParaRPr>
          </a:p>
        </p:txBody>
      </p:sp>
      <p:sp>
        <p:nvSpPr>
          <p:cNvPr id="312" name="Google Shape;312;p21"/>
          <p:cNvSpPr/>
          <p:nvPr/>
        </p:nvSpPr>
        <p:spPr>
          <a:xfrm>
            <a:off x="868675"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development of such a tool allows for benchmarking forensic readiness, detecting logging and back up deficiencies, generating priority suggestions, and minimising reliance on expensive outside consultancy.</a:t>
            </a:r>
            <a:endParaRPr b="0" sz="1500" u="none" strike="noStrike">
              <a:solidFill>
                <a:srgbClr val="000000"/>
              </a:solidFill>
              <a:latin typeface="Arial"/>
              <a:ea typeface="Arial"/>
              <a:cs typeface="Arial"/>
              <a:sym typeface="Arial"/>
            </a:endParaRPr>
          </a:p>
        </p:txBody>
      </p:sp>
      <p:sp>
        <p:nvSpPr>
          <p:cNvPr id="313" name="Google Shape;313;p21"/>
          <p:cNvSpPr/>
          <p:nvPr/>
        </p:nvSpPr>
        <p:spPr>
          <a:xfrm>
            <a:off x="434340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4" name="Google Shape;314;p21"/>
          <p:cNvSpPr/>
          <p:nvPr/>
        </p:nvSpPr>
        <p:spPr>
          <a:xfrm>
            <a:off x="434340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5" name="Google Shape;315;p21"/>
          <p:cNvSpPr/>
          <p:nvPr/>
        </p:nvSpPr>
        <p:spPr>
          <a:xfrm>
            <a:off x="457200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Academic / Practical Impact</a:t>
            </a:r>
            <a:endParaRPr b="0" sz="1700" u="none" strike="noStrike">
              <a:solidFill>
                <a:srgbClr val="000000"/>
              </a:solidFill>
              <a:latin typeface="Arial"/>
              <a:ea typeface="Arial"/>
              <a:cs typeface="Arial"/>
              <a:sym typeface="Arial"/>
            </a:endParaRPr>
          </a:p>
        </p:txBody>
      </p:sp>
      <p:sp>
        <p:nvSpPr>
          <p:cNvPr id="316" name="Google Shape;316;p21"/>
          <p:cNvSpPr/>
          <p:nvPr/>
        </p:nvSpPr>
        <p:spPr>
          <a:xfrm>
            <a:off x="4572000"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research presents a validated DSR software artifact illustrating how theoretical forensic-readiness standards could be implemented using lightweight algorithms, dashboards, and reports.</a:t>
            </a:r>
            <a:endParaRPr b="0" sz="1500" u="none" strike="noStrike">
              <a:solidFill>
                <a:srgbClr val="000000"/>
              </a:solidFill>
              <a:latin typeface="Arial"/>
              <a:ea typeface="Arial"/>
              <a:cs typeface="Arial"/>
              <a:sym typeface="Arial"/>
            </a:endParaRPr>
          </a:p>
        </p:txBody>
      </p:sp>
      <p:sp>
        <p:nvSpPr>
          <p:cNvPr id="317" name="Google Shape;317;p21"/>
          <p:cNvSpPr/>
          <p:nvPr/>
        </p:nvSpPr>
        <p:spPr>
          <a:xfrm>
            <a:off x="804672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8" name="Google Shape;318;p21"/>
          <p:cNvSpPr/>
          <p:nvPr/>
        </p:nvSpPr>
        <p:spPr>
          <a:xfrm>
            <a:off x="804672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9" name="Google Shape;319;p21"/>
          <p:cNvSpPr/>
          <p:nvPr/>
        </p:nvSpPr>
        <p:spPr>
          <a:xfrm>
            <a:off x="827532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Limitations</a:t>
            </a:r>
            <a:endParaRPr b="0" sz="1700" u="none" strike="noStrike">
              <a:solidFill>
                <a:srgbClr val="000000"/>
              </a:solidFill>
              <a:latin typeface="Arial"/>
              <a:ea typeface="Arial"/>
              <a:cs typeface="Arial"/>
              <a:sym typeface="Arial"/>
            </a:endParaRPr>
          </a:p>
        </p:txBody>
      </p:sp>
      <p:sp>
        <p:nvSpPr>
          <p:cNvPr id="320" name="Google Shape;320;p21"/>
          <p:cNvSpPr/>
          <p:nvPr/>
        </p:nvSpPr>
        <p:spPr>
          <a:xfrm>
            <a:off x="8275325"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Self-reports may contain response bias, a limited user testing sample prevents any generalisation, the tool assesses forensic readiness based on the questionnaire and not scanning.</a:t>
            </a:r>
            <a:endParaRPr b="0" sz="1500" u="none" strike="noStrike">
              <a:solidFill>
                <a:srgbClr val="000000"/>
              </a:solidFill>
              <a:latin typeface="Arial"/>
              <a:ea typeface="Arial"/>
              <a:cs typeface="Arial"/>
              <a:sym typeface="Arial"/>
            </a:endParaRPr>
          </a:p>
        </p:txBody>
      </p:sp>
      <p:sp>
        <p:nvSpPr>
          <p:cNvPr id="321" name="Google Shape;321;p21"/>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2" name="Google Shape;322;p21"/>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9</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22"/>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8" name="Google Shape;328;p22"/>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9" name="Google Shape;329;p22"/>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Proposed System: Architecture and Scoring</a:t>
            </a:r>
            <a:endParaRPr b="0" sz="2700" u="none" strike="noStrike">
              <a:solidFill>
                <a:srgbClr val="000000"/>
              </a:solidFill>
              <a:latin typeface="Arial"/>
              <a:ea typeface="Arial"/>
              <a:cs typeface="Arial"/>
              <a:sym typeface="Arial"/>
            </a:endParaRPr>
          </a:p>
        </p:txBody>
      </p:sp>
      <p:pic>
        <p:nvPicPr>
          <p:cNvPr descr="proposal_architecture.png" id="330" name="Google Shape;330;p22"/>
          <p:cNvPicPr preferRelativeResize="0"/>
          <p:nvPr/>
        </p:nvPicPr>
        <p:blipFill rotWithShape="1">
          <a:blip r:embed="rId3">
            <a:alphaModFix/>
          </a:blip>
          <a:srcRect b="0" l="0" r="0" t="0"/>
          <a:stretch/>
        </p:blipFill>
        <p:spPr>
          <a:xfrm>
            <a:off x="594360" y="1188720"/>
            <a:ext cx="6537600" cy="4086000"/>
          </a:xfrm>
          <a:prstGeom prst="rect">
            <a:avLst/>
          </a:prstGeom>
          <a:noFill/>
          <a:ln>
            <a:noFill/>
          </a:ln>
        </p:spPr>
      </p:pic>
      <p:sp>
        <p:nvSpPr>
          <p:cNvPr id="331" name="Google Shape;331;p22"/>
          <p:cNvSpPr/>
          <p:nvPr/>
        </p:nvSpPr>
        <p:spPr>
          <a:xfrm>
            <a:off x="7406640" y="1188720"/>
            <a:ext cx="4160160" cy="12340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2" name="Google Shape;332;p22"/>
          <p:cNvSpPr/>
          <p:nvPr/>
        </p:nvSpPr>
        <p:spPr>
          <a:xfrm>
            <a:off x="7406640" y="1188720"/>
            <a:ext cx="72720" cy="12340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3" name="Google Shape;333;p22"/>
          <p:cNvSpPr/>
          <p:nvPr/>
        </p:nvSpPr>
        <p:spPr>
          <a:xfrm>
            <a:off x="7635240" y="135324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Form Processing</a:t>
            </a:r>
            <a:endParaRPr b="0" sz="1700" u="none" strike="noStrike">
              <a:solidFill>
                <a:srgbClr val="000000"/>
              </a:solidFill>
              <a:latin typeface="Arial"/>
              <a:ea typeface="Arial"/>
              <a:cs typeface="Arial"/>
              <a:sym typeface="Arial"/>
            </a:endParaRPr>
          </a:p>
        </p:txBody>
      </p:sp>
      <p:sp>
        <p:nvSpPr>
          <p:cNvPr id="334" name="Google Shape;334;p22"/>
          <p:cNvSpPr/>
          <p:nvPr/>
        </p:nvSpPr>
        <p:spPr>
          <a:xfrm>
            <a:off x="7635240" y="1693440"/>
            <a:ext cx="3748680" cy="6390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Verifies required fields in the questionnaire, cleanses data from XSS/SQL injection and sends validated responses to the scoring module.</a:t>
            </a:r>
            <a:endParaRPr b="0" sz="1200" u="none" strike="noStrike">
              <a:solidFill>
                <a:srgbClr val="000000"/>
              </a:solidFill>
              <a:latin typeface="Arial"/>
              <a:ea typeface="Arial"/>
              <a:cs typeface="Arial"/>
              <a:sym typeface="Arial"/>
            </a:endParaRPr>
          </a:p>
        </p:txBody>
      </p:sp>
      <p:sp>
        <p:nvSpPr>
          <p:cNvPr id="335" name="Google Shape;335;p22"/>
          <p:cNvSpPr/>
          <p:nvPr/>
        </p:nvSpPr>
        <p:spPr>
          <a:xfrm>
            <a:off x="7406640" y="2651760"/>
            <a:ext cx="4160160" cy="14169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6" name="Google Shape;336;p22"/>
          <p:cNvSpPr/>
          <p:nvPr/>
        </p:nvSpPr>
        <p:spPr>
          <a:xfrm>
            <a:off x="7406640" y="2651760"/>
            <a:ext cx="72720" cy="14169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7" name="Google Shape;337;p22"/>
          <p:cNvSpPr/>
          <p:nvPr/>
        </p:nvSpPr>
        <p:spPr>
          <a:xfrm>
            <a:off x="7635240" y="281628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Weighted DFR Scoring</a:t>
            </a:r>
            <a:endParaRPr b="0" sz="1700" u="none" strike="noStrike">
              <a:solidFill>
                <a:srgbClr val="000000"/>
              </a:solidFill>
              <a:latin typeface="Arial"/>
              <a:ea typeface="Arial"/>
              <a:cs typeface="Arial"/>
              <a:sym typeface="Arial"/>
            </a:endParaRPr>
          </a:p>
        </p:txBody>
      </p:sp>
      <p:sp>
        <p:nvSpPr>
          <p:cNvPr id="338" name="Google Shape;338;p22"/>
          <p:cNvSpPr/>
          <p:nvPr/>
        </p:nvSpPr>
        <p:spPr>
          <a:xfrm>
            <a:off x="7635240" y="3156480"/>
            <a:ext cx="3748680" cy="821880"/>
          </a:xfrm>
          <a:prstGeom prst="rect">
            <a:avLst/>
          </a:prstGeom>
          <a:noFill/>
          <a:ln>
            <a:noFill/>
          </a:ln>
        </p:spPr>
        <p:txBody>
          <a:bodyPr anchorCtr="0" anchor="t" bIns="45000" lIns="90000" spcFirstLastPara="1" rIns="90000" wrap="square" tIns="45000">
            <a:noAutofit/>
          </a:bodyPr>
          <a:lstStyle/>
          <a:p>
            <a:pPr indent="0" lvl="0" marL="0" rtl="0" algn="l">
              <a:spcBef>
                <a:spcPts val="0"/>
              </a:spcBef>
              <a:spcAft>
                <a:spcPts val="0"/>
              </a:spcAft>
              <a:buClr>
                <a:schemeClr val="dk1"/>
              </a:buClr>
              <a:buSzPts val="1100"/>
              <a:buFont typeface="Arial"/>
              <a:buNone/>
            </a:pPr>
            <a:r>
              <a:rPr lang="en-US" sz="1200">
                <a:solidFill>
                  <a:srgbClr val="1C242E"/>
                </a:solidFill>
                <a:latin typeface="Calibri"/>
                <a:ea typeface="Calibri"/>
                <a:cs typeface="Calibri"/>
                <a:sym typeface="Calibri"/>
              </a:rPr>
              <a:t>Domain Score (%) = (Total Weighted Score ÷ Maximum Possible Weighted Score) x 100</a:t>
            </a:r>
            <a:endParaRPr sz="1200">
              <a:solidFill>
                <a:srgbClr val="1C242E"/>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rPr lang="en-US" sz="1200">
                <a:solidFill>
                  <a:srgbClr val="1C242E"/>
                </a:solidFill>
                <a:latin typeface="Calibri"/>
                <a:ea typeface="Calibri"/>
                <a:cs typeface="Calibri"/>
                <a:sym typeface="Calibri"/>
              </a:rPr>
              <a:t>Responses are linked to weights based on ISO/IEC 27043 and NIST CSF.</a:t>
            </a:r>
            <a:endParaRPr sz="1200">
              <a:solidFill>
                <a:srgbClr val="1C242E"/>
              </a:solidFill>
              <a:latin typeface="Calibri"/>
              <a:ea typeface="Calibri"/>
              <a:cs typeface="Calibri"/>
              <a:sym typeface="Calibri"/>
            </a:endParaRPr>
          </a:p>
          <a:p>
            <a:pPr indent="0" lvl="0" marL="0" marR="0" rtl="0" algn="l">
              <a:lnSpc>
                <a:spcPct val="100000"/>
              </a:lnSpc>
              <a:spcBef>
                <a:spcPts val="0"/>
              </a:spcBef>
              <a:spcAft>
                <a:spcPts val="0"/>
              </a:spcAft>
              <a:buNone/>
            </a:pPr>
            <a:r>
              <a:t/>
            </a:r>
            <a:endParaRPr sz="1200">
              <a:solidFill>
                <a:srgbClr val="1C242E"/>
              </a:solidFill>
              <a:latin typeface="Calibri"/>
              <a:ea typeface="Calibri"/>
              <a:cs typeface="Calibri"/>
              <a:sym typeface="Calibri"/>
            </a:endParaRPr>
          </a:p>
        </p:txBody>
      </p:sp>
      <p:sp>
        <p:nvSpPr>
          <p:cNvPr id="339" name="Google Shape;339;p22"/>
          <p:cNvSpPr/>
          <p:nvPr/>
        </p:nvSpPr>
        <p:spPr>
          <a:xfrm>
            <a:off x="7406640" y="4297680"/>
            <a:ext cx="4160160" cy="12340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0" name="Google Shape;340;p22"/>
          <p:cNvSpPr/>
          <p:nvPr/>
        </p:nvSpPr>
        <p:spPr>
          <a:xfrm>
            <a:off x="7406640" y="4297680"/>
            <a:ext cx="72720" cy="12340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1" name="Google Shape;341;p22"/>
          <p:cNvSpPr/>
          <p:nvPr/>
        </p:nvSpPr>
        <p:spPr>
          <a:xfrm>
            <a:off x="7635240" y="446220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Recommendation Engine</a:t>
            </a:r>
            <a:endParaRPr b="0" sz="1700" u="none" strike="noStrike">
              <a:solidFill>
                <a:srgbClr val="000000"/>
              </a:solidFill>
              <a:latin typeface="Arial"/>
              <a:ea typeface="Arial"/>
              <a:cs typeface="Arial"/>
              <a:sym typeface="Arial"/>
            </a:endParaRPr>
          </a:p>
        </p:txBody>
      </p:sp>
      <p:sp>
        <p:nvSpPr>
          <p:cNvPr id="342" name="Google Shape;342;p22"/>
          <p:cNvSpPr/>
          <p:nvPr/>
        </p:nvSpPr>
        <p:spPr>
          <a:xfrm>
            <a:off x="7635240" y="4802400"/>
            <a:ext cx="3748680" cy="6390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Scores falling below the acceptable threshold (&lt;70%) will initiate prioritized remediation from the database.</a:t>
            </a:r>
            <a:endParaRPr b="0" sz="1200" u="none" strike="noStrike">
              <a:solidFill>
                <a:srgbClr val="000000"/>
              </a:solidFill>
              <a:latin typeface="Arial"/>
              <a:ea typeface="Arial"/>
              <a:cs typeface="Arial"/>
              <a:sym typeface="Arial"/>
            </a:endParaRPr>
          </a:p>
        </p:txBody>
      </p:sp>
      <p:sp>
        <p:nvSpPr>
          <p:cNvPr id="343" name="Google Shape;343;p22"/>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4" name="Google Shape;344;p22"/>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10</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23"/>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0" name="Google Shape;350;p23"/>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1" name="Google Shape;351;p23"/>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Expected Outcomes</a:t>
            </a:r>
            <a:endParaRPr b="0" sz="2700" u="none" strike="noStrike">
              <a:solidFill>
                <a:srgbClr val="000000"/>
              </a:solidFill>
              <a:latin typeface="Arial"/>
              <a:ea typeface="Arial"/>
              <a:cs typeface="Arial"/>
              <a:sym typeface="Arial"/>
            </a:endParaRPr>
          </a:p>
        </p:txBody>
      </p:sp>
      <p:sp>
        <p:nvSpPr>
          <p:cNvPr id="352" name="Google Shape;352;p23"/>
          <p:cNvSpPr/>
          <p:nvPr/>
        </p:nvSpPr>
        <p:spPr>
          <a:xfrm>
            <a:off x="64008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3" name="Google Shape;353;p23"/>
          <p:cNvSpPr/>
          <p:nvPr/>
        </p:nvSpPr>
        <p:spPr>
          <a:xfrm>
            <a:off x="64008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4" name="Google Shape;354;p23"/>
          <p:cNvSpPr/>
          <p:nvPr/>
        </p:nvSpPr>
        <p:spPr>
          <a:xfrm>
            <a:off x="86868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Working Prototype</a:t>
            </a:r>
            <a:endParaRPr b="0" sz="1700" u="none" strike="noStrike">
              <a:solidFill>
                <a:srgbClr val="000000"/>
              </a:solidFill>
              <a:latin typeface="Arial"/>
              <a:ea typeface="Arial"/>
              <a:cs typeface="Arial"/>
              <a:sym typeface="Arial"/>
            </a:endParaRPr>
          </a:p>
        </p:txBody>
      </p:sp>
      <p:sp>
        <p:nvSpPr>
          <p:cNvPr id="355" name="Google Shape;355;p23"/>
          <p:cNvSpPr/>
          <p:nvPr/>
        </p:nvSpPr>
        <p:spPr>
          <a:xfrm>
            <a:off x="868675" y="2103475"/>
            <a:ext cx="2194200" cy="2835600"/>
          </a:xfrm>
          <a:prstGeom prst="rect">
            <a:avLst/>
          </a:prstGeom>
          <a:noFill/>
          <a:ln>
            <a:noFill/>
          </a:ln>
        </p:spPr>
        <p:txBody>
          <a:bodyPr anchorCtr="0" anchor="t" bIns="45000" lIns="90000" spcFirstLastPara="1" rIns="90000" wrap="square" tIns="45000">
            <a:noAutofit/>
          </a:bodyPr>
          <a:lstStyle/>
          <a:p>
            <a:pPr indent="0" lvl="0" marL="0" rtl="0" algn="l">
              <a:spcBef>
                <a:spcPts val="0"/>
              </a:spcBef>
              <a:spcAft>
                <a:spcPts val="0"/>
              </a:spcAft>
              <a:buClr>
                <a:schemeClr val="dk1"/>
              </a:buClr>
              <a:buSzPts val="1100"/>
              <a:buFont typeface="Arial"/>
              <a:buNone/>
            </a:pPr>
            <a:r>
              <a:rPr lang="en-US">
                <a:solidFill>
                  <a:srgbClr val="1C242E"/>
                </a:solidFill>
                <a:latin typeface="Calibri"/>
                <a:ea typeface="Calibri"/>
                <a:cs typeface="Calibri"/>
                <a:sym typeface="Calibri"/>
              </a:rPr>
              <a:t>Web-based open-source system for DFR assessments featuring secure registration/login, multi-domain questionnaires, scoring and data storage.</a:t>
            </a:r>
            <a:endParaRPr>
              <a:solidFill>
                <a:srgbClr val="1C242E"/>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t/>
            </a:r>
            <a:endParaRPr>
              <a:solidFill>
                <a:srgbClr val="1C242E"/>
              </a:solidFill>
              <a:latin typeface="Calibri"/>
              <a:ea typeface="Calibri"/>
              <a:cs typeface="Calibri"/>
              <a:sym typeface="Calibri"/>
            </a:endParaRPr>
          </a:p>
          <a:p>
            <a:pPr indent="0" lvl="0" marL="0" marR="0" rtl="0" algn="l">
              <a:lnSpc>
                <a:spcPct val="100000"/>
              </a:lnSpc>
              <a:spcBef>
                <a:spcPts val="0"/>
              </a:spcBef>
              <a:spcAft>
                <a:spcPts val="0"/>
              </a:spcAft>
              <a:buNone/>
            </a:pPr>
            <a:r>
              <a:t/>
            </a:r>
            <a:endParaRPr>
              <a:solidFill>
                <a:srgbClr val="1C242E"/>
              </a:solidFill>
              <a:latin typeface="Calibri"/>
              <a:ea typeface="Calibri"/>
              <a:cs typeface="Calibri"/>
              <a:sym typeface="Calibri"/>
            </a:endParaRPr>
          </a:p>
        </p:txBody>
      </p:sp>
      <p:sp>
        <p:nvSpPr>
          <p:cNvPr id="356" name="Google Shape;356;p23"/>
          <p:cNvSpPr/>
          <p:nvPr/>
        </p:nvSpPr>
        <p:spPr>
          <a:xfrm>
            <a:off x="342900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7" name="Google Shape;357;p23"/>
          <p:cNvSpPr/>
          <p:nvPr/>
        </p:nvSpPr>
        <p:spPr>
          <a:xfrm>
            <a:off x="342900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8" name="Google Shape;358;p23"/>
          <p:cNvSpPr/>
          <p:nvPr/>
        </p:nvSpPr>
        <p:spPr>
          <a:xfrm>
            <a:off x="365760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Dashboard</a:t>
            </a:r>
            <a:endParaRPr b="0" sz="1700" u="none" strike="noStrike">
              <a:solidFill>
                <a:srgbClr val="000000"/>
              </a:solidFill>
              <a:latin typeface="Arial"/>
              <a:ea typeface="Arial"/>
              <a:cs typeface="Arial"/>
              <a:sym typeface="Arial"/>
            </a:endParaRPr>
          </a:p>
        </p:txBody>
      </p:sp>
      <p:sp>
        <p:nvSpPr>
          <p:cNvPr id="359" name="Google Shape;359;p23"/>
          <p:cNvSpPr/>
          <p:nvPr/>
        </p:nvSpPr>
        <p:spPr>
          <a:xfrm>
            <a:off x="3657600"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Graphical visualizations using radar charts, bar charts and maturity indicators showcasing forensics capabilities and telemetry gaps.</a:t>
            </a:r>
            <a:endParaRPr b="0" sz="1400" u="none" strike="noStrike">
              <a:solidFill>
                <a:srgbClr val="000000"/>
              </a:solidFill>
              <a:latin typeface="Arial"/>
              <a:ea typeface="Arial"/>
              <a:cs typeface="Arial"/>
              <a:sym typeface="Arial"/>
            </a:endParaRPr>
          </a:p>
        </p:txBody>
      </p:sp>
      <p:sp>
        <p:nvSpPr>
          <p:cNvPr id="360" name="Google Shape;360;p23"/>
          <p:cNvSpPr/>
          <p:nvPr/>
        </p:nvSpPr>
        <p:spPr>
          <a:xfrm>
            <a:off x="621792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1" name="Google Shape;361;p23"/>
          <p:cNvSpPr/>
          <p:nvPr/>
        </p:nvSpPr>
        <p:spPr>
          <a:xfrm>
            <a:off x="621792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2" name="Google Shape;362;p23"/>
          <p:cNvSpPr/>
          <p:nvPr/>
        </p:nvSpPr>
        <p:spPr>
          <a:xfrm>
            <a:off x="644652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Assessment Reports</a:t>
            </a:r>
            <a:endParaRPr b="0" sz="1700" u="none" strike="noStrike">
              <a:solidFill>
                <a:srgbClr val="000000"/>
              </a:solidFill>
              <a:latin typeface="Arial"/>
              <a:ea typeface="Arial"/>
              <a:cs typeface="Arial"/>
              <a:sym typeface="Arial"/>
            </a:endParaRPr>
          </a:p>
        </p:txBody>
      </p:sp>
      <p:sp>
        <p:nvSpPr>
          <p:cNvPr id="363" name="Google Shape;363;p23"/>
          <p:cNvSpPr/>
          <p:nvPr/>
        </p:nvSpPr>
        <p:spPr>
          <a:xfrm>
            <a:off x="6446525"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Report downloads that prioritize security gaps, along with NIST CSF 2.0 and ISO/IEC 27043 recommendation mappings.</a:t>
            </a:r>
            <a:endParaRPr b="0" sz="1400" u="none" strike="noStrike">
              <a:solidFill>
                <a:srgbClr val="000000"/>
              </a:solidFill>
              <a:latin typeface="Arial"/>
              <a:ea typeface="Arial"/>
              <a:cs typeface="Arial"/>
              <a:sym typeface="Arial"/>
            </a:endParaRPr>
          </a:p>
        </p:txBody>
      </p:sp>
      <p:sp>
        <p:nvSpPr>
          <p:cNvPr id="364" name="Google Shape;364;p23"/>
          <p:cNvSpPr/>
          <p:nvPr/>
        </p:nvSpPr>
        <p:spPr>
          <a:xfrm>
            <a:off x="900684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5" name="Google Shape;365;p23"/>
          <p:cNvSpPr/>
          <p:nvPr/>
        </p:nvSpPr>
        <p:spPr>
          <a:xfrm>
            <a:off x="900684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6" name="Google Shape;366;p23"/>
          <p:cNvSpPr/>
          <p:nvPr/>
        </p:nvSpPr>
        <p:spPr>
          <a:xfrm>
            <a:off x="923544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Benefit</a:t>
            </a:r>
            <a:endParaRPr b="0" sz="1700" u="none" strike="noStrike">
              <a:solidFill>
                <a:srgbClr val="000000"/>
              </a:solidFill>
              <a:latin typeface="Arial"/>
              <a:ea typeface="Arial"/>
              <a:cs typeface="Arial"/>
              <a:sym typeface="Arial"/>
            </a:endParaRPr>
          </a:p>
        </p:txBody>
      </p:sp>
      <p:sp>
        <p:nvSpPr>
          <p:cNvPr id="367" name="Google Shape;367;p23"/>
          <p:cNvSpPr/>
          <p:nvPr/>
        </p:nvSpPr>
        <p:spPr>
          <a:xfrm>
            <a:off x="9235450"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Identification of weaknesses in logging and preservation of evidence could prevent downtime, legal troubles, and loss of evidentiary material.</a:t>
            </a:r>
            <a:endParaRPr b="0" sz="1400" u="none" strike="noStrike">
              <a:solidFill>
                <a:srgbClr val="000000"/>
              </a:solidFill>
              <a:latin typeface="Arial"/>
              <a:ea typeface="Arial"/>
              <a:cs typeface="Arial"/>
              <a:sym typeface="Arial"/>
            </a:endParaRPr>
          </a:p>
        </p:txBody>
      </p:sp>
      <p:sp>
        <p:nvSpPr>
          <p:cNvPr id="368" name="Google Shape;368;p23"/>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9" name="Google Shape;369;p23"/>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11</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24"/>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5" name="Google Shape;375;p24"/>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6" name="Google Shape;376;p24"/>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References</a:t>
            </a:r>
            <a:endParaRPr b="0" sz="2700" u="none" strike="noStrike">
              <a:solidFill>
                <a:srgbClr val="000000"/>
              </a:solidFill>
              <a:latin typeface="Arial"/>
              <a:ea typeface="Arial"/>
              <a:cs typeface="Arial"/>
              <a:sym typeface="Arial"/>
            </a:endParaRPr>
          </a:p>
        </p:txBody>
      </p:sp>
      <p:sp>
        <p:nvSpPr>
          <p:cNvPr id="377" name="Google Shape;377;p24"/>
          <p:cNvSpPr/>
          <p:nvPr/>
        </p:nvSpPr>
        <p:spPr>
          <a:xfrm>
            <a:off x="594360" y="1051560"/>
            <a:ext cx="11018160" cy="5303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010" u="none" strike="noStrike">
                <a:solidFill>
                  <a:srgbClr val="1C242E"/>
                </a:solidFill>
                <a:latin typeface="Calibri"/>
                <a:ea typeface="Calibri"/>
                <a:cs typeface="Calibri"/>
                <a:sym typeface="Calibri"/>
              </a:rPr>
              <a:t>[1] A. Mouhtaropoulos, M. Grobler and C.-T. Li, “Digital Forensic Readiness: An Insight into Governmental and Academic Initiatives,” EISIC, 2011.</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[2] T. Grobler, C. P. Louwrens and S. H. von Solms, “A Framework to Guide the Implementation of Proactive Digital Forensics in Organisations,” ARES, 2010.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[3] G. I. Pangalos, C. A. Ilioudis and I. Pagkalos, “The Importance of Corporate Forensic Readiness in the Information Security Framework,” WETICE, 2010.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[4] J. M. Kazadi and H. Jazri, “Using Digital Forensic Readiness Model to Increase the Forensic Readiness of a Computer System,” ETNCC,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[5] A. R. Ikuesan and H. S. Venter, “Digital Forensic Readiness Framework Based on Behavioral-Biometrics for User Attribution,” AINS, 2017.</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[6] M. J. Islam et al., “Digital Forensic Investigation Framework for Internet of Things (IoT): A Comprehensive Approach,” 2019.</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[7] M. Pourvahab and G. Ekbatanifard, “Digital Forensics Architecture for Evidence Collection and Provenance Preservation in IaaS Cloud Environment Using SDN and Blockchain Technology,” IEEE Access, 2019.</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[8] S. Zawoad, R. Hasan and A. Skjellum, “OCF: An Open Cloud Forensics Model for Reliable Digital Forensics,” IEEE CLOUD,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[9] S. Alqahtany et al., “Cloud Forensics: A Review of Challenges, Solutions and Open Problems,” ICCC,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[10] H. Majed, H. N. Noura and A. Chehab, “Overview of Digital Forensics and Anti-Forensics Techniques,” ISDFS, 2020.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[11] S. J. Lee and G. B. Kim, “K-FFRaaS: A Generic Model for Financial Forensic Readiness as a Service in Korea,” IEEE Access, 2021.</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[12] H. A. Nugroho, O. C. Briliyant and S. U. Sunaringtyas, “A Novel Digital Forensic Readiness (DFR) Framework for e-Government,” ICoCICs, 2023.</a:t>
            </a:r>
            <a:endParaRPr b="0" sz="1010" u="none" strike="noStrike">
              <a:solidFill>
                <a:srgbClr val="000000"/>
              </a:solidFill>
              <a:latin typeface="Arial"/>
              <a:ea typeface="Arial"/>
              <a:cs typeface="Arial"/>
              <a:sym typeface="Arial"/>
            </a:endParaRPr>
          </a:p>
        </p:txBody>
      </p:sp>
      <p:sp>
        <p:nvSpPr>
          <p:cNvPr id="378" name="Google Shape;378;p24"/>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9" name="Google Shape;379;p24"/>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12</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25"/>
          <p:cNvSpPr/>
          <p:nvPr/>
        </p:nvSpPr>
        <p:spPr>
          <a:xfrm>
            <a:off x="0" y="0"/>
            <a:ext cx="12191400" cy="6857640"/>
          </a:xfrm>
          <a:prstGeom prst="rect">
            <a:avLst/>
          </a:prstGeom>
          <a:solidFill>
            <a:srgbClr val="0E2037"/>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5" name="Google Shape;385;p25"/>
          <p:cNvSpPr/>
          <p:nvPr/>
        </p:nvSpPr>
        <p:spPr>
          <a:xfrm>
            <a:off x="4251960" y="685800"/>
            <a:ext cx="3657240" cy="776880"/>
          </a:xfrm>
          <a:prstGeom prst="roundRect">
            <a:avLst>
              <a:gd fmla="val 16667" name="adj"/>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pic>
        <p:nvPicPr>
          <p:cNvPr descr="uwtsd-logo.png" id="386" name="Google Shape;386;p25"/>
          <p:cNvPicPr preferRelativeResize="0"/>
          <p:nvPr/>
        </p:nvPicPr>
        <p:blipFill rotWithShape="1">
          <a:blip r:embed="rId3">
            <a:alphaModFix/>
          </a:blip>
          <a:srcRect b="0" l="0" r="0" t="0"/>
          <a:stretch/>
        </p:blipFill>
        <p:spPr>
          <a:xfrm>
            <a:off x="4434840" y="795600"/>
            <a:ext cx="3291480" cy="1728000"/>
          </a:xfrm>
          <a:prstGeom prst="rect">
            <a:avLst/>
          </a:prstGeom>
          <a:noFill/>
          <a:ln>
            <a:noFill/>
          </a:ln>
        </p:spPr>
      </p:pic>
      <p:sp>
        <p:nvSpPr>
          <p:cNvPr id="387" name="Google Shape;387;p25"/>
          <p:cNvSpPr/>
          <p:nvPr/>
        </p:nvSpPr>
        <p:spPr>
          <a:xfrm>
            <a:off x="3389400" y="3319863"/>
            <a:ext cx="5382000" cy="95820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2100" u="none" strike="noStrike">
                <a:solidFill>
                  <a:srgbClr val="FFFFFF"/>
                </a:solidFill>
                <a:latin typeface="Calibri"/>
                <a:ea typeface="Calibri"/>
                <a:cs typeface="Calibri"/>
                <a:sym typeface="Calibri"/>
              </a:rPr>
              <a:t>Thank you for your time and attention.</a:t>
            </a:r>
            <a:endParaRPr b="1" sz="2100" u="none" strike="noStrike">
              <a:solidFill>
                <a:srgbClr val="FFFFFF"/>
              </a:solidFill>
              <a:latin typeface="Arial"/>
              <a:ea typeface="Arial"/>
              <a:cs typeface="Arial"/>
              <a:sym typeface="Arial"/>
            </a:endParaRPr>
          </a:p>
          <a:p>
            <a:pPr indent="0" lvl="0" marL="0" marR="0" rtl="0" algn="ctr">
              <a:lnSpc>
                <a:spcPct val="100000"/>
              </a:lnSpc>
              <a:spcBef>
                <a:spcPts val="0"/>
              </a:spcBef>
              <a:spcAft>
                <a:spcPts val="0"/>
              </a:spcAft>
              <a:buNone/>
            </a:pPr>
            <a:br>
              <a:rPr lang="en-US" sz="1800">
                <a:latin typeface="Calibri"/>
                <a:ea typeface="Calibri"/>
                <a:cs typeface="Calibri"/>
                <a:sym typeface="Calibri"/>
              </a:rPr>
            </a:br>
            <a:r>
              <a:rPr b="0" lang="en-US" sz="1800" u="none" strike="noStrike">
                <a:solidFill>
                  <a:srgbClr val="FFFFFF"/>
                </a:solidFill>
                <a:latin typeface="Calibri"/>
                <a:ea typeface="Calibri"/>
                <a:cs typeface="Calibri"/>
                <a:sym typeface="Calibri"/>
              </a:rPr>
              <a:t>I welcome your questions and feedback.</a:t>
            </a:r>
            <a:endParaRPr b="1" sz="1800" u="none" strike="noStrike">
              <a:solidFill>
                <a:srgbClr val="FFFFFF"/>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