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92" r:id="rId5"/>
    <p:sldId id="276" r:id="rId6"/>
    <p:sldId id="282" r:id="rId7"/>
    <p:sldId id="296" r:id="rId8"/>
    <p:sldId id="297" r:id="rId9"/>
    <p:sldId id="299" r:id="rId10"/>
    <p:sldId id="298" r:id="rId11"/>
    <p:sldId id="300" r:id="rId12"/>
    <p:sldId id="301" r:id="rId13"/>
    <p:sldId id="302" r:id="rId14"/>
    <p:sldId id="303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6992"/>
    <a:srgbClr val="AEC2D8"/>
    <a:srgbClr val="98432A"/>
    <a:srgbClr val="D84400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634"/>
  </p:normalViewPr>
  <p:slideViewPr>
    <p:cSldViewPr snapToGrid="0" showGuides="1">
      <p:cViewPr varScale="1">
        <p:scale>
          <a:sx n="82" d="100"/>
          <a:sy n="82" d="100"/>
        </p:scale>
        <p:origin x="720" y="96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10/25/2023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A894A48D-3417-BE20-3062-A366096904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AC9ED954-709D-51DC-3EA0-0E06FE1D72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F57F2FB-2942-7663-E6DB-E3A976549D5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D31FE42-8AA6-DC9C-5EE7-8737143C1DD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8D246-FB21-4ACB-9068-6447CC7872F8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F659C92-43C4-05C5-9170-5CF256AF99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4923A81-0599-8ECF-BDF0-A4898D4682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BF3159-94EB-4F6B-8273-09F1A6B019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7128833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358183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3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05249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79011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5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834483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9932254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7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8706943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8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810094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9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9163242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10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519628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>
          <a:xfrm>
            <a:off x="484632" y="6217920"/>
            <a:ext cx="4114800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11194169" y="6217920"/>
            <a:ext cx="458592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>
                <a:solidFill>
                  <a:schemeClr val="accent6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4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256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4985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Picture placeholder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08725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52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8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22" y="-417349"/>
            <a:ext cx="12464916" cy="1873860"/>
          </a:xfrm>
        </p:spPr>
        <p:txBody>
          <a:bodyPr/>
          <a:lstStyle/>
          <a:p>
            <a:r>
              <a:rPr lang="en-US" sz="4000" b="0" i="0" dirty="0">
                <a:solidFill>
                  <a:srgbClr val="374151"/>
                </a:solidFill>
                <a:effectLst/>
                <a:latin typeface="Söhne"/>
              </a:rPr>
              <a:t>The </a:t>
            </a:r>
            <a:r>
              <a:rPr lang="en-US" sz="4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Importance and Benefits </a:t>
            </a:r>
            <a:r>
              <a:rPr lang="en-US" sz="4000" b="0" i="0" dirty="0">
                <a:solidFill>
                  <a:srgbClr val="374151"/>
                </a:solidFill>
                <a:effectLst/>
                <a:latin typeface="Söhne"/>
              </a:rPr>
              <a:t>of 360-Degree Feedback</a:t>
            </a:r>
            <a:endParaRPr lang="en-US" sz="40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351221" y="1922106"/>
            <a:ext cx="7769529" cy="3008606"/>
          </a:xfrm>
        </p:spPr>
        <p:txBody>
          <a:bodyPr/>
          <a:lstStyle/>
          <a:p>
            <a:r>
              <a:rPr lang="en-US" dirty="0"/>
              <a:t>Module code: BMSW5102</a:t>
            </a:r>
          </a:p>
          <a:p>
            <a:r>
              <a:rPr lang="en-US" dirty="0"/>
              <a:t>Module Name: Developing Relationships and Workplace Achievement</a:t>
            </a:r>
          </a:p>
          <a:p>
            <a:r>
              <a:rPr lang="en-US" dirty="0"/>
              <a:t>Name of Student: Nedyalko Radev</a:t>
            </a:r>
          </a:p>
          <a:p>
            <a:r>
              <a:rPr lang="en-US" dirty="0"/>
              <a:t>Student Number: 2128093</a:t>
            </a:r>
          </a:p>
          <a:p>
            <a:r>
              <a:rPr lang="en-US" dirty="0"/>
              <a:t>Lecturer Name: Ehsan </a:t>
            </a:r>
            <a:r>
              <a:rPr lang="en-US" dirty="0" err="1"/>
              <a:t>Khajeh</a:t>
            </a:r>
            <a:endParaRPr lang="en-US" dirty="0"/>
          </a:p>
          <a:p>
            <a:r>
              <a:rPr lang="en-US" dirty="0"/>
              <a:t>Presenter Name: Nedyalko Radev</a:t>
            </a:r>
          </a:p>
          <a:p>
            <a:r>
              <a:rPr lang="en-US" dirty="0"/>
              <a:t> </a:t>
            </a: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01A79B69-242C-3AEB-4A42-7A606A54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46634" y="4838625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tx2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4" name="Freeform: Shape 11">
            <a:extLst>
              <a:ext uri="{FF2B5EF4-FFF2-40B4-BE49-F238E27FC236}">
                <a16:creationId xmlns:a16="http://schemas.microsoft.com/office/drawing/2014/main" id="{E5D4DE6D-89C8-6FFF-287D-3F3BAD416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10476" y="4464719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50196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3589059-B951-9B57-5B7A-70D21E99E4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20750" y="1761939"/>
            <a:ext cx="3866979" cy="386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" y="-125517"/>
            <a:ext cx="5117162" cy="1325563"/>
          </a:xfrm>
        </p:spPr>
        <p:txBody>
          <a:bodyPr/>
          <a:lstStyle/>
          <a:p>
            <a:r>
              <a:rPr lang="en-US" sz="4000" i="0" dirty="0">
                <a:solidFill>
                  <a:srgbClr val="374151"/>
                </a:solidFill>
                <a:effectLst/>
                <a:latin typeface="Söhne"/>
              </a:rPr>
              <a:t>Introduction</a:t>
            </a:r>
            <a:endParaRPr lang="en-US" sz="400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12881" y="2188744"/>
            <a:ext cx="5883119" cy="1670509"/>
          </a:xfrm>
        </p:spPr>
        <p:txBody>
          <a:bodyPr/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  <a:cs typeface="Arial" panose="020B0604020202020204" pitchFamily="34" charset="0"/>
              </a:rPr>
              <a:t>Our organization is introducing a 360-degree feedback system as part of our performance management process. However, there has been noticeable resistance from many employees regarding its implementation.</a:t>
            </a:r>
            <a:endParaRPr lang="en-US" sz="2000" dirty="0">
              <a:latin typeface="Söhne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3"/>
          <a:srcRect/>
          <a:stretch/>
        </p:blipFill>
        <p:spPr>
          <a:xfrm>
            <a:off x="6268880" y="646730"/>
            <a:ext cx="5673359" cy="6035040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6767F8-4670-E83D-85F4-1446B8B9D466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2</a:t>
            </a:fld>
            <a:endParaRPr lang="en-US" altLang="zh-C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C4DE15-397D-9CA4-5E91-8E9DF46396A5}"/>
              </a:ext>
            </a:extLst>
          </p:cNvPr>
          <p:cNvSpPr txBox="1"/>
          <p:nvPr/>
        </p:nvSpPr>
        <p:spPr>
          <a:xfrm>
            <a:off x="1551432" y="151935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Current </a:t>
            </a:r>
            <a:r>
              <a:rPr lang="en-US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Situation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6CC776-12DA-8F4A-174A-00A96AF16877}"/>
              </a:ext>
            </a:extLst>
          </p:cNvPr>
          <p:cNvSpPr txBox="1"/>
          <p:nvPr/>
        </p:nvSpPr>
        <p:spPr>
          <a:xfrm>
            <a:off x="212882" y="4669255"/>
            <a:ext cx="588311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</a:rPr>
              <a:t>The aim of this presentation is to shed light on the significance of 360-degree feedback. We hope to foster a deeper understanding of its benefits and encourage active participation from all employees.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9DB065-DD30-4607-2B74-2959CC47CD03}"/>
              </a:ext>
            </a:extLst>
          </p:cNvPr>
          <p:cNvSpPr txBox="1"/>
          <p:nvPr/>
        </p:nvSpPr>
        <p:spPr>
          <a:xfrm>
            <a:off x="385762" y="4084480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Objective of This Presentation</a:t>
            </a:r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240" y="145678"/>
            <a:ext cx="9644709" cy="836474"/>
          </a:xfrm>
        </p:spPr>
        <p:txBody>
          <a:bodyPr/>
          <a:lstStyle/>
          <a:p>
            <a:r>
              <a:rPr lang="en-US" sz="4000" i="0" dirty="0">
                <a:solidFill>
                  <a:srgbClr val="374151"/>
                </a:solidFill>
                <a:effectLst/>
                <a:latin typeface="Söhne"/>
              </a:rPr>
              <a:t>The Concept of 360-Degree Feedback</a:t>
            </a:r>
            <a:br>
              <a:rPr lang="en-US" dirty="0"/>
            </a:b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3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5251" y="2537803"/>
            <a:ext cx="6278253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</a:rPr>
              <a:t>360-Degree Feedback is a comprehensive feedback system where employees receive confidential, anonymous feedback from the people who work around them. This typically includes peers, managers, subordinates, and can also include a self-assessment.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5251" y="1760773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What is 360-Degree Feedback?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4695283"/>
            <a:ext cx="63735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</a:rPr>
              <a:t>Feedback is collected from various sources: peers, subordinates, supervisors, and even from the individual themselves. This holistic approach ensures a well-rounded view of an employee's performance, behavior, and areas for improvement.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4110508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How Does It Work?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7E4DDB-0F6F-4751-8043-159B8B88B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715" y="1806355"/>
            <a:ext cx="5617698" cy="387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109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6391" y="103024"/>
            <a:ext cx="7977834" cy="836474"/>
          </a:xfrm>
        </p:spPr>
        <p:txBody>
          <a:bodyPr/>
          <a:lstStyle/>
          <a:p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Importance to Employees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4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0" y="1756436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promotes personal growth by providing employees with insights into their performance, helping them identify areas they excel in and where they can improve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(Malynovska, 2018).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0" y="1068125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Personal Growth and Development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524192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"Receiving feedback from multiple sources allows employees to gain a comprehensive understanding of their strengths and pinpoint specific areas that require development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(Tate et al., 2021).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2855009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Recognition of Strengths and Areas for Improvement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0" y="4766749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Enhanced Communication with Colleagues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293861"/>
            <a:ext cx="88885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The feedback process fosters open communication, encouraging colleagues to share constructive feedback and collaborate more effectively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(Budworth</a:t>
            </a:r>
            <a:r>
              <a:rPr lang="en-US" sz="2000" dirty="0">
                <a:solidFill>
                  <a:srgbClr val="2C3E50"/>
                </a:solidFill>
                <a:latin typeface="Söhne"/>
              </a:rPr>
              <a:t> et al.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, 2019).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662318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2591" y="58663"/>
            <a:ext cx="7977834" cy="836474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I</a:t>
            </a:r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mportance to Employers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5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870105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offers employers a holistic perspective on an employee's performance, drawing insights from various sources within the organization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(Guo et al., 2022).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370806"/>
            <a:ext cx="76086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Comprehensive View of Employee Performance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623047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By understanding areas where employees excel and where they need improvement, employers can tailor training programs more effectively, ensuring resources are used efficiently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 (Yang et al., 2022).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3139830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Identification of Training Needs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0" y="4996028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Improved Team Dynamics and Communication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500509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Feedback processes can enhance team cohesion by promoting open dialogue and understanding among team members, leading to more collaborative work environments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(Segbenya et al, 2019).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096350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1" y="147938"/>
            <a:ext cx="7977834" cy="836474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Benefits</a:t>
            </a:r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to Employees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6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59150" y="1822321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provides employees with a mirror to their professional persona, allowing them to see how they are perceived by others in various roles within the organization (Turner et all., 2022)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59150" y="1279486"/>
            <a:ext cx="42625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Enhanced Self-awareness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652577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With insights from diverse sources, employees can identify specific areas for growth, leading to targeted learning and continuous professional development (Mitchell et al., 2021).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59150" y="3129357"/>
            <a:ext cx="97193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Opportunity for Continuous Learning and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59150" y="4920139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Constructive Feedback for Career Growth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443359"/>
            <a:ext cx="88885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Receiving actionable feedback helps employees refine their skills and behaviors, paving the way for career advancements and opportunities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(</a:t>
            </a:r>
            <a:r>
              <a:rPr lang="en-US" sz="1800" kern="1200" dirty="0">
                <a:solidFill>
                  <a:srgbClr val="374151"/>
                </a:solidFill>
                <a:latin typeface="Arial" panose="020B0604020202020204" pitchFamily="34" charset="0"/>
              </a:rPr>
              <a:t>Atwater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et al., 1995)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677311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1" y="162544"/>
            <a:ext cx="7977834" cy="836474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Benefits</a:t>
            </a:r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to Employers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7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834087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provides a multifaceted view of an employee's performance, enabling managers to make well-informed decisions regarding promotions, appraisals, and other HR actions 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(Employee Development, 2021)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332329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Informed Decision-making for Promotions and Appraisals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581235"/>
            <a:ext cx="888852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Implementing 360-degree feedback fosters an environment where feedback is valued and sought after, leading to continuous improvement and open communication across the organization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(Fisher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et al.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, 2022)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  <a:p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40755" y="3085249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Creation of a Feedback-rich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40755" y="4848797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Improved Overall Organizational Performance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372017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When employees grow and improve based on feedback, the entire organization benefits. Enhanced performance at individual levels contributes to better team dynamics, increased productivity, and overall organizational success</a:t>
            </a:r>
          </a:p>
        </p:txBody>
      </p:sp>
    </p:spTree>
    <p:extLst>
      <p:ext uri="{BB962C8B-B14F-4D97-AF65-F5344CB8AC3E}">
        <p14:creationId xmlns:p14="http://schemas.microsoft.com/office/powerpoint/2010/main" val="622190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106" y="216658"/>
            <a:ext cx="10273359" cy="836474"/>
          </a:xfrm>
        </p:spPr>
        <p:txBody>
          <a:bodyPr/>
          <a:lstStyle/>
          <a:p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    Key Issues in Implementation  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8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848279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Introducing a new feedback system at the company may face resistance from employees, especially if they are unfamiliar with the 360-degree feedback process or have concerns about its implications (Tesco Annual Report, 2022).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374131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Potential Resistance from Employees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91516" y="3637693"/>
            <a:ext cx="867484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For the feedback system to be effective, it's crucial to ensure that feedback remains constructive and objective, avoiding personal biases or sentiments that can hinder the process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91516" y="3163545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Ensuring Feedback is Constructive and Not Personal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35126" y="4862989"/>
            <a:ext cx="88534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Training Employees on How to Give and Receive Feedback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386209"/>
            <a:ext cx="888852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To ensure the success of the 360-degree feedback system, comprehensive training sessions will be essential. Employees need to be equipped with the skills to provide constructive feedback and also to receive and act upon feedback in a positive manner</a:t>
            </a:r>
          </a:p>
        </p:txBody>
      </p:sp>
    </p:spTree>
    <p:extLst>
      <p:ext uri="{BB962C8B-B14F-4D97-AF65-F5344CB8AC3E}">
        <p14:creationId xmlns:p14="http://schemas.microsoft.com/office/powerpoint/2010/main" val="3965683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9465" y="306147"/>
            <a:ext cx="12470930" cy="836474"/>
          </a:xfrm>
        </p:spPr>
        <p:txBody>
          <a:bodyPr/>
          <a:lstStyle/>
          <a:p>
            <a:pPr algn="ctr"/>
            <a:r>
              <a:rPr lang="en-US" sz="40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Focus Areas for Successful Implementation  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9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943529"/>
            <a:ext cx="87970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For a successful rollout of the 360-degree feedback system, it's imperative to communicate its purpose clearly. Employees should understand the objectives behind the feedback and the process involved, ensuring transparency and alignment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518452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Clear Communication about the Purpose and Process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91516" y="3732943"/>
            <a:ext cx="867484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To foster an environment of trust and honesty, feedback should be anonymous. This ensures that employees feel safe to share genuine insights without fear of repercussions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(Williams et al.,2022).</a:t>
            </a:r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91516" y="3288709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Anonymous Feedback to Ensure Honesty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0" y="5056382"/>
            <a:ext cx="88534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Regular Follow-ups and Action Plans Post-feedback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481459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Feedback is only as valuable as the actions that follow. It's crucial to have regular follow-ups after feedback sessions, creating actionable plans to address areas of improvement and celebrate strengths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(Roberts, 2021).</a:t>
            </a:r>
          </a:p>
        </p:txBody>
      </p:sp>
    </p:spTree>
    <p:extLst>
      <p:ext uri="{BB962C8B-B14F-4D97-AF65-F5344CB8AC3E}">
        <p14:creationId xmlns:p14="http://schemas.microsoft.com/office/powerpoint/2010/main" val="1352355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320" y="359677"/>
            <a:ext cx="10273359" cy="836474"/>
          </a:xfrm>
        </p:spPr>
        <p:txBody>
          <a:bodyPr/>
          <a:lstStyle/>
          <a:p>
            <a:pPr algn="ctr"/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Conclusion &amp; Call to Action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10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0" y="2051102"/>
            <a:ext cx="87970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The 360-degree feedback system is not just a tool; it's an opportunity. For employees, it's a chance for growth and self-improvement. For the company, it's a pathway to achieving organizational excellence and fostering a culture of continuous learning.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0" y="1527882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Emphasize the Mutual Benefits of 360-degree Feedback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840516"/>
            <a:ext cx="87970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For this system to truly make a difference, we need everyone on board. Approach feedback with an open mind, see it as a gift, and remember that every piece of feedback is a step towards personal and professional growth.</a:t>
            </a:r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3429000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Encourage Active Participation and Open-mindedness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37744" y="5106710"/>
            <a:ext cx="22019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Call to Action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37744" y="5503307"/>
            <a:ext cx="88885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Let's embrace feedback for a better future!</a:t>
            </a:r>
          </a:p>
        </p:txBody>
      </p:sp>
    </p:spTree>
    <p:extLst>
      <p:ext uri="{BB962C8B-B14F-4D97-AF65-F5344CB8AC3E}">
        <p14:creationId xmlns:p14="http://schemas.microsoft.com/office/powerpoint/2010/main" val="1701022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0169756-95FA-6DA9-95C8-3EAD02F43C15}"/>
              </a:ext>
            </a:extLst>
          </p:cNvPr>
          <p:cNvSpPr txBox="1">
            <a:spLocks/>
          </p:cNvSpPr>
          <p:nvPr/>
        </p:nvSpPr>
        <p:spPr>
          <a:xfrm>
            <a:off x="480278" y="0"/>
            <a:ext cx="982399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accent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8B71E2-8CD3-2B74-2E8A-983D4790A890}"/>
              </a:ext>
            </a:extLst>
          </p:cNvPr>
          <p:cNvSpPr txBox="1"/>
          <p:nvPr/>
        </p:nvSpPr>
        <p:spPr>
          <a:xfrm>
            <a:off x="0" y="970984"/>
            <a:ext cx="12192000" cy="5500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Atwater, L., Roush, P. and Fischthal, A., 1995. The influence of upward feedback on self‐and follower ratings of leadership. Personnel Psychology, 48(1), pp.35-59.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Budworth, M.-H., Harrison, J.A. and Chummar, S. (2019). Beyond feedback: understanding how feedforward can support employee development. Journal of Management Development, 38(1), pp.46–57. doi:https://doi.org/10.1108/jmd-12-2017-0402.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Employee Development. (2021). Springer eBooks, pp.1739–1739. doi:https://doi.org/10.1007/978-3-319-91280-6_300610.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Fisher, D. &amp; Reynolds, T.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Cultivating a Feedback-rich Environment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Sage Publications.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Guo, Y., Xiong, G. and Liao, J. (2022). Stimulating employee job crafting by providing developmental feedback. Journal of Psychology in Africa, 32(1), pp.33–37. doi:https://doi.org/10.1080/14330237.2021.2017150.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Malynovska, G.V. (2018). ECONOMIC IMPROVEMENT OF THE PLANNING OF HUMAN CAPITAL DEVELOPMENT OF THE ENTERPRISE. Scientific Bulletin of Ivano-Frankivsk National Technical University of Oil and Gas (Series: Economics and Management in the Oil and Gas Industry), (2(18)), pp.78–85. doi:https://doi.org/10.31471/2409-0948-2018-2(18)-78-95.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Mitchell, J. &amp; Collins, R. (2021).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Power of Continuous Learning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Elsevier.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Roberts, S. (2021).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Post-feedback Strategies in Retail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Oxford Retail Review.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Segbenya, M. and Osei Bonsu, E. (2019). Performance Appraisal and Employee Development in the University of Education, Winneba, Ghana. International Journal of Business and Management, 14(8), p.83. doi:https://doi.org/10.5539/ijbm.v14n8p83.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Tate, T.D., Lartey, F.M. and Randall, P.M. (2021). Do Performance Goals and Development, Feedback and Recognition, and a Climate of Trust Improve Employee Engagement in Small Businesses in the United States? International Business Research, 14(6), p.1. doi:https://doi.org/10.5539/ibr.v14n6p1.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Tesco Annual Report.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Employee Engagement and Feedback Systems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Tesco PLC Publications.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Turner, A. &amp; Hughes, B.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Self-awareness in the Modern Workplace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Palgrave Macmillan.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Williams, R. &amp; Clarke, L.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Role of Anonymity in Feedback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Retail HR Journal.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Yang, W., Zhu, J., Xu, S., Liu, Y., Luo, D., Wang, Y. and Yu, J. (2022). How job complexity fosters employee creativity: a contextualized growth perspective and the mechanism of feedback-seeking. European Journal of Training and Development. doi:https://doi.org/10.1108/ejtd-03-2022-0024.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90865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​​">
  <a:themeElements>
    <a:clrScheme name="Custom 9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803"/>
      </a:accent2>
      <a:accent3>
        <a:srgbClr val="DCD3CC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Hexagon Light Presentation_win32_v5" id="{045A9B2F-7300-4673-816B-F1EB3C673B2C}" vid="{27F8BD87-6984-44CA-8D4F-354B20CB0C14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4CFA8B0-C7B8-4655-A378-2962C04794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515263-A3DE-4193-B6AA-5C449C9451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AD9BE2-6B3D-4616-B044-300A8177DEA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light</Template>
  <TotalTime>486</TotalTime>
  <Words>1579</Words>
  <Application>Microsoft Office PowerPoint</Application>
  <PresentationFormat>Widescreen</PresentationFormat>
  <Paragraphs>103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等线</vt:lpstr>
      <vt:lpstr>Abadi</vt:lpstr>
      <vt:lpstr>Arial</vt:lpstr>
      <vt:lpstr>Calibri</vt:lpstr>
      <vt:lpstr>Posterama Text Black</vt:lpstr>
      <vt:lpstr>Posterama Text SemiBold</vt:lpstr>
      <vt:lpstr>Söhne</vt:lpstr>
      <vt:lpstr>Symbol</vt:lpstr>
      <vt:lpstr>Custom​​</vt:lpstr>
      <vt:lpstr>The Importance and Benefits of 360-Degree Feedback</vt:lpstr>
      <vt:lpstr>Introduction</vt:lpstr>
      <vt:lpstr>The Concept of 360-Degree Feedback </vt:lpstr>
      <vt:lpstr>Importance to Employees </vt:lpstr>
      <vt:lpstr>Importance to Employers </vt:lpstr>
      <vt:lpstr>Benefits to Employees </vt:lpstr>
      <vt:lpstr>Benefits to Employers </vt:lpstr>
      <vt:lpstr>     Key Issues in Implementation   </vt:lpstr>
      <vt:lpstr>Focus Areas for Successful Implementation   </vt:lpstr>
      <vt:lpstr>Conclusion &amp; Call to Action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and Benefits of 360-Degree Feedback</dc:title>
  <cp:lastModifiedBy>nick .</cp:lastModifiedBy>
  <cp:revision>2</cp:revision>
  <dcterms:created xsi:type="dcterms:W3CDTF">2023-10-12T12:58:35Z</dcterms:created>
  <dcterms:modified xsi:type="dcterms:W3CDTF">2023-10-25T18:49:32Z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