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8"/>
  </p:notesMasterIdLst>
  <p:sldIdLst>
    <p:sldId id="621" r:id="rId4"/>
    <p:sldId id="633" r:id="rId5"/>
    <p:sldId id="634" r:id="rId6"/>
    <p:sldId id="352" r:id="rId7"/>
    <p:sldId id="636" r:id="rId8"/>
    <p:sldId id="354" r:id="rId9"/>
    <p:sldId id="629" r:id="rId10"/>
    <p:sldId id="641" r:id="rId11"/>
    <p:sldId id="640" r:id="rId12"/>
    <p:sldId id="642" r:id="rId13"/>
    <p:sldId id="356" r:id="rId14"/>
    <p:sldId id="643" r:id="rId15"/>
    <p:sldId id="635" r:id="rId16"/>
    <p:sldId id="368"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7" autoAdjust="0"/>
    <p:restoredTop sz="51332" autoAdjust="0"/>
  </p:normalViewPr>
  <p:slideViewPr>
    <p:cSldViewPr>
      <p:cViewPr varScale="1">
        <p:scale>
          <a:sx n="112" d="100"/>
          <a:sy n="112" d="100"/>
        </p:scale>
        <p:origin x="1672" y="19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10/06/2024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10/06/2024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10/06/2024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10/06/2024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10/06/2024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10/06/2024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10/06/2024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10/06/2024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10/06/2024</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10/06/2024</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10/06/2024</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10/06/2024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10/06/2024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10/06/2024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10/06/2024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10/06/2024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10/06/2024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10/06/2024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10/06/2024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10/06/2024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10/06/2024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10/06/2024</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10/06/2024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hyperlink" Target="https://blog.hubspot.com/marketing/organize-to-do-list" TargetMode="External"/><Relationship Id="rId2" Type="http://schemas.openxmlformats.org/officeDocument/2006/relationships/hyperlink" Target="https://www.mindtools.com/pages/article/newHTE_00.htm" TargetMode="External"/><Relationship Id="rId1" Type="http://schemas.openxmlformats.org/officeDocument/2006/relationships/slideLayout" Target="../slideLayouts/slideLayout24.xml"/><Relationship Id="rId5" Type="http://schemas.openxmlformats.org/officeDocument/2006/relationships/hyperlink" Target="https://www.nottingham.ac.uk/ugapplicants/applicant-transition/blogs/tips-to-stay-motivated-at-university.aspx" TargetMode="External"/><Relationship Id="rId4" Type="http://schemas.openxmlformats.org/officeDocument/2006/relationships/hyperlink" Target="https://www.excelsior.edu/article/types-of-motiv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LCHS4001</a:t>
            </a: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Academic and Employability Skills (ACE) </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1143000" y="3356992"/>
            <a:ext cx="6858000"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Time Management &amp; Motivation</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10/06/2024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288-3F46-96EF-6C2B-561B1DAA2127}"/>
              </a:ext>
            </a:extLst>
          </p:cNvPr>
          <p:cNvSpPr>
            <a:spLocks noGrp="1"/>
          </p:cNvSpPr>
          <p:nvPr>
            <p:ph type="title"/>
          </p:nvPr>
        </p:nvSpPr>
        <p:spPr/>
        <p:txBody>
          <a:bodyPr/>
          <a:lstStyle/>
          <a:p>
            <a:r>
              <a:rPr lang="en-GB" b="1" dirty="0"/>
              <a:t>Aims of this session:</a:t>
            </a:r>
          </a:p>
        </p:txBody>
      </p:sp>
      <p:sp>
        <p:nvSpPr>
          <p:cNvPr id="3" name="Content Placeholder 2">
            <a:extLst>
              <a:ext uri="{FF2B5EF4-FFF2-40B4-BE49-F238E27FC236}">
                <a16:creationId xmlns:a16="http://schemas.microsoft.com/office/drawing/2014/main" id="{A9A44425-891B-D5F2-6768-26B8A9611ADB}"/>
              </a:ext>
            </a:extLst>
          </p:cNvPr>
          <p:cNvSpPr>
            <a:spLocks noGrp="1"/>
          </p:cNvSpPr>
          <p:nvPr>
            <p:ph idx="1"/>
          </p:nvPr>
        </p:nvSpPr>
        <p:spPr/>
        <p:txBody>
          <a:bodyPr/>
          <a:lstStyle/>
          <a:p>
            <a:r>
              <a:rPr lang="en-GB" sz="2800" dirty="0"/>
              <a:t>Discuss Time-Management and Motivation in a university setting</a:t>
            </a:r>
          </a:p>
          <a:p>
            <a:r>
              <a:rPr lang="en-GB" sz="2800" dirty="0"/>
              <a:t>Understand the importance of effective time management to successful study </a:t>
            </a:r>
          </a:p>
          <a:p>
            <a:r>
              <a:rPr lang="en-GB" sz="2800" dirty="0"/>
              <a:t>Understand the importance of maintaining motivation for success as a student</a:t>
            </a:r>
          </a:p>
          <a:p>
            <a:pPr marL="0" indent="0">
              <a:buNone/>
            </a:pPr>
            <a:endParaRPr lang="en-GB" dirty="0"/>
          </a:p>
          <a:p>
            <a:endParaRPr lang="en-GB" dirty="0"/>
          </a:p>
        </p:txBody>
      </p:sp>
      <p:sp>
        <p:nvSpPr>
          <p:cNvPr id="4" name="Date Placeholder 3">
            <a:extLst>
              <a:ext uri="{FF2B5EF4-FFF2-40B4-BE49-F238E27FC236}">
                <a16:creationId xmlns:a16="http://schemas.microsoft.com/office/drawing/2014/main" id="{1A121EB6-8267-063D-5D1B-BB6BF9AACE98}"/>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334895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10FD8-524F-AA71-88BC-870B4F95E54C}"/>
              </a:ext>
            </a:extLst>
          </p:cNvPr>
          <p:cNvSpPr>
            <a:spLocks noGrp="1"/>
          </p:cNvSpPr>
          <p:nvPr>
            <p:ph type="title"/>
          </p:nvPr>
        </p:nvSpPr>
        <p:spPr>
          <a:xfrm>
            <a:off x="457200" y="-296862"/>
            <a:ext cx="8229600" cy="1143000"/>
          </a:xfrm>
        </p:spPr>
        <p:txBody>
          <a:bodyPr/>
          <a:lstStyle/>
          <a:p>
            <a:r>
              <a:rPr lang="en-GB" b="1" dirty="0"/>
              <a:t>Discuss</a:t>
            </a:r>
            <a:r>
              <a:rPr lang="en-GB" dirty="0"/>
              <a:t> </a:t>
            </a:r>
          </a:p>
        </p:txBody>
      </p:sp>
      <p:sp>
        <p:nvSpPr>
          <p:cNvPr id="3" name="Content Placeholder 2">
            <a:extLst>
              <a:ext uri="{FF2B5EF4-FFF2-40B4-BE49-F238E27FC236}">
                <a16:creationId xmlns:a16="http://schemas.microsoft.com/office/drawing/2014/main" id="{96355EB1-D111-CC29-E0D8-8C61D47C96F4}"/>
              </a:ext>
            </a:extLst>
          </p:cNvPr>
          <p:cNvSpPr>
            <a:spLocks noGrp="1"/>
          </p:cNvSpPr>
          <p:nvPr>
            <p:ph idx="1"/>
          </p:nvPr>
        </p:nvSpPr>
        <p:spPr>
          <a:xfrm>
            <a:off x="427464" y="548680"/>
            <a:ext cx="8229600" cy="3916363"/>
          </a:xfrm>
        </p:spPr>
        <p:txBody>
          <a:bodyPr/>
          <a:lstStyle/>
          <a:p>
            <a:pPr marL="0" indent="0">
              <a:buNone/>
            </a:pPr>
            <a:r>
              <a:rPr lang="en-GB" sz="2800" i="1" dirty="0"/>
              <a:t>In pairs or trios:</a:t>
            </a:r>
          </a:p>
          <a:p>
            <a:r>
              <a:rPr lang="en-GB" sz="2800" dirty="0"/>
              <a:t>How would you personally define time management and motivation?</a:t>
            </a:r>
          </a:p>
          <a:p>
            <a:r>
              <a:rPr lang="en-GB" sz="2800" dirty="0"/>
              <a:t>Why do you think time management and motivation are so important for university students? </a:t>
            </a:r>
          </a:p>
          <a:p>
            <a:r>
              <a:rPr lang="en-GB" sz="2800" dirty="0"/>
              <a:t>What are some techniques you use for time management?</a:t>
            </a:r>
          </a:p>
          <a:p>
            <a:r>
              <a:rPr lang="en-GB" sz="2800" dirty="0"/>
              <a:t>What are some ways you try and motivate yourself at work if you are feeling demotivated?</a:t>
            </a:r>
          </a:p>
        </p:txBody>
      </p:sp>
      <p:sp>
        <p:nvSpPr>
          <p:cNvPr id="4" name="Date Placeholder 3">
            <a:extLst>
              <a:ext uri="{FF2B5EF4-FFF2-40B4-BE49-F238E27FC236}">
                <a16:creationId xmlns:a16="http://schemas.microsoft.com/office/drawing/2014/main" id="{41849C58-4351-583D-5992-D10D726A4D52}"/>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4151039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p:txBody>
          <a:bodyPr/>
          <a:lstStyle/>
          <a:p>
            <a:pPr eaLnBrk="1" hangingPunct="1"/>
            <a:r>
              <a:rPr lang="en-GB" altLang="en-US" b="1" dirty="0"/>
              <a:t>Time Management</a:t>
            </a:r>
          </a:p>
        </p:txBody>
      </p:sp>
      <p:sp>
        <p:nvSpPr>
          <p:cNvPr id="19459" name="Rectangle 3"/>
          <p:cNvSpPr>
            <a:spLocks noGrp="1" noChangeArrowheads="1"/>
          </p:cNvSpPr>
          <p:nvPr>
            <p:ph type="body" idx="1"/>
          </p:nvPr>
        </p:nvSpPr>
        <p:spPr>
          <a:xfrm>
            <a:off x="457200" y="1196752"/>
            <a:ext cx="8229600" cy="4822952"/>
          </a:xfrm>
        </p:spPr>
        <p:txBody>
          <a:bodyPr/>
          <a:lstStyle/>
          <a:p>
            <a:pPr eaLnBrk="1" hangingPunct="1"/>
            <a:r>
              <a:rPr lang="en-GB" altLang="en-US" sz="2400" dirty="0">
                <a:cs typeface="Times New Roman" pitchFamily="18" charset="0"/>
              </a:rPr>
              <a:t>Allocating time to study</a:t>
            </a:r>
            <a:endParaRPr lang="en-US" altLang="en-US" sz="2400" dirty="0">
              <a:cs typeface="Times New Roman" pitchFamily="18" charset="0"/>
            </a:endParaRPr>
          </a:p>
          <a:p>
            <a:pPr eaLnBrk="1" hangingPunct="1"/>
            <a:r>
              <a:rPr lang="en-GB" altLang="en-US" sz="2400" dirty="0">
                <a:cs typeface="Times New Roman" pitchFamily="18" charset="0"/>
              </a:rPr>
              <a:t>Using that time effectively</a:t>
            </a:r>
          </a:p>
          <a:p>
            <a:pPr eaLnBrk="1" hangingPunct="1"/>
            <a:r>
              <a:rPr lang="en-GB" altLang="en-US" sz="2400" dirty="0">
                <a:cs typeface="Times New Roman" pitchFamily="18" charset="0"/>
              </a:rPr>
              <a:t>Balancing the time requirements of different aspects of your life</a:t>
            </a:r>
            <a:endParaRPr lang="en-US" altLang="en-US" sz="2400" dirty="0">
              <a:cs typeface="Times New Roman" pitchFamily="18" charset="0"/>
            </a:endParaRPr>
          </a:p>
          <a:p>
            <a:pPr eaLnBrk="1" hangingPunct="1"/>
            <a:endParaRPr lang="en-GB" altLang="en-US" dirty="0"/>
          </a:p>
        </p:txBody>
      </p:sp>
      <p:pic>
        <p:nvPicPr>
          <p:cNvPr id="4" name="Picture 3" descr="A close up of a sign&#10;&#10;Description automatically generated">
            <a:extLst>
              <a:ext uri="{FF2B5EF4-FFF2-40B4-BE49-F238E27FC236}">
                <a16:creationId xmlns:a16="http://schemas.microsoft.com/office/drawing/2014/main" id="{B9FA9C3E-0FFF-431C-9460-FD687D5365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5976" y="2540901"/>
            <a:ext cx="4680520" cy="312034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p:txBody>
          <a:bodyPr/>
          <a:lstStyle/>
          <a:p>
            <a:r>
              <a:rPr lang="en-GB" b="1" dirty="0"/>
              <a:t>Importance of time management </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457200" y="1600200"/>
            <a:ext cx="8507288" cy="3989040"/>
          </a:xfrm>
        </p:spPr>
        <p:txBody>
          <a:bodyPr/>
          <a:lstStyle/>
          <a:p>
            <a:r>
              <a:rPr lang="en-GB" sz="2800" dirty="0"/>
              <a:t>Time management increases your productivity and efficiency.</a:t>
            </a:r>
          </a:p>
          <a:p>
            <a:r>
              <a:rPr lang="en-GB" sz="2800" dirty="0"/>
              <a:t>Time management can give you a sense of fulfilment. </a:t>
            </a:r>
          </a:p>
          <a:p>
            <a:r>
              <a:rPr lang="en-GB" sz="2800" dirty="0"/>
              <a:t>Time management can decrease stress and anxiety.</a:t>
            </a:r>
          </a:p>
          <a:p>
            <a:r>
              <a:rPr lang="en-GB" sz="2800" dirty="0"/>
              <a:t>Time management allows you to prioritise and complete activities to deadlines.</a:t>
            </a:r>
          </a:p>
          <a:p>
            <a:pPr marL="457200" lvl="1" indent="0">
              <a:buNone/>
            </a:pPr>
            <a:r>
              <a:rPr lang="en-GB" sz="2400" dirty="0"/>
              <a:t>						(Cottrell, 2018)</a:t>
            </a:r>
          </a:p>
          <a:p>
            <a:endParaRPr lang="en-GB" dirty="0"/>
          </a:p>
          <a:p>
            <a:endParaRPr lang="en-GB" dirty="0"/>
          </a:p>
          <a:p>
            <a:endParaRPr lang="en-GB" dirty="0"/>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40292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pPr eaLnBrk="1" hangingPunct="1"/>
            <a:r>
              <a:rPr lang="en-GB" altLang="en-US" sz="3600" b="1" dirty="0"/>
              <a:t>Basic time management principles</a:t>
            </a:r>
          </a:p>
        </p:txBody>
      </p:sp>
      <p:sp>
        <p:nvSpPr>
          <p:cNvPr id="21507" name="Rectangle 3"/>
          <p:cNvSpPr>
            <a:spLocks noGrp="1" noChangeArrowheads="1"/>
          </p:cNvSpPr>
          <p:nvPr>
            <p:ph type="body" idx="1"/>
          </p:nvPr>
        </p:nvSpPr>
        <p:spPr>
          <a:xfrm>
            <a:off x="457200" y="1600200"/>
            <a:ext cx="8435280" cy="3917032"/>
          </a:xfrm>
        </p:spPr>
        <p:txBody>
          <a:bodyPr/>
          <a:lstStyle/>
          <a:p>
            <a:pPr eaLnBrk="1" hangingPunct="1">
              <a:lnSpc>
                <a:spcPct val="90000"/>
              </a:lnSpc>
            </a:pPr>
            <a:r>
              <a:rPr lang="en-GB" altLang="en-US" sz="2400" dirty="0"/>
              <a:t>You should direct your effort </a:t>
            </a:r>
            <a:r>
              <a:rPr lang="en-GB" altLang="en-US" sz="2400" i="1" u="sng" dirty="0"/>
              <a:t>appropriately</a:t>
            </a:r>
            <a:r>
              <a:rPr lang="en-GB" altLang="en-US" sz="2400" dirty="0"/>
              <a:t>, that is, towards the things that are most important</a:t>
            </a:r>
          </a:p>
          <a:p>
            <a:pPr eaLnBrk="1" hangingPunct="1">
              <a:lnSpc>
                <a:spcPct val="90000"/>
              </a:lnSpc>
              <a:buFont typeface="Wingdings" pitchFamily="2" charset="2"/>
              <a:buNone/>
            </a:pPr>
            <a:endParaRPr lang="en-GB" altLang="en-US" sz="2400" dirty="0"/>
          </a:p>
          <a:p>
            <a:pPr eaLnBrk="1" hangingPunct="1">
              <a:lnSpc>
                <a:spcPct val="90000"/>
              </a:lnSpc>
            </a:pPr>
            <a:r>
              <a:rPr lang="en-GB" altLang="en-US" sz="2400" dirty="0"/>
              <a:t>You should direct your effort </a:t>
            </a:r>
            <a:r>
              <a:rPr lang="en-GB" altLang="en-US" sz="2400" i="1" u="sng" dirty="0"/>
              <a:t>efficiently</a:t>
            </a:r>
            <a:r>
              <a:rPr lang="en-GB" altLang="en-US" sz="2400" dirty="0"/>
              <a:t>, that is, maximise what is achieved by the expenditure of time and energy</a:t>
            </a:r>
          </a:p>
          <a:p>
            <a:pPr eaLnBrk="1" hangingPunct="1">
              <a:lnSpc>
                <a:spcPct val="90000"/>
              </a:lnSpc>
              <a:buFont typeface="Wingdings" pitchFamily="2" charset="2"/>
              <a:buNone/>
            </a:pPr>
            <a:endParaRPr lang="en-GB" altLang="en-US" sz="2400" dirty="0"/>
          </a:p>
          <a:p>
            <a:pPr eaLnBrk="1" hangingPunct="1">
              <a:lnSpc>
                <a:spcPct val="90000"/>
              </a:lnSpc>
            </a:pPr>
            <a:r>
              <a:rPr lang="en-GB" altLang="en-US" sz="2400" dirty="0"/>
              <a:t>You should reduce </a:t>
            </a:r>
            <a:r>
              <a:rPr lang="en-GB" altLang="en-US" sz="2400" i="1" u="sng" dirty="0"/>
              <a:t>time wastage</a:t>
            </a:r>
          </a:p>
          <a:p>
            <a:pPr eaLnBrk="1" hangingPunct="1">
              <a:lnSpc>
                <a:spcPct val="90000"/>
              </a:lnSpc>
              <a:buFont typeface="Wingdings" pitchFamily="2" charset="2"/>
              <a:buNone/>
            </a:pPr>
            <a:r>
              <a:rPr lang="en-GB" altLang="en-US" sz="2400" dirty="0"/>
              <a:t>                                                  </a:t>
            </a:r>
          </a:p>
          <a:p>
            <a:pPr eaLnBrk="1" hangingPunct="1">
              <a:lnSpc>
                <a:spcPct val="90000"/>
              </a:lnSpc>
              <a:buFont typeface="Wingdings" pitchFamily="2" charset="2"/>
              <a:buNone/>
            </a:pPr>
            <a:endParaRPr lang="en-GB" altLang="en-US" sz="2400" i="1" dirty="0"/>
          </a:p>
          <a:p>
            <a:pPr eaLnBrk="1" hangingPunct="1">
              <a:lnSpc>
                <a:spcPct val="90000"/>
              </a:lnSpc>
              <a:buFont typeface="Wingdings" pitchFamily="2" charset="2"/>
              <a:buNone/>
            </a:pPr>
            <a:r>
              <a:rPr lang="en-GB" altLang="en-US" sz="2400" i="1" dirty="0"/>
              <a:t>							      </a:t>
            </a:r>
            <a:r>
              <a:rPr lang="en-GB" altLang="en-US" sz="1600" i="1" dirty="0"/>
              <a:t>(Cameron, 2002)</a:t>
            </a:r>
          </a:p>
          <a:p>
            <a:pPr eaLnBrk="1" hangingPunct="1">
              <a:lnSpc>
                <a:spcPct val="90000"/>
              </a:lnSpc>
              <a:buFont typeface="Wingdings" pitchFamily="2" charset="2"/>
              <a:buNone/>
            </a:pP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50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p:txBody>
          <a:bodyPr/>
          <a:lstStyle/>
          <a:p>
            <a:pPr eaLnBrk="1" hangingPunct="1"/>
            <a:r>
              <a:rPr lang="en-GB" altLang="en-US" b="1" dirty="0"/>
              <a:t>Tools &amp; Techniques</a:t>
            </a:r>
            <a:br>
              <a:rPr lang="en-GB" altLang="en-US" b="1" dirty="0"/>
            </a:br>
            <a:r>
              <a:rPr lang="en-GB" altLang="en-US" b="1" dirty="0"/>
              <a:t> For Time Management</a:t>
            </a:r>
          </a:p>
        </p:txBody>
      </p:sp>
      <p:sp>
        <p:nvSpPr>
          <p:cNvPr id="22531" name="Rectangle 3"/>
          <p:cNvSpPr>
            <a:spLocks noGrp="1" noChangeArrowheads="1"/>
          </p:cNvSpPr>
          <p:nvPr>
            <p:ph type="body" idx="1"/>
          </p:nvPr>
        </p:nvSpPr>
        <p:spPr/>
        <p:txBody>
          <a:bodyPr/>
          <a:lstStyle/>
          <a:p>
            <a:pPr marL="660400" indent="-660400" eaLnBrk="1" hangingPunct="1">
              <a:lnSpc>
                <a:spcPct val="90000"/>
              </a:lnSpc>
            </a:pPr>
            <a:r>
              <a:rPr lang="en-US" altLang="en-US" sz="2800" dirty="0">
                <a:cs typeface="Times New Roman" pitchFamily="18" charset="0"/>
              </a:rPr>
              <a:t>To-Do Lists</a:t>
            </a:r>
          </a:p>
          <a:p>
            <a:pPr marL="660400" indent="-660400" eaLnBrk="1" hangingPunct="1">
              <a:lnSpc>
                <a:spcPct val="90000"/>
              </a:lnSpc>
            </a:pPr>
            <a:r>
              <a:rPr lang="en-US" altLang="en-US" sz="2800" dirty="0">
                <a:cs typeface="Times New Roman" pitchFamily="18" charset="0"/>
              </a:rPr>
              <a:t>The Eisenhower Method/Matrix</a:t>
            </a:r>
          </a:p>
          <a:p>
            <a:pPr marL="660400" indent="-660400" eaLnBrk="1" hangingPunct="1">
              <a:lnSpc>
                <a:spcPct val="90000"/>
              </a:lnSpc>
            </a:pPr>
            <a:r>
              <a:rPr lang="en-US" altLang="en-US" sz="2800" dirty="0">
                <a:cs typeface="Times New Roman" pitchFamily="18" charset="0"/>
              </a:rPr>
              <a:t>Pomodoro Technique</a:t>
            </a:r>
          </a:p>
          <a:p>
            <a:pPr marL="660400" indent="-660400" eaLnBrk="1" hangingPunct="1">
              <a:lnSpc>
                <a:spcPct val="90000"/>
              </a:lnSpc>
            </a:pPr>
            <a:r>
              <a:rPr lang="en-US" altLang="en-US" sz="2800" dirty="0">
                <a:cs typeface="Times New Roman" pitchFamily="18" charset="0"/>
              </a:rPr>
              <a:t>SMART Goals </a:t>
            </a:r>
          </a:p>
          <a:p>
            <a:pPr marL="660400" indent="-660400" eaLnBrk="1" hangingPunct="1">
              <a:lnSpc>
                <a:spcPct val="90000"/>
              </a:lnSpc>
            </a:pPr>
            <a:endParaRPr lang="en-GB" altLang="en-US" sz="2800" dirty="0"/>
          </a:p>
        </p:txBody>
      </p:sp>
    </p:spTree>
    <p:extLst>
      <p:ext uri="{BB962C8B-B14F-4D97-AF65-F5344CB8AC3E}">
        <p14:creationId xmlns:p14="http://schemas.microsoft.com/office/powerpoint/2010/main" val="1694368323"/>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7D105-A217-224E-3B1A-3573A7AC2992}"/>
              </a:ext>
            </a:extLst>
          </p:cNvPr>
          <p:cNvSpPr>
            <a:spLocks noGrp="1"/>
          </p:cNvSpPr>
          <p:nvPr>
            <p:ph type="title"/>
          </p:nvPr>
        </p:nvSpPr>
        <p:spPr>
          <a:xfrm>
            <a:off x="477798" y="-173252"/>
            <a:ext cx="8229600" cy="1143000"/>
          </a:xfrm>
        </p:spPr>
        <p:txBody>
          <a:bodyPr/>
          <a:lstStyle/>
          <a:p>
            <a:r>
              <a:rPr lang="en-US" b="1" dirty="0"/>
              <a:t>Motivation</a:t>
            </a:r>
          </a:p>
        </p:txBody>
      </p:sp>
      <p:sp>
        <p:nvSpPr>
          <p:cNvPr id="3" name="Content Placeholder 2">
            <a:extLst>
              <a:ext uri="{FF2B5EF4-FFF2-40B4-BE49-F238E27FC236}">
                <a16:creationId xmlns:a16="http://schemas.microsoft.com/office/drawing/2014/main" id="{98893A6E-20F6-224C-3D76-937A9DE553E7}"/>
              </a:ext>
            </a:extLst>
          </p:cNvPr>
          <p:cNvSpPr>
            <a:spLocks noGrp="1"/>
          </p:cNvSpPr>
          <p:nvPr>
            <p:ph idx="1"/>
          </p:nvPr>
        </p:nvSpPr>
        <p:spPr>
          <a:xfrm>
            <a:off x="323527" y="808192"/>
            <a:ext cx="8363273" cy="4896544"/>
          </a:xfrm>
        </p:spPr>
        <p:txBody>
          <a:bodyPr/>
          <a:lstStyle/>
          <a:p>
            <a:r>
              <a:rPr lang="en-US" sz="2600" b="1" dirty="0">
                <a:solidFill>
                  <a:srgbClr val="0070C0"/>
                </a:solidFill>
              </a:rPr>
              <a:t>Intrinsic Motivation</a:t>
            </a:r>
            <a:r>
              <a:rPr lang="en-US" sz="2600" dirty="0"/>
              <a:t>: </a:t>
            </a:r>
            <a:r>
              <a:rPr lang="en-GB" sz="2600" b="0" i="0" dirty="0">
                <a:solidFill>
                  <a:srgbClr val="0D0D0D"/>
                </a:solidFill>
                <a:effectLst/>
                <a:highlight>
                  <a:srgbClr val="FFFFFF"/>
                </a:highlight>
              </a:rPr>
              <a:t>the drive to do something because it is enjoyable or interesting, not because of external rewards.</a:t>
            </a:r>
          </a:p>
          <a:p>
            <a:r>
              <a:rPr lang="en-GB" sz="2600" b="1" dirty="0">
                <a:solidFill>
                  <a:srgbClr val="0070C0"/>
                </a:solidFill>
                <a:highlight>
                  <a:srgbClr val="FFFFFF"/>
                </a:highlight>
              </a:rPr>
              <a:t>Extrinsic Motivation</a:t>
            </a:r>
            <a:r>
              <a:rPr lang="en-GB" sz="2600" dirty="0">
                <a:solidFill>
                  <a:srgbClr val="0D0D0D"/>
                </a:solidFill>
                <a:highlight>
                  <a:srgbClr val="FFFFFF"/>
                </a:highlight>
              </a:rPr>
              <a:t>: the drive to do something because of external rewards or pressures, such as grades, money, or recognition.  </a:t>
            </a:r>
          </a:p>
          <a:p>
            <a:endParaRPr lang="en-GB" sz="2600" dirty="0">
              <a:solidFill>
                <a:srgbClr val="0D0D0D"/>
              </a:solidFill>
              <a:highlight>
                <a:srgbClr val="FFFFFF"/>
              </a:highlight>
            </a:endParaRPr>
          </a:p>
          <a:p>
            <a:pPr marL="0" indent="0" algn="ctr">
              <a:buNone/>
            </a:pPr>
            <a:r>
              <a:rPr lang="en-GB" sz="2600" b="1" dirty="0">
                <a:solidFill>
                  <a:srgbClr val="00B050"/>
                </a:solidFill>
                <a:highlight>
                  <a:srgbClr val="FFFFFF"/>
                </a:highlight>
              </a:rPr>
              <a:t>Discuss: </a:t>
            </a:r>
            <a:r>
              <a:rPr lang="en-GB" sz="2600" dirty="0">
                <a:solidFill>
                  <a:srgbClr val="0D0D0D"/>
                </a:solidFill>
                <a:highlight>
                  <a:srgbClr val="FFFFFF"/>
                </a:highlight>
              </a:rPr>
              <a:t>Which type of motivation do you think has been a stronger force for you in your life? Can you give some examples?</a:t>
            </a:r>
            <a:endParaRPr lang="en-GB" sz="1600" dirty="0">
              <a:solidFill>
                <a:srgbClr val="0D0D0D"/>
              </a:solidFill>
              <a:highlight>
                <a:srgbClr val="FFFFFF"/>
              </a:highlight>
            </a:endParaRPr>
          </a:p>
        </p:txBody>
      </p:sp>
      <p:sp>
        <p:nvSpPr>
          <p:cNvPr id="4" name="Date Placeholder 3">
            <a:extLst>
              <a:ext uri="{FF2B5EF4-FFF2-40B4-BE49-F238E27FC236}">
                <a16:creationId xmlns:a16="http://schemas.microsoft.com/office/drawing/2014/main" id="{985F5079-4AB1-6E03-AD12-FEA45F40C692}"/>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764041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p:txBody>
          <a:bodyPr/>
          <a:lstStyle/>
          <a:p>
            <a:r>
              <a:rPr lang="en-GB" b="1" dirty="0"/>
              <a:t>Importance of motivation</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457200" y="1385660"/>
            <a:ext cx="8507288" cy="3989040"/>
          </a:xfrm>
        </p:spPr>
        <p:txBody>
          <a:bodyPr/>
          <a:lstStyle/>
          <a:p>
            <a:endParaRPr lang="en-GB" dirty="0"/>
          </a:p>
          <a:p>
            <a:endParaRPr lang="en-GB" dirty="0"/>
          </a:p>
          <a:p>
            <a:endParaRPr lang="en-GB" dirty="0"/>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
        <p:nvSpPr>
          <p:cNvPr id="5" name="TextBox 4">
            <a:extLst>
              <a:ext uri="{FF2B5EF4-FFF2-40B4-BE49-F238E27FC236}">
                <a16:creationId xmlns:a16="http://schemas.microsoft.com/office/drawing/2014/main" id="{9810A04E-A6F6-F1F6-E9F3-4FB78B6573E2}"/>
              </a:ext>
            </a:extLst>
          </p:cNvPr>
          <p:cNvSpPr txBox="1"/>
          <p:nvPr/>
        </p:nvSpPr>
        <p:spPr>
          <a:xfrm>
            <a:off x="611560" y="1417638"/>
            <a:ext cx="8075240" cy="3970318"/>
          </a:xfrm>
          <a:prstGeom prst="rect">
            <a:avLst/>
          </a:prstGeom>
          <a:noFill/>
        </p:spPr>
        <p:txBody>
          <a:bodyPr wrap="square" rtlCol="0">
            <a:spAutoFit/>
          </a:bodyPr>
          <a:lstStyle/>
          <a:p>
            <a:pPr marL="0" indent="0">
              <a:buNone/>
            </a:pPr>
            <a:r>
              <a:rPr lang="en-GB" sz="2800" dirty="0">
                <a:solidFill>
                  <a:srgbClr val="0D0D0D"/>
                </a:solidFill>
                <a:highlight>
                  <a:srgbClr val="FFFFFF"/>
                </a:highlight>
              </a:rPr>
              <a:t>“</a:t>
            </a:r>
            <a:r>
              <a:rPr lang="en-GB" sz="2800" b="0" i="1" dirty="0">
                <a:solidFill>
                  <a:srgbClr val="0D0D0D"/>
                </a:solidFill>
                <a:effectLst/>
                <a:highlight>
                  <a:srgbClr val="FFFFFF"/>
                </a:highlight>
              </a:rPr>
              <a:t>Your level of motivation will affect your success. No matter how much you love your subject or want to gain a good degree, there may be times when you don’t feel like studying or wonder whether you would be better off doing something else. You need strong motivation to keep yourself going at such times</a:t>
            </a:r>
            <a:r>
              <a:rPr lang="en-GB" sz="2800" b="0" i="0" dirty="0">
                <a:solidFill>
                  <a:srgbClr val="0D0D0D"/>
                </a:solidFill>
                <a:effectLst/>
                <a:highlight>
                  <a:srgbClr val="FFFFFF"/>
                </a:highlight>
              </a:rPr>
              <a:t>”</a:t>
            </a:r>
          </a:p>
          <a:p>
            <a:pPr marL="0" indent="0">
              <a:buNone/>
            </a:pPr>
            <a:r>
              <a:rPr lang="en-GB" sz="2800" dirty="0">
                <a:solidFill>
                  <a:srgbClr val="0D0D0D"/>
                </a:solidFill>
                <a:highlight>
                  <a:srgbClr val="FFFFFF"/>
                </a:highlight>
                <a:latin typeface="Söhne"/>
              </a:rPr>
              <a:t>					(Cottrell, 2019, p.113)</a:t>
            </a:r>
            <a:endParaRPr lang="en-US" sz="2800" dirty="0"/>
          </a:p>
          <a:p>
            <a:endParaRPr lang="en-US" sz="2800" dirty="0"/>
          </a:p>
        </p:txBody>
      </p:sp>
    </p:spTree>
    <p:extLst>
      <p:ext uri="{BB962C8B-B14F-4D97-AF65-F5344CB8AC3E}">
        <p14:creationId xmlns:p14="http://schemas.microsoft.com/office/powerpoint/2010/main" val="2489961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231E6-236E-BECF-2793-EF5B56CAEAA6}"/>
              </a:ext>
            </a:extLst>
          </p:cNvPr>
          <p:cNvSpPr>
            <a:spLocks noGrp="1"/>
          </p:cNvSpPr>
          <p:nvPr>
            <p:ph type="title"/>
          </p:nvPr>
        </p:nvSpPr>
        <p:spPr>
          <a:xfrm>
            <a:off x="444654" y="114300"/>
            <a:ext cx="8229600" cy="1143000"/>
          </a:xfrm>
        </p:spPr>
        <p:txBody>
          <a:bodyPr/>
          <a:lstStyle/>
          <a:p>
            <a:r>
              <a:rPr lang="en-US" b="1" dirty="0"/>
              <a:t>Motivation: Influences</a:t>
            </a:r>
          </a:p>
        </p:txBody>
      </p:sp>
      <p:sp>
        <p:nvSpPr>
          <p:cNvPr id="3" name="Content Placeholder 2">
            <a:extLst>
              <a:ext uri="{FF2B5EF4-FFF2-40B4-BE49-F238E27FC236}">
                <a16:creationId xmlns:a16="http://schemas.microsoft.com/office/drawing/2014/main" id="{112CCC5C-7047-2FA9-0FA1-7D497DD3D1B3}"/>
              </a:ext>
            </a:extLst>
          </p:cNvPr>
          <p:cNvSpPr>
            <a:spLocks noGrp="1"/>
          </p:cNvSpPr>
          <p:nvPr>
            <p:ph idx="1"/>
          </p:nvPr>
        </p:nvSpPr>
        <p:spPr>
          <a:xfrm>
            <a:off x="457200" y="1124744"/>
            <a:ext cx="8229600" cy="3916363"/>
          </a:xfrm>
        </p:spPr>
        <p:txBody>
          <a:bodyPr/>
          <a:lstStyle/>
          <a:p>
            <a:r>
              <a:rPr lang="en-US" dirty="0"/>
              <a:t>Motivation to study is affected by such things as: </a:t>
            </a:r>
          </a:p>
          <a:p>
            <a:pPr marL="0" indent="0">
              <a:buNone/>
            </a:pPr>
            <a:r>
              <a:rPr lang="en-US" dirty="0"/>
              <a:t>★  Clarity of purpose </a:t>
            </a:r>
          </a:p>
          <a:p>
            <a:pPr marL="0" indent="0">
              <a:buNone/>
            </a:pPr>
            <a:r>
              <a:rPr lang="en-US" dirty="0"/>
              <a:t>★  Being on the right course </a:t>
            </a:r>
          </a:p>
          <a:p>
            <a:pPr marL="0" indent="0">
              <a:buNone/>
            </a:pPr>
            <a:r>
              <a:rPr lang="en-US" dirty="0"/>
              <a:t>★  Managing the ‘boring bits’ </a:t>
            </a:r>
          </a:p>
          <a:p>
            <a:pPr marL="0" indent="0">
              <a:buNone/>
            </a:pPr>
            <a:r>
              <a:rPr lang="en-US" dirty="0"/>
              <a:t>★  Confidence of the outcome </a:t>
            </a:r>
          </a:p>
          <a:p>
            <a:pPr marL="0" indent="0">
              <a:buNone/>
            </a:pPr>
            <a:r>
              <a:rPr lang="en-US" dirty="0"/>
              <a:t>★  Using time well.	</a:t>
            </a:r>
          </a:p>
          <a:p>
            <a:pPr marL="0" indent="0">
              <a:buNone/>
            </a:pPr>
            <a:r>
              <a:rPr lang="en-US" dirty="0"/>
              <a:t>				(Cottrell, 2019, p.113)</a:t>
            </a:r>
          </a:p>
        </p:txBody>
      </p:sp>
      <p:sp>
        <p:nvSpPr>
          <p:cNvPr id="4" name="Date Placeholder 3">
            <a:extLst>
              <a:ext uri="{FF2B5EF4-FFF2-40B4-BE49-F238E27FC236}">
                <a16:creationId xmlns:a16="http://schemas.microsoft.com/office/drawing/2014/main" id="{558F40AC-E38F-2D54-4296-D2E8CA6A416E}"/>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3392939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pPr eaLnBrk="1" hangingPunct="1"/>
            <a:r>
              <a:rPr lang="en-GB" altLang="en-US" sz="3600" b="1" dirty="0"/>
              <a:t>Extension Activity: Review your use of time</a:t>
            </a:r>
          </a:p>
        </p:txBody>
      </p:sp>
      <p:sp>
        <p:nvSpPr>
          <p:cNvPr id="23555" name="Rectangle 3"/>
          <p:cNvSpPr>
            <a:spLocks noGrp="1" noChangeArrowheads="1"/>
          </p:cNvSpPr>
          <p:nvPr>
            <p:ph type="body" idx="1"/>
          </p:nvPr>
        </p:nvSpPr>
        <p:spPr>
          <a:xfrm>
            <a:off x="457200" y="1412875"/>
            <a:ext cx="8229600" cy="4606925"/>
          </a:xfrm>
        </p:spPr>
        <p:txBody>
          <a:bodyPr/>
          <a:lstStyle/>
          <a:p>
            <a:pPr eaLnBrk="1" hangingPunct="1">
              <a:lnSpc>
                <a:spcPct val="80000"/>
              </a:lnSpc>
            </a:pPr>
            <a:r>
              <a:rPr lang="en-GB" altLang="en-US" sz="2200" dirty="0"/>
              <a:t>Do I use time efficiently?</a:t>
            </a:r>
          </a:p>
          <a:p>
            <a:pPr eaLnBrk="1" hangingPunct="1">
              <a:lnSpc>
                <a:spcPct val="80000"/>
              </a:lnSpc>
            </a:pPr>
            <a:r>
              <a:rPr lang="en-GB" altLang="en-US" sz="2200" dirty="0"/>
              <a:t>How do I waste time?</a:t>
            </a:r>
          </a:p>
          <a:p>
            <a:pPr eaLnBrk="1" hangingPunct="1">
              <a:lnSpc>
                <a:spcPct val="80000"/>
              </a:lnSpc>
            </a:pPr>
            <a:r>
              <a:rPr lang="en-GB" altLang="en-US" sz="2200" dirty="0"/>
              <a:t>What or who distracts me from study?</a:t>
            </a:r>
          </a:p>
          <a:p>
            <a:pPr eaLnBrk="1" hangingPunct="1">
              <a:lnSpc>
                <a:spcPct val="80000"/>
              </a:lnSpc>
            </a:pPr>
            <a:r>
              <a:rPr lang="en-GB" altLang="en-US" sz="2200" dirty="0"/>
              <a:t>Do I need to plan out my time:  for the year?  The term?  The week?  The day?  Each piece of work?</a:t>
            </a:r>
          </a:p>
          <a:p>
            <a:pPr eaLnBrk="1" hangingPunct="1">
              <a:lnSpc>
                <a:spcPct val="80000"/>
              </a:lnSpc>
            </a:pPr>
            <a:r>
              <a:rPr lang="en-GB" altLang="en-US" sz="2200" dirty="0"/>
              <a:t>Do I waste time getting started?</a:t>
            </a:r>
          </a:p>
          <a:p>
            <a:pPr eaLnBrk="1" hangingPunct="1">
              <a:lnSpc>
                <a:spcPct val="80000"/>
              </a:lnSpc>
            </a:pPr>
            <a:r>
              <a:rPr lang="en-GB" altLang="en-US" sz="2200" dirty="0"/>
              <a:t>Do I make the most of spare moments?</a:t>
            </a:r>
          </a:p>
          <a:p>
            <a:pPr eaLnBrk="1" hangingPunct="1">
              <a:lnSpc>
                <a:spcPct val="80000"/>
              </a:lnSpc>
            </a:pPr>
            <a:r>
              <a:rPr lang="en-GB" altLang="en-US" sz="2200" dirty="0"/>
              <a:t>Do I find time passes and I don’t know what has happened?</a:t>
            </a:r>
          </a:p>
          <a:p>
            <a:pPr eaLnBrk="1" hangingPunct="1">
              <a:lnSpc>
                <a:spcPct val="80000"/>
              </a:lnSpc>
            </a:pPr>
            <a:endParaRPr lang="en-GB" altLang="en-US" sz="2200" dirty="0"/>
          </a:p>
          <a:p>
            <a:pPr eaLnBrk="1" hangingPunct="1">
              <a:lnSpc>
                <a:spcPct val="80000"/>
              </a:lnSpc>
              <a:buFont typeface="Wingdings" pitchFamily="2" charset="2"/>
              <a:buNone/>
            </a:pPr>
            <a:r>
              <a:rPr lang="en-GB" altLang="en-US" sz="2200" dirty="0"/>
              <a:t>For each question answer honestly and consider if you need /want to make improvements and what they might be.</a:t>
            </a:r>
          </a:p>
          <a:p>
            <a:pPr algn="r" eaLnBrk="1" hangingPunct="1">
              <a:lnSpc>
                <a:spcPct val="80000"/>
              </a:lnSpc>
              <a:buFont typeface="Wingdings" pitchFamily="2" charset="2"/>
              <a:buNone/>
            </a:pPr>
            <a:r>
              <a:rPr lang="en-GB" altLang="en-US" sz="1800" dirty="0"/>
              <a:t>(Cottrell, 2019)</a:t>
            </a:r>
          </a:p>
          <a:p>
            <a:pPr eaLnBrk="1" hangingPunct="1">
              <a:lnSpc>
                <a:spcPct val="80000"/>
              </a:lnSpc>
            </a:pPr>
            <a:endParaRPr lang="en-GB" altLang="en-US" dirty="0"/>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FDBCB-276D-76DB-3494-55144B5356C5}"/>
              </a:ext>
            </a:extLst>
          </p:cNvPr>
          <p:cNvSpPr>
            <a:spLocks noGrp="1"/>
          </p:cNvSpPr>
          <p:nvPr>
            <p:ph type="title"/>
          </p:nvPr>
        </p:nvSpPr>
        <p:spPr/>
        <p:txBody>
          <a:bodyPr/>
          <a:lstStyle/>
          <a:p>
            <a:r>
              <a:rPr lang="en-US" sz="3800" b="1" dirty="0"/>
              <a:t>Extension Activity: Assess your Motivation</a:t>
            </a:r>
          </a:p>
        </p:txBody>
      </p:sp>
      <p:sp>
        <p:nvSpPr>
          <p:cNvPr id="3" name="Content Placeholder 2">
            <a:extLst>
              <a:ext uri="{FF2B5EF4-FFF2-40B4-BE49-F238E27FC236}">
                <a16:creationId xmlns:a16="http://schemas.microsoft.com/office/drawing/2014/main" id="{8D04E72E-4676-293C-A891-915592C229A0}"/>
              </a:ext>
            </a:extLst>
          </p:cNvPr>
          <p:cNvSpPr>
            <a:spLocks noGrp="1"/>
          </p:cNvSpPr>
          <p:nvPr>
            <p:ph idx="1"/>
          </p:nvPr>
        </p:nvSpPr>
        <p:spPr/>
        <p:txBody>
          <a:bodyPr/>
          <a:lstStyle/>
          <a:p>
            <a:r>
              <a:rPr lang="en-US" dirty="0"/>
              <a:t>P.g.113 in Cottrell’s (2019) T</a:t>
            </a:r>
            <a:r>
              <a:rPr lang="en-US" i="1" dirty="0"/>
              <a:t>he Study Skills Handbook</a:t>
            </a:r>
            <a:r>
              <a:rPr lang="en-US" dirty="0"/>
              <a:t>: How Strong is Your Motivation</a:t>
            </a:r>
          </a:p>
          <a:p>
            <a:pPr marL="0" indent="0">
              <a:buNone/>
            </a:pPr>
            <a:endParaRPr lang="en-US" i="1" dirty="0"/>
          </a:p>
          <a:p>
            <a:r>
              <a:rPr lang="en-US" i="1" dirty="0"/>
              <a:t>UWTSD Home Page&gt;Study&gt; Library &amp; Learning Resources&gt; Search: Cottrell, Select </a:t>
            </a:r>
            <a:r>
              <a:rPr lang="en-US" dirty="0"/>
              <a:t>The Study Skills Handbook </a:t>
            </a:r>
            <a:r>
              <a:rPr lang="en-US" dirty="0" err="1"/>
              <a:t>Proquest</a:t>
            </a:r>
            <a:r>
              <a:rPr lang="en-US" dirty="0"/>
              <a:t> online text</a:t>
            </a:r>
            <a:endParaRPr lang="en-US" i="1" dirty="0"/>
          </a:p>
        </p:txBody>
      </p:sp>
      <p:sp>
        <p:nvSpPr>
          <p:cNvPr id="4" name="Date Placeholder 3">
            <a:extLst>
              <a:ext uri="{FF2B5EF4-FFF2-40B4-BE49-F238E27FC236}">
                <a16:creationId xmlns:a16="http://schemas.microsoft.com/office/drawing/2014/main" id="{B4DA822A-D92B-1CBE-A761-C0DE0EB19CFD}"/>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1089929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3118F-8854-E779-28D7-198990CFF5E5}"/>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F68155CE-A1A2-E5F4-B029-8BE4CF4ABB7A}"/>
              </a:ext>
            </a:extLst>
          </p:cNvPr>
          <p:cNvSpPr>
            <a:spLocks noGrp="1"/>
          </p:cNvSpPr>
          <p:nvPr>
            <p:ph idx="1"/>
          </p:nvPr>
        </p:nvSpPr>
        <p:spPr/>
        <p:txBody>
          <a:bodyPr/>
          <a:lstStyle/>
          <a:p>
            <a:r>
              <a:rPr lang="en-GB" sz="2400" dirty="0">
                <a:ea typeface="Calibri" panose="020F0502020204030204" pitchFamily="34" charset="0"/>
                <a:cs typeface="Arial" panose="020B0604020202020204" pitchFamily="34" charset="0"/>
              </a:rPr>
              <a:t>Cottrell, S. (2019). </a:t>
            </a:r>
            <a:r>
              <a:rPr lang="en-GB" sz="2400" i="1" dirty="0">
                <a:ea typeface="Calibri" panose="020F0502020204030204" pitchFamily="34" charset="0"/>
                <a:cs typeface="Arial" panose="020B0604020202020204" pitchFamily="34" charset="0"/>
              </a:rPr>
              <a:t>The study skills handbook. </a:t>
            </a:r>
            <a:r>
              <a:rPr lang="en-GB" sz="2400" dirty="0">
                <a:ea typeface="Calibri" panose="020F0502020204030204" pitchFamily="34" charset="0"/>
                <a:cs typeface="Arial" panose="020B0604020202020204" pitchFamily="34" charset="0"/>
              </a:rPr>
              <a:t>5</a:t>
            </a:r>
            <a:r>
              <a:rPr lang="en-GB" sz="2400" baseline="30000" dirty="0">
                <a:ea typeface="Calibri" panose="020F0502020204030204" pitchFamily="34" charset="0"/>
                <a:cs typeface="Arial" panose="020B0604020202020204" pitchFamily="34" charset="0"/>
              </a:rPr>
              <a:t>th</a:t>
            </a:r>
            <a:r>
              <a:rPr lang="en-GB" sz="2400" dirty="0">
                <a:ea typeface="Calibri" panose="020F0502020204030204" pitchFamily="34" charset="0"/>
                <a:cs typeface="Arial" panose="020B0604020202020204" pitchFamily="34" charset="0"/>
              </a:rPr>
              <a:t> </a:t>
            </a:r>
            <a:r>
              <a:rPr lang="en-GB" sz="2400" dirty="0" err="1">
                <a:ea typeface="Calibri" panose="020F0502020204030204" pitchFamily="34" charset="0"/>
                <a:cs typeface="Arial" panose="020B0604020202020204" pitchFamily="34" charset="0"/>
              </a:rPr>
              <a:t>edn</a:t>
            </a:r>
            <a:r>
              <a:rPr lang="en-GB" sz="2400" i="1" dirty="0">
                <a:ea typeface="Calibri" panose="020F0502020204030204" pitchFamily="34" charset="0"/>
                <a:cs typeface="Arial" panose="020B0604020202020204" pitchFamily="34" charset="0"/>
              </a:rPr>
              <a:t>. </a:t>
            </a:r>
            <a:r>
              <a:rPr lang="en-GB" sz="2400" dirty="0">
                <a:ea typeface="Calibri" panose="020F0502020204030204" pitchFamily="34" charset="0"/>
                <a:cs typeface="Arial" panose="020B0604020202020204" pitchFamily="34" charset="0"/>
              </a:rPr>
              <a:t>London: Red Globe Press. </a:t>
            </a:r>
          </a:p>
          <a:p>
            <a:endParaRPr lang="en-GB" dirty="0"/>
          </a:p>
        </p:txBody>
      </p:sp>
      <p:sp>
        <p:nvSpPr>
          <p:cNvPr id="4" name="Date Placeholder 3">
            <a:extLst>
              <a:ext uri="{FF2B5EF4-FFF2-40B4-BE49-F238E27FC236}">
                <a16:creationId xmlns:a16="http://schemas.microsoft.com/office/drawing/2014/main" id="{F268028E-6D02-0C31-C972-027D21425BEA}"/>
              </a:ext>
            </a:extLst>
          </p:cNvPr>
          <p:cNvSpPr>
            <a:spLocks noGrp="1"/>
          </p:cNvSpPr>
          <p:nvPr>
            <p:ph type="dt" sz="half" idx="10"/>
          </p:nvPr>
        </p:nvSpPr>
        <p:spPr/>
        <p:txBody>
          <a:bodyPr/>
          <a:lstStyle/>
          <a:p>
            <a:pPr>
              <a:defRPr/>
            </a:pPr>
            <a:fld id="{CDF502AA-C8CB-4132-B592-CA60B7C38ACE}" type="datetime1">
              <a:rPr lang="en-GB" smtClean="0"/>
              <a:pPr>
                <a:defRPr/>
              </a:pPr>
              <a:t>10/06/2024</a:t>
            </a:fld>
            <a:endParaRPr lang="en-GB"/>
          </a:p>
        </p:txBody>
      </p:sp>
    </p:spTree>
    <p:extLst>
      <p:ext uri="{BB962C8B-B14F-4D97-AF65-F5344CB8AC3E}">
        <p14:creationId xmlns:p14="http://schemas.microsoft.com/office/powerpoint/2010/main" val="3988357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21774" y="-171400"/>
            <a:ext cx="8229600" cy="1143000"/>
          </a:xfrm>
        </p:spPr>
        <p:txBody>
          <a:bodyPr/>
          <a:lstStyle/>
          <a:p>
            <a:r>
              <a:rPr lang="en-GB" altLang="en-US" sz="3600" b="1" dirty="0"/>
              <a:t>Useful sources</a:t>
            </a:r>
          </a:p>
        </p:txBody>
      </p:sp>
      <p:sp>
        <p:nvSpPr>
          <p:cNvPr id="32771" name="Content Placeholder 2"/>
          <p:cNvSpPr>
            <a:spLocks noGrp="1"/>
          </p:cNvSpPr>
          <p:nvPr>
            <p:ph idx="1"/>
          </p:nvPr>
        </p:nvSpPr>
        <p:spPr>
          <a:xfrm>
            <a:off x="421774" y="764704"/>
            <a:ext cx="8229600" cy="3916363"/>
          </a:xfrm>
        </p:spPr>
        <p:txBody>
          <a:bodyPr/>
          <a:lstStyle/>
          <a:p>
            <a:r>
              <a:rPr lang="en-US" sz="2000" dirty="0"/>
              <a:t>Mindtools. (2019) </a:t>
            </a:r>
            <a:r>
              <a:rPr lang="en-US" sz="2000" i="1" dirty="0"/>
              <a:t>What Is Time Management? </a:t>
            </a:r>
            <a:r>
              <a:rPr lang="en-US" sz="2000" dirty="0"/>
              <a:t>Available at: </a:t>
            </a:r>
            <a:r>
              <a:rPr lang="en-GB" sz="2000" dirty="0">
                <a:hlinkClick r:id="rId2"/>
              </a:rPr>
              <a:t>https://www.mindtools.com/pages/article/newHTE_00.htm</a:t>
            </a:r>
            <a:r>
              <a:rPr lang="en-GB" sz="2000" dirty="0"/>
              <a:t> (Accessed: 8</a:t>
            </a:r>
            <a:r>
              <a:rPr lang="en-GB" sz="2000" baseline="30000" dirty="0"/>
              <a:t>th</a:t>
            </a:r>
            <a:r>
              <a:rPr lang="en-GB" sz="2000" dirty="0"/>
              <a:t> of June 2023)</a:t>
            </a:r>
          </a:p>
          <a:p>
            <a:r>
              <a:rPr lang="en-US" altLang="en-US" sz="2000" dirty="0" err="1"/>
              <a:t>Zantal</a:t>
            </a:r>
            <a:r>
              <a:rPr lang="en-US" altLang="en-US" sz="2000" dirty="0"/>
              <a:t>-Wiener, A. (2016</a:t>
            </a:r>
            <a:r>
              <a:rPr lang="en-US" altLang="en-US" sz="2000" i="1" dirty="0"/>
              <a:t>).  How to Make the Most of Your To-Do List: 7 Styles to Try</a:t>
            </a:r>
            <a:r>
              <a:rPr lang="en-US" altLang="en-US" sz="2000" dirty="0"/>
              <a:t>. Available at: </a:t>
            </a:r>
            <a:r>
              <a:rPr lang="en-US" altLang="en-US" sz="2000" dirty="0">
                <a:hlinkClick r:id="rId3"/>
              </a:rPr>
              <a:t>https://blog.hubspot.com/marketing/organize-to-do-list</a:t>
            </a:r>
            <a:r>
              <a:rPr lang="en-US" altLang="en-US" sz="2000" dirty="0"/>
              <a:t>  (Accessed: 9</a:t>
            </a:r>
            <a:r>
              <a:rPr lang="en-US" altLang="en-US" sz="2000" baseline="30000" dirty="0"/>
              <a:t>th</a:t>
            </a:r>
            <a:r>
              <a:rPr lang="en-US" altLang="en-US" sz="2000" dirty="0"/>
              <a:t> of June 2023). </a:t>
            </a:r>
          </a:p>
          <a:p>
            <a:r>
              <a:rPr lang="en-US" altLang="en-US" sz="2000" dirty="0" err="1"/>
              <a:t>Bontempi</a:t>
            </a:r>
            <a:r>
              <a:rPr lang="en-US" altLang="en-US" sz="2000" dirty="0"/>
              <a:t>, E. (2019). </a:t>
            </a:r>
            <a:r>
              <a:rPr lang="en-US" altLang="en-US" sz="2000" i="1" dirty="0"/>
              <a:t>Intrinsic and Extrinsic Motivation: Implications in School, Work, and Psychological Well-Being.</a:t>
            </a:r>
            <a:r>
              <a:rPr lang="en-US" altLang="en-US" sz="2000" dirty="0"/>
              <a:t> Available at: </a:t>
            </a:r>
            <a:r>
              <a:rPr lang="en-US" altLang="en-US" sz="2000" dirty="0">
                <a:hlinkClick r:id="rId4"/>
              </a:rPr>
              <a:t>https://www.excelsior.edu/article/types-of-motivation/</a:t>
            </a:r>
            <a:r>
              <a:rPr lang="en-US" altLang="en-US" sz="2000" dirty="0"/>
              <a:t> </a:t>
            </a:r>
          </a:p>
          <a:p>
            <a:r>
              <a:rPr lang="en-US" altLang="en-US" sz="2000" dirty="0"/>
              <a:t>University of Nottingham (2019). </a:t>
            </a:r>
            <a:r>
              <a:rPr lang="en-US" altLang="en-US" sz="2000" i="1" dirty="0"/>
              <a:t>Undergraduate applicants’ area: Tips to stay motivated at university</a:t>
            </a:r>
            <a:r>
              <a:rPr lang="en-US" altLang="en-US" sz="2000" dirty="0"/>
              <a:t>. Available at: </a:t>
            </a:r>
            <a:r>
              <a:rPr lang="en-US" altLang="en-US" sz="2000" dirty="0">
                <a:hlinkClick r:id="rId5"/>
              </a:rPr>
              <a:t>https://www.nottingham.ac.uk/ugapplicants/applicant-transition/blogs/tips-to-stay-motivated-at-university.aspx</a:t>
            </a:r>
            <a:r>
              <a:rPr lang="en-US" altLang="en-US" sz="2000" dirty="0"/>
              <a:t> </a:t>
            </a:r>
            <a:endParaRPr lang="en-US" altLang="en-US" sz="2000" i="1" dirty="0"/>
          </a:p>
          <a:p>
            <a:endParaRPr lang="en-US" altLang="en-US" sz="2000" dirty="0"/>
          </a:p>
          <a:p>
            <a:endParaRPr lang="en-US" altLang="en-US" sz="2000" dirty="0"/>
          </a:p>
          <a:p>
            <a:pPr marL="0" indent="0">
              <a:buNone/>
            </a:pPr>
            <a:endParaRPr lang="en-US" altLang="en-US" sz="2000" dirty="0"/>
          </a:p>
          <a:p>
            <a:endParaRPr lang="en-US" altLang="en-US" sz="2400" dirty="0"/>
          </a:p>
          <a:p>
            <a:endParaRPr lang="en-US" altLang="en-US" sz="2400" dirty="0"/>
          </a:p>
          <a:p>
            <a:endParaRPr lang="en-US" altLang="en-US" sz="2400" dirty="0"/>
          </a:p>
          <a:p>
            <a:endParaRPr lang="en-GB" altLang="en-US" dirty="0"/>
          </a:p>
        </p:txBody>
      </p:sp>
    </p:spTree>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4013</TotalTime>
  <Words>814</Words>
  <Application>Microsoft Macintosh PowerPoint</Application>
  <PresentationFormat>On-screen Show (4:3)</PresentationFormat>
  <Paragraphs>91</Paragraphs>
  <Slides>14</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14</vt:i4>
      </vt:variant>
    </vt:vector>
  </HeadingPairs>
  <TitlesOfParts>
    <vt:vector size="23" baseType="lpstr">
      <vt:lpstr>Arial</vt:lpstr>
      <vt:lpstr>Calibri</vt:lpstr>
      <vt:lpstr>Myriad Pro</vt:lpstr>
      <vt:lpstr>Söhne</vt:lpstr>
      <vt:lpstr>Times New Roman</vt:lpstr>
      <vt:lpstr>Wingdings</vt:lpstr>
      <vt:lpstr>1_20140311PresentationUWTSDTemplate</vt:lpstr>
      <vt:lpstr>20140311PresentationUWTSDTemplate</vt:lpstr>
      <vt:lpstr>2_20140311PresentationUWTSDTemplate</vt:lpstr>
      <vt:lpstr> LCHS4001 Academic and Employability Skills (ACE)  </vt:lpstr>
      <vt:lpstr>Aims of this session:</vt:lpstr>
      <vt:lpstr>Discuss </vt:lpstr>
      <vt:lpstr>Time Management</vt:lpstr>
      <vt:lpstr>Importance of time management </vt:lpstr>
      <vt:lpstr>Basic time management principles</vt:lpstr>
      <vt:lpstr>Tools &amp; Techniques  For Time Management</vt:lpstr>
      <vt:lpstr>Motivation</vt:lpstr>
      <vt:lpstr>Importance of motivation</vt:lpstr>
      <vt:lpstr>Motivation: Influences</vt:lpstr>
      <vt:lpstr>Extension Activity: Review your use of time</vt:lpstr>
      <vt:lpstr>Extension Activity: Assess your Motivation</vt:lpstr>
      <vt:lpstr>REFERENCES </vt:lpstr>
      <vt:lpstr>Useful sources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Naomi Doerge</cp:lastModifiedBy>
  <cp:revision>376</cp:revision>
  <dcterms:created xsi:type="dcterms:W3CDTF">2012-10-20T16:04:33Z</dcterms:created>
  <dcterms:modified xsi:type="dcterms:W3CDTF">2024-06-10T19:37:15Z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2024-05-17T13:44:55Z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143acb09-b310-43e5-8f14-7a30c58564df</vt:lpwstr>
  </property>
  <property fmtid="{D5CDD505-2E9C-101B-9397-08002B2CF9AE}" pid="8" name="MSIP_Label_9762d7e7-4474-4a67-9ef6-3d4dc52b0ea7_ContentBits">
    <vt:lpwstr>0</vt:lpwstr>
  </property>
</Properties>
</file>