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325" r:id="rId3"/>
    <p:sldId id="271" r:id="rId4"/>
    <p:sldId id="265" r:id="rId5"/>
    <p:sldId id="270" r:id="rId6"/>
    <p:sldId id="269" r:id="rId7"/>
    <p:sldId id="267" r:id="rId8"/>
    <p:sldId id="326" r:id="rId9"/>
    <p:sldId id="268" r:id="rId10"/>
    <p:sldId id="266"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306" r:id="rId25"/>
    <p:sldId id="308" r:id="rId26"/>
    <p:sldId id="309" r:id="rId27"/>
    <p:sldId id="310" r:id="rId28"/>
    <p:sldId id="311" r:id="rId29"/>
    <p:sldId id="312" r:id="rId30"/>
    <p:sldId id="313" r:id="rId31"/>
    <p:sldId id="315" r:id="rId32"/>
    <p:sldId id="316" r:id="rId33"/>
    <p:sldId id="317" r:id="rId34"/>
    <p:sldId id="319" r:id="rId35"/>
    <p:sldId id="320" r:id="rId36"/>
    <p:sldId id="321" r:id="rId37"/>
    <p:sldId id="324" r:id="rId38"/>
    <p:sldId id="294" r:id="rId39"/>
    <p:sldId id="296" r:id="rId40"/>
    <p:sldId id="297" r:id="rId41"/>
    <p:sldId id="298" r:id="rId42"/>
    <p:sldId id="299" r:id="rId43"/>
    <p:sldId id="300" r:id="rId44"/>
    <p:sldId id="285" r:id="rId45"/>
    <p:sldId id="286" r:id="rId46"/>
    <p:sldId id="287" r:id="rId47"/>
    <p:sldId id="288" r:id="rId48"/>
    <p:sldId id="289" r:id="rId49"/>
    <p:sldId id="290" r:id="rId50"/>
    <p:sldId id="291" r:id="rId51"/>
    <p:sldId id="292" r:id="rId52"/>
    <p:sldId id="293" r:id="rId53"/>
    <p:sldId id="301" r:id="rId54"/>
    <p:sldId id="303" r:id="rId55"/>
    <p:sldId id="304" r:id="rId56"/>
    <p:sldId id="305"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0700BB-B1A6-4285-A205-120E7AD9A1E4}" v="37" dt="2025-01-07T14:48:03.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60" autoAdjust="0"/>
    <p:restoredTop sz="94660"/>
  </p:normalViewPr>
  <p:slideViewPr>
    <p:cSldViewPr snapToGrid="0">
      <p:cViewPr>
        <p:scale>
          <a:sx n="60" d="100"/>
          <a:sy n="60" d="100"/>
        </p:scale>
        <p:origin x="1704" y="4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F18DD-41F2-CF03-78C9-5F5B3218E13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A934AD2-0A5D-7744-33F0-2781930321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91ACEBC-03B9-3450-9E96-3CDFA12C3A51}"/>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5" name="Footer Placeholder 4">
            <a:extLst>
              <a:ext uri="{FF2B5EF4-FFF2-40B4-BE49-F238E27FC236}">
                <a16:creationId xmlns:a16="http://schemas.microsoft.com/office/drawing/2014/main" id="{7266872B-83B9-ECFC-8AE3-6EC8E3C01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0A9FE-93B4-EF09-01B9-9FD3162D30E8}"/>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3959463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CE6AA-3D86-6AAC-2D71-327BBD0A30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76195C-7E5C-C5F2-0913-9A81F1DF1E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FEACB2-AF78-8BF9-9F8D-F2675EB48B7A}"/>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5" name="Footer Placeholder 4">
            <a:extLst>
              <a:ext uri="{FF2B5EF4-FFF2-40B4-BE49-F238E27FC236}">
                <a16:creationId xmlns:a16="http://schemas.microsoft.com/office/drawing/2014/main" id="{837CC09E-4941-BB5F-7107-33BEC2D7A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29640C-B95B-36C5-54CB-6F24DDB95979}"/>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1312591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1B062-A6D5-F15C-E455-E031E50E48F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6042D94-BBD0-6791-D4DB-A658EE27DD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B087E30-0FAF-7C01-008A-A42F3E2DE514}"/>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5" name="Footer Placeholder 4">
            <a:extLst>
              <a:ext uri="{FF2B5EF4-FFF2-40B4-BE49-F238E27FC236}">
                <a16:creationId xmlns:a16="http://schemas.microsoft.com/office/drawing/2014/main" id="{327221F9-A74B-538D-DAB3-6A0DD6C4C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01198-64AF-3715-37C9-8CDB0AC49A31}"/>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2906865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28ECF-738B-1FF3-A6D3-75176C45FB4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323B838-E749-4EED-1F5A-2CAADBCB03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9710B6F-9289-CB3A-526F-D68305C269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0E83935-7E3F-BB0D-904A-84906C47D67E}"/>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6" name="Footer Placeholder 5">
            <a:extLst>
              <a:ext uri="{FF2B5EF4-FFF2-40B4-BE49-F238E27FC236}">
                <a16:creationId xmlns:a16="http://schemas.microsoft.com/office/drawing/2014/main" id="{E77ACFF6-9108-06FE-50D9-3D0E96C34C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0833E9-2DB6-2360-C7B1-88070CB1AA13}"/>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42070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069BA-A260-3620-219D-9AC2385671B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4B3221E-CB19-ECD6-5EE4-C6230CD861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178B99-37EA-8856-422E-4C3A1476AB1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B488FEA-B831-4092-CD00-48B8D7FA73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159357-9ADA-46B5-A6BC-D933059DA5A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D779E53-BED6-713F-6689-9A8C8469F652}"/>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8" name="Footer Placeholder 7">
            <a:extLst>
              <a:ext uri="{FF2B5EF4-FFF2-40B4-BE49-F238E27FC236}">
                <a16:creationId xmlns:a16="http://schemas.microsoft.com/office/drawing/2014/main" id="{819E60AF-C047-0BF3-B59C-B6BC82C571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DD5140-295E-B056-BDB6-83BBFD0BCEA9}"/>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133546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45C3A-219F-8820-CF50-6ED7E1329C7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08DCEF9-40C6-6DC3-CBA2-B63538440CF9}"/>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4" name="Footer Placeholder 3">
            <a:extLst>
              <a:ext uri="{FF2B5EF4-FFF2-40B4-BE49-F238E27FC236}">
                <a16:creationId xmlns:a16="http://schemas.microsoft.com/office/drawing/2014/main" id="{41A43213-AC12-8F70-6BE2-4A057B9C62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576116-B92A-BBC4-B40B-E29C7C945F8F}"/>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176856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DD7554-ECFC-7AF1-B0E9-C196F4ECE484}"/>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3" name="Footer Placeholder 2">
            <a:extLst>
              <a:ext uri="{FF2B5EF4-FFF2-40B4-BE49-F238E27FC236}">
                <a16:creationId xmlns:a16="http://schemas.microsoft.com/office/drawing/2014/main" id="{E0B545A0-7E7F-AEA8-4142-B0F35F4682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4A83B7-9831-97D0-5673-4F537A664B6A}"/>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2194033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FD1C1-565B-F663-2838-CEF1469FF1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986C2FA-5CEF-C014-6978-E876B53739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A23F8BE-D90F-444D-889D-BC8F835F47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50DD0A-DBFE-B702-1AC2-039E09A5DBD6}"/>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6" name="Footer Placeholder 5">
            <a:extLst>
              <a:ext uri="{FF2B5EF4-FFF2-40B4-BE49-F238E27FC236}">
                <a16:creationId xmlns:a16="http://schemas.microsoft.com/office/drawing/2014/main" id="{0819F0EE-947E-9233-7956-FCA3D6BA9A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D44C2B-3B03-6B08-D277-E3D41756BDD5}"/>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3645006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192D3-9CB8-C534-AD19-F5CF82D9B7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8CBCD55-011C-1434-1D1B-D547C57017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AD5C4E-28C2-0F9E-1D93-74EA335C49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9F55D6-AC02-0979-91D2-EFEEE4722FAD}"/>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6" name="Footer Placeholder 5">
            <a:extLst>
              <a:ext uri="{FF2B5EF4-FFF2-40B4-BE49-F238E27FC236}">
                <a16:creationId xmlns:a16="http://schemas.microsoft.com/office/drawing/2014/main" id="{263881B5-F024-DA2D-4052-7A8B9AE44B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4CDDD9-1800-35DC-CD91-B7188A94CA66}"/>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1706103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8F495-DBCA-8413-45D6-C8E1AC39B23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C6BCE16-7306-1594-2D60-0A0E4364C4B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80F3F9-89AC-7B26-CF45-5A237686EEB2}"/>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5" name="Footer Placeholder 4">
            <a:extLst>
              <a:ext uri="{FF2B5EF4-FFF2-40B4-BE49-F238E27FC236}">
                <a16:creationId xmlns:a16="http://schemas.microsoft.com/office/drawing/2014/main" id="{4054B46F-5EA8-B9E5-F378-36BDD858E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AFFE4E-9C09-582B-FB4B-D9E75A25A431}"/>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1918594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6C556B-D5A3-FE25-E760-3CCC275D6D0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AB53081-609F-2D4F-5550-A860AE17CD1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28841A-EB71-502C-90F3-5D559808C0C9}"/>
              </a:ext>
            </a:extLst>
          </p:cNvPr>
          <p:cNvSpPr>
            <a:spLocks noGrp="1"/>
          </p:cNvSpPr>
          <p:nvPr>
            <p:ph type="dt" sz="half" idx="10"/>
          </p:nvPr>
        </p:nvSpPr>
        <p:spPr/>
        <p:txBody>
          <a:bodyPr/>
          <a:lstStyle/>
          <a:p>
            <a:fld id="{F0A604C0-5345-4EBB-9C2F-CE3847852A86}" type="datetimeFigureOut">
              <a:rPr lang="en-GB" smtClean="0"/>
              <a:t>07/01/2025</a:t>
            </a:fld>
            <a:endParaRPr lang="en-GB"/>
          </a:p>
        </p:txBody>
      </p:sp>
      <p:sp>
        <p:nvSpPr>
          <p:cNvPr id="5" name="Footer Placeholder 4">
            <a:extLst>
              <a:ext uri="{FF2B5EF4-FFF2-40B4-BE49-F238E27FC236}">
                <a16:creationId xmlns:a16="http://schemas.microsoft.com/office/drawing/2014/main" id="{C5685069-AA76-6B1C-86BE-29731DDA6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A37A1-9408-4D3C-979A-A1AFA66E2246}"/>
              </a:ext>
            </a:extLst>
          </p:cNvPr>
          <p:cNvSpPr>
            <a:spLocks noGrp="1"/>
          </p:cNvSpPr>
          <p:nvPr>
            <p:ph type="sldNum" sz="quarter" idx="12"/>
          </p:nvPr>
        </p:nvSpPr>
        <p:spPr/>
        <p:txBody>
          <a:bodyPr/>
          <a:lstStyle/>
          <a:p>
            <a:fld id="{EC1967E6-0EBC-431F-ACCE-575CE8862739}" type="slidenum">
              <a:rPr lang="en-GB" smtClean="0"/>
              <a:t>‹#›</a:t>
            </a:fld>
            <a:endParaRPr lang="en-GB"/>
          </a:p>
        </p:txBody>
      </p:sp>
    </p:spTree>
    <p:extLst>
      <p:ext uri="{BB962C8B-B14F-4D97-AF65-F5344CB8AC3E}">
        <p14:creationId xmlns:p14="http://schemas.microsoft.com/office/powerpoint/2010/main" val="934769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E86B61-14B2-388A-9DB3-37F6EBF3A1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E79853-8712-FEB3-37D5-C88468CA04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615B0A-25AE-FD82-5C31-370EFDC0F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A604C0-5345-4EBB-9C2F-CE3847852A86}" type="datetimeFigureOut">
              <a:rPr lang="en-GB" smtClean="0"/>
              <a:t>07/01/2025</a:t>
            </a:fld>
            <a:endParaRPr lang="en-GB"/>
          </a:p>
        </p:txBody>
      </p:sp>
      <p:sp>
        <p:nvSpPr>
          <p:cNvPr id="5" name="Footer Placeholder 4">
            <a:extLst>
              <a:ext uri="{FF2B5EF4-FFF2-40B4-BE49-F238E27FC236}">
                <a16:creationId xmlns:a16="http://schemas.microsoft.com/office/drawing/2014/main" id="{CF4264F5-63C6-AC84-9264-6A76103565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E7DCDF-B00C-99B9-ED0E-1BF1C8A45E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1967E6-0EBC-431F-ACCE-575CE8862739}" type="slidenum">
              <a:rPr lang="en-GB" smtClean="0"/>
              <a:t>‹#›</a:t>
            </a:fld>
            <a:endParaRPr lang="en-GB"/>
          </a:p>
        </p:txBody>
      </p:sp>
    </p:spTree>
    <p:extLst>
      <p:ext uri="{BB962C8B-B14F-4D97-AF65-F5344CB8AC3E}">
        <p14:creationId xmlns:p14="http://schemas.microsoft.com/office/powerpoint/2010/main" val="504806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huckmag.com/contributor/muntaka-chasant" TargetMode="External"/><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hyperlink" Target="https://www.huckmag.com/contributor/be%CC%81ne%CC%81dicte-kurzen"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huckmag.com/contributor/muntaka-chasant" TargetMode="External"/><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hyperlink" Target="https://www.huckmag.com/contributor/be%CC%81ne%CC%81dicte-kurzen"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5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131D0C-5A39-B7ED-BE57-CDAC3299DE30}"/>
              </a:ext>
            </a:extLst>
          </p:cNvPr>
          <p:cNvPicPr>
            <a:picLocks noChangeAspect="1"/>
          </p:cNvPicPr>
          <p:nvPr/>
        </p:nvPicPr>
        <p:blipFill>
          <a:blip r:embed="rId2"/>
          <a:stretch>
            <a:fillRect/>
          </a:stretch>
        </p:blipFill>
        <p:spPr>
          <a:xfrm>
            <a:off x="-77756" y="-88900"/>
            <a:ext cx="12269755" cy="6991493"/>
          </a:xfrm>
          <a:prstGeom prst="rect">
            <a:avLst/>
          </a:prstGeom>
        </p:spPr>
      </p:pic>
      <p:sp>
        <p:nvSpPr>
          <p:cNvPr id="2" name="Title 1">
            <a:extLst>
              <a:ext uri="{FF2B5EF4-FFF2-40B4-BE49-F238E27FC236}">
                <a16:creationId xmlns:a16="http://schemas.microsoft.com/office/drawing/2014/main" id="{B339FBD8-F3EB-F47A-3210-687E135968F5}"/>
              </a:ext>
            </a:extLst>
          </p:cNvPr>
          <p:cNvSpPr>
            <a:spLocks noGrp="1"/>
          </p:cNvSpPr>
          <p:nvPr>
            <p:ph type="ctrTitle"/>
          </p:nvPr>
        </p:nvSpPr>
        <p:spPr>
          <a:xfrm>
            <a:off x="1" y="0"/>
            <a:ext cx="12191999" cy="1740619"/>
          </a:xfrm>
          <a:solidFill>
            <a:srgbClr val="FCD2E1"/>
          </a:solidFill>
        </p:spPr>
        <p:txBody>
          <a:bodyPr>
            <a:normAutofit fontScale="90000"/>
          </a:bodyPr>
          <a:lstStyle/>
          <a:p>
            <a:r>
              <a:rPr lang="en-GB" sz="8000" b="1" u="sng" dirty="0"/>
              <a:t>VISUAL STUDIES 1</a:t>
            </a:r>
            <a:br>
              <a:rPr lang="en-GB" sz="8000" b="1" u="sng" dirty="0"/>
            </a:br>
            <a:r>
              <a:rPr lang="en-GB" sz="4000" b="1" u="sng" dirty="0"/>
              <a:t>Libby Turner</a:t>
            </a:r>
          </a:p>
        </p:txBody>
      </p:sp>
    </p:spTree>
    <p:extLst>
      <p:ext uri="{BB962C8B-B14F-4D97-AF65-F5344CB8AC3E}">
        <p14:creationId xmlns:p14="http://schemas.microsoft.com/office/powerpoint/2010/main" val="2894888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58E75-8F00-BAFC-9BF0-7A7119ECB784}"/>
              </a:ext>
            </a:extLst>
          </p:cNvPr>
          <p:cNvSpPr>
            <a:spLocks noGrp="1"/>
          </p:cNvSpPr>
          <p:nvPr>
            <p:ph type="title"/>
          </p:nvPr>
        </p:nvSpPr>
        <p:spPr>
          <a:xfrm>
            <a:off x="0" y="-4671"/>
            <a:ext cx="12192000" cy="1325563"/>
          </a:xfrm>
        </p:spPr>
        <p:txBody>
          <a:bodyPr/>
          <a:lstStyle/>
          <a:p>
            <a:pPr algn="ctr"/>
            <a:r>
              <a:rPr lang="en-GB" b="1" u="sng" dirty="0"/>
              <a:t>Contents:</a:t>
            </a:r>
          </a:p>
        </p:txBody>
      </p:sp>
      <p:sp>
        <p:nvSpPr>
          <p:cNvPr id="3" name="TextBox 2">
            <a:extLst>
              <a:ext uri="{FF2B5EF4-FFF2-40B4-BE49-F238E27FC236}">
                <a16:creationId xmlns:a16="http://schemas.microsoft.com/office/drawing/2014/main" id="{8B576A3F-B0C9-A761-228F-103453EEA373}"/>
              </a:ext>
            </a:extLst>
          </p:cNvPr>
          <p:cNvSpPr txBox="1"/>
          <p:nvPr/>
        </p:nvSpPr>
        <p:spPr>
          <a:xfrm>
            <a:off x="1455616" y="1071616"/>
            <a:ext cx="7243700"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US" sz="3200" dirty="0"/>
              <a:t>Content  </a:t>
            </a:r>
          </a:p>
          <a:p>
            <a:r>
              <a:rPr lang="en-US" sz="3200" dirty="0"/>
              <a:t>      (Slides 3 – 10)</a:t>
            </a:r>
          </a:p>
          <a:p>
            <a:endParaRPr lang="en-US" sz="3200" dirty="0"/>
          </a:p>
          <a:p>
            <a:pPr marL="457200" indent="-457200">
              <a:buFont typeface="Arial" panose="020B0604020202020204" pitchFamily="34" charset="0"/>
              <a:buChar char="•"/>
            </a:pPr>
            <a:r>
              <a:rPr lang="en-US" sz="3200" dirty="0"/>
              <a:t>Composition</a:t>
            </a:r>
          </a:p>
          <a:p>
            <a:r>
              <a:rPr lang="en-US" sz="3200" dirty="0"/>
              <a:t>      (Slides 11 – 23)</a:t>
            </a:r>
          </a:p>
          <a:p>
            <a:endParaRPr lang="en-US" sz="3200" dirty="0"/>
          </a:p>
          <a:p>
            <a:pPr marL="457200" indent="-457200">
              <a:buFont typeface="Arial" panose="020B0604020202020204" pitchFamily="34" charset="0"/>
              <a:buChar char="•"/>
            </a:pPr>
            <a:r>
              <a:rPr lang="en-US" sz="3200" dirty="0"/>
              <a:t>Context</a:t>
            </a:r>
          </a:p>
          <a:p>
            <a:r>
              <a:rPr lang="en-US" sz="3200" dirty="0"/>
              <a:t>      (Slides 24 – 29)</a:t>
            </a:r>
            <a:endParaRPr lang="en-US" dirty="0"/>
          </a:p>
          <a:p>
            <a:endParaRPr lang="en-US" sz="3200" dirty="0"/>
          </a:p>
          <a:p>
            <a:pPr marL="457200" indent="-457200">
              <a:buFont typeface="Arial" panose="020B0604020202020204" pitchFamily="34" charset="0"/>
              <a:buChar char="•"/>
            </a:pPr>
            <a:r>
              <a:rPr lang="en-US" sz="3200" dirty="0"/>
              <a:t>Seminar</a:t>
            </a:r>
          </a:p>
          <a:p>
            <a:r>
              <a:rPr lang="en-US" sz="3200" dirty="0"/>
              <a:t>     (Slides 30 – 32)</a:t>
            </a:r>
            <a:endParaRPr lang="en-US" dirty="0"/>
          </a:p>
          <a:p>
            <a:endParaRPr lang="en-US" sz="2400" dirty="0"/>
          </a:p>
        </p:txBody>
      </p:sp>
      <p:sp>
        <p:nvSpPr>
          <p:cNvPr id="4" name="TextBox 3">
            <a:extLst>
              <a:ext uri="{FF2B5EF4-FFF2-40B4-BE49-F238E27FC236}">
                <a16:creationId xmlns:a16="http://schemas.microsoft.com/office/drawing/2014/main" id="{5A1B8BCB-9618-D56C-6B7F-9D310A803A91}"/>
              </a:ext>
            </a:extLst>
          </p:cNvPr>
          <p:cNvSpPr txBox="1"/>
          <p:nvPr/>
        </p:nvSpPr>
        <p:spPr>
          <a:xfrm>
            <a:off x="7114535" y="980656"/>
            <a:ext cx="5906946"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US" sz="3200" dirty="0"/>
              <a:t>Exhibition Review</a:t>
            </a:r>
          </a:p>
          <a:p>
            <a:r>
              <a:rPr lang="en-US" sz="3200" dirty="0"/>
              <a:t>​      (Slides 33 – 37)</a:t>
            </a:r>
          </a:p>
          <a:p>
            <a:endParaRPr lang="en-US" sz="3200" dirty="0"/>
          </a:p>
          <a:p>
            <a:pPr marL="457200" indent="-457200">
              <a:buFont typeface="Arial" panose="020B0604020202020204" pitchFamily="34" charset="0"/>
              <a:buChar char="•"/>
            </a:pPr>
            <a:r>
              <a:rPr lang="en-US" sz="3200" dirty="0"/>
              <a:t>Planning/ Documenting</a:t>
            </a:r>
          </a:p>
          <a:p>
            <a:r>
              <a:rPr lang="en-US" sz="3200" dirty="0"/>
              <a:t>​      (Slides 38 – 43)</a:t>
            </a:r>
          </a:p>
          <a:p>
            <a:endParaRPr lang="en-US" sz="3200" dirty="0"/>
          </a:p>
          <a:p>
            <a:pPr marL="457200" indent="-457200">
              <a:buFont typeface="Arial" panose="020B0604020202020204" pitchFamily="34" charset="0"/>
              <a:buChar char="•"/>
            </a:pPr>
            <a:r>
              <a:rPr lang="en-US" sz="3200" dirty="0"/>
              <a:t>Contact Sheets</a:t>
            </a:r>
          </a:p>
          <a:p>
            <a:r>
              <a:rPr lang="en-US" sz="3200" dirty="0"/>
              <a:t>​      (Slides 44 – 52)</a:t>
            </a:r>
          </a:p>
          <a:p>
            <a:endParaRPr lang="en-US" sz="3200" dirty="0"/>
          </a:p>
          <a:p>
            <a:pPr marL="457200" indent="-457200">
              <a:buFont typeface="Arial" panose="020B0604020202020204" pitchFamily="34" charset="0"/>
              <a:buChar char="•"/>
            </a:pPr>
            <a:r>
              <a:rPr lang="en-US" sz="3200" dirty="0"/>
              <a:t>Evaluating Images</a:t>
            </a:r>
          </a:p>
          <a:p>
            <a:r>
              <a:rPr lang="en-US" sz="3200" dirty="0"/>
              <a:t>      (Slides 53 – 56)</a:t>
            </a:r>
            <a:endParaRPr lang="en-US" dirty="0"/>
          </a:p>
        </p:txBody>
      </p:sp>
    </p:spTree>
    <p:extLst>
      <p:ext uri="{BB962C8B-B14F-4D97-AF65-F5344CB8AC3E}">
        <p14:creationId xmlns:p14="http://schemas.microsoft.com/office/powerpoint/2010/main" val="474847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86FF92-18A4-2558-FC1D-64FC2A61E907}"/>
              </a:ext>
            </a:extLst>
          </p:cNvPr>
          <p:cNvPicPr>
            <a:picLocks noChangeAspect="1"/>
          </p:cNvPicPr>
          <p:nvPr/>
        </p:nvPicPr>
        <p:blipFill>
          <a:blip r:embed="rId2"/>
          <a:stretch>
            <a:fillRect/>
          </a:stretch>
        </p:blipFill>
        <p:spPr>
          <a:xfrm>
            <a:off x="0" y="-44594"/>
            <a:ext cx="12191999" cy="6947187"/>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4" y="719282"/>
            <a:ext cx="10162309" cy="1018309"/>
          </a:xfrm>
          <a:solidFill>
            <a:srgbClr val="FFD5E4"/>
          </a:solidFill>
        </p:spPr>
        <p:txBody>
          <a:bodyPr lIns="72000" tIns="144000" rIns="72000" bIns="72000" anchor="ctr">
            <a:normAutofit fontScale="90000"/>
          </a:bodyPr>
          <a:lstStyle/>
          <a:p>
            <a:r>
              <a:rPr lang="en-GB" dirty="0">
                <a:latin typeface="Futura" pitchFamily="50" charset="0"/>
              </a:rPr>
              <a:t>IMAGE ANALYSIS 1 - CONTENT</a:t>
            </a:r>
          </a:p>
        </p:txBody>
      </p:sp>
    </p:spTree>
    <p:extLst>
      <p:ext uri="{BB962C8B-B14F-4D97-AF65-F5344CB8AC3E}">
        <p14:creationId xmlns:p14="http://schemas.microsoft.com/office/powerpoint/2010/main" val="1234169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288" y="0"/>
            <a:ext cx="10515600" cy="868174"/>
          </a:xfrm>
        </p:spPr>
        <p:txBody>
          <a:bodyPr>
            <a:normAutofit/>
          </a:bodyPr>
          <a:lstStyle/>
          <a:p>
            <a:r>
              <a:rPr lang="en-GB" sz="4000">
                <a:latin typeface="Futura" pitchFamily="50" charset="0"/>
              </a:rPr>
              <a:t>Visual Studies 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 y="717630"/>
            <a:ext cx="6782764" cy="6140370"/>
          </a:xfrm>
          <a:ln>
            <a:solidFill>
              <a:schemeClr val="tx1"/>
            </a:solidFill>
          </a:ln>
        </p:spPr>
        <p:txBody>
          <a:bodyPr>
            <a:normAutofit fontScale="92500" lnSpcReduction="10000"/>
          </a:bodyPr>
          <a:lstStyle/>
          <a:p>
            <a:pPr marL="0" indent="0" algn="ctr">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Visual Studies is about analysing and deconstructing images to work out the meaning of the images and why they have been taken. This is also to help explore certain topics and meanings that will teach us new things or learn more about what we already know. However, visual studies is not about just one perspective it involves collective viewpoints. When looking at an image longer and longer, you think more about what the image is and the meaning behind it example, if you looked at it for only a couple of seconds then you will not take in as much of the image as you can when looking at it for longer. When looking at it for longer, you start to see small details that can create meaning toward the image and even to figure out what is happening in the photo itself. For example, the image to the right. When looking at the image it can be seen in many different ways, some saying its an animal and others saying it’s a plant. </a:t>
            </a:r>
          </a:p>
          <a:p>
            <a:pPr marL="0" indent="0" algn="ctr">
              <a:buNone/>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The image is called Giliandria Escoliforcia in which it was taken in 1983 by Joan Fontcuberta. They were inspired by the photographer Karl Blossfeldt who took images of plants in weird shapes. The reason why this image stood out to me was the mystery behind the image and how the photograph can be interpreted in different ways with people thinking the object is different things. It shows photography in an interesting way as they have taken a simple object and turned it into something that is detailed and unusual which makes it stand out as no one understands what it really is. It gives photography the ability to have mystery and allows people to look at it for longer than a couple seconds meaning that they study the image more trying to figure out why the image was taken and what it is.</a:t>
            </a:r>
          </a:p>
          <a:p>
            <a:pPr marL="0" indent="0" algn="ctr">
              <a:buNone/>
            </a:pPr>
            <a:endParaRPr lang="en-GB" sz="1400"/>
          </a:p>
          <a:p>
            <a:pPr marL="0" indent="0" algn="ctr">
              <a:buNone/>
            </a:pPr>
            <a:endParaRPr lang="en-GB" sz="1400"/>
          </a:p>
        </p:txBody>
      </p:sp>
      <p:pic>
        <p:nvPicPr>
          <p:cNvPr id="6" name="Picture 5">
            <a:extLst>
              <a:ext uri="{FF2B5EF4-FFF2-40B4-BE49-F238E27FC236}">
                <a16:creationId xmlns:a16="http://schemas.microsoft.com/office/drawing/2014/main" id="{2F74E458-D3C8-B503-5F7F-841619A5E32B}"/>
              </a:ext>
            </a:extLst>
          </p:cNvPr>
          <p:cNvPicPr>
            <a:picLocks noChangeAspect="1"/>
          </p:cNvPicPr>
          <p:nvPr/>
        </p:nvPicPr>
        <p:blipFill>
          <a:blip r:embed="rId2"/>
          <a:stretch>
            <a:fillRect/>
          </a:stretch>
        </p:blipFill>
        <p:spPr>
          <a:xfrm>
            <a:off x="6940275" y="155238"/>
            <a:ext cx="5251723" cy="6449932"/>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1"/>
            <a:ext cx="12191999" cy="1075301"/>
          </a:xfrm>
        </p:spPr>
        <p:txBody>
          <a:bodyPr>
            <a:normAutofit/>
          </a:bodyPr>
          <a:lstStyle/>
          <a:p>
            <a:r>
              <a:rPr lang="en-GB" sz="3200" i="1">
                <a:latin typeface="Futura" pitchFamily="50" charset="0"/>
              </a:rPr>
              <a:t>Garden Of Earthly Delights</a:t>
            </a:r>
            <a:r>
              <a:rPr lang="en-GB" sz="3200">
                <a:latin typeface="Futura" pitchFamily="50" charset="0"/>
              </a:rPr>
              <a:t>. Hieronymus Bosch. 1490-1510</a:t>
            </a:r>
          </a:p>
        </p:txBody>
      </p:sp>
      <p:pic>
        <p:nvPicPr>
          <p:cNvPr id="5" name="Picture 4">
            <a:extLst>
              <a:ext uri="{FF2B5EF4-FFF2-40B4-BE49-F238E27FC236}">
                <a16:creationId xmlns:a16="http://schemas.microsoft.com/office/drawing/2014/main" id="{B0CAC837-F9DD-7631-74A5-3E3F78CDF8BD}"/>
              </a:ext>
            </a:extLst>
          </p:cNvPr>
          <p:cNvPicPr>
            <a:picLocks noChangeAspect="1"/>
          </p:cNvPicPr>
          <p:nvPr/>
        </p:nvPicPr>
        <p:blipFill>
          <a:blip r:embed="rId2"/>
          <a:stretch>
            <a:fillRect/>
          </a:stretch>
        </p:blipFill>
        <p:spPr>
          <a:xfrm>
            <a:off x="-13781" y="1270000"/>
            <a:ext cx="12219562" cy="4318000"/>
          </a:xfrm>
          <a:prstGeom prst="rect">
            <a:avLst/>
          </a:prstGeom>
        </p:spPr>
      </p:pic>
    </p:spTree>
    <p:extLst>
      <p:ext uri="{BB962C8B-B14F-4D97-AF65-F5344CB8AC3E}">
        <p14:creationId xmlns:p14="http://schemas.microsoft.com/office/powerpoint/2010/main" val="1334806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0"/>
            <a:ext cx="10515600" cy="887818"/>
          </a:xfrm>
        </p:spPr>
        <p:txBody>
          <a:bodyPr>
            <a:normAutofit/>
          </a:bodyPr>
          <a:lstStyle/>
          <a:p>
            <a:r>
              <a:rPr lang="en-GB" sz="4000">
                <a:latin typeface="Futura" pitchFamily="50" charset="0"/>
              </a:rPr>
              <a:t>Image Grid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243385" y="739302"/>
            <a:ext cx="11624359" cy="1929998"/>
          </a:xfrm>
          <a:ln>
            <a:solidFill>
              <a:schemeClr val="tx1"/>
            </a:solidFill>
          </a:ln>
        </p:spPr>
        <p:txBody>
          <a:bodyPr>
            <a:normAutofit lnSpcReduction="10000"/>
          </a:bodyPr>
          <a:lstStyle/>
          <a:p>
            <a:pPr marL="0" indent="0" algn="ctr">
              <a:buNone/>
            </a:pPr>
            <a:r>
              <a:rPr lang="en-GB" sz="1400"/>
              <a:t>When first looking at the image I immediately thought about social media and how this image is most likely from Instagram which was correct. When looking at both the original grid and the grid that was drawn, you can see that the drawings does not capture and the details that can be found in the original. This might be due to the capabilities of the ones that drew the image. Looking at the original image you can tell that this photo was taken of two celebrities. This can be seen by the type of clothing that they are wearing as well as the fact that the details in the background show a lot of very valuable expensive items. This includes money on the ground, necklaces in glass cases and on mannequins, the jewellery and purse that the celebs are wearing. This shows how rich the celebs are and shows that they are proud to be rich as they are showing it off in the image. </a:t>
            </a:r>
          </a:p>
          <a:p>
            <a:pPr marL="0" indent="0" algn="ctr">
              <a:buNone/>
            </a:pPr>
            <a:r>
              <a:rPr lang="en-GB" sz="1400"/>
              <a:t>When looking at the drawing and each of the individual squares I feel as though when comparing them with the grid, you can tell which square matches the original grid placement. The original image was coloured however when printing it was turned to black and white which personally I prefer as I feel as though there is more contrast in the image and the small details of like the jewellery can be seen better.</a:t>
            </a:r>
          </a:p>
        </p:txBody>
      </p:sp>
      <p:pic>
        <p:nvPicPr>
          <p:cNvPr id="5" name="Picture 4">
            <a:extLst>
              <a:ext uri="{FF2B5EF4-FFF2-40B4-BE49-F238E27FC236}">
                <a16:creationId xmlns:a16="http://schemas.microsoft.com/office/drawing/2014/main" id="{C9F0623F-4E48-3095-2695-F73A866B76D8}"/>
              </a:ext>
            </a:extLst>
          </p:cNvPr>
          <p:cNvPicPr>
            <a:picLocks noChangeAspect="1"/>
          </p:cNvPicPr>
          <p:nvPr/>
        </p:nvPicPr>
        <p:blipFill>
          <a:blip r:embed="rId2"/>
          <a:stretch>
            <a:fillRect/>
          </a:stretch>
        </p:blipFill>
        <p:spPr>
          <a:xfrm>
            <a:off x="1947338" y="2743201"/>
            <a:ext cx="7516274" cy="4020111"/>
          </a:xfrm>
          <a:prstGeom prst="rect">
            <a:avLst/>
          </a:prstGeom>
        </p:spPr>
      </p:pic>
    </p:spTree>
    <p:extLst>
      <p:ext uri="{BB962C8B-B14F-4D97-AF65-F5344CB8AC3E}">
        <p14:creationId xmlns:p14="http://schemas.microsoft.com/office/powerpoint/2010/main" val="1167476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0"/>
            <a:ext cx="10515600" cy="937622"/>
          </a:xfrm>
        </p:spPr>
        <p:txBody>
          <a:bodyPr>
            <a:normAutofit/>
          </a:bodyPr>
          <a:lstStyle/>
          <a:p>
            <a:r>
              <a:rPr lang="en-GB" sz="4000" i="1">
                <a:latin typeface="Futura" pitchFamily="50" charset="0"/>
              </a:rPr>
              <a:t>Selfie</a:t>
            </a:r>
            <a:r>
              <a:rPr lang="en-GB" sz="4000">
                <a:latin typeface="Futura" pitchFamily="50" charset="0"/>
              </a:rPr>
              <a:t>. Libby Turner. 2024.</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0" y="798654"/>
            <a:ext cx="6096000" cy="6059346"/>
          </a:xfrm>
          <a:ln>
            <a:solidFill>
              <a:schemeClr val="tx1"/>
            </a:solidFill>
          </a:ln>
        </p:spPr>
        <p:txBody>
          <a:bodyPr>
            <a:normAutofit fontScale="92500" lnSpcReduction="10000"/>
          </a:bodyPr>
          <a:lstStyle/>
          <a:p>
            <a:pPr marL="0" indent="0" algn="ctr">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The image to the right shows a pinhole print that I created using a cardboard jewellery box. To make the pinhole camera I started by cutting a small square out from the lid of the box. I then cut a square of a coke can bigger than the hole I made in the box lid and poked a needle through it. This created the lens of the pinhole camera. I then used some tape and taped the metal square onto the inside of the lid making sure the hole is not covered by the tape or the lid itself. Next, I created a shutter for the camera, in which I used  a piece of card and some tape to create a flap. This allowed me to uncover and cover the hole easily when needed. </a:t>
            </a:r>
          </a:p>
          <a:p>
            <a:pPr marL="0" indent="0" algn="ctr">
              <a:buNone/>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Using some blue tack I went into the darkroom and stuck a small piece of light sensitive paper in the box and shut the lid. I then went outside and uncovered the hole exposing the paper inside. Finally the last step was to go back to the darkroom and develop the image which included stop, fix and a water bath. The image I took was a selfie of myself. This was the second selfie I took as I wanted to experiment and try again. I took the image with my arms stretched which makes me look further away from the camera then I actually was. The image has almost a fish eye lens effect in which the centre of the image looks smaller and the background gradually gets bigger. I wore a white top which made me stand out better from the background and tried to make the background blurry to make myself the main focal point.</a:t>
            </a:r>
          </a:p>
          <a:p>
            <a:pPr marL="0" indent="0">
              <a:buNone/>
            </a:pPr>
            <a:endParaRPr lang="en-GB" sz="1400"/>
          </a:p>
        </p:txBody>
      </p:sp>
      <p:pic>
        <p:nvPicPr>
          <p:cNvPr id="5" name="Picture 4">
            <a:extLst>
              <a:ext uri="{FF2B5EF4-FFF2-40B4-BE49-F238E27FC236}">
                <a16:creationId xmlns:a16="http://schemas.microsoft.com/office/drawing/2014/main" id="{DD87320A-8A35-A9F2-A125-13716B0F3F78}"/>
              </a:ext>
            </a:extLst>
          </p:cNvPr>
          <p:cNvPicPr>
            <a:picLocks noChangeAspect="1"/>
          </p:cNvPicPr>
          <p:nvPr/>
        </p:nvPicPr>
        <p:blipFill>
          <a:blip r:embed="rId2"/>
          <a:stretch>
            <a:fillRect/>
          </a:stretch>
        </p:blipFill>
        <p:spPr>
          <a:xfrm>
            <a:off x="7086350" y="380592"/>
            <a:ext cx="3581900" cy="5849166"/>
          </a:xfrm>
          <a:prstGeom prst="rect">
            <a:avLst/>
          </a:prstGeom>
        </p:spPr>
      </p:pic>
    </p:spTree>
    <p:extLst>
      <p:ext uri="{BB962C8B-B14F-4D97-AF65-F5344CB8AC3E}">
        <p14:creationId xmlns:p14="http://schemas.microsoft.com/office/powerpoint/2010/main" val="2025222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24C99-226C-22F5-D2CE-8309B92323FE}"/>
              </a:ext>
            </a:extLst>
          </p:cNvPr>
          <p:cNvSpPr>
            <a:spLocks noGrp="1"/>
          </p:cNvSpPr>
          <p:nvPr>
            <p:ph type="title"/>
          </p:nvPr>
        </p:nvSpPr>
        <p:spPr>
          <a:xfrm>
            <a:off x="-965" y="-20698"/>
            <a:ext cx="10515600" cy="1325563"/>
          </a:xfrm>
        </p:spPr>
        <p:txBody>
          <a:bodyPr/>
          <a:lstStyle/>
          <a:p>
            <a:r>
              <a:rPr lang="en-US" sz="3200" i="1">
                <a:latin typeface="Futura"/>
              </a:rPr>
              <a:t>Cross Road Blues. Oli </a:t>
            </a:r>
            <a:r>
              <a:rPr lang="en-US" sz="3200" i="1" err="1">
                <a:latin typeface="Futura"/>
              </a:rPr>
              <a:t>Kellet</a:t>
            </a:r>
            <a:r>
              <a:rPr lang="en-US" sz="3200" i="1">
                <a:latin typeface="Futura"/>
              </a:rPr>
              <a:t>. Courtesy </a:t>
            </a:r>
            <a:r>
              <a:rPr lang="en-US" sz="3200" i="1" err="1">
                <a:latin typeface="Futura"/>
              </a:rPr>
              <a:t>Nazraeli</a:t>
            </a:r>
            <a:r>
              <a:rPr lang="en-US" sz="3200" i="1">
                <a:latin typeface="Futura"/>
              </a:rPr>
              <a:t> Press</a:t>
            </a:r>
          </a:p>
        </p:txBody>
      </p:sp>
      <p:sp>
        <p:nvSpPr>
          <p:cNvPr id="6" name="Content Placeholder 2">
            <a:extLst>
              <a:ext uri="{FF2B5EF4-FFF2-40B4-BE49-F238E27FC236}">
                <a16:creationId xmlns:a16="http://schemas.microsoft.com/office/drawing/2014/main" id="{219559B1-04E8-98CB-8690-EB9BCCAAA1B2}"/>
              </a:ext>
            </a:extLst>
          </p:cNvPr>
          <p:cNvSpPr txBox="1">
            <a:spLocks/>
          </p:cNvSpPr>
          <p:nvPr/>
        </p:nvSpPr>
        <p:spPr>
          <a:xfrm>
            <a:off x="99195" y="1008475"/>
            <a:ext cx="6000993" cy="5472609"/>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kern="100">
                <a:latin typeface="Aptos"/>
                <a:ea typeface="Aptos" panose="020B0004020202020204" pitchFamily="34" charset="0"/>
                <a:cs typeface="Times New Roman"/>
              </a:rPr>
              <a:t>The image to the right shows an empty street where a single person can be seen standing on the street opposite the camera. There is little light with the only light present being most likely natural lighting from a sun set. The area that the image was taken in looks abandoned as not even a car is present on the road. However, we know this isn't true from the working traffic lights and the person on the street. </a:t>
            </a:r>
            <a:endParaRPr lang="en-US"/>
          </a:p>
          <a:p>
            <a:pPr marL="0" indent="0" algn="ctr">
              <a:buNone/>
            </a:pPr>
            <a:endParaRPr lang="en-GB" sz="2000" kern="100">
              <a:latin typeface="Aptos"/>
              <a:ea typeface="Aptos" panose="020B0004020202020204" pitchFamily="34" charset="0"/>
              <a:cs typeface="Times New Roman"/>
            </a:endParaRPr>
          </a:p>
          <a:p>
            <a:pPr marL="0" indent="0" algn="ctr">
              <a:buNone/>
            </a:pPr>
            <a:r>
              <a:rPr lang="en-GB" sz="2000" kern="100">
                <a:latin typeface="Aptos"/>
                <a:ea typeface="Aptos" panose="020B0004020202020204" pitchFamily="34" charset="0"/>
                <a:cs typeface="Times New Roman"/>
              </a:rPr>
              <a:t>By placing the camera so far away from the person on the street it gives a perspective on how small the person is compared to the buildings behind them and the traffics lights next to them. This image was either taken very early on in the day or at night from the fact that there doesn't seem to be anyone outside, and the lighting is darker than normal sunlight which means that it is most likely a sunset or sunrise.</a:t>
            </a:r>
            <a:endParaRPr lang="en-GB"/>
          </a:p>
        </p:txBody>
      </p:sp>
      <p:pic>
        <p:nvPicPr>
          <p:cNvPr id="8" name="Picture 7">
            <a:extLst>
              <a:ext uri="{FF2B5EF4-FFF2-40B4-BE49-F238E27FC236}">
                <a16:creationId xmlns:a16="http://schemas.microsoft.com/office/drawing/2014/main" id="{76FE9F55-4352-03F1-68C6-FF6A9B4D087A}"/>
              </a:ext>
            </a:extLst>
          </p:cNvPr>
          <p:cNvPicPr>
            <a:picLocks noChangeAspect="1"/>
          </p:cNvPicPr>
          <p:nvPr/>
        </p:nvPicPr>
        <p:blipFill>
          <a:blip r:embed="rId2"/>
          <a:stretch>
            <a:fillRect/>
          </a:stretch>
        </p:blipFill>
        <p:spPr>
          <a:xfrm>
            <a:off x="6200348" y="1304865"/>
            <a:ext cx="5796983" cy="4753035"/>
          </a:xfrm>
          <a:prstGeom prst="rect">
            <a:avLst/>
          </a:prstGeom>
        </p:spPr>
      </p:pic>
    </p:spTree>
    <p:extLst>
      <p:ext uri="{BB962C8B-B14F-4D97-AF65-F5344CB8AC3E}">
        <p14:creationId xmlns:p14="http://schemas.microsoft.com/office/powerpoint/2010/main" val="1020818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0" y="10166"/>
            <a:ext cx="12009895" cy="824221"/>
          </a:xfrm>
        </p:spPr>
        <p:txBody>
          <a:bodyPr>
            <a:normAutofit/>
          </a:bodyPr>
          <a:lstStyle/>
          <a:p>
            <a:r>
              <a:rPr lang="en-GB" sz="4000" i="1">
                <a:latin typeface="Futura" pitchFamily="50" charset="0"/>
              </a:rPr>
              <a:t>Staring into the Abyss</a:t>
            </a:r>
            <a:r>
              <a:rPr lang="en-GB" sz="4000">
                <a:latin typeface="Futura" pitchFamily="50" charset="0"/>
              </a:rPr>
              <a:t>. Hashem Shakeri. 2021.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0" y="739302"/>
            <a:ext cx="6468894" cy="6108532"/>
          </a:xfrm>
          <a:ln>
            <a:solidFill>
              <a:schemeClr val="tx1"/>
            </a:solidFill>
          </a:ln>
        </p:spPr>
        <p:txBody>
          <a:bodyPr>
            <a:normAutofit fontScale="85000" lnSpcReduction="10000"/>
          </a:bodyPr>
          <a:lstStyle/>
          <a:p>
            <a:pPr marL="0" indent="0" algn="ct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The image to the right was taken by Hashem Shakeri from Iran. This artwork was involved in Bristol Photo Festival in which it presented 16 exhibitions from different photographers around the world who have come from different backgrounds. The theme for this festival was ‘The World a Wave’ which followed the previous theme of ‘A Sense of Place’. These two themes link together helping create a unspoken message through the festival from one two the other. When first looking at the image it seems quite plain and simple. There are three people eating watermelon around a gun. This can show that in the image there is peace but also a threat. The image was taken in Afghanistan after the Taliban entered Kabul causing a chaotic evacuation in 2001. </a:t>
            </a:r>
          </a:p>
          <a:p>
            <a:pPr marL="0" indent="0" algn="ct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Hashem took interest into this as all the media had moved onto other stories in which meant that the media wasn’t capturing the aftermath of what had happened. Everyday, his goal was to capture the life of the citizens and how they try readjusting to life under the Taliban. There was an ongoing threat of violence and so he showed how people were surviving instead of the history and what had happened. He focused on looking more in the present and future then the past. To me this image has the meaning of showing how peace can be turned into violence from a single action. Having the gun in the image shows the violence and threats. It also shows the viewers how there can never be peace because of the fact that they can’t even eat without having to be reminded of the violence due to the gun being there.</a:t>
            </a:r>
          </a:p>
          <a:p>
            <a:pPr marL="0" indent="0" algn="ctr">
              <a:buNone/>
            </a:pPr>
            <a:endParaRPr lang="en-GB" sz="1300"/>
          </a:p>
        </p:txBody>
      </p:sp>
      <p:pic>
        <p:nvPicPr>
          <p:cNvPr id="5" name="Picture 4">
            <a:extLst>
              <a:ext uri="{FF2B5EF4-FFF2-40B4-BE49-F238E27FC236}">
                <a16:creationId xmlns:a16="http://schemas.microsoft.com/office/drawing/2014/main" id="{052601CF-C14B-E67C-36BA-19B445FEA67E}"/>
              </a:ext>
            </a:extLst>
          </p:cNvPr>
          <p:cNvPicPr>
            <a:picLocks noChangeAspect="1"/>
          </p:cNvPicPr>
          <p:nvPr/>
        </p:nvPicPr>
        <p:blipFill>
          <a:blip r:embed="rId2"/>
          <a:stretch>
            <a:fillRect/>
          </a:stretch>
        </p:blipFill>
        <p:spPr>
          <a:xfrm>
            <a:off x="6625934" y="1103070"/>
            <a:ext cx="5442214" cy="4510329"/>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40053"/>
            <a:ext cx="12009895" cy="786813"/>
          </a:xfrm>
        </p:spPr>
        <p:txBody>
          <a:bodyPr>
            <a:normAutofit/>
          </a:bodyPr>
          <a:lstStyle/>
          <a:p>
            <a:r>
              <a:rPr lang="en-GB" sz="3200" i="1">
                <a:latin typeface="Futura" pitchFamily="50" charset="0"/>
              </a:rPr>
              <a:t>I no longer remember</a:t>
            </a:r>
            <a:r>
              <a:rPr lang="en-GB" sz="3200">
                <a:latin typeface="Futura" pitchFamily="50" charset="0"/>
              </a:rPr>
              <a:t>. Marta Wojnarowska-Olszewska. 2024</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1" y="632298"/>
            <a:ext cx="7052360" cy="6138153"/>
          </a:xfrm>
          <a:ln>
            <a:solidFill>
              <a:schemeClr val="tx1"/>
            </a:solidFill>
          </a:ln>
        </p:spPr>
        <p:txBody>
          <a:bodyPr>
            <a:normAutofit fontScale="92500" lnSpcReduction="10000"/>
          </a:bodyPr>
          <a:lstStyle/>
          <a:p>
            <a:pPr marL="0" indent="0" algn="ctr">
              <a:buNone/>
            </a:pPr>
            <a:r>
              <a:rPr lang="en-GB" sz="2000" kern="100">
                <a:effectLst/>
                <a:latin typeface="Aptos" panose="020B0004020202020204" pitchFamily="34" charset="0"/>
                <a:ea typeface="Aptos" panose="020B0004020202020204" pitchFamily="34" charset="0"/>
                <a:cs typeface="Times New Roman" panose="02020603050405020304" pitchFamily="18" charset="0"/>
              </a:rPr>
              <a:t>The image to the right was taken by Marta Wojnarowska-Olszewska. This project that she created was dedicated to her mother who was struggling with dementia. This meant that the project was very personal however it was relatable for many people in the world. Dementia is a horrible thing in which makes a person forget things like names, schedules, simple tasks and even loved ones. It is a very tough thing to go through and due to it hitting home for many people it helps to spread awareness about it. </a:t>
            </a:r>
          </a:p>
          <a:p>
            <a:pPr marL="0" indent="0" algn="ctr">
              <a:buNone/>
            </a:pPr>
            <a:endParaRPr lang="en-GB" sz="2000" kern="10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2000" kern="100">
                <a:effectLst/>
                <a:latin typeface="Aptos" panose="020B0004020202020204" pitchFamily="34" charset="0"/>
                <a:ea typeface="Aptos" panose="020B0004020202020204" pitchFamily="34" charset="0"/>
                <a:cs typeface="Times New Roman" panose="02020603050405020304" pitchFamily="18" charset="0"/>
              </a:rPr>
              <a:t>When looking at the image it shows the back of a women’s head with a hair curler in. This shows that the women probably forgot about that one curler and doesn’t remember putting it in. This shows how even the simplest things can be forgotten due to dementia. I believe that this project that Marta did was to help show how much it effects everyday life and how something that seems stupid to forgot can be seen differently to those suffering. For example, the hair roller, to young people they would think the women was stupid to forget about it however to people that have experienced loved ones or friends with it they understand it more and instead of judging they help. Having the hair roller blue makes it stand out on the model making it the main focal point of the image. This helps get the message across of what the project is about.</a:t>
            </a:r>
          </a:p>
          <a:p>
            <a:pPr marL="0" indent="0">
              <a:buNone/>
            </a:pPr>
            <a:endParaRPr lang="en-GB" sz="1400"/>
          </a:p>
        </p:txBody>
      </p:sp>
      <p:pic>
        <p:nvPicPr>
          <p:cNvPr id="5" name="Picture 4">
            <a:extLst>
              <a:ext uri="{FF2B5EF4-FFF2-40B4-BE49-F238E27FC236}">
                <a16:creationId xmlns:a16="http://schemas.microsoft.com/office/drawing/2014/main" id="{EAE4899D-A09B-B823-F914-9A2B0A285DA9}"/>
              </a:ext>
            </a:extLst>
          </p:cNvPr>
          <p:cNvPicPr>
            <a:picLocks noChangeAspect="1"/>
          </p:cNvPicPr>
          <p:nvPr/>
        </p:nvPicPr>
        <p:blipFill>
          <a:blip r:embed="rId2"/>
          <a:stretch>
            <a:fillRect/>
          </a:stretch>
        </p:blipFill>
        <p:spPr>
          <a:xfrm>
            <a:off x="7473756" y="632297"/>
            <a:ext cx="4172143" cy="6164247"/>
          </a:xfrm>
          <a:prstGeom prst="rect">
            <a:avLst/>
          </a:prstGeom>
        </p:spPr>
      </p:pic>
    </p:spTree>
    <p:extLst>
      <p:ext uri="{BB962C8B-B14F-4D97-AF65-F5344CB8AC3E}">
        <p14:creationId xmlns:p14="http://schemas.microsoft.com/office/powerpoint/2010/main" val="3873552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C4927-0A3E-5DF2-BB61-35C26476B2F9}"/>
              </a:ext>
            </a:extLst>
          </p:cNvPr>
          <p:cNvSpPr>
            <a:spLocks noGrp="1"/>
          </p:cNvSpPr>
          <p:nvPr>
            <p:ph type="ctrTitle"/>
          </p:nvPr>
        </p:nvSpPr>
        <p:spPr>
          <a:xfrm>
            <a:off x="355042" y="1698171"/>
            <a:ext cx="4568650" cy="2692958"/>
          </a:xfrm>
          <a:solidFill>
            <a:srgbClr val="FCD2E1"/>
          </a:solidFill>
        </p:spPr>
        <p:txBody>
          <a:bodyPr>
            <a:normAutofit/>
          </a:bodyPr>
          <a:lstStyle/>
          <a:p>
            <a:r>
              <a:rPr lang="en-GB"/>
              <a:t>Image Analysis 2- Composition</a:t>
            </a:r>
          </a:p>
        </p:txBody>
      </p:sp>
      <p:pic>
        <p:nvPicPr>
          <p:cNvPr id="4" name="Picture 3">
            <a:extLst>
              <a:ext uri="{FF2B5EF4-FFF2-40B4-BE49-F238E27FC236}">
                <a16:creationId xmlns:a16="http://schemas.microsoft.com/office/drawing/2014/main" id="{D597515F-766F-59C6-80CF-A3DE5FAB23BE}"/>
              </a:ext>
            </a:extLst>
          </p:cNvPr>
          <p:cNvPicPr>
            <a:picLocks noChangeAspect="1"/>
          </p:cNvPicPr>
          <p:nvPr/>
        </p:nvPicPr>
        <p:blipFill>
          <a:blip r:embed="rId2"/>
          <a:stretch>
            <a:fillRect/>
          </a:stretch>
        </p:blipFill>
        <p:spPr>
          <a:xfrm>
            <a:off x="5360665" y="587086"/>
            <a:ext cx="6269814" cy="5610514"/>
          </a:xfrm>
          <a:prstGeom prst="rect">
            <a:avLst/>
          </a:prstGeom>
        </p:spPr>
      </p:pic>
    </p:spTree>
    <p:extLst>
      <p:ext uri="{BB962C8B-B14F-4D97-AF65-F5344CB8AC3E}">
        <p14:creationId xmlns:p14="http://schemas.microsoft.com/office/powerpoint/2010/main" val="668038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339" y="1954"/>
            <a:ext cx="10515600" cy="1325563"/>
          </a:xfrm>
        </p:spPr>
        <p:txBody>
          <a:bodyPr>
            <a:normAutofit/>
          </a:bodyPr>
          <a:lstStyle/>
          <a:p>
            <a:r>
              <a:rPr lang="en-GB" sz="4000">
                <a:latin typeface="Futura" pitchFamily="50" charset="0"/>
              </a:rPr>
              <a:t>Composition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8692" y="1016006"/>
            <a:ext cx="5812084" cy="5838944"/>
          </a:xfrm>
          <a:ln>
            <a:solidFill>
              <a:schemeClr val="tx1"/>
            </a:solidFill>
          </a:ln>
        </p:spPr>
        <p:txBody>
          <a:bodyPr vert="horz" lIns="91440" tIns="45720" rIns="91440" bIns="45720" rtlCol="0" anchor="t">
            <a:noAutofit/>
          </a:bodyPr>
          <a:lstStyle/>
          <a:p>
            <a:pPr algn="ctr">
              <a:buNone/>
            </a:pPr>
            <a:r>
              <a:rPr lang="en-US" sz="1600"/>
              <a:t>In photography, composition is a way of creating a compelling image by arranging visual elements within the frame. By doing this it helps draw the viewer’s eyes toward the subject matter within the image and points out the main matter of the image. However, it could also help to make the image stand out from others, making it more interesting and intriguing for viewers to look at. A way of doing this is changing the perspective of which the image was taken at, using repetition or even the golden ratio to help keep an even balance in the image. For example, one of the 10 compositions is </a:t>
            </a:r>
            <a:r>
              <a:rPr lang="en-US" sz="1600" err="1"/>
              <a:t>colour</a:t>
            </a:r>
            <a:r>
              <a:rPr lang="en-US" sz="1600"/>
              <a:t>. </a:t>
            </a:r>
            <a:r>
              <a:rPr lang="en-US" sz="1600" err="1"/>
              <a:t>Colour</a:t>
            </a:r>
            <a:r>
              <a:rPr lang="en-US" sz="1600"/>
              <a:t> can be put into three sub-compositions which include Complimentary </a:t>
            </a:r>
            <a:r>
              <a:rPr lang="en-US" sz="1600" err="1"/>
              <a:t>colours</a:t>
            </a:r>
            <a:r>
              <a:rPr lang="en-US" sz="1600"/>
              <a:t>, clashing </a:t>
            </a:r>
            <a:r>
              <a:rPr lang="en-US" sz="1600" err="1"/>
              <a:t>colours</a:t>
            </a:r>
            <a:r>
              <a:rPr lang="en-US" sz="1600"/>
              <a:t> and saturation. These three sub-compositions help make the </a:t>
            </a:r>
            <a:r>
              <a:rPr lang="en-US" sz="1600" err="1"/>
              <a:t>colouration</a:t>
            </a:r>
            <a:r>
              <a:rPr lang="en-US" sz="1600"/>
              <a:t> of the image better and stand out better. An example of this is clashing </a:t>
            </a:r>
            <a:r>
              <a:rPr lang="en-US" sz="1600" err="1"/>
              <a:t>colours</a:t>
            </a:r>
            <a:r>
              <a:rPr lang="en-US" sz="1600"/>
              <a:t> in which can be used to create dynamism or chaos within the image. </a:t>
            </a:r>
          </a:p>
          <a:p>
            <a:pPr algn="ctr">
              <a:buNone/>
            </a:pPr>
            <a:endParaRPr lang="en-US" sz="1600"/>
          </a:p>
          <a:p>
            <a:pPr algn="ctr">
              <a:buNone/>
            </a:pPr>
            <a:r>
              <a:rPr lang="en-US" sz="1600"/>
              <a:t>By using these types of compositions, it helps to steer away from the norm of photography and help your images stand out more in the industry, helping you grow further with it. Some of these compositions may be out of a photographer's normal way of taking the images and so helps them to step out of their comfort zone and experiment and explore more ways of doing the images and overall create a new style for them that works best for their photography.</a:t>
            </a:r>
          </a:p>
          <a:p>
            <a:pPr marL="0" indent="0">
              <a:buNone/>
            </a:pPr>
            <a:endParaRPr lang="en-GB" sz="1300"/>
          </a:p>
          <a:p>
            <a:pPr marL="0" indent="0">
              <a:buNone/>
            </a:pPr>
            <a:endParaRPr lang="en-GB" sz="1300"/>
          </a:p>
          <a:p>
            <a:pPr marL="0" indent="0">
              <a:buNone/>
            </a:pPr>
            <a:endParaRPr lang="en-GB" sz="1300"/>
          </a:p>
        </p:txBody>
      </p:sp>
      <p:pic>
        <p:nvPicPr>
          <p:cNvPr id="6" name="Picture 5">
            <a:extLst>
              <a:ext uri="{FF2B5EF4-FFF2-40B4-BE49-F238E27FC236}">
                <a16:creationId xmlns:a16="http://schemas.microsoft.com/office/drawing/2014/main" id="{DFF83750-629A-ADD3-0DE5-2B23067C1861}"/>
              </a:ext>
            </a:extLst>
          </p:cNvPr>
          <p:cNvPicPr>
            <a:picLocks noChangeAspect="1"/>
          </p:cNvPicPr>
          <p:nvPr/>
        </p:nvPicPr>
        <p:blipFill>
          <a:blip r:embed="rId2"/>
          <a:stretch>
            <a:fillRect/>
          </a:stretch>
        </p:blipFill>
        <p:spPr>
          <a:xfrm>
            <a:off x="5891817" y="528360"/>
            <a:ext cx="6266883" cy="5377140"/>
          </a:xfrm>
          <a:prstGeom prst="rect">
            <a:avLst/>
          </a:prstGeom>
        </p:spPr>
      </p:pic>
    </p:spTree>
    <p:extLst>
      <p:ext uri="{BB962C8B-B14F-4D97-AF65-F5344CB8AC3E}">
        <p14:creationId xmlns:p14="http://schemas.microsoft.com/office/powerpoint/2010/main" val="2680664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5409" y="-1727"/>
            <a:ext cx="10515600" cy="762346"/>
          </a:xfrm>
        </p:spPr>
        <p:txBody>
          <a:bodyPr>
            <a:normAutofit/>
          </a:bodyPr>
          <a:lstStyle/>
          <a:p>
            <a:r>
              <a:rPr lang="en-GB" sz="4000">
                <a:latin typeface="Futura" pitchFamily="50" charset="0"/>
              </a:rPr>
              <a:t>Mood board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868795" y="6"/>
            <a:ext cx="8325193" cy="2379728"/>
          </a:xfrm>
          <a:ln>
            <a:solidFill>
              <a:schemeClr val="tx1"/>
            </a:solidFill>
          </a:ln>
        </p:spPr>
        <p:txBody>
          <a:bodyPr vert="horz" lIns="91440" tIns="45720" rIns="91440" bIns="45720" rtlCol="0" anchor="t">
            <a:normAutofit/>
          </a:bodyPr>
          <a:lstStyle/>
          <a:p>
            <a:pPr marL="0" indent="0">
              <a:buNone/>
            </a:pPr>
            <a:r>
              <a:rPr lang="en-GB" sz="1300"/>
              <a:t>The mood board below shows 8 out of the10 different compositions. These include Line, Framing, Tone, Colour, Movement, Pattern, Balance and Shape. Under each composition there are examples of each of the sub-compositions that fall within each one. Some have more than others which can be seen from the mood board. Some of these images I have used in the upcoming slides to give an example of a type of composition that is explained on that slide. The two compositions that are missing from the mood board are Focus and position/ viewpoint in which are explained with an example in the upcoming slides.</a:t>
            </a:r>
          </a:p>
        </p:txBody>
      </p:sp>
      <p:pic>
        <p:nvPicPr>
          <p:cNvPr id="4" name="Picture 3" descr="A screenshot of a computer&#10;&#10;Description automatically generated">
            <a:extLst>
              <a:ext uri="{FF2B5EF4-FFF2-40B4-BE49-F238E27FC236}">
                <a16:creationId xmlns:a16="http://schemas.microsoft.com/office/drawing/2014/main" id="{9DAD1433-D92F-9F66-4DB5-E72265AD4364}"/>
              </a:ext>
            </a:extLst>
          </p:cNvPr>
          <p:cNvPicPr>
            <a:picLocks noChangeAspect="1"/>
          </p:cNvPicPr>
          <p:nvPr/>
        </p:nvPicPr>
        <p:blipFill>
          <a:blip r:embed="rId2"/>
          <a:stretch>
            <a:fillRect/>
          </a:stretch>
        </p:blipFill>
        <p:spPr>
          <a:xfrm>
            <a:off x="9120564" y="1192694"/>
            <a:ext cx="3072787" cy="2827133"/>
          </a:xfrm>
          <a:prstGeom prst="rect">
            <a:avLst/>
          </a:prstGeom>
        </p:spPr>
      </p:pic>
      <p:pic>
        <p:nvPicPr>
          <p:cNvPr id="5" name="Picture 4" descr="A group of pictures of people&#10;&#10;Description automatically generated">
            <a:extLst>
              <a:ext uri="{FF2B5EF4-FFF2-40B4-BE49-F238E27FC236}">
                <a16:creationId xmlns:a16="http://schemas.microsoft.com/office/drawing/2014/main" id="{17ACD2BD-9C47-16AF-C3B3-99DBBD7B506F}"/>
              </a:ext>
            </a:extLst>
          </p:cNvPr>
          <p:cNvPicPr>
            <a:picLocks noChangeAspect="1"/>
          </p:cNvPicPr>
          <p:nvPr/>
        </p:nvPicPr>
        <p:blipFill>
          <a:blip r:embed="rId3"/>
          <a:stretch>
            <a:fillRect/>
          </a:stretch>
        </p:blipFill>
        <p:spPr>
          <a:xfrm>
            <a:off x="10078" y="4787485"/>
            <a:ext cx="4529758" cy="2131116"/>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FCD6C6B7-3037-61BF-495E-2EC526138159}"/>
              </a:ext>
            </a:extLst>
          </p:cNvPr>
          <p:cNvPicPr>
            <a:picLocks noChangeAspect="1"/>
          </p:cNvPicPr>
          <p:nvPr/>
        </p:nvPicPr>
        <p:blipFill>
          <a:blip r:embed="rId4"/>
          <a:stretch>
            <a:fillRect/>
          </a:stretch>
        </p:blipFill>
        <p:spPr>
          <a:xfrm>
            <a:off x="9201807" y="3898348"/>
            <a:ext cx="2987605" cy="3003825"/>
          </a:xfrm>
          <a:prstGeom prst="rect">
            <a:avLst/>
          </a:prstGeom>
        </p:spPr>
      </p:pic>
      <p:pic>
        <p:nvPicPr>
          <p:cNvPr id="8" name="Picture 7" descr="A collage of images of people walking and walking&#10;&#10;Description automatically generated">
            <a:extLst>
              <a:ext uri="{FF2B5EF4-FFF2-40B4-BE49-F238E27FC236}">
                <a16:creationId xmlns:a16="http://schemas.microsoft.com/office/drawing/2014/main" id="{AA6F294C-0865-A14C-911B-D6D1A3D28C09}"/>
              </a:ext>
            </a:extLst>
          </p:cNvPr>
          <p:cNvPicPr>
            <a:picLocks noChangeAspect="1"/>
          </p:cNvPicPr>
          <p:nvPr/>
        </p:nvPicPr>
        <p:blipFill>
          <a:blip r:embed="rId5"/>
          <a:stretch>
            <a:fillRect/>
          </a:stretch>
        </p:blipFill>
        <p:spPr>
          <a:xfrm>
            <a:off x="4533486" y="1214923"/>
            <a:ext cx="3312767" cy="2307810"/>
          </a:xfrm>
          <a:prstGeom prst="rect">
            <a:avLst/>
          </a:prstGeom>
        </p:spPr>
      </p:pic>
      <p:pic>
        <p:nvPicPr>
          <p:cNvPr id="9" name="Picture 8" descr="A screenshot of a diagram&#10;&#10;Description automatically generated">
            <a:extLst>
              <a:ext uri="{FF2B5EF4-FFF2-40B4-BE49-F238E27FC236}">
                <a16:creationId xmlns:a16="http://schemas.microsoft.com/office/drawing/2014/main" id="{15510EC0-AC8C-D825-C1EF-2020D72785B6}"/>
              </a:ext>
            </a:extLst>
          </p:cNvPr>
          <p:cNvPicPr>
            <a:picLocks noChangeAspect="1"/>
          </p:cNvPicPr>
          <p:nvPr/>
        </p:nvPicPr>
        <p:blipFill>
          <a:blip r:embed="rId6"/>
          <a:stretch>
            <a:fillRect/>
          </a:stretch>
        </p:blipFill>
        <p:spPr>
          <a:xfrm>
            <a:off x="4534382" y="3500782"/>
            <a:ext cx="2493756" cy="3357219"/>
          </a:xfrm>
          <a:prstGeom prst="rect">
            <a:avLst/>
          </a:prstGeom>
        </p:spPr>
      </p:pic>
      <p:pic>
        <p:nvPicPr>
          <p:cNvPr id="10" name="Picture 9" descr="A collage of images of a person walking on a sidewalk&#10;&#10;Description automatically generated">
            <a:extLst>
              <a:ext uri="{FF2B5EF4-FFF2-40B4-BE49-F238E27FC236}">
                <a16:creationId xmlns:a16="http://schemas.microsoft.com/office/drawing/2014/main" id="{446B0A79-9237-5B17-EDD6-6680260B630F}"/>
              </a:ext>
            </a:extLst>
          </p:cNvPr>
          <p:cNvPicPr>
            <a:picLocks noChangeAspect="1"/>
          </p:cNvPicPr>
          <p:nvPr/>
        </p:nvPicPr>
        <p:blipFill>
          <a:blip r:embed="rId7"/>
          <a:stretch>
            <a:fillRect/>
          </a:stretch>
        </p:blipFill>
        <p:spPr>
          <a:xfrm>
            <a:off x="5107" y="2990021"/>
            <a:ext cx="4517611" cy="1838739"/>
          </a:xfrm>
          <a:prstGeom prst="rect">
            <a:avLst/>
          </a:prstGeom>
        </p:spPr>
      </p:pic>
      <p:pic>
        <p:nvPicPr>
          <p:cNvPr id="11" name="Picture 10" descr="A screenshot of a social media post&#10;&#10;Description automatically generated">
            <a:extLst>
              <a:ext uri="{FF2B5EF4-FFF2-40B4-BE49-F238E27FC236}">
                <a16:creationId xmlns:a16="http://schemas.microsoft.com/office/drawing/2014/main" id="{359A105F-46E9-283A-6B02-10EFC293E511}"/>
              </a:ext>
            </a:extLst>
          </p:cNvPr>
          <p:cNvPicPr>
            <a:picLocks noChangeAspect="1"/>
          </p:cNvPicPr>
          <p:nvPr/>
        </p:nvPicPr>
        <p:blipFill>
          <a:blip r:embed="rId8"/>
          <a:stretch>
            <a:fillRect/>
          </a:stretch>
        </p:blipFill>
        <p:spPr>
          <a:xfrm>
            <a:off x="7015714" y="3887234"/>
            <a:ext cx="2180396" cy="3003964"/>
          </a:xfrm>
          <a:prstGeom prst="rect">
            <a:avLst/>
          </a:prstGeom>
        </p:spPr>
      </p:pic>
      <p:pic>
        <p:nvPicPr>
          <p:cNvPr id="12" name="Picture 11" descr="A screenshot of a website&#10;&#10;Description automatically generated">
            <a:extLst>
              <a:ext uri="{FF2B5EF4-FFF2-40B4-BE49-F238E27FC236}">
                <a16:creationId xmlns:a16="http://schemas.microsoft.com/office/drawing/2014/main" id="{D39D6F63-09E1-DA3A-6286-1E37F4498DC5}"/>
              </a:ext>
            </a:extLst>
          </p:cNvPr>
          <p:cNvPicPr>
            <a:picLocks noChangeAspect="1"/>
          </p:cNvPicPr>
          <p:nvPr/>
        </p:nvPicPr>
        <p:blipFill>
          <a:blip r:embed="rId9"/>
          <a:stretch>
            <a:fillRect/>
          </a:stretch>
        </p:blipFill>
        <p:spPr>
          <a:xfrm>
            <a:off x="4279" y="765520"/>
            <a:ext cx="3856660" cy="2301047"/>
          </a:xfrm>
          <a:prstGeom prst="rect">
            <a:avLst/>
          </a:prstGeom>
        </p:spPr>
      </p:pic>
    </p:spTree>
    <p:extLst>
      <p:ext uri="{BB962C8B-B14F-4D97-AF65-F5344CB8AC3E}">
        <p14:creationId xmlns:p14="http://schemas.microsoft.com/office/powerpoint/2010/main" val="36327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LINE</a:t>
            </a:r>
            <a:endParaRPr lang="en-GB" sz="400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0" y="834189"/>
            <a:ext cx="6644482" cy="5937189"/>
          </a:xfrm>
          <a:ln>
            <a:solidFill>
              <a:schemeClr val="tx1"/>
            </a:solidFill>
          </a:ln>
        </p:spPr>
        <p:txBody>
          <a:bodyPr vert="horz" lIns="91440" tIns="45720" rIns="91440" bIns="45720" rtlCol="0" anchor="t">
            <a:normAutofit/>
          </a:bodyPr>
          <a:lstStyle/>
          <a:p>
            <a:pPr marL="0" indent="0">
              <a:buNone/>
            </a:pPr>
            <a:r>
              <a:rPr lang="en-GB" sz="2400" b="1"/>
              <a:t>Leading Lines:  </a:t>
            </a:r>
            <a:r>
              <a:rPr lang="en-GB" sz="2400"/>
              <a:t>Lines in which draw the viewer’s eyes to the main subject in the artwork</a:t>
            </a:r>
          </a:p>
          <a:p>
            <a:pPr marL="0" indent="0">
              <a:buNone/>
            </a:pPr>
            <a:endParaRPr lang="en-GB" sz="2400" b="1"/>
          </a:p>
          <a:p>
            <a:pPr marL="0" indent="0">
              <a:buNone/>
            </a:pPr>
            <a:r>
              <a:rPr lang="en-GB" sz="2400" b="1"/>
              <a:t>Diagonals: </a:t>
            </a:r>
            <a:r>
              <a:rPr lang="en-GB" sz="2400"/>
              <a:t>The diagonal lines are used to add depth and action within a scene</a:t>
            </a:r>
          </a:p>
          <a:p>
            <a:pPr marL="0" indent="0">
              <a:buNone/>
            </a:pPr>
            <a:endParaRPr lang="en-GB" sz="2400" b="1"/>
          </a:p>
          <a:p>
            <a:pPr marL="0" indent="0">
              <a:buNone/>
            </a:pPr>
            <a:r>
              <a:rPr lang="en-GB" sz="2400" b="1"/>
              <a:t>Horizon: </a:t>
            </a:r>
            <a:r>
              <a:rPr lang="en-GB" sz="2400"/>
              <a:t>The horizon line is generally horizontal and helps to identify 3d space in a landscape. It can be used to create a wide, open scene.</a:t>
            </a:r>
          </a:p>
          <a:p>
            <a:pPr marL="0" indent="0">
              <a:buNone/>
            </a:pPr>
            <a:endParaRPr lang="en-GB" sz="2400"/>
          </a:p>
          <a:p>
            <a:pPr marL="0" indent="0">
              <a:buNone/>
            </a:pPr>
            <a:r>
              <a:rPr lang="en-GB" sz="2400" b="1"/>
              <a:t>Eye-line: </a:t>
            </a:r>
            <a:r>
              <a:rPr lang="en-GB" sz="2400"/>
              <a:t>The height of the subject is the same height of the camera in which can also mean what path the viewer's eye takes when looking at your photograph</a:t>
            </a:r>
          </a:p>
          <a:p>
            <a:pPr marL="0" indent="0">
              <a:buNone/>
            </a:pPr>
            <a:endParaRPr lang="en-GB" sz="2400" b="1"/>
          </a:p>
          <a:p>
            <a:pPr marL="0" indent="0">
              <a:buNone/>
            </a:pPr>
            <a:endParaRPr lang="en-GB" sz="2400" b="1"/>
          </a:p>
        </p:txBody>
      </p:sp>
      <p:pic>
        <p:nvPicPr>
          <p:cNvPr id="6" name="Picture 5">
            <a:extLst>
              <a:ext uri="{FF2B5EF4-FFF2-40B4-BE49-F238E27FC236}">
                <a16:creationId xmlns:a16="http://schemas.microsoft.com/office/drawing/2014/main" id="{F48F5692-384D-A45C-73A9-D4554E6E2ECC}"/>
              </a:ext>
            </a:extLst>
          </p:cNvPr>
          <p:cNvPicPr>
            <a:picLocks noChangeAspect="1"/>
          </p:cNvPicPr>
          <p:nvPr/>
        </p:nvPicPr>
        <p:blipFill>
          <a:blip r:embed="rId2"/>
          <a:stretch>
            <a:fillRect/>
          </a:stretch>
        </p:blipFill>
        <p:spPr>
          <a:xfrm>
            <a:off x="7786125" y="3278227"/>
            <a:ext cx="3277057" cy="3296110"/>
          </a:xfrm>
          <a:prstGeom prst="rect">
            <a:avLst/>
          </a:prstGeom>
        </p:spPr>
      </p:pic>
      <p:pic>
        <p:nvPicPr>
          <p:cNvPr id="8" name="Picture 7">
            <a:extLst>
              <a:ext uri="{FF2B5EF4-FFF2-40B4-BE49-F238E27FC236}">
                <a16:creationId xmlns:a16="http://schemas.microsoft.com/office/drawing/2014/main" id="{22B6FA96-10F3-C101-6FF9-AF4CA07AB3E6}"/>
              </a:ext>
            </a:extLst>
          </p:cNvPr>
          <p:cNvPicPr>
            <a:picLocks noChangeAspect="1"/>
          </p:cNvPicPr>
          <p:nvPr/>
        </p:nvPicPr>
        <p:blipFill>
          <a:blip r:embed="rId3"/>
          <a:stretch>
            <a:fillRect/>
          </a:stretch>
        </p:blipFill>
        <p:spPr>
          <a:xfrm>
            <a:off x="7203296" y="86621"/>
            <a:ext cx="4686954" cy="3115110"/>
          </a:xfrm>
          <a:prstGeom prst="rect">
            <a:avLst/>
          </a:prstGeom>
        </p:spPr>
      </p:pic>
    </p:spTree>
    <p:extLst>
      <p:ext uri="{BB962C8B-B14F-4D97-AF65-F5344CB8AC3E}">
        <p14:creationId xmlns:p14="http://schemas.microsoft.com/office/powerpoint/2010/main" val="3710232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E7C26-228D-8F4A-31F6-4C6B0DEF54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79A31E-ECC5-8133-5352-3CF312382857}"/>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SHAPE</a:t>
            </a:r>
            <a:endParaRPr lang="en-GB" sz="4000">
              <a:latin typeface="Futura" pitchFamily="50" charset="0"/>
            </a:endParaRPr>
          </a:p>
        </p:txBody>
      </p:sp>
      <p:sp>
        <p:nvSpPr>
          <p:cNvPr id="3" name="Content Placeholder 2">
            <a:extLst>
              <a:ext uri="{FF2B5EF4-FFF2-40B4-BE49-F238E27FC236}">
                <a16:creationId xmlns:a16="http://schemas.microsoft.com/office/drawing/2014/main" id="{6FB3BE4F-D8B0-9170-F56F-2F99D185B267}"/>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buNone/>
            </a:pPr>
            <a:r>
              <a:rPr lang="en-GB" sz="2400" b="1"/>
              <a:t>Form – 3D:</a:t>
            </a:r>
            <a:r>
              <a:rPr lang="en-GB" sz="2400"/>
              <a:t> This is created from two images taken at slightly different angles in which they are then put together to create a single image</a:t>
            </a:r>
          </a:p>
          <a:p>
            <a:pPr marL="0" indent="0">
              <a:buNone/>
            </a:pPr>
            <a:endParaRPr lang="en-GB" sz="2400" b="1"/>
          </a:p>
          <a:p>
            <a:pPr marL="0" indent="0">
              <a:buNone/>
            </a:pPr>
            <a:r>
              <a:rPr lang="en-GB" sz="2400" b="1"/>
              <a:t>Geometric: </a:t>
            </a:r>
            <a:r>
              <a:rPr lang="en-GB" sz="2400"/>
              <a:t>Includes lines, shapes and patterns which create a unique image </a:t>
            </a:r>
          </a:p>
          <a:p>
            <a:pPr marL="0" indent="0">
              <a:buNone/>
            </a:pPr>
            <a:endParaRPr lang="en-GB" sz="2400" b="1"/>
          </a:p>
          <a:p>
            <a:pPr marL="0" indent="0">
              <a:buNone/>
            </a:pPr>
            <a:r>
              <a:rPr lang="en-GB" sz="2400" b="1"/>
              <a:t>Biomorphic:  </a:t>
            </a:r>
            <a:r>
              <a:rPr lang="en-GB" sz="2400"/>
              <a:t>Organic, flowing shapes and lines which talk of the natural world.</a:t>
            </a:r>
          </a:p>
          <a:p>
            <a:pPr marL="0" indent="0">
              <a:buNone/>
            </a:pPr>
            <a:endParaRPr lang="en-GB" sz="2400" b="1"/>
          </a:p>
          <a:p>
            <a:pPr marL="0" indent="0">
              <a:buNone/>
            </a:pPr>
            <a:r>
              <a:rPr lang="en-GB" sz="2400" b="1"/>
              <a:t>Negative Space: </a:t>
            </a:r>
            <a:r>
              <a:rPr lang="en-GB" sz="2400"/>
              <a:t>The space around the subjects within the image which can help define them</a:t>
            </a:r>
          </a:p>
        </p:txBody>
      </p:sp>
      <p:pic>
        <p:nvPicPr>
          <p:cNvPr id="6" name="Picture 5">
            <a:extLst>
              <a:ext uri="{FF2B5EF4-FFF2-40B4-BE49-F238E27FC236}">
                <a16:creationId xmlns:a16="http://schemas.microsoft.com/office/drawing/2014/main" id="{B084961A-CC82-F5F9-7EC1-31106E113A8D}"/>
              </a:ext>
            </a:extLst>
          </p:cNvPr>
          <p:cNvPicPr>
            <a:picLocks noChangeAspect="1"/>
          </p:cNvPicPr>
          <p:nvPr/>
        </p:nvPicPr>
        <p:blipFill>
          <a:blip r:embed="rId2"/>
          <a:stretch>
            <a:fillRect/>
          </a:stretch>
        </p:blipFill>
        <p:spPr>
          <a:xfrm>
            <a:off x="7553081" y="3279478"/>
            <a:ext cx="3486637" cy="3315163"/>
          </a:xfrm>
          <a:prstGeom prst="rect">
            <a:avLst/>
          </a:prstGeom>
        </p:spPr>
      </p:pic>
      <p:pic>
        <p:nvPicPr>
          <p:cNvPr id="8" name="Picture 7">
            <a:extLst>
              <a:ext uri="{FF2B5EF4-FFF2-40B4-BE49-F238E27FC236}">
                <a16:creationId xmlns:a16="http://schemas.microsoft.com/office/drawing/2014/main" id="{0F97253C-1A68-7F98-3091-7F1FC0E633B1}"/>
              </a:ext>
            </a:extLst>
          </p:cNvPr>
          <p:cNvPicPr>
            <a:picLocks noChangeAspect="1"/>
          </p:cNvPicPr>
          <p:nvPr/>
        </p:nvPicPr>
        <p:blipFill>
          <a:blip r:embed="rId3"/>
          <a:stretch>
            <a:fillRect/>
          </a:stretch>
        </p:blipFill>
        <p:spPr>
          <a:xfrm>
            <a:off x="7210103" y="86621"/>
            <a:ext cx="4610743" cy="3067478"/>
          </a:xfrm>
          <a:prstGeom prst="rect">
            <a:avLst/>
          </a:prstGeom>
        </p:spPr>
      </p:pic>
    </p:spTree>
    <p:extLst>
      <p:ext uri="{BB962C8B-B14F-4D97-AF65-F5344CB8AC3E}">
        <p14:creationId xmlns:p14="http://schemas.microsoft.com/office/powerpoint/2010/main" val="3513083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TONE</a:t>
            </a:r>
            <a:endParaRPr lang="en-GB" sz="400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fontScale="92500" lnSpcReduction="20000"/>
          </a:bodyPr>
          <a:lstStyle/>
          <a:p>
            <a:pPr marL="0" indent="0">
              <a:lnSpc>
                <a:spcPct val="150000"/>
              </a:lnSpc>
              <a:buNone/>
            </a:pPr>
            <a:r>
              <a:rPr lang="en-GB" sz="2400" b="1"/>
              <a:t>High Contrast: </a:t>
            </a:r>
            <a:r>
              <a:rPr lang="en-GB" sz="2400"/>
              <a:t>Higher Contrast is where there is a significant difference between the shadows and highlights</a:t>
            </a:r>
          </a:p>
          <a:p>
            <a:pPr marL="0" indent="0">
              <a:lnSpc>
                <a:spcPct val="150000"/>
              </a:lnSpc>
              <a:buNone/>
            </a:pPr>
            <a:r>
              <a:rPr lang="en-GB" sz="2400" b="1"/>
              <a:t>Low Contrast: </a:t>
            </a:r>
            <a:r>
              <a:rPr lang="en-GB" sz="2400"/>
              <a:t>With low contrast the image may seem flatter as there is not as much range between the shadows and highlights</a:t>
            </a:r>
          </a:p>
          <a:p>
            <a:pPr marL="0" indent="0">
              <a:lnSpc>
                <a:spcPct val="150000"/>
              </a:lnSpc>
              <a:buNone/>
            </a:pPr>
            <a:r>
              <a:rPr lang="en-GB" sz="2400" b="1"/>
              <a:t>Monotone: </a:t>
            </a:r>
            <a:r>
              <a:rPr lang="en-GB" sz="2400"/>
              <a:t>Single shade or single colour which is used to create an image</a:t>
            </a:r>
          </a:p>
          <a:p>
            <a:pPr marL="0" indent="0">
              <a:lnSpc>
                <a:spcPct val="150000"/>
              </a:lnSpc>
              <a:buNone/>
            </a:pPr>
            <a:r>
              <a:rPr lang="en-GB" sz="2400" b="1"/>
              <a:t>Temperature:</a:t>
            </a:r>
            <a:r>
              <a:rPr lang="en-GB" sz="2400"/>
              <a:t>  Colour temperature can warm or cool an image by mismatching the temperature of light to the camera settings. </a:t>
            </a:r>
          </a:p>
        </p:txBody>
      </p:sp>
      <p:pic>
        <p:nvPicPr>
          <p:cNvPr id="6" name="Picture 5">
            <a:extLst>
              <a:ext uri="{FF2B5EF4-FFF2-40B4-BE49-F238E27FC236}">
                <a16:creationId xmlns:a16="http://schemas.microsoft.com/office/drawing/2014/main" id="{569A5F46-6D7B-5082-5FE3-282DE1A68B73}"/>
              </a:ext>
            </a:extLst>
          </p:cNvPr>
          <p:cNvPicPr>
            <a:picLocks noChangeAspect="1"/>
          </p:cNvPicPr>
          <p:nvPr/>
        </p:nvPicPr>
        <p:blipFill>
          <a:blip r:embed="rId2"/>
          <a:stretch>
            <a:fillRect/>
          </a:stretch>
        </p:blipFill>
        <p:spPr>
          <a:xfrm>
            <a:off x="7672154" y="3446690"/>
            <a:ext cx="3343742" cy="3324689"/>
          </a:xfrm>
          <a:prstGeom prst="rect">
            <a:avLst/>
          </a:prstGeom>
        </p:spPr>
      </p:pic>
      <p:pic>
        <p:nvPicPr>
          <p:cNvPr id="8" name="Picture 7">
            <a:extLst>
              <a:ext uri="{FF2B5EF4-FFF2-40B4-BE49-F238E27FC236}">
                <a16:creationId xmlns:a16="http://schemas.microsoft.com/office/drawing/2014/main" id="{D3FD7170-DECB-E2AD-7756-A6F8A8AC5621}"/>
              </a:ext>
            </a:extLst>
          </p:cNvPr>
          <p:cNvPicPr>
            <a:picLocks noChangeAspect="1"/>
          </p:cNvPicPr>
          <p:nvPr/>
        </p:nvPicPr>
        <p:blipFill>
          <a:blip r:embed="rId3"/>
          <a:stretch>
            <a:fillRect/>
          </a:stretch>
        </p:blipFill>
        <p:spPr>
          <a:xfrm>
            <a:off x="7260452" y="86621"/>
            <a:ext cx="4629796" cy="3181794"/>
          </a:xfrm>
          <a:prstGeom prst="rect">
            <a:avLst/>
          </a:prstGeom>
        </p:spPr>
      </p:pic>
    </p:spTree>
    <p:extLst>
      <p:ext uri="{BB962C8B-B14F-4D97-AF65-F5344CB8AC3E}">
        <p14:creationId xmlns:p14="http://schemas.microsoft.com/office/powerpoint/2010/main" val="4174464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5F8EE-7AA5-AAC1-5121-E25C4781C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6DE77-C7FE-DD24-E5D3-B1148AEED92B}"/>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PATTERN</a:t>
            </a:r>
            <a:endParaRPr lang="en-GB" sz="4000">
              <a:latin typeface="Futura" pitchFamily="50" charset="0"/>
            </a:endParaRPr>
          </a:p>
        </p:txBody>
      </p:sp>
      <p:sp>
        <p:nvSpPr>
          <p:cNvPr id="3" name="Content Placeholder 2">
            <a:extLst>
              <a:ext uri="{FF2B5EF4-FFF2-40B4-BE49-F238E27FC236}">
                <a16:creationId xmlns:a16="http://schemas.microsoft.com/office/drawing/2014/main" id="{2ED59BBD-A2CB-3FBE-F899-58F189C4E280}"/>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fontScale="92500" lnSpcReduction="10000"/>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Texture</a:t>
            </a:r>
            <a:r>
              <a:rPr lang="en-GB" sz="2400" kern="100">
                <a:effectLst/>
                <a:latin typeface="Aptos" panose="020B0004020202020204" pitchFamily="34" charset="0"/>
                <a:ea typeface="Aptos" panose="020B0004020202020204" pitchFamily="34" charset="0"/>
                <a:cs typeface="Times New Roman" panose="02020603050405020304" pitchFamily="18" charset="0"/>
              </a:rPr>
              <a:t>: Shapes, tone and depth which show the visual on the surface of an object</a:t>
            </a:r>
            <a:endParaRPr lang="en-GB" sz="2400" kern="100">
              <a:latin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a:latin typeface="Aptos" panose="020B0004020202020204" pitchFamily="34" charset="0"/>
                <a:cs typeface="Times New Roman" panose="02020603050405020304" pitchFamily="18" charset="0"/>
              </a:rPr>
              <a:t>Repetition: </a:t>
            </a:r>
            <a:r>
              <a:rPr lang="en-GB" sz="2400" kern="100">
                <a:latin typeface="Aptos" panose="020B0004020202020204" pitchFamily="34" charset="0"/>
                <a:cs typeface="Times New Roman" panose="02020603050405020304" pitchFamily="18" charset="0"/>
              </a:rPr>
              <a:t>A technique in which shapes, textures, colours or patterns are recurred elements to create a visual interest</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Pattern-break: </a:t>
            </a:r>
            <a:r>
              <a:rPr lang="en-GB" sz="2400" kern="100">
                <a:latin typeface="Aptos" panose="020B0004020202020204" pitchFamily="34" charset="0"/>
                <a:cs typeface="Times New Roman" panose="02020603050405020304" pitchFamily="18" charset="0"/>
              </a:rPr>
              <a:t>Creates interest and tension by interrupting a pattern</a:t>
            </a:r>
          </a:p>
          <a:p>
            <a:pPr marL="0" indent="0">
              <a:lnSpc>
                <a:spcPct val="107000"/>
              </a:lnSpc>
              <a:spcAft>
                <a:spcPts val="800"/>
              </a:spcAft>
              <a:buNone/>
            </a:pPr>
            <a:r>
              <a:rPr lang="en-GB" sz="2400" b="1" kern="100">
                <a:effectLst/>
                <a:latin typeface="Aptos"/>
                <a:ea typeface="Aptos" panose="020B0004020202020204" pitchFamily="34" charset="0"/>
                <a:cs typeface="Times New Roman"/>
              </a:rPr>
              <a:t>Film-Grain/Digital-noise: </a:t>
            </a:r>
            <a:r>
              <a:rPr lang="en-GB" sz="2400" kern="100">
                <a:latin typeface="Aptos" panose="020B0004020202020204" pitchFamily="34" charset="0"/>
                <a:cs typeface="Times New Roman" panose="02020603050405020304" pitchFamily="18" charset="0"/>
              </a:rPr>
              <a:t>These refer to visible texture and pixilated disturbances on both film and digital images.</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Juxtaposition: </a:t>
            </a:r>
            <a:r>
              <a:rPr lang="en-GB" sz="2400" kern="100">
                <a:effectLst/>
                <a:latin typeface="Aptos" panose="020B0004020202020204" pitchFamily="34" charset="0"/>
                <a:ea typeface="Aptos" panose="020B0004020202020204" pitchFamily="34" charset="0"/>
                <a:cs typeface="Times New Roman" panose="02020603050405020304" pitchFamily="18" charset="0"/>
              </a:rPr>
              <a:t>How images are placed in proximity to each. Can create visual narrative/highlight interest in a scene.</a:t>
            </a:r>
          </a:p>
        </p:txBody>
      </p:sp>
      <p:pic>
        <p:nvPicPr>
          <p:cNvPr id="6" name="Picture 5">
            <a:extLst>
              <a:ext uri="{FF2B5EF4-FFF2-40B4-BE49-F238E27FC236}">
                <a16:creationId xmlns:a16="http://schemas.microsoft.com/office/drawing/2014/main" id="{D600C101-F305-DE4D-A8E3-4C419849C74F}"/>
              </a:ext>
            </a:extLst>
          </p:cNvPr>
          <p:cNvPicPr>
            <a:picLocks noChangeAspect="1"/>
          </p:cNvPicPr>
          <p:nvPr/>
        </p:nvPicPr>
        <p:blipFill>
          <a:blip r:embed="rId2"/>
          <a:stretch>
            <a:fillRect/>
          </a:stretch>
        </p:blipFill>
        <p:spPr>
          <a:xfrm>
            <a:off x="7922863" y="3370453"/>
            <a:ext cx="3172268" cy="3219899"/>
          </a:xfrm>
          <a:prstGeom prst="rect">
            <a:avLst/>
          </a:prstGeom>
        </p:spPr>
      </p:pic>
      <p:pic>
        <p:nvPicPr>
          <p:cNvPr id="8" name="Picture 7">
            <a:extLst>
              <a:ext uri="{FF2B5EF4-FFF2-40B4-BE49-F238E27FC236}">
                <a16:creationId xmlns:a16="http://schemas.microsoft.com/office/drawing/2014/main" id="{4356D698-99BC-B843-2D82-1B8D343285A2}"/>
              </a:ext>
            </a:extLst>
          </p:cNvPr>
          <p:cNvPicPr>
            <a:picLocks noChangeAspect="1"/>
          </p:cNvPicPr>
          <p:nvPr/>
        </p:nvPicPr>
        <p:blipFill>
          <a:blip r:embed="rId3"/>
          <a:stretch>
            <a:fillRect/>
          </a:stretch>
        </p:blipFill>
        <p:spPr>
          <a:xfrm>
            <a:off x="7065493" y="166474"/>
            <a:ext cx="4887007" cy="3057952"/>
          </a:xfrm>
          <a:prstGeom prst="rect">
            <a:avLst/>
          </a:prstGeom>
        </p:spPr>
      </p:pic>
    </p:spTree>
    <p:extLst>
      <p:ext uri="{BB962C8B-B14F-4D97-AF65-F5344CB8AC3E}">
        <p14:creationId xmlns:p14="http://schemas.microsoft.com/office/powerpoint/2010/main" val="1524836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F6C89-4E53-8C20-D831-5DCA5D844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4DB7CA-1556-50D5-C3A9-E1771E7C74EC}"/>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BALANCE</a:t>
            </a:r>
            <a:endParaRPr lang="en-GB" sz="4000">
              <a:latin typeface="Futura" pitchFamily="50" charset="0"/>
            </a:endParaRPr>
          </a:p>
        </p:txBody>
      </p:sp>
      <p:sp>
        <p:nvSpPr>
          <p:cNvPr id="3" name="Content Placeholder 2">
            <a:extLst>
              <a:ext uri="{FF2B5EF4-FFF2-40B4-BE49-F238E27FC236}">
                <a16:creationId xmlns:a16="http://schemas.microsoft.com/office/drawing/2014/main" id="{2CCEA16A-D156-C2E9-6C89-A7E644E88DBA}"/>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Symmetry: </a:t>
            </a:r>
            <a:r>
              <a:rPr lang="en-GB" sz="2400" kern="100">
                <a:latin typeface="Aptos" panose="020B0004020202020204" pitchFamily="34" charset="0"/>
                <a:cs typeface="Times New Roman" panose="02020603050405020304" pitchFamily="18" charset="0"/>
              </a:rPr>
              <a:t>Symmetry creates a balanced image by arranging elements of the subject matter on both sides of the image so they are equal</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Asymmetry: </a:t>
            </a:r>
            <a:r>
              <a:rPr lang="en-GB" sz="2400" kern="100">
                <a:latin typeface="Aptos" panose="020B0004020202020204" pitchFamily="34" charset="0"/>
                <a:cs typeface="Times New Roman" panose="02020603050405020304" pitchFamily="18" charset="0"/>
              </a:rPr>
              <a:t>Creates the sense of a balanced image by using compositional techniques which use visual elements</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Foreground/Background: </a:t>
            </a:r>
            <a:r>
              <a:rPr lang="en-GB" sz="2400" kern="100">
                <a:effectLst/>
                <a:latin typeface="Aptos" panose="020B0004020202020204" pitchFamily="34" charset="0"/>
                <a:ea typeface="Aptos" panose="020B0004020202020204" pitchFamily="34" charset="0"/>
                <a:cs typeface="Times New Roman" panose="02020603050405020304" pitchFamily="18" charset="0"/>
              </a:rPr>
              <a:t>Maintaining balance between the foreground and background can help isolate or highlight subjects and </a:t>
            </a:r>
          </a:p>
        </p:txBody>
      </p:sp>
      <p:pic>
        <p:nvPicPr>
          <p:cNvPr id="6" name="Picture 5">
            <a:extLst>
              <a:ext uri="{FF2B5EF4-FFF2-40B4-BE49-F238E27FC236}">
                <a16:creationId xmlns:a16="http://schemas.microsoft.com/office/drawing/2014/main" id="{3440DB2D-B4BF-04A8-157E-E404B7255308}"/>
              </a:ext>
            </a:extLst>
          </p:cNvPr>
          <p:cNvPicPr>
            <a:picLocks noChangeAspect="1"/>
          </p:cNvPicPr>
          <p:nvPr/>
        </p:nvPicPr>
        <p:blipFill>
          <a:blip r:embed="rId2"/>
          <a:stretch>
            <a:fillRect/>
          </a:stretch>
        </p:blipFill>
        <p:spPr>
          <a:xfrm>
            <a:off x="7133902" y="-184953"/>
            <a:ext cx="4629796" cy="6658904"/>
          </a:xfrm>
          <a:prstGeom prst="rect">
            <a:avLst/>
          </a:prstGeom>
        </p:spPr>
      </p:pic>
    </p:spTree>
    <p:extLst>
      <p:ext uri="{BB962C8B-B14F-4D97-AF65-F5344CB8AC3E}">
        <p14:creationId xmlns:p14="http://schemas.microsoft.com/office/powerpoint/2010/main" val="3488402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4DF81-C7EA-6A46-2EB6-63AA8BFA20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16CBB-C15A-084B-9BE6-D04909F983FF}"/>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COLOUR</a:t>
            </a:r>
            <a:endParaRPr lang="en-GB" sz="4000">
              <a:latin typeface="Futura" pitchFamily="50" charset="0"/>
            </a:endParaRPr>
          </a:p>
        </p:txBody>
      </p:sp>
      <p:sp>
        <p:nvSpPr>
          <p:cNvPr id="3" name="Content Placeholder 2">
            <a:extLst>
              <a:ext uri="{FF2B5EF4-FFF2-40B4-BE49-F238E27FC236}">
                <a16:creationId xmlns:a16="http://schemas.microsoft.com/office/drawing/2014/main" id="{3D2992A6-9235-149A-9664-298F5D806E0E}"/>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fontScale="92500"/>
          </a:bodyPr>
          <a:lstStyle/>
          <a:p>
            <a:pPr marL="0" indent="0">
              <a:lnSpc>
                <a:spcPct val="107000"/>
              </a:lnSpc>
              <a:spcAft>
                <a:spcPts val="800"/>
              </a:spcAft>
              <a:buNone/>
            </a:pPr>
            <a:r>
              <a:rPr lang="en-GB" sz="2400" b="1" kern="100" dirty="0">
                <a:effectLst/>
                <a:latin typeface="Aptos"/>
                <a:ea typeface="Aptos" panose="020B0004020202020204" pitchFamily="34" charset="0"/>
                <a:cs typeface="Times New Roman"/>
              </a:rPr>
              <a:t>Complimentary Colours:</a:t>
            </a:r>
            <a:r>
              <a:rPr lang="en-GB" sz="2400" b="1" kern="100" dirty="0">
                <a:latin typeface="Aptos"/>
                <a:ea typeface="Aptos" panose="020B0004020202020204" pitchFamily="34" charset="0"/>
                <a:cs typeface="Times New Roman"/>
              </a:rPr>
              <a:t> </a:t>
            </a:r>
            <a:r>
              <a:rPr lang="en-GB" sz="2400" kern="100" dirty="0">
                <a:latin typeface="Aptos"/>
                <a:cs typeface="Times New Roman"/>
              </a:rPr>
              <a:t>Complimentary colours are colours that create visual tension and high contrast which creates impact within a photo, They are found opposite each other on the colour wheel</a:t>
            </a:r>
          </a:p>
          <a:p>
            <a:pPr marL="0" indent="0">
              <a:lnSpc>
                <a:spcPct val="107000"/>
              </a:lnSpc>
              <a:spcAft>
                <a:spcPts val="800"/>
              </a:spcAft>
              <a:buNone/>
            </a:pPr>
            <a:r>
              <a:rPr lang="en-GB" sz="2400" b="1" kern="100" dirty="0">
                <a:latin typeface="Aptos"/>
                <a:ea typeface="Aptos" panose="020B0004020202020204" pitchFamily="34" charset="0"/>
                <a:cs typeface="Times New Roman"/>
              </a:rPr>
              <a:t>Clashing Colours: </a:t>
            </a:r>
            <a:r>
              <a:rPr lang="en-GB" sz="2400" kern="100" dirty="0">
                <a:latin typeface="Aptos"/>
                <a:ea typeface="Aptos" panose="020B0004020202020204" pitchFamily="34" charset="0"/>
                <a:cs typeface="Times New Roman"/>
              </a:rPr>
              <a:t>Clashing colours can be used to create dynamism or chaos in a scene. </a:t>
            </a:r>
          </a:p>
          <a:p>
            <a:pPr marL="0" indent="0">
              <a:lnSpc>
                <a:spcPct val="107000"/>
              </a:lnSpc>
              <a:spcAft>
                <a:spcPts val="800"/>
              </a:spcAft>
              <a:buNone/>
            </a:pPr>
            <a:r>
              <a:rPr lang="en-GB" sz="2400" b="1" kern="100" dirty="0">
                <a:latin typeface="Aptos"/>
                <a:ea typeface="Aptos" panose="020B0004020202020204" pitchFamily="34" charset="0"/>
                <a:cs typeface="Times New Roman"/>
              </a:rPr>
              <a:t>Saturation: </a:t>
            </a:r>
            <a:r>
              <a:rPr lang="en-GB" sz="2400" kern="100" dirty="0">
                <a:latin typeface="Aptos"/>
                <a:cs typeface="Times New Roman"/>
              </a:rPr>
              <a:t>Saturation is how intense a colour is in an image</a:t>
            </a:r>
          </a:p>
          <a:p>
            <a:pPr marL="0" indent="0">
              <a:lnSpc>
                <a:spcPct val="107000"/>
              </a:lnSpc>
              <a:spcAft>
                <a:spcPts val="800"/>
              </a:spcAft>
              <a:buNone/>
            </a:pPr>
            <a:endParaRPr lang="en-GB" sz="2400" kern="100" dirty="0">
              <a:latin typeface="Aptos"/>
              <a:cs typeface="Times New Roman"/>
            </a:endParaRPr>
          </a:p>
          <a:p>
            <a:pPr marL="0" indent="0" algn="ctr">
              <a:lnSpc>
                <a:spcPct val="107000"/>
              </a:lnSpc>
              <a:spcAft>
                <a:spcPts val="800"/>
              </a:spcAft>
              <a:buNone/>
            </a:pPr>
            <a:r>
              <a:rPr lang="en-GB" sz="2400" kern="100" dirty="0">
                <a:latin typeface="Aptos"/>
                <a:cs typeface="Times New Roman"/>
              </a:rPr>
              <a:t>(I had no colour film to use so these two images are some edited images that I increased the saturation on)</a:t>
            </a:r>
          </a:p>
        </p:txBody>
      </p:sp>
      <p:pic>
        <p:nvPicPr>
          <p:cNvPr id="7" name="Picture 6">
            <a:extLst>
              <a:ext uri="{FF2B5EF4-FFF2-40B4-BE49-F238E27FC236}">
                <a16:creationId xmlns:a16="http://schemas.microsoft.com/office/drawing/2014/main" id="{C5D37B14-E6B6-0637-8360-10244270861A}"/>
              </a:ext>
            </a:extLst>
          </p:cNvPr>
          <p:cNvPicPr>
            <a:picLocks noChangeAspect="1"/>
          </p:cNvPicPr>
          <p:nvPr/>
        </p:nvPicPr>
        <p:blipFill>
          <a:blip r:embed="rId2"/>
          <a:stretch>
            <a:fillRect/>
          </a:stretch>
        </p:blipFill>
        <p:spPr>
          <a:xfrm>
            <a:off x="7250926" y="180521"/>
            <a:ext cx="4639322" cy="6496957"/>
          </a:xfrm>
          <a:prstGeom prst="rect">
            <a:avLst/>
          </a:prstGeom>
        </p:spPr>
      </p:pic>
    </p:spTree>
    <p:extLst>
      <p:ext uri="{BB962C8B-B14F-4D97-AF65-F5344CB8AC3E}">
        <p14:creationId xmlns:p14="http://schemas.microsoft.com/office/powerpoint/2010/main" val="158453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B0AD8-2EB7-E456-115C-58CD17FCBA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25BB1A-0FAB-076C-58F6-C3C71CCB2911}"/>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FRAMING</a:t>
            </a:r>
            <a:endParaRPr lang="en-GB" sz="4000">
              <a:latin typeface="Futura" pitchFamily="50" charset="0"/>
            </a:endParaRPr>
          </a:p>
        </p:txBody>
      </p:sp>
      <p:sp>
        <p:nvSpPr>
          <p:cNvPr id="3" name="Content Placeholder 2">
            <a:extLst>
              <a:ext uri="{FF2B5EF4-FFF2-40B4-BE49-F238E27FC236}">
                <a16:creationId xmlns:a16="http://schemas.microsoft.com/office/drawing/2014/main" id="{9FD6E556-E697-5CF4-61FC-59C9B5E96C73}"/>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Sub-framing: </a:t>
            </a:r>
            <a:r>
              <a:rPr lang="en-GB" sz="2400" kern="100">
                <a:effectLst/>
                <a:latin typeface="Aptos" panose="020B0004020202020204" pitchFamily="34" charset="0"/>
                <a:ea typeface="Aptos" panose="020B0004020202020204" pitchFamily="34" charset="0"/>
                <a:cs typeface="Times New Roman" panose="02020603050405020304" pitchFamily="18" charset="0"/>
              </a:rPr>
              <a:t>finding frames within the frame can create visual interest. </a:t>
            </a:r>
            <a:r>
              <a:rPr lang="en-GB" sz="2400" kern="100">
                <a:latin typeface="Aptos" panose="020B0004020202020204" pitchFamily="34" charset="0"/>
                <a:ea typeface="Aptos" panose="020B0004020202020204" pitchFamily="34" charset="0"/>
                <a:cs typeface="Times New Roman" panose="02020603050405020304" pitchFamily="18" charset="0"/>
              </a:rPr>
              <a:t>Can help to order information or draw the eye.</a:t>
            </a:r>
          </a:p>
          <a:p>
            <a:pPr marL="0" indent="0">
              <a:lnSpc>
                <a:spcPct val="107000"/>
              </a:lnSpc>
              <a:spcAft>
                <a:spcPts val="800"/>
              </a:spcAft>
              <a:buNone/>
            </a:pPr>
            <a:r>
              <a:rPr lang="en-GB" sz="2400" b="1" kern="100">
                <a:effectLst/>
                <a:latin typeface="Aptos"/>
                <a:ea typeface="Aptos" panose="020B0004020202020204" pitchFamily="34" charset="0"/>
                <a:cs typeface="Times New Roman"/>
              </a:rPr>
              <a:t>Rule of Thirds:</a:t>
            </a:r>
            <a:r>
              <a:rPr lang="en-GB" sz="2400" b="1" kern="100">
                <a:latin typeface="Aptos"/>
                <a:ea typeface="Aptos" panose="020B0004020202020204" pitchFamily="34" charset="0"/>
                <a:cs typeface="Times New Roman"/>
              </a:rPr>
              <a:t> </a:t>
            </a:r>
            <a:r>
              <a:rPr lang="en-GB" sz="2400" kern="100">
                <a:latin typeface="Aptos"/>
                <a:cs typeface="Times New Roman"/>
              </a:rPr>
              <a:t>This often </a:t>
            </a:r>
            <a:r>
              <a:rPr lang="en-GB" sz="2400" kern="100" err="1">
                <a:latin typeface="Aptos"/>
                <a:cs typeface="Times New Roman"/>
              </a:rPr>
              <a:t>aplies</a:t>
            </a:r>
            <a:r>
              <a:rPr lang="en-GB" sz="2400" kern="100">
                <a:latin typeface="Aptos"/>
                <a:cs typeface="Times New Roman"/>
              </a:rPr>
              <a:t> to images where the subject is positioned to the left or right of the frame taking up somewhat of a third in the image. It is found by placing a grid over the image of nine </a:t>
            </a:r>
            <a:r>
              <a:rPr lang="en-GB" sz="2400" kern="100" err="1">
                <a:latin typeface="Aptos"/>
                <a:cs typeface="Times New Roman"/>
              </a:rPr>
              <a:t>eaqual</a:t>
            </a:r>
            <a:r>
              <a:rPr lang="en-GB" sz="2400" kern="100">
                <a:latin typeface="Aptos"/>
                <a:cs typeface="Times New Roman"/>
              </a:rPr>
              <a:t> parts.</a:t>
            </a:r>
            <a:endParaRPr lang="en-GB" sz="2400" kern="100">
              <a:latin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a:latin typeface="Aptos"/>
                <a:ea typeface="Aptos" panose="020B0004020202020204" pitchFamily="34" charset="0"/>
                <a:cs typeface="Times New Roman"/>
              </a:rPr>
              <a:t>Golden Ratio: </a:t>
            </a:r>
            <a:r>
              <a:rPr lang="en-GB" sz="2400" kern="100">
                <a:latin typeface="Aptos"/>
                <a:cs typeface="Times New Roman"/>
              </a:rPr>
              <a:t>It is a technique to help place a subject matter where the viewer's eyes will be more attracted to and to create a more balanced image.</a:t>
            </a:r>
          </a:p>
        </p:txBody>
      </p:sp>
      <p:sp>
        <p:nvSpPr>
          <p:cNvPr id="6" name="AutoShape 2">
            <a:extLst>
              <a:ext uri="{FF2B5EF4-FFF2-40B4-BE49-F238E27FC236}">
                <a16:creationId xmlns:a16="http://schemas.microsoft.com/office/drawing/2014/main" id="{99A7FB88-B535-0164-576A-17AD3CE6091A}"/>
              </a:ext>
            </a:extLst>
          </p:cNvPr>
          <p:cNvSpPr>
            <a:spLocks noChangeAspect="1" noChangeArrowheads="1"/>
          </p:cNvSpPr>
          <p:nvPr/>
        </p:nvSpPr>
        <p:spPr bwMode="auto">
          <a:xfrm>
            <a:off x="5943600" y="1600200"/>
            <a:ext cx="1981200" cy="19812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a:extLst>
              <a:ext uri="{FF2B5EF4-FFF2-40B4-BE49-F238E27FC236}">
                <a16:creationId xmlns:a16="http://schemas.microsoft.com/office/drawing/2014/main" id="{4CA6B890-59DE-BA7D-1F3C-F40E0178FE1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BAADA4EA-ABBD-C7D3-67FA-878FE05FE8BB}"/>
              </a:ext>
            </a:extLst>
          </p:cNvPr>
          <p:cNvPicPr>
            <a:picLocks noChangeAspect="1"/>
          </p:cNvPicPr>
          <p:nvPr/>
        </p:nvPicPr>
        <p:blipFill>
          <a:blip r:embed="rId2"/>
          <a:stretch>
            <a:fillRect/>
          </a:stretch>
        </p:blipFill>
        <p:spPr>
          <a:xfrm>
            <a:off x="7037151" y="0"/>
            <a:ext cx="4972744" cy="6687483"/>
          </a:xfrm>
          <a:prstGeom prst="rect">
            <a:avLst/>
          </a:prstGeom>
        </p:spPr>
      </p:pic>
    </p:spTree>
    <p:extLst>
      <p:ext uri="{BB962C8B-B14F-4D97-AF65-F5344CB8AC3E}">
        <p14:creationId xmlns:p14="http://schemas.microsoft.com/office/powerpoint/2010/main" val="1805475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73ED1-845F-D70F-D153-3E160CFFC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BA987C-60CA-984E-B474-92CC4F5C4AA6}"/>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FOCUS</a:t>
            </a:r>
            <a:endParaRPr lang="en-GB" sz="4000">
              <a:latin typeface="Futura" pitchFamily="50" charset="0"/>
            </a:endParaRPr>
          </a:p>
        </p:txBody>
      </p:sp>
      <p:sp>
        <p:nvSpPr>
          <p:cNvPr id="3" name="Content Placeholder 2">
            <a:extLst>
              <a:ext uri="{FF2B5EF4-FFF2-40B4-BE49-F238E27FC236}">
                <a16:creationId xmlns:a16="http://schemas.microsoft.com/office/drawing/2014/main" id="{730DCEEA-04DE-DD79-54A2-1DDF27011999}"/>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lnSpc>
                <a:spcPct val="107000"/>
              </a:lnSpc>
              <a:spcAft>
                <a:spcPts val="800"/>
              </a:spcAft>
              <a:buNone/>
            </a:pPr>
            <a:r>
              <a:rPr lang="en-GB" sz="2400" b="1" kern="100">
                <a:effectLst/>
                <a:latin typeface="Aptos"/>
                <a:ea typeface="Aptos" panose="020B0004020202020204" pitchFamily="34" charset="0"/>
                <a:cs typeface="Times New Roman"/>
              </a:rPr>
              <a:t>Focal Point:</a:t>
            </a:r>
            <a:r>
              <a:rPr lang="en-GB" sz="2400" kern="100">
                <a:latin typeface="Aptos" panose="020B0004020202020204" pitchFamily="34" charset="0"/>
                <a:cs typeface="Times New Roman" panose="02020603050405020304" pitchFamily="18" charset="0"/>
              </a:rPr>
              <a:t> The focal point is the thing that draws the attention of the viewer to the main subject matter of the image</a:t>
            </a:r>
          </a:p>
          <a:p>
            <a:pPr marL="0" indent="0">
              <a:lnSpc>
                <a:spcPct val="107000"/>
              </a:lnSpc>
              <a:spcAft>
                <a:spcPts val="800"/>
              </a:spcAft>
              <a:buNone/>
            </a:pPr>
            <a:r>
              <a:rPr lang="en-GB" sz="2400" b="1" kern="100">
                <a:latin typeface="Aptos"/>
                <a:ea typeface="Aptos" panose="020B0004020202020204" pitchFamily="34" charset="0"/>
                <a:cs typeface="Times New Roman"/>
              </a:rPr>
              <a:t>Depth of Field:</a:t>
            </a:r>
            <a:r>
              <a:rPr lang="en-GB" sz="2400" kern="100">
                <a:latin typeface="Aptos"/>
                <a:cs typeface="Times New Roman"/>
              </a:rPr>
              <a:t> This helps create depth within the image by allowing the photographer to decide which part of the image is in focus</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Hyperfocal Distance: </a:t>
            </a:r>
            <a:r>
              <a:rPr lang="en-GB" sz="2400" kern="100">
                <a:latin typeface="Aptos" panose="020B0004020202020204" pitchFamily="34" charset="0"/>
                <a:ea typeface="Aptos" panose="020B0004020202020204" pitchFamily="34" charset="0"/>
                <a:cs typeface="Times New Roman" panose="02020603050405020304" pitchFamily="18" charset="0"/>
              </a:rPr>
              <a:t>Dependent on the lens used. The focus and aperture combo that gives you the largest possible depth of field. Full range of information in focus can create a sense of realism and depth.</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83C9714-A352-5F87-F94D-04CA964E42F1}"/>
              </a:ext>
            </a:extLst>
          </p:cNvPr>
          <p:cNvPicPr>
            <a:picLocks noChangeAspect="1"/>
          </p:cNvPicPr>
          <p:nvPr/>
        </p:nvPicPr>
        <p:blipFill>
          <a:blip r:embed="rId2"/>
          <a:stretch>
            <a:fillRect/>
          </a:stretch>
        </p:blipFill>
        <p:spPr>
          <a:xfrm>
            <a:off x="7018098" y="86621"/>
            <a:ext cx="4991797" cy="6620799"/>
          </a:xfrm>
          <a:prstGeom prst="rect">
            <a:avLst/>
          </a:prstGeom>
        </p:spPr>
      </p:pic>
    </p:spTree>
    <p:extLst>
      <p:ext uri="{BB962C8B-B14F-4D97-AF65-F5344CB8AC3E}">
        <p14:creationId xmlns:p14="http://schemas.microsoft.com/office/powerpoint/2010/main" val="26463477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5946B-C28D-A8E1-884E-5CA5B065FD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CB1CBF-EE57-762F-C2A9-A19899513C28}"/>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POSITION/VIEWPOINT</a:t>
            </a:r>
            <a:endParaRPr lang="en-GB" sz="4000">
              <a:latin typeface="Futura" pitchFamily="50" charset="0"/>
            </a:endParaRPr>
          </a:p>
        </p:txBody>
      </p:sp>
      <p:sp>
        <p:nvSpPr>
          <p:cNvPr id="3" name="Content Placeholder 2">
            <a:extLst>
              <a:ext uri="{FF2B5EF4-FFF2-40B4-BE49-F238E27FC236}">
                <a16:creationId xmlns:a16="http://schemas.microsoft.com/office/drawing/2014/main" id="{FBC99157-00A1-DF7A-FE2F-A5E02CF08CFD}"/>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lnSpc>
                <a:spcPct val="107000"/>
              </a:lnSpc>
              <a:spcAft>
                <a:spcPts val="800"/>
              </a:spcAft>
              <a:buNone/>
            </a:pPr>
            <a:r>
              <a:rPr lang="en-GB" sz="2400" b="1" kern="100">
                <a:effectLst/>
                <a:latin typeface="Aptos"/>
                <a:ea typeface="Aptos" panose="020B0004020202020204" pitchFamily="34" charset="0"/>
                <a:cs typeface="Times New Roman"/>
              </a:rPr>
              <a:t>Eye-level:</a:t>
            </a:r>
            <a:r>
              <a:rPr lang="en-GB" sz="2400" b="1" kern="100">
                <a:latin typeface="Aptos"/>
                <a:ea typeface="Aptos" panose="020B0004020202020204" pitchFamily="34" charset="0"/>
                <a:cs typeface="Times New Roman"/>
              </a:rPr>
              <a:t> </a:t>
            </a:r>
            <a:r>
              <a:rPr lang="en-GB" sz="2400" kern="100">
                <a:latin typeface="Aptos" panose="020B0004020202020204" pitchFamily="34" charset="0"/>
                <a:cs typeface="Times New Roman" panose="02020603050405020304" pitchFamily="18" charset="0"/>
              </a:rPr>
              <a:t>The height of the subject is the same height of the camera</a:t>
            </a:r>
          </a:p>
          <a:p>
            <a:pPr marL="0" indent="0">
              <a:lnSpc>
                <a:spcPct val="107000"/>
              </a:lnSpc>
              <a:spcAft>
                <a:spcPts val="800"/>
              </a:spcAft>
              <a:buNone/>
            </a:pPr>
            <a:r>
              <a:rPr lang="en-GB" sz="2400" b="1" kern="100">
                <a:latin typeface="Aptos"/>
                <a:ea typeface="Aptos" panose="020B0004020202020204" pitchFamily="34" charset="0"/>
                <a:cs typeface="Times New Roman"/>
              </a:rPr>
              <a:t>Above: </a:t>
            </a:r>
            <a:r>
              <a:rPr lang="en-GB" sz="2400" kern="100">
                <a:latin typeface="Aptos" panose="020B0004020202020204" pitchFamily="34" charset="0"/>
                <a:cs typeface="Times New Roman" panose="02020603050405020304" pitchFamily="18" charset="0"/>
              </a:rPr>
              <a:t>This is also known as the 'bird's-eye view' where the image is taken from above the subject</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Below: </a:t>
            </a:r>
            <a:r>
              <a:rPr lang="en-GB" sz="2400" kern="100">
                <a:effectLst/>
                <a:latin typeface="Aptos" panose="020B0004020202020204" pitchFamily="34" charset="0"/>
                <a:ea typeface="Aptos" panose="020B0004020202020204" pitchFamily="34" charset="0"/>
                <a:cs typeface="Times New Roman" panose="02020603050405020304" pitchFamily="18" charset="0"/>
              </a:rPr>
              <a:t>Looking up to a subject makes it appear dominant and towering. This can create a sense of respect or make the viewer </a:t>
            </a:r>
            <a:r>
              <a:rPr lang="en-GB" sz="2400" kern="100">
                <a:latin typeface="Aptos" panose="020B0004020202020204" pitchFamily="34" charset="0"/>
                <a:cs typeface="Times New Roman" panose="02020603050405020304" pitchFamily="18" charset="0"/>
              </a:rPr>
              <a:t>feel</a:t>
            </a:r>
            <a:r>
              <a:rPr lang="en-GB" sz="2400" kern="100">
                <a:effectLst/>
                <a:latin typeface="Aptos" panose="020B0004020202020204" pitchFamily="34" charset="0"/>
                <a:ea typeface="Aptos" panose="020B0004020202020204" pitchFamily="34" charset="0"/>
                <a:cs typeface="Times New Roman" panose="02020603050405020304" pitchFamily="18" charset="0"/>
              </a:rPr>
              <a:t> small.</a:t>
            </a:r>
          </a:p>
        </p:txBody>
      </p:sp>
      <p:pic>
        <p:nvPicPr>
          <p:cNvPr id="6" name="Picture 5">
            <a:extLst>
              <a:ext uri="{FF2B5EF4-FFF2-40B4-BE49-F238E27FC236}">
                <a16:creationId xmlns:a16="http://schemas.microsoft.com/office/drawing/2014/main" id="{C16A13CB-A1E0-F09F-C57E-D5DE2E67BCCA}"/>
              </a:ext>
            </a:extLst>
          </p:cNvPr>
          <p:cNvPicPr>
            <a:picLocks noChangeAspect="1"/>
          </p:cNvPicPr>
          <p:nvPr/>
        </p:nvPicPr>
        <p:blipFill>
          <a:blip r:embed="rId2"/>
          <a:stretch>
            <a:fillRect/>
          </a:stretch>
        </p:blipFill>
        <p:spPr>
          <a:xfrm>
            <a:off x="7565294" y="113837"/>
            <a:ext cx="4324954" cy="6630325"/>
          </a:xfrm>
          <a:prstGeom prst="rect">
            <a:avLst/>
          </a:prstGeom>
        </p:spPr>
      </p:pic>
    </p:spTree>
    <p:extLst>
      <p:ext uri="{BB962C8B-B14F-4D97-AF65-F5344CB8AC3E}">
        <p14:creationId xmlns:p14="http://schemas.microsoft.com/office/powerpoint/2010/main" val="30515960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64F76-A4BE-EA04-FC22-9400B6351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79B6B-755A-2541-136D-742BD36CC0E4}"/>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MOVEMENT</a:t>
            </a:r>
            <a:endParaRPr lang="en-GB" sz="4000">
              <a:latin typeface="Futura" pitchFamily="50" charset="0"/>
            </a:endParaRPr>
          </a:p>
        </p:txBody>
      </p:sp>
      <p:sp>
        <p:nvSpPr>
          <p:cNvPr id="3" name="Content Placeholder 2">
            <a:extLst>
              <a:ext uri="{FF2B5EF4-FFF2-40B4-BE49-F238E27FC236}">
                <a16:creationId xmlns:a16="http://schemas.microsoft.com/office/drawing/2014/main" id="{35E3785C-7A2B-AD25-F5C9-9582DAFECB54}"/>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lnSpc>
                <a:spcPct val="107000"/>
              </a:lnSpc>
              <a:spcAft>
                <a:spcPts val="800"/>
              </a:spcAft>
              <a:buNone/>
            </a:pPr>
            <a:r>
              <a:rPr lang="en-GB" sz="2400" b="1" kern="100">
                <a:effectLst/>
                <a:latin typeface="Aptos"/>
                <a:ea typeface="Aptos" panose="020B0004020202020204" pitchFamily="34" charset="0"/>
                <a:cs typeface="Times New Roman"/>
              </a:rPr>
              <a:t>Frozen:</a:t>
            </a:r>
            <a:r>
              <a:rPr lang="en-GB" sz="2400" kern="100">
                <a:effectLst/>
                <a:latin typeface="Aptos"/>
                <a:ea typeface="Aptos" panose="020B0004020202020204" pitchFamily="34" charset="0"/>
                <a:cs typeface="Times New Roman"/>
              </a:rPr>
              <a:t> (High Shutter speed) – Decisive moment. </a:t>
            </a:r>
            <a:r>
              <a:rPr lang="en-GB" sz="2400" kern="100">
                <a:latin typeface="Aptos"/>
                <a:ea typeface="Aptos" panose="020B0004020202020204" pitchFamily="34" charset="0"/>
                <a:cs typeface="Times New Roman"/>
              </a:rPr>
              <a:t>The subject's motion has a decrease of blurriness the faster the shutter speed</a:t>
            </a:r>
            <a:endParaRPr lang="en-GB" sz="2400" kern="100">
              <a:latin typeface="Aptos"/>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a:effectLst/>
                <a:latin typeface="Aptos"/>
                <a:ea typeface="Aptos" panose="020B0004020202020204" pitchFamily="34" charset="0"/>
                <a:cs typeface="Times New Roman"/>
              </a:rPr>
              <a:t>Blur: (</a:t>
            </a:r>
            <a:r>
              <a:rPr lang="en-GB" sz="2400" kern="100">
                <a:effectLst/>
                <a:latin typeface="Aptos"/>
                <a:ea typeface="Aptos" panose="020B0004020202020204" pitchFamily="34" charset="0"/>
                <a:cs typeface="Times New Roman"/>
              </a:rPr>
              <a:t>Lower shutter speed) </a:t>
            </a:r>
            <a:r>
              <a:rPr lang="en-GB" sz="2400" kern="100">
                <a:latin typeface="Aptos"/>
                <a:ea typeface="Aptos" panose="020B0004020202020204" pitchFamily="34" charset="0"/>
                <a:cs typeface="Times New Roman"/>
              </a:rPr>
              <a:t>Blur is when there is a loss of sharpness</a:t>
            </a:r>
            <a:endParaRPr lang="en-GB" sz="2400" kern="100">
              <a:effectLst/>
              <a:latin typeface="Aptos"/>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Long Exposure: </a:t>
            </a:r>
            <a:r>
              <a:rPr lang="en-GB" sz="2400" kern="100">
                <a:latin typeface="Aptos" panose="020B0004020202020204" pitchFamily="34" charset="0"/>
                <a:ea typeface="Aptos" panose="020B0004020202020204" pitchFamily="34" charset="0"/>
                <a:cs typeface="Times New Roman" panose="02020603050405020304" pitchFamily="18" charset="0"/>
              </a:rPr>
              <a:t>Creates smooth water or ghostly moving objects. Useful to show a passing of time.</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E4DE43A0-F462-3C76-F75B-491F5B8695A0}"/>
              </a:ext>
            </a:extLst>
          </p:cNvPr>
          <p:cNvPicPr>
            <a:picLocks noChangeAspect="1"/>
          </p:cNvPicPr>
          <p:nvPr/>
        </p:nvPicPr>
        <p:blipFill>
          <a:blip r:embed="rId2"/>
          <a:stretch>
            <a:fillRect/>
          </a:stretch>
        </p:blipFill>
        <p:spPr>
          <a:xfrm>
            <a:off x="7422399" y="0"/>
            <a:ext cx="4467849" cy="6677957"/>
          </a:xfrm>
          <a:prstGeom prst="rect">
            <a:avLst/>
          </a:prstGeom>
        </p:spPr>
      </p:pic>
    </p:spTree>
    <p:extLst>
      <p:ext uri="{BB962C8B-B14F-4D97-AF65-F5344CB8AC3E}">
        <p14:creationId xmlns:p14="http://schemas.microsoft.com/office/powerpoint/2010/main" val="38773324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461774"/>
            <a:ext cx="10162309" cy="1647702"/>
          </a:xfrm>
          <a:solidFill>
            <a:srgbClr val="FFD5E4"/>
          </a:solidFill>
        </p:spPr>
        <p:txBody>
          <a:bodyPr lIns="72000" tIns="144000" rIns="72000" bIns="72000" anchor="ctr">
            <a:normAutofit fontScale="90000"/>
          </a:bodyPr>
          <a:lstStyle/>
          <a:p>
            <a:r>
              <a:rPr lang="en-GB">
                <a:latin typeface="Futura" pitchFamily="50" charset="0"/>
              </a:rPr>
              <a:t>IMAGE ANALYSIS 3 - CONTEXT</a:t>
            </a:r>
          </a:p>
        </p:txBody>
      </p:sp>
      <p:pic>
        <p:nvPicPr>
          <p:cNvPr id="5" name="Picture 4">
            <a:extLst>
              <a:ext uri="{FF2B5EF4-FFF2-40B4-BE49-F238E27FC236}">
                <a16:creationId xmlns:a16="http://schemas.microsoft.com/office/drawing/2014/main" id="{3A4A0A5A-EA3C-735A-B6B0-E1147579005B}"/>
              </a:ext>
            </a:extLst>
          </p:cNvPr>
          <p:cNvPicPr>
            <a:picLocks noChangeAspect="1"/>
          </p:cNvPicPr>
          <p:nvPr/>
        </p:nvPicPr>
        <p:blipFill>
          <a:blip r:embed="rId2"/>
          <a:stretch>
            <a:fillRect/>
          </a:stretch>
        </p:blipFill>
        <p:spPr>
          <a:xfrm>
            <a:off x="-1" y="2692601"/>
            <a:ext cx="12192000" cy="2939648"/>
          </a:xfrm>
          <a:prstGeom prst="rect">
            <a:avLst/>
          </a:prstGeom>
        </p:spPr>
      </p:pic>
    </p:spTree>
    <p:extLst>
      <p:ext uri="{BB962C8B-B14F-4D97-AF65-F5344CB8AC3E}">
        <p14:creationId xmlns:p14="http://schemas.microsoft.com/office/powerpoint/2010/main" val="19454940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4801" y="357"/>
            <a:ext cx="10515600" cy="851111"/>
          </a:xfrm>
        </p:spPr>
        <p:txBody>
          <a:bodyPr>
            <a:normAutofit/>
          </a:bodyPr>
          <a:lstStyle/>
          <a:p>
            <a:r>
              <a:rPr lang="en-GB" sz="400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86733" y="670950"/>
            <a:ext cx="6838734" cy="6191189"/>
          </a:xfrm>
          <a:ln>
            <a:solidFill>
              <a:schemeClr val="tx1"/>
            </a:solidFill>
          </a:ln>
        </p:spPr>
        <p:txBody>
          <a:bodyPr vert="horz" lIns="91440" tIns="45720" rIns="91440" bIns="45720" rtlCol="0" anchor="t">
            <a:noAutofit/>
          </a:bodyPr>
          <a:lstStyle/>
          <a:p>
            <a:pPr marL="0" indent="0" algn="ctr">
              <a:buNone/>
            </a:pPr>
            <a:endParaRPr lang="en-US" sz="1600" dirty="0"/>
          </a:p>
          <a:p>
            <a:pPr marL="0" indent="0" algn="ctr">
              <a:buNone/>
            </a:pPr>
            <a:r>
              <a:rPr lang="en-US" sz="1600" dirty="0"/>
              <a:t>The context within an image can be seen in 5 different ways. These are visible contexts, invisible contexts, context derived from the viewer, context derived from presentation and finally context derived from materials/ methods. The definition of context overall is the idea of there being a form of settings for an event made up of circumstances which help the understanding of things. However, content on the other hand is the image itself and what can be seen without looking deeper behind what is visible. For example, in the photo to the right you can see a man and women embracing each other and kissing in the middle of the street. In the background of the two embracing each other are other bystanders walking past them and some onlookers of the two. </a:t>
            </a:r>
            <a:endParaRPr lang="en-GB" sz="1600"/>
          </a:p>
          <a:p>
            <a:pPr marL="0" indent="0" algn="ctr">
              <a:buNone/>
            </a:pPr>
            <a:endParaRPr lang="en-US" sz="1600" dirty="0"/>
          </a:p>
          <a:p>
            <a:pPr marL="0" indent="0" algn="ctr">
              <a:buNone/>
            </a:pPr>
            <a:r>
              <a:rPr lang="en-US" sz="1600" dirty="0"/>
              <a:t>The composition of this image shows the man and women kissing in the middle of the frame while having the camera in portrait. This allows them to be the main focus while the onlookers give context and atmosphere to the image. The context behind this image is very different from what it seems when you first study the image. For example, this image was taken in 1945 on V-day when World War 2 ended. The two people in the image didn’t know each other and so what most likely happened was they just did this due to the excitement and happiness of the war ending. This also leads to the fact that this image was not planned, and the photographer of the image went around and took pictures as they happened. Now a days when things like that happen it would be called weird and not ordinary, however back then it wasn’t as big of a deal and happened quite a lot.</a:t>
            </a:r>
            <a:endParaRPr lang="en-GB" sz="1600"/>
          </a:p>
          <a:p>
            <a:pPr marL="0" indent="0">
              <a:buNone/>
            </a:pPr>
            <a:endParaRPr lang="en-GB" sz="1300" dirty="0"/>
          </a:p>
          <a:p>
            <a:pPr marL="0" indent="0">
              <a:buNone/>
            </a:pPr>
            <a:endParaRPr lang="en-GB" sz="1300" dirty="0"/>
          </a:p>
        </p:txBody>
      </p:sp>
      <p:sp>
        <p:nvSpPr>
          <p:cNvPr id="6" name="TextBox 5">
            <a:extLst>
              <a:ext uri="{FF2B5EF4-FFF2-40B4-BE49-F238E27FC236}">
                <a16:creationId xmlns:a16="http://schemas.microsoft.com/office/drawing/2014/main" id="{F2068D2F-9682-0011-B494-1C6CB2D80A7E}"/>
              </a:ext>
            </a:extLst>
          </p:cNvPr>
          <p:cNvSpPr txBox="1"/>
          <p:nvPr/>
        </p:nvSpPr>
        <p:spPr>
          <a:xfrm>
            <a:off x="7215052" y="6074299"/>
            <a:ext cx="51478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latin typeface="Georgia Pro Cond"/>
              </a:rPr>
              <a:t>V-J Day in Times Square, form </a:t>
            </a:r>
            <a:r>
              <a:rPr lang="en-GB">
                <a:latin typeface="Georgia Pro Cond"/>
              </a:rPr>
              <a:t>1945. by Alfred Eisenstaedt.</a:t>
            </a:r>
          </a:p>
        </p:txBody>
      </p:sp>
      <p:pic>
        <p:nvPicPr>
          <p:cNvPr id="9" name="Picture 8">
            <a:extLst>
              <a:ext uri="{FF2B5EF4-FFF2-40B4-BE49-F238E27FC236}">
                <a16:creationId xmlns:a16="http://schemas.microsoft.com/office/drawing/2014/main" id="{0D77B457-A549-9957-E6A7-BECA07D94F4C}"/>
              </a:ext>
            </a:extLst>
          </p:cNvPr>
          <p:cNvPicPr>
            <a:picLocks noChangeAspect="1"/>
          </p:cNvPicPr>
          <p:nvPr/>
        </p:nvPicPr>
        <p:blipFill>
          <a:blip r:embed="rId2"/>
          <a:stretch>
            <a:fillRect/>
          </a:stretch>
        </p:blipFill>
        <p:spPr>
          <a:xfrm>
            <a:off x="7545252" y="376669"/>
            <a:ext cx="3884748" cy="5697630"/>
          </a:xfrm>
          <a:prstGeom prst="rect">
            <a:avLst/>
          </a:prstGeom>
        </p:spPr>
      </p:pic>
    </p:spTree>
    <p:extLst>
      <p:ext uri="{BB962C8B-B14F-4D97-AF65-F5344CB8AC3E}">
        <p14:creationId xmlns:p14="http://schemas.microsoft.com/office/powerpoint/2010/main" val="1121208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3246" y="4243"/>
            <a:ext cx="10515600" cy="1325563"/>
          </a:xfrm>
        </p:spPr>
        <p:txBody>
          <a:bodyPr>
            <a:normAutofit/>
          </a:bodyPr>
          <a:lstStyle/>
          <a:p>
            <a:r>
              <a:rPr lang="en-GB" sz="4000" dirty="0">
                <a:latin typeface="Futura"/>
              </a:rPr>
              <a:t>Anna. Kentfield. Alec Soth. 2017.</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05855" y="840950"/>
            <a:ext cx="6366612" cy="5828646"/>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US" sz="1800" dirty="0"/>
          </a:p>
          <a:p>
            <a:pPr marL="0" indent="0" algn="ctr">
              <a:buNone/>
            </a:pPr>
            <a:r>
              <a:rPr lang="en-US" sz="1800" dirty="0"/>
              <a:t>Visible context is context that can be made from the visible elements of the image. These make up the composition of the image and are the clear points that help bring a story to the image. For example, the image on the right shows an older lady sitting in her home by herself. From looking at the image you can see a reflection overlayed on top of the women and her house giving the impression to the viewer’s that the picture was taken outside of her house through a window. The </a:t>
            </a:r>
            <a:r>
              <a:rPr lang="en-US" sz="1800" dirty="0" err="1"/>
              <a:t>colours</a:t>
            </a:r>
            <a:r>
              <a:rPr lang="en-US" sz="1800" dirty="0"/>
              <a:t> in the photo are subtle and natural telling the viewers that it is a peaceful place and nothing crazy is going on. Knowing this it allows us to get an idea of what kind of women she is, by how her house looks and her clothing. I also spotted something in the image which looks to be a thermostat. This could represent how although we are in the modern day, and we have this technology, the lady in the image still connects to nature and prefers to not have as much technology unlike other households. The chair that the lady is sitting on seems an unusual shape which can give the impression of the lady being unique herself and by having this kind of furniture, it helps express that part of her. </a:t>
            </a:r>
            <a:endParaRPr lang="en-GB" sz="1800"/>
          </a:p>
        </p:txBody>
      </p:sp>
      <p:pic>
        <p:nvPicPr>
          <p:cNvPr id="5" name="Picture 4">
            <a:extLst>
              <a:ext uri="{FF2B5EF4-FFF2-40B4-BE49-F238E27FC236}">
                <a16:creationId xmlns:a16="http://schemas.microsoft.com/office/drawing/2014/main" id="{8F856B49-6A68-254C-79CE-0540AF35D74D}"/>
              </a:ext>
            </a:extLst>
          </p:cNvPr>
          <p:cNvPicPr>
            <a:picLocks noChangeAspect="1"/>
          </p:cNvPicPr>
          <p:nvPr/>
        </p:nvPicPr>
        <p:blipFill>
          <a:blip r:embed="rId2"/>
          <a:stretch>
            <a:fillRect/>
          </a:stretch>
        </p:blipFill>
        <p:spPr>
          <a:xfrm>
            <a:off x="6825276" y="821576"/>
            <a:ext cx="4706324" cy="5848020"/>
          </a:xfrm>
          <a:prstGeom prst="rect">
            <a:avLst/>
          </a:prstGeom>
        </p:spPr>
      </p:pic>
    </p:spTree>
    <p:extLst>
      <p:ext uri="{BB962C8B-B14F-4D97-AF65-F5344CB8AC3E}">
        <p14:creationId xmlns:p14="http://schemas.microsoft.com/office/powerpoint/2010/main" val="110775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3246" y="4243"/>
            <a:ext cx="10515600" cy="1325563"/>
          </a:xfrm>
        </p:spPr>
        <p:txBody>
          <a:bodyPr>
            <a:normAutofit/>
          </a:bodyPr>
          <a:lstStyle/>
          <a:p>
            <a:r>
              <a:rPr lang="en-GB" sz="4000" dirty="0">
                <a:latin typeface="Futura"/>
              </a:rPr>
              <a:t>Homemade Sushi. Pixy Liao. 2010.</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3428" y="1016006"/>
            <a:ext cx="5789964" cy="5828647"/>
          </a:xfrm>
          <a:ln>
            <a:solidFill>
              <a:schemeClr val="tx1"/>
            </a:solidFill>
          </a:ln>
        </p:spPr>
        <p:txBody>
          <a:bodyPr vert="horz" lIns="91440" tIns="45720" rIns="91440" bIns="45720" rtlCol="0" anchor="t">
            <a:normAutofit/>
          </a:bodyPr>
          <a:lstStyle/>
          <a:p>
            <a:pPr marL="0" indent="0" algn="ctr">
              <a:buNone/>
            </a:pPr>
            <a:endParaRPr lang="en-US" sz="1800" dirty="0"/>
          </a:p>
          <a:p>
            <a:pPr marL="0" indent="0" algn="ctr">
              <a:buNone/>
            </a:pPr>
            <a:r>
              <a:rPr lang="en-US" sz="1800" dirty="0" err="1"/>
              <a:t>Invisbile</a:t>
            </a:r>
            <a:r>
              <a:rPr lang="en-US" sz="1800" dirty="0"/>
              <a:t> context requires research and knowledge toward the subject matter within the image as this then helps create the story and aim for why the photographer may have taken the image. An example of this is the image to the right. It shows a man laying down naked on top of some rolled towels with a green/black sheet on top of him and the blankets. When looking at the image I immediately saw how the subject matters were composed together to look like sushi. This links into the invisible context of the image as the photographer was born in China while her husband is Japanese. The reason why the ethnicity of the husband is important is due to the stereotype of what people think Japanese people are like. For example, Japan is well known for sushi and sex. This links to the image as the husband is nude and the overall image looks like a sushi roll. This shows the photographer putting her husband in a position where the stereotypes are seen. Hwer other images in this project linked in to help steer away from the idea of the stereotypes of countries. </a:t>
            </a:r>
            <a:endParaRPr lang="en-GB" sz="1800"/>
          </a:p>
        </p:txBody>
      </p:sp>
      <p:pic>
        <p:nvPicPr>
          <p:cNvPr id="5" name="Picture 4">
            <a:extLst>
              <a:ext uri="{FF2B5EF4-FFF2-40B4-BE49-F238E27FC236}">
                <a16:creationId xmlns:a16="http://schemas.microsoft.com/office/drawing/2014/main" id="{01D11F26-09C3-997C-2294-C589949ADC0C}"/>
              </a:ext>
            </a:extLst>
          </p:cNvPr>
          <p:cNvPicPr>
            <a:picLocks noChangeAspect="1"/>
          </p:cNvPicPr>
          <p:nvPr/>
        </p:nvPicPr>
        <p:blipFill>
          <a:blip r:embed="rId2"/>
          <a:stretch>
            <a:fillRect/>
          </a:stretch>
        </p:blipFill>
        <p:spPr>
          <a:xfrm>
            <a:off x="5844453" y="1329806"/>
            <a:ext cx="6244690" cy="4791844"/>
          </a:xfrm>
          <a:prstGeom prst="rect">
            <a:avLst/>
          </a:prstGeom>
        </p:spPr>
      </p:pic>
    </p:spTree>
    <p:extLst>
      <p:ext uri="{BB962C8B-B14F-4D97-AF65-F5344CB8AC3E}">
        <p14:creationId xmlns:p14="http://schemas.microsoft.com/office/powerpoint/2010/main" val="32321257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7349" y="4244"/>
            <a:ext cx="12173464" cy="1140211"/>
          </a:xfrm>
        </p:spPr>
        <p:txBody>
          <a:bodyPr>
            <a:normAutofit/>
          </a:bodyPr>
          <a:lstStyle/>
          <a:p>
            <a:r>
              <a:rPr lang="en-GB" sz="4000" dirty="0">
                <a:latin typeface="Futura"/>
              </a:rPr>
              <a:t>No Country for Young Men. Martin Seeds. 2021.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05709"/>
            <a:ext cx="6129775" cy="5468242"/>
          </a:xfrm>
          <a:ln>
            <a:solidFill>
              <a:schemeClr val="tx1"/>
            </a:solidFill>
          </a:ln>
        </p:spPr>
        <p:txBody>
          <a:bodyPr vert="horz" lIns="91440" tIns="45720" rIns="91440" bIns="45720" rtlCol="0" anchor="t">
            <a:normAutofit/>
          </a:bodyPr>
          <a:lstStyle/>
          <a:p>
            <a:pPr marL="0" indent="0" algn="ctr">
              <a:buNone/>
            </a:pPr>
            <a:endParaRPr lang="en-US" sz="1800" dirty="0"/>
          </a:p>
          <a:p>
            <a:pPr marL="0" indent="0" algn="ctr">
              <a:buNone/>
            </a:pPr>
            <a:r>
              <a:rPr lang="en-US" sz="1800" dirty="0"/>
              <a:t>Content derived from presentation means how does changing the way the artwork shown and placed changes the meaning and emotion of the images. An example of this is the image to the right. Marin Seed presented these 5 images of young men on the wall. They were bigger than normal images that are put in the wall. This was because Martin Seed wanted to have the young men’s eyes at the average viewer’s eye level. This allows the viewer to be the same level as the young men and look into their eyes. As this was because emotion can be seen through the eyes of people and so it would be more impactful to see the emotion behind the young men having their eye line at the same height as most viewer’s. However, this would be very different if said the young men’s images were placed on the floor, as that would give a sense of importance. As the viewers would be on top of them, making them more important than the boys and could also represent disrespect towards them.</a:t>
            </a:r>
            <a:endParaRPr lang="en-GB" sz="1800"/>
          </a:p>
        </p:txBody>
      </p:sp>
      <p:pic>
        <p:nvPicPr>
          <p:cNvPr id="6" name="Picture 5">
            <a:extLst>
              <a:ext uri="{FF2B5EF4-FFF2-40B4-BE49-F238E27FC236}">
                <a16:creationId xmlns:a16="http://schemas.microsoft.com/office/drawing/2014/main" id="{0BC8C3ED-3C4A-1707-B665-D13438CA494A}"/>
              </a:ext>
            </a:extLst>
          </p:cNvPr>
          <p:cNvPicPr>
            <a:picLocks noChangeAspect="1"/>
          </p:cNvPicPr>
          <p:nvPr/>
        </p:nvPicPr>
        <p:blipFill>
          <a:blip r:embed="rId2"/>
          <a:stretch>
            <a:fillRect/>
          </a:stretch>
        </p:blipFill>
        <p:spPr>
          <a:xfrm>
            <a:off x="6886318" y="1094043"/>
            <a:ext cx="4734182" cy="5187976"/>
          </a:xfrm>
          <a:prstGeom prst="rect">
            <a:avLst/>
          </a:prstGeom>
        </p:spPr>
      </p:pic>
    </p:spTree>
    <p:extLst>
      <p:ext uri="{BB962C8B-B14F-4D97-AF65-F5344CB8AC3E}">
        <p14:creationId xmlns:p14="http://schemas.microsoft.com/office/powerpoint/2010/main" val="85302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7051" y="4244"/>
            <a:ext cx="11967518" cy="996050"/>
          </a:xfrm>
        </p:spPr>
        <p:txBody>
          <a:bodyPr>
            <a:normAutofit fontScale="90000"/>
          </a:bodyPr>
          <a:lstStyle/>
          <a:p>
            <a:r>
              <a:rPr lang="en-GB" sz="3600" i="1" dirty="0">
                <a:latin typeface="Futura"/>
              </a:rPr>
              <a:t>This is how the Earth must see itself</a:t>
            </a:r>
            <a:r>
              <a:rPr lang="en-GB" sz="3600" dirty="0">
                <a:latin typeface="Futura"/>
              </a:rPr>
              <a:t>. Tamsin Green. 2019-2021.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7051" y="1016006"/>
            <a:ext cx="6252277" cy="5689594"/>
          </a:xfrm>
          <a:ln>
            <a:solidFill>
              <a:schemeClr val="tx1"/>
            </a:solidFill>
          </a:ln>
        </p:spPr>
        <p:txBody>
          <a:bodyPr>
            <a:normAutofit/>
          </a:bodyPr>
          <a:lstStyle/>
          <a:p>
            <a:pPr marL="0" indent="0" algn="ctr">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Context derived from materials and methods are how historical/ thematic context is added from material and processes. This could include materials you use for printing, both digital and analogue. The image to the right shows the project This is how the Earth must see itself by Tamsin Green. This exhibit was made back in 2019-2021 to explore and know the land. Its main focus was finding texture and unique points of nature to help describe what makes up the land of the world. </a:t>
            </a:r>
          </a:p>
          <a:p>
            <a:pPr marL="0" indent="0" algn="ctr">
              <a:buNone/>
            </a:pPr>
            <a:endParaRPr lang="en-GB" sz="1800" kern="100" dirty="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printing the images out and folding them for display makes them unique from other exhibit images. Most images are stuck flat to the wall however these images help create movement to the paper as in order for the viewer to view the images they may have to move the paper or even more themselves. This gives the idea of life to the imagery due to the different types of movement that will be needed to view the photos in the art piece. Creating this artwork it also allows viewers to see things that they would have missed before. Such as the small details in nature that are normally just passed by however it adds to the land of the Earth.</a:t>
            </a:r>
          </a:p>
          <a:p>
            <a:pPr marL="0" indent="0" algn="ctr">
              <a:buNone/>
            </a:pPr>
            <a:endParaRPr lang="en-GB" sz="1300" dirty="0"/>
          </a:p>
        </p:txBody>
      </p:sp>
      <p:pic>
        <p:nvPicPr>
          <p:cNvPr id="6" name="Picture 5">
            <a:extLst>
              <a:ext uri="{FF2B5EF4-FFF2-40B4-BE49-F238E27FC236}">
                <a16:creationId xmlns:a16="http://schemas.microsoft.com/office/drawing/2014/main" id="{2B69EAFC-F6FA-D8C3-5D59-669A27008FAA}"/>
              </a:ext>
            </a:extLst>
          </p:cNvPr>
          <p:cNvPicPr>
            <a:picLocks noChangeAspect="1"/>
          </p:cNvPicPr>
          <p:nvPr/>
        </p:nvPicPr>
        <p:blipFill>
          <a:blip r:embed="rId2"/>
          <a:stretch>
            <a:fillRect/>
          </a:stretch>
        </p:blipFill>
        <p:spPr>
          <a:xfrm>
            <a:off x="6346840" y="1469125"/>
            <a:ext cx="5627729" cy="3919750"/>
          </a:xfrm>
          <a:prstGeom prst="rect">
            <a:avLst/>
          </a:prstGeom>
        </p:spPr>
      </p:pic>
    </p:spTree>
    <p:extLst>
      <p:ext uri="{BB962C8B-B14F-4D97-AF65-F5344CB8AC3E}">
        <p14:creationId xmlns:p14="http://schemas.microsoft.com/office/powerpoint/2010/main" val="19994137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A13019-B1D1-23B3-218E-B8350D5B90C4}"/>
              </a:ext>
            </a:extLst>
          </p:cNvPr>
          <p:cNvPicPr>
            <a:picLocks noChangeAspect="1"/>
          </p:cNvPicPr>
          <p:nvPr/>
        </p:nvPicPr>
        <p:blipFill>
          <a:blip r:embed="rId2"/>
          <a:stretch>
            <a:fillRect/>
          </a:stretch>
        </p:blipFill>
        <p:spPr>
          <a:xfrm>
            <a:off x="0" y="-10573"/>
            <a:ext cx="12192000" cy="6879145"/>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205344" y="780472"/>
            <a:ext cx="10162309" cy="1647702"/>
          </a:xfrm>
          <a:solidFill>
            <a:srgbClr val="FFD5E4"/>
          </a:solidFill>
        </p:spPr>
        <p:txBody>
          <a:bodyPr lIns="72000" tIns="144000" rIns="72000" bIns="72000" anchor="ctr">
            <a:normAutofit fontScale="90000"/>
          </a:bodyPr>
          <a:lstStyle/>
          <a:p>
            <a:r>
              <a:rPr lang="en-GB" dirty="0">
                <a:latin typeface="Futura" pitchFamily="50" charset="0"/>
              </a:rPr>
              <a:t>ARTWORK STUDY </a:t>
            </a:r>
            <a:br>
              <a:rPr lang="en-GB" dirty="0">
                <a:latin typeface="Futura" pitchFamily="50" charset="0"/>
              </a:rPr>
            </a:br>
            <a:r>
              <a:rPr lang="en-GB" dirty="0">
                <a:latin typeface="Futura" pitchFamily="50" charset="0"/>
              </a:rPr>
              <a:t>SEMINAR</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15081580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5419" y="98786"/>
            <a:ext cx="4796084" cy="6530386"/>
          </a:xfrm>
          <a:noFill/>
          <a:ln>
            <a:noFill/>
          </a:ln>
        </p:spPr>
        <p:txBody>
          <a:bodyPr vert="horz" lIns="91440" tIns="45720" rIns="91440" bIns="45720" rtlCol="0" anchor="t">
            <a:normAutofit fontScale="92500" lnSpcReduction="10000"/>
          </a:bodyPr>
          <a:lstStyle/>
          <a:p>
            <a:pPr>
              <a:buFont typeface="Arial"/>
              <a:buChar char="•"/>
            </a:pPr>
            <a:endParaRPr lang="en-GB" sz="1400" dirty="0">
              <a:ea typeface="+mn-lt"/>
              <a:cs typeface="+mn-lt"/>
            </a:endParaRPr>
          </a:p>
          <a:p>
            <a:pPr>
              <a:buFont typeface="Arial"/>
              <a:buChar char="•"/>
            </a:pPr>
            <a:r>
              <a:rPr lang="en-GB" sz="1400" dirty="0">
                <a:ea typeface="+mn-lt"/>
                <a:cs typeface="+mn-lt"/>
              </a:rPr>
              <a:t>Two females of different ages, one elder and one young adult</a:t>
            </a:r>
            <a:endParaRPr lang="en-GB" dirty="0"/>
          </a:p>
          <a:p>
            <a:pPr>
              <a:buFont typeface="Arial"/>
              <a:buChar char="•"/>
            </a:pPr>
            <a:r>
              <a:rPr lang="en-GB" sz="1400" dirty="0">
                <a:ea typeface="+mn-lt"/>
                <a:cs typeface="+mn-lt"/>
              </a:rPr>
              <a:t>Two different expressions, one seems expressionless with a bit of sadness whereas the other has a small smile on her face</a:t>
            </a:r>
            <a:endParaRPr lang="en-GB" dirty="0"/>
          </a:p>
          <a:p>
            <a:pPr>
              <a:buFont typeface="Arial"/>
              <a:buChar char="•"/>
            </a:pPr>
            <a:r>
              <a:rPr lang="en-GB" sz="1400" dirty="0">
                <a:ea typeface="+mn-lt"/>
                <a:cs typeface="+mn-lt"/>
              </a:rPr>
              <a:t>They are shown to be in a living room due to the placement of the tv and how the room looks</a:t>
            </a:r>
            <a:endParaRPr lang="en-GB" dirty="0"/>
          </a:p>
          <a:p>
            <a:pPr algn="ctr">
              <a:buNone/>
            </a:pPr>
            <a:endParaRPr lang="en-GB" sz="1800" b="1" u="sng" dirty="0"/>
          </a:p>
          <a:p>
            <a:pPr>
              <a:buFont typeface="Arial"/>
              <a:buChar char="•"/>
            </a:pPr>
            <a:r>
              <a:rPr lang="en-GB" sz="1400" dirty="0">
                <a:ea typeface="+mn-lt"/>
                <a:cs typeface="+mn-lt"/>
              </a:rPr>
              <a:t>The poses of the two females don’t look forced, looks relaxed giving a friendly atmosphere to the image</a:t>
            </a:r>
            <a:endParaRPr lang="en-GB" dirty="0"/>
          </a:p>
          <a:p>
            <a:pPr>
              <a:buFont typeface="Arial"/>
              <a:buChar char="•"/>
            </a:pPr>
            <a:r>
              <a:rPr lang="en-GB" sz="1400" dirty="0">
                <a:ea typeface="+mn-lt"/>
                <a:cs typeface="+mn-lt"/>
              </a:rPr>
              <a:t>The image looked un-staged like they weren’t expecting it</a:t>
            </a:r>
            <a:endParaRPr lang="en-GB" dirty="0">
              <a:ea typeface="+mn-lt"/>
              <a:cs typeface="+mn-lt"/>
            </a:endParaRPr>
          </a:p>
          <a:p>
            <a:pPr>
              <a:buFont typeface="Arial"/>
              <a:buChar char="•"/>
            </a:pPr>
            <a:endParaRPr lang="en-GB" sz="1400" dirty="0">
              <a:ea typeface="+mn-lt"/>
              <a:cs typeface="+mn-lt"/>
            </a:endParaRPr>
          </a:p>
          <a:p>
            <a:pPr>
              <a:buFont typeface="Arial"/>
              <a:buChar char="•"/>
            </a:pPr>
            <a:endParaRPr lang="en-GB" sz="1400" dirty="0">
              <a:ea typeface="+mn-lt"/>
              <a:cs typeface="+mn-lt"/>
            </a:endParaRPr>
          </a:p>
          <a:p>
            <a:pPr>
              <a:buFont typeface="Arial"/>
              <a:buChar char="•"/>
            </a:pPr>
            <a:r>
              <a:rPr lang="en-GB" sz="1400" dirty="0">
                <a:ea typeface="+mn-lt"/>
                <a:cs typeface="+mn-lt"/>
              </a:rPr>
              <a:t>Grandmother died of cancer</a:t>
            </a:r>
            <a:endParaRPr lang="en-GB" dirty="0"/>
          </a:p>
          <a:p>
            <a:pPr>
              <a:buFont typeface="Arial"/>
              <a:buChar char="•"/>
            </a:pPr>
            <a:r>
              <a:rPr lang="en-GB" sz="1400" dirty="0">
                <a:ea typeface="+mn-lt"/>
                <a:cs typeface="+mn-lt"/>
              </a:rPr>
              <a:t>Her other battled cancer</a:t>
            </a:r>
            <a:endParaRPr lang="en-GB" dirty="0"/>
          </a:p>
          <a:p>
            <a:pPr>
              <a:buFont typeface="Arial"/>
              <a:buChar char="•"/>
            </a:pPr>
            <a:r>
              <a:rPr lang="en-GB" sz="1400" dirty="0">
                <a:ea typeface="+mn-lt"/>
                <a:cs typeface="+mn-lt"/>
              </a:rPr>
              <a:t>She has lupus</a:t>
            </a:r>
            <a:endParaRPr lang="en-GB" dirty="0"/>
          </a:p>
          <a:p>
            <a:pPr>
              <a:buFont typeface="Arial"/>
              <a:buChar char="•"/>
            </a:pPr>
            <a:r>
              <a:rPr lang="en-GB" sz="1400" dirty="0">
                <a:ea typeface="+mn-lt"/>
                <a:cs typeface="+mn-lt"/>
              </a:rPr>
              <a:t>Childhood and grandmothers later years were spent looking after step-great-grandfather who worked in factories</a:t>
            </a:r>
            <a:endParaRPr lang="en-GB" dirty="0"/>
          </a:p>
          <a:p>
            <a:pPr>
              <a:buFont typeface="Arial"/>
              <a:buChar char="•"/>
            </a:pPr>
            <a:r>
              <a:rPr lang="en-GB" sz="1400" dirty="0">
                <a:ea typeface="+mn-lt"/>
                <a:cs typeface="+mn-lt"/>
              </a:rPr>
              <a:t>Ruined body, and health</a:t>
            </a:r>
            <a:endParaRPr lang="en-GB" dirty="0"/>
          </a:p>
          <a:p>
            <a:pPr>
              <a:buFont typeface="Arial"/>
              <a:buChar char="•"/>
            </a:pPr>
            <a:r>
              <a:rPr lang="en-GB" sz="1400" dirty="0">
                <a:ea typeface="+mn-lt"/>
                <a:cs typeface="+mn-lt"/>
              </a:rPr>
              <a:t>Only received healthcare from women of their family</a:t>
            </a:r>
            <a:endParaRPr lang="en-GB" dirty="0"/>
          </a:p>
          <a:p>
            <a:pPr>
              <a:buFont typeface="Arial"/>
              <a:buChar char="•"/>
            </a:pPr>
            <a:r>
              <a:rPr lang="en-GB" sz="1400" dirty="0">
                <a:ea typeface="+mn-lt"/>
                <a:cs typeface="+mn-lt"/>
              </a:rPr>
              <a:t>Taken in Braddock- industrial town in Pennsylvania (9 miles outside of Pittsburgh)</a:t>
            </a:r>
            <a:endParaRPr lang="en-GB" dirty="0"/>
          </a:p>
          <a:p>
            <a:pPr>
              <a:buFont typeface="Arial"/>
              <a:buChar char="•"/>
            </a:pPr>
            <a:r>
              <a:rPr lang="en-GB" sz="1400" dirty="0">
                <a:ea typeface="+mn-lt"/>
                <a:cs typeface="+mn-lt"/>
              </a:rPr>
              <a:t>1982- most steel mills had closed</a:t>
            </a:r>
            <a:endParaRPr lang="en-GB" dirty="0"/>
          </a:p>
          <a:p>
            <a:pPr>
              <a:buFont typeface="Arial"/>
              <a:buChar char="•"/>
            </a:pPr>
            <a:r>
              <a:rPr lang="en-GB" sz="1400" dirty="0">
                <a:ea typeface="+mn-lt"/>
                <a:cs typeface="+mn-lt"/>
              </a:rPr>
              <a:t>Unions were broken up</a:t>
            </a:r>
            <a:endParaRPr lang="en-GB" dirty="0"/>
          </a:p>
          <a:p>
            <a:pPr marL="0" indent="0">
              <a:buNone/>
            </a:pPr>
            <a:endParaRPr lang="en-GB" sz="1400" dirty="0"/>
          </a:p>
        </p:txBody>
      </p:sp>
      <p:pic>
        <p:nvPicPr>
          <p:cNvPr id="6" name="Picture 5" descr="A black background with white text&#10;&#10;Description automatically generated">
            <a:extLst>
              <a:ext uri="{FF2B5EF4-FFF2-40B4-BE49-F238E27FC236}">
                <a16:creationId xmlns:a16="http://schemas.microsoft.com/office/drawing/2014/main" id="{19C88091-BC9D-F67C-A67D-0603F8E20E62}"/>
              </a:ext>
            </a:extLst>
          </p:cNvPr>
          <p:cNvPicPr>
            <a:picLocks noChangeAspect="1"/>
          </p:cNvPicPr>
          <p:nvPr/>
        </p:nvPicPr>
        <p:blipFill>
          <a:blip r:embed="rId2"/>
          <a:srcRect l="18819" r="98" b="1235"/>
          <a:stretch/>
        </p:blipFill>
        <p:spPr>
          <a:xfrm>
            <a:off x="8321235" y="3166070"/>
            <a:ext cx="3811157" cy="536223"/>
          </a:xfrm>
          <a:prstGeom prst="rect">
            <a:avLst/>
          </a:prstGeom>
        </p:spPr>
      </p:pic>
      <p:sp>
        <p:nvSpPr>
          <p:cNvPr id="5" name="TextBox 4">
            <a:extLst>
              <a:ext uri="{FF2B5EF4-FFF2-40B4-BE49-F238E27FC236}">
                <a16:creationId xmlns:a16="http://schemas.microsoft.com/office/drawing/2014/main" id="{C2536903-E678-E1C3-8D2D-A7226E44DB04}"/>
              </a:ext>
            </a:extLst>
          </p:cNvPr>
          <p:cNvSpPr txBox="1"/>
          <p:nvPr/>
        </p:nvSpPr>
        <p:spPr>
          <a:xfrm>
            <a:off x="8915399" y="3891846"/>
            <a:ext cx="3152423"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t>When looking at the image then the backstory and the research that goes into it makes the image feel sadder and feel sorrow toward the family. It also gives me a better understanding on the image and the composition of it. I believe that I cannot connect to this image as much as others as I haven’t been through what they have. As well as this I am not as close to my family compared to Ruby and LaToya. </a:t>
            </a:r>
          </a:p>
        </p:txBody>
      </p:sp>
      <p:sp>
        <p:nvSpPr>
          <p:cNvPr id="7" name="TextBox 6">
            <a:extLst>
              <a:ext uri="{FF2B5EF4-FFF2-40B4-BE49-F238E27FC236}">
                <a16:creationId xmlns:a16="http://schemas.microsoft.com/office/drawing/2014/main" id="{A48923E2-70E6-BD5F-21EA-8D4FBA0DC96D}"/>
              </a:ext>
            </a:extLst>
          </p:cNvPr>
          <p:cNvSpPr txBox="1"/>
          <p:nvPr/>
        </p:nvSpPr>
        <p:spPr>
          <a:xfrm>
            <a:off x="4809066" y="364066"/>
            <a:ext cx="3519311" cy="6924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Sans-Serif"/>
              <a:buChar char="•"/>
            </a:pPr>
            <a:r>
              <a:rPr lang="en-GB" sz="1300" dirty="0">
                <a:cs typeface="Arial"/>
              </a:rPr>
              <a:t>Looks like there are many artifacts and old items in the image​</a:t>
            </a:r>
          </a:p>
          <a:p>
            <a:pPr marL="228600" indent="-228600">
              <a:buFont typeface="Arial,Sans-Serif"/>
              <a:buChar char="•"/>
            </a:pPr>
            <a:r>
              <a:rPr lang="en-GB" sz="1300" dirty="0">
                <a:cs typeface="Arial"/>
              </a:rPr>
              <a:t>Black and white </a:t>
            </a:r>
          </a:p>
        </p:txBody>
      </p:sp>
      <p:sp>
        <p:nvSpPr>
          <p:cNvPr id="8" name="TextBox 7">
            <a:extLst>
              <a:ext uri="{FF2B5EF4-FFF2-40B4-BE49-F238E27FC236}">
                <a16:creationId xmlns:a16="http://schemas.microsoft.com/office/drawing/2014/main" id="{7C63CA5D-CB37-7B87-2A76-6645E32C629F}"/>
              </a:ext>
            </a:extLst>
          </p:cNvPr>
          <p:cNvSpPr txBox="1"/>
          <p:nvPr/>
        </p:nvSpPr>
        <p:spPr>
          <a:xfrm>
            <a:off x="4794955" y="1902177"/>
            <a:ext cx="3533422"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Sans-Serif"/>
              <a:buChar char="•"/>
            </a:pPr>
            <a:r>
              <a:rPr lang="en-GB" sz="1300" dirty="0">
                <a:cs typeface="Arial"/>
              </a:rPr>
              <a:t>The items in the background look older than the year the image was taken showing history within the image​</a:t>
            </a:r>
          </a:p>
          <a:p>
            <a:pPr marL="228600" indent="-228600">
              <a:buFont typeface="Arial,Sans-Serif"/>
              <a:buChar char="•"/>
            </a:pPr>
            <a:r>
              <a:rPr lang="en-GB" sz="1300" dirty="0">
                <a:cs typeface="Arial"/>
              </a:rPr>
              <a:t>They are sitting on the ground showing they are comfortable at home and around each other</a:t>
            </a:r>
          </a:p>
        </p:txBody>
      </p:sp>
      <p:sp>
        <p:nvSpPr>
          <p:cNvPr id="9" name="TextBox 8">
            <a:extLst>
              <a:ext uri="{FF2B5EF4-FFF2-40B4-BE49-F238E27FC236}">
                <a16:creationId xmlns:a16="http://schemas.microsoft.com/office/drawing/2014/main" id="{7D33FA77-711C-032D-7F0E-0C198C34FF9E}"/>
              </a:ext>
            </a:extLst>
          </p:cNvPr>
          <p:cNvSpPr txBox="1"/>
          <p:nvPr/>
        </p:nvSpPr>
        <p:spPr>
          <a:xfrm>
            <a:off x="4526844" y="3426179"/>
            <a:ext cx="443653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Sans-Serif"/>
              <a:buChar char="•"/>
            </a:pPr>
            <a:r>
              <a:rPr lang="en-GB" sz="1100" dirty="0">
                <a:cs typeface="Arial"/>
              </a:rPr>
              <a:t>Most companies had gone overseas​</a:t>
            </a:r>
          </a:p>
          <a:p>
            <a:pPr marL="228600" indent="-228600">
              <a:buFont typeface="Arial,Sans-Serif"/>
              <a:buChar char="•"/>
            </a:pPr>
            <a:r>
              <a:rPr lang="en-GB" sz="1100" dirty="0">
                <a:cs typeface="Arial"/>
              </a:rPr>
              <a:t>Town was abandoned- on every level: local, state and federal​</a:t>
            </a:r>
          </a:p>
          <a:p>
            <a:pPr marL="228600" indent="-228600">
              <a:buFont typeface="Arial,Sans-Serif"/>
              <a:buChar char="•"/>
            </a:pPr>
            <a:r>
              <a:rPr lang="en-GB" sz="1100" dirty="0">
                <a:cs typeface="Arial"/>
              </a:rPr>
              <a:t>Land bore the marks of what had gone before: it had been poisoned by industry​</a:t>
            </a:r>
          </a:p>
          <a:p>
            <a:pPr marL="228600" indent="-228600">
              <a:buFont typeface="Arial,Sans-Serif"/>
              <a:buChar char="•"/>
            </a:pPr>
            <a:r>
              <a:rPr lang="en-GB" sz="1100" dirty="0">
                <a:cs typeface="Arial"/>
              </a:rPr>
              <a:t>Men and women were paying the price- in 2016 they still were​</a:t>
            </a:r>
          </a:p>
          <a:p>
            <a:pPr marL="228600" indent="-228600">
              <a:buFont typeface="Arial,Sans-Serif"/>
              <a:buChar char="•"/>
            </a:pPr>
            <a:r>
              <a:rPr lang="en-GB" sz="1100" dirty="0">
                <a:cs typeface="Arial"/>
              </a:rPr>
              <a:t>Her hair was done like how her mum did it when she was young​</a:t>
            </a:r>
          </a:p>
          <a:p>
            <a:pPr marL="228600" indent="-228600">
              <a:buFont typeface="Arial,Sans-Serif"/>
              <a:buChar char="•"/>
            </a:pPr>
            <a:r>
              <a:rPr lang="en-GB" sz="1100" dirty="0">
                <a:cs typeface="Arial"/>
              </a:rPr>
              <a:t>Had a routine of every Saturday afternoon, tend to her porcelain dolls- had hundreds​</a:t>
            </a:r>
          </a:p>
          <a:p>
            <a:pPr marL="228600" indent="-228600">
              <a:buFont typeface="Arial,Sans-Serif"/>
              <a:buChar char="•"/>
            </a:pPr>
            <a:r>
              <a:rPr lang="en-GB" sz="1100" dirty="0">
                <a:cs typeface="Arial"/>
              </a:rPr>
              <a:t>Her aunt was the one murdered​</a:t>
            </a:r>
          </a:p>
          <a:p>
            <a:pPr marL="228600" indent="-228600">
              <a:buFont typeface="Arial,Sans-Serif"/>
              <a:buChar char="•"/>
            </a:pPr>
            <a:r>
              <a:rPr lang="en-GB" sz="1100" dirty="0">
                <a:cs typeface="Arial"/>
              </a:rPr>
              <a:t>Her grandmother taking care of the dolls taught her about pride, </a:t>
            </a:r>
            <a:r>
              <a:rPr lang="en-GB" sz="1100" b="1" i="1" dirty="0">
                <a:cs typeface="Arial"/>
              </a:rPr>
              <a:t>‘Despite growing up in a hard, industrial town, I never felt poor. The care she expended on them taught me that, no matter what the circumstances outside were like, we should always take care of ourselves. She taught me that we had value’</a:t>
            </a:r>
            <a:r>
              <a:rPr lang="en-GB" sz="1100" dirty="0">
                <a:cs typeface="Arial"/>
              </a:rPr>
              <a:t>​</a:t>
            </a:r>
          </a:p>
          <a:p>
            <a:pPr marL="228600" indent="-228600">
              <a:buFont typeface="Arial,Sans-Serif"/>
              <a:buChar char="•"/>
            </a:pPr>
            <a:r>
              <a:rPr lang="en-GB" sz="1100" dirty="0">
                <a:cs typeface="Arial"/>
              </a:rPr>
              <a:t>The photo wasn’t planned as much just happened in the moment. As soon as the grandmother moved into frame she moved in as well and asked her to look into the </a:t>
            </a:r>
            <a:r>
              <a:rPr lang="en-GB" sz="1100" dirty="0" err="1">
                <a:cs typeface="Arial"/>
              </a:rPr>
              <a:t>lense</a:t>
            </a:r>
            <a:r>
              <a:rPr lang="en-GB" sz="1100" dirty="0">
                <a:cs typeface="Arial"/>
              </a:rPr>
              <a:t>. She used a shutter release to take the image</a:t>
            </a:r>
          </a:p>
        </p:txBody>
      </p:sp>
      <p:sp>
        <p:nvSpPr>
          <p:cNvPr id="10" name="TextBox 9">
            <a:extLst>
              <a:ext uri="{FF2B5EF4-FFF2-40B4-BE49-F238E27FC236}">
                <a16:creationId xmlns:a16="http://schemas.microsoft.com/office/drawing/2014/main" id="{CF88640C-8107-477F-FAD2-083B0ABF8F8B}"/>
              </a:ext>
            </a:extLst>
          </p:cNvPr>
          <p:cNvSpPr txBox="1"/>
          <p:nvPr/>
        </p:nvSpPr>
        <p:spPr>
          <a:xfrm>
            <a:off x="3045177" y="31721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t>Invisible Contexts:</a:t>
            </a:r>
          </a:p>
        </p:txBody>
      </p:sp>
      <p:sp>
        <p:nvSpPr>
          <p:cNvPr id="11" name="TextBox 10">
            <a:extLst>
              <a:ext uri="{FF2B5EF4-FFF2-40B4-BE49-F238E27FC236}">
                <a16:creationId xmlns:a16="http://schemas.microsoft.com/office/drawing/2014/main" id="{C65442DB-97CC-68D0-FF48-3FC358A5F86E}"/>
              </a:ext>
            </a:extLst>
          </p:cNvPr>
          <p:cNvSpPr txBox="1"/>
          <p:nvPr/>
        </p:nvSpPr>
        <p:spPr>
          <a:xfrm>
            <a:off x="3158068" y="15352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t>Visible Contexts:</a:t>
            </a:r>
          </a:p>
        </p:txBody>
      </p:sp>
      <p:sp>
        <p:nvSpPr>
          <p:cNvPr id="12" name="TextBox 11">
            <a:extLst>
              <a:ext uri="{FF2B5EF4-FFF2-40B4-BE49-F238E27FC236}">
                <a16:creationId xmlns:a16="http://schemas.microsoft.com/office/drawing/2014/main" id="{FD73190D-704C-7648-C803-A82BFCD8AF3E}"/>
              </a:ext>
            </a:extLst>
          </p:cNvPr>
          <p:cNvSpPr txBox="1"/>
          <p:nvPr/>
        </p:nvSpPr>
        <p:spPr>
          <a:xfrm>
            <a:off x="2777066" y="-2822"/>
            <a:ext cx="350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t>Description of the image:</a:t>
            </a:r>
          </a:p>
        </p:txBody>
      </p:sp>
      <p:pic>
        <p:nvPicPr>
          <p:cNvPr id="13" name="Picture 12">
            <a:extLst>
              <a:ext uri="{FF2B5EF4-FFF2-40B4-BE49-F238E27FC236}">
                <a16:creationId xmlns:a16="http://schemas.microsoft.com/office/drawing/2014/main" id="{F19277D5-4AFD-6F38-FB94-F2990C144479}"/>
              </a:ext>
            </a:extLst>
          </p:cNvPr>
          <p:cNvPicPr>
            <a:picLocks noChangeAspect="1"/>
          </p:cNvPicPr>
          <p:nvPr/>
        </p:nvPicPr>
        <p:blipFill>
          <a:blip r:embed="rId3"/>
          <a:stretch>
            <a:fillRect/>
          </a:stretch>
        </p:blipFill>
        <p:spPr>
          <a:xfrm>
            <a:off x="8432800" y="98786"/>
            <a:ext cx="3657516" cy="2935431"/>
          </a:xfrm>
          <a:prstGeom prst="rect">
            <a:avLst/>
          </a:prstGeom>
        </p:spPr>
      </p:pic>
    </p:spTree>
    <p:extLst>
      <p:ext uri="{BB962C8B-B14F-4D97-AF65-F5344CB8AC3E}">
        <p14:creationId xmlns:p14="http://schemas.microsoft.com/office/powerpoint/2010/main" val="10279437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182106" y="1016004"/>
            <a:ext cx="5768032" cy="575537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sz="1300" dirty="0"/>
          </a:p>
          <a:p>
            <a:pPr marL="0" indent="0" algn="ctr">
              <a:buNone/>
            </a:pPr>
            <a:r>
              <a:rPr lang="en-GB" sz="1300" dirty="0"/>
              <a:t>The image to the right has lots going on, however the main focus of the image is the grandma, and the girl next tot her. The girl on the right is holding a camera trigger in her hand showing the viewer that she is the one taking the image. The atmosphere of the image is calm and relaxed which can be seen from the way they are sitting on the floor and their facial expressions. Behind the two people are many things that could be considered vintage. One of these items are dolls.</a:t>
            </a:r>
          </a:p>
          <a:p>
            <a:pPr marL="0" indent="0" algn="ctr">
              <a:buNone/>
            </a:pPr>
            <a:endParaRPr lang="en-GB" sz="1300" dirty="0"/>
          </a:p>
          <a:p>
            <a:pPr marL="0" indent="0" algn="ctr">
              <a:buNone/>
            </a:pPr>
            <a:r>
              <a:rPr lang="en-GB" sz="1300" dirty="0"/>
              <a:t>After researching about the image, it was found that the image wasn’t planned and that they were looking after the dolls at this specific moment when Latoya asked her grandma to turn around and then took the image. Her grandmother took care of the dolls and had a routine for looking after them in which started after Latoya’s aunt was murdered. Taking care of the dolls was her way of learning about pride in which Latoya then stated ‘</a:t>
            </a:r>
            <a:r>
              <a:rPr lang="en-GB" sz="1400" b="1" i="1" dirty="0">
                <a:cs typeface="Arial"/>
              </a:rPr>
              <a:t>Despite growing up in a hard, industrial town, I never felt poor. The care she expended on them taught me that, no matter what the circumstances outside were like, we should always take care of ourselves. She taught me that we had value’</a:t>
            </a:r>
            <a:r>
              <a:rPr lang="en-GB" sz="1400" dirty="0">
                <a:cs typeface="Arial"/>
              </a:rPr>
              <a:t>​ </a:t>
            </a:r>
          </a:p>
          <a:p>
            <a:pPr marL="0" indent="0" algn="ctr">
              <a:buNone/>
            </a:pPr>
            <a:endParaRPr lang="en-GB" sz="1300" dirty="0"/>
          </a:p>
          <a:p>
            <a:pPr marL="0" indent="0" algn="ctr">
              <a:buNone/>
            </a:pPr>
            <a:r>
              <a:rPr lang="en-US" sz="1200" dirty="0"/>
              <a:t>When looking at the image then the backstory and the research that goes into it makes the image feel sadder and feel sorrow toward the family. It also gives me a better understanding on the image and the composition of it. I believe that I cannot connect to this image as much as others as I haven’t been through what they have. As well as this I am not as close to my family compared to Ruby and LaToya. </a:t>
            </a:r>
            <a:endParaRPr lang="en-GB" sz="1300" dirty="0"/>
          </a:p>
        </p:txBody>
      </p:sp>
      <p:pic>
        <p:nvPicPr>
          <p:cNvPr id="8" name="Picture 7" descr="A black background with white text&#10;&#10;Description automatically generated">
            <a:extLst>
              <a:ext uri="{FF2B5EF4-FFF2-40B4-BE49-F238E27FC236}">
                <a16:creationId xmlns:a16="http://schemas.microsoft.com/office/drawing/2014/main" id="{AE521A82-6E7A-168E-C641-4EB0159CD5C4}"/>
              </a:ext>
            </a:extLst>
          </p:cNvPr>
          <p:cNvPicPr>
            <a:picLocks noChangeAspect="1"/>
          </p:cNvPicPr>
          <p:nvPr/>
        </p:nvPicPr>
        <p:blipFill>
          <a:blip r:embed="rId2"/>
          <a:srcRect l="18819" r="98" b="1235"/>
          <a:stretch/>
        </p:blipFill>
        <p:spPr>
          <a:xfrm>
            <a:off x="5959354" y="4944336"/>
            <a:ext cx="6215105" cy="804068"/>
          </a:xfrm>
          <a:prstGeom prst="rect">
            <a:avLst/>
          </a:prstGeom>
        </p:spPr>
      </p:pic>
      <p:pic>
        <p:nvPicPr>
          <p:cNvPr id="4" name="Picture 3">
            <a:extLst>
              <a:ext uri="{FF2B5EF4-FFF2-40B4-BE49-F238E27FC236}">
                <a16:creationId xmlns:a16="http://schemas.microsoft.com/office/drawing/2014/main" id="{1E87EEB9-5B38-873A-1F3C-59BF82CEAEA0}"/>
              </a:ext>
            </a:extLst>
          </p:cNvPr>
          <p:cNvPicPr>
            <a:picLocks noChangeAspect="1"/>
          </p:cNvPicPr>
          <p:nvPr/>
        </p:nvPicPr>
        <p:blipFill>
          <a:blip r:embed="rId3"/>
          <a:stretch>
            <a:fillRect/>
          </a:stretch>
        </p:blipFill>
        <p:spPr>
          <a:xfrm>
            <a:off x="6104286" y="86621"/>
            <a:ext cx="5873568" cy="4713979"/>
          </a:xfrm>
          <a:prstGeom prst="rect">
            <a:avLst/>
          </a:prstGeom>
        </p:spPr>
      </p:pic>
    </p:spTree>
    <p:extLst>
      <p:ext uri="{BB962C8B-B14F-4D97-AF65-F5344CB8AC3E}">
        <p14:creationId xmlns:p14="http://schemas.microsoft.com/office/powerpoint/2010/main" val="13515522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448494" y="1793040"/>
            <a:ext cx="5775660" cy="3264378"/>
          </a:xfrm>
          <a:solidFill>
            <a:srgbClr val="FFD5E4"/>
          </a:solidFill>
        </p:spPr>
        <p:txBody>
          <a:bodyPr lIns="72000" tIns="144000" rIns="72000" bIns="72000" anchor="ctr">
            <a:normAutofit/>
          </a:bodyPr>
          <a:lstStyle/>
          <a:p>
            <a:r>
              <a:rPr lang="en-GB">
                <a:latin typeface="Futura" pitchFamily="50" charset="0"/>
              </a:rPr>
              <a:t>TASK 2 </a:t>
            </a:r>
            <a:br>
              <a:rPr lang="en-GB">
                <a:latin typeface="Futura" pitchFamily="50" charset="0"/>
              </a:rPr>
            </a:br>
            <a:r>
              <a:rPr lang="en-GB">
                <a:latin typeface="Futura" pitchFamily="50" charset="0"/>
              </a:rPr>
              <a:t>EXHIBITION REVIEW</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a:p>
        </p:txBody>
      </p:sp>
      <p:pic>
        <p:nvPicPr>
          <p:cNvPr id="5" name="Picture 4">
            <a:extLst>
              <a:ext uri="{FF2B5EF4-FFF2-40B4-BE49-F238E27FC236}">
                <a16:creationId xmlns:a16="http://schemas.microsoft.com/office/drawing/2014/main" id="{14C11623-A28B-1007-4EAC-9D592F19DB83}"/>
              </a:ext>
            </a:extLst>
          </p:cNvPr>
          <p:cNvPicPr>
            <a:picLocks noChangeAspect="1"/>
          </p:cNvPicPr>
          <p:nvPr/>
        </p:nvPicPr>
        <p:blipFill>
          <a:blip r:embed="rId2"/>
          <a:stretch>
            <a:fillRect/>
          </a:stretch>
        </p:blipFill>
        <p:spPr>
          <a:xfrm>
            <a:off x="6560650" y="143487"/>
            <a:ext cx="4916975" cy="6354687"/>
          </a:xfrm>
          <a:prstGeom prst="rect">
            <a:avLst/>
          </a:prstGeom>
        </p:spPr>
      </p:pic>
    </p:spTree>
    <p:extLst>
      <p:ext uri="{BB962C8B-B14F-4D97-AF65-F5344CB8AC3E}">
        <p14:creationId xmlns:p14="http://schemas.microsoft.com/office/powerpoint/2010/main" val="16100916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3246" y="4242"/>
            <a:ext cx="10515600" cy="923969"/>
          </a:xfrm>
        </p:spPr>
        <p:txBody>
          <a:bodyPr>
            <a:normAutofit/>
          </a:bodyPr>
          <a:lstStyle/>
          <a:p>
            <a:r>
              <a:rPr lang="en-GB" sz="4000">
                <a:latin typeface="Futura" pitchFamily="50" charset="0"/>
              </a:rPr>
              <a:t>EXHIBITION REVIEW OVERVIEW</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85510" y="717384"/>
            <a:ext cx="5923828" cy="5828647"/>
          </a:xfrm>
          <a:ln>
            <a:solidFill>
              <a:schemeClr val="tx1"/>
            </a:solidFill>
          </a:ln>
        </p:spPr>
        <p:txBody>
          <a:bodyPr vert="horz" lIns="91440" tIns="45720" rIns="91440" bIns="45720" rtlCol="0" anchor="t">
            <a:normAutofit fontScale="92500" lnSpcReduction="10000"/>
          </a:bodyPr>
          <a:lstStyle/>
          <a:p>
            <a:pPr marL="0" indent="0" algn="ctr">
              <a:buNone/>
            </a:pPr>
            <a:endParaRPr lang="en-GB" sz="1600" dirty="0">
              <a:ea typeface="+mn-lt"/>
              <a:cs typeface="+mn-lt"/>
            </a:endParaRPr>
          </a:p>
          <a:p>
            <a:pPr marL="0" indent="0" algn="ctr">
              <a:buNone/>
            </a:pPr>
            <a:r>
              <a:rPr lang="en-GB" sz="1600" dirty="0">
                <a:ea typeface="+mn-lt"/>
                <a:cs typeface="+mn-lt"/>
              </a:rPr>
              <a:t>Exhibitions are amazing to look at and explore due to the wide variety out there in the world. They are very important to an artist as it allows them to show others their work but more importantly their creativity and story that they are trying to convey to the viewers of the exhibition. This is also a good way to learn how to express work in different ways for example how you would present them on the wall in their layouts and also how you want to tell the story to the viewers whether that be through an audio that is played/ a piece of writing next to each image or even you being in the exhibit yourself talking to them. </a:t>
            </a:r>
            <a:endParaRPr lang="en-GB" sz="3600">
              <a:ea typeface="+mn-lt"/>
              <a:cs typeface="+mn-lt"/>
            </a:endParaRPr>
          </a:p>
          <a:p>
            <a:pPr marL="0" indent="0" algn="ctr">
              <a:buNone/>
            </a:pPr>
            <a:endParaRPr lang="en-GB" sz="1600" dirty="0">
              <a:ea typeface="+mn-lt"/>
              <a:cs typeface="+mn-lt"/>
            </a:endParaRPr>
          </a:p>
          <a:p>
            <a:pPr marL="0" indent="0" algn="ctr">
              <a:buNone/>
            </a:pPr>
            <a:r>
              <a:rPr lang="en-GB" sz="1600" dirty="0">
                <a:ea typeface="+mn-lt"/>
                <a:cs typeface="+mn-lt"/>
              </a:rPr>
              <a:t>Hanging work and presenting the images will help tell the viewers the aim of your exhibit. For example, if you stacked the images below each other then it could represent an importance toward the top image and a down grade for the bottom one. By thinking about the placement, it can also mean you can decide what order you want the viewers to see the artwork, this is very helpful if there is a specific story you want to follow through the images and can tell the viewers a story as they walk through the exhibit with the right order. Every viewer of the exhibit will experience it different as everyone has their own mindset about things and their own way of prospecting things. This means that you should incorporate different elements into the exhibit to keep the viewers interested in the exhibit as it can give them aspects which require more thinking/ movement to look at. For example, putting artwork underneath a shelf to make it more interested and appeal to the more unique exploring viewers. Or even adding some interactive artworks to get the viewer more involved helping them connect to the artwork. </a:t>
            </a:r>
            <a:endParaRPr lang="en-GB" sz="3600"/>
          </a:p>
          <a:p>
            <a:pPr marL="0" indent="0">
              <a:buNone/>
            </a:pPr>
            <a:endParaRPr lang="en-GB" sz="1600" dirty="0"/>
          </a:p>
          <a:p>
            <a:pPr marL="0" indent="0">
              <a:buNone/>
            </a:pPr>
            <a:endParaRPr lang="en-GB" sz="1600"/>
          </a:p>
        </p:txBody>
      </p:sp>
      <p:pic>
        <p:nvPicPr>
          <p:cNvPr id="6" name="Picture 5">
            <a:extLst>
              <a:ext uri="{FF2B5EF4-FFF2-40B4-BE49-F238E27FC236}">
                <a16:creationId xmlns:a16="http://schemas.microsoft.com/office/drawing/2014/main" id="{863D1133-66CB-F4BE-1647-4266D1CC87C8}"/>
              </a:ext>
            </a:extLst>
          </p:cNvPr>
          <p:cNvPicPr>
            <a:picLocks noChangeAspect="1"/>
          </p:cNvPicPr>
          <p:nvPr/>
        </p:nvPicPr>
        <p:blipFill>
          <a:blip r:embed="rId2"/>
          <a:stretch>
            <a:fillRect/>
          </a:stretch>
        </p:blipFill>
        <p:spPr>
          <a:xfrm>
            <a:off x="6066797" y="1364440"/>
            <a:ext cx="6039693" cy="4534533"/>
          </a:xfrm>
          <a:prstGeom prst="rect">
            <a:avLst/>
          </a:prstGeom>
        </p:spPr>
      </p:pic>
    </p:spTree>
    <p:extLst>
      <p:ext uri="{BB962C8B-B14F-4D97-AF65-F5344CB8AC3E}">
        <p14:creationId xmlns:p14="http://schemas.microsoft.com/office/powerpoint/2010/main" val="13505601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947FD-0782-2CAC-3A0F-5DD64473D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0A2D75-B931-D612-F7E2-209A789A45B3}"/>
              </a:ext>
            </a:extLst>
          </p:cNvPr>
          <p:cNvSpPr>
            <a:spLocks noGrp="1"/>
          </p:cNvSpPr>
          <p:nvPr>
            <p:ph type="title"/>
          </p:nvPr>
        </p:nvSpPr>
        <p:spPr>
          <a:xfrm>
            <a:off x="-4801" y="357"/>
            <a:ext cx="10515600" cy="1325563"/>
          </a:xfrm>
        </p:spPr>
        <p:txBody>
          <a:bodyPr>
            <a:normAutofit/>
          </a:bodyPr>
          <a:lstStyle/>
          <a:p>
            <a:r>
              <a:rPr lang="en-GB" sz="4000" dirty="0">
                <a:latin typeface="Futura"/>
              </a:rPr>
              <a:t>THE VALLEYS</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A3231F58-AB0C-7546-D323-1067596D4A56}"/>
              </a:ext>
            </a:extLst>
          </p:cNvPr>
          <p:cNvSpPr>
            <a:spLocks noGrp="1"/>
          </p:cNvSpPr>
          <p:nvPr>
            <p:ph idx="1"/>
          </p:nvPr>
        </p:nvSpPr>
        <p:spPr>
          <a:xfrm>
            <a:off x="301752" y="1016006"/>
            <a:ext cx="5501640" cy="5715377"/>
          </a:xfrm>
          <a:ln>
            <a:solidFill>
              <a:schemeClr val="tx1"/>
            </a:solidFill>
          </a:ln>
        </p:spPr>
        <p:txBody>
          <a:bodyPr vert="horz" lIns="91440" tIns="45720" rIns="91440" bIns="45720" rtlCol="0" anchor="t">
            <a:normAutofit fontScale="92500" lnSpcReduction="10000"/>
          </a:bodyPr>
          <a:lstStyle/>
          <a:p>
            <a:pPr marL="0" indent="0" algn="ctr">
              <a:buNone/>
            </a:pPr>
            <a:endParaRPr lang="en-GB" sz="1800" dirty="0"/>
          </a:p>
          <a:p>
            <a:pPr marL="0" indent="0" algn="ctr">
              <a:buNone/>
            </a:pPr>
            <a:r>
              <a:rPr lang="en-GB" sz="1800" dirty="0"/>
              <a:t>The exhibit that I chose to study about was The Valleys. This exhibit took place in Cardiff in which its aim is to focus on the communities, landscapes and people of the valleys in South Wales and explores the culture of the Valleys. The exhibit opened on the 25th May 2024.</a:t>
            </a:r>
          </a:p>
          <a:p>
            <a:pPr marL="0" indent="0" algn="ctr">
              <a:buNone/>
            </a:pPr>
            <a:endParaRPr lang="en-GB" sz="1800" dirty="0"/>
          </a:p>
          <a:p>
            <a:pPr marL="0" indent="0" algn="ctr">
              <a:buNone/>
            </a:pPr>
            <a:r>
              <a:rPr lang="en-GB" sz="1800" dirty="0"/>
              <a:t>The image to the right is on John Petherick's image of Bute Furnaces made in 1830. It was a painting made showing the industry building in the valleys taking over the nature and landscape of it. I believe this image was put in the gallery to show the changes that have been made in the valleys and how humans are ruining the landscape and valleys by building on the lands. I think this links in with the aim of the exhibit as one of the main parts it looks at is the </a:t>
            </a:r>
            <a:r>
              <a:rPr lang="en-GB" sz="1800" dirty="0" err="1"/>
              <a:t>landscpaes</a:t>
            </a:r>
            <a:r>
              <a:rPr lang="en-GB" sz="1800" dirty="0"/>
              <a:t> and so by showing this painting in a fancy old looking frame it helps make it stand out. It also tell us how things have changed from then till now and Looking at the valleys now all the industry built there is newer and there will be more of it. I believe  it is powerful in showing difference over time and how put with other images in the exhibit tells the viewer the damage it has done to the environment and landscape of the valleys.</a:t>
            </a:r>
          </a:p>
          <a:p>
            <a:pPr marL="0" indent="0" algn="ctr">
              <a:buNone/>
            </a:pPr>
            <a:endParaRPr lang="en-GB" sz="1800" dirty="0"/>
          </a:p>
        </p:txBody>
      </p:sp>
      <p:sp>
        <p:nvSpPr>
          <p:cNvPr id="6" name="TextBox 5">
            <a:extLst>
              <a:ext uri="{FF2B5EF4-FFF2-40B4-BE49-F238E27FC236}">
                <a16:creationId xmlns:a16="http://schemas.microsoft.com/office/drawing/2014/main" id="{136856DB-A0CC-637A-1EE0-8735EBE826B6}"/>
              </a:ext>
            </a:extLst>
          </p:cNvPr>
          <p:cNvSpPr txBox="1"/>
          <p:nvPr/>
        </p:nvSpPr>
        <p:spPr>
          <a:xfrm>
            <a:off x="7318025" y="5744786"/>
            <a:ext cx="39636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latin typeface="Georgia Pro Cond"/>
              </a:rPr>
              <a:t>Bute Furnaces, 1830</a:t>
            </a:r>
            <a:r>
              <a:rPr lang="en-GB" dirty="0">
                <a:latin typeface="Georgia Pro Cond"/>
              </a:rPr>
              <a:t>. John Petherick</a:t>
            </a:r>
          </a:p>
        </p:txBody>
      </p:sp>
      <p:pic>
        <p:nvPicPr>
          <p:cNvPr id="7" name="Picture 6">
            <a:extLst>
              <a:ext uri="{FF2B5EF4-FFF2-40B4-BE49-F238E27FC236}">
                <a16:creationId xmlns:a16="http://schemas.microsoft.com/office/drawing/2014/main" id="{F62E5630-F2AB-21BD-9740-03848CB98733}"/>
              </a:ext>
            </a:extLst>
          </p:cNvPr>
          <p:cNvPicPr>
            <a:picLocks noChangeAspect="1"/>
          </p:cNvPicPr>
          <p:nvPr/>
        </p:nvPicPr>
        <p:blipFill>
          <a:blip r:embed="rId2"/>
          <a:stretch>
            <a:fillRect/>
          </a:stretch>
        </p:blipFill>
        <p:spPr>
          <a:xfrm>
            <a:off x="5924124" y="1085532"/>
            <a:ext cx="6096851" cy="4553585"/>
          </a:xfrm>
          <a:prstGeom prst="rect">
            <a:avLst/>
          </a:prstGeom>
        </p:spPr>
      </p:pic>
    </p:spTree>
    <p:extLst>
      <p:ext uri="{BB962C8B-B14F-4D97-AF65-F5344CB8AC3E}">
        <p14:creationId xmlns:p14="http://schemas.microsoft.com/office/powerpoint/2010/main" val="11331616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6FED6-8E73-DA4F-EFC2-9EFFFEE89D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A7C428-04CA-8E16-FBA0-FB706692EA8C}"/>
              </a:ext>
            </a:extLst>
          </p:cNvPr>
          <p:cNvSpPr>
            <a:spLocks noGrp="1"/>
          </p:cNvSpPr>
          <p:nvPr>
            <p:ph type="title"/>
          </p:nvPr>
        </p:nvSpPr>
        <p:spPr>
          <a:xfrm>
            <a:off x="-4800" y="357"/>
            <a:ext cx="12197750" cy="692960"/>
          </a:xfrm>
        </p:spPr>
        <p:txBody>
          <a:bodyPr>
            <a:normAutofit/>
          </a:bodyPr>
          <a:lstStyle/>
          <a:p>
            <a:r>
              <a:rPr lang="en-GB" sz="2800" dirty="0">
                <a:latin typeface="Futura"/>
              </a:rPr>
              <a:t>Family, Friendship and Community, 2003-2013. DAVID BARNES.</a:t>
            </a:r>
          </a:p>
        </p:txBody>
      </p:sp>
      <p:sp>
        <p:nvSpPr>
          <p:cNvPr id="3" name="Content Placeholder 2">
            <a:extLst>
              <a:ext uri="{FF2B5EF4-FFF2-40B4-BE49-F238E27FC236}">
                <a16:creationId xmlns:a16="http://schemas.microsoft.com/office/drawing/2014/main" id="{119241CD-FAE8-45F2-5269-08C93409E5D2}"/>
              </a:ext>
            </a:extLst>
          </p:cNvPr>
          <p:cNvSpPr>
            <a:spLocks noGrp="1"/>
          </p:cNvSpPr>
          <p:nvPr>
            <p:ph idx="1"/>
          </p:nvPr>
        </p:nvSpPr>
        <p:spPr>
          <a:xfrm>
            <a:off x="-172" y="555931"/>
            <a:ext cx="7543223" cy="6306208"/>
          </a:xfrm>
          <a:ln>
            <a:solidFill>
              <a:schemeClr val="tx1"/>
            </a:solidFill>
          </a:ln>
        </p:spPr>
        <p:txBody>
          <a:bodyPr vert="horz" lIns="91440" tIns="45720" rIns="91440" bIns="45720" rtlCol="0" anchor="t">
            <a:noAutofit/>
          </a:bodyPr>
          <a:lstStyle/>
          <a:p>
            <a:pPr marL="0" indent="0" algn="ctr">
              <a:buNone/>
            </a:pPr>
            <a:endParaRPr lang="en-US" sz="1200" dirty="0"/>
          </a:p>
          <a:p>
            <a:pPr marL="0" indent="0" algn="ctr">
              <a:buNone/>
            </a:pPr>
            <a:r>
              <a:rPr lang="en-US" sz="1200" dirty="0"/>
              <a:t>The image to the right was taken by David Barnes in his </a:t>
            </a:r>
            <a:r>
              <a:rPr lang="en-US" sz="1200" dirty="0" err="1"/>
              <a:t>Kingtide</a:t>
            </a:r>
            <a:r>
              <a:rPr lang="en-US" sz="1200" dirty="0"/>
              <a:t> project and was shown in The Valley Exhibit. I can’t remember the exact year it was taken, however after looking at David’s project on his website it states that it was taken between the years of 2003 and 2013. The image shows two males smoking cigarettes. It is unknown the relationship between the two people however we are to assume that it is a father with his son. They are standing outside at a location which seems to be a seaside with rocks separating them from the sand. </a:t>
            </a:r>
            <a:endParaRPr lang="en-GB" sz="1200"/>
          </a:p>
          <a:p>
            <a:pPr marL="0" indent="0" algn="ctr">
              <a:buNone/>
            </a:pPr>
            <a:endParaRPr lang="en-US" sz="1200" dirty="0"/>
          </a:p>
          <a:p>
            <a:pPr marL="0" indent="0" algn="ctr">
              <a:buNone/>
            </a:pPr>
            <a:r>
              <a:rPr lang="en-US" sz="1200" dirty="0"/>
              <a:t>When looking at the image it doesn’t give the viewer much context, however it allows the viewers to interpret it in their own ways. David’s project (Kingtide) is about taking images of family, friends and communities in the valleys in South Wales and England. As I look at the image, I get the story of the family going through a hard time and their way of relaxing and calming down is by smoking. This could represent the difficulties that some people face in life. As well as this, this image becomes controversial to me as I do not personally believe in the fact that it is ok for teenagers and children to smoke. However, A part of me likes the fact that the child is doing it with their dad as it gives the image a sense of trust and calmness. This is due to the fact that the child must feel comfortable doing it in front of the adult and that they have something in common about how to deal with situations in which they can talk through while having a cigarette. </a:t>
            </a:r>
          </a:p>
          <a:p>
            <a:pPr marL="0" indent="0" algn="ctr">
              <a:buNone/>
            </a:pPr>
            <a:endParaRPr lang="en-US" sz="1200" dirty="0"/>
          </a:p>
          <a:p>
            <a:pPr marL="0" indent="0" algn="ctr">
              <a:buNone/>
            </a:pPr>
            <a:r>
              <a:rPr lang="en-US" sz="1200" dirty="0"/>
              <a:t>While although this is not the correct way to deal with things, it shows how close the son and father are to each other, representing the friendliness within the town among families. On its own I believe that the piece is very impactful and can represent and be seen in many ways depending on the audience that is viewing the image. However, after looking more into the project as a whole it shows some more backstory behind the image and backs up the idea that the families living in this town don’t have as nice of a lifestyle as others in the world.</a:t>
            </a:r>
          </a:p>
          <a:p>
            <a:pPr marL="0" indent="0" algn="ctr">
              <a:buNone/>
            </a:pPr>
            <a:endParaRPr lang="en-US" sz="1200" dirty="0"/>
          </a:p>
          <a:p>
            <a:pPr marL="0" indent="0" algn="ctr">
              <a:buNone/>
            </a:pPr>
            <a:r>
              <a:rPr lang="en-US" sz="1200" dirty="0"/>
              <a:t>In the exhibit the image to the right was presented on a wall around eye level in a white frame. The frame was small and matched the rest of the other frames in that area of the exhibit. Each of the images was presented with a little text box next to it telling the viewer who the artist was, the year it was made and the name of the piece. By having this image displayed like this in the exhibit it means that the artist didn’t want it to be the main focus of the project displayed, however an addition to help tell a story that might be told in another image as well. This image stood out to me due to the severity of the actions in the image and how controversial it made me feel.</a:t>
            </a:r>
          </a:p>
          <a:p>
            <a:pPr marL="0" indent="0" algn="ctr">
              <a:buNone/>
            </a:pPr>
            <a:endParaRPr lang="en-GB" sz="1300" dirty="0"/>
          </a:p>
          <a:p>
            <a:pPr marL="0" indent="0" algn="ctr">
              <a:buNone/>
            </a:pPr>
            <a:endParaRPr lang="en-GB" sz="1300" dirty="0">
              <a:solidFill>
                <a:srgbClr val="FF0000"/>
              </a:solidFill>
            </a:endParaRPr>
          </a:p>
        </p:txBody>
      </p:sp>
      <p:pic>
        <p:nvPicPr>
          <p:cNvPr id="6" name="Picture 5">
            <a:extLst>
              <a:ext uri="{FF2B5EF4-FFF2-40B4-BE49-F238E27FC236}">
                <a16:creationId xmlns:a16="http://schemas.microsoft.com/office/drawing/2014/main" id="{5787CE8F-049C-478F-A328-43E3814FD64C}"/>
              </a:ext>
            </a:extLst>
          </p:cNvPr>
          <p:cNvPicPr>
            <a:picLocks noChangeAspect="1"/>
          </p:cNvPicPr>
          <p:nvPr/>
        </p:nvPicPr>
        <p:blipFill>
          <a:blip r:embed="rId2"/>
          <a:stretch>
            <a:fillRect/>
          </a:stretch>
        </p:blipFill>
        <p:spPr>
          <a:xfrm>
            <a:off x="7608977" y="1585655"/>
            <a:ext cx="4467849" cy="3686689"/>
          </a:xfrm>
          <a:prstGeom prst="rect">
            <a:avLst/>
          </a:prstGeom>
        </p:spPr>
      </p:pic>
    </p:spTree>
    <p:extLst>
      <p:ext uri="{BB962C8B-B14F-4D97-AF65-F5344CB8AC3E}">
        <p14:creationId xmlns:p14="http://schemas.microsoft.com/office/powerpoint/2010/main" val="6598640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BA115-3899-C988-BE8F-66223563D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35B087-6881-C69E-E3F7-8E9D58DA3967}"/>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CONCLUSION</a:t>
            </a:r>
          </a:p>
        </p:txBody>
      </p:sp>
      <p:sp>
        <p:nvSpPr>
          <p:cNvPr id="3" name="Content Placeholder 2">
            <a:extLst>
              <a:ext uri="{FF2B5EF4-FFF2-40B4-BE49-F238E27FC236}">
                <a16:creationId xmlns:a16="http://schemas.microsoft.com/office/drawing/2014/main" id="{84A33BCE-D314-0DCD-0CFA-3C845C45D025}"/>
              </a:ext>
            </a:extLst>
          </p:cNvPr>
          <p:cNvSpPr>
            <a:spLocks noGrp="1"/>
          </p:cNvSpPr>
          <p:nvPr>
            <p:ph idx="1"/>
          </p:nvPr>
        </p:nvSpPr>
        <p:spPr>
          <a:xfrm>
            <a:off x="301752" y="1016006"/>
            <a:ext cx="6129775" cy="5746269"/>
          </a:xfrm>
          <a:ln>
            <a:solidFill>
              <a:schemeClr val="tx1"/>
            </a:solidFill>
          </a:ln>
        </p:spPr>
        <p:txBody>
          <a:bodyPr vert="horz" lIns="91440" tIns="45720" rIns="91440" bIns="45720" rtlCol="0" anchor="t">
            <a:normAutofit/>
          </a:bodyPr>
          <a:lstStyle/>
          <a:p>
            <a:pPr marL="0" indent="0" algn="ctr">
              <a:buNone/>
            </a:pPr>
            <a:endParaRPr lang="en-GB" sz="1300" dirty="0"/>
          </a:p>
          <a:p>
            <a:pPr marL="0" indent="0" algn="ctr">
              <a:buNone/>
            </a:pPr>
            <a:r>
              <a:rPr lang="en-GB" sz="1300" dirty="0"/>
              <a:t>Attempt all three parts of the conclusion using Laura’s as an example. At a minimum, however, include your subjective review and a final conclusion about the exhibition</a:t>
            </a:r>
            <a:endParaRPr lang="en-GB"/>
          </a:p>
          <a:p>
            <a:pPr marL="0" indent="0" algn="ctr">
              <a:buNone/>
            </a:pPr>
            <a:endParaRPr lang="en-GB" sz="1300" dirty="0"/>
          </a:p>
          <a:p>
            <a:pPr marL="0" indent="0" algn="ctr">
              <a:buNone/>
            </a:pPr>
            <a:r>
              <a:rPr lang="en-GB" sz="1300" dirty="0"/>
              <a:t>Having images of families, different landscapes and the community images helps to bring the valleys to the exhibit in which it allows others from outside the valleys to understand what they are really like. Most of the images found in the exhibit was really impactful and strong in terms of its message such as the one of the son and father smoking a cigarette. Or even the painting of the Bute Furnaces to show how landscapes have changed. The way that the creators have put images together in the same area to make the meaning behind them stronger works so well as it makes them even more impactful on the viewers. </a:t>
            </a:r>
          </a:p>
          <a:p>
            <a:pPr marL="0" indent="0" algn="ctr">
              <a:buNone/>
            </a:pPr>
            <a:endParaRPr lang="en-GB" sz="1300" dirty="0"/>
          </a:p>
          <a:p>
            <a:pPr marL="0" indent="0" algn="ctr">
              <a:buNone/>
            </a:pPr>
            <a:r>
              <a:rPr lang="en-GB" sz="1300" dirty="0"/>
              <a:t>The Valley Exhibit has definitely changed my perspective of what I thought they were. The idea of how the communities and people were captured in the images were so creative and helped make them more eye-catching for then us to learn about and understand the purpose of it. The layout of the exhibit was very well thought out created a narrative as you worked your way further in.</a:t>
            </a:r>
          </a:p>
          <a:p>
            <a:pPr marL="0" indent="0" algn="ctr">
              <a:buNone/>
            </a:pPr>
            <a:endParaRPr lang="en-GB" sz="1300" dirty="0"/>
          </a:p>
          <a:p>
            <a:pPr marL="0" indent="0" algn="ctr">
              <a:buNone/>
            </a:pPr>
            <a:r>
              <a:rPr lang="en-GB" sz="1300" dirty="0"/>
              <a:t>By viewing these images together in one space through an exhibit will change the stereotypes and perspectives that people have about the Valleys. Overtime I believe that this project will be added to as things change even further for the valleys and will also bring history toward the next generations in the valleys.</a:t>
            </a:r>
          </a:p>
        </p:txBody>
      </p:sp>
      <p:pic>
        <p:nvPicPr>
          <p:cNvPr id="4" name="Picture 3">
            <a:extLst>
              <a:ext uri="{FF2B5EF4-FFF2-40B4-BE49-F238E27FC236}">
                <a16:creationId xmlns:a16="http://schemas.microsoft.com/office/drawing/2014/main" id="{36F5D2CE-41F0-FF42-E8D3-953FEEF02919}"/>
              </a:ext>
            </a:extLst>
          </p:cNvPr>
          <p:cNvPicPr>
            <a:picLocks noChangeAspect="1"/>
          </p:cNvPicPr>
          <p:nvPr/>
        </p:nvPicPr>
        <p:blipFill>
          <a:blip r:embed="rId2"/>
          <a:stretch>
            <a:fillRect/>
          </a:stretch>
        </p:blipFill>
        <p:spPr>
          <a:xfrm>
            <a:off x="6760675" y="251656"/>
            <a:ext cx="4916975" cy="6354687"/>
          </a:xfrm>
          <a:prstGeom prst="rect">
            <a:avLst/>
          </a:prstGeom>
        </p:spPr>
      </p:pic>
    </p:spTree>
    <p:extLst>
      <p:ext uri="{BB962C8B-B14F-4D97-AF65-F5344CB8AC3E}">
        <p14:creationId xmlns:p14="http://schemas.microsoft.com/office/powerpoint/2010/main" val="86844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A39E66-C446-61DD-80C6-715CB111819A}"/>
              </a:ext>
            </a:extLst>
          </p:cNvPr>
          <p:cNvPicPr>
            <a:picLocks noChangeAspect="1"/>
          </p:cNvPicPr>
          <p:nvPr/>
        </p:nvPicPr>
        <p:blipFill>
          <a:blip r:embed="rId2"/>
          <a:stretch>
            <a:fillRect/>
          </a:stretch>
        </p:blipFill>
        <p:spPr>
          <a:xfrm>
            <a:off x="0" y="-19852"/>
            <a:ext cx="12156908" cy="6877852"/>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1030922"/>
            <a:ext cx="9144000" cy="2900518"/>
          </a:xfrm>
          <a:solidFill>
            <a:schemeClr val="tx1"/>
          </a:solidFill>
        </p:spPr>
        <p:txBody>
          <a:bodyPr lIns="72000" tIns="144000" rIns="72000" bIns="72000">
            <a:normAutofit/>
          </a:bodyPr>
          <a:lstStyle/>
          <a:p>
            <a:r>
              <a:rPr lang="en-GB" dirty="0">
                <a:solidFill>
                  <a:srgbClr val="FFFFFF"/>
                </a:solidFill>
                <a:latin typeface="Futura" pitchFamily="50" charset="0"/>
              </a:rPr>
              <a:t>PROJECT CYCLE-</a:t>
            </a:r>
            <a:br>
              <a:rPr lang="en-GB" dirty="0">
                <a:solidFill>
                  <a:srgbClr val="FFFFFF"/>
                </a:solidFill>
                <a:latin typeface="Futura" pitchFamily="50" charset="0"/>
              </a:rPr>
            </a:br>
            <a:r>
              <a:rPr lang="en-GB" dirty="0">
                <a:solidFill>
                  <a:srgbClr val="FFFFFF"/>
                </a:solidFill>
                <a:latin typeface="Futura" pitchFamily="50" charset="0"/>
              </a:rPr>
              <a:t>Planning/Documenting</a:t>
            </a:r>
          </a:p>
        </p:txBody>
      </p:sp>
    </p:spTree>
    <p:extLst>
      <p:ext uri="{BB962C8B-B14F-4D97-AF65-F5344CB8AC3E}">
        <p14:creationId xmlns:p14="http://schemas.microsoft.com/office/powerpoint/2010/main" val="25945346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339" y="1954"/>
            <a:ext cx="10515600" cy="1325563"/>
          </a:xfrm>
        </p:spPr>
        <p:txBody>
          <a:bodyPr>
            <a:normAutofit/>
          </a:bodyPr>
          <a:lstStyle/>
          <a:p>
            <a:r>
              <a:rPr lang="en-GB" sz="4000">
                <a:latin typeface="Futura" pitchFamily="50" charset="0"/>
              </a:rPr>
              <a:t>Planning and documenting</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5420" y="1058339"/>
            <a:ext cx="6263637" cy="5796611"/>
          </a:xfrm>
          <a:ln>
            <a:solidFill>
              <a:schemeClr val="tx1"/>
            </a:solidFill>
          </a:ln>
        </p:spPr>
        <p:txBody>
          <a:bodyPr vert="horz" lIns="91440" tIns="45720" rIns="91440" bIns="45720" rtlCol="0" anchor="t">
            <a:noAutofit/>
          </a:bodyPr>
          <a:lstStyle/>
          <a:p>
            <a:pPr algn="ctr">
              <a:buNone/>
            </a:pPr>
            <a:endParaRPr lang="en-US" sz="1200" dirty="0"/>
          </a:p>
          <a:p>
            <a:pPr algn="ctr">
              <a:buNone/>
            </a:pPr>
            <a:r>
              <a:rPr lang="en-US" sz="1200" dirty="0"/>
              <a:t>Planning a shoot allows you to determine which photographs you need and what elements need to be included. This means that it will save the photographer as well as any others involved time as they can get straight on with the images that need to be taken instead of trying to come up with ideas on the spot. By planning your shots, it means that you already know what locations are needed and any permissions that you will need to get before you arrive depending on what kind of shoot is being done. As well as the location, you would need to know what equipment you will need and so this would be very important to plan ahead for as then you can make sure you have all the right equipment and you're not missing anything crucial for the photoshoot. </a:t>
            </a:r>
            <a:endParaRPr lang="en-GB" sz="1200" dirty="0"/>
          </a:p>
          <a:p>
            <a:pPr algn="ctr">
              <a:buNone/>
            </a:pPr>
            <a:r>
              <a:rPr lang="en-US" sz="1200" dirty="0"/>
              <a:t>Researching ideas and documenting them means that you can then adapt them later if things are rescheduled or the location/equipment is unavailable. This includes then researching back up plans in case this happens. Documenting the process of a photoshoot can be important as if you wanted to try and retake those same images without documenting the settings, location and the equipment used then it would be difficult to remember everything exactly making it hard to recreate the images. By doing this it would also help you improve as you could then recognize where you went wrong in the photoshoot and improve next time. Also, if needed to it would make it hard to then document how you took the images in case you wanted to share the process with other people that are inspired by your work.</a:t>
            </a:r>
          </a:p>
          <a:p>
            <a:pPr marL="0" indent="0" algn="ctr">
              <a:buNone/>
            </a:pPr>
            <a:r>
              <a:rPr lang="en-GB" sz="1200" dirty="0"/>
              <a:t>The student example shows how  a photo can inspire ideas and research to then take photos themselves. In this case, the student was inspired by a photo with a clock tower in the background as it reminded them of the Guild Halls's clock which is where they then travelled to. Documenting the place in which images were taken or researching a landmark shown in an image can help plan more ideas along the same path. They then adapted the initial found image in which instead of doing a staged image the student decided to change their idea to focus more on the un-staged moments, showing how ideas can develop more overtime and with documenting the ideas, they can manipulate certain areas of the idea at a time. </a:t>
            </a:r>
          </a:p>
        </p:txBody>
      </p:sp>
      <p:pic>
        <p:nvPicPr>
          <p:cNvPr id="6" name="Picture 5">
            <a:extLst>
              <a:ext uri="{FF2B5EF4-FFF2-40B4-BE49-F238E27FC236}">
                <a16:creationId xmlns:a16="http://schemas.microsoft.com/office/drawing/2014/main" id="{B1AA5348-969C-CBEB-8B35-632BFCF40357}"/>
              </a:ext>
            </a:extLst>
          </p:cNvPr>
          <p:cNvPicPr>
            <a:picLocks noChangeAspect="1"/>
          </p:cNvPicPr>
          <p:nvPr/>
        </p:nvPicPr>
        <p:blipFill>
          <a:blip r:embed="rId2"/>
          <a:stretch>
            <a:fillRect/>
          </a:stretch>
        </p:blipFill>
        <p:spPr>
          <a:xfrm>
            <a:off x="6304209" y="1327517"/>
            <a:ext cx="5887791" cy="4622191"/>
          </a:xfrm>
          <a:prstGeom prst="rect">
            <a:avLst/>
          </a:prstGeom>
        </p:spPr>
      </p:pic>
    </p:spTree>
    <p:extLst>
      <p:ext uri="{BB962C8B-B14F-4D97-AF65-F5344CB8AC3E}">
        <p14:creationId xmlns:p14="http://schemas.microsoft.com/office/powerpoint/2010/main" val="35980244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How did they do this?</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Autofit/>
          </a:bodyPr>
          <a:lstStyle/>
          <a:p>
            <a:pPr>
              <a:buNone/>
            </a:pPr>
            <a:endParaRPr lang="en-US" sz="1400" dirty="0"/>
          </a:p>
          <a:p>
            <a:pPr algn="ctr">
              <a:buNone/>
            </a:pPr>
            <a:r>
              <a:rPr lang="en-US" sz="1400" dirty="0"/>
              <a:t>The image to the right was taken by </a:t>
            </a:r>
            <a:r>
              <a:rPr lang="en-US" sz="1400" dirty="0" err="1"/>
              <a:t>Muntaka</a:t>
            </a:r>
            <a:r>
              <a:rPr lang="en-US" sz="1400" dirty="0"/>
              <a:t> </a:t>
            </a:r>
            <a:r>
              <a:rPr lang="en-US" sz="1400" dirty="0" err="1"/>
              <a:t>Chasant</a:t>
            </a:r>
            <a:r>
              <a:rPr lang="en-US" sz="1400" dirty="0"/>
              <a:t> in Ghana which shows a male walking over an e-waste site and an image of a bird’s eye view of the site as well. The aim of this photoshoot was to show the aftermath of technology and how much waste comes from having it in the world. Showing this location of all the waste also allows us to see how damaging technology is to the world and nature. When looking at the image you can’t see any nature, it’s all just waste of the technology that we make, which shows how consuming it is and how it changes the environment of places. These images were taken over a year allowing the photographer to understand what happens daily and yearly on an e-waste site and seeing the damage it does. However, by doing this shoot, the photographer also got to see how locals work with the waste and create things, such as a guy named Maxwell burnt old waste cables to build a new house for his family.</a:t>
            </a:r>
          </a:p>
          <a:p>
            <a:pPr>
              <a:buNone/>
            </a:pPr>
            <a:endParaRPr lang="en-US" sz="1400" dirty="0"/>
          </a:p>
          <a:p>
            <a:pPr algn="ctr">
              <a:buNone/>
            </a:pPr>
            <a:r>
              <a:rPr lang="en-US" sz="1400" dirty="0"/>
              <a:t>In order to create these image </a:t>
            </a:r>
            <a:r>
              <a:rPr lang="en-US" sz="1400" dirty="0" err="1"/>
              <a:t>Muntaka</a:t>
            </a:r>
            <a:r>
              <a:rPr lang="en-US" sz="1400" dirty="0"/>
              <a:t> most likely used a standard lens on his camera to capture the photo of the boy walking on the waste site. However, for the bird’s eye view shot he most likely used a drone of some sort to get above the waste without getting anything other than the technological waste in the image. For the lighting, it was most, likely taken with natural lighting allowing there not to be any harsh shadows or highlights created by the flash of a camera.</a:t>
            </a:r>
          </a:p>
        </p:txBody>
      </p:sp>
      <p:pic>
        <p:nvPicPr>
          <p:cNvPr id="5" name="Picture 4" descr="A child walking in a pile of trash&#10;&#10;Description automatically generated">
            <a:extLst>
              <a:ext uri="{FF2B5EF4-FFF2-40B4-BE49-F238E27FC236}">
                <a16:creationId xmlns:a16="http://schemas.microsoft.com/office/drawing/2014/main" id="{7956E124-D25D-C48F-BE0A-8EA9C7F3CAA4}"/>
              </a:ext>
            </a:extLst>
          </p:cNvPr>
          <p:cNvPicPr>
            <a:picLocks noChangeAspect="1"/>
          </p:cNvPicPr>
          <p:nvPr/>
        </p:nvPicPr>
        <p:blipFill>
          <a:blip r:embed="rId2"/>
          <a:stretch>
            <a:fillRect/>
          </a:stretch>
        </p:blipFill>
        <p:spPr>
          <a:xfrm>
            <a:off x="6101880" y="1012031"/>
            <a:ext cx="5869926" cy="4369595"/>
          </a:xfrm>
          <a:prstGeom prst="rect">
            <a:avLst/>
          </a:prstGeom>
        </p:spPr>
      </p:pic>
      <p:sp>
        <p:nvSpPr>
          <p:cNvPr id="6" name="TextBox 5">
            <a:extLst>
              <a:ext uri="{FF2B5EF4-FFF2-40B4-BE49-F238E27FC236}">
                <a16:creationId xmlns:a16="http://schemas.microsoft.com/office/drawing/2014/main" id="{E753327D-6FC4-ED58-34E7-B759EC8B5DA7}"/>
              </a:ext>
            </a:extLst>
          </p:cNvPr>
          <p:cNvSpPr txBox="1"/>
          <p:nvPr/>
        </p:nvSpPr>
        <p:spPr>
          <a:xfrm>
            <a:off x="6417733" y="5514622"/>
            <a:ext cx="38156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__Archivo_Narrow_003b71"/>
                <a:hlinkClick r:id="rId3"/>
              </a:rPr>
              <a:t>Muntaka Chasant</a:t>
            </a:r>
            <a:r>
              <a:rPr lang="en-US">
                <a:latin typeface="__Archivo_Narrow_003b71"/>
              </a:rPr>
              <a:t>, </a:t>
            </a:r>
            <a:r>
              <a:rPr lang="en-US">
                <a:latin typeface="__Archivo_Narrow_003b71"/>
                <a:hlinkClick r:id="rId4"/>
              </a:rPr>
              <a:t>Bénédicte Kurzen</a:t>
            </a:r>
            <a:endParaRPr lang="en-US"/>
          </a:p>
        </p:txBody>
      </p:sp>
    </p:spTree>
    <p:extLst>
      <p:ext uri="{BB962C8B-B14F-4D97-AF65-F5344CB8AC3E}">
        <p14:creationId xmlns:p14="http://schemas.microsoft.com/office/powerpoint/2010/main" val="35854381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F7D44-D435-B3A5-E15C-4971B4DCD9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BE4B2D-5E1D-75BE-C3E4-E68E43D1806F}"/>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How did they do this? (continued)</a:t>
            </a:r>
          </a:p>
        </p:txBody>
      </p:sp>
      <p:sp>
        <p:nvSpPr>
          <p:cNvPr id="3" name="Content Placeholder 2">
            <a:extLst>
              <a:ext uri="{FF2B5EF4-FFF2-40B4-BE49-F238E27FC236}">
                <a16:creationId xmlns:a16="http://schemas.microsoft.com/office/drawing/2014/main" id="{9E50A850-A3CA-F73D-245A-F2C761064D1A}"/>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lgn="ctr">
              <a:buNone/>
            </a:pPr>
            <a:endParaRPr lang="en-US" sz="1600" dirty="0"/>
          </a:p>
          <a:p>
            <a:pPr marL="0" indent="0" algn="ctr">
              <a:buNone/>
            </a:pPr>
            <a:r>
              <a:rPr lang="en-US" sz="1600" dirty="0"/>
              <a:t>These photos were taken in Ghana and more specifically, the Upper East region which is known as one of the most climate impacted areas of Ghana. It is also known as a well-known livelihood of rain-fed agriculture meaning that in order to farm they rely of the water from rainfall. This could also be linked to the idea of the locals there living in poverty. This would make sense due to them using the e-waste to build housing and other supplies for them that they need. Using this information, it shows how the photographer most likely researched this location and the e-waste site before going. This included getting in touch with people there already if they could. Along with the environment that the locals live in, it is also a danger toward them as kids to adults end up working on these sites to make money for their families and make stuff to use. This includes burning the waste which itself causes danger. This project shows how wasteful we are with technology, and we should be more considerate about the aftermath of it as just because we get rid of it ourselves doesn’t mean that it just disappears. In this case it becomes someone else's problem which will cause a world problem later on in life.</a:t>
            </a:r>
            <a:endParaRPr lang="en-GB" sz="1600"/>
          </a:p>
        </p:txBody>
      </p:sp>
      <p:pic>
        <p:nvPicPr>
          <p:cNvPr id="4" name="Picture 3" descr="A child walking in a pile of trash&#10;&#10;Description automatically generated">
            <a:extLst>
              <a:ext uri="{FF2B5EF4-FFF2-40B4-BE49-F238E27FC236}">
                <a16:creationId xmlns:a16="http://schemas.microsoft.com/office/drawing/2014/main" id="{A94E0CBB-108B-5B8E-5D2F-EF7DCFC44D0E}"/>
              </a:ext>
            </a:extLst>
          </p:cNvPr>
          <p:cNvPicPr>
            <a:picLocks noChangeAspect="1"/>
          </p:cNvPicPr>
          <p:nvPr/>
        </p:nvPicPr>
        <p:blipFill>
          <a:blip r:embed="rId2"/>
          <a:stretch>
            <a:fillRect/>
          </a:stretch>
        </p:blipFill>
        <p:spPr>
          <a:xfrm>
            <a:off x="5970912" y="1226343"/>
            <a:ext cx="5953269" cy="4417220"/>
          </a:xfrm>
          <a:prstGeom prst="rect">
            <a:avLst/>
          </a:prstGeom>
        </p:spPr>
      </p:pic>
      <p:sp>
        <p:nvSpPr>
          <p:cNvPr id="5" name="TextBox 4">
            <a:extLst>
              <a:ext uri="{FF2B5EF4-FFF2-40B4-BE49-F238E27FC236}">
                <a16:creationId xmlns:a16="http://schemas.microsoft.com/office/drawing/2014/main" id="{65BACD2A-2303-ECCE-3FC4-8A904702C3B4}"/>
              </a:ext>
            </a:extLst>
          </p:cNvPr>
          <p:cNvSpPr txBox="1"/>
          <p:nvPr/>
        </p:nvSpPr>
        <p:spPr>
          <a:xfrm>
            <a:off x="7024512" y="5825066"/>
            <a:ext cx="36604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__Archivo_Narrow_003b71"/>
                <a:hlinkClick r:id="rId3"/>
              </a:rPr>
              <a:t>Muntaka Chasant</a:t>
            </a:r>
            <a:r>
              <a:rPr lang="en-US">
                <a:latin typeface="__Archivo_Narrow_003b71"/>
              </a:rPr>
              <a:t>, </a:t>
            </a:r>
            <a:r>
              <a:rPr lang="en-US">
                <a:latin typeface="__Archivo_Narrow_003b71"/>
                <a:hlinkClick r:id="rId4"/>
              </a:rPr>
              <a:t>Bénédicte Kurzen</a:t>
            </a:r>
            <a:endParaRPr lang="en-US"/>
          </a:p>
        </p:txBody>
      </p:sp>
    </p:spTree>
    <p:extLst>
      <p:ext uri="{BB962C8B-B14F-4D97-AF65-F5344CB8AC3E}">
        <p14:creationId xmlns:p14="http://schemas.microsoft.com/office/powerpoint/2010/main" val="34834271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14B4A-1C3C-0D2F-B3C3-5AB820AE18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019A1-1075-6045-21F5-553D270E08EA}"/>
              </a:ext>
            </a:extLst>
          </p:cNvPr>
          <p:cNvSpPr>
            <a:spLocks noGrp="1"/>
          </p:cNvSpPr>
          <p:nvPr>
            <p:ph type="title"/>
          </p:nvPr>
        </p:nvSpPr>
        <p:spPr>
          <a:xfrm>
            <a:off x="-4801" y="357"/>
            <a:ext cx="10515600" cy="1325563"/>
          </a:xfrm>
        </p:spPr>
        <p:txBody>
          <a:bodyPr>
            <a:normAutofit/>
          </a:bodyPr>
          <a:lstStyle/>
          <a:p>
            <a:r>
              <a:rPr lang="en-GB" sz="4000">
                <a:latin typeface="Futura" pitchFamily="50" charset="0"/>
              </a:rPr>
              <a:t>Planning your next roll of film</a:t>
            </a:r>
          </a:p>
        </p:txBody>
      </p:sp>
      <p:sp>
        <p:nvSpPr>
          <p:cNvPr id="3" name="Content Placeholder 2">
            <a:extLst>
              <a:ext uri="{FF2B5EF4-FFF2-40B4-BE49-F238E27FC236}">
                <a16:creationId xmlns:a16="http://schemas.microsoft.com/office/drawing/2014/main" id="{686BFF2B-2376-358B-4D98-9311C670A9BD}"/>
              </a:ext>
            </a:extLst>
          </p:cNvPr>
          <p:cNvSpPr>
            <a:spLocks noGrp="1"/>
          </p:cNvSpPr>
          <p:nvPr>
            <p:ph idx="1"/>
          </p:nvPr>
        </p:nvSpPr>
        <p:spPr>
          <a:xfrm>
            <a:off x="-172" y="1016006"/>
            <a:ext cx="6076733" cy="5831755"/>
          </a:xfrm>
          <a:ln>
            <a:solidFill>
              <a:schemeClr val="tx1"/>
            </a:solidFill>
          </a:ln>
        </p:spPr>
        <p:txBody>
          <a:bodyPr vert="horz" lIns="91440" tIns="45720" rIns="91440" bIns="45720" rtlCol="0" anchor="t">
            <a:normAutofit/>
          </a:bodyPr>
          <a:lstStyle/>
          <a:p>
            <a:pPr algn="ctr">
              <a:buNone/>
            </a:pPr>
            <a:endParaRPr lang="en-US" sz="1600" dirty="0"/>
          </a:p>
          <a:p>
            <a:pPr algn="ctr">
              <a:buNone/>
            </a:pPr>
            <a:r>
              <a:rPr lang="en-US" sz="1600" dirty="0"/>
              <a:t>The aim for my next roll of film is to take a 35mm film camera around Swansea and capture the parts of Swansea that some may miss when walking pass. I want to focus my attention on the abandoned, older buildings/ places of Swansea. The images on the right are two places that I always walk past on my daily walk around Swansea. The bottom image stands out to me as nature has overgrown around them and they are positioned where newer buildings have been built around them and they are still standing without being changed. This made me think that they have been forgotten about. The top building is still being used however it has the atmosphere of being old due to the difference in the way the building looks compared to others surrounding it and the nature in the surrounding area. </a:t>
            </a:r>
            <a:endParaRPr lang="en-US" dirty="0"/>
          </a:p>
          <a:p>
            <a:pPr algn="ctr">
              <a:buNone/>
            </a:pPr>
            <a:endParaRPr lang="en-US" sz="1600"/>
          </a:p>
          <a:p>
            <a:pPr algn="ctr">
              <a:buNone/>
            </a:pPr>
            <a:r>
              <a:rPr lang="en-US" sz="1600" dirty="0"/>
              <a:t>For this I plan to use natural lighting with a 35mm camera. I will use black and white film to show a higher contrast between the highlights and shadows within my images once they have been printed. Since I am using natural lighting it means that I can’t control the weather or how bright it will be on the day I will take the photographs. I will set myself a couple of days which gives me some time in case the weather is bad, it allows me to work around it.</a:t>
            </a:r>
          </a:p>
          <a:p>
            <a:pPr marL="0" indent="0" algn="ctr">
              <a:buNone/>
            </a:pPr>
            <a:endParaRPr lang="en-GB" sz="1600"/>
          </a:p>
          <a:p>
            <a:pPr marL="514350" indent="-514350" algn="ctr">
              <a:buFont typeface="Aptos Display" panose="02110004020202020204"/>
              <a:buAutoNum type="arabicPeriod" startAt="5"/>
            </a:pPr>
            <a:endParaRPr lang="en-GB" sz="1800"/>
          </a:p>
        </p:txBody>
      </p:sp>
      <p:pic>
        <p:nvPicPr>
          <p:cNvPr id="4" name="Picture 3" descr="A screenshot of a google map&#10;&#10;Description automatically generated">
            <a:extLst>
              <a:ext uri="{FF2B5EF4-FFF2-40B4-BE49-F238E27FC236}">
                <a16:creationId xmlns:a16="http://schemas.microsoft.com/office/drawing/2014/main" id="{DF97B3E9-3FFE-36D5-A59E-C53FBCDE8C99}"/>
              </a:ext>
            </a:extLst>
          </p:cNvPr>
          <p:cNvPicPr>
            <a:picLocks noChangeAspect="1"/>
          </p:cNvPicPr>
          <p:nvPr/>
        </p:nvPicPr>
        <p:blipFill>
          <a:blip r:embed="rId2"/>
          <a:stretch>
            <a:fillRect/>
          </a:stretch>
        </p:blipFill>
        <p:spPr>
          <a:xfrm>
            <a:off x="8704664" y="71886"/>
            <a:ext cx="3480974" cy="3206152"/>
          </a:xfrm>
          <a:prstGeom prst="rect">
            <a:avLst/>
          </a:prstGeom>
        </p:spPr>
      </p:pic>
      <p:pic>
        <p:nvPicPr>
          <p:cNvPr id="6" name="Picture 5" descr="A screenshot of a computer screen&#10;&#10;Description automatically generated">
            <a:extLst>
              <a:ext uri="{FF2B5EF4-FFF2-40B4-BE49-F238E27FC236}">
                <a16:creationId xmlns:a16="http://schemas.microsoft.com/office/drawing/2014/main" id="{0C90CC27-BDE7-9C68-B03F-279ABBB2B1E7}"/>
              </a:ext>
            </a:extLst>
          </p:cNvPr>
          <p:cNvPicPr>
            <a:picLocks noChangeAspect="1"/>
          </p:cNvPicPr>
          <p:nvPr/>
        </p:nvPicPr>
        <p:blipFill>
          <a:blip r:embed="rId3"/>
          <a:stretch>
            <a:fillRect/>
          </a:stretch>
        </p:blipFill>
        <p:spPr>
          <a:xfrm>
            <a:off x="6091201" y="3278037"/>
            <a:ext cx="4121522" cy="3579963"/>
          </a:xfrm>
          <a:prstGeom prst="rect">
            <a:avLst/>
          </a:prstGeom>
        </p:spPr>
      </p:pic>
    </p:spTree>
    <p:extLst>
      <p:ext uri="{BB962C8B-B14F-4D97-AF65-F5344CB8AC3E}">
        <p14:creationId xmlns:p14="http://schemas.microsoft.com/office/powerpoint/2010/main" val="26080899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2DF608-99E5-0018-32EA-0E4CAF462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8A495-0C55-8253-5F54-4C6F90FD1726}"/>
              </a:ext>
            </a:extLst>
          </p:cNvPr>
          <p:cNvSpPr>
            <a:spLocks noGrp="1"/>
          </p:cNvSpPr>
          <p:nvPr>
            <p:ph type="title"/>
          </p:nvPr>
        </p:nvSpPr>
        <p:spPr>
          <a:xfrm>
            <a:off x="-4801" y="357"/>
            <a:ext cx="10515600" cy="1325563"/>
          </a:xfrm>
        </p:spPr>
        <p:txBody>
          <a:bodyPr>
            <a:normAutofit/>
          </a:bodyPr>
          <a:lstStyle/>
          <a:p>
            <a:r>
              <a:rPr lang="en-GB" sz="4000">
                <a:latin typeface="Futura" pitchFamily="50" charset="0"/>
              </a:rPr>
              <a:t>Documenting your roll of film</a:t>
            </a:r>
          </a:p>
        </p:txBody>
      </p:sp>
      <p:sp>
        <p:nvSpPr>
          <p:cNvPr id="3" name="Content Placeholder 2">
            <a:extLst>
              <a:ext uri="{FF2B5EF4-FFF2-40B4-BE49-F238E27FC236}">
                <a16:creationId xmlns:a16="http://schemas.microsoft.com/office/drawing/2014/main" id="{F217A3BE-B2E2-7C2E-A1F0-FD9CAAE7A194}"/>
              </a:ext>
            </a:extLst>
          </p:cNvPr>
          <p:cNvSpPr>
            <a:spLocks noGrp="1"/>
          </p:cNvSpPr>
          <p:nvPr>
            <p:ph idx="1"/>
          </p:nvPr>
        </p:nvSpPr>
        <p:spPr>
          <a:xfrm>
            <a:off x="-172" y="1016006"/>
            <a:ext cx="5803564" cy="5846133"/>
          </a:xfrm>
          <a:ln>
            <a:solidFill>
              <a:schemeClr val="tx1"/>
            </a:solidFill>
          </a:ln>
        </p:spPr>
        <p:txBody>
          <a:bodyPr vert="horz" lIns="91440" tIns="45720" rIns="91440" bIns="45720" rtlCol="0" anchor="t">
            <a:normAutofit lnSpcReduction="10000"/>
          </a:bodyPr>
          <a:lstStyle/>
          <a:p>
            <a:pPr marL="0" indent="0" algn="ctr">
              <a:buNone/>
            </a:pPr>
            <a:endParaRPr lang="en-US" sz="2000" dirty="0"/>
          </a:p>
          <a:p>
            <a:pPr marL="0" indent="0" algn="ctr">
              <a:buNone/>
            </a:pPr>
            <a:r>
              <a:rPr lang="en-US" sz="2000" dirty="0"/>
              <a:t>I believe my photo shoot went really well in which I took all of the photos that I would have liked to as well as some extra which were not necessary however, I think when looking at them with the other images could connect in some way or another. I visited my initial places on my plan that I made. The image on the right shows the result of the top location that I had picked. This was due to me not taking any behind the scenes images while on location taking my photos. </a:t>
            </a:r>
            <a:endParaRPr lang="en-GB" sz="1800"/>
          </a:p>
          <a:p>
            <a:pPr marL="0" indent="0" algn="ctr">
              <a:buNone/>
            </a:pPr>
            <a:r>
              <a:rPr lang="en-US" sz="2000" dirty="0"/>
              <a:t>Unfortunately, my other location’s image didn’t turn out how I expected. I believe that I may not have loaded the film correctly in the film camera as half of that photo got cut off. However, even without that image I think the photo shoot went well. Moving forward I will plan more locations so I don’t run out of ideas while I'm out taking them and also, I will do some research to ensure that I am loading my film correctly into the camera making sure that I don’t screw up the first image again like on the film I just took.</a:t>
            </a:r>
            <a:endParaRPr lang="en-GB" sz="1800" dirty="0"/>
          </a:p>
          <a:p>
            <a:pPr marL="0" indent="0">
              <a:buNone/>
            </a:pPr>
            <a:endParaRPr lang="en-GB" sz="1300"/>
          </a:p>
          <a:p>
            <a:pPr marL="0" indent="0">
              <a:buNone/>
            </a:pPr>
            <a:endParaRPr lang="en-GB" sz="1300"/>
          </a:p>
          <a:p>
            <a:pPr marL="514350" indent="-514350">
              <a:buFont typeface="+mj-lt"/>
              <a:buAutoNum type="arabicPeriod" startAt="5"/>
            </a:pPr>
            <a:endParaRPr lang="en-GB" sz="1400"/>
          </a:p>
        </p:txBody>
      </p:sp>
      <p:pic>
        <p:nvPicPr>
          <p:cNvPr id="6" name="Picture 5">
            <a:extLst>
              <a:ext uri="{FF2B5EF4-FFF2-40B4-BE49-F238E27FC236}">
                <a16:creationId xmlns:a16="http://schemas.microsoft.com/office/drawing/2014/main" id="{771A636D-29C0-297D-540F-44DE1476B236}"/>
              </a:ext>
            </a:extLst>
          </p:cNvPr>
          <p:cNvPicPr>
            <a:picLocks noChangeAspect="1"/>
          </p:cNvPicPr>
          <p:nvPr/>
        </p:nvPicPr>
        <p:blipFill>
          <a:blip r:embed="rId2"/>
          <a:stretch>
            <a:fillRect/>
          </a:stretch>
        </p:blipFill>
        <p:spPr>
          <a:xfrm>
            <a:off x="5851017" y="1680878"/>
            <a:ext cx="6277851" cy="4067743"/>
          </a:xfrm>
          <a:prstGeom prst="rect">
            <a:avLst/>
          </a:prstGeom>
        </p:spPr>
      </p:pic>
    </p:spTree>
    <p:extLst>
      <p:ext uri="{BB962C8B-B14F-4D97-AF65-F5344CB8AC3E}">
        <p14:creationId xmlns:p14="http://schemas.microsoft.com/office/powerpoint/2010/main" val="25326401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BFA05BA-9A4B-D32C-1952-EC868D3CCD7B}"/>
              </a:ext>
            </a:extLst>
          </p:cNvPr>
          <p:cNvPicPr>
            <a:picLocks noChangeAspect="1"/>
          </p:cNvPicPr>
          <p:nvPr/>
        </p:nvPicPr>
        <p:blipFill>
          <a:blip r:embed="rId2"/>
          <a:srcRect t="10209" r="243" b="6265"/>
          <a:stretch/>
        </p:blipFill>
        <p:spPr>
          <a:xfrm>
            <a:off x="1" y="0"/>
            <a:ext cx="12192000" cy="6858000"/>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288223" y="742950"/>
            <a:ext cx="10162309" cy="1855304"/>
          </a:xfrm>
          <a:solidFill>
            <a:srgbClr val="FFD5E4"/>
          </a:solidFill>
        </p:spPr>
        <p:txBody>
          <a:bodyPr lIns="72000" tIns="144000" rIns="72000" bIns="72000" anchor="ctr">
            <a:normAutofit fontScale="90000"/>
          </a:bodyPr>
          <a:lstStyle/>
          <a:p>
            <a:r>
              <a:rPr lang="en-GB" dirty="0">
                <a:latin typeface="Futura" pitchFamily="50" charset="0"/>
              </a:rPr>
              <a:t>PROJECT CYCLE-</a:t>
            </a:r>
            <a:br>
              <a:rPr lang="en-GB" dirty="0">
                <a:latin typeface="Futura" pitchFamily="50" charset="0"/>
              </a:rPr>
            </a:br>
            <a:r>
              <a:rPr lang="en-GB" dirty="0">
                <a:latin typeface="Futura" pitchFamily="50" charset="0"/>
              </a:rPr>
              <a:t>Contact Sheets</a:t>
            </a:r>
          </a:p>
        </p:txBody>
      </p:sp>
    </p:spTree>
    <p:extLst>
      <p:ext uri="{BB962C8B-B14F-4D97-AF65-F5344CB8AC3E}">
        <p14:creationId xmlns:p14="http://schemas.microsoft.com/office/powerpoint/2010/main" val="27785870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72" y="1016006"/>
            <a:ext cx="5976092" cy="5759869"/>
          </a:xfrm>
          <a:ln>
            <a:solidFill>
              <a:schemeClr val="tx1"/>
            </a:solidFill>
          </a:ln>
        </p:spPr>
        <p:txBody>
          <a:bodyPr vert="horz" lIns="91440" tIns="45720" rIns="91440" bIns="45720" rtlCol="0" anchor="t">
            <a:normAutofit lnSpcReduction="10000"/>
          </a:bodyPr>
          <a:lstStyle/>
          <a:p>
            <a:pPr marL="0" indent="0" algn="ctr">
              <a:buNone/>
            </a:pPr>
            <a:r>
              <a:rPr lang="en-GB" sz="2000" kern="100" dirty="0">
                <a:effectLst/>
                <a:latin typeface="Aptos"/>
                <a:ea typeface="Aptos" panose="020B0004020202020204" pitchFamily="34" charset="0"/>
                <a:cs typeface="Times New Roman"/>
              </a:rPr>
              <a:t>A contact sheet is used to view a photographer’s collection of images as a whole rather than individually. This helps to locate the best images of the bunch and identify any weakness or mistakes that were taken. </a:t>
            </a:r>
            <a:r>
              <a:rPr lang="en-GB" sz="2000" kern="100" dirty="0">
                <a:latin typeface="Aptos"/>
                <a:ea typeface="Aptos" panose="020B0004020202020204" pitchFamily="34" charset="0"/>
                <a:cs typeface="Times New Roman"/>
              </a:rPr>
              <a:t>By looking at the images together, it allows the photographer to pick images that work well as a set to use as the overview of the shoot that was done. </a:t>
            </a:r>
            <a:endParaRPr lang="en-GB" sz="2000" kern="100">
              <a:latin typeface="Aptos"/>
              <a:ea typeface="Aptos" panose="020B0004020202020204" pitchFamily="34" charset="0"/>
              <a:cs typeface="Times New Roman" panose="02020603050405020304" pitchFamily="18" charset="0"/>
            </a:endParaRPr>
          </a:p>
          <a:p>
            <a:pPr marL="0" indent="0" algn="ctr">
              <a:buNone/>
            </a:pPr>
            <a:r>
              <a:rPr lang="en-GB" sz="2000" kern="100" dirty="0">
                <a:latin typeface="Aptos"/>
                <a:ea typeface="Aptos" panose="020B0004020202020204" pitchFamily="34" charset="0"/>
                <a:cs typeface="Times New Roman"/>
              </a:rPr>
              <a:t>After using the contact sheet, it can be kept for future shoots to help plan what things went well and what things could change. For example, if a certain pose was used and was liked then it was documented so you wouldn't have to remember it. Using analogue was very different from digital as it meant that I was more focused on the Images that I was taking and the steps I did to achieve the negatives from developing them in the tanks and then also then printing a contact sheet to select my images. Instead of digital where I would look at the images individually and not focus on how many photos I was taking and didn't plan my images beforehand like I would do on film.</a:t>
            </a:r>
          </a:p>
          <a:p>
            <a:endParaRPr lang="en-GB" sz="1400" dirty="0">
              <a:latin typeface="Aptos"/>
              <a:ea typeface="Aptos" panose="020B000402020202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B29F44B9-0A12-F5A1-5147-28BDC2D13E28}"/>
              </a:ext>
            </a:extLst>
          </p:cNvPr>
          <p:cNvPicPr>
            <a:picLocks noChangeAspect="1"/>
          </p:cNvPicPr>
          <p:nvPr/>
        </p:nvPicPr>
        <p:blipFill>
          <a:blip r:embed="rId2"/>
          <a:stretch>
            <a:fillRect/>
          </a:stretch>
        </p:blipFill>
        <p:spPr>
          <a:xfrm>
            <a:off x="6158197" y="749402"/>
            <a:ext cx="5982535" cy="5696745"/>
          </a:xfrm>
          <a:prstGeom prst="rect">
            <a:avLst/>
          </a:prstGeom>
        </p:spPr>
      </p:pic>
    </p:spTree>
    <p:extLst>
      <p:ext uri="{BB962C8B-B14F-4D97-AF65-F5344CB8AC3E}">
        <p14:creationId xmlns:p14="http://schemas.microsoft.com/office/powerpoint/2010/main" val="22526691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3511" y="3277"/>
            <a:ext cx="10515600" cy="1325563"/>
          </a:xfrm>
        </p:spPr>
        <p:txBody>
          <a:bodyPr>
            <a:normAutofit/>
          </a:bodyPr>
          <a:lstStyle/>
          <a:p>
            <a:r>
              <a:rPr lang="en-GB" sz="4000" i="1">
                <a:latin typeface="Futura" pitchFamily="50" charset="0"/>
              </a:rPr>
              <a:t>Task 1A</a:t>
            </a:r>
            <a:endParaRPr lang="en-GB" sz="4000">
              <a:latin typeface="Futura" pitchFamily="50" charset="0"/>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590639" y="1158878"/>
            <a:ext cx="5501640" cy="5136477"/>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None/>
            </a:pPr>
            <a:endParaRPr lang="en-GB" sz="1600" dirty="0">
              <a:ea typeface="+mn-lt"/>
              <a:cs typeface="+mn-lt"/>
            </a:endParaRPr>
          </a:p>
          <a:p>
            <a:pPr algn="ctr">
              <a:buNone/>
            </a:pPr>
            <a:r>
              <a:rPr lang="en-GB" sz="1600" dirty="0">
                <a:ea typeface="+mn-lt"/>
                <a:cs typeface="+mn-lt"/>
              </a:rPr>
              <a:t>The contact sheet to the right shows a lady getting her makeup done. It is unclear at first if it is herself doing the makeup or someone else. From the photos included in the shoot, it shows that the lady getting the makeup done is an older lady due to the wrinkles in her skin and other features. After discussing the images with my group, we had learnt that the lady in the photo was Joan Crawford who was an actress in 1959. These images were taken by Eve Arnold who was a photographer for Magnum. Joan Crawford was very well known however behind the images and the acting she did, it was found that she was cruel and abusive to not only her children but also co-stars that she would work with. The images shown in the contact print show the actress outing makeup on which to me represents the fact that she hides herself behind it. However, due to how up close the camera is, It tells me how she isn’t afraid of people seeing her flaws or perfection to her appearance.</a:t>
            </a:r>
            <a:endParaRPr lang="en-US" sz="1600"/>
          </a:p>
        </p:txBody>
      </p:sp>
      <p:pic>
        <p:nvPicPr>
          <p:cNvPr id="5" name="Picture 4">
            <a:extLst>
              <a:ext uri="{FF2B5EF4-FFF2-40B4-BE49-F238E27FC236}">
                <a16:creationId xmlns:a16="http://schemas.microsoft.com/office/drawing/2014/main" id="{F9023BD2-4475-8C2C-CB87-9E3F1C6DC24B}"/>
              </a:ext>
            </a:extLst>
          </p:cNvPr>
          <p:cNvPicPr>
            <a:picLocks noChangeAspect="1"/>
          </p:cNvPicPr>
          <p:nvPr/>
        </p:nvPicPr>
        <p:blipFill>
          <a:blip r:embed="rId2"/>
          <a:stretch>
            <a:fillRect/>
          </a:stretch>
        </p:blipFill>
        <p:spPr>
          <a:xfrm>
            <a:off x="6590959" y="0"/>
            <a:ext cx="4877481" cy="6439799"/>
          </a:xfrm>
          <a:prstGeom prst="rect">
            <a:avLst/>
          </a:prstGeom>
        </p:spPr>
      </p:pic>
    </p:spTree>
    <p:extLst>
      <p:ext uri="{BB962C8B-B14F-4D97-AF65-F5344CB8AC3E}">
        <p14:creationId xmlns:p14="http://schemas.microsoft.com/office/powerpoint/2010/main" val="9957841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4AC8D-D7C2-DDFC-1B20-7480091A3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DD91C-2FB7-FD9E-4F51-B7D84B05CE1A}"/>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Task 1B</a:t>
            </a:r>
            <a:endParaRPr lang="en-GB" sz="4000">
              <a:latin typeface="Futura" pitchFamily="50" charset="0"/>
            </a:endParaRPr>
          </a:p>
        </p:txBody>
      </p:sp>
      <p:sp>
        <p:nvSpPr>
          <p:cNvPr id="7" name="Content Placeholder 2">
            <a:extLst>
              <a:ext uri="{FF2B5EF4-FFF2-40B4-BE49-F238E27FC236}">
                <a16:creationId xmlns:a16="http://schemas.microsoft.com/office/drawing/2014/main" id="{482AF593-C4D0-8E12-413F-8F3CA2603142}"/>
              </a:ext>
            </a:extLst>
          </p:cNvPr>
          <p:cNvSpPr txBox="1">
            <a:spLocks/>
          </p:cNvSpPr>
          <p:nvPr/>
        </p:nvSpPr>
        <p:spPr>
          <a:xfrm>
            <a:off x="186950" y="1016004"/>
            <a:ext cx="5702923" cy="5457945"/>
          </a:xfrm>
          <a:prstGeom prst="rect">
            <a:avLst/>
          </a:prstGeom>
          <a:ln>
            <a:solidFill>
              <a:schemeClr val="tx1"/>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1400" dirty="0"/>
          </a:p>
          <a:p>
            <a:pPr marL="0" indent="0" algn="ctr">
              <a:buNone/>
            </a:pPr>
            <a:r>
              <a:rPr lang="en-GB" sz="1600" dirty="0"/>
              <a:t>The image on the top right shows the image I picked from the contact sheet to be my iconic image from the shoot. In the image, the actress is seen putting makeup on however only one side of her face is shown and in focus. This drew my attention to the perfect eyeliner that the actress put on. The other side of her face is hidden with only the eyeliner pencil and eyelashes visible. These are blurred out however it is still obvious what they are giving context on what is happening in the image.</a:t>
            </a:r>
          </a:p>
          <a:p>
            <a:pPr marL="0" indent="0" algn="ctr">
              <a:buNone/>
            </a:pPr>
            <a:endParaRPr lang="en-GB" sz="1600" dirty="0"/>
          </a:p>
          <a:p>
            <a:pPr marL="0" indent="0" algn="ctr">
              <a:buNone/>
            </a:pPr>
            <a:r>
              <a:rPr lang="en-GB" sz="1600" dirty="0"/>
              <a:t>The image at the bottom is very blurry however the image shows the actress doing her eyeliner with a pencil just like the top image however it is shot at a different angle so you can see the full I better. The reason why my group chose this image </a:t>
            </a:r>
            <a:r>
              <a:rPr lang="en-GB" sz="1600" err="1"/>
              <a:t>wqs</a:t>
            </a:r>
            <a:r>
              <a:rPr lang="en-GB" sz="1600" dirty="0"/>
              <a:t> due to the close up of the flaws of the makeup as well as the fact that the actress skin shows flaws. An example of the flaws are the wrinkles that can be seen. The camera angle is shot in a way that makes it clear what is happening in the image and shows a step in her process to get ready when she puts makeup on.</a:t>
            </a:r>
          </a:p>
        </p:txBody>
      </p:sp>
      <p:pic>
        <p:nvPicPr>
          <p:cNvPr id="6" name="Picture 5">
            <a:extLst>
              <a:ext uri="{FF2B5EF4-FFF2-40B4-BE49-F238E27FC236}">
                <a16:creationId xmlns:a16="http://schemas.microsoft.com/office/drawing/2014/main" id="{97E8598B-1548-EBB4-8E68-E8480B1A06BD}"/>
              </a:ext>
            </a:extLst>
          </p:cNvPr>
          <p:cNvPicPr>
            <a:picLocks noChangeAspect="1"/>
          </p:cNvPicPr>
          <p:nvPr/>
        </p:nvPicPr>
        <p:blipFill>
          <a:blip r:embed="rId2"/>
          <a:stretch>
            <a:fillRect/>
          </a:stretch>
        </p:blipFill>
        <p:spPr>
          <a:xfrm>
            <a:off x="6302129" y="100835"/>
            <a:ext cx="5639587" cy="6373114"/>
          </a:xfrm>
          <a:prstGeom prst="rect">
            <a:avLst/>
          </a:prstGeom>
        </p:spPr>
      </p:pic>
    </p:spTree>
    <p:extLst>
      <p:ext uri="{BB962C8B-B14F-4D97-AF65-F5344CB8AC3E}">
        <p14:creationId xmlns:p14="http://schemas.microsoft.com/office/powerpoint/2010/main" val="18347665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345CD-F69C-651E-4136-EF4EEA5C3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67136A-A276-55EB-A736-2BA7E688E10E}"/>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Task 2A</a:t>
            </a:r>
            <a:endParaRPr lang="en-GB" sz="4000">
              <a:latin typeface="Futura" pitchFamily="50" charset="0"/>
            </a:endParaRPr>
          </a:p>
        </p:txBody>
      </p:sp>
      <p:sp>
        <p:nvSpPr>
          <p:cNvPr id="7" name="Content Placeholder 2">
            <a:extLst>
              <a:ext uri="{FF2B5EF4-FFF2-40B4-BE49-F238E27FC236}">
                <a16:creationId xmlns:a16="http://schemas.microsoft.com/office/drawing/2014/main" id="{5DC532E2-4985-36AE-21F8-33A90FFD5299}"/>
              </a:ext>
            </a:extLst>
          </p:cNvPr>
          <p:cNvSpPr txBox="1">
            <a:spLocks/>
          </p:cNvSpPr>
          <p:nvPr/>
        </p:nvSpPr>
        <p:spPr>
          <a:xfrm>
            <a:off x="186949" y="3441940"/>
            <a:ext cx="8139040" cy="3319556"/>
          </a:xfrm>
          <a:prstGeom prst="rect">
            <a:avLst/>
          </a:prstGeom>
          <a:ln>
            <a:solidFill>
              <a:schemeClr val="tx1"/>
            </a:solidFill>
          </a:ln>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When looking at the contact sheet, our group found it hard to come up with an iconic image and three other images however these are the results of our discussion. We wanted an image that we set the scene for the rest of the images which would then become our iconic image. As we wanted people to look at the iconic image and now some of what is happening in the shoot and then will want to look further into it to know what the rest of the shoot turned out like. The iconic image we chose shows two women laughing with each other with one of them facing away from the camera. We found that this image shows the idea of social atmosphere as well the fact that one of them isn't wearing any clothes. This then follows into the other images that were found on the roll of film and in our other three images we picked.</a:t>
            </a:r>
          </a:p>
          <a:p>
            <a:pPr marL="0" indent="0" algn="ctr">
              <a:buNone/>
            </a:pPr>
            <a:endParaRPr lang="en-GB" sz="1600" dirty="0"/>
          </a:p>
          <a:p>
            <a:pPr marL="0" indent="0" algn="ctr">
              <a:buNone/>
            </a:pPr>
            <a:r>
              <a:rPr lang="en-GB" sz="1600" dirty="0"/>
              <a:t>The three other images to go with the iconic image are there to give the viewer a better understanding on what is happening during the shoot that the photographer took. All three images shows comfort within how the models feel due to the fact that some of them are naked which shows that they felt safe to do the shoot. Having more than one person in the frame carries through the idea of being social able from the iconic image. The last image of the three shows two girls sitting down at a table with drinks in front of them. It is unclear what the drinks are which leaves the viewer to have their own thoughts about it. Due to the fact that the image is black and white it makes it harder to see what is on the table that the women are looking at. To me it looks like there are documents which they were reading and discussing. The </a:t>
            </a:r>
            <a:r>
              <a:rPr lang="en-GB" sz="1600"/>
              <a:t>background</a:t>
            </a:r>
            <a:r>
              <a:rPr lang="en-GB" sz="1600" dirty="0"/>
              <a:t> of the two girls is bare except for the one image of the naked women on the wall which is half cut out of the frame. This adds to the effect of the rest of the film, as although they aren't nude in this image it is the common thing in all the images so helps keep the photo linked and tell the viewers that they are in the same place and model's from earlier in the shoot.</a:t>
            </a:r>
          </a:p>
        </p:txBody>
      </p:sp>
      <p:pic>
        <p:nvPicPr>
          <p:cNvPr id="13" name="Picture 12">
            <a:extLst>
              <a:ext uri="{FF2B5EF4-FFF2-40B4-BE49-F238E27FC236}">
                <a16:creationId xmlns:a16="http://schemas.microsoft.com/office/drawing/2014/main" id="{6BA9EDCB-1B75-AABF-0C2C-243E82827629}"/>
              </a:ext>
            </a:extLst>
          </p:cNvPr>
          <p:cNvPicPr>
            <a:picLocks noChangeAspect="1"/>
          </p:cNvPicPr>
          <p:nvPr/>
        </p:nvPicPr>
        <p:blipFill>
          <a:blip r:embed="rId2"/>
          <a:stretch>
            <a:fillRect/>
          </a:stretch>
        </p:blipFill>
        <p:spPr>
          <a:xfrm>
            <a:off x="2748126" y="86621"/>
            <a:ext cx="5229955" cy="3296110"/>
          </a:xfrm>
          <a:prstGeom prst="rect">
            <a:avLst/>
          </a:prstGeom>
        </p:spPr>
      </p:pic>
      <p:pic>
        <p:nvPicPr>
          <p:cNvPr id="15" name="Picture 14">
            <a:extLst>
              <a:ext uri="{FF2B5EF4-FFF2-40B4-BE49-F238E27FC236}">
                <a16:creationId xmlns:a16="http://schemas.microsoft.com/office/drawing/2014/main" id="{62DE836E-8888-5094-331F-D314EED2A298}"/>
              </a:ext>
            </a:extLst>
          </p:cNvPr>
          <p:cNvPicPr>
            <a:picLocks noChangeAspect="1"/>
          </p:cNvPicPr>
          <p:nvPr/>
        </p:nvPicPr>
        <p:blipFill>
          <a:blip r:embed="rId3"/>
          <a:stretch>
            <a:fillRect/>
          </a:stretch>
        </p:blipFill>
        <p:spPr>
          <a:xfrm>
            <a:off x="8404098" y="10881"/>
            <a:ext cx="3600953" cy="6544588"/>
          </a:xfrm>
          <a:prstGeom prst="rect">
            <a:avLst/>
          </a:prstGeom>
        </p:spPr>
      </p:pic>
    </p:spTree>
    <p:extLst>
      <p:ext uri="{BB962C8B-B14F-4D97-AF65-F5344CB8AC3E}">
        <p14:creationId xmlns:p14="http://schemas.microsoft.com/office/powerpoint/2010/main" val="12365106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FAAF9-2E41-2291-7C2A-74E872484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7508C8-7577-4182-1D06-33204E5C301F}"/>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Task 2B</a:t>
            </a:r>
            <a:endParaRPr lang="en-GB" sz="4000">
              <a:latin typeface="Futura" pitchFamily="50" charset="0"/>
            </a:endParaRPr>
          </a:p>
        </p:txBody>
      </p:sp>
      <p:sp>
        <p:nvSpPr>
          <p:cNvPr id="7" name="Content Placeholder 2">
            <a:extLst>
              <a:ext uri="{FF2B5EF4-FFF2-40B4-BE49-F238E27FC236}">
                <a16:creationId xmlns:a16="http://schemas.microsoft.com/office/drawing/2014/main" id="{CC0DA6E2-AC03-F3A7-EFA9-9E00AC5AE094}"/>
              </a:ext>
            </a:extLst>
          </p:cNvPr>
          <p:cNvSpPr txBox="1">
            <a:spLocks/>
          </p:cNvSpPr>
          <p:nvPr/>
        </p:nvSpPr>
        <p:spPr>
          <a:xfrm>
            <a:off x="388233" y="1016004"/>
            <a:ext cx="5501640" cy="5587341"/>
          </a:xfrm>
          <a:prstGeom prst="rect">
            <a:avLst/>
          </a:prstGeom>
          <a:ln>
            <a:solidFill>
              <a:schemeClr val="tx1"/>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1800" dirty="0"/>
          </a:p>
          <a:p>
            <a:pPr marL="0" indent="0" algn="ctr">
              <a:buNone/>
            </a:pPr>
            <a:r>
              <a:rPr lang="en-GB" sz="1800" dirty="0"/>
              <a:t>The image on the right was the last image of the three images I pulled from the contact sheet to go with the iconic image. To edit this image, I would first start by cropping the left edge in a bit as I believe it isn't all necessary. However, I would leave some room still so the image can be considered as rule of thirds. I would also consider rotating the image slightly so that the poster on the wall hangs straight as to me the image seems as though it was taken at an angle, and the camera wasn't flat, and this may have been the photographers choice. As well as cropping I would also experiment with changing the levels of the image to add more shadows as it is a very lit image. To go along with levels, I would also adjust the contrast to make sure there is still an even balance of shadows and highlights. However, if I was there taking the image, I would reconsider the angle at which I was taking the photo at and try to include and show what is on the table and what the females are looking at. This would create more of a bird's eye view.</a:t>
            </a:r>
          </a:p>
        </p:txBody>
      </p:sp>
      <p:pic>
        <p:nvPicPr>
          <p:cNvPr id="5" name="Picture 4">
            <a:extLst>
              <a:ext uri="{FF2B5EF4-FFF2-40B4-BE49-F238E27FC236}">
                <a16:creationId xmlns:a16="http://schemas.microsoft.com/office/drawing/2014/main" id="{FB03F68A-F4AF-24FB-4108-921FF1259681}"/>
              </a:ext>
            </a:extLst>
          </p:cNvPr>
          <p:cNvPicPr>
            <a:picLocks noChangeAspect="1"/>
          </p:cNvPicPr>
          <p:nvPr/>
        </p:nvPicPr>
        <p:blipFill>
          <a:blip r:embed="rId2"/>
          <a:stretch>
            <a:fillRect/>
          </a:stretch>
        </p:blipFill>
        <p:spPr>
          <a:xfrm>
            <a:off x="6096000" y="1804738"/>
            <a:ext cx="5744377" cy="3572374"/>
          </a:xfrm>
          <a:prstGeom prst="rect">
            <a:avLst/>
          </a:prstGeom>
        </p:spPr>
      </p:pic>
    </p:spTree>
    <p:extLst>
      <p:ext uri="{BB962C8B-B14F-4D97-AF65-F5344CB8AC3E}">
        <p14:creationId xmlns:p14="http://schemas.microsoft.com/office/powerpoint/2010/main" val="22650853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E8102-6176-2ADA-824E-0F4F18C50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FB57A-B517-9300-94D6-FB03A8D92384}"/>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THE CLICKE</a:t>
            </a:r>
            <a:endParaRPr lang="en-GB" sz="4000">
              <a:latin typeface="Futura" pitchFamily="50" charset="0"/>
            </a:endParaRPr>
          </a:p>
        </p:txBody>
      </p:sp>
      <p:sp>
        <p:nvSpPr>
          <p:cNvPr id="7" name="Content Placeholder 2">
            <a:extLst>
              <a:ext uri="{FF2B5EF4-FFF2-40B4-BE49-F238E27FC236}">
                <a16:creationId xmlns:a16="http://schemas.microsoft.com/office/drawing/2014/main" id="{294EA134-323E-F50F-FE46-7D3877EA5D60}"/>
              </a:ext>
            </a:extLst>
          </p:cNvPr>
          <p:cNvSpPr txBox="1">
            <a:spLocks/>
          </p:cNvSpPr>
          <p:nvPr/>
        </p:nvSpPr>
        <p:spPr>
          <a:xfrm>
            <a:off x="185677" y="1044941"/>
            <a:ext cx="6205765" cy="5708729"/>
          </a:xfrm>
          <a:prstGeom prst="rect">
            <a:avLst/>
          </a:prstGeom>
          <a:ln>
            <a:solidFill>
              <a:schemeClr val="tx1"/>
            </a:solidFill>
          </a:ln>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dirty="0"/>
              <a:t>I feel as though in my group we were different within our own views however we could agree on each other's points that we were making. Overall, I think that our agency worked well together and listened  to everyone's input before jumping to an end result. In my agency I felt comfortable and confident to share and argue my ideas to the group which helped contribute to the end result on what images we picked. For the agency I believe that my role would most likely be either photographer or </a:t>
            </a:r>
            <a:r>
              <a:rPr lang="en-GB" sz="2400" dirty="0" err="1"/>
              <a:t>editer</a:t>
            </a:r>
            <a:r>
              <a:rPr lang="en-GB" sz="2400" dirty="0"/>
              <a:t> as I am really bad with decisions and work better </a:t>
            </a:r>
            <a:r>
              <a:rPr lang="en-GB" sz="2400" dirty="0" err="1"/>
              <a:t>praticly</a:t>
            </a:r>
            <a:r>
              <a:rPr lang="en-GB" sz="2400" dirty="0"/>
              <a:t>. I find taking photos and editing relaxing as well as giving myself challenges here are there to keep it interesting. It would Definity challenge me more if I was put into an agency to work. It was </a:t>
            </a:r>
            <a:r>
              <a:rPr lang="en-GB" sz="2400" dirty="0" err="1"/>
              <a:t>definitly</a:t>
            </a:r>
            <a:r>
              <a:rPr lang="en-GB" sz="2400" dirty="0"/>
              <a:t> stressful at one point when everyone had different views and we had to pick just one however due to the environment of the group it worked out well in the end.</a:t>
            </a:r>
          </a:p>
        </p:txBody>
      </p:sp>
      <p:pic>
        <p:nvPicPr>
          <p:cNvPr id="5" name="Picture 4">
            <a:extLst>
              <a:ext uri="{FF2B5EF4-FFF2-40B4-BE49-F238E27FC236}">
                <a16:creationId xmlns:a16="http://schemas.microsoft.com/office/drawing/2014/main" id="{F59A6FF0-3E0F-8276-CB85-FD6DE8196BC9}"/>
              </a:ext>
            </a:extLst>
          </p:cNvPr>
          <p:cNvPicPr>
            <a:picLocks noChangeAspect="1"/>
          </p:cNvPicPr>
          <p:nvPr/>
        </p:nvPicPr>
        <p:blipFill>
          <a:blip r:embed="rId2"/>
          <a:stretch>
            <a:fillRect/>
          </a:stretch>
        </p:blipFill>
        <p:spPr>
          <a:xfrm>
            <a:off x="6833886" y="171975"/>
            <a:ext cx="4944457" cy="6581695"/>
          </a:xfrm>
          <a:prstGeom prst="rect">
            <a:avLst/>
          </a:prstGeom>
        </p:spPr>
      </p:pic>
    </p:spTree>
    <p:extLst>
      <p:ext uri="{BB962C8B-B14F-4D97-AF65-F5344CB8AC3E}">
        <p14:creationId xmlns:p14="http://schemas.microsoft.com/office/powerpoint/2010/main" val="5258180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E302C8-0F00-AE2B-F46F-124F185B10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DEE20D-9F28-DA49-12E1-33212BEA459E}"/>
              </a:ext>
            </a:extLst>
          </p:cNvPr>
          <p:cNvSpPr>
            <a:spLocks noGrp="1"/>
          </p:cNvSpPr>
          <p:nvPr>
            <p:ph type="title"/>
          </p:nvPr>
        </p:nvSpPr>
        <p:spPr>
          <a:xfrm>
            <a:off x="3511" y="3277"/>
            <a:ext cx="10515600" cy="1325563"/>
          </a:xfrm>
        </p:spPr>
        <p:txBody>
          <a:bodyPr>
            <a:normAutofit/>
          </a:bodyPr>
          <a:lstStyle/>
          <a:p>
            <a:r>
              <a:rPr lang="en-GB" sz="4000" i="1" dirty="0">
                <a:latin typeface="Futura" pitchFamily="50" charset="0"/>
              </a:rPr>
              <a:t>My Contact Sheet</a:t>
            </a:r>
          </a:p>
        </p:txBody>
      </p:sp>
      <p:sp>
        <p:nvSpPr>
          <p:cNvPr id="7" name="Content Placeholder 2">
            <a:extLst>
              <a:ext uri="{FF2B5EF4-FFF2-40B4-BE49-F238E27FC236}">
                <a16:creationId xmlns:a16="http://schemas.microsoft.com/office/drawing/2014/main" id="{2F954F4F-90B0-99A9-E608-9351B5D0D8A2}"/>
              </a:ext>
            </a:extLst>
          </p:cNvPr>
          <p:cNvSpPr txBox="1">
            <a:spLocks/>
          </p:cNvSpPr>
          <p:nvPr/>
        </p:nvSpPr>
        <p:spPr>
          <a:xfrm>
            <a:off x="138051" y="1025650"/>
            <a:ext cx="7061357" cy="5696070"/>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The image to the right shows my contact sheet which I printed over two sheets of light sensitive paper. This was due to the fact that I had used 120mm film and wanted to make the images as clear as possible and ensure that none of the images were cut off from the paper ending. When taking these images, I planned to capture different composures such as line, texture, framing and pattern. Overall, I think I accomplished those ideas and had at least one photo for each composition which was seen in the earlier slides. </a:t>
            </a:r>
          </a:p>
          <a:p>
            <a:pPr marL="0" indent="0" algn="ctr">
              <a:buNone/>
            </a:pPr>
            <a:endParaRPr lang="en-GB" sz="1600" dirty="0"/>
          </a:p>
          <a:p>
            <a:pPr marL="0" indent="0" algn="ctr">
              <a:buNone/>
            </a:pPr>
            <a:r>
              <a:rPr lang="en-GB" sz="1600" dirty="0"/>
              <a:t>The image below is an image that I took on the 120mm roll of film. I chose this image to explain how I would edit it as out of the others I feel as though it could do with the most work. I would start out by scanning it onto a laptop and open it in photoshop. One of the first steps I would then take is to change the levels of the image which will help bring some of the shadows and highlights out. I would then crop the image to ensure that the stairs are the only thing in frame and that the viewer wouldn't be distracted by the surrounding arch and wall. I would also rotate the image a bit to make the lines look better in frame such as the diagonal of the railings and the top of the banisters. Finally, I would increase the contrast of the image to ensure that there is an even balance between shadows and highlights and that the image is well defined and clear to see from the viewers.</a:t>
            </a:r>
          </a:p>
          <a:p>
            <a:pPr marL="0" indent="0" algn="ctr">
              <a:buNone/>
            </a:pPr>
            <a:endParaRPr lang="en-GB" sz="1600" dirty="0"/>
          </a:p>
        </p:txBody>
      </p:sp>
      <p:pic>
        <p:nvPicPr>
          <p:cNvPr id="6" name="Picture 5">
            <a:extLst>
              <a:ext uri="{FF2B5EF4-FFF2-40B4-BE49-F238E27FC236}">
                <a16:creationId xmlns:a16="http://schemas.microsoft.com/office/drawing/2014/main" id="{1E62261C-578C-00B6-89B5-045922EC2165}"/>
              </a:ext>
            </a:extLst>
          </p:cNvPr>
          <p:cNvPicPr>
            <a:picLocks noChangeAspect="1"/>
          </p:cNvPicPr>
          <p:nvPr/>
        </p:nvPicPr>
        <p:blipFill>
          <a:blip r:embed="rId2"/>
          <a:stretch>
            <a:fillRect/>
          </a:stretch>
        </p:blipFill>
        <p:spPr>
          <a:xfrm>
            <a:off x="7478486" y="297066"/>
            <a:ext cx="4457318" cy="6313707"/>
          </a:xfrm>
          <a:prstGeom prst="rect">
            <a:avLst/>
          </a:prstGeom>
        </p:spPr>
      </p:pic>
    </p:spTree>
    <p:extLst>
      <p:ext uri="{BB962C8B-B14F-4D97-AF65-F5344CB8AC3E}">
        <p14:creationId xmlns:p14="http://schemas.microsoft.com/office/powerpoint/2010/main" val="16954397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3246" y="4242"/>
            <a:ext cx="10515600" cy="872483"/>
          </a:xfrm>
        </p:spPr>
        <p:txBody>
          <a:bodyPr>
            <a:normAutofit/>
          </a:bodyPr>
          <a:lstStyle/>
          <a:p>
            <a:r>
              <a:rPr lang="en-GB" sz="4000">
                <a:latin typeface="Futura" pitchFamily="50" charset="0"/>
              </a:rPr>
              <a:t>Digital 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7166" y="686493"/>
            <a:ext cx="7149986" cy="2599850"/>
          </a:xfrm>
          <a:ln>
            <a:solidFill>
              <a:schemeClr val="tx1"/>
            </a:solidFill>
          </a:ln>
        </p:spPr>
        <p:txBody>
          <a:bodyPr vert="horz" lIns="91440" tIns="45720" rIns="91440" bIns="45720" rtlCol="0" anchor="t">
            <a:normAutofit lnSpcReduction="10000"/>
          </a:bodyPr>
          <a:lstStyle/>
          <a:p>
            <a:pPr marL="0" indent="0">
              <a:buNone/>
            </a:pPr>
            <a:r>
              <a:rPr lang="en-GB" sz="1300" dirty="0"/>
              <a:t>To create a digital contact sheet, you will need a folder of images and photoshop. You can create a digital contact sheet on many other software however I feel I know photoshop better and so I have decided to use that instead. After opening photoshop I went to File, Automate, and then Contact Sheet II... </a:t>
            </a:r>
          </a:p>
          <a:p>
            <a:pPr marL="0" indent="0">
              <a:buNone/>
            </a:pPr>
            <a:r>
              <a:rPr lang="en-GB" sz="1300" dirty="0"/>
              <a:t>After this the pop up shown in the bottom left image will show. You need to select a file which will be the location of where all of your photos are that you want to include and press OK. It is recommended that you make sure that flatten all layers is off as it allows you to edit and adjust later on. This is also the place where you can change how many rows and Collums there are making it so you can change how many images are on one page of the contact sheet. Once done, you press OK, and it may take a while for them to appear and load. The second image shows what it will look like once loaded in. This is the stage now where you can change the position and </a:t>
            </a:r>
            <a:r>
              <a:rPr lang="en-GB" sz="1300"/>
              <a:t>spacing</a:t>
            </a:r>
            <a:r>
              <a:rPr lang="en-GB" sz="1300" dirty="0"/>
              <a:t> between the images and writing by clicking on them and using the arrows keys on the keyboard. </a:t>
            </a:r>
          </a:p>
          <a:p>
            <a:pPr marL="0" indent="0">
              <a:buNone/>
            </a:pPr>
            <a:r>
              <a:rPr lang="en-GB" sz="1300" dirty="0"/>
              <a:t>The image on the right is my final digital contact sheet.</a:t>
            </a:r>
          </a:p>
        </p:txBody>
      </p:sp>
      <p:pic>
        <p:nvPicPr>
          <p:cNvPr id="6" name="Picture 5" descr="A screenshot of a computer&#10;&#10;Description automatically generated">
            <a:extLst>
              <a:ext uri="{FF2B5EF4-FFF2-40B4-BE49-F238E27FC236}">
                <a16:creationId xmlns:a16="http://schemas.microsoft.com/office/drawing/2014/main" id="{4E6D928C-C4AC-BD96-5404-9DA065D86269}"/>
              </a:ext>
            </a:extLst>
          </p:cNvPr>
          <p:cNvPicPr>
            <a:picLocks noChangeAspect="1"/>
          </p:cNvPicPr>
          <p:nvPr/>
        </p:nvPicPr>
        <p:blipFill>
          <a:blip r:embed="rId2"/>
          <a:stretch>
            <a:fillRect/>
          </a:stretch>
        </p:blipFill>
        <p:spPr>
          <a:xfrm>
            <a:off x="2893672" y="4431359"/>
            <a:ext cx="4253695" cy="2258622"/>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732ECA11-BE60-037D-F21C-340A6CC5B16F}"/>
              </a:ext>
            </a:extLst>
          </p:cNvPr>
          <p:cNvPicPr>
            <a:picLocks noChangeAspect="1"/>
          </p:cNvPicPr>
          <p:nvPr/>
        </p:nvPicPr>
        <p:blipFill>
          <a:blip r:embed="rId3"/>
          <a:stretch>
            <a:fillRect/>
          </a:stretch>
        </p:blipFill>
        <p:spPr>
          <a:xfrm>
            <a:off x="70911" y="3289138"/>
            <a:ext cx="2819367" cy="3404887"/>
          </a:xfrm>
          <a:prstGeom prst="rect">
            <a:avLst/>
          </a:prstGeom>
        </p:spPr>
      </p:pic>
      <p:pic>
        <p:nvPicPr>
          <p:cNvPr id="8" name="Picture 7" descr="A collage of images of people&amp;#39;s shadows&#10;&#10;Description automatically generated">
            <a:extLst>
              <a:ext uri="{FF2B5EF4-FFF2-40B4-BE49-F238E27FC236}">
                <a16:creationId xmlns:a16="http://schemas.microsoft.com/office/drawing/2014/main" id="{4DF3E703-74A7-46F7-205A-476CFFABEB6C}"/>
              </a:ext>
            </a:extLst>
          </p:cNvPr>
          <p:cNvPicPr>
            <a:picLocks noChangeAspect="1"/>
          </p:cNvPicPr>
          <p:nvPr/>
        </p:nvPicPr>
        <p:blipFill>
          <a:blip r:embed="rId4"/>
          <a:stretch>
            <a:fillRect/>
          </a:stretch>
        </p:blipFill>
        <p:spPr>
          <a:xfrm>
            <a:off x="7150937" y="631655"/>
            <a:ext cx="4883163" cy="6057418"/>
          </a:xfrm>
          <a:prstGeom prst="rect">
            <a:avLst/>
          </a:prstGeom>
        </p:spPr>
      </p:pic>
    </p:spTree>
    <p:extLst>
      <p:ext uri="{BB962C8B-B14F-4D97-AF65-F5344CB8AC3E}">
        <p14:creationId xmlns:p14="http://schemas.microsoft.com/office/powerpoint/2010/main" val="42476523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E99E75-65D2-5FA6-B143-A10E01DCE642}"/>
              </a:ext>
            </a:extLst>
          </p:cNvPr>
          <p:cNvPicPr>
            <a:picLocks noChangeAspect="1"/>
          </p:cNvPicPr>
          <p:nvPr/>
        </p:nvPicPr>
        <p:blipFill>
          <a:blip r:embed="rId2"/>
          <a:stretch>
            <a:fillRect/>
          </a:stretch>
        </p:blipFill>
        <p:spPr>
          <a:xfrm>
            <a:off x="0" y="-79423"/>
            <a:ext cx="12192000" cy="7016846"/>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524000" y="646113"/>
            <a:ext cx="9144000" cy="3063240"/>
          </a:xfrm>
          <a:solidFill>
            <a:schemeClr val="tx1"/>
          </a:solidFill>
        </p:spPr>
        <p:txBody>
          <a:bodyPr lIns="72000" tIns="144000" rIns="72000" bIns="72000">
            <a:normAutofit/>
          </a:bodyPr>
          <a:lstStyle/>
          <a:p>
            <a:r>
              <a:rPr lang="en-GB" sz="6600" dirty="0">
                <a:solidFill>
                  <a:schemeClr val="bg1"/>
                </a:solidFill>
                <a:latin typeface="Futura" pitchFamily="50" charset="0"/>
              </a:rPr>
              <a:t>PROJECT CYCLE-</a:t>
            </a:r>
            <a:br>
              <a:rPr lang="en-GB" sz="6600" dirty="0">
                <a:solidFill>
                  <a:schemeClr val="bg1"/>
                </a:solidFill>
                <a:latin typeface="Futura" pitchFamily="50" charset="0"/>
              </a:rPr>
            </a:br>
            <a:r>
              <a:rPr lang="en-GB" sz="6600" dirty="0">
                <a:solidFill>
                  <a:schemeClr val="bg1"/>
                </a:solidFill>
                <a:latin typeface="Futura" pitchFamily="50" charset="0"/>
              </a:rPr>
              <a:t>Editing &amp; Evaluating</a:t>
            </a:r>
          </a:p>
        </p:txBody>
      </p:sp>
    </p:spTree>
    <p:extLst>
      <p:ext uri="{BB962C8B-B14F-4D97-AF65-F5344CB8AC3E}">
        <p14:creationId xmlns:p14="http://schemas.microsoft.com/office/powerpoint/2010/main" val="29761846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Editing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88483" y="1118980"/>
            <a:ext cx="6582854" cy="5365269"/>
          </a:xfrm>
          <a:ln>
            <a:solidFill>
              <a:schemeClr val="tx1"/>
            </a:solidFill>
          </a:ln>
        </p:spPr>
        <p:txBody>
          <a:bodyPr vert="horz" lIns="91440" tIns="45720" rIns="91440" bIns="45720" rtlCol="0" anchor="t">
            <a:normAutofit/>
          </a:bodyPr>
          <a:lstStyle/>
          <a:p>
            <a:pPr algn="ctr">
              <a:buNone/>
            </a:pPr>
            <a:endParaRPr lang="en-GB" sz="1300" dirty="0">
              <a:ea typeface="+mn-lt"/>
              <a:cs typeface="+mn-lt"/>
            </a:endParaRPr>
          </a:p>
          <a:p>
            <a:pPr algn="ctr">
              <a:buNone/>
            </a:pPr>
            <a:r>
              <a:rPr lang="en-GB" sz="1600" dirty="0">
                <a:ea typeface="+mn-lt"/>
                <a:cs typeface="+mn-lt"/>
              </a:rPr>
              <a:t>Editing can be important when it comes to finishing of a project as these can be the final touches you make to your final piece. As well as this it is important that you include the techniques used when creating your images. This can include what settings the image was taken on, any steps that were done in photoshop and if it was analogue then what settings were used to print using an enlarger. This is all very important as it allows you to then go back through your work later on and know exactly how each image was manipulated and if you wanted to edit those changes then you know where to start with them. This can save time and also stress of trying to remember what you did the first time. I learnt this the hard way by not writing down my setting that I used to create my images including the ones to the right. I printed these and then scanned them onto the computer in which I then used photoshop to do the finishing touches on them. The top shows the before and the bottom shows the after. When saving the image, I saved it as a Tiff allowing me to go back in and view my layers that I created as for each adjustment I did I used a different layer making it easier to change them or delete them if needed. Making these types of notes can also help teach others about your process that you went through and gives them some ideas on how to create something similar.</a:t>
            </a:r>
            <a:endParaRPr lang="en-US" sz="1600"/>
          </a:p>
        </p:txBody>
      </p:sp>
      <p:pic>
        <p:nvPicPr>
          <p:cNvPr id="5" name="Picture 4">
            <a:extLst>
              <a:ext uri="{FF2B5EF4-FFF2-40B4-BE49-F238E27FC236}">
                <a16:creationId xmlns:a16="http://schemas.microsoft.com/office/drawing/2014/main" id="{74E470C8-AA98-19CB-9552-9A8365B553EA}"/>
              </a:ext>
            </a:extLst>
          </p:cNvPr>
          <p:cNvPicPr>
            <a:picLocks noChangeAspect="1"/>
          </p:cNvPicPr>
          <p:nvPr/>
        </p:nvPicPr>
        <p:blipFill>
          <a:blip r:embed="rId2"/>
          <a:stretch>
            <a:fillRect/>
          </a:stretch>
        </p:blipFill>
        <p:spPr>
          <a:xfrm>
            <a:off x="7310751" y="478971"/>
            <a:ext cx="4881250" cy="6379029"/>
          </a:xfrm>
          <a:prstGeom prst="rect">
            <a:avLst/>
          </a:prstGeom>
        </p:spPr>
      </p:pic>
    </p:spTree>
    <p:extLst>
      <p:ext uri="{BB962C8B-B14F-4D97-AF65-F5344CB8AC3E}">
        <p14:creationId xmlns:p14="http://schemas.microsoft.com/office/powerpoint/2010/main" val="9110919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6AF49-D4AA-0FDB-6F92-0C3B04C2D5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4F91D1-0F04-8EBD-D4CE-F8924331A7C0}"/>
              </a:ext>
            </a:extLst>
          </p:cNvPr>
          <p:cNvSpPr>
            <a:spLocks noGrp="1"/>
          </p:cNvSpPr>
          <p:nvPr>
            <p:ph type="title"/>
          </p:nvPr>
        </p:nvSpPr>
        <p:spPr>
          <a:xfrm>
            <a:off x="-3246" y="4243"/>
            <a:ext cx="10515600" cy="1037239"/>
          </a:xfrm>
        </p:spPr>
        <p:txBody>
          <a:bodyPr>
            <a:normAutofit/>
          </a:bodyPr>
          <a:lstStyle/>
          <a:p>
            <a:r>
              <a:rPr lang="en-GB" sz="4000" dirty="0">
                <a:latin typeface="Futura"/>
              </a:rPr>
              <a:t>Evaluating </a:t>
            </a:r>
          </a:p>
        </p:txBody>
      </p:sp>
      <p:sp>
        <p:nvSpPr>
          <p:cNvPr id="3" name="Content Placeholder 2">
            <a:extLst>
              <a:ext uri="{FF2B5EF4-FFF2-40B4-BE49-F238E27FC236}">
                <a16:creationId xmlns:a16="http://schemas.microsoft.com/office/drawing/2014/main" id="{6239BD4D-5615-C889-1CFD-525718425BB9}"/>
              </a:ext>
            </a:extLst>
          </p:cNvPr>
          <p:cNvSpPr>
            <a:spLocks noGrp="1"/>
          </p:cNvSpPr>
          <p:nvPr>
            <p:ph idx="1"/>
          </p:nvPr>
        </p:nvSpPr>
        <p:spPr>
          <a:xfrm>
            <a:off x="301752" y="1016006"/>
            <a:ext cx="5820856" cy="5457945"/>
          </a:xfrm>
          <a:ln>
            <a:solidFill>
              <a:schemeClr val="tx1"/>
            </a:solidFill>
          </a:ln>
        </p:spPr>
        <p:txBody>
          <a:bodyPr vert="horz" lIns="91440" tIns="45720" rIns="91440" bIns="45720" rtlCol="0" anchor="t">
            <a:normAutofit/>
          </a:bodyPr>
          <a:lstStyle/>
          <a:p>
            <a:pPr algn="ctr">
              <a:buNone/>
            </a:pPr>
            <a:endParaRPr lang="en-GB" sz="1800" dirty="0">
              <a:ea typeface="+mn-lt"/>
              <a:cs typeface="+mn-lt"/>
            </a:endParaRPr>
          </a:p>
          <a:p>
            <a:pPr algn="ctr">
              <a:buNone/>
            </a:pPr>
            <a:r>
              <a:rPr lang="en-GB" sz="1800" dirty="0">
                <a:ea typeface="+mn-lt"/>
                <a:cs typeface="+mn-lt"/>
              </a:rPr>
              <a:t>Evaluating is very important when it comes to the end of your work as it allows you to look back on the work you have done and see what you have accomplished. As well as the things that have been accomplished it also gives you a chance to look back on the things that didn’t go so well and things that may have been cut out of the final result. It gives you time to reflect and make improvements for the next time you have a project. To do this, you would compare your original aim and your final piece and see what changes you made along the process and if they were good, or bad. This would then lead to what mistakes happened along the way and what caused them. This is the point in the evaluation where you can make notes on what to avoid in the future that didn’t turn out well and things that did work well such as tips and tricks you could use in the next project. Evaluating your work is allowing you to learn from your previous work and carry the knowledge from them to improve ideas and overall grow as an artist/ photographer.</a:t>
            </a:r>
            <a:endParaRPr lang="en-US" sz="1800"/>
          </a:p>
        </p:txBody>
      </p:sp>
      <p:pic>
        <p:nvPicPr>
          <p:cNvPr id="6" name="Picture 5">
            <a:extLst>
              <a:ext uri="{FF2B5EF4-FFF2-40B4-BE49-F238E27FC236}">
                <a16:creationId xmlns:a16="http://schemas.microsoft.com/office/drawing/2014/main" id="{128D44F9-92BE-208F-7972-7C6D801FCE01}"/>
              </a:ext>
            </a:extLst>
          </p:cNvPr>
          <p:cNvPicPr>
            <a:picLocks noChangeAspect="1"/>
          </p:cNvPicPr>
          <p:nvPr/>
        </p:nvPicPr>
        <p:blipFill>
          <a:blip r:embed="rId2"/>
          <a:stretch>
            <a:fillRect/>
          </a:stretch>
        </p:blipFill>
        <p:spPr>
          <a:xfrm>
            <a:off x="6593019" y="672416"/>
            <a:ext cx="4601217" cy="5801535"/>
          </a:xfrm>
          <a:prstGeom prst="rect">
            <a:avLst/>
          </a:prstGeom>
        </p:spPr>
      </p:pic>
    </p:spTree>
    <p:extLst>
      <p:ext uri="{BB962C8B-B14F-4D97-AF65-F5344CB8AC3E}">
        <p14:creationId xmlns:p14="http://schemas.microsoft.com/office/powerpoint/2010/main" val="24453425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FA4693-42DD-7AC7-8E3F-2C012E2D0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E5405D-3261-79D1-7454-0E736F85B3AC}"/>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Editing – Darkroom Printing</a:t>
            </a:r>
          </a:p>
        </p:txBody>
      </p:sp>
      <p:sp>
        <p:nvSpPr>
          <p:cNvPr id="3" name="Content Placeholder 2">
            <a:extLst>
              <a:ext uri="{FF2B5EF4-FFF2-40B4-BE49-F238E27FC236}">
                <a16:creationId xmlns:a16="http://schemas.microsoft.com/office/drawing/2014/main" id="{4288B158-1E25-0C78-EB51-D4C5E82CE833}"/>
              </a:ext>
            </a:extLst>
          </p:cNvPr>
          <p:cNvSpPr>
            <a:spLocks noGrp="1"/>
          </p:cNvSpPr>
          <p:nvPr>
            <p:ph idx="1"/>
          </p:nvPr>
        </p:nvSpPr>
        <p:spPr>
          <a:xfrm>
            <a:off x="186733" y="1016006"/>
            <a:ext cx="5501640" cy="5457945"/>
          </a:xfrm>
          <a:ln>
            <a:solidFill>
              <a:schemeClr val="tx1"/>
            </a:solidFill>
          </a:ln>
        </p:spPr>
        <p:txBody>
          <a:bodyPr vert="horz" lIns="91440" tIns="45720" rIns="91440" bIns="45720" rtlCol="0" anchor="t">
            <a:normAutofit lnSpcReduction="10000"/>
          </a:bodyPr>
          <a:lstStyle/>
          <a:p>
            <a:pPr marL="0" indent="0" algn="ctr">
              <a:buNone/>
            </a:pPr>
            <a:endParaRPr lang="en-US" sz="1800" dirty="0">
              <a:latin typeface="Aptos"/>
            </a:endParaRPr>
          </a:p>
          <a:p>
            <a:pPr marL="0" indent="0" algn="ctr">
              <a:buNone/>
            </a:pPr>
            <a:r>
              <a:rPr lang="en-US" sz="1800" dirty="0">
                <a:latin typeface="Aptos"/>
              </a:rPr>
              <a:t>The image to the right was used from my 120mm film. I used my contact sheet on slide 31 to pick the image. I found that using the contact sheet was easier to pick the image I wanted as I was able to see my images clearer and which ones will come out better than the others. Due to reasons, I unfortunately only printed this one image. I started out by placing my film into the enlarger and setting the canvas below the enlarger so that my image fit nicely onto it. I decided to crop the edge of the image a bit to try make it more equal and symmetrical. However, looking at it now, I feel as though I should have tilted the canvas so that the image is straight and level. When printing this image, I used an aperture of around F8 and an exposure time of, if I remember correctly, around 12-14 seconds. I also had my magenta set at I believe 75 while printing to give the image more contrast. However, I feel as though I should have added a filter or more magenta to make it even stronger. If I was to print this image again, I would definitely try dodging part of the walls around the arch to give more of a contrast to the dark door in the center of the frame.</a:t>
            </a:r>
            <a:r>
              <a:rPr lang="en-US" sz="1800" dirty="0">
                <a:latin typeface="Aptos"/>
                <a:ea typeface="Aptos"/>
                <a:cs typeface="Aptos"/>
              </a:rPr>
              <a:t> </a:t>
            </a:r>
            <a:endParaRPr lang="en-GB" sz="1400"/>
          </a:p>
        </p:txBody>
      </p:sp>
      <p:pic>
        <p:nvPicPr>
          <p:cNvPr id="6" name="Picture 5">
            <a:extLst>
              <a:ext uri="{FF2B5EF4-FFF2-40B4-BE49-F238E27FC236}">
                <a16:creationId xmlns:a16="http://schemas.microsoft.com/office/drawing/2014/main" id="{8EFC0AC9-0C43-6D68-D4F0-79007AF6B74D}"/>
              </a:ext>
            </a:extLst>
          </p:cNvPr>
          <p:cNvPicPr>
            <a:picLocks noChangeAspect="1"/>
          </p:cNvPicPr>
          <p:nvPr/>
        </p:nvPicPr>
        <p:blipFill>
          <a:blip r:embed="rId2"/>
          <a:stretch>
            <a:fillRect/>
          </a:stretch>
        </p:blipFill>
        <p:spPr>
          <a:xfrm>
            <a:off x="5884282" y="1317172"/>
            <a:ext cx="6120985" cy="4687941"/>
          </a:xfrm>
          <a:prstGeom prst="rect">
            <a:avLst/>
          </a:prstGeom>
        </p:spPr>
      </p:pic>
    </p:spTree>
    <p:extLst>
      <p:ext uri="{BB962C8B-B14F-4D97-AF65-F5344CB8AC3E}">
        <p14:creationId xmlns:p14="http://schemas.microsoft.com/office/powerpoint/2010/main" val="1650861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TotalTime>
  <Words>10568</Words>
  <Application>Microsoft Office PowerPoint</Application>
  <PresentationFormat>Widescreen</PresentationFormat>
  <Paragraphs>267</Paragraphs>
  <Slides>56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__Archivo_Narrow_003b71</vt:lpstr>
      <vt:lpstr>Aptos</vt:lpstr>
      <vt:lpstr>Aptos Display</vt:lpstr>
      <vt:lpstr>Arial</vt:lpstr>
      <vt:lpstr>Arial,Sans-Serif</vt:lpstr>
      <vt:lpstr>Futura</vt:lpstr>
      <vt:lpstr>Georgia Pro Cond</vt:lpstr>
      <vt:lpstr>Office Theme</vt:lpstr>
      <vt:lpstr>VISUAL STUDIES 1 Libby Turner</vt:lpstr>
      <vt:lpstr>Contents:</vt:lpstr>
      <vt:lpstr>IMAGE ANALYSIS 1 - CONTENT</vt:lpstr>
      <vt:lpstr>Visual Studies 1</vt:lpstr>
      <vt:lpstr>Garden Of Earthly Delights. Hieronymus Bosch. 1490-1510</vt:lpstr>
      <vt:lpstr>Image Grid</vt:lpstr>
      <vt:lpstr>Selfie. Libby Turner. 2024.</vt:lpstr>
      <vt:lpstr>Cross Road Blues. Oli Kellet. Courtesy Nazraeli Press</vt:lpstr>
      <vt:lpstr>Staring into the Abyss. Hashem Shakeri. 2021.</vt:lpstr>
      <vt:lpstr>I no longer remember. Marta Wojnarowska-Olszewska. 2024</vt:lpstr>
      <vt:lpstr>Image Analysis 2- Composition</vt:lpstr>
      <vt:lpstr>Composition</vt:lpstr>
      <vt:lpstr>Mood board</vt:lpstr>
      <vt:lpstr>LINE</vt:lpstr>
      <vt:lpstr>SHAPE</vt:lpstr>
      <vt:lpstr>TONE</vt:lpstr>
      <vt:lpstr>PATTERN</vt:lpstr>
      <vt:lpstr>BALANCE</vt:lpstr>
      <vt:lpstr>COLOUR</vt:lpstr>
      <vt:lpstr>FRAMING</vt:lpstr>
      <vt:lpstr>FOCUS</vt:lpstr>
      <vt:lpstr>POSITION/VIEWPOINT</vt:lpstr>
      <vt:lpstr>MOVEMENT</vt:lpstr>
      <vt:lpstr>IMAGE ANALYSIS 3 - CONTEXT</vt:lpstr>
      <vt:lpstr>Context - definition</vt:lpstr>
      <vt:lpstr>Anna. Kentfield. Alec Soth. 2017.</vt:lpstr>
      <vt:lpstr>Homemade Sushi. Pixy Liao. 2010.</vt:lpstr>
      <vt:lpstr>No Country for Young Men. Martin Seeds. 2021.</vt:lpstr>
      <vt:lpstr>This is how the Earth must see itself. Tamsin Green. 2019-2021.</vt:lpstr>
      <vt:lpstr>ARTWORK STUDY  SEMINAR</vt:lpstr>
      <vt:lpstr>PowerPoint Presentation</vt:lpstr>
      <vt:lpstr>Title. Author. Year.</vt:lpstr>
      <vt:lpstr>TASK 2  EXHIBITION REVIEW</vt:lpstr>
      <vt:lpstr>EXHIBITION REVIEW OVERVIEW</vt:lpstr>
      <vt:lpstr>THE VALLEYS</vt:lpstr>
      <vt:lpstr>Family, Friendship and Community, 2003-2013. DAVID BARNES.</vt:lpstr>
      <vt:lpstr>CONCLUSION</vt:lpstr>
      <vt:lpstr>PROJECT CYCLE- Planning/Documenting</vt:lpstr>
      <vt:lpstr>Planning and documenting</vt:lpstr>
      <vt:lpstr>How did they do this?</vt:lpstr>
      <vt:lpstr>How did they do this? (continued)</vt:lpstr>
      <vt:lpstr>Planning your next roll of film</vt:lpstr>
      <vt:lpstr>Documenting your roll of film</vt:lpstr>
      <vt:lpstr>PROJECT CYCLE- Contact Sheets</vt:lpstr>
      <vt:lpstr>Contact sheets</vt:lpstr>
      <vt:lpstr>Task 1A</vt:lpstr>
      <vt:lpstr>Task 1B</vt:lpstr>
      <vt:lpstr>Task 2A</vt:lpstr>
      <vt:lpstr>Task 2B</vt:lpstr>
      <vt:lpstr>THE CLICKE</vt:lpstr>
      <vt:lpstr>My Contact Sheet</vt:lpstr>
      <vt:lpstr>Digital contact sheets</vt:lpstr>
      <vt:lpstr>PROJECT CYCLE- Editing &amp; Evaluating</vt:lpstr>
      <vt:lpstr>Editing </vt:lpstr>
      <vt:lpstr>Evaluating </vt:lpstr>
      <vt:lpstr>Editing – Darkroom Printing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Libby Turner</dc:creator>
  <cp:lastModifiedBy>Libby Turner</cp:lastModifiedBy>
  <cp:revision>2</cp:revision>
  <dcterms:created xsi:type="dcterms:W3CDTF">2025-01-07T13:18:28Z</dcterms:created>
  <dcterms:modified xsi:type="dcterms:W3CDTF">2025-01-07T14:49:02Z</dcterms:modified>
</cp:coreProperties>
</file>