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7" r:id="rId2"/>
    <p:sldId id="260" r:id="rId3"/>
    <p:sldId id="269" r:id="rId4"/>
    <p:sldId id="270" r:id="rId5"/>
    <p:sldId id="271" r:id="rId6"/>
    <p:sldId id="272" r:id="rId7"/>
    <p:sldId id="265" r:id="rId8"/>
    <p:sldId id="258" r:id="rId9"/>
    <p:sldId id="263" r:id="rId10"/>
    <p:sldId id="262" r:id="rId11"/>
    <p:sldId id="264" r:id="rId12"/>
    <p:sldId id="259" r:id="rId13"/>
    <p:sldId id="266" r:id="rId14"/>
    <p:sldId id="268" r:id="rId15"/>
    <p:sldId id="267" r:id="rId16"/>
    <p:sldId id="273"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88034"/>
    <a:srgbClr val="709B1C"/>
    <a:srgbClr val="84B039"/>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2" d="100"/>
          <a:sy n="52" d="100"/>
        </p:scale>
        <p:origin x="-1992"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9C4C978-A9FB-1146-BAD8-7432A29B5471}" type="datetimeFigureOut">
              <a:rPr lang="en-US" smtClean="0"/>
              <a:t>12/03/2016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1C1156-6B90-0D4C-BCAE-D7C2BEB2D822}" type="slidenum">
              <a:rPr lang="en-US" smtClean="0"/>
              <a:t>‹#›</a:t>
            </a:fld>
            <a:endParaRPr lang="en-US"/>
          </a:p>
        </p:txBody>
      </p:sp>
    </p:spTree>
    <p:extLst>
      <p:ext uri="{BB962C8B-B14F-4D97-AF65-F5344CB8AC3E}">
        <p14:creationId xmlns:p14="http://schemas.microsoft.com/office/powerpoint/2010/main" val="360191650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7E9C2D9-D998-D24D-B04B-98F55E5FC3CC}" type="slidenum">
              <a:rPr lang="en-US" smtClean="0"/>
              <a:t>4</a:t>
            </a:fld>
            <a:endParaRPr lang="en-US"/>
          </a:p>
        </p:txBody>
      </p:sp>
    </p:spTree>
    <p:extLst>
      <p:ext uri="{BB962C8B-B14F-4D97-AF65-F5344CB8AC3E}">
        <p14:creationId xmlns:p14="http://schemas.microsoft.com/office/powerpoint/2010/main" val="2558134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7E9C2D9-D998-D24D-B04B-98F55E5FC3CC}" type="slidenum">
              <a:rPr lang="en-US" smtClean="0"/>
              <a:t>5</a:t>
            </a:fld>
            <a:endParaRPr lang="en-US"/>
          </a:p>
        </p:txBody>
      </p:sp>
    </p:spTree>
    <p:extLst>
      <p:ext uri="{BB962C8B-B14F-4D97-AF65-F5344CB8AC3E}">
        <p14:creationId xmlns:p14="http://schemas.microsoft.com/office/powerpoint/2010/main" val="2558134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7E9C2D9-D998-D24D-B04B-98F55E5FC3CC}" type="slidenum">
              <a:rPr lang="en-US" smtClean="0"/>
              <a:t>6</a:t>
            </a:fld>
            <a:endParaRPr lang="en-US"/>
          </a:p>
        </p:txBody>
      </p:sp>
    </p:spTree>
    <p:extLst>
      <p:ext uri="{BB962C8B-B14F-4D97-AF65-F5344CB8AC3E}">
        <p14:creationId xmlns:p14="http://schemas.microsoft.com/office/powerpoint/2010/main" val="2558134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DC4D0BF-5EEF-C14E-90B0-99B0B2EFD895}" type="datetimeFigureOut">
              <a:rPr lang="en-US" smtClean="0"/>
              <a:t>12/03/2016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1853044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DC4D0BF-5EEF-C14E-90B0-99B0B2EFD895}" type="datetimeFigureOut">
              <a:rPr lang="en-US" smtClean="0"/>
              <a:t>12/03/2016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521482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DC4D0BF-5EEF-C14E-90B0-99B0B2EFD895}" type="datetimeFigureOut">
              <a:rPr lang="en-US" smtClean="0"/>
              <a:t>12/03/2016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430499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DC4D0BF-5EEF-C14E-90B0-99B0B2EFD895}" type="datetimeFigureOut">
              <a:rPr lang="en-US" smtClean="0"/>
              <a:t>12/03/2016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935675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DC4D0BF-5EEF-C14E-90B0-99B0B2EFD895}" type="datetimeFigureOut">
              <a:rPr lang="en-US" smtClean="0"/>
              <a:t>12/03/2016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3635663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DC4D0BF-5EEF-C14E-90B0-99B0B2EFD895}" type="datetimeFigureOut">
              <a:rPr lang="en-US" smtClean="0"/>
              <a:t>12/03/2016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188351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C4D0BF-5EEF-C14E-90B0-99B0B2EFD895}" type="datetimeFigureOut">
              <a:rPr lang="en-US" smtClean="0"/>
              <a:t>12/03/2016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1451793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DC4D0BF-5EEF-C14E-90B0-99B0B2EFD895}" type="datetimeFigureOut">
              <a:rPr lang="en-US" smtClean="0"/>
              <a:t>12/03/2016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3587417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DC4D0BF-5EEF-C14E-90B0-99B0B2EFD895}" type="datetimeFigureOut">
              <a:rPr lang="en-US" smtClean="0"/>
              <a:t>12/03/2016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2295889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DC4D0BF-5EEF-C14E-90B0-99B0B2EFD895}" type="datetimeFigureOut">
              <a:rPr lang="en-US" smtClean="0"/>
              <a:t>12/03/2016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1190792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DC4D0BF-5EEF-C14E-90B0-99B0B2EFD895}" type="datetimeFigureOut">
              <a:rPr lang="en-US" smtClean="0"/>
              <a:t>12/03/2016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953FB2-CA96-0942-BD9D-EBD8584764C5}" type="slidenum">
              <a:rPr lang="en-US" smtClean="0"/>
              <a:t>‹#›</a:t>
            </a:fld>
            <a:endParaRPr lang="en-US"/>
          </a:p>
        </p:txBody>
      </p:sp>
    </p:spTree>
    <p:extLst>
      <p:ext uri="{BB962C8B-B14F-4D97-AF65-F5344CB8AC3E}">
        <p14:creationId xmlns:p14="http://schemas.microsoft.com/office/powerpoint/2010/main" val="200716752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688034"/>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C4D0BF-5EEF-C14E-90B0-99B0B2EFD895}" type="datetimeFigureOut">
              <a:rPr lang="en-US" smtClean="0"/>
              <a:t>12/03/2016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953FB2-CA96-0942-BD9D-EBD8584764C5}" type="slidenum">
              <a:rPr lang="en-US" smtClean="0"/>
              <a:t>‹#›</a:t>
            </a:fld>
            <a:endParaRPr lang="en-US"/>
          </a:p>
        </p:txBody>
      </p:sp>
    </p:spTree>
    <p:extLst>
      <p:ext uri="{BB962C8B-B14F-4D97-AF65-F5344CB8AC3E}">
        <p14:creationId xmlns:p14="http://schemas.microsoft.com/office/powerpoint/2010/main" val="232665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jpg"/><Relationship Id="rId3" Type="http://schemas.openxmlformats.org/officeDocument/2006/relationships/image" Target="../media/image6.jpg"/></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4" Type="http://schemas.openxmlformats.org/officeDocument/2006/relationships/image" Target="../media/image9.jpg"/><Relationship Id="rId5" Type="http://schemas.openxmlformats.org/officeDocument/2006/relationships/image" Target="../media/image10.jpg"/><Relationship Id="rId6" Type="http://schemas.openxmlformats.org/officeDocument/2006/relationships/image" Target="../media/image11.jpg"/><Relationship Id="rId7" Type="http://schemas.openxmlformats.org/officeDocument/2006/relationships/image" Target="../media/image12.jpg"/><Relationship Id="rId8" Type="http://schemas.openxmlformats.org/officeDocument/2006/relationships/image" Target="../media/image13.jpeg"/><Relationship Id="rId9" Type="http://schemas.openxmlformats.org/officeDocument/2006/relationships/image" Target="../media/image14.jpg"/><Relationship Id="rId1" Type="http://schemas.openxmlformats.org/officeDocument/2006/relationships/slideLayout" Target="../slideLayouts/slideLayout1.xml"/><Relationship Id="rId2" Type="http://schemas.openxmlformats.org/officeDocument/2006/relationships/image" Target="../media/image7.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8.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65669" y="-52859"/>
            <a:ext cx="8826212" cy="1877437"/>
          </a:xfrm>
          <a:prstGeom prst="rect">
            <a:avLst/>
          </a:prstGeom>
          <a:noFill/>
        </p:spPr>
        <p:txBody>
          <a:bodyPr wrap="square" rtlCol="0">
            <a:spAutoFit/>
          </a:bodyPr>
          <a:lstStyle/>
          <a:p>
            <a:pPr algn="ctr"/>
            <a:r>
              <a:rPr lang="en-GB" sz="3200" u="sng" dirty="0" smtClean="0">
                <a:solidFill>
                  <a:srgbClr val="FFFFFF"/>
                </a:solidFill>
                <a:latin typeface="Cambria"/>
                <a:cs typeface="Cambria"/>
              </a:rPr>
              <a:t>The Making </a:t>
            </a:r>
            <a:r>
              <a:rPr lang="en-GB" sz="3200" u="sng" dirty="0">
                <a:solidFill>
                  <a:srgbClr val="FFFFFF"/>
                </a:solidFill>
                <a:latin typeface="Cambria"/>
                <a:cs typeface="Cambria"/>
              </a:rPr>
              <a:t>of </a:t>
            </a:r>
            <a:r>
              <a:rPr lang="en-GB" sz="3200" u="sng" dirty="0" smtClean="0">
                <a:solidFill>
                  <a:srgbClr val="FFFFFF"/>
                </a:solidFill>
                <a:latin typeface="Cambria"/>
                <a:cs typeface="Cambria"/>
              </a:rPr>
              <a:t>Modern Britain: National Identity </a:t>
            </a:r>
          </a:p>
          <a:p>
            <a:pPr algn="ctr"/>
            <a:r>
              <a:rPr lang="en-GB" sz="3200" u="sng" dirty="0">
                <a:solidFill>
                  <a:srgbClr val="FFFFFF"/>
                </a:solidFill>
                <a:latin typeface="Cambria"/>
                <a:cs typeface="Cambria"/>
              </a:rPr>
              <a:t>a</a:t>
            </a:r>
            <a:r>
              <a:rPr lang="en-GB" sz="3200" u="sng" dirty="0" smtClean="0">
                <a:solidFill>
                  <a:srgbClr val="FFFFFF"/>
                </a:solidFill>
                <a:latin typeface="Cambria"/>
                <a:cs typeface="Cambria"/>
              </a:rPr>
              <a:t>nd Religion</a:t>
            </a:r>
            <a:endParaRPr lang="en-GB" sz="3200" u="sng" dirty="0">
              <a:solidFill>
                <a:srgbClr val="FFFFFF"/>
              </a:solidFill>
              <a:latin typeface="Cambria"/>
              <a:cs typeface="Cambria"/>
            </a:endParaRPr>
          </a:p>
          <a:p>
            <a:pPr algn="ctr"/>
            <a:r>
              <a:rPr lang="en-US" sz="2400" u="sng" dirty="0" smtClean="0">
                <a:solidFill>
                  <a:srgbClr val="FFFFFF"/>
                </a:solidFill>
                <a:latin typeface="Cambria"/>
                <a:cs typeface="Cambria"/>
              </a:rPr>
              <a:t>Int</a:t>
            </a:r>
            <a:r>
              <a:rPr lang="en-US" sz="2400" u="sng" dirty="0" smtClean="0">
                <a:solidFill>
                  <a:schemeClr val="bg1"/>
                </a:solidFill>
                <a:latin typeface="Cambria"/>
                <a:cs typeface="Cambria"/>
              </a:rPr>
              <a:t>roduction to History [AHHI 4007]</a:t>
            </a:r>
          </a:p>
          <a:p>
            <a:pPr algn="ctr"/>
            <a:endParaRPr lang="en-US" sz="2800" u="sng" dirty="0">
              <a:solidFill>
                <a:srgbClr val="FFFFFF"/>
              </a:solidFill>
              <a:latin typeface="Cambria"/>
              <a:cs typeface="Cambria"/>
            </a:endParaRPr>
          </a:p>
        </p:txBody>
      </p:sp>
      <p:sp>
        <p:nvSpPr>
          <p:cNvPr id="10" name="TextBox 9"/>
          <p:cNvSpPr txBox="1"/>
          <p:nvPr/>
        </p:nvSpPr>
        <p:spPr>
          <a:xfrm>
            <a:off x="317788" y="6269588"/>
            <a:ext cx="8826212" cy="754053"/>
          </a:xfrm>
          <a:prstGeom prst="rect">
            <a:avLst/>
          </a:prstGeom>
          <a:noFill/>
        </p:spPr>
        <p:txBody>
          <a:bodyPr wrap="square" rtlCol="0">
            <a:spAutoFit/>
          </a:bodyPr>
          <a:lstStyle/>
          <a:p>
            <a:r>
              <a:rPr lang="en-US" sz="2500" dirty="0" smtClean="0">
                <a:solidFill>
                  <a:srgbClr val="FFFFFF"/>
                </a:solidFill>
                <a:latin typeface="Cambria"/>
                <a:cs typeface="Cambria"/>
              </a:rPr>
              <a:t>Lecturer: Rhys Kaminski-Jones (</a:t>
            </a:r>
            <a:r>
              <a:rPr lang="en-US" sz="2500" dirty="0" err="1" smtClean="0">
                <a:solidFill>
                  <a:srgbClr val="FFFFFF"/>
                </a:solidFill>
                <a:latin typeface="Cambria"/>
                <a:cs typeface="Cambria"/>
              </a:rPr>
              <a:t>dafydd.r.jones@cymru.ac.uk</a:t>
            </a:r>
            <a:r>
              <a:rPr lang="en-US" sz="2500" dirty="0" smtClean="0">
                <a:solidFill>
                  <a:srgbClr val="FFFFFF"/>
                </a:solidFill>
                <a:latin typeface="Cambria"/>
                <a:cs typeface="Cambria"/>
              </a:rPr>
              <a:t>) </a:t>
            </a:r>
          </a:p>
          <a:p>
            <a:endParaRPr lang="en-US" dirty="0"/>
          </a:p>
        </p:txBody>
      </p:sp>
      <p:pic>
        <p:nvPicPr>
          <p:cNvPr id="11" name="Picture 10" descr="Disraeli:Gladstone Political Map.png"/>
          <p:cNvPicPr>
            <a:picLocks noChangeAspect="1"/>
          </p:cNvPicPr>
          <p:nvPr/>
        </p:nvPicPr>
        <p:blipFill rotWithShape="1">
          <a:blip r:embed="rId2">
            <a:extLst>
              <a:ext uri="{28A0092B-C50C-407E-A947-70E740481C1C}">
                <a14:useLocalDpi xmlns:a14="http://schemas.microsoft.com/office/drawing/2010/main" val="0"/>
              </a:ext>
            </a:extLst>
          </a:blip>
          <a:srcRect t="2990" r="3774" b="2905"/>
          <a:stretch/>
        </p:blipFill>
        <p:spPr>
          <a:xfrm>
            <a:off x="4712357" y="1541611"/>
            <a:ext cx="3836493" cy="4727977"/>
          </a:xfrm>
          <a:prstGeom prst="rect">
            <a:avLst/>
          </a:prstGeom>
          <a:ln>
            <a:solidFill>
              <a:srgbClr val="000000"/>
            </a:solidFill>
          </a:ln>
        </p:spPr>
      </p:pic>
      <p:pic>
        <p:nvPicPr>
          <p:cNvPr id="12" name="Picture 11" descr="Fred-W-Rose-Comic-Map-of-the-British-Isles-1880-.jpg"/>
          <p:cNvPicPr>
            <a:picLocks noChangeAspect="1"/>
          </p:cNvPicPr>
          <p:nvPr/>
        </p:nvPicPr>
        <p:blipFill rotWithShape="1">
          <a:blip r:embed="rId3">
            <a:extLst>
              <a:ext uri="{28A0092B-C50C-407E-A947-70E740481C1C}">
                <a14:useLocalDpi xmlns:a14="http://schemas.microsoft.com/office/drawing/2010/main" val="0"/>
              </a:ext>
            </a:extLst>
          </a:blip>
          <a:srcRect l="3828" t="7829" r="3666" b="4506"/>
          <a:stretch/>
        </p:blipFill>
        <p:spPr>
          <a:xfrm>
            <a:off x="478600" y="1569295"/>
            <a:ext cx="3815242" cy="4700293"/>
          </a:xfrm>
          <a:prstGeom prst="rect">
            <a:avLst/>
          </a:prstGeom>
          <a:ln>
            <a:solidFill>
              <a:srgbClr val="000000"/>
            </a:solidFill>
          </a:ln>
        </p:spPr>
      </p:pic>
    </p:spTree>
    <p:extLst>
      <p:ext uri="{BB962C8B-B14F-4D97-AF65-F5344CB8AC3E}">
        <p14:creationId xmlns:p14="http://schemas.microsoft.com/office/powerpoint/2010/main" val="3925246594"/>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8020" y="1691949"/>
            <a:ext cx="8848098" cy="4647426"/>
          </a:xfrm>
          <a:prstGeom prst="rect">
            <a:avLst/>
          </a:prstGeom>
          <a:noFill/>
        </p:spPr>
        <p:txBody>
          <a:bodyPr wrap="square" rtlCol="0">
            <a:spAutoFit/>
          </a:bodyPr>
          <a:lstStyle/>
          <a:p>
            <a:pPr marL="457200" indent="-457200" algn="just">
              <a:buFont typeface="+mj-ea"/>
              <a:buAutoNum type="circleNumDbPlain"/>
            </a:pPr>
            <a:r>
              <a:rPr lang="en-US" sz="4000" dirty="0">
                <a:solidFill>
                  <a:schemeClr val="bg1"/>
                </a:solidFill>
              </a:rPr>
              <a:t> </a:t>
            </a:r>
            <a:r>
              <a:rPr lang="en-US" sz="4000" dirty="0" smtClean="0">
                <a:solidFill>
                  <a:schemeClr val="bg1"/>
                </a:solidFill>
              </a:rPr>
              <a:t>Rivalry and War with France.</a:t>
            </a:r>
          </a:p>
          <a:p>
            <a:pPr algn="just"/>
            <a:endParaRPr lang="en-US" sz="2400" dirty="0" smtClean="0">
              <a:solidFill>
                <a:schemeClr val="bg1"/>
              </a:solidFill>
            </a:endParaRPr>
          </a:p>
          <a:p>
            <a:pPr marL="457200" indent="-457200" algn="just">
              <a:buFont typeface="+mj-ea"/>
              <a:buAutoNum type="circleNumDbPlain"/>
            </a:pPr>
            <a:r>
              <a:rPr lang="en-US" sz="4000" dirty="0" smtClean="0">
                <a:solidFill>
                  <a:schemeClr val="bg1"/>
                </a:solidFill>
              </a:rPr>
              <a:t> Shared Protestantism.</a:t>
            </a:r>
          </a:p>
          <a:p>
            <a:pPr algn="just"/>
            <a:endParaRPr lang="en-US" sz="2400" dirty="0" smtClean="0">
              <a:solidFill>
                <a:schemeClr val="bg1"/>
              </a:solidFill>
            </a:endParaRPr>
          </a:p>
          <a:p>
            <a:pPr marL="457200" indent="-457200" algn="just">
              <a:buFont typeface="+mj-ea"/>
              <a:buAutoNum type="circleNumDbPlain"/>
            </a:pPr>
            <a:r>
              <a:rPr lang="en-US" sz="4000" dirty="0" smtClean="0">
                <a:solidFill>
                  <a:schemeClr val="bg1"/>
                </a:solidFill>
              </a:rPr>
              <a:t> The Profits of Trade and Empire.</a:t>
            </a:r>
          </a:p>
          <a:p>
            <a:pPr algn="just"/>
            <a:endParaRPr lang="en-US" sz="2400" dirty="0" smtClean="0">
              <a:solidFill>
                <a:schemeClr val="bg1"/>
              </a:solidFill>
            </a:endParaRPr>
          </a:p>
          <a:p>
            <a:pPr marL="457200" indent="-457200" algn="just">
              <a:buFont typeface="+mj-ea"/>
              <a:buAutoNum type="circleNumDbPlain"/>
            </a:pPr>
            <a:r>
              <a:rPr lang="en-US" sz="4000" dirty="0" smtClean="0">
                <a:solidFill>
                  <a:schemeClr val="bg1"/>
                </a:solidFill>
              </a:rPr>
              <a:t> A Unified Ruling Class.</a:t>
            </a:r>
          </a:p>
          <a:p>
            <a:pPr algn="just"/>
            <a:endParaRPr lang="en-US" sz="2400" dirty="0" smtClean="0">
              <a:solidFill>
                <a:schemeClr val="bg1"/>
              </a:solidFill>
            </a:endParaRPr>
          </a:p>
          <a:p>
            <a:pPr marL="457200" indent="-457200" algn="just">
              <a:buFont typeface="+mj-ea"/>
              <a:buAutoNum type="circleNumDbPlain"/>
            </a:pPr>
            <a:r>
              <a:rPr lang="en-US" sz="4000" dirty="0" smtClean="0">
                <a:solidFill>
                  <a:schemeClr val="bg1"/>
                </a:solidFill>
              </a:rPr>
              <a:t> An (Eventually) Popular Monarchy.</a:t>
            </a:r>
            <a:endParaRPr lang="en-US" sz="4000" dirty="0">
              <a:solidFill>
                <a:schemeClr val="bg1"/>
              </a:solidFill>
            </a:endParaRPr>
          </a:p>
        </p:txBody>
      </p:sp>
      <p:sp>
        <p:nvSpPr>
          <p:cNvPr id="7" name="TextBox 6"/>
          <p:cNvSpPr txBox="1"/>
          <p:nvPr/>
        </p:nvSpPr>
        <p:spPr>
          <a:xfrm>
            <a:off x="-217714" y="8806"/>
            <a:ext cx="9513577" cy="1323439"/>
          </a:xfrm>
          <a:prstGeom prst="rect">
            <a:avLst/>
          </a:prstGeom>
          <a:noFill/>
        </p:spPr>
        <p:txBody>
          <a:bodyPr wrap="square" rtlCol="0">
            <a:spAutoFit/>
          </a:bodyPr>
          <a:lstStyle/>
          <a:p>
            <a:pPr algn="ctr"/>
            <a:r>
              <a:rPr lang="en-US" sz="4000" u="sng" dirty="0" smtClean="0">
                <a:solidFill>
                  <a:srgbClr val="FFFF00"/>
                </a:solidFill>
              </a:rPr>
              <a:t>The 18</a:t>
            </a:r>
            <a:r>
              <a:rPr lang="en-US" sz="4000" u="sng" baseline="30000" dirty="0" smtClean="0">
                <a:solidFill>
                  <a:srgbClr val="FFFF00"/>
                </a:solidFill>
              </a:rPr>
              <a:t>th</a:t>
            </a:r>
            <a:r>
              <a:rPr lang="en-US" sz="4000" u="sng" dirty="0" smtClean="0">
                <a:solidFill>
                  <a:srgbClr val="FFFF00"/>
                </a:solidFill>
              </a:rPr>
              <a:t> Century Foundations of British Identity, According Colley’s </a:t>
            </a:r>
            <a:r>
              <a:rPr lang="en-US" sz="4000" i="1" u="sng" dirty="0" smtClean="0">
                <a:solidFill>
                  <a:srgbClr val="FFFF00"/>
                </a:solidFill>
              </a:rPr>
              <a:t>Britons</a:t>
            </a:r>
            <a:r>
              <a:rPr lang="en-US" sz="4000" u="sng" dirty="0">
                <a:solidFill>
                  <a:srgbClr val="FFFF00"/>
                </a:solidFill>
              </a:rPr>
              <a:t> </a:t>
            </a:r>
            <a:r>
              <a:rPr lang="en-US" sz="4000" u="sng" dirty="0" smtClean="0">
                <a:solidFill>
                  <a:srgbClr val="FFFF00"/>
                </a:solidFill>
              </a:rPr>
              <a:t>(1992)</a:t>
            </a:r>
            <a:endParaRPr lang="en-US" sz="4000" u="sng" kern="1200" dirty="0">
              <a:solidFill>
                <a:srgbClr val="FFFF00"/>
              </a:solidFill>
            </a:endParaRPr>
          </a:p>
        </p:txBody>
      </p:sp>
    </p:spTree>
    <p:extLst>
      <p:ext uri="{BB962C8B-B14F-4D97-AF65-F5344CB8AC3E}">
        <p14:creationId xmlns:p14="http://schemas.microsoft.com/office/powerpoint/2010/main" val="373305987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05473" y="97995"/>
            <a:ext cx="6933703" cy="707886"/>
          </a:xfrm>
          <a:prstGeom prst="rect">
            <a:avLst/>
          </a:prstGeom>
          <a:noFill/>
        </p:spPr>
        <p:txBody>
          <a:bodyPr wrap="square" rtlCol="0">
            <a:spAutoFit/>
          </a:bodyPr>
          <a:lstStyle/>
          <a:p>
            <a:pPr marL="457200" indent="-457200" algn="just">
              <a:buFont typeface="+mj-ea"/>
              <a:buAutoNum type="circleNumDbPlain"/>
            </a:pPr>
            <a:r>
              <a:rPr lang="en-US" sz="4000" dirty="0">
                <a:solidFill>
                  <a:srgbClr val="FFFF00"/>
                </a:solidFill>
              </a:rPr>
              <a:t> </a:t>
            </a:r>
            <a:r>
              <a:rPr lang="en-US" sz="4000" dirty="0" smtClean="0">
                <a:solidFill>
                  <a:srgbClr val="FFFF00"/>
                </a:solidFill>
              </a:rPr>
              <a:t>Rivalry and War with France.</a:t>
            </a:r>
          </a:p>
        </p:txBody>
      </p:sp>
      <p:pic>
        <p:nvPicPr>
          <p:cNvPr id="5" name="Picture 4" descr="AN00241358_001_l.jpg"/>
          <p:cNvPicPr>
            <a:picLocks noChangeAspect="1"/>
          </p:cNvPicPr>
          <p:nvPr/>
        </p:nvPicPr>
        <p:blipFill rotWithShape="1">
          <a:blip r:embed="rId2">
            <a:extLst>
              <a:ext uri="{28A0092B-C50C-407E-A947-70E740481C1C}">
                <a14:useLocalDpi xmlns:a14="http://schemas.microsoft.com/office/drawing/2010/main" val="0"/>
              </a:ext>
            </a:extLst>
          </a:blip>
          <a:srcRect l="9079" t="9947" r="53593" b="19084"/>
          <a:stretch/>
        </p:blipFill>
        <p:spPr>
          <a:xfrm>
            <a:off x="5480878" y="1075361"/>
            <a:ext cx="1767134" cy="2442478"/>
          </a:xfrm>
          <a:prstGeom prst="rect">
            <a:avLst/>
          </a:prstGeom>
          <a:ln>
            <a:solidFill>
              <a:schemeClr val="tx1"/>
            </a:solidFill>
          </a:ln>
        </p:spPr>
      </p:pic>
      <p:pic>
        <p:nvPicPr>
          <p:cNvPr id="6" name="Picture 5" descr="AN00241358_001_l.jpg"/>
          <p:cNvPicPr>
            <a:picLocks noChangeAspect="1"/>
          </p:cNvPicPr>
          <p:nvPr/>
        </p:nvPicPr>
        <p:blipFill rotWithShape="1">
          <a:blip r:embed="rId2">
            <a:extLst>
              <a:ext uri="{28A0092B-C50C-407E-A947-70E740481C1C}">
                <a14:useLocalDpi xmlns:a14="http://schemas.microsoft.com/office/drawing/2010/main" val="0"/>
              </a:ext>
            </a:extLst>
          </a:blip>
          <a:srcRect l="48230" t="11285" r="14749" b="17021"/>
          <a:stretch/>
        </p:blipFill>
        <p:spPr>
          <a:xfrm>
            <a:off x="7248012" y="1075361"/>
            <a:ext cx="1734921" cy="2442478"/>
          </a:xfrm>
          <a:prstGeom prst="rect">
            <a:avLst/>
          </a:prstGeom>
          <a:ln>
            <a:solidFill>
              <a:srgbClr val="000000"/>
            </a:solidFill>
          </a:ln>
        </p:spPr>
      </p:pic>
      <p:sp>
        <p:nvSpPr>
          <p:cNvPr id="7" name="TextBox 6"/>
          <p:cNvSpPr txBox="1"/>
          <p:nvPr/>
        </p:nvSpPr>
        <p:spPr>
          <a:xfrm>
            <a:off x="0" y="1075361"/>
            <a:ext cx="5480878" cy="2677656"/>
          </a:xfrm>
          <a:prstGeom prst="rect">
            <a:avLst/>
          </a:prstGeom>
          <a:noFill/>
        </p:spPr>
        <p:txBody>
          <a:bodyPr wrap="square" rtlCol="0">
            <a:spAutoFit/>
          </a:bodyPr>
          <a:lstStyle/>
          <a:p>
            <a:pPr marL="285750" indent="-285750">
              <a:buFont typeface="Arial"/>
              <a:buChar char="•"/>
            </a:pPr>
            <a:r>
              <a:rPr lang="en-US" sz="2400" dirty="0" smtClean="0">
                <a:solidFill>
                  <a:schemeClr val="bg1"/>
                </a:solidFill>
              </a:rPr>
              <a:t>France and Britain at war in 1689-1697, 1702-1713, 1743-1748, 1756-1763, 1778-1783, 1793-1802, and 1803-1815.</a:t>
            </a:r>
          </a:p>
          <a:p>
            <a:pPr marL="285750" indent="-285750">
              <a:buFont typeface="Arial"/>
              <a:buChar char="•"/>
            </a:pPr>
            <a:endParaRPr lang="en-US" sz="2400" dirty="0">
              <a:solidFill>
                <a:schemeClr val="bg1"/>
              </a:solidFill>
            </a:endParaRPr>
          </a:p>
          <a:p>
            <a:pPr marL="285750" indent="-285750">
              <a:buFont typeface="Arial"/>
              <a:buChar char="•"/>
            </a:pPr>
            <a:r>
              <a:rPr lang="en-US" sz="2400" dirty="0" smtClean="0">
                <a:solidFill>
                  <a:schemeClr val="bg1"/>
                </a:solidFill>
              </a:rPr>
              <a:t>‘Even in the interludes of token peace, the two powers repeatedly plotted against and spied on each other.’</a:t>
            </a:r>
            <a:endParaRPr lang="en-US" sz="2400" dirty="0">
              <a:solidFill>
                <a:schemeClr val="bg1"/>
              </a:solidFill>
            </a:endParaRPr>
          </a:p>
        </p:txBody>
      </p:sp>
      <p:sp>
        <p:nvSpPr>
          <p:cNvPr id="9" name="TextBox 8"/>
          <p:cNvSpPr txBox="1"/>
          <p:nvPr/>
        </p:nvSpPr>
        <p:spPr>
          <a:xfrm>
            <a:off x="0" y="3926548"/>
            <a:ext cx="9144000" cy="2677656"/>
          </a:xfrm>
          <a:prstGeom prst="rect">
            <a:avLst/>
          </a:prstGeom>
          <a:noFill/>
        </p:spPr>
        <p:txBody>
          <a:bodyPr wrap="square" rtlCol="0">
            <a:spAutoFit/>
          </a:bodyPr>
          <a:lstStyle/>
          <a:p>
            <a:pPr marL="285750" indent="-285750">
              <a:buFont typeface="Arial"/>
              <a:buChar char="•"/>
            </a:pPr>
            <a:r>
              <a:rPr lang="en-US" sz="2400" dirty="0" smtClean="0">
                <a:solidFill>
                  <a:srgbClr val="FFFFFF"/>
                </a:solidFill>
              </a:rPr>
              <a:t>Required mass participation in the war effort from both women (through patriotic activism, e.g. raising money, sewing flags/clothes), and men (through volunteering for the armed forces or militia).</a:t>
            </a:r>
          </a:p>
          <a:p>
            <a:endParaRPr lang="en-US" sz="2400" dirty="0">
              <a:solidFill>
                <a:srgbClr val="FFFFFF"/>
              </a:solidFill>
            </a:endParaRPr>
          </a:p>
          <a:p>
            <a:pPr marL="285750" indent="-285750">
              <a:buFont typeface="Arial"/>
              <a:buChar char="•"/>
            </a:pPr>
            <a:r>
              <a:rPr lang="en-US" sz="2400" dirty="0" smtClean="0">
                <a:solidFill>
                  <a:srgbClr val="FFFFFF"/>
                </a:solidFill>
              </a:rPr>
              <a:t>Resulted in the definition of  British identity in opposition to French culture. The British presented as manly, straightforward,  beef-eating patriots, as distinct from the feminine, devious, luxury-loving French.</a:t>
            </a:r>
            <a:endParaRPr lang="en-US" sz="2400" dirty="0">
              <a:solidFill>
                <a:srgbClr val="FFFFFF"/>
              </a:solidFill>
            </a:endParaRPr>
          </a:p>
        </p:txBody>
      </p:sp>
    </p:spTree>
    <p:extLst>
      <p:ext uri="{BB962C8B-B14F-4D97-AF65-F5344CB8AC3E}">
        <p14:creationId xmlns:p14="http://schemas.microsoft.com/office/powerpoint/2010/main" val="1456501154"/>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97007" y="112480"/>
            <a:ext cx="7860066" cy="1323439"/>
          </a:xfrm>
          <a:prstGeom prst="rect">
            <a:avLst/>
          </a:prstGeom>
          <a:noFill/>
        </p:spPr>
        <p:txBody>
          <a:bodyPr wrap="square" rtlCol="0">
            <a:spAutoFit/>
          </a:bodyPr>
          <a:lstStyle/>
          <a:p>
            <a:pPr marL="742950" indent="-742950" algn="just">
              <a:buFont typeface="+mj-ea"/>
              <a:buAutoNum type="circleNumDbPlain" startAt="3"/>
            </a:pPr>
            <a:r>
              <a:rPr lang="en-US" sz="4000" dirty="0">
                <a:solidFill>
                  <a:srgbClr val="FFFF00"/>
                </a:solidFill>
              </a:rPr>
              <a:t> The Profits of Trade and Empire.</a:t>
            </a:r>
          </a:p>
          <a:p>
            <a:pPr algn="just"/>
            <a:endParaRPr lang="en-US" sz="4000" dirty="0" smtClean="0">
              <a:solidFill>
                <a:srgbClr val="FFFF00"/>
              </a:solidFill>
            </a:endParaRPr>
          </a:p>
        </p:txBody>
      </p:sp>
      <p:sp>
        <p:nvSpPr>
          <p:cNvPr id="7" name="TextBox 6"/>
          <p:cNvSpPr txBox="1"/>
          <p:nvPr/>
        </p:nvSpPr>
        <p:spPr>
          <a:xfrm>
            <a:off x="0" y="878162"/>
            <a:ext cx="5941275" cy="2831544"/>
          </a:xfrm>
          <a:prstGeom prst="rect">
            <a:avLst/>
          </a:prstGeom>
          <a:noFill/>
        </p:spPr>
        <p:txBody>
          <a:bodyPr wrap="square" rtlCol="0">
            <a:spAutoFit/>
          </a:bodyPr>
          <a:lstStyle/>
          <a:p>
            <a:pPr marL="285750" indent="-285750">
              <a:buFont typeface="Arial"/>
              <a:buChar char="•"/>
            </a:pPr>
            <a:r>
              <a:rPr lang="en-US" sz="2400" dirty="0">
                <a:solidFill>
                  <a:schemeClr val="bg1"/>
                </a:solidFill>
              </a:rPr>
              <a:t>The Anglo-Scottish Union in 1707 was partly based on free trade and imperial </a:t>
            </a:r>
            <a:r>
              <a:rPr lang="en-US" sz="2400" dirty="0" smtClean="0">
                <a:solidFill>
                  <a:schemeClr val="bg1"/>
                </a:solidFill>
              </a:rPr>
              <a:t>opportunity. Scots became disproportionately represented in British imperial administration.</a:t>
            </a:r>
          </a:p>
          <a:p>
            <a:pPr marL="285750" indent="-285750">
              <a:buFont typeface="Arial"/>
              <a:buChar char="•"/>
            </a:pPr>
            <a:endParaRPr lang="en-US" sz="1000" dirty="0">
              <a:solidFill>
                <a:schemeClr val="bg1"/>
              </a:solidFill>
            </a:endParaRPr>
          </a:p>
          <a:p>
            <a:pPr marL="285750" indent="-285750">
              <a:buFont typeface="Arial"/>
              <a:buChar char="•"/>
            </a:pPr>
            <a:r>
              <a:rPr lang="en-US" sz="2400" dirty="0" smtClean="0">
                <a:solidFill>
                  <a:srgbClr val="FFFFFF"/>
                </a:solidFill>
              </a:rPr>
              <a:t>Britain’s </a:t>
            </a:r>
            <a:r>
              <a:rPr lang="en-US" sz="2400" dirty="0">
                <a:solidFill>
                  <a:srgbClr val="FFFFFF"/>
                </a:solidFill>
              </a:rPr>
              <a:t>colonies were arguably the most important market for British goods </a:t>
            </a:r>
            <a:r>
              <a:rPr lang="en-US" sz="2400" dirty="0" smtClean="0">
                <a:solidFill>
                  <a:srgbClr val="FFFFFF"/>
                </a:solidFill>
              </a:rPr>
              <a:t>after</a:t>
            </a:r>
            <a:endParaRPr lang="en-US" sz="1000" dirty="0">
              <a:solidFill>
                <a:schemeClr val="bg1"/>
              </a:solidFill>
            </a:endParaRPr>
          </a:p>
        </p:txBody>
      </p:sp>
      <p:sp>
        <p:nvSpPr>
          <p:cNvPr id="9" name="TextBox 8"/>
          <p:cNvSpPr txBox="1"/>
          <p:nvPr/>
        </p:nvSpPr>
        <p:spPr>
          <a:xfrm>
            <a:off x="0" y="3563766"/>
            <a:ext cx="9144000" cy="5047535"/>
          </a:xfrm>
          <a:prstGeom prst="rect">
            <a:avLst/>
          </a:prstGeom>
          <a:noFill/>
        </p:spPr>
        <p:txBody>
          <a:bodyPr wrap="square" rtlCol="0">
            <a:spAutoFit/>
          </a:bodyPr>
          <a:lstStyle/>
          <a:p>
            <a:pPr marL="288000"/>
            <a:r>
              <a:rPr lang="en-US" sz="2400" dirty="0" smtClean="0">
                <a:solidFill>
                  <a:srgbClr val="FFFFFF"/>
                </a:solidFill>
              </a:rPr>
              <a:t>1707. This trade was created, protected, and extended by the British military and British government, so British institutions </a:t>
            </a:r>
            <a:r>
              <a:rPr lang="en-US" sz="2400" dirty="0" smtClean="0">
                <a:solidFill>
                  <a:schemeClr val="bg1"/>
                </a:solidFill>
              </a:rPr>
              <a:t>were </a:t>
            </a:r>
            <a:r>
              <a:rPr lang="en-US" sz="2400" dirty="0">
                <a:solidFill>
                  <a:schemeClr val="bg1"/>
                </a:solidFill>
              </a:rPr>
              <a:t>seen by many merchants, manufacturers, and farmers  as vital guarantors </a:t>
            </a:r>
            <a:r>
              <a:rPr lang="en-US" sz="2400" dirty="0" smtClean="0">
                <a:solidFill>
                  <a:schemeClr val="bg1"/>
                </a:solidFill>
              </a:rPr>
              <a:t>of profit.</a:t>
            </a:r>
            <a:endParaRPr lang="en-US" sz="2400" dirty="0" smtClean="0">
              <a:solidFill>
                <a:srgbClr val="FFFFFF"/>
              </a:solidFill>
            </a:endParaRPr>
          </a:p>
          <a:p>
            <a:pPr marL="342900" indent="-342900">
              <a:buFont typeface="Arial"/>
              <a:buChar char="•"/>
            </a:pPr>
            <a:endParaRPr lang="en-US" sz="1000" dirty="0">
              <a:solidFill>
                <a:srgbClr val="FFFFFF"/>
              </a:solidFill>
            </a:endParaRPr>
          </a:p>
          <a:p>
            <a:pPr marL="342900" indent="-342900">
              <a:buFont typeface="Arial"/>
              <a:buChar char="•"/>
            </a:pPr>
            <a:r>
              <a:rPr lang="en-US" sz="2400" dirty="0">
                <a:solidFill>
                  <a:srgbClr val="FFFFFF"/>
                </a:solidFill>
              </a:rPr>
              <a:t>There was an interdependence between landed aristocrats and gentry, who controlled the political system, and the mercantile </a:t>
            </a:r>
            <a:r>
              <a:rPr lang="en-US" sz="2400" dirty="0" smtClean="0">
                <a:solidFill>
                  <a:srgbClr val="FFFFFF"/>
                </a:solidFill>
              </a:rPr>
              <a:t>classes, </a:t>
            </a:r>
            <a:r>
              <a:rPr lang="en-US" sz="2400" dirty="0">
                <a:solidFill>
                  <a:srgbClr val="FFFFFF"/>
                </a:solidFill>
              </a:rPr>
              <a:t>who </a:t>
            </a:r>
            <a:r>
              <a:rPr lang="en-US" sz="2400" dirty="0" smtClean="0">
                <a:solidFill>
                  <a:srgbClr val="FFFFFF"/>
                </a:solidFill>
              </a:rPr>
              <a:t>provided state </a:t>
            </a:r>
            <a:r>
              <a:rPr lang="en-US" sz="2400" dirty="0">
                <a:solidFill>
                  <a:srgbClr val="FFFFFF"/>
                </a:solidFill>
              </a:rPr>
              <a:t>revenue through taxes and customs</a:t>
            </a:r>
            <a:r>
              <a:rPr lang="en-US" sz="2400" dirty="0" smtClean="0">
                <a:solidFill>
                  <a:srgbClr val="FFFFFF"/>
                </a:solidFill>
              </a:rPr>
              <a:t>.</a:t>
            </a:r>
          </a:p>
          <a:p>
            <a:r>
              <a:rPr lang="en-US" sz="2400" dirty="0" smtClean="0">
                <a:solidFill>
                  <a:srgbClr val="FFFFFF"/>
                </a:solidFill>
              </a:rPr>
              <a:t>     </a:t>
            </a:r>
            <a:endParaRPr lang="en-US" sz="2400" dirty="0">
              <a:solidFill>
                <a:srgbClr val="FFFFFF"/>
              </a:solidFill>
            </a:endParaRPr>
          </a:p>
          <a:p>
            <a:pPr marL="342900" indent="-342900">
              <a:buFont typeface="Arial"/>
              <a:buChar char="•"/>
            </a:pPr>
            <a:endParaRPr lang="en-US" sz="2400" dirty="0" smtClean="0">
              <a:solidFill>
                <a:srgbClr val="FFFFFF"/>
              </a:solidFill>
            </a:endParaRPr>
          </a:p>
          <a:p>
            <a:pPr marL="342900" indent="-342900">
              <a:buFont typeface="Arial"/>
              <a:buChar char="•"/>
            </a:pPr>
            <a:endParaRPr lang="en-US" sz="2400" dirty="0">
              <a:solidFill>
                <a:srgbClr val="FFFFFF"/>
              </a:solidFill>
            </a:endParaRPr>
          </a:p>
          <a:p>
            <a:pPr marL="342900" indent="-342900">
              <a:buFont typeface="Arial"/>
              <a:buChar char="•"/>
            </a:pPr>
            <a:endParaRPr lang="en-US" sz="2400" dirty="0" smtClean="0">
              <a:solidFill>
                <a:srgbClr val="FFFFFF"/>
              </a:solidFill>
            </a:endParaRPr>
          </a:p>
          <a:p>
            <a:endParaRPr lang="en-US" sz="2400" dirty="0">
              <a:solidFill>
                <a:srgbClr val="FFFFFF"/>
              </a:solidFill>
            </a:endParaRPr>
          </a:p>
          <a:p>
            <a:pPr marL="285750" indent="-285750">
              <a:buFont typeface="Arial"/>
              <a:buChar char="•"/>
            </a:pPr>
            <a:endParaRPr lang="en-US" sz="2400" dirty="0">
              <a:solidFill>
                <a:srgbClr val="FFFFFF"/>
              </a:solidFill>
            </a:endParaRPr>
          </a:p>
        </p:txBody>
      </p:sp>
      <p:pic>
        <p:nvPicPr>
          <p:cNvPr id="4" name="Picture 3" descr="Ship.png"/>
          <p:cNvPicPr>
            <a:picLocks noChangeAspect="1"/>
          </p:cNvPicPr>
          <p:nvPr/>
        </p:nvPicPr>
        <p:blipFill rotWithShape="1">
          <a:blip r:embed="rId3">
            <a:extLst>
              <a:ext uri="{28A0092B-C50C-407E-A947-70E740481C1C}">
                <a14:useLocalDpi xmlns:a14="http://schemas.microsoft.com/office/drawing/2010/main" val="0"/>
              </a:ext>
            </a:extLst>
          </a:blip>
          <a:srcRect l="6386" t="9490" r="26494" b="6595"/>
          <a:stretch/>
        </p:blipFill>
        <p:spPr>
          <a:xfrm>
            <a:off x="5941275" y="878161"/>
            <a:ext cx="2727747" cy="2685605"/>
          </a:xfrm>
          <a:prstGeom prst="rect">
            <a:avLst/>
          </a:prstGeom>
          <a:ln>
            <a:solidFill>
              <a:srgbClr val="000000"/>
            </a:solidFill>
          </a:ln>
        </p:spPr>
      </p:pic>
    </p:spTree>
    <p:extLst>
      <p:ext uri="{BB962C8B-B14F-4D97-AF65-F5344CB8AC3E}">
        <p14:creationId xmlns:p14="http://schemas.microsoft.com/office/powerpoint/2010/main" val="3323480031"/>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71202" y="112480"/>
            <a:ext cx="5523394" cy="707886"/>
          </a:xfrm>
          <a:prstGeom prst="rect">
            <a:avLst/>
          </a:prstGeom>
          <a:noFill/>
        </p:spPr>
        <p:txBody>
          <a:bodyPr wrap="square" rtlCol="0">
            <a:spAutoFit/>
          </a:bodyPr>
          <a:lstStyle/>
          <a:p>
            <a:pPr marL="742950" indent="-742950" algn="just">
              <a:buFont typeface="+mj-ea"/>
              <a:buAutoNum type="circleNumDbPlain" startAt="4"/>
            </a:pPr>
            <a:r>
              <a:rPr lang="en-US" sz="4000" dirty="0">
                <a:solidFill>
                  <a:srgbClr val="FFFF00"/>
                </a:solidFill>
              </a:rPr>
              <a:t> </a:t>
            </a:r>
            <a:r>
              <a:rPr lang="en-US" sz="4000" dirty="0" smtClean="0">
                <a:solidFill>
                  <a:srgbClr val="FFFF00"/>
                </a:solidFill>
              </a:rPr>
              <a:t>A Unified Ruling Class</a:t>
            </a:r>
          </a:p>
        </p:txBody>
      </p:sp>
      <p:sp>
        <p:nvSpPr>
          <p:cNvPr id="7" name="TextBox 6"/>
          <p:cNvSpPr txBox="1"/>
          <p:nvPr/>
        </p:nvSpPr>
        <p:spPr>
          <a:xfrm>
            <a:off x="1" y="830697"/>
            <a:ext cx="9022354" cy="2985433"/>
          </a:xfrm>
          <a:prstGeom prst="rect">
            <a:avLst/>
          </a:prstGeom>
          <a:noFill/>
        </p:spPr>
        <p:txBody>
          <a:bodyPr wrap="square" rtlCol="0">
            <a:spAutoFit/>
          </a:bodyPr>
          <a:lstStyle/>
          <a:p>
            <a:pPr marL="285750" indent="-285750">
              <a:buFont typeface="Arial"/>
              <a:buChar char="•"/>
            </a:pPr>
            <a:r>
              <a:rPr lang="en-US" sz="2400" dirty="0" smtClean="0">
                <a:solidFill>
                  <a:schemeClr val="bg1"/>
                </a:solidFill>
              </a:rPr>
              <a:t>Because of widespread failures in the male line (i.e. aristocrats failing to have male children) and intermarriage between Celtic and English aristocracies, landed estates across Britain were consolidated into the hands of relatively few families during this period.</a:t>
            </a:r>
          </a:p>
          <a:p>
            <a:pPr marL="285750" indent="-285750">
              <a:buFont typeface="Arial"/>
              <a:buChar char="•"/>
            </a:pPr>
            <a:endParaRPr lang="en-US" sz="1000" dirty="0">
              <a:solidFill>
                <a:schemeClr val="bg1"/>
              </a:solidFill>
            </a:endParaRPr>
          </a:p>
          <a:p>
            <a:pPr marL="285750" indent="-285750">
              <a:buFont typeface="Arial"/>
              <a:buChar char="•"/>
            </a:pPr>
            <a:r>
              <a:rPr lang="en-US" sz="2400" dirty="0">
                <a:solidFill>
                  <a:srgbClr val="FFFFFF"/>
                </a:solidFill>
              </a:rPr>
              <a:t>C</a:t>
            </a:r>
            <a:r>
              <a:rPr lang="en-US" sz="2400" dirty="0" smtClean="0">
                <a:solidFill>
                  <a:srgbClr val="FFFFFF"/>
                </a:solidFill>
              </a:rPr>
              <a:t>ombined </a:t>
            </a:r>
            <a:r>
              <a:rPr lang="en-US" sz="2400" dirty="0">
                <a:solidFill>
                  <a:srgbClr val="FFFFFF"/>
                </a:solidFill>
              </a:rPr>
              <a:t>with the increased profitability of land, and the greater concentration of aristocratic life in London</a:t>
            </a:r>
            <a:r>
              <a:rPr lang="en-US" sz="2400" dirty="0" smtClean="0">
                <a:solidFill>
                  <a:srgbClr val="FFFFFF"/>
                </a:solidFill>
              </a:rPr>
              <a:t>, this </a:t>
            </a:r>
            <a:r>
              <a:rPr lang="en-US" sz="2400" dirty="0">
                <a:solidFill>
                  <a:srgbClr val="FFFFFF"/>
                </a:solidFill>
              </a:rPr>
              <a:t>made the British ruling class </a:t>
            </a:r>
            <a:r>
              <a:rPr lang="en-US" sz="2400" dirty="0" smtClean="0">
                <a:solidFill>
                  <a:srgbClr val="FFFFFF"/>
                </a:solidFill>
              </a:rPr>
              <a:t>more powerful, national, and </a:t>
            </a:r>
            <a:r>
              <a:rPr lang="en-US" sz="2400" dirty="0">
                <a:solidFill>
                  <a:srgbClr val="FFFFFF"/>
                </a:solidFill>
              </a:rPr>
              <a:t>unified than ever before</a:t>
            </a:r>
            <a:r>
              <a:rPr lang="en-US" sz="2400" dirty="0" smtClean="0">
                <a:solidFill>
                  <a:srgbClr val="FFFFFF"/>
                </a:solidFill>
              </a:rPr>
              <a:t>.</a:t>
            </a:r>
            <a:endParaRPr lang="en-US" sz="2400" dirty="0" smtClean="0">
              <a:solidFill>
                <a:schemeClr val="bg1"/>
              </a:solidFill>
            </a:endParaRPr>
          </a:p>
          <a:p>
            <a:pPr marL="285750" indent="-285750">
              <a:buFont typeface="Arial"/>
              <a:buChar char="•"/>
            </a:pPr>
            <a:endParaRPr lang="en-US" sz="1000" dirty="0">
              <a:solidFill>
                <a:schemeClr val="bg1"/>
              </a:solidFill>
            </a:endParaRPr>
          </a:p>
        </p:txBody>
      </p:sp>
      <p:sp>
        <p:nvSpPr>
          <p:cNvPr id="8" name="TextBox 7"/>
          <p:cNvSpPr txBox="1"/>
          <p:nvPr/>
        </p:nvSpPr>
        <p:spPr>
          <a:xfrm>
            <a:off x="131954" y="3990343"/>
            <a:ext cx="8675976" cy="707886"/>
          </a:xfrm>
          <a:prstGeom prst="rect">
            <a:avLst/>
          </a:prstGeom>
          <a:noFill/>
        </p:spPr>
        <p:txBody>
          <a:bodyPr wrap="square" rtlCol="0">
            <a:spAutoFit/>
          </a:bodyPr>
          <a:lstStyle/>
          <a:p>
            <a:pPr marL="742950" indent="-742950" algn="just">
              <a:buFont typeface="+mj-ea"/>
              <a:buAutoNum type="circleNumDbPlain" startAt="5"/>
            </a:pPr>
            <a:r>
              <a:rPr lang="en-US" sz="4000" dirty="0">
                <a:solidFill>
                  <a:srgbClr val="FFFF00"/>
                </a:solidFill>
              </a:rPr>
              <a:t> An (Eventually) Popular Monarchy</a:t>
            </a:r>
            <a:r>
              <a:rPr lang="en-US" sz="4000" dirty="0" smtClean="0">
                <a:solidFill>
                  <a:srgbClr val="FFFF00"/>
                </a:solidFill>
              </a:rPr>
              <a:t>.</a:t>
            </a:r>
            <a:endParaRPr lang="en-US" sz="4000" dirty="0">
              <a:solidFill>
                <a:srgbClr val="FFFF00"/>
              </a:solidFill>
            </a:endParaRPr>
          </a:p>
        </p:txBody>
      </p:sp>
      <p:sp>
        <p:nvSpPr>
          <p:cNvPr id="2" name="TextBox 1"/>
          <p:cNvSpPr txBox="1"/>
          <p:nvPr/>
        </p:nvSpPr>
        <p:spPr>
          <a:xfrm>
            <a:off x="1" y="4792353"/>
            <a:ext cx="9143999" cy="1938992"/>
          </a:xfrm>
          <a:prstGeom prst="rect">
            <a:avLst/>
          </a:prstGeom>
          <a:noFill/>
        </p:spPr>
        <p:txBody>
          <a:bodyPr wrap="square" rtlCol="0">
            <a:spAutoFit/>
          </a:bodyPr>
          <a:lstStyle/>
          <a:p>
            <a:pPr marL="285750" indent="-285750">
              <a:buFont typeface="Arial"/>
              <a:buChar char="•"/>
            </a:pPr>
            <a:r>
              <a:rPr lang="en-US" sz="2400" dirty="0" smtClean="0">
                <a:solidFill>
                  <a:schemeClr val="bg1"/>
                </a:solidFill>
              </a:rPr>
              <a:t>Although Colley believes the first two George’s to have been relatively uninspiring monarchs, she argues that sympathy generated by George III’s illness, and increased royal celebration and display from the 1780s onwards, made the monarchy an effective</a:t>
            </a:r>
          </a:p>
          <a:p>
            <a:r>
              <a:rPr lang="en-US" sz="2400" dirty="0" smtClean="0">
                <a:solidFill>
                  <a:schemeClr val="bg1"/>
                </a:solidFill>
              </a:rPr>
              <a:t>    focus for British patriotism going into the 19</a:t>
            </a:r>
            <a:r>
              <a:rPr lang="en-US" sz="2400" baseline="30000" dirty="0" smtClean="0">
                <a:solidFill>
                  <a:schemeClr val="bg1"/>
                </a:solidFill>
              </a:rPr>
              <a:t>th</a:t>
            </a:r>
            <a:r>
              <a:rPr lang="en-US" sz="2400" dirty="0" smtClean="0">
                <a:solidFill>
                  <a:schemeClr val="bg1"/>
                </a:solidFill>
              </a:rPr>
              <a:t> century.</a:t>
            </a:r>
            <a:endParaRPr lang="en-US" sz="2400" dirty="0">
              <a:solidFill>
                <a:schemeClr val="bg1"/>
              </a:solidFill>
            </a:endParaRPr>
          </a:p>
        </p:txBody>
      </p:sp>
    </p:spTree>
    <p:extLst>
      <p:ext uri="{BB962C8B-B14F-4D97-AF65-F5344CB8AC3E}">
        <p14:creationId xmlns:p14="http://schemas.microsoft.com/office/powerpoint/2010/main" val="721566301"/>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85305" y="0"/>
            <a:ext cx="3619979" cy="707886"/>
          </a:xfrm>
          <a:prstGeom prst="rect">
            <a:avLst/>
          </a:prstGeom>
          <a:noFill/>
        </p:spPr>
        <p:txBody>
          <a:bodyPr wrap="square" rtlCol="0">
            <a:spAutoFit/>
          </a:bodyPr>
          <a:lstStyle/>
          <a:p>
            <a:pPr algn="just"/>
            <a:r>
              <a:rPr lang="en-US" sz="4000" u="sng" dirty="0" smtClean="0">
                <a:solidFill>
                  <a:srgbClr val="FFFF00"/>
                </a:solidFill>
              </a:rPr>
              <a:t>Criticizing Colley</a:t>
            </a:r>
          </a:p>
        </p:txBody>
      </p:sp>
      <p:sp>
        <p:nvSpPr>
          <p:cNvPr id="4" name="TextBox 3"/>
          <p:cNvSpPr txBox="1"/>
          <p:nvPr/>
        </p:nvSpPr>
        <p:spPr>
          <a:xfrm>
            <a:off x="0" y="707886"/>
            <a:ext cx="9144000" cy="6832639"/>
          </a:xfrm>
          <a:prstGeom prst="rect">
            <a:avLst/>
          </a:prstGeom>
          <a:noFill/>
        </p:spPr>
        <p:txBody>
          <a:bodyPr wrap="square" rtlCol="0">
            <a:spAutoFit/>
          </a:bodyPr>
          <a:lstStyle/>
          <a:p>
            <a:r>
              <a:rPr lang="en-US" sz="2400" dirty="0" smtClean="0">
                <a:solidFill>
                  <a:schemeClr val="bg1"/>
                </a:solidFill>
              </a:rPr>
              <a:t>Many historians, particularly ones from Scotland, Wales, and Ireland, have criticized  Colley’s thesis. Most notable have been the  Scottish historians Colin Kidd and Murray </a:t>
            </a:r>
            <a:r>
              <a:rPr lang="en-US" sz="2400" dirty="0" err="1" smtClean="0">
                <a:solidFill>
                  <a:schemeClr val="bg1"/>
                </a:solidFill>
              </a:rPr>
              <a:t>Pittock</a:t>
            </a:r>
            <a:r>
              <a:rPr lang="en-US" sz="2400" dirty="0" smtClean="0">
                <a:solidFill>
                  <a:schemeClr val="bg1"/>
                </a:solidFill>
              </a:rPr>
              <a:t>:</a:t>
            </a:r>
          </a:p>
          <a:p>
            <a:endParaRPr lang="en-US" sz="1000" dirty="0">
              <a:solidFill>
                <a:schemeClr val="bg1"/>
              </a:solidFill>
            </a:endParaRPr>
          </a:p>
          <a:p>
            <a:pPr marL="342900" indent="-342900">
              <a:buClr>
                <a:schemeClr val="bg1"/>
              </a:buClr>
              <a:buFont typeface="Arial"/>
              <a:buChar char="•"/>
            </a:pPr>
            <a:r>
              <a:rPr lang="en-US" sz="2400" u="sng" dirty="0" smtClean="0">
                <a:solidFill>
                  <a:srgbClr val="FFFF00"/>
                </a:solidFill>
              </a:rPr>
              <a:t>Ireland</a:t>
            </a:r>
            <a:r>
              <a:rPr lang="en-US" sz="2400" dirty="0" smtClean="0">
                <a:solidFill>
                  <a:srgbClr val="FFFF00"/>
                </a:solidFill>
              </a:rPr>
              <a:t> </a:t>
            </a:r>
            <a:r>
              <a:rPr lang="en-US" sz="2400" dirty="0" smtClean="0">
                <a:solidFill>
                  <a:srgbClr val="FFFFFF"/>
                </a:solidFill>
              </a:rPr>
              <a:t>Colley is forced to leave out majority-Catholic Ireland entirely in order to sustain her argument. </a:t>
            </a:r>
            <a:r>
              <a:rPr lang="en-US" sz="2400" dirty="0" err="1" smtClean="0">
                <a:solidFill>
                  <a:srgbClr val="FFFFFF"/>
                </a:solidFill>
              </a:rPr>
              <a:t>Pittock</a:t>
            </a:r>
            <a:r>
              <a:rPr lang="en-US" sz="2400" dirty="0" smtClean="0">
                <a:solidFill>
                  <a:srgbClr val="FFFFFF"/>
                </a:solidFill>
              </a:rPr>
              <a:t> calls this an ‘anachronistic dismissal’. </a:t>
            </a:r>
          </a:p>
          <a:p>
            <a:pPr>
              <a:buClr>
                <a:schemeClr val="bg1"/>
              </a:buClr>
            </a:pPr>
            <a:endParaRPr lang="en-US" sz="1000" dirty="0">
              <a:solidFill>
                <a:srgbClr val="FFFFFF"/>
              </a:solidFill>
            </a:endParaRPr>
          </a:p>
          <a:p>
            <a:pPr marL="342900" indent="-342900">
              <a:buClr>
                <a:schemeClr val="bg1"/>
              </a:buClr>
              <a:buFont typeface="Arial"/>
              <a:buChar char="•"/>
            </a:pPr>
            <a:r>
              <a:rPr lang="en-US" sz="2400" u="sng" dirty="0" smtClean="0">
                <a:solidFill>
                  <a:srgbClr val="FFFF00"/>
                </a:solidFill>
              </a:rPr>
              <a:t>Nonconformists</a:t>
            </a:r>
            <a:r>
              <a:rPr lang="en-US" sz="2400" dirty="0">
                <a:solidFill>
                  <a:schemeClr val="bg1"/>
                </a:solidFill>
              </a:rPr>
              <a:t> </a:t>
            </a:r>
            <a:r>
              <a:rPr lang="en-US" sz="2400" dirty="0" smtClean="0">
                <a:solidFill>
                  <a:srgbClr val="FFFFFF"/>
                </a:solidFill>
              </a:rPr>
              <a:t>Colley is accused of underestimating the divisions within British Protestantism. According to </a:t>
            </a:r>
            <a:r>
              <a:rPr lang="en-US" sz="2400" dirty="0" err="1" smtClean="0">
                <a:solidFill>
                  <a:srgbClr val="FFFFFF"/>
                </a:solidFill>
              </a:rPr>
              <a:t>Pittock</a:t>
            </a:r>
            <a:r>
              <a:rPr lang="en-US" sz="2400" dirty="0" smtClean="0">
                <a:solidFill>
                  <a:srgbClr val="FFFFFF"/>
                </a:solidFill>
              </a:rPr>
              <a:t>, ‘there is no real acknowledgement of the hostility of Anglicans towards dissenters in her work’.</a:t>
            </a:r>
          </a:p>
          <a:p>
            <a:pPr marL="342900" indent="-342900">
              <a:buClr>
                <a:schemeClr val="bg1"/>
              </a:buClr>
              <a:buFont typeface="Arial"/>
              <a:buChar char="•"/>
            </a:pPr>
            <a:endParaRPr lang="en-US" sz="1000" u="sng" dirty="0">
              <a:solidFill>
                <a:srgbClr val="FFFFFF"/>
              </a:solidFill>
            </a:endParaRPr>
          </a:p>
          <a:p>
            <a:pPr marL="342900" indent="-342900">
              <a:buClr>
                <a:schemeClr val="bg1"/>
              </a:buClr>
              <a:buFont typeface="Arial"/>
              <a:buChar char="•"/>
            </a:pPr>
            <a:r>
              <a:rPr lang="en-US" sz="2400" u="sng" dirty="0" err="1" smtClean="0">
                <a:solidFill>
                  <a:srgbClr val="FFFF00"/>
                </a:solidFill>
              </a:rPr>
              <a:t>Anglicisation</a:t>
            </a:r>
            <a:r>
              <a:rPr lang="en-US" sz="2400" dirty="0">
                <a:solidFill>
                  <a:schemeClr val="bg1"/>
                </a:solidFill>
              </a:rPr>
              <a:t> </a:t>
            </a:r>
            <a:r>
              <a:rPr lang="en-US" sz="2400" dirty="0" smtClean="0">
                <a:solidFill>
                  <a:schemeClr val="bg1"/>
                </a:solidFill>
              </a:rPr>
              <a:t>According to Kidd, this is the ‘vital missing ingredient from Colley’s work’. Colley argues that </a:t>
            </a:r>
            <a:r>
              <a:rPr lang="en-US" sz="2400" dirty="0" err="1" smtClean="0">
                <a:solidFill>
                  <a:schemeClr val="bg1"/>
                </a:solidFill>
              </a:rPr>
              <a:t>Britishness</a:t>
            </a:r>
            <a:r>
              <a:rPr lang="en-US" sz="2400" dirty="0" smtClean="0">
                <a:solidFill>
                  <a:schemeClr val="bg1"/>
                </a:solidFill>
              </a:rPr>
              <a:t> was ‘superimposed’ onto still-existing Welsh, Scottish, and English national identities. Kidd points out that these people frequently felt pressured to become more English. </a:t>
            </a:r>
            <a:endParaRPr lang="en-US" sz="2400" u="sng" dirty="0" smtClean="0">
              <a:solidFill>
                <a:srgbClr val="FFFF00"/>
              </a:solidFill>
            </a:endParaRPr>
          </a:p>
          <a:p>
            <a:pPr marL="342900" indent="-342900">
              <a:buClr>
                <a:schemeClr val="bg1"/>
              </a:buClr>
              <a:buFont typeface="Arial"/>
              <a:buChar char="•"/>
            </a:pPr>
            <a:endParaRPr lang="en-US" sz="2400" u="sng" dirty="0">
              <a:solidFill>
                <a:srgbClr val="FFFFFF"/>
              </a:solidFill>
            </a:endParaRPr>
          </a:p>
          <a:p>
            <a:pPr marL="342900" indent="-342900">
              <a:buClr>
                <a:schemeClr val="bg1"/>
              </a:buClr>
              <a:buFont typeface="Arial"/>
              <a:buChar char="•"/>
            </a:pPr>
            <a:endParaRPr lang="en-US" sz="2400" u="sng" dirty="0">
              <a:solidFill>
                <a:srgbClr val="FFFF00"/>
              </a:solidFill>
            </a:endParaRPr>
          </a:p>
        </p:txBody>
      </p:sp>
    </p:spTree>
    <p:extLst>
      <p:ext uri="{BB962C8B-B14F-4D97-AF65-F5344CB8AC3E}">
        <p14:creationId xmlns:p14="http://schemas.microsoft.com/office/powerpoint/2010/main" val="101548338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45143" y="556874"/>
            <a:ext cx="8848098" cy="8648520"/>
          </a:xfrm>
          <a:prstGeom prst="rect">
            <a:avLst/>
          </a:prstGeom>
          <a:noFill/>
        </p:spPr>
        <p:txBody>
          <a:bodyPr wrap="square" rtlCol="0">
            <a:spAutoFit/>
          </a:bodyPr>
          <a:lstStyle/>
          <a:p>
            <a:pPr marL="457200" indent="-457200" algn="just">
              <a:buFont typeface="Arial"/>
              <a:buChar char="•"/>
            </a:pPr>
            <a:r>
              <a:rPr lang="en-US" sz="2600" dirty="0" smtClean="0">
                <a:solidFill>
                  <a:schemeClr val="bg1"/>
                </a:solidFill>
              </a:rPr>
              <a:t>Religion: In the 19</a:t>
            </a:r>
            <a:r>
              <a:rPr lang="en-US" sz="2600" baseline="30000" dirty="0" smtClean="0">
                <a:solidFill>
                  <a:schemeClr val="bg1"/>
                </a:solidFill>
              </a:rPr>
              <a:t>th</a:t>
            </a:r>
            <a:r>
              <a:rPr lang="en-US" sz="2600" dirty="0" smtClean="0">
                <a:solidFill>
                  <a:schemeClr val="bg1"/>
                </a:solidFill>
              </a:rPr>
              <a:t> Century, England was split between Anglicans and Nonconformists, Scotland was largely Presbyterian, Ireland was predominantly Catholic, and</a:t>
            </a:r>
          </a:p>
          <a:p>
            <a:pPr algn="just"/>
            <a:r>
              <a:rPr lang="en-US" sz="2600" dirty="0" smtClean="0">
                <a:solidFill>
                  <a:schemeClr val="bg1"/>
                </a:solidFill>
              </a:rPr>
              <a:t>      </a:t>
            </a:r>
            <a:r>
              <a:rPr lang="en-US" sz="2600" dirty="0" err="1" smtClean="0">
                <a:solidFill>
                  <a:schemeClr val="bg1"/>
                </a:solidFill>
              </a:rPr>
              <a:t>Nonconformism</a:t>
            </a:r>
            <a:r>
              <a:rPr lang="en-US" sz="2600" dirty="0" smtClean="0">
                <a:solidFill>
                  <a:schemeClr val="bg1"/>
                </a:solidFill>
              </a:rPr>
              <a:t> dominated in Wales.</a:t>
            </a:r>
            <a:endParaRPr lang="en-US" sz="2600" dirty="0">
              <a:solidFill>
                <a:schemeClr val="bg1"/>
              </a:solidFill>
            </a:endParaRPr>
          </a:p>
          <a:p>
            <a:pPr marL="457200" indent="-457200" algn="just">
              <a:buFont typeface="Arial"/>
              <a:buChar char="•"/>
            </a:pPr>
            <a:endParaRPr lang="en-US" sz="1600" dirty="0">
              <a:solidFill>
                <a:schemeClr val="bg1"/>
              </a:solidFill>
            </a:endParaRPr>
          </a:p>
          <a:p>
            <a:pPr marL="457200" indent="-457200" algn="just">
              <a:buFont typeface="Arial"/>
              <a:buChar char="•"/>
            </a:pPr>
            <a:r>
              <a:rPr lang="en-US" sz="2600" dirty="0" smtClean="0">
                <a:solidFill>
                  <a:schemeClr val="bg1"/>
                </a:solidFill>
              </a:rPr>
              <a:t>Language and Culture: Although all Britain’s Celtic languages were in decline by the 19</a:t>
            </a:r>
            <a:r>
              <a:rPr lang="en-US" sz="2600" baseline="30000" dirty="0" smtClean="0">
                <a:solidFill>
                  <a:schemeClr val="bg1"/>
                </a:solidFill>
              </a:rPr>
              <a:t>th</a:t>
            </a:r>
            <a:r>
              <a:rPr lang="en-US" sz="2600" dirty="0" smtClean="0">
                <a:solidFill>
                  <a:schemeClr val="bg1"/>
                </a:solidFill>
              </a:rPr>
              <a:t> Century, they remained culturally significant, especially in Wales. Separate cultural and historical traditions survived, or were revived, claimed, or invented in this period (“Invention of Tradition”).</a:t>
            </a:r>
          </a:p>
          <a:p>
            <a:pPr marL="457200" indent="-457200" algn="just">
              <a:buFont typeface="Arial"/>
              <a:buChar char="•"/>
            </a:pPr>
            <a:endParaRPr lang="en-US" sz="1600" dirty="0" smtClean="0">
              <a:solidFill>
                <a:schemeClr val="bg1"/>
              </a:solidFill>
            </a:endParaRPr>
          </a:p>
          <a:p>
            <a:pPr marL="457200" indent="-457200" algn="just">
              <a:buFont typeface="Arial"/>
              <a:buChar char="•"/>
            </a:pPr>
            <a:r>
              <a:rPr lang="en-US" sz="2600" dirty="0" smtClean="0">
                <a:solidFill>
                  <a:schemeClr val="bg1"/>
                </a:solidFill>
              </a:rPr>
              <a:t>Integration, Urbanization, Industrialization: It has been argued, most famously by Michael </a:t>
            </a:r>
            <a:r>
              <a:rPr lang="en-US" sz="2600" dirty="0" err="1" smtClean="0">
                <a:solidFill>
                  <a:schemeClr val="bg1"/>
                </a:solidFill>
              </a:rPr>
              <a:t>Hechter</a:t>
            </a:r>
            <a:r>
              <a:rPr lang="en-US" sz="2600" dirty="0" smtClean="0">
                <a:solidFill>
                  <a:schemeClr val="bg1"/>
                </a:solidFill>
              </a:rPr>
              <a:t> (1975), that urbanization and industrialization affected Wales, Scotland and Ireland very differently from England, creating an under-integrated “Celtic Fringe”.</a:t>
            </a:r>
          </a:p>
          <a:p>
            <a:pPr marL="457200" indent="-457200" algn="just">
              <a:buFont typeface="Arial"/>
              <a:buChar char="•"/>
            </a:pPr>
            <a:endParaRPr lang="en-US" sz="2800" dirty="0" smtClean="0">
              <a:solidFill>
                <a:schemeClr val="bg1"/>
              </a:solidFill>
            </a:endParaRPr>
          </a:p>
          <a:p>
            <a:pPr marL="457200" indent="-457200" algn="just">
              <a:buFont typeface="Arial"/>
              <a:buChar char="•"/>
            </a:pPr>
            <a:endParaRPr lang="en-US" sz="2800" dirty="0">
              <a:solidFill>
                <a:schemeClr val="bg1"/>
              </a:solidFill>
            </a:endParaRPr>
          </a:p>
          <a:p>
            <a:pPr marL="457200" indent="-457200" algn="just">
              <a:buFont typeface="Arial"/>
              <a:buChar char="•"/>
            </a:pPr>
            <a:endParaRPr lang="en-US" sz="2800" dirty="0" smtClean="0">
              <a:solidFill>
                <a:schemeClr val="bg1"/>
              </a:solidFill>
            </a:endParaRPr>
          </a:p>
          <a:p>
            <a:pPr marL="457200" indent="-457200" algn="just">
              <a:buFont typeface="Arial"/>
              <a:buChar char="•"/>
            </a:pPr>
            <a:endParaRPr lang="en-US" sz="2800" dirty="0">
              <a:solidFill>
                <a:schemeClr val="bg1"/>
              </a:solidFill>
            </a:endParaRPr>
          </a:p>
          <a:p>
            <a:pPr marL="457200" indent="-457200" algn="just">
              <a:buFont typeface="Arial"/>
              <a:buChar char="•"/>
            </a:pPr>
            <a:endParaRPr lang="en-US" sz="2800" dirty="0">
              <a:solidFill>
                <a:schemeClr val="bg1"/>
              </a:solidFill>
            </a:endParaRPr>
          </a:p>
        </p:txBody>
      </p:sp>
      <p:sp>
        <p:nvSpPr>
          <p:cNvPr id="7" name="TextBox 6"/>
          <p:cNvSpPr txBox="1"/>
          <p:nvPr/>
        </p:nvSpPr>
        <p:spPr>
          <a:xfrm>
            <a:off x="-217714" y="-27902"/>
            <a:ext cx="9513577" cy="584776"/>
          </a:xfrm>
          <a:prstGeom prst="rect">
            <a:avLst/>
          </a:prstGeom>
          <a:noFill/>
        </p:spPr>
        <p:txBody>
          <a:bodyPr wrap="square" rtlCol="0">
            <a:spAutoFit/>
          </a:bodyPr>
          <a:lstStyle/>
          <a:p>
            <a:pPr algn="ctr"/>
            <a:r>
              <a:rPr lang="en-US" sz="3200" u="sng" kern="1200" dirty="0" smtClean="0">
                <a:solidFill>
                  <a:srgbClr val="FFFF00"/>
                </a:solidFill>
              </a:rPr>
              <a:t>Some Differences Between the “Home Nations”</a:t>
            </a:r>
            <a:endParaRPr lang="en-US" sz="3200" u="sng" kern="1200" dirty="0">
              <a:solidFill>
                <a:srgbClr val="FFFF00"/>
              </a:solidFill>
            </a:endParaRPr>
          </a:p>
        </p:txBody>
      </p:sp>
    </p:spTree>
    <p:extLst>
      <p:ext uri="{BB962C8B-B14F-4D97-AF65-F5344CB8AC3E}">
        <p14:creationId xmlns:p14="http://schemas.microsoft.com/office/powerpoint/2010/main" val="386326636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0" y="210027"/>
            <a:ext cx="9144000" cy="6647973"/>
          </a:xfrm>
          <a:prstGeom prst="rect">
            <a:avLst/>
          </a:prstGeom>
          <a:noFill/>
        </p:spPr>
        <p:txBody>
          <a:bodyPr wrap="square" rtlCol="0">
            <a:spAutoFit/>
          </a:bodyPr>
          <a:lstStyle/>
          <a:p>
            <a:pPr algn="ctr"/>
            <a:r>
              <a:rPr lang="en-US" sz="3300" u="sng" dirty="0" smtClean="0">
                <a:solidFill>
                  <a:srgbClr val="FFFF00"/>
                </a:solidFill>
                <a:latin typeface="Cambria"/>
                <a:cs typeface="Cambria"/>
              </a:rPr>
              <a:t>Creating the United Kingdom - Acts of Union with Ireland 1800</a:t>
            </a:r>
            <a:endParaRPr lang="en-US" sz="1000" u="sng" dirty="0" smtClean="0">
              <a:solidFill>
                <a:srgbClr val="FFFF00"/>
              </a:solidFill>
              <a:latin typeface="Cambria"/>
              <a:cs typeface="Cambria"/>
            </a:endParaRPr>
          </a:p>
          <a:p>
            <a:pPr algn="ctr"/>
            <a:endParaRPr lang="en-US" sz="2400" u="sng" dirty="0">
              <a:solidFill>
                <a:srgbClr val="FFFFFF"/>
              </a:solidFill>
              <a:latin typeface="Cambria"/>
              <a:cs typeface="Cambria"/>
            </a:endParaRPr>
          </a:p>
          <a:p>
            <a:pPr marL="342900" lvl="0" indent="-342900">
              <a:buFont typeface="Arial"/>
              <a:buChar char="•"/>
            </a:pPr>
            <a:r>
              <a:rPr lang="en-US" sz="2400" dirty="0">
                <a:solidFill>
                  <a:srgbClr val="FFFFFF"/>
                </a:solidFill>
                <a:latin typeface="Cambria"/>
                <a:cs typeface="Cambria"/>
              </a:rPr>
              <a:t>Significantly motivated by major rebellion in Ireland in 1798, </a:t>
            </a:r>
          </a:p>
          <a:p>
            <a:pPr lvl="0"/>
            <a:r>
              <a:rPr lang="en-US" sz="2400" dirty="0">
                <a:solidFill>
                  <a:srgbClr val="FFFFFF"/>
                </a:solidFill>
                <a:latin typeface="Cambria"/>
                <a:cs typeface="Cambria"/>
              </a:rPr>
              <a:t>     which the French attempted to exploit by landing troops to help </a:t>
            </a:r>
          </a:p>
          <a:p>
            <a:pPr lvl="0"/>
            <a:r>
              <a:rPr lang="en-US" sz="2400" dirty="0">
                <a:solidFill>
                  <a:srgbClr val="FFFFFF"/>
                </a:solidFill>
                <a:latin typeface="Cambria"/>
                <a:cs typeface="Cambria"/>
              </a:rPr>
              <a:t>     the rebels.  British thought union would allow them to exert</a:t>
            </a:r>
          </a:p>
          <a:p>
            <a:pPr lvl="0"/>
            <a:r>
              <a:rPr lang="en-US" sz="2400" dirty="0">
                <a:solidFill>
                  <a:srgbClr val="FFFFFF"/>
                </a:solidFill>
                <a:latin typeface="Cambria"/>
                <a:cs typeface="Cambria"/>
              </a:rPr>
              <a:t>     greater control.</a:t>
            </a:r>
          </a:p>
          <a:p>
            <a:pPr algn="ctr"/>
            <a:endParaRPr lang="en-US" sz="2400" u="sng" dirty="0">
              <a:solidFill>
                <a:srgbClr val="FFFFFF"/>
              </a:solidFill>
              <a:latin typeface="Cambria"/>
              <a:cs typeface="Cambria"/>
            </a:endParaRPr>
          </a:p>
          <a:p>
            <a:pPr marL="342900" indent="-342900">
              <a:buFont typeface="Arial"/>
              <a:buChar char="•"/>
            </a:pPr>
            <a:r>
              <a:rPr lang="en-US" sz="2400" dirty="0" smtClean="0">
                <a:solidFill>
                  <a:srgbClr val="FFFFFF"/>
                </a:solidFill>
                <a:latin typeface="Cambria"/>
                <a:cs typeface="Cambria"/>
              </a:rPr>
              <a:t>Dissolved the Irish parliament in Dublin, and united the British and Irish parliaments in Westminster to form the United Kingdom of Great Britain and Ireland. </a:t>
            </a:r>
            <a:r>
              <a:rPr lang="en-US" sz="2400" dirty="0">
                <a:solidFill>
                  <a:srgbClr val="FFFFFF"/>
                </a:solidFill>
                <a:latin typeface="Cambria"/>
                <a:cs typeface="Cambria"/>
              </a:rPr>
              <a:t>Acts debated and passed separately by both </a:t>
            </a:r>
            <a:r>
              <a:rPr lang="en-US" sz="2400" dirty="0" smtClean="0">
                <a:solidFill>
                  <a:srgbClr val="FFFFFF"/>
                </a:solidFill>
                <a:latin typeface="Cambria"/>
                <a:cs typeface="Cambria"/>
              </a:rPr>
              <a:t>British </a:t>
            </a:r>
            <a:r>
              <a:rPr lang="en-US" sz="2400" dirty="0">
                <a:solidFill>
                  <a:srgbClr val="FFFFFF"/>
                </a:solidFill>
                <a:latin typeface="Cambria"/>
                <a:cs typeface="Cambria"/>
              </a:rPr>
              <a:t>and </a:t>
            </a:r>
            <a:r>
              <a:rPr lang="en-US" sz="2400" dirty="0" smtClean="0">
                <a:solidFill>
                  <a:srgbClr val="FFFFFF"/>
                </a:solidFill>
                <a:latin typeface="Cambria"/>
                <a:cs typeface="Cambria"/>
              </a:rPr>
              <a:t>Irish </a:t>
            </a:r>
            <a:r>
              <a:rPr lang="en-US" sz="2400" dirty="0">
                <a:solidFill>
                  <a:srgbClr val="FFFFFF"/>
                </a:solidFill>
                <a:latin typeface="Cambria"/>
                <a:cs typeface="Cambria"/>
              </a:rPr>
              <a:t>parliaments. </a:t>
            </a:r>
            <a:endParaRPr lang="en-US" sz="2400" dirty="0" smtClean="0">
              <a:solidFill>
                <a:srgbClr val="FFFFFF"/>
              </a:solidFill>
              <a:latin typeface="Cambria"/>
              <a:cs typeface="Cambria"/>
            </a:endParaRPr>
          </a:p>
          <a:p>
            <a:endParaRPr lang="en-US" sz="2400" dirty="0">
              <a:solidFill>
                <a:srgbClr val="FFFFFF"/>
              </a:solidFill>
              <a:latin typeface="Cambria"/>
              <a:cs typeface="Cambria"/>
            </a:endParaRPr>
          </a:p>
          <a:p>
            <a:pPr marL="342900" indent="-342900">
              <a:buFont typeface="Arial"/>
              <a:buChar char="•"/>
            </a:pPr>
            <a:r>
              <a:rPr lang="en-US" sz="2400" dirty="0" smtClean="0">
                <a:solidFill>
                  <a:srgbClr val="FFFFFF"/>
                </a:solidFill>
                <a:latin typeface="Cambria"/>
                <a:cs typeface="Cambria"/>
              </a:rPr>
              <a:t>Irish MPs now sat in </a:t>
            </a:r>
            <a:r>
              <a:rPr lang="en-US" sz="2400" dirty="0" err="1" smtClean="0">
                <a:solidFill>
                  <a:srgbClr val="FFFFFF"/>
                </a:solidFill>
                <a:latin typeface="Cambria"/>
                <a:cs typeface="Cambria"/>
              </a:rPr>
              <a:t>Wesminster</a:t>
            </a:r>
            <a:r>
              <a:rPr lang="en-US" sz="2400" dirty="0" smtClean="0">
                <a:solidFill>
                  <a:srgbClr val="FFFFFF"/>
                </a:solidFill>
                <a:latin typeface="Cambria"/>
                <a:cs typeface="Cambria"/>
              </a:rPr>
              <a:t>, but Catholics were not allowed to become MPs or hold high offices of state (i.e. Judges, Senior Civil Servants).</a:t>
            </a:r>
            <a:endParaRPr lang="en-US" sz="2400" dirty="0" smtClean="0">
              <a:latin typeface="Cambria"/>
              <a:cs typeface="Cambria"/>
            </a:endParaRPr>
          </a:p>
          <a:p>
            <a:endParaRPr lang="en-US" sz="2400" u="sng" dirty="0">
              <a:latin typeface="Cambria"/>
              <a:cs typeface="Cambria"/>
            </a:endParaRPr>
          </a:p>
        </p:txBody>
      </p:sp>
    </p:spTree>
    <p:extLst>
      <p:ext uri="{BB962C8B-B14F-4D97-AF65-F5344CB8AC3E}">
        <p14:creationId xmlns:p14="http://schemas.microsoft.com/office/powerpoint/2010/main" val="2247057719"/>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N00687515_001_l.jpg"/>
          <p:cNvPicPr>
            <a:picLocks noChangeAspect="1"/>
          </p:cNvPicPr>
          <p:nvPr/>
        </p:nvPicPr>
        <p:blipFill rotWithShape="1">
          <a:blip r:embed="rId2">
            <a:extLst>
              <a:ext uri="{28A0092B-C50C-407E-A947-70E740481C1C}">
                <a14:useLocalDpi xmlns:a14="http://schemas.microsoft.com/office/drawing/2010/main" val="0"/>
              </a:ext>
            </a:extLst>
          </a:blip>
          <a:srcRect l="3737" t="5475" r="2425" b="4899"/>
          <a:stretch/>
        </p:blipFill>
        <p:spPr>
          <a:xfrm>
            <a:off x="5334002" y="3277207"/>
            <a:ext cx="3770680" cy="2594428"/>
          </a:xfrm>
          <a:prstGeom prst="rect">
            <a:avLst/>
          </a:prstGeom>
        </p:spPr>
      </p:pic>
      <p:sp>
        <p:nvSpPr>
          <p:cNvPr id="3" name="TextBox 2"/>
          <p:cNvSpPr txBox="1"/>
          <p:nvPr/>
        </p:nvSpPr>
        <p:spPr>
          <a:xfrm>
            <a:off x="0" y="2677435"/>
            <a:ext cx="4934410" cy="461665"/>
          </a:xfrm>
          <a:prstGeom prst="rect">
            <a:avLst/>
          </a:prstGeom>
          <a:noFill/>
        </p:spPr>
        <p:txBody>
          <a:bodyPr wrap="square" rtlCol="0">
            <a:spAutoFit/>
          </a:bodyPr>
          <a:lstStyle/>
          <a:p>
            <a:pPr algn="ctr"/>
            <a:r>
              <a:rPr lang="en-US" sz="2400" u="sng" dirty="0" smtClean="0">
                <a:solidFill>
                  <a:srgbClr val="FFFFFF"/>
                </a:solidFill>
              </a:rPr>
              <a:t>Roman Catholic Relief Act 1829 </a:t>
            </a:r>
            <a:endParaRPr lang="en-US" sz="2400" u="sng" dirty="0">
              <a:solidFill>
                <a:srgbClr val="FFFFFF"/>
              </a:solidFill>
            </a:endParaRPr>
          </a:p>
        </p:txBody>
      </p:sp>
      <p:pic>
        <p:nvPicPr>
          <p:cNvPr id="4" name="Picture 3" descr="250px-Daniel_O'Connell_-_Project_Gutenberg_1310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000" y="19887"/>
            <a:ext cx="2159000" cy="2426716"/>
          </a:xfrm>
          <a:prstGeom prst="rect">
            <a:avLst/>
          </a:prstGeom>
        </p:spPr>
      </p:pic>
      <p:sp>
        <p:nvSpPr>
          <p:cNvPr id="5" name="TextBox 4"/>
          <p:cNvSpPr txBox="1"/>
          <p:nvPr/>
        </p:nvSpPr>
        <p:spPr>
          <a:xfrm>
            <a:off x="0" y="3277207"/>
            <a:ext cx="5334002" cy="3416320"/>
          </a:xfrm>
          <a:prstGeom prst="rect">
            <a:avLst/>
          </a:prstGeom>
          <a:noFill/>
        </p:spPr>
        <p:txBody>
          <a:bodyPr wrap="square" rtlCol="0">
            <a:spAutoFit/>
          </a:bodyPr>
          <a:lstStyle/>
          <a:p>
            <a:pPr algn="ctr"/>
            <a:r>
              <a:rPr lang="en-US" sz="2400" dirty="0" smtClean="0">
                <a:solidFill>
                  <a:srgbClr val="FFFFFF"/>
                </a:solidFill>
              </a:rPr>
              <a:t>Allowed Catholic MPs to sit in Parliament at Westminster, and the appointment of Catholic judges and senior Civil servants. As a direct result, parliament restricted the franchise amongst poorer Irish landowners (“40 Shilling Freeholders”, mostly Catholics), leaving Ireland the most electorally disadvantaged part of the United Kingdom.</a:t>
            </a:r>
            <a:endParaRPr lang="en-US" sz="2400" dirty="0">
              <a:solidFill>
                <a:srgbClr val="FFFFFF"/>
              </a:solidFill>
            </a:endParaRPr>
          </a:p>
        </p:txBody>
      </p:sp>
      <p:sp>
        <p:nvSpPr>
          <p:cNvPr id="6" name="TextBox 5"/>
          <p:cNvSpPr txBox="1"/>
          <p:nvPr/>
        </p:nvSpPr>
        <p:spPr>
          <a:xfrm>
            <a:off x="1451430" y="156936"/>
            <a:ext cx="3882572" cy="461665"/>
          </a:xfrm>
          <a:prstGeom prst="rect">
            <a:avLst/>
          </a:prstGeom>
          <a:noFill/>
        </p:spPr>
        <p:txBody>
          <a:bodyPr wrap="square" rtlCol="0">
            <a:spAutoFit/>
          </a:bodyPr>
          <a:lstStyle/>
          <a:p>
            <a:r>
              <a:rPr lang="en-US" sz="2400" u="sng" dirty="0" smtClean="0">
                <a:solidFill>
                  <a:srgbClr val="FFFFFF"/>
                </a:solidFill>
              </a:rPr>
              <a:t>Daniel O’Connell (1775-1847)</a:t>
            </a:r>
            <a:endParaRPr lang="en-US" sz="2400" u="sng" dirty="0">
              <a:solidFill>
                <a:srgbClr val="FFFFFF"/>
              </a:solidFill>
            </a:endParaRPr>
          </a:p>
        </p:txBody>
      </p:sp>
      <p:sp>
        <p:nvSpPr>
          <p:cNvPr id="7" name="TextBox 6"/>
          <p:cNvSpPr txBox="1"/>
          <p:nvPr/>
        </p:nvSpPr>
        <p:spPr>
          <a:xfrm>
            <a:off x="163286" y="638487"/>
            <a:ext cx="6694714" cy="1569660"/>
          </a:xfrm>
          <a:prstGeom prst="rect">
            <a:avLst/>
          </a:prstGeom>
          <a:noFill/>
        </p:spPr>
        <p:txBody>
          <a:bodyPr wrap="square" rtlCol="0">
            <a:spAutoFit/>
          </a:bodyPr>
          <a:lstStyle/>
          <a:p>
            <a:pPr algn="just"/>
            <a:r>
              <a:rPr lang="en-US" sz="2400" dirty="0" smtClean="0">
                <a:solidFill>
                  <a:srgbClr val="FFFFFF"/>
                </a:solidFill>
              </a:rPr>
              <a:t>Formed the Catholic Association in 1823 to campaign for “Catholic Emancipation” i.e. the removal of laws discriminating against Catholic political/governmental participation.</a:t>
            </a:r>
            <a:endParaRPr lang="en-US" sz="2400" dirty="0">
              <a:solidFill>
                <a:srgbClr val="FFFFFF"/>
              </a:solidFill>
            </a:endParaRPr>
          </a:p>
        </p:txBody>
      </p:sp>
    </p:spTree>
    <p:extLst>
      <p:ext uri="{BB962C8B-B14F-4D97-AF65-F5344CB8AC3E}">
        <p14:creationId xmlns:p14="http://schemas.microsoft.com/office/powerpoint/2010/main" val="40993386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220px-Maria_Edgeworth.jpg"/>
          <p:cNvPicPr>
            <a:picLocks noChangeAspect="1"/>
          </p:cNvPicPr>
          <p:nvPr/>
        </p:nvPicPr>
        <p:blipFill rotWithShape="1">
          <a:blip r:embed="rId2">
            <a:extLst>
              <a:ext uri="{28A0092B-C50C-407E-A947-70E740481C1C}">
                <a14:useLocalDpi xmlns:a14="http://schemas.microsoft.com/office/drawing/2010/main" val="0"/>
              </a:ext>
            </a:extLst>
          </a:blip>
          <a:srcRect t="10409"/>
          <a:stretch/>
        </p:blipFill>
        <p:spPr>
          <a:xfrm>
            <a:off x="6406792" y="769217"/>
            <a:ext cx="2011680" cy="2498634"/>
          </a:xfrm>
          <a:prstGeom prst="rect">
            <a:avLst/>
          </a:prstGeom>
        </p:spPr>
      </p:pic>
      <p:sp>
        <p:nvSpPr>
          <p:cNvPr id="3" name="TextBox 2"/>
          <p:cNvSpPr txBox="1"/>
          <p:nvPr/>
        </p:nvSpPr>
        <p:spPr>
          <a:xfrm>
            <a:off x="1" y="28675"/>
            <a:ext cx="9143999" cy="523220"/>
          </a:xfrm>
          <a:prstGeom prst="rect">
            <a:avLst/>
          </a:prstGeom>
          <a:noFill/>
        </p:spPr>
        <p:txBody>
          <a:bodyPr wrap="square" rtlCol="0">
            <a:spAutoFit/>
          </a:bodyPr>
          <a:lstStyle/>
          <a:p>
            <a:pPr algn="ctr"/>
            <a:r>
              <a:rPr lang="en-US" sz="2800" u="sng" dirty="0" smtClean="0">
                <a:solidFill>
                  <a:srgbClr val="FFFFFF"/>
                </a:solidFill>
              </a:rPr>
              <a:t>British Romantic Nationalism: National Tales and National Airs</a:t>
            </a:r>
            <a:endParaRPr lang="en-US" dirty="0">
              <a:solidFill>
                <a:srgbClr val="FFFFFF"/>
              </a:solidFill>
            </a:endParaRPr>
          </a:p>
        </p:txBody>
      </p:sp>
      <p:pic>
        <p:nvPicPr>
          <p:cNvPr id="4" name="Picture 3" descr="Sir_Henry_Raeburn_-_Portrait_of_Sir_Walter_Scott.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532" y="3694334"/>
            <a:ext cx="2011680" cy="2438157"/>
          </a:xfrm>
          <a:prstGeom prst="rect">
            <a:avLst/>
          </a:prstGeom>
        </p:spPr>
      </p:pic>
      <p:pic>
        <p:nvPicPr>
          <p:cNvPr id="5" name="Picture 4" descr="imgre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96826" y="740934"/>
            <a:ext cx="1509966" cy="2498634"/>
          </a:xfrm>
          <a:prstGeom prst="rect">
            <a:avLst/>
          </a:prstGeom>
        </p:spPr>
      </p:pic>
      <p:pic>
        <p:nvPicPr>
          <p:cNvPr id="6" name="Picture 5" descr="url.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98535" y="3694334"/>
            <a:ext cx="1338036" cy="2473339"/>
          </a:xfrm>
          <a:prstGeom prst="rect">
            <a:avLst/>
          </a:prstGeom>
        </p:spPr>
      </p:pic>
      <p:pic>
        <p:nvPicPr>
          <p:cNvPr id="7" name="Picture 6" descr="220px-Thomas_Moore_from_NPG.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75255" y="3768991"/>
            <a:ext cx="1979316" cy="2438157"/>
          </a:xfrm>
          <a:prstGeom prst="rect">
            <a:avLst/>
          </a:prstGeom>
        </p:spPr>
      </p:pic>
      <p:pic>
        <p:nvPicPr>
          <p:cNvPr id="8" name="Picture 7" descr="MUSIC-EX-01_193.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96826" y="3768991"/>
            <a:ext cx="1578429" cy="2477632"/>
          </a:xfrm>
          <a:prstGeom prst="rect">
            <a:avLst/>
          </a:prstGeom>
        </p:spPr>
      </p:pic>
      <p:pic>
        <p:nvPicPr>
          <p:cNvPr id="9" name="Picture 8" descr="Anna Maria Bennett (dragged).pdf"/>
          <p:cNvPicPr>
            <a:picLocks noChangeAspect="1"/>
          </p:cNvPicPr>
          <p:nvPr/>
        </p:nvPicPr>
        <p:blipFill rotWithShape="1">
          <a:blip r:embed="rId8">
            <a:extLst>
              <a:ext uri="{28A0092B-C50C-407E-A947-70E740481C1C}">
                <a14:useLocalDpi xmlns:a14="http://schemas.microsoft.com/office/drawing/2010/main" val="0"/>
              </a:ext>
            </a:extLst>
          </a:blip>
          <a:srcRect l="18179" t="25397" r="15183" b="25662"/>
          <a:stretch/>
        </p:blipFill>
        <p:spPr>
          <a:xfrm>
            <a:off x="730532" y="904220"/>
            <a:ext cx="1947413" cy="2023997"/>
          </a:xfrm>
          <a:prstGeom prst="rect">
            <a:avLst/>
          </a:prstGeom>
        </p:spPr>
      </p:pic>
      <p:pic>
        <p:nvPicPr>
          <p:cNvPr id="10" name="Picture 9" descr="DSC_0022.jpg"/>
          <p:cNvPicPr>
            <a:picLocks noChangeAspect="1"/>
          </p:cNvPicPr>
          <p:nvPr/>
        </p:nvPicPr>
        <p:blipFill rotWithShape="1">
          <a:blip r:embed="rId9">
            <a:extLst>
              <a:ext uri="{28A0092B-C50C-407E-A947-70E740481C1C}">
                <a14:useLocalDpi xmlns:a14="http://schemas.microsoft.com/office/drawing/2010/main" val="0"/>
              </a:ext>
            </a:extLst>
          </a:blip>
          <a:srcRect l="3479" t="5820" r="4849" b="6214"/>
          <a:stretch/>
        </p:blipFill>
        <p:spPr>
          <a:xfrm>
            <a:off x="2677945" y="740934"/>
            <a:ext cx="1458626" cy="2412973"/>
          </a:xfrm>
          <a:prstGeom prst="rect">
            <a:avLst/>
          </a:prstGeom>
        </p:spPr>
      </p:pic>
      <p:sp>
        <p:nvSpPr>
          <p:cNvPr id="11" name="TextBox 10"/>
          <p:cNvSpPr txBox="1"/>
          <p:nvPr/>
        </p:nvSpPr>
        <p:spPr>
          <a:xfrm>
            <a:off x="290286" y="3153907"/>
            <a:ext cx="4136571" cy="461665"/>
          </a:xfrm>
          <a:prstGeom prst="rect">
            <a:avLst/>
          </a:prstGeom>
          <a:noFill/>
        </p:spPr>
        <p:txBody>
          <a:bodyPr wrap="square" rtlCol="0">
            <a:spAutoFit/>
          </a:bodyPr>
          <a:lstStyle/>
          <a:p>
            <a:r>
              <a:rPr lang="en-US" sz="2400" dirty="0" smtClean="0">
                <a:solidFill>
                  <a:srgbClr val="FFFFFF"/>
                </a:solidFill>
              </a:rPr>
              <a:t>Anna Maria Bennett (d. 1808) </a:t>
            </a:r>
            <a:endParaRPr lang="en-US" sz="2400" dirty="0">
              <a:solidFill>
                <a:srgbClr val="FFFFFF"/>
              </a:solidFill>
            </a:endParaRPr>
          </a:p>
        </p:txBody>
      </p:sp>
      <p:sp>
        <p:nvSpPr>
          <p:cNvPr id="12" name="TextBox 11"/>
          <p:cNvSpPr txBox="1"/>
          <p:nvPr/>
        </p:nvSpPr>
        <p:spPr>
          <a:xfrm>
            <a:off x="4680858" y="3267851"/>
            <a:ext cx="4463142" cy="461665"/>
          </a:xfrm>
          <a:prstGeom prst="rect">
            <a:avLst/>
          </a:prstGeom>
          <a:noFill/>
        </p:spPr>
        <p:txBody>
          <a:bodyPr wrap="square" rtlCol="0">
            <a:spAutoFit/>
          </a:bodyPr>
          <a:lstStyle/>
          <a:p>
            <a:r>
              <a:rPr lang="en-US" sz="2400" dirty="0" smtClean="0">
                <a:solidFill>
                  <a:srgbClr val="FFFFFF"/>
                </a:solidFill>
              </a:rPr>
              <a:t>Maria </a:t>
            </a:r>
            <a:r>
              <a:rPr lang="en-US" sz="2400" dirty="0" err="1" smtClean="0">
                <a:solidFill>
                  <a:srgbClr val="FFFFFF"/>
                </a:solidFill>
              </a:rPr>
              <a:t>Edgeworth</a:t>
            </a:r>
            <a:r>
              <a:rPr lang="en-US" sz="2400" dirty="0" smtClean="0">
                <a:solidFill>
                  <a:srgbClr val="FFFFFF"/>
                </a:solidFill>
              </a:rPr>
              <a:t> (1768-1849)</a:t>
            </a:r>
            <a:endParaRPr lang="en-US" sz="2400" dirty="0">
              <a:solidFill>
                <a:srgbClr val="FFFFFF"/>
              </a:solidFill>
            </a:endParaRPr>
          </a:p>
        </p:txBody>
      </p:sp>
      <p:sp>
        <p:nvSpPr>
          <p:cNvPr id="13" name="TextBox 12"/>
          <p:cNvSpPr txBox="1"/>
          <p:nvPr/>
        </p:nvSpPr>
        <p:spPr>
          <a:xfrm>
            <a:off x="730532" y="6202855"/>
            <a:ext cx="3349716" cy="461665"/>
          </a:xfrm>
          <a:prstGeom prst="rect">
            <a:avLst/>
          </a:prstGeom>
          <a:noFill/>
        </p:spPr>
        <p:txBody>
          <a:bodyPr wrap="square" rtlCol="0">
            <a:spAutoFit/>
          </a:bodyPr>
          <a:lstStyle/>
          <a:p>
            <a:r>
              <a:rPr lang="en-US" sz="2400" dirty="0" smtClean="0">
                <a:solidFill>
                  <a:srgbClr val="FFFFFF"/>
                </a:solidFill>
              </a:rPr>
              <a:t>Walter Scott (1771-1832)</a:t>
            </a:r>
            <a:endParaRPr lang="en-US" sz="2400" dirty="0">
              <a:solidFill>
                <a:srgbClr val="FFFFFF"/>
              </a:solidFill>
            </a:endParaRPr>
          </a:p>
        </p:txBody>
      </p:sp>
      <p:sp>
        <p:nvSpPr>
          <p:cNvPr id="14" name="TextBox 13"/>
          <p:cNvSpPr txBox="1"/>
          <p:nvPr/>
        </p:nvSpPr>
        <p:spPr>
          <a:xfrm>
            <a:off x="4753428" y="6319194"/>
            <a:ext cx="3701143" cy="461665"/>
          </a:xfrm>
          <a:prstGeom prst="rect">
            <a:avLst/>
          </a:prstGeom>
          <a:noFill/>
        </p:spPr>
        <p:txBody>
          <a:bodyPr wrap="square" rtlCol="0">
            <a:spAutoFit/>
          </a:bodyPr>
          <a:lstStyle/>
          <a:p>
            <a:r>
              <a:rPr lang="en-US" sz="2400" dirty="0" smtClean="0">
                <a:solidFill>
                  <a:srgbClr val="FFFFFF"/>
                </a:solidFill>
              </a:rPr>
              <a:t>Thomas Moore (1779-1852)</a:t>
            </a:r>
            <a:endParaRPr lang="en-US" sz="2400" dirty="0">
              <a:solidFill>
                <a:srgbClr val="FFFFFF"/>
              </a:solidFill>
            </a:endParaRPr>
          </a:p>
        </p:txBody>
      </p:sp>
    </p:spTree>
    <p:extLst>
      <p:ext uri="{BB962C8B-B14F-4D97-AF65-F5344CB8AC3E}">
        <p14:creationId xmlns:p14="http://schemas.microsoft.com/office/powerpoint/2010/main" val="188458752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 y="-159305"/>
            <a:ext cx="9143999" cy="6786474"/>
          </a:xfrm>
          <a:prstGeom prst="rect">
            <a:avLst/>
          </a:prstGeom>
          <a:noFill/>
        </p:spPr>
        <p:txBody>
          <a:bodyPr wrap="square" rtlCol="0">
            <a:spAutoFit/>
          </a:bodyPr>
          <a:lstStyle/>
          <a:p>
            <a:pPr algn="ctr"/>
            <a:r>
              <a:rPr lang="en-US" sz="3200" u="sng" dirty="0" smtClean="0">
                <a:solidFill>
                  <a:srgbClr val="FFFFFF"/>
                </a:solidFill>
              </a:rPr>
              <a:t>Home Rule Movements</a:t>
            </a:r>
          </a:p>
          <a:p>
            <a:pPr algn="ctr"/>
            <a:endParaRPr lang="en-US" sz="1000" u="sng" dirty="0" smtClean="0">
              <a:solidFill>
                <a:srgbClr val="FFFFFF"/>
              </a:solidFill>
            </a:endParaRPr>
          </a:p>
          <a:p>
            <a:pPr marL="457200" indent="-457200">
              <a:buFont typeface="Arial"/>
              <a:buChar char="•"/>
            </a:pPr>
            <a:r>
              <a:rPr lang="en-US" sz="2300" dirty="0" smtClean="0">
                <a:solidFill>
                  <a:srgbClr val="FFFFFF"/>
                </a:solidFill>
              </a:rPr>
              <a:t>Campaigns for home rule pushed for </a:t>
            </a:r>
            <a:r>
              <a:rPr lang="en-US" sz="2300" dirty="0" smtClean="0">
                <a:solidFill>
                  <a:srgbClr val="FFFFFF"/>
                </a:solidFill>
              </a:rPr>
              <a:t>transfer</a:t>
            </a:r>
            <a:r>
              <a:rPr lang="en-US" sz="2300" dirty="0" smtClean="0">
                <a:solidFill>
                  <a:srgbClr val="FFFFFF"/>
                </a:solidFill>
              </a:rPr>
              <a:t> </a:t>
            </a:r>
            <a:r>
              <a:rPr lang="en-US" sz="2300" dirty="0" smtClean="0">
                <a:solidFill>
                  <a:srgbClr val="FFFFFF"/>
                </a:solidFill>
              </a:rPr>
              <a:t>of powers to Ireland, Wales, and Scotland whilst remaining part of the United Kingdom, and were a major issue in Liberal politics from 1880.</a:t>
            </a:r>
          </a:p>
          <a:p>
            <a:endParaRPr lang="en-US" sz="1600" dirty="0">
              <a:solidFill>
                <a:srgbClr val="FFFFFF"/>
              </a:solidFill>
            </a:endParaRPr>
          </a:p>
          <a:p>
            <a:pPr marL="457200" indent="-457200">
              <a:buFont typeface="Arial"/>
              <a:buChar char="•"/>
            </a:pPr>
            <a:r>
              <a:rPr lang="en-US" sz="2300" dirty="0" smtClean="0">
                <a:solidFill>
                  <a:srgbClr val="FFFFFF"/>
                </a:solidFill>
              </a:rPr>
              <a:t>Irish Home Rule a huge political issue in the late-nineteenth and early twentieth century, with Acts being debated in </a:t>
            </a:r>
            <a:r>
              <a:rPr lang="en-US" sz="2300" dirty="0" smtClean="0">
                <a:solidFill>
                  <a:srgbClr val="FFFFFF"/>
                </a:solidFill>
              </a:rPr>
              <a:t>Parliament </a:t>
            </a:r>
            <a:r>
              <a:rPr lang="en-US" sz="2300" dirty="0" smtClean="0">
                <a:solidFill>
                  <a:srgbClr val="FFFFFF"/>
                </a:solidFill>
              </a:rPr>
              <a:t>in 1886, 1893, 1912-14, and 1920. </a:t>
            </a:r>
            <a:r>
              <a:rPr lang="en-US" sz="2300" dirty="0" smtClean="0">
                <a:solidFill>
                  <a:srgbClr val="FFFFFF"/>
                </a:solidFill>
              </a:rPr>
              <a:t>Irish War of Independence (1919-1921), resulted in </a:t>
            </a:r>
            <a:r>
              <a:rPr lang="en-US" sz="2300" dirty="0" smtClean="0">
                <a:solidFill>
                  <a:srgbClr val="FFFFFF"/>
                </a:solidFill>
              </a:rPr>
              <a:t>Irish </a:t>
            </a:r>
            <a:r>
              <a:rPr lang="en-US" sz="2300" dirty="0" smtClean="0">
                <a:solidFill>
                  <a:srgbClr val="FFFFFF"/>
                </a:solidFill>
              </a:rPr>
              <a:t>Free State and home rule for Northern </a:t>
            </a:r>
            <a:r>
              <a:rPr lang="en-US" sz="2300" dirty="0" smtClean="0">
                <a:solidFill>
                  <a:srgbClr val="FFFFFF"/>
                </a:solidFill>
              </a:rPr>
              <a:t>Ireland in 1922.</a:t>
            </a:r>
            <a:endParaRPr lang="en-US" sz="2300" dirty="0">
              <a:solidFill>
                <a:srgbClr val="FFFFFF"/>
              </a:solidFill>
            </a:endParaRPr>
          </a:p>
          <a:p>
            <a:pPr marL="457200" indent="-457200">
              <a:buFont typeface="Arial"/>
              <a:buChar char="•"/>
            </a:pPr>
            <a:endParaRPr lang="en-US" sz="1600" u="sng" dirty="0" smtClean="0">
              <a:solidFill>
                <a:srgbClr val="FFFFFF"/>
              </a:solidFill>
            </a:endParaRPr>
          </a:p>
          <a:p>
            <a:pPr marL="457200" indent="-457200">
              <a:buFont typeface="Arial"/>
              <a:buChar char="•"/>
            </a:pPr>
            <a:r>
              <a:rPr lang="en-US" sz="2300" dirty="0" smtClean="0">
                <a:solidFill>
                  <a:srgbClr val="FFFFFF"/>
                </a:solidFill>
              </a:rPr>
              <a:t>Welsh Home Rule movement (also known as </a:t>
            </a:r>
            <a:r>
              <a:rPr lang="en-US" sz="2300" i="1" dirty="0" err="1" smtClean="0">
                <a:solidFill>
                  <a:srgbClr val="FFFFFF"/>
                </a:solidFill>
              </a:rPr>
              <a:t>Cymru</a:t>
            </a:r>
            <a:r>
              <a:rPr lang="en-US" sz="2300" i="1" dirty="0" smtClean="0">
                <a:solidFill>
                  <a:srgbClr val="FFFFFF"/>
                </a:solidFill>
              </a:rPr>
              <a:t> </a:t>
            </a:r>
            <a:r>
              <a:rPr lang="en-US" sz="2300" i="1" dirty="0" err="1" smtClean="0">
                <a:solidFill>
                  <a:srgbClr val="FFFFFF"/>
                </a:solidFill>
              </a:rPr>
              <a:t>Fydd</a:t>
            </a:r>
            <a:r>
              <a:rPr lang="en-US" sz="2300" i="1" dirty="0" smtClean="0">
                <a:solidFill>
                  <a:srgbClr val="FFFFFF"/>
                </a:solidFill>
              </a:rPr>
              <a:t> </a:t>
            </a:r>
            <a:r>
              <a:rPr lang="en-US" sz="2300" dirty="0" smtClean="0">
                <a:solidFill>
                  <a:srgbClr val="FFFFFF"/>
                </a:solidFill>
              </a:rPr>
              <a:t>and Young Wales) </a:t>
            </a:r>
            <a:r>
              <a:rPr lang="en-US" sz="2300" dirty="0" smtClean="0">
                <a:solidFill>
                  <a:srgbClr val="FFFFFF"/>
                </a:solidFill>
              </a:rPr>
              <a:t>led by liberals like T. E. Ellis and David Lloyd George in 1894-6, gaining support in Welsh-speaking north and </a:t>
            </a:r>
            <a:r>
              <a:rPr lang="en-US" sz="2300" dirty="0" smtClean="0">
                <a:solidFill>
                  <a:srgbClr val="FFFFFF"/>
                </a:solidFill>
              </a:rPr>
              <a:t>west </a:t>
            </a:r>
            <a:r>
              <a:rPr lang="en-US" sz="2300" dirty="0" smtClean="0">
                <a:solidFill>
                  <a:srgbClr val="FFFFFF"/>
                </a:solidFill>
              </a:rPr>
              <a:t>Wales but eventually </a:t>
            </a:r>
            <a:r>
              <a:rPr lang="en-US" sz="2300" dirty="0" smtClean="0">
                <a:solidFill>
                  <a:srgbClr val="FFFFFF"/>
                </a:solidFill>
              </a:rPr>
              <a:t>failing </a:t>
            </a:r>
            <a:r>
              <a:rPr lang="en-US" sz="2300" dirty="0" smtClean="0">
                <a:solidFill>
                  <a:srgbClr val="FFFFFF"/>
                </a:solidFill>
              </a:rPr>
              <a:t>due to lack of support in the industrial and urban south east.</a:t>
            </a:r>
          </a:p>
          <a:p>
            <a:pPr marL="457200" indent="-457200">
              <a:buFont typeface="Arial"/>
              <a:buChar char="•"/>
            </a:pPr>
            <a:endParaRPr lang="en-US" sz="1600" dirty="0" smtClean="0">
              <a:solidFill>
                <a:srgbClr val="FFFFFF"/>
              </a:solidFill>
            </a:endParaRPr>
          </a:p>
          <a:p>
            <a:pPr marL="457200" indent="-457200">
              <a:buFont typeface="Arial"/>
              <a:buChar char="•"/>
            </a:pPr>
            <a:r>
              <a:rPr lang="en-US" sz="2300" dirty="0" smtClean="0">
                <a:solidFill>
                  <a:srgbClr val="FFFFFF"/>
                </a:solidFill>
              </a:rPr>
              <a:t>Scottish Home Rule Association formed in </a:t>
            </a:r>
            <a:r>
              <a:rPr lang="en-US" sz="2300" dirty="0" smtClean="0">
                <a:solidFill>
                  <a:srgbClr val="FFFFFF"/>
                </a:solidFill>
              </a:rPr>
              <a:t>1886</a:t>
            </a:r>
            <a:r>
              <a:rPr lang="en-US" sz="2300" dirty="0" smtClean="0">
                <a:solidFill>
                  <a:srgbClr val="FFFFFF"/>
                </a:solidFill>
              </a:rPr>
              <a:t>. A </a:t>
            </a:r>
            <a:r>
              <a:rPr lang="en-US" sz="2300" dirty="0" smtClean="0">
                <a:solidFill>
                  <a:srgbClr val="FFFFFF"/>
                </a:solidFill>
              </a:rPr>
              <a:t>Scottish </a:t>
            </a:r>
            <a:r>
              <a:rPr lang="en-US" sz="2300" dirty="0" smtClean="0">
                <a:solidFill>
                  <a:srgbClr val="FFFFFF"/>
                </a:solidFill>
              </a:rPr>
              <a:t>Home Rule bill passed </a:t>
            </a:r>
            <a:r>
              <a:rPr lang="en-US" sz="2300" dirty="0" smtClean="0">
                <a:solidFill>
                  <a:srgbClr val="FFFFFF"/>
                </a:solidFill>
              </a:rPr>
              <a:t>its second reading in the Commons in </a:t>
            </a:r>
            <a:r>
              <a:rPr lang="en-US" sz="2300" dirty="0" smtClean="0">
                <a:solidFill>
                  <a:srgbClr val="FFFFFF"/>
                </a:solidFill>
              </a:rPr>
              <a:t>1913, but the outbreak of WWI stopped it being pursued further.</a:t>
            </a:r>
            <a:endParaRPr lang="en-US" sz="2300" dirty="0">
              <a:solidFill>
                <a:srgbClr val="FFFFFF"/>
              </a:solidFill>
            </a:endParaRPr>
          </a:p>
        </p:txBody>
      </p:sp>
    </p:spTree>
    <p:extLst>
      <p:ext uri="{BB962C8B-B14F-4D97-AF65-F5344CB8AC3E}">
        <p14:creationId xmlns:p14="http://schemas.microsoft.com/office/powerpoint/2010/main" val="3316621049"/>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13292" y="112480"/>
            <a:ext cx="5534720" cy="707886"/>
          </a:xfrm>
          <a:prstGeom prst="rect">
            <a:avLst/>
          </a:prstGeom>
          <a:noFill/>
        </p:spPr>
        <p:txBody>
          <a:bodyPr wrap="square" rtlCol="0">
            <a:spAutoFit/>
          </a:bodyPr>
          <a:lstStyle/>
          <a:p>
            <a:pPr marL="742950" indent="-742950" algn="just">
              <a:buFont typeface="+mj-ea"/>
              <a:buAutoNum type="circleNumDbPlain" startAt="2"/>
            </a:pPr>
            <a:r>
              <a:rPr lang="en-US" sz="4000" dirty="0" smtClean="0">
                <a:solidFill>
                  <a:srgbClr val="FFFF00"/>
                </a:solidFill>
              </a:rPr>
              <a:t> Shared Protestantism</a:t>
            </a:r>
          </a:p>
        </p:txBody>
      </p:sp>
      <p:sp>
        <p:nvSpPr>
          <p:cNvPr id="5" name="TextBox 4"/>
          <p:cNvSpPr txBox="1"/>
          <p:nvPr/>
        </p:nvSpPr>
        <p:spPr>
          <a:xfrm>
            <a:off x="0" y="1075361"/>
            <a:ext cx="5480878" cy="3200876"/>
          </a:xfrm>
          <a:prstGeom prst="rect">
            <a:avLst/>
          </a:prstGeom>
          <a:noFill/>
        </p:spPr>
        <p:txBody>
          <a:bodyPr wrap="square" rtlCol="0">
            <a:spAutoFit/>
          </a:bodyPr>
          <a:lstStyle/>
          <a:p>
            <a:pPr marL="285750" indent="-285750">
              <a:buFont typeface="Arial"/>
              <a:buChar char="•"/>
            </a:pPr>
            <a:r>
              <a:rPr lang="en-US" sz="2400" dirty="0" smtClean="0">
                <a:solidFill>
                  <a:schemeClr val="bg1"/>
                </a:solidFill>
              </a:rPr>
              <a:t>France and most other European nations against which Britain fought  were Catholic countries. </a:t>
            </a:r>
          </a:p>
          <a:p>
            <a:pPr marL="285750" indent="-285750">
              <a:buFont typeface="Arial"/>
              <a:buChar char="•"/>
            </a:pPr>
            <a:endParaRPr lang="en-US" sz="1000" dirty="0">
              <a:solidFill>
                <a:schemeClr val="bg1"/>
              </a:solidFill>
            </a:endParaRPr>
          </a:p>
          <a:p>
            <a:pPr marL="285750" indent="-285750">
              <a:buFont typeface="Arial"/>
              <a:buChar char="•"/>
            </a:pPr>
            <a:r>
              <a:rPr lang="en-US" sz="2400" dirty="0" smtClean="0">
                <a:solidFill>
                  <a:schemeClr val="bg1"/>
                </a:solidFill>
              </a:rPr>
              <a:t>War with Catholic Europe emphasized British Protestant identity, despite internal divisions amongst Protestant denominations in Britain.</a:t>
            </a:r>
          </a:p>
          <a:p>
            <a:endParaRPr lang="en-US" sz="2400" dirty="0">
              <a:solidFill>
                <a:schemeClr val="bg1"/>
              </a:solidFill>
            </a:endParaRPr>
          </a:p>
        </p:txBody>
      </p:sp>
      <p:sp>
        <p:nvSpPr>
          <p:cNvPr id="8" name="TextBox 7"/>
          <p:cNvSpPr txBox="1"/>
          <p:nvPr/>
        </p:nvSpPr>
        <p:spPr>
          <a:xfrm>
            <a:off x="0" y="3926548"/>
            <a:ext cx="9144000" cy="3200876"/>
          </a:xfrm>
          <a:prstGeom prst="rect">
            <a:avLst/>
          </a:prstGeom>
          <a:noFill/>
        </p:spPr>
        <p:txBody>
          <a:bodyPr wrap="square" rtlCol="0">
            <a:spAutoFit/>
          </a:bodyPr>
          <a:lstStyle/>
          <a:p>
            <a:pPr marL="285750" indent="-285750">
              <a:buFont typeface="Arial"/>
              <a:buChar char="•"/>
            </a:pPr>
            <a:r>
              <a:rPr lang="en-US" sz="2400" dirty="0" smtClean="0">
                <a:solidFill>
                  <a:srgbClr val="FFFFFF"/>
                </a:solidFill>
              </a:rPr>
              <a:t>The last major internal threat to British monarchy and government came from </a:t>
            </a:r>
            <a:r>
              <a:rPr lang="en-US" sz="2400" dirty="0" err="1" smtClean="0">
                <a:solidFill>
                  <a:srgbClr val="FFFFFF"/>
                </a:solidFill>
              </a:rPr>
              <a:t>Jacobite</a:t>
            </a:r>
            <a:r>
              <a:rPr lang="en-US" sz="2400" dirty="0" smtClean="0">
                <a:solidFill>
                  <a:srgbClr val="FFFFFF"/>
                </a:solidFill>
              </a:rPr>
              <a:t> supporters of the Catholic Stuarts, but </a:t>
            </a:r>
            <a:r>
              <a:rPr lang="en-US" sz="2400" dirty="0" err="1" smtClean="0">
                <a:solidFill>
                  <a:srgbClr val="FFFFFF"/>
                </a:solidFill>
              </a:rPr>
              <a:t>Jacobitism</a:t>
            </a:r>
            <a:r>
              <a:rPr lang="en-US" sz="2400" dirty="0" smtClean="0">
                <a:solidFill>
                  <a:srgbClr val="FFFFFF"/>
                </a:solidFill>
              </a:rPr>
              <a:t> had essentially died out by the mid-eighteenth century.</a:t>
            </a:r>
          </a:p>
          <a:p>
            <a:endParaRPr lang="en-US" sz="1000" dirty="0" smtClean="0">
              <a:solidFill>
                <a:srgbClr val="FFFFFF"/>
              </a:solidFill>
            </a:endParaRPr>
          </a:p>
          <a:p>
            <a:pPr marL="285750" indent="-285750">
              <a:buFont typeface="Arial"/>
              <a:buChar char="•"/>
            </a:pPr>
            <a:r>
              <a:rPr lang="en-US" sz="2400" dirty="0" smtClean="0">
                <a:solidFill>
                  <a:srgbClr val="FFFFFF"/>
                </a:solidFill>
              </a:rPr>
              <a:t>Popular culture throughout Great Britain was virulently anti-Catholic, with anti-Catholic almanacs, John Foxe’s </a:t>
            </a:r>
            <a:r>
              <a:rPr lang="en-US" sz="2400" i="1" dirty="0" err="1" smtClean="0">
                <a:solidFill>
                  <a:srgbClr val="FFFFFF"/>
                </a:solidFill>
              </a:rPr>
              <a:t>Booke</a:t>
            </a:r>
            <a:r>
              <a:rPr lang="en-US" sz="2400" i="1" dirty="0" smtClean="0">
                <a:solidFill>
                  <a:srgbClr val="FFFFFF"/>
                </a:solidFill>
              </a:rPr>
              <a:t> of Martyrs </a:t>
            </a:r>
            <a:r>
              <a:rPr lang="en-US" sz="2400" dirty="0" smtClean="0">
                <a:solidFill>
                  <a:srgbClr val="FFFFFF"/>
                </a:solidFill>
              </a:rPr>
              <a:t>(1536), and John Bunyan’s </a:t>
            </a:r>
            <a:r>
              <a:rPr lang="en-US" sz="2400" i="1" dirty="0" smtClean="0">
                <a:solidFill>
                  <a:srgbClr val="FFFFFF"/>
                </a:solidFill>
              </a:rPr>
              <a:t>Pilgrim’s Progress </a:t>
            </a:r>
            <a:r>
              <a:rPr lang="en-US" sz="2400" dirty="0" smtClean="0">
                <a:solidFill>
                  <a:srgbClr val="FFFFFF"/>
                </a:solidFill>
              </a:rPr>
              <a:t>(c. 1681) all enjoying a wide  eighteenth-century readership.</a:t>
            </a:r>
          </a:p>
          <a:p>
            <a:pPr marL="285750" indent="-285750">
              <a:buFont typeface="Arial"/>
              <a:buChar char="•"/>
            </a:pPr>
            <a:endParaRPr lang="en-US" sz="2400" dirty="0">
              <a:solidFill>
                <a:srgbClr val="FFFFFF"/>
              </a:solidFill>
            </a:endParaRPr>
          </a:p>
        </p:txBody>
      </p:sp>
      <p:pic>
        <p:nvPicPr>
          <p:cNvPr id="9" name="Picture 8" descr="Pulpit.png"/>
          <p:cNvPicPr>
            <a:picLocks noChangeAspect="1"/>
          </p:cNvPicPr>
          <p:nvPr/>
        </p:nvPicPr>
        <p:blipFill rotWithShape="1">
          <a:blip r:embed="rId2">
            <a:extLst>
              <a:ext uri="{28A0092B-C50C-407E-A947-70E740481C1C}">
                <a14:useLocalDpi xmlns:a14="http://schemas.microsoft.com/office/drawing/2010/main" val="0"/>
              </a:ext>
            </a:extLst>
          </a:blip>
          <a:srcRect l="4895" t="28733" r="4500" b="6261"/>
          <a:stretch/>
        </p:blipFill>
        <p:spPr>
          <a:xfrm>
            <a:off x="5637360" y="1044496"/>
            <a:ext cx="2896093" cy="2654701"/>
          </a:xfrm>
          <a:prstGeom prst="rect">
            <a:avLst/>
          </a:prstGeom>
          <a:ln>
            <a:solidFill>
              <a:srgbClr val="000000"/>
            </a:solidFill>
          </a:ln>
        </p:spPr>
      </p:pic>
    </p:spTree>
    <p:extLst>
      <p:ext uri="{BB962C8B-B14F-4D97-AF65-F5344CB8AC3E}">
        <p14:creationId xmlns:p14="http://schemas.microsoft.com/office/powerpoint/2010/main" val="339550629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283858" y="1962329"/>
            <a:ext cx="5860142" cy="3046988"/>
          </a:xfrm>
          <a:prstGeom prst="rect">
            <a:avLst/>
          </a:prstGeom>
          <a:noFill/>
        </p:spPr>
        <p:txBody>
          <a:bodyPr wrap="square" rtlCol="0">
            <a:spAutoFit/>
          </a:bodyPr>
          <a:lstStyle/>
          <a:p>
            <a:pPr algn="ctr"/>
            <a:r>
              <a:rPr lang="en-US" sz="3200" dirty="0" smtClean="0">
                <a:solidFill>
                  <a:srgbClr val="FFFFFF"/>
                </a:solidFill>
              </a:rPr>
              <a:t>‘If only the Geologists would let me alone, I could do very well, but those dreadful Hammers! I hear the clink of them at the end of every cadence of the Bible verses…’</a:t>
            </a:r>
            <a:endParaRPr lang="en-US" sz="3200" dirty="0">
              <a:solidFill>
                <a:srgbClr val="FFFFFF"/>
              </a:solidFill>
            </a:endParaRPr>
          </a:p>
        </p:txBody>
      </p:sp>
      <p:pic>
        <p:nvPicPr>
          <p:cNvPr id="3" name="Picture 2" descr="John_Ruskin_186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2143" y="1962329"/>
            <a:ext cx="2794000" cy="3987800"/>
          </a:xfrm>
          <a:prstGeom prst="rect">
            <a:avLst/>
          </a:prstGeom>
        </p:spPr>
      </p:pic>
      <p:sp>
        <p:nvSpPr>
          <p:cNvPr id="6" name="TextBox 5"/>
          <p:cNvSpPr txBox="1"/>
          <p:nvPr/>
        </p:nvSpPr>
        <p:spPr>
          <a:xfrm>
            <a:off x="3283858" y="5204014"/>
            <a:ext cx="5497285" cy="1077218"/>
          </a:xfrm>
          <a:prstGeom prst="rect">
            <a:avLst/>
          </a:prstGeom>
          <a:noFill/>
        </p:spPr>
        <p:txBody>
          <a:bodyPr wrap="square" rtlCol="0">
            <a:spAutoFit/>
          </a:bodyPr>
          <a:lstStyle/>
          <a:p>
            <a:pPr algn="ctr"/>
            <a:r>
              <a:rPr lang="en-US" sz="3200" dirty="0" smtClean="0">
                <a:solidFill>
                  <a:srgbClr val="FFFF00"/>
                </a:solidFill>
              </a:rPr>
              <a:t>John Ruskin, letter to Henry </a:t>
            </a:r>
            <a:r>
              <a:rPr lang="en-US" sz="3200" dirty="0" err="1" smtClean="0">
                <a:solidFill>
                  <a:srgbClr val="FFFF00"/>
                </a:solidFill>
              </a:rPr>
              <a:t>Acland</a:t>
            </a:r>
            <a:r>
              <a:rPr lang="en-US" sz="3200" dirty="0" smtClean="0">
                <a:solidFill>
                  <a:srgbClr val="FFFF00"/>
                </a:solidFill>
              </a:rPr>
              <a:t>, May 24</a:t>
            </a:r>
            <a:r>
              <a:rPr lang="en-US" sz="3200" baseline="30000" dirty="0" smtClean="0">
                <a:solidFill>
                  <a:srgbClr val="FFFF00"/>
                </a:solidFill>
              </a:rPr>
              <a:t>th</a:t>
            </a:r>
            <a:r>
              <a:rPr lang="en-US" sz="3200" dirty="0" smtClean="0">
                <a:solidFill>
                  <a:srgbClr val="FFFF00"/>
                </a:solidFill>
              </a:rPr>
              <a:t> 1851 </a:t>
            </a:r>
            <a:endParaRPr lang="en-US" sz="3200" dirty="0">
              <a:solidFill>
                <a:srgbClr val="FFFF00"/>
              </a:solidFill>
            </a:endParaRPr>
          </a:p>
        </p:txBody>
      </p:sp>
      <p:sp>
        <p:nvSpPr>
          <p:cNvPr id="7" name="TextBox 6"/>
          <p:cNvSpPr txBox="1"/>
          <p:nvPr/>
        </p:nvSpPr>
        <p:spPr>
          <a:xfrm>
            <a:off x="671286" y="308429"/>
            <a:ext cx="7456714" cy="1200329"/>
          </a:xfrm>
          <a:prstGeom prst="rect">
            <a:avLst/>
          </a:prstGeom>
          <a:noFill/>
        </p:spPr>
        <p:txBody>
          <a:bodyPr wrap="square" rtlCol="0">
            <a:spAutoFit/>
          </a:bodyPr>
          <a:lstStyle/>
          <a:p>
            <a:pPr marL="342900" indent="-342900" algn="ctr">
              <a:buFont typeface="+mj-ea"/>
              <a:buAutoNum type="circleNumDbPlain"/>
            </a:pPr>
            <a:r>
              <a:rPr lang="en-US" sz="3600" dirty="0" smtClean="0">
                <a:solidFill>
                  <a:srgbClr val="FFFF00"/>
                </a:solidFill>
              </a:rPr>
              <a:t> Enlightenment Values, Science, </a:t>
            </a:r>
          </a:p>
          <a:p>
            <a:pPr algn="ctr"/>
            <a:r>
              <a:rPr lang="en-US" sz="3600" dirty="0" smtClean="0">
                <a:solidFill>
                  <a:srgbClr val="FFFF00"/>
                </a:solidFill>
              </a:rPr>
              <a:t>       and Secularization</a:t>
            </a:r>
          </a:p>
        </p:txBody>
      </p:sp>
    </p:spTree>
    <p:extLst>
      <p:ext uri="{BB962C8B-B14F-4D97-AF65-F5344CB8AC3E}">
        <p14:creationId xmlns:p14="http://schemas.microsoft.com/office/powerpoint/2010/main" val="2484276071"/>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rbanization Quot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404" y="2244371"/>
            <a:ext cx="8815041" cy="1957263"/>
          </a:xfrm>
          <a:prstGeom prst="rect">
            <a:avLst/>
          </a:prstGeom>
        </p:spPr>
      </p:pic>
      <p:sp>
        <p:nvSpPr>
          <p:cNvPr id="2" name="TextBox 1"/>
          <p:cNvSpPr txBox="1"/>
          <p:nvPr/>
        </p:nvSpPr>
        <p:spPr>
          <a:xfrm>
            <a:off x="415220" y="341984"/>
            <a:ext cx="8182277" cy="1200329"/>
          </a:xfrm>
          <a:prstGeom prst="rect">
            <a:avLst/>
          </a:prstGeom>
          <a:noFill/>
        </p:spPr>
        <p:txBody>
          <a:bodyPr wrap="square" rtlCol="0">
            <a:spAutoFit/>
          </a:bodyPr>
          <a:lstStyle/>
          <a:p>
            <a:pPr marL="514350" indent="-514350" algn="ctr">
              <a:buFont typeface="+mj-ea"/>
              <a:buAutoNum type="circleNumDbPlain" startAt="2"/>
            </a:pPr>
            <a:r>
              <a:rPr lang="en-US" sz="3600" dirty="0" smtClean="0">
                <a:solidFill>
                  <a:srgbClr val="FFFF00"/>
                </a:solidFill>
              </a:rPr>
              <a:t> Urbanization and Working Class Disconnection</a:t>
            </a:r>
            <a:endParaRPr lang="en-US" sz="3600" dirty="0">
              <a:solidFill>
                <a:srgbClr val="FFFF00"/>
              </a:solidFill>
            </a:endParaRPr>
          </a:p>
        </p:txBody>
      </p:sp>
      <p:sp>
        <p:nvSpPr>
          <p:cNvPr id="3" name="TextBox 2"/>
          <p:cNvSpPr txBox="1"/>
          <p:nvPr/>
        </p:nvSpPr>
        <p:spPr>
          <a:xfrm>
            <a:off x="903714" y="4958768"/>
            <a:ext cx="6887768" cy="954107"/>
          </a:xfrm>
          <a:prstGeom prst="rect">
            <a:avLst/>
          </a:prstGeom>
          <a:noFill/>
        </p:spPr>
        <p:txBody>
          <a:bodyPr wrap="square" rtlCol="0">
            <a:spAutoFit/>
          </a:bodyPr>
          <a:lstStyle/>
          <a:p>
            <a:pPr algn="ctr"/>
            <a:r>
              <a:rPr lang="en-US" sz="2800" dirty="0" smtClean="0">
                <a:solidFill>
                  <a:srgbClr val="FFFF00"/>
                </a:solidFill>
              </a:rPr>
              <a:t>Taken from E. R. Wickham, </a:t>
            </a:r>
            <a:r>
              <a:rPr lang="en-US" sz="2800" i="1" dirty="0" smtClean="0">
                <a:solidFill>
                  <a:srgbClr val="FFFF00"/>
                </a:solidFill>
              </a:rPr>
              <a:t>Church and People in an Industrial City </a:t>
            </a:r>
            <a:r>
              <a:rPr lang="en-US" sz="2800" dirty="0" smtClean="0">
                <a:solidFill>
                  <a:srgbClr val="FFFF00"/>
                </a:solidFill>
              </a:rPr>
              <a:t>(London, 1757)</a:t>
            </a:r>
            <a:endParaRPr lang="en-US" sz="2800" dirty="0">
              <a:solidFill>
                <a:srgbClr val="FFFF00"/>
              </a:solidFill>
            </a:endParaRPr>
          </a:p>
        </p:txBody>
      </p:sp>
    </p:spTree>
    <p:extLst>
      <p:ext uri="{BB962C8B-B14F-4D97-AF65-F5344CB8AC3E}">
        <p14:creationId xmlns:p14="http://schemas.microsoft.com/office/powerpoint/2010/main" val="1176120966"/>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eath of Christian Britain pdf (dragged).pd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0" y="1468747"/>
            <a:ext cx="2159000" cy="3336637"/>
          </a:xfrm>
          <a:prstGeom prst="rect">
            <a:avLst/>
          </a:prstGeom>
        </p:spPr>
      </p:pic>
      <p:sp>
        <p:nvSpPr>
          <p:cNvPr id="7" name="TextBox 6"/>
          <p:cNvSpPr txBox="1"/>
          <p:nvPr/>
        </p:nvSpPr>
        <p:spPr>
          <a:xfrm>
            <a:off x="1124858" y="72494"/>
            <a:ext cx="6985000" cy="892552"/>
          </a:xfrm>
          <a:prstGeom prst="rect">
            <a:avLst/>
          </a:prstGeom>
          <a:noFill/>
        </p:spPr>
        <p:txBody>
          <a:bodyPr wrap="square" rtlCol="0">
            <a:spAutoFit/>
          </a:bodyPr>
          <a:lstStyle/>
          <a:p>
            <a:pPr algn="ctr"/>
            <a:r>
              <a:rPr lang="en-US" sz="2600" u="sng" dirty="0" err="1" smtClean="0">
                <a:solidFill>
                  <a:srgbClr val="FFFF00"/>
                </a:solidFill>
              </a:rPr>
              <a:t>Callum</a:t>
            </a:r>
            <a:r>
              <a:rPr lang="en-US" sz="2600" u="sng" dirty="0" smtClean="0">
                <a:solidFill>
                  <a:srgbClr val="FFFF00"/>
                </a:solidFill>
              </a:rPr>
              <a:t> G. Brown, </a:t>
            </a:r>
            <a:r>
              <a:rPr lang="en-US" sz="2600" i="1" u="sng" dirty="0" smtClean="0">
                <a:solidFill>
                  <a:srgbClr val="FFFF00"/>
                </a:solidFill>
              </a:rPr>
              <a:t>The Death of Christian Britain: Understanding </a:t>
            </a:r>
            <a:r>
              <a:rPr lang="en-US" sz="2600" i="1" u="sng" dirty="0" err="1" smtClean="0">
                <a:solidFill>
                  <a:srgbClr val="FFFF00"/>
                </a:solidFill>
              </a:rPr>
              <a:t>Secularisation</a:t>
            </a:r>
            <a:r>
              <a:rPr lang="en-US" sz="2600" i="1" u="sng" dirty="0" smtClean="0">
                <a:solidFill>
                  <a:srgbClr val="FFFF00"/>
                </a:solidFill>
              </a:rPr>
              <a:t>, 1800-200</a:t>
            </a:r>
            <a:r>
              <a:rPr lang="en-US" sz="2600" u="sng" dirty="0" smtClean="0">
                <a:solidFill>
                  <a:srgbClr val="FFFF00"/>
                </a:solidFill>
              </a:rPr>
              <a:t> </a:t>
            </a:r>
            <a:endParaRPr lang="en-US" sz="2600" u="sng" dirty="0">
              <a:solidFill>
                <a:srgbClr val="FFFF00"/>
              </a:solidFill>
            </a:endParaRPr>
          </a:p>
        </p:txBody>
      </p:sp>
      <p:sp>
        <p:nvSpPr>
          <p:cNvPr id="9" name="TextBox 8"/>
          <p:cNvSpPr txBox="1"/>
          <p:nvPr/>
        </p:nvSpPr>
        <p:spPr>
          <a:xfrm>
            <a:off x="0" y="946903"/>
            <a:ext cx="6731000" cy="5940087"/>
          </a:xfrm>
          <a:prstGeom prst="rect">
            <a:avLst/>
          </a:prstGeom>
          <a:noFill/>
        </p:spPr>
        <p:txBody>
          <a:bodyPr wrap="square" rtlCol="0">
            <a:spAutoFit/>
          </a:bodyPr>
          <a:lstStyle/>
          <a:p>
            <a:pPr marL="342900" indent="-342900" algn="just">
              <a:buFont typeface="Arial"/>
              <a:buChar char="•"/>
            </a:pPr>
            <a:r>
              <a:rPr lang="en-US" sz="2400" dirty="0" smtClean="0">
                <a:solidFill>
                  <a:schemeClr val="bg1"/>
                </a:solidFill>
              </a:rPr>
              <a:t>Denies that there was a significant relationship between urbanization and secularization, and provides a wealth of statistics to prove that skilled working class people made up a majority of British church members.</a:t>
            </a:r>
          </a:p>
          <a:p>
            <a:pPr marL="342900" indent="-342900" algn="just">
              <a:buFont typeface="Arial"/>
              <a:buChar char="•"/>
            </a:pPr>
            <a:endParaRPr lang="en-US" sz="1000" dirty="0">
              <a:solidFill>
                <a:schemeClr val="bg1"/>
              </a:solidFill>
            </a:endParaRPr>
          </a:p>
          <a:p>
            <a:pPr marL="342900" indent="-342900" algn="just">
              <a:buFont typeface="Arial"/>
              <a:buChar char="•"/>
            </a:pPr>
            <a:r>
              <a:rPr lang="en-US" sz="2400" dirty="0" smtClean="0">
                <a:solidFill>
                  <a:schemeClr val="bg1"/>
                </a:solidFill>
              </a:rPr>
              <a:t>Concedes that church </a:t>
            </a:r>
            <a:r>
              <a:rPr lang="en-US" sz="2400" b="1" u="sng" dirty="0" smtClean="0">
                <a:solidFill>
                  <a:schemeClr val="bg1"/>
                </a:solidFill>
              </a:rPr>
              <a:t>attendance</a:t>
            </a:r>
            <a:r>
              <a:rPr lang="en-US" sz="2400" dirty="0" smtClean="0">
                <a:solidFill>
                  <a:schemeClr val="bg1"/>
                </a:solidFill>
              </a:rPr>
              <a:t> was in decline from 1880, but claims that church </a:t>
            </a:r>
            <a:r>
              <a:rPr lang="en-US" sz="2400" b="1" u="sng" dirty="0" smtClean="0">
                <a:solidFill>
                  <a:schemeClr val="bg1"/>
                </a:solidFill>
              </a:rPr>
              <a:t>adherence</a:t>
            </a:r>
            <a:r>
              <a:rPr lang="en-US" sz="2400" dirty="0" smtClean="0">
                <a:solidFill>
                  <a:schemeClr val="bg1"/>
                </a:solidFill>
              </a:rPr>
              <a:t> (i.e. membership of a church and attachment to rituals like baptism, church marriage, etc.) peaked in 1904-5, was resilient until early 1960s, and even experienced a revival in the 1940s and 50s.</a:t>
            </a:r>
          </a:p>
          <a:p>
            <a:pPr marL="342900" indent="-342900" algn="just">
              <a:buFont typeface="Arial"/>
              <a:buChar char="•"/>
            </a:pPr>
            <a:endParaRPr lang="en-US" sz="1000" dirty="0">
              <a:solidFill>
                <a:schemeClr val="bg1"/>
              </a:solidFill>
            </a:endParaRPr>
          </a:p>
          <a:p>
            <a:pPr marL="342900" indent="-342900" algn="just">
              <a:buFont typeface="Arial"/>
              <a:buChar char="•"/>
            </a:pPr>
            <a:r>
              <a:rPr lang="en-US" sz="2400" dirty="0" smtClean="0">
                <a:solidFill>
                  <a:schemeClr val="bg1"/>
                </a:solidFill>
              </a:rPr>
              <a:t>“Death of Christian Britain” therefore occurred suddenly rather than gradually in the 1960s, thanks to Christianity losing its power as a ‘discourse’.</a:t>
            </a:r>
            <a:endParaRPr lang="en-US" sz="2400" dirty="0">
              <a:solidFill>
                <a:schemeClr val="bg1"/>
              </a:solidFill>
            </a:endParaRPr>
          </a:p>
        </p:txBody>
      </p:sp>
    </p:spTree>
    <p:extLst>
      <p:ext uri="{BB962C8B-B14F-4D97-AF65-F5344CB8AC3E}">
        <p14:creationId xmlns:p14="http://schemas.microsoft.com/office/powerpoint/2010/main" val="1735416748"/>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UNDAY SCHOOL.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6205" y="977099"/>
            <a:ext cx="7938223" cy="4700718"/>
          </a:xfrm>
          <a:prstGeom prst="rect">
            <a:avLst/>
          </a:prstGeom>
        </p:spPr>
      </p:pic>
    </p:spTree>
    <p:extLst>
      <p:ext uri="{BB962C8B-B14F-4D97-AF65-F5344CB8AC3E}">
        <p14:creationId xmlns:p14="http://schemas.microsoft.com/office/powerpoint/2010/main" val="1184306464"/>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2032</TotalTime>
  <Words>1537</Words>
  <Application>Microsoft Macintosh PowerPoint</Application>
  <PresentationFormat>On-screen Show (4:3)</PresentationFormat>
  <Paragraphs>107</Paragraphs>
  <Slides>16</Slides>
  <Notes>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Dafydd Rhys Jones</dc:creator>
  <cp:lastModifiedBy>Dafydd Rhys Jones</cp:lastModifiedBy>
  <cp:revision>37</cp:revision>
  <dcterms:created xsi:type="dcterms:W3CDTF">2016-02-20T16:58:20Z</dcterms:created>
  <dcterms:modified xsi:type="dcterms:W3CDTF">2016-03-12T10:36:05Z</dcterms:modified>
</cp:coreProperties>
</file>