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2" r:id="rId2"/>
  </p:sldMasterIdLst>
  <p:notesMasterIdLst>
    <p:notesMasterId r:id="rId18"/>
  </p:notesMasterIdLst>
  <p:handoutMasterIdLst>
    <p:handoutMasterId r:id="rId19"/>
  </p:handoutMasterIdLst>
  <p:sldIdLst>
    <p:sldId id="268" r:id="rId3"/>
    <p:sldId id="272" r:id="rId4"/>
    <p:sldId id="273" r:id="rId5"/>
    <p:sldId id="274" r:id="rId6"/>
    <p:sldId id="279" r:id="rId7"/>
    <p:sldId id="278" r:id="rId8"/>
    <p:sldId id="280" r:id="rId9"/>
    <p:sldId id="290" r:id="rId10"/>
    <p:sldId id="276" r:id="rId11"/>
    <p:sldId id="277" r:id="rId12"/>
    <p:sldId id="275" r:id="rId13"/>
    <p:sldId id="282" r:id="rId14"/>
    <p:sldId id="284" r:id="rId15"/>
    <p:sldId id="291" r:id="rId16"/>
    <p:sldId id="292" r:id="rId17"/>
  </p:sldIdLst>
  <p:sldSz cx="12192000" cy="6858000"/>
  <p:notesSz cx="6669088" cy="9753600"/>
  <p:embeddedFontLst>
    <p:embeddedFont>
      <p:font typeface="Harlow Solid Italic" panose="04030604020F02020D02" pitchFamily="82" charset="0"/>
      <p:italic r:id="rId20"/>
    </p:embeddedFont>
    <p:embeddedFont>
      <p:font typeface="Calibri" panose="020F0502020204030204" pitchFamily="34" charset="0"/>
      <p:regular r:id="rId21"/>
      <p:bold r:id="rId22"/>
      <p:italic r:id="rId23"/>
      <p:bold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7" autoAdjust="0"/>
    <p:restoredTop sz="94660"/>
  </p:normalViewPr>
  <p:slideViewPr>
    <p:cSldViewPr snapToGrid="0">
      <p:cViewPr varScale="1">
        <p:scale>
          <a:sx n="45" d="100"/>
          <a:sy n="45" d="100"/>
        </p:scale>
        <p:origin x="5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font" Target="fonts/font2.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5.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3.fntdata"/><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22FC523-2452-4BE4-A4C1-F1A4E010B072}" type="datetimeFigureOut">
              <a:rPr lang="en-US" smtClean="0"/>
              <a:t>12/14/2017</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76E6D80-E985-41DB-91BA-D8EAB584DAC0}" type="slidenum">
              <a:rPr lang="en-US" smtClean="0"/>
              <a:t>‹#›</a:t>
            </a:fld>
            <a:endParaRPr lang="en-US"/>
          </a:p>
        </p:txBody>
      </p:sp>
    </p:spTree>
    <p:extLst>
      <p:ext uri="{BB962C8B-B14F-4D97-AF65-F5344CB8AC3E}">
        <p14:creationId xmlns:p14="http://schemas.microsoft.com/office/powerpoint/2010/main" val="315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8B4B4EC-E276-4AC8-9AFA-ED19E869DE7D}" type="datetimeFigureOut">
              <a:rPr lang="en-US" smtClean="0"/>
              <a:t>12/14/2017</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6B2FDF7-851E-41E6-9637-6A20F6AC0010}" type="slidenum">
              <a:rPr lang="en-US" smtClean="0"/>
              <a:t>‹#›</a:t>
            </a:fld>
            <a:endParaRPr lang="en-US"/>
          </a:p>
        </p:txBody>
      </p:sp>
    </p:spTree>
    <p:extLst>
      <p:ext uri="{BB962C8B-B14F-4D97-AF65-F5344CB8AC3E}">
        <p14:creationId xmlns:p14="http://schemas.microsoft.com/office/powerpoint/2010/main" val="4285615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F857B7-3F5C-441F-B169-E78EFFFBF0B5}"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2829114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6062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8005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96211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4832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4494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59169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590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85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5971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2076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099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0280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27843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234767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9113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542970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27651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27663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1117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92305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69888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9440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9BEE6-D57E-490D-97A6-7125E5FEE104}" type="datetimeFigureOut">
              <a:rPr lang="en-GB" smtClean="0">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596465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9BEE6-D57E-490D-97A6-7125E5FEE104}" type="datetimeFigureOut">
              <a:rPr lang="en-GB">
                <a:solidFill>
                  <a:prstClr val="black">
                    <a:tint val="75000"/>
                  </a:prstClr>
                </a:solidFill>
              </a:rPr>
              <a:pPr/>
              <a:t>14/12/2017</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814B-5E71-4D94-9207-D6B26A6EC732}"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9478621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35560" y="2132857"/>
            <a:ext cx="7772400" cy="1470025"/>
          </a:xfrm>
        </p:spPr>
        <p:txBody>
          <a:bodyPr>
            <a:noAutofit/>
          </a:bodyPr>
          <a:lstStyle/>
          <a:p>
            <a:r>
              <a:rPr lang="en-GB" sz="4000" dirty="0"/>
              <a:t/>
            </a:r>
            <a:br>
              <a:rPr lang="en-GB" sz="4000" dirty="0"/>
            </a:br>
            <a:r>
              <a:rPr lang="en-GB" sz="3600" dirty="0"/>
              <a:t/>
            </a:r>
            <a:br>
              <a:rPr lang="en-GB" sz="3600" dirty="0"/>
            </a:br>
            <a:r>
              <a:rPr lang="en-GB" sz="3600" dirty="0" smtClean="0"/>
              <a:t>HPHI4002 </a:t>
            </a:r>
            <a:r>
              <a:rPr lang="en-GB" sz="3600" dirty="0"/>
              <a:t/>
            </a:r>
            <a:br>
              <a:rPr lang="en-GB" sz="3600" dirty="0"/>
            </a:br>
            <a:r>
              <a:rPr lang="en-GB" sz="6600" b="1" dirty="0" smtClean="0"/>
              <a:t>Annotated Bibliographies and PowerPoints</a:t>
            </a:r>
            <a:br>
              <a:rPr lang="en-GB" sz="6600" b="1" dirty="0" smtClean="0"/>
            </a:br>
            <a:endParaRPr lang="en-GB" sz="3200" dirty="0">
              <a:latin typeface="Harlow Solid Italic" panose="04030604020F02020D02" pitchFamily="82" charset="0"/>
            </a:endParaRPr>
          </a:p>
        </p:txBody>
      </p:sp>
    </p:spTree>
    <p:extLst>
      <p:ext uri="{BB962C8B-B14F-4D97-AF65-F5344CB8AC3E}">
        <p14:creationId xmlns:p14="http://schemas.microsoft.com/office/powerpoint/2010/main" val="12445474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1143000"/>
          </a:xfrm>
        </p:spPr>
        <p:txBody>
          <a:bodyPr/>
          <a:lstStyle/>
          <a:p>
            <a:r>
              <a:rPr lang="en-GB" dirty="0" smtClean="0"/>
              <a:t>Annotated bibliography</a:t>
            </a:r>
            <a:endParaRPr lang="en-GB" dirty="0"/>
          </a:p>
        </p:txBody>
      </p:sp>
      <p:sp>
        <p:nvSpPr>
          <p:cNvPr id="3" name="Content Placeholder 2"/>
          <p:cNvSpPr>
            <a:spLocks noGrp="1"/>
          </p:cNvSpPr>
          <p:nvPr>
            <p:ph idx="1"/>
          </p:nvPr>
        </p:nvSpPr>
        <p:spPr>
          <a:xfrm>
            <a:off x="1991544" y="1340769"/>
            <a:ext cx="8219256" cy="4785395"/>
          </a:xfrm>
        </p:spPr>
        <p:txBody>
          <a:bodyPr>
            <a:noAutofit/>
          </a:bodyPr>
          <a:lstStyle/>
          <a:p>
            <a:pPr lvl="0" algn="just"/>
            <a:r>
              <a:rPr lang="en-GB" sz="2000" dirty="0" smtClean="0"/>
              <a:t>1 </a:t>
            </a:r>
            <a:r>
              <a:rPr lang="en-GB" sz="2000" dirty="0"/>
              <a:t>x annotated bibliography (1000 </a:t>
            </a:r>
            <a:r>
              <a:rPr lang="en-GB" sz="2000" dirty="0" smtClean="0"/>
              <a:t>words)</a:t>
            </a:r>
          </a:p>
          <a:p>
            <a:pPr lvl="0" algn="just"/>
            <a:endParaRPr lang="en-GB" sz="2000" dirty="0" smtClean="0"/>
          </a:p>
          <a:p>
            <a:pPr marL="0" indent="0" algn="just">
              <a:buNone/>
            </a:pPr>
            <a:r>
              <a:rPr lang="en-GB" sz="2000" dirty="0"/>
              <a:t>An annotated bibliography is </a:t>
            </a:r>
            <a:r>
              <a:rPr lang="en-GB" sz="2000" dirty="0" smtClean="0"/>
              <a:t>a </a:t>
            </a:r>
            <a:r>
              <a:rPr lang="en-GB" sz="2000" dirty="0"/>
              <a:t>reference list with notes (annotated = with notes; bibliography = </a:t>
            </a:r>
            <a:r>
              <a:rPr lang="en-GB" sz="2000" dirty="0" smtClean="0"/>
              <a:t>books; list </a:t>
            </a:r>
            <a:r>
              <a:rPr lang="en-GB" sz="2000" dirty="0"/>
              <a:t>of written </a:t>
            </a:r>
            <a:r>
              <a:rPr lang="en-GB" sz="2000" dirty="0" smtClean="0"/>
              <a:t>materials consulted). </a:t>
            </a:r>
            <a:r>
              <a:rPr lang="en-GB" sz="2000" dirty="0"/>
              <a:t>Thus, what you have to create for this part of the assessment is simply a list of different sources with </a:t>
            </a:r>
            <a:r>
              <a:rPr lang="en-GB" sz="2000" dirty="0" smtClean="0"/>
              <a:t>notes.</a:t>
            </a:r>
          </a:p>
          <a:p>
            <a:pPr marL="0" indent="0" algn="just">
              <a:buNone/>
            </a:pPr>
            <a:endParaRPr lang="en-GB" sz="2000" dirty="0"/>
          </a:p>
          <a:p>
            <a:pPr marL="0" indent="0" algn="just">
              <a:buNone/>
            </a:pPr>
            <a:r>
              <a:rPr lang="en-GB" sz="2000" dirty="0" smtClean="0"/>
              <a:t>The notes should synopsise (describe, précis) your chosen source, but also </a:t>
            </a:r>
            <a:r>
              <a:rPr lang="en-GB" sz="2000" b="1" dirty="0" smtClean="0"/>
              <a:t>analyse it</a:t>
            </a:r>
            <a:r>
              <a:rPr lang="en-GB" sz="2000" dirty="0" smtClean="0"/>
              <a:t>: you should not just itemise the features of the source, but offer commentary on it (e.g. discuss its strengths and weaknesses, its relationship to other scholarship on a related theme/topic).</a:t>
            </a:r>
          </a:p>
          <a:p>
            <a:pPr marL="0" indent="0" algn="just">
              <a:buNone/>
            </a:pPr>
            <a:endParaRPr lang="en-GB" sz="2000" dirty="0"/>
          </a:p>
          <a:p>
            <a:pPr marL="0" indent="0" algn="just">
              <a:buNone/>
            </a:pPr>
            <a:r>
              <a:rPr lang="en-GB" sz="2000" dirty="0" smtClean="0"/>
              <a:t>The bibliography should be organised alphabetically (by authors’ surnames). </a:t>
            </a:r>
            <a:endParaRPr lang="en-GB" sz="2000" dirty="0"/>
          </a:p>
        </p:txBody>
      </p:sp>
    </p:spTree>
    <p:extLst>
      <p:ext uri="{BB962C8B-B14F-4D97-AF65-F5344CB8AC3E}">
        <p14:creationId xmlns:p14="http://schemas.microsoft.com/office/powerpoint/2010/main" val="4370609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1143000"/>
          </a:xfrm>
        </p:spPr>
        <p:txBody>
          <a:bodyPr/>
          <a:lstStyle/>
          <a:p>
            <a:r>
              <a:rPr lang="en-GB" dirty="0" smtClean="0"/>
              <a:t>Annotated bibliography</a:t>
            </a:r>
            <a:endParaRPr lang="en-GB" dirty="0"/>
          </a:p>
        </p:txBody>
      </p:sp>
      <p:sp>
        <p:nvSpPr>
          <p:cNvPr id="3" name="Content Placeholder 2"/>
          <p:cNvSpPr>
            <a:spLocks noGrp="1"/>
          </p:cNvSpPr>
          <p:nvPr>
            <p:ph idx="1"/>
          </p:nvPr>
        </p:nvSpPr>
        <p:spPr>
          <a:xfrm>
            <a:off x="1991544" y="1340769"/>
            <a:ext cx="8219256" cy="4785395"/>
          </a:xfrm>
        </p:spPr>
        <p:txBody>
          <a:bodyPr>
            <a:noAutofit/>
          </a:bodyPr>
          <a:lstStyle/>
          <a:p>
            <a:pPr marL="0" lvl="0" indent="0" algn="just">
              <a:buNone/>
            </a:pPr>
            <a:r>
              <a:rPr lang="en-GB" b="1" i="1" dirty="0" smtClean="0"/>
              <a:t>But, Alex, what’s the point?</a:t>
            </a:r>
            <a:endParaRPr lang="en-GB" b="1" i="1" dirty="0"/>
          </a:p>
        </p:txBody>
      </p:sp>
    </p:spTree>
    <p:extLst>
      <p:ext uri="{BB962C8B-B14F-4D97-AF65-F5344CB8AC3E}">
        <p14:creationId xmlns:p14="http://schemas.microsoft.com/office/powerpoint/2010/main" val="24693987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1143000"/>
          </a:xfrm>
        </p:spPr>
        <p:txBody>
          <a:bodyPr/>
          <a:lstStyle/>
          <a:p>
            <a:r>
              <a:rPr lang="en-GB" dirty="0" smtClean="0"/>
              <a:t>Annotated bibliography</a:t>
            </a:r>
            <a:endParaRPr lang="en-GB" dirty="0"/>
          </a:p>
        </p:txBody>
      </p:sp>
      <p:sp>
        <p:nvSpPr>
          <p:cNvPr id="3" name="Content Placeholder 2"/>
          <p:cNvSpPr>
            <a:spLocks noGrp="1"/>
          </p:cNvSpPr>
          <p:nvPr>
            <p:ph idx="1"/>
          </p:nvPr>
        </p:nvSpPr>
        <p:spPr>
          <a:xfrm>
            <a:off x="0" y="1340769"/>
            <a:ext cx="12192000" cy="4785395"/>
          </a:xfrm>
        </p:spPr>
        <p:txBody>
          <a:bodyPr lIns="540000" rIns="540000">
            <a:noAutofit/>
          </a:bodyPr>
          <a:lstStyle/>
          <a:p>
            <a:pPr algn="just"/>
            <a:r>
              <a:rPr lang="en-GB" dirty="0" smtClean="0"/>
              <a:t>Harnesses the active reading and critical thinking skills that have been discussed (ad nausea) on the module thus far</a:t>
            </a:r>
          </a:p>
          <a:p>
            <a:pPr algn="just"/>
            <a:r>
              <a:rPr lang="en-GB" dirty="0" smtClean="0"/>
              <a:t>Deploys library and web-research skills</a:t>
            </a:r>
          </a:p>
          <a:p>
            <a:pPr algn="just"/>
            <a:r>
              <a:rPr lang="en-GB" dirty="0" smtClean="0"/>
              <a:t>Deploys correct referencing techniques</a:t>
            </a:r>
          </a:p>
          <a:p>
            <a:pPr algn="just"/>
            <a:endParaRPr lang="en-GB" dirty="0" smtClean="0"/>
          </a:p>
          <a:p>
            <a:pPr algn="just"/>
            <a:endParaRPr lang="en-GB" dirty="0" smtClean="0"/>
          </a:p>
          <a:p>
            <a:pPr algn="just"/>
            <a:endParaRPr lang="en-GB" dirty="0" smtClean="0"/>
          </a:p>
          <a:p>
            <a:pPr algn="just"/>
            <a:endParaRPr lang="en-GB" dirty="0" smtClean="0"/>
          </a:p>
        </p:txBody>
      </p:sp>
    </p:spTree>
    <p:extLst>
      <p:ext uri="{BB962C8B-B14F-4D97-AF65-F5344CB8AC3E}">
        <p14:creationId xmlns:p14="http://schemas.microsoft.com/office/powerpoint/2010/main" val="4506662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US" dirty="0"/>
          </a:p>
        </p:txBody>
      </p:sp>
      <p:sp>
        <p:nvSpPr>
          <p:cNvPr id="3" name="Content Placeholder 2"/>
          <p:cNvSpPr>
            <a:spLocks noGrp="1"/>
          </p:cNvSpPr>
          <p:nvPr>
            <p:ph idx="1"/>
          </p:nvPr>
        </p:nvSpPr>
        <p:spPr>
          <a:xfrm>
            <a:off x="0" y="969817"/>
            <a:ext cx="12136582" cy="5888183"/>
          </a:xfrm>
        </p:spPr>
        <p:txBody>
          <a:bodyPr lIns="540000" tIns="540000" rIns="540000" bIns="540000">
            <a:normAutofit lnSpcReduction="10000"/>
          </a:bodyPr>
          <a:lstStyle/>
          <a:p>
            <a:pPr marL="0" indent="0" algn="r">
              <a:buNone/>
            </a:pPr>
            <a:r>
              <a:rPr lang="en-GB" b="1" i="1" dirty="0"/>
              <a:t>Marks will be awarded </a:t>
            </a:r>
            <a:r>
              <a:rPr lang="en-GB" b="1" i="1" dirty="0" smtClean="0"/>
              <a:t>according to:</a:t>
            </a:r>
            <a:endParaRPr lang="en-US" i="1" dirty="0"/>
          </a:p>
          <a:p>
            <a:pPr lvl="0"/>
            <a:endParaRPr lang="en-GB" sz="3800" dirty="0" smtClean="0"/>
          </a:p>
          <a:p>
            <a:pPr lvl="0"/>
            <a:r>
              <a:rPr lang="en-GB" sz="3800" dirty="0" smtClean="0"/>
              <a:t>Your </a:t>
            </a:r>
            <a:r>
              <a:rPr lang="en-GB" sz="3800" dirty="0"/>
              <a:t>ability to correctly reference a variety of different types of </a:t>
            </a:r>
            <a:r>
              <a:rPr lang="en-GB" sz="3800" dirty="0" smtClean="0"/>
              <a:t>sources</a:t>
            </a:r>
          </a:p>
          <a:p>
            <a:pPr lvl="0"/>
            <a:r>
              <a:rPr lang="en-GB" sz="3800" dirty="0" smtClean="0"/>
              <a:t>Your ability to use correct grammar, punctuation, etc.</a:t>
            </a:r>
            <a:endParaRPr lang="en-US" sz="3800" dirty="0"/>
          </a:p>
          <a:p>
            <a:pPr lvl="0"/>
            <a:r>
              <a:rPr lang="en-GB" sz="3800" dirty="0"/>
              <a:t>Evidence of wide, thoughtful and effective research (try and use a variety of different types of sources to illustrate this – a book, a film, a journal, a website</a:t>
            </a:r>
            <a:r>
              <a:rPr lang="en-GB" sz="3800" dirty="0" smtClean="0"/>
              <a:t>)</a:t>
            </a:r>
            <a:endParaRPr lang="en-US" sz="3800" dirty="0"/>
          </a:p>
        </p:txBody>
      </p:sp>
    </p:spTree>
    <p:extLst>
      <p:ext uri="{BB962C8B-B14F-4D97-AF65-F5344CB8AC3E}">
        <p14:creationId xmlns:p14="http://schemas.microsoft.com/office/powerpoint/2010/main" val="12431906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US" dirty="0"/>
          </a:p>
        </p:txBody>
      </p:sp>
      <p:sp>
        <p:nvSpPr>
          <p:cNvPr id="3" name="Content Placeholder 2"/>
          <p:cNvSpPr>
            <a:spLocks noGrp="1"/>
          </p:cNvSpPr>
          <p:nvPr>
            <p:ph idx="1"/>
          </p:nvPr>
        </p:nvSpPr>
        <p:spPr>
          <a:xfrm>
            <a:off x="0" y="969818"/>
            <a:ext cx="12081164" cy="5888183"/>
          </a:xfrm>
        </p:spPr>
        <p:txBody>
          <a:bodyPr lIns="540000" tIns="540000" rIns="540000" bIns="540000">
            <a:normAutofit fontScale="62500" lnSpcReduction="20000"/>
          </a:bodyPr>
          <a:lstStyle/>
          <a:p>
            <a:pPr marL="0" lvl="0" indent="0">
              <a:buNone/>
            </a:pPr>
            <a:r>
              <a:rPr lang="en-GB" sz="3800" dirty="0" smtClean="0"/>
              <a:t>Rephrased</a:t>
            </a:r>
            <a:r>
              <a:rPr lang="en-GB" sz="3800" dirty="0"/>
              <a:t>, the Annotated Bibliography is expected to demonstrate students’ ability in the key areas of assessment:</a:t>
            </a:r>
            <a:endParaRPr lang="en-US" sz="3800" dirty="0"/>
          </a:p>
          <a:p>
            <a:pPr lvl="0"/>
            <a:endParaRPr lang="en-GB" sz="3800" dirty="0" smtClean="0"/>
          </a:p>
          <a:p>
            <a:pPr marL="0" lvl="0" indent="0" algn="just">
              <a:buNone/>
            </a:pPr>
            <a:r>
              <a:rPr lang="en-GB" sz="3800" b="1" dirty="0" smtClean="0">
                <a:solidFill>
                  <a:srgbClr val="7030A0"/>
                </a:solidFill>
              </a:rPr>
              <a:t>Relevance</a:t>
            </a:r>
            <a:r>
              <a:rPr lang="en-GB" sz="3800" dirty="0">
                <a:solidFill>
                  <a:srgbClr val="7030A0"/>
                </a:solidFill>
              </a:rPr>
              <a:t>: </a:t>
            </a:r>
            <a:r>
              <a:rPr lang="en-GB" sz="3800" dirty="0"/>
              <a:t>how well you address and answer the set task </a:t>
            </a:r>
            <a:r>
              <a:rPr lang="en-GB" sz="3800" b="1" dirty="0"/>
              <a:t>– i.e. how well you follow and carry out the instructions listed </a:t>
            </a:r>
            <a:r>
              <a:rPr lang="en-GB" sz="3800" b="1" dirty="0" smtClean="0"/>
              <a:t>here, on Moodle and in the module Handbook</a:t>
            </a:r>
            <a:r>
              <a:rPr lang="en-GB" sz="3800" dirty="0" smtClean="0"/>
              <a:t>;</a:t>
            </a:r>
            <a:endParaRPr lang="en-US" sz="3800" dirty="0"/>
          </a:p>
          <a:p>
            <a:pPr marL="0" lvl="0" indent="0" algn="just">
              <a:buNone/>
            </a:pPr>
            <a:endParaRPr lang="en-GB" sz="3800" dirty="0" smtClean="0"/>
          </a:p>
          <a:p>
            <a:pPr marL="0" lvl="0" indent="0" algn="just">
              <a:buNone/>
            </a:pPr>
            <a:r>
              <a:rPr lang="en-GB" sz="3800" b="1" dirty="0" smtClean="0">
                <a:solidFill>
                  <a:srgbClr val="FF0000"/>
                </a:solidFill>
              </a:rPr>
              <a:t>Content</a:t>
            </a:r>
            <a:r>
              <a:rPr lang="en-GB" sz="3800" dirty="0">
                <a:solidFill>
                  <a:srgbClr val="FF0000"/>
                </a:solidFill>
              </a:rPr>
              <a:t>: </a:t>
            </a:r>
            <a:r>
              <a:rPr lang="en-GB" sz="3800" dirty="0"/>
              <a:t>the sophistication of the material presented, how well you use this material, and the quality of points (arguments) you make about this material;</a:t>
            </a:r>
            <a:endParaRPr lang="en-US" sz="3800" dirty="0"/>
          </a:p>
          <a:p>
            <a:pPr marL="0" lvl="0" indent="0" algn="just">
              <a:buNone/>
            </a:pPr>
            <a:endParaRPr lang="en-GB" sz="3800" dirty="0" smtClean="0"/>
          </a:p>
          <a:p>
            <a:pPr marL="0" lvl="0" indent="0" algn="just">
              <a:buNone/>
            </a:pPr>
            <a:r>
              <a:rPr lang="en-GB" sz="3800" b="1" dirty="0" smtClean="0">
                <a:solidFill>
                  <a:schemeClr val="accent6">
                    <a:lumMod val="50000"/>
                  </a:schemeClr>
                </a:solidFill>
              </a:rPr>
              <a:t>Depth</a:t>
            </a:r>
            <a:r>
              <a:rPr lang="en-GB" sz="3800" b="1" dirty="0">
                <a:solidFill>
                  <a:schemeClr val="accent6">
                    <a:lumMod val="50000"/>
                  </a:schemeClr>
                </a:solidFill>
              </a:rPr>
              <a:t>: </a:t>
            </a:r>
            <a:r>
              <a:rPr lang="en-GB" sz="3800" dirty="0"/>
              <a:t>how detailed your knowledge of the topic is;</a:t>
            </a:r>
            <a:endParaRPr lang="en-US" sz="3800" dirty="0"/>
          </a:p>
          <a:p>
            <a:pPr marL="0" lvl="0" indent="0" algn="just">
              <a:buNone/>
            </a:pPr>
            <a:endParaRPr lang="en-GB" sz="3800" dirty="0" smtClean="0"/>
          </a:p>
          <a:p>
            <a:pPr marL="0" lvl="0" indent="0" algn="just">
              <a:buNone/>
            </a:pPr>
            <a:r>
              <a:rPr lang="en-GB" sz="3800" b="1" dirty="0" smtClean="0">
                <a:solidFill>
                  <a:srgbClr val="00B0F0"/>
                </a:solidFill>
              </a:rPr>
              <a:t>Structure </a:t>
            </a:r>
            <a:r>
              <a:rPr lang="en-GB" sz="3800" b="1" dirty="0">
                <a:solidFill>
                  <a:srgbClr val="00B0F0"/>
                </a:solidFill>
              </a:rPr>
              <a:t>and style: </a:t>
            </a:r>
            <a:r>
              <a:rPr lang="en-GB" sz="3800" dirty="0"/>
              <a:t>how well-presented your bibliography is; its readability and grammaticalness; correct </a:t>
            </a:r>
            <a:r>
              <a:rPr lang="en-GB" sz="3800" dirty="0" smtClean="0"/>
              <a:t>referencing</a:t>
            </a:r>
            <a:r>
              <a:rPr lang="en-GB" dirty="0" smtClean="0"/>
              <a:t>. </a:t>
            </a:r>
            <a:endParaRPr lang="en-US" sz="3800" dirty="0"/>
          </a:p>
        </p:txBody>
      </p:sp>
    </p:spTree>
    <p:extLst>
      <p:ext uri="{BB962C8B-B14F-4D97-AF65-F5344CB8AC3E}">
        <p14:creationId xmlns:p14="http://schemas.microsoft.com/office/powerpoint/2010/main" val="17383976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FAQs</a:t>
            </a:r>
            <a:endParaRPr lang="en-US" dirty="0"/>
          </a:p>
        </p:txBody>
      </p:sp>
      <p:sp>
        <p:nvSpPr>
          <p:cNvPr id="3" name="Content Placeholder 2"/>
          <p:cNvSpPr>
            <a:spLocks noGrp="1"/>
          </p:cNvSpPr>
          <p:nvPr>
            <p:ph sz="half" idx="1"/>
          </p:nvPr>
        </p:nvSpPr>
        <p:spPr/>
        <p:txBody>
          <a:bodyPr>
            <a:normAutofit/>
          </a:bodyPr>
          <a:lstStyle/>
          <a:p>
            <a:pPr lvl="0"/>
            <a:r>
              <a:rPr lang="en-GB" dirty="0"/>
              <a:t>What am I going to put in the list?</a:t>
            </a:r>
            <a:endParaRPr lang="en-US" dirty="0"/>
          </a:p>
          <a:p>
            <a:pPr lvl="1" algn="r"/>
            <a:endParaRPr lang="en-GB" dirty="0" smtClean="0"/>
          </a:p>
          <a:p>
            <a:pPr lvl="1" algn="r"/>
            <a:r>
              <a:rPr lang="en-GB" dirty="0" smtClean="0"/>
              <a:t>You </a:t>
            </a:r>
            <a:r>
              <a:rPr lang="en-GB" dirty="0"/>
              <a:t>are going to list </a:t>
            </a:r>
            <a:r>
              <a:rPr lang="en-GB" dirty="0" smtClean="0"/>
              <a:t>a minimum of 4 </a:t>
            </a:r>
            <a:r>
              <a:rPr lang="en-GB" dirty="0" smtClean="0"/>
              <a:t>sources</a:t>
            </a:r>
            <a:endParaRPr lang="en-US" dirty="0"/>
          </a:p>
        </p:txBody>
      </p:sp>
      <p:sp>
        <p:nvSpPr>
          <p:cNvPr id="4" name="Content Placeholder 3"/>
          <p:cNvSpPr>
            <a:spLocks noGrp="1"/>
          </p:cNvSpPr>
          <p:nvPr>
            <p:ph sz="half" idx="2"/>
          </p:nvPr>
        </p:nvSpPr>
        <p:spPr/>
        <p:txBody>
          <a:bodyPr>
            <a:normAutofit/>
          </a:bodyPr>
          <a:lstStyle/>
          <a:p>
            <a:r>
              <a:rPr lang="en-GB" dirty="0" smtClean="0"/>
              <a:t>How long should each annotation be?</a:t>
            </a:r>
          </a:p>
          <a:p>
            <a:pPr marL="342900" lvl="1" indent="-342900" algn="r">
              <a:buFontTx/>
              <a:buChar char="-"/>
            </a:pPr>
            <a:endParaRPr lang="en-GB" dirty="0" smtClean="0"/>
          </a:p>
          <a:p>
            <a:pPr marL="342900" lvl="1" indent="-342900" algn="r">
              <a:buFontTx/>
              <a:buChar char="-"/>
            </a:pPr>
            <a:r>
              <a:rPr lang="en-GB" dirty="0" smtClean="0"/>
              <a:t>The overall word limit is 1000 words. Were you to include four sources in your bibliography, </a:t>
            </a:r>
            <a:r>
              <a:rPr lang="en-GB" dirty="0"/>
              <a:t>t</a:t>
            </a:r>
            <a:r>
              <a:rPr lang="en-GB" dirty="0" smtClean="0"/>
              <a:t>his equates to 200 words-per-source. However, you may wish to vary the depth of attention devoted to particular sources, and should thus amend the amount of words devoted to them accordingly.</a:t>
            </a:r>
          </a:p>
          <a:p>
            <a:pPr marL="342900" lvl="1" indent="-342900">
              <a:buFontTx/>
              <a:buChar char="-"/>
            </a:pPr>
            <a:endParaRPr lang="en-US" dirty="0"/>
          </a:p>
          <a:p>
            <a:endParaRPr lang="en-US" dirty="0"/>
          </a:p>
        </p:txBody>
      </p:sp>
    </p:spTree>
    <p:extLst>
      <p:ext uri="{BB962C8B-B14F-4D97-AF65-F5344CB8AC3E}">
        <p14:creationId xmlns:p14="http://schemas.microsoft.com/office/powerpoint/2010/main" val="10390156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Annotated Bibliography</a:t>
            </a:r>
            <a:endParaRPr lang="en-US" dirty="0"/>
          </a:p>
        </p:txBody>
      </p:sp>
      <p:sp>
        <p:nvSpPr>
          <p:cNvPr id="3" name="Content Placeholder 2"/>
          <p:cNvSpPr>
            <a:spLocks noGrp="1"/>
          </p:cNvSpPr>
          <p:nvPr>
            <p:ph idx="1"/>
          </p:nvPr>
        </p:nvSpPr>
        <p:spPr>
          <a:xfrm>
            <a:off x="609600" y="1600201"/>
            <a:ext cx="10972800" cy="4995471"/>
          </a:xfrm>
        </p:spPr>
        <p:txBody>
          <a:bodyPr>
            <a:normAutofit fontScale="70000" lnSpcReduction="20000"/>
          </a:bodyPr>
          <a:lstStyle/>
          <a:p>
            <a:pPr marL="0" lvl="0" indent="0">
              <a:buNone/>
            </a:pPr>
            <a:r>
              <a:rPr lang="en-GB" dirty="0"/>
              <a:t>The bibliography should contain</a:t>
            </a:r>
            <a:r>
              <a:rPr lang="en-GB" dirty="0" smtClean="0"/>
              <a:t>:</a:t>
            </a:r>
          </a:p>
          <a:p>
            <a:pPr marL="0" lvl="0" indent="0">
              <a:buNone/>
            </a:pPr>
            <a:endParaRPr lang="en-GB" b="1" u="sng" dirty="0" smtClean="0"/>
          </a:p>
          <a:p>
            <a:pPr marL="514350" lvl="0" indent="-514350">
              <a:buFont typeface="+mj-lt"/>
              <a:buAutoNum type="arabicPeriod"/>
            </a:pPr>
            <a:r>
              <a:rPr lang="en-GB" b="1" u="sng" dirty="0" smtClean="0"/>
              <a:t>A </a:t>
            </a:r>
            <a:r>
              <a:rPr lang="en-GB" b="1" u="sng" dirty="0"/>
              <a:t>minimum of four </a:t>
            </a:r>
            <a:r>
              <a:rPr lang="en-GB" b="1" i="1" u="sng" dirty="0"/>
              <a:t>appropriately academic </a:t>
            </a:r>
            <a:r>
              <a:rPr lang="en-GB" b="1" u="sng" dirty="0"/>
              <a:t>sources</a:t>
            </a:r>
            <a:r>
              <a:rPr lang="en-GB" b="1" dirty="0"/>
              <a:t>. </a:t>
            </a:r>
            <a:r>
              <a:rPr lang="en-GB" dirty="0"/>
              <a:t>Students are permitted to write one annotation based on the source that the quotation in their chosen question derives from; ergo, they need to find </a:t>
            </a:r>
            <a:r>
              <a:rPr lang="en-GB" i="1" u="sng" dirty="0"/>
              <a:t>at least three more</a:t>
            </a:r>
            <a:r>
              <a:rPr lang="en-GB" u="sng" dirty="0"/>
              <a:t> appropriately academic sources</a:t>
            </a:r>
            <a:r>
              <a:rPr lang="en-GB" b="1" u="sng" dirty="0"/>
              <a:t> </a:t>
            </a:r>
            <a:r>
              <a:rPr lang="en-GB" u="sng" dirty="0"/>
              <a:t>to include in their annotated bibliography</a:t>
            </a:r>
            <a:r>
              <a:rPr lang="en-GB" dirty="0"/>
              <a:t>.</a:t>
            </a:r>
            <a:endParaRPr lang="en-US" dirty="0"/>
          </a:p>
          <a:p>
            <a:pPr marL="514350" lvl="0" indent="-514350">
              <a:buFont typeface="+mj-lt"/>
              <a:buAutoNum type="arabicPeriod"/>
            </a:pPr>
            <a:endParaRPr lang="en-GB" b="1" u="sng" dirty="0" smtClean="0"/>
          </a:p>
          <a:p>
            <a:pPr marL="514350" lvl="0" indent="-514350">
              <a:buFont typeface="+mj-lt"/>
              <a:buAutoNum type="arabicPeriod"/>
            </a:pPr>
            <a:r>
              <a:rPr lang="en-GB" b="1" u="sng" dirty="0" smtClean="0"/>
              <a:t>At </a:t>
            </a:r>
            <a:r>
              <a:rPr lang="en-GB" b="1" u="sng" dirty="0"/>
              <a:t>least two different source types</a:t>
            </a:r>
            <a:r>
              <a:rPr lang="en-GB" dirty="0"/>
              <a:t>: i.e. bibliographies should blend a mixture of monographs, journal articles and suchlike.</a:t>
            </a:r>
            <a:endParaRPr lang="en-US" dirty="0"/>
          </a:p>
          <a:p>
            <a:pPr marL="514350" lvl="0" indent="-514350">
              <a:buFont typeface="+mj-lt"/>
              <a:buAutoNum type="arabicPeriod"/>
            </a:pPr>
            <a:endParaRPr lang="en-GB" b="1" u="sng" dirty="0" smtClean="0"/>
          </a:p>
          <a:p>
            <a:pPr marL="514350" lvl="0" indent="-514350">
              <a:buFont typeface="+mj-lt"/>
              <a:buAutoNum type="arabicPeriod"/>
            </a:pPr>
            <a:r>
              <a:rPr lang="en-GB" b="1" u="sng" dirty="0" smtClean="0"/>
              <a:t>Original </a:t>
            </a:r>
            <a:r>
              <a:rPr lang="en-GB" b="1" u="sng" dirty="0"/>
              <a:t>work that has not been submitted for previous pieces of coursework. </a:t>
            </a:r>
            <a:r>
              <a:rPr lang="en-GB" u="sng" dirty="0"/>
              <a:t>This stipulation affirms that students must not write annotations based on the same source that they wrote a review of for HPHI4002 assessment component 2. Doing so will be construed as duplication of coursework, and self-plagiarism.</a:t>
            </a:r>
            <a:r>
              <a:rPr lang="en-GB" b="1" dirty="0"/>
              <a:t> </a:t>
            </a:r>
            <a:r>
              <a:rPr lang="en-GB" dirty="0"/>
              <a:t>(Sources used in coursework component 2 can be discussed in student presentations, though). </a:t>
            </a:r>
            <a:endParaRPr lang="en-US" dirty="0"/>
          </a:p>
          <a:p>
            <a:pPr marL="0" indent="0">
              <a:buNone/>
            </a:pPr>
            <a:endParaRPr lang="en-US" dirty="0"/>
          </a:p>
        </p:txBody>
      </p:sp>
    </p:spTree>
    <p:extLst>
      <p:ext uri="{BB962C8B-B14F-4D97-AF65-F5344CB8AC3E}">
        <p14:creationId xmlns:p14="http://schemas.microsoft.com/office/powerpoint/2010/main" val="10895490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1143000"/>
          </a:xfrm>
        </p:spPr>
        <p:txBody>
          <a:bodyPr/>
          <a:lstStyle/>
          <a:p>
            <a:r>
              <a:rPr lang="en-GB" dirty="0" smtClean="0"/>
              <a:t>Annotated bibliography</a:t>
            </a:r>
            <a:endParaRPr lang="en-GB" dirty="0"/>
          </a:p>
        </p:txBody>
      </p:sp>
      <p:sp>
        <p:nvSpPr>
          <p:cNvPr id="3" name="Content Placeholder 2"/>
          <p:cNvSpPr>
            <a:spLocks noGrp="1"/>
          </p:cNvSpPr>
          <p:nvPr>
            <p:ph idx="1"/>
          </p:nvPr>
        </p:nvSpPr>
        <p:spPr>
          <a:xfrm>
            <a:off x="0" y="1216937"/>
            <a:ext cx="12192000" cy="5641063"/>
          </a:xfrm>
        </p:spPr>
        <p:txBody>
          <a:bodyPr lIns="540000" rIns="540000">
            <a:noAutofit/>
          </a:bodyPr>
          <a:lstStyle/>
          <a:p>
            <a:pPr marL="0" indent="0">
              <a:buNone/>
            </a:pPr>
            <a:r>
              <a:rPr lang="en-GB" sz="2400" i="1" dirty="0" smtClean="0"/>
              <a:t>Formatting an </a:t>
            </a:r>
            <a:r>
              <a:rPr lang="en-GB" sz="2400" i="1" dirty="0"/>
              <a:t>annotated bibliography:</a:t>
            </a:r>
            <a:endParaRPr lang="en-US" sz="2400" i="1" dirty="0"/>
          </a:p>
          <a:p>
            <a:pPr marL="514350" lvl="0" indent="-514350">
              <a:buFont typeface="+mj-lt"/>
              <a:buAutoNum type="arabicPeriod"/>
            </a:pPr>
            <a:r>
              <a:rPr lang="en-GB" sz="2800" dirty="0" smtClean="0"/>
              <a:t>Write </a:t>
            </a:r>
            <a:r>
              <a:rPr lang="en-GB" sz="2800" dirty="0"/>
              <a:t>out the full bibliographic reference for the source using the correct MHRA style rules.</a:t>
            </a:r>
            <a:endParaRPr lang="en-US" sz="2800" dirty="0"/>
          </a:p>
          <a:p>
            <a:pPr marL="514350" lvl="0" indent="-514350">
              <a:buFont typeface="+mj-lt"/>
              <a:buAutoNum type="arabicPeriod"/>
            </a:pPr>
            <a:r>
              <a:rPr lang="en-GB" sz="2800" dirty="0"/>
              <a:t>Write a short (circa 200-word) annotation on different sources. Each annotation should summarise the main ‘point(s)’ or argument(s) of the source you are discussing, particularly in relation to your chosen historiographical debate. </a:t>
            </a:r>
            <a:r>
              <a:rPr lang="en-GB" sz="2800" i="1" dirty="0"/>
              <a:t>Note: at this stage in their academic career, students are unlikely to be able to fully ‘master’ their chosen historiographical debate, so some of your conclusions may necessarily be impressionistic in this respect. </a:t>
            </a:r>
            <a:endParaRPr lang="en-GB" dirty="0" smtClean="0"/>
          </a:p>
          <a:p>
            <a:pPr algn="just"/>
            <a:endParaRPr lang="en-GB" dirty="0" smtClean="0"/>
          </a:p>
          <a:p>
            <a:pPr algn="just"/>
            <a:endParaRPr lang="en-GB" dirty="0" smtClean="0"/>
          </a:p>
        </p:txBody>
      </p:sp>
    </p:spTree>
    <p:extLst>
      <p:ext uri="{BB962C8B-B14F-4D97-AF65-F5344CB8AC3E}">
        <p14:creationId xmlns:p14="http://schemas.microsoft.com/office/powerpoint/2010/main" val="9495792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44180" y="1259632"/>
            <a:ext cx="9574306" cy="5016758"/>
          </a:xfrm>
          <a:prstGeom prst="rect">
            <a:avLst/>
          </a:prstGeom>
        </p:spPr>
        <p:txBody>
          <a:bodyPr wrap="square">
            <a:spAutoFit/>
          </a:bodyPr>
          <a:lstStyle/>
          <a:p>
            <a:pPr marL="285750" indent="-285750">
              <a:buFont typeface="Arial" panose="020B0604020202020204" pitchFamily="34" charset="0"/>
              <a:buChar char="•"/>
            </a:pPr>
            <a:r>
              <a:rPr lang="en-GB" sz="4000" dirty="0"/>
              <a:t>What can you note about how the </a:t>
            </a:r>
            <a:r>
              <a:rPr lang="en-GB" sz="4000" dirty="0" smtClean="0"/>
              <a:t>annotation is organised </a:t>
            </a:r>
            <a:r>
              <a:rPr lang="en-GB" sz="4000" dirty="0"/>
              <a:t>and </a:t>
            </a:r>
            <a:r>
              <a:rPr lang="en-GB" sz="4000" dirty="0" smtClean="0"/>
              <a:t>presented?</a:t>
            </a:r>
          </a:p>
          <a:p>
            <a:pPr marL="285750" indent="-285750">
              <a:buFont typeface="Arial" panose="020B0604020202020204" pitchFamily="34" charset="0"/>
              <a:buChar char="•"/>
            </a:pPr>
            <a:endParaRPr lang="en-GB" sz="4000" dirty="0" smtClean="0"/>
          </a:p>
          <a:p>
            <a:pPr marL="285750" indent="-285750">
              <a:buFont typeface="Arial" panose="020B0604020202020204" pitchFamily="34" charset="0"/>
              <a:buChar char="•"/>
            </a:pPr>
            <a:r>
              <a:rPr lang="en-GB" sz="4000" dirty="0" smtClean="0"/>
              <a:t>Are you able to formulate an idea of what the source being discussed is about?</a:t>
            </a:r>
          </a:p>
          <a:p>
            <a:pPr marL="285750" indent="-285750">
              <a:buFont typeface="Arial" panose="020B0604020202020204" pitchFamily="34" charset="0"/>
              <a:buChar char="•"/>
            </a:pPr>
            <a:endParaRPr lang="en-GB" sz="4000" dirty="0" smtClean="0"/>
          </a:p>
          <a:p>
            <a:pPr marL="285750" indent="-285750">
              <a:buFont typeface="Arial" panose="020B0604020202020204" pitchFamily="34" charset="0"/>
              <a:buChar char="•"/>
            </a:pPr>
            <a:r>
              <a:rPr lang="en-GB" sz="4000" dirty="0" smtClean="0"/>
              <a:t>Can you discern an argument, opinion and/or assessment of the source’s worth?</a:t>
            </a:r>
            <a:endParaRPr lang="en-US" sz="4000" dirty="0"/>
          </a:p>
        </p:txBody>
      </p:sp>
      <p:sp>
        <p:nvSpPr>
          <p:cNvPr id="3" name="Title 1"/>
          <p:cNvSpPr txBox="1">
            <a:spLocks/>
          </p:cNvSpPr>
          <p:nvPr/>
        </p:nvSpPr>
        <p:spPr>
          <a:xfrm>
            <a:off x="1991544" y="11663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Annotated bibliography - example</a:t>
            </a:r>
            <a:endParaRPr lang="en-GB" b="1" dirty="0"/>
          </a:p>
        </p:txBody>
      </p:sp>
    </p:spTree>
    <p:extLst>
      <p:ext uri="{BB962C8B-B14F-4D97-AF65-F5344CB8AC3E}">
        <p14:creationId xmlns:p14="http://schemas.microsoft.com/office/powerpoint/2010/main" val="18877146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1999" cy="6858000"/>
          </a:xfrm>
        </p:spPr>
        <p:txBody>
          <a:bodyPr lIns="540000" tIns="540000" rIns="540000" bIns="540000">
            <a:normAutofit fontScale="92500" lnSpcReduction="20000"/>
          </a:bodyPr>
          <a:lstStyle/>
          <a:p>
            <a:pPr marL="0" indent="0">
              <a:buNone/>
            </a:pPr>
            <a:r>
              <a:rPr lang="en-US" sz="2400" b="1" dirty="0" err="1" smtClean="0"/>
              <a:t>Haraway</a:t>
            </a:r>
            <a:r>
              <a:rPr lang="en-US" sz="2400" b="1" dirty="0" smtClean="0"/>
              <a:t>, Donna. ‘</a:t>
            </a:r>
            <a:r>
              <a:rPr lang="en-US" sz="2400" b="1" dirty="0"/>
              <a:t>Teddy Bear Patriarchy: Taxidermy in the Garden of Eden, New York City, 1908–1936,’ </a:t>
            </a:r>
            <a:r>
              <a:rPr lang="en-US" sz="2400" b="1" i="1" dirty="0"/>
              <a:t>Social </a:t>
            </a:r>
            <a:r>
              <a:rPr lang="en-US" sz="2400" b="1" i="1" dirty="0" smtClean="0"/>
              <a:t>Text</a:t>
            </a:r>
            <a:r>
              <a:rPr lang="en-US" sz="2400" b="1" dirty="0" smtClean="0"/>
              <a:t>, Issue 11 (December 1984), </a:t>
            </a:r>
            <a:r>
              <a:rPr lang="en-US" sz="2400" b="1" dirty="0"/>
              <a:t>pp. </a:t>
            </a:r>
            <a:r>
              <a:rPr lang="en-US" sz="2400" b="1" dirty="0" smtClean="0"/>
              <a:t>20–64.</a:t>
            </a:r>
          </a:p>
          <a:p>
            <a:pPr marL="0" indent="0">
              <a:buNone/>
            </a:pPr>
            <a:endParaRPr lang="en-US" sz="2400" b="1" dirty="0" smtClean="0"/>
          </a:p>
          <a:p>
            <a:pPr marL="0" indent="0" algn="just">
              <a:buNone/>
            </a:pPr>
            <a:r>
              <a:rPr lang="en-GB" sz="2400" dirty="0" smtClean="0"/>
              <a:t>This seminal essay sketches ideas that informed </a:t>
            </a:r>
            <a:r>
              <a:rPr lang="en-GB" sz="2400" dirty="0" err="1" smtClean="0"/>
              <a:t>Haraway’s</a:t>
            </a:r>
            <a:r>
              <a:rPr lang="en-GB" sz="2400" dirty="0" smtClean="0"/>
              <a:t> </a:t>
            </a:r>
            <a:r>
              <a:rPr lang="en-GB" sz="2400" i="1" dirty="0" smtClean="0"/>
              <a:t>Primate Visions </a:t>
            </a:r>
            <a:r>
              <a:rPr lang="en-GB" sz="2400" dirty="0" smtClean="0"/>
              <a:t>(1989)</a:t>
            </a:r>
            <a:r>
              <a:rPr lang="en-GB" sz="2400" i="1" dirty="0" smtClean="0"/>
              <a:t> </a:t>
            </a:r>
            <a:r>
              <a:rPr lang="en-GB" sz="2400" dirty="0" smtClean="0"/>
              <a:t>and </a:t>
            </a:r>
            <a:r>
              <a:rPr lang="en-GB" sz="2400" i="1" dirty="0" smtClean="0"/>
              <a:t>Cyborg Manifesto </a:t>
            </a:r>
            <a:r>
              <a:rPr lang="en-GB" sz="2400" dirty="0" smtClean="0"/>
              <a:t>(1991). An example of ‘postmodern feminism,’</a:t>
            </a:r>
            <a:r>
              <a:rPr lang="en-GB" sz="2400" baseline="30000" dirty="0" smtClean="0"/>
              <a:t>1 </a:t>
            </a:r>
            <a:r>
              <a:rPr lang="en-GB" sz="2400" dirty="0" smtClean="0"/>
              <a:t>the essay posits that racial and gender identities – plus the concepts of ‘nature’ and ‘the human’ – are socially- and technologically-constructed. Specifically, </a:t>
            </a:r>
            <a:r>
              <a:rPr lang="en-GB" sz="2400" dirty="0" err="1" smtClean="0"/>
              <a:t>Haraway</a:t>
            </a:r>
            <a:r>
              <a:rPr lang="en-GB" sz="2400" dirty="0" smtClean="0"/>
              <a:t> explores the activities of the American Museum of Natural History in the early 20th century, especially its taxidermist, Carl Akeley. Akeley, </a:t>
            </a:r>
            <a:r>
              <a:rPr lang="en-GB" sz="2400" dirty="0" err="1" smtClean="0"/>
              <a:t>Haraway</a:t>
            </a:r>
            <a:r>
              <a:rPr lang="en-GB" sz="2400" dirty="0" smtClean="0"/>
              <a:t> contends, used mounted animal displays to embody the masculine ideal espoused by US President Theodore Roosevelt (a museum patron). She estimates that “behind every mounted animal lies a profusion of social interactions among people and other animals which can be recomposed to tell a … tale of commerce of power and knowledge in white and male supremacist monopoly capitalism” (p. 21). To verify this thesis, </a:t>
            </a:r>
            <a:r>
              <a:rPr lang="en-GB" sz="2400" dirty="0" err="1" smtClean="0"/>
              <a:t>Haraway</a:t>
            </a:r>
            <a:r>
              <a:rPr lang="en-GB" sz="2400" dirty="0" smtClean="0"/>
              <a:t> investigates ideologies surrounding Akeley’s hunting expeditions in West Africa, focusing particularly on his engagements with female companions, the indigenous population and mountain gorillas. Gorillas, she concludes, became the ultimate proxy for Akeley’s mythic vision of Anglo-Saxon, </a:t>
            </a:r>
            <a:r>
              <a:rPr lang="en-GB" sz="2400" dirty="0" err="1" smtClean="0"/>
              <a:t>Rooseveltian</a:t>
            </a:r>
            <a:r>
              <a:rPr lang="en-GB" sz="2400" dirty="0" smtClean="0"/>
              <a:t> manhood. Provocative and insightful, </a:t>
            </a:r>
            <a:r>
              <a:rPr lang="en-GB" sz="2400" dirty="0" err="1" smtClean="0"/>
              <a:t>Haraway’s</a:t>
            </a:r>
            <a:r>
              <a:rPr lang="en-GB" sz="2400" dirty="0" smtClean="0"/>
              <a:t> ideas have broad application: in my own research, they helped identify racial and patriarchal subtexts which structured taxidermy displays at Liverpool Museum at the turn of the 20th century.</a:t>
            </a:r>
            <a:endParaRPr lang="en-US" sz="2400" dirty="0" smtClean="0"/>
          </a:p>
          <a:p>
            <a:pPr marL="0" indent="0" algn="just">
              <a:buNone/>
            </a:pPr>
            <a:endParaRPr lang="en-GB" sz="1800" dirty="0" smtClean="0"/>
          </a:p>
          <a:p>
            <a:pPr marL="0" indent="0" algn="r">
              <a:buNone/>
            </a:pPr>
            <a:r>
              <a:rPr lang="en-GB" sz="1800" baseline="30000" dirty="0" smtClean="0"/>
              <a:t>1</a:t>
            </a:r>
            <a:r>
              <a:rPr lang="en-US" sz="1800" dirty="0"/>
              <a:t> </a:t>
            </a:r>
            <a:r>
              <a:rPr lang="en-GB" sz="1400" dirty="0" smtClean="0"/>
              <a:t>Judith </a:t>
            </a:r>
            <a:r>
              <a:rPr lang="en-GB" sz="1400" dirty="0" err="1"/>
              <a:t>Halberstam</a:t>
            </a:r>
            <a:r>
              <a:rPr lang="en-GB" sz="1400" dirty="0"/>
              <a:t>, ‘Automating Gender: Postmodern Feminism in the Age of the Intelligent Machine,’ </a:t>
            </a:r>
            <a:r>
              <a:rPr lang="en-GB" sz="1400" i="1" dirty="0"/>
              <a:t>Feminist Studies</a:t>
            </a:r>
            <a:r>
              <a:rPr lang="en-GB" sz="1400" dirty="0"/>
              <a:t>, Vol. 17, No. 3 (Autumn 1991), pp. 439–460.</a:t>
            </a:r>
            <a:endParaRPr lang="en-US" sz="1400" dirty="0"/>
          </a:p>
          <a:p>
            <a:pPr marL="0" indent="0">
              <a:buNone/>
            </a:pPr>
            <a:endParaRPr lang="en-GB" sz="1800" b="1" dirty="0"/>
          </a:p>
        </p:txBody>
      </p:sp>
    </p:spTree>
    <p:extLst>
      <p:ext uri="{BB962C8B-B14F-4D97-AF65-F5344CB8AC3E}">
        <p14:creationId xmlns:p14="http://schemas.microsoft.com/office/powerpoint/2010/main" val="16525921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1143000"/>
          </a:xfrm>
        </p:spPr>
        <p:txBody>
          <a:bodyPr/>
          <a:lstStyle/>
          <a:p>
            <a:r>
              <a:rPr lang="en-GB" dirty="0" smtClean="0"/>
              <a:t>PowerPoint</a:t>
            </a:r>
            <a:endParaRPr lang="en-GB" dirty="0"/>
          </a:p>
        </p:txBody>
      </p:sp>
      <p:sp>
        <p:nvSpPr>
          <p:cNvPr id="5" name="Content Placeholder 2"/>
          <p:cNvSpPr txBox="1">
            <a:spLocks/>
          </p:cNvSpPr>
          <p:nvPr/>
        </p:nvSpPr>
        <p:spPr>
          <a:xfrm>
            <a:off x="0" y="1216937"/>
            <a:ext cx="12319000" cy="5641063"/>
          </a:xfrm>
          <a:prstGeom prst="rect">
            <a:avLst/>
          </a:prstGeom>
        </p:spPr>
        <p:txBody>
          <a:bodyPr vert="horz" lIns="540000" tIns="45720" rIns="54000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dirty="0"/>
              <a:t>Slide construction:</a:t>
            </a:r>
            <a:endParaRPr lang="en-US" dirty="0"/>
          </a:p>
          <a:p>
            <a:r>
              <a:rPr lang="en-GB" i="1" dirty="0"/>
              <a:t>One of key points of effective slide production is to remember not put too much on a slide – less is more – think ‘T’ shirt.</a:t>
            </a:r>
            <a:endParaRPr lang="en-US" dirty="0"/>
          </a:p>
          <a:p>
            <a:pPr marL="0" indent="0">
              <a:buNone/>
            </a:pPr>
            <a:endParaRPr lang="en-US" sz="1000" dirty="0" smtClean="0"/>
          </a:p>
          <a:p>
            <a:r>
              <a:rPr lang="en-GB" dirty="0" smtClean="0"/>
              <a:t>PowerPoint is a visual medium. This means that you need to think about your information visually. In other words, think about what you want your slides to SHOW the audience, as opposed to SAY to the audience. Ask yourself, what is the best way to visually represent the point/s you want to make? </a:t>
            </a:r>
          </a:p>
          <a:p>
            <a:endParaRPr lang="en-GB" sz="2000" dirty="0"/>
          </a:p>
          <a:p>
            <a:pPr marL="0" indent="0" algn="r">
              <a:buNone/>
            </a:pPr>
            <a:r>
              <a:rPr lang="en-GB" i="1" dirty="0" smtClean="0"/>
              <a:t>Unlike these slides, obviously, which are very text-heavy!!</a:t>
            </a:r>
            <a:endParaRPr lang="en-US" i="1" dirty="0"/>
          </a:p>
        </p:txBody>
      </p:sp>
    </p:spTree>
    <p:extLst>
      <p:ext uri="{BB962C8B-B14F-4D97-AF65-F5344CB8AC3E}">
        <p14:creationId xmlns:p14="http://schemas.microsoft.com/office/powerpoint/2010/main" val="41102587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1143000"/>
          </a:xfrm>
        </p:spPr>
        <p:txBody>
          <a:bodyPr/>
          <a:lstStyle/>
          <a:p>
            <a:r>
              <a:rPr lang="en-GB" dirty="0" smtClean="0"/>
              <a:t>PowerPoint</a:t>
            </a:r>
            <a:endParaRPr lang="en-GB" dirty="0"/>
          </a:p>
        </p:txBody>
      </p:sp>
      <p:sp>
        <p:nvSpPr>
          <p:cNvPr id="5" name="Content Placeholder 2"/>
          <p:cNvSpPr txBox="1">
            <a:spLocks/>
          </p:cNvSpPr>
          <p:nvPr/>
        </p:nvSpPr>
        <p:spPr>
          <a:xfrm>
            <a:off x="0" y="1338164"/>
            <a:ext cx="12319000" cy="5641063"/>
          </a:xfrm>
          <a:prstGeom prst="rect">
            <a:avLst/>
          </a:prstGeom>
        </p:spPr>
        <p:txBody>
          <a:bodyPr vert="horz" lIns="540000" tIns="45720" rIns="54000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buNone/>
            </a:pPr>
            <a:r>
              <a:rPr lang="en-GB" sz="2400" i="1" dirty="0" smtClean="0"/>
              <a:t>Presentation construction</a:t>
            </a:r>
            <a:r>
              <a:rPr lang="en-GB" sz="2400" i="1" dirty="0"/>
              <a:t>:</a:t>
            </a:r>
            <a:endParaRPr lang="en-US" sz="2400" i="1" dirty="0"/>
          </a:p>
          <a:p>
            <a:pPr marL="457200" lvl="0" indent="-457200" fontAlgn="base" hangingPunct="0">
              <a:buFont typeface="+mj-lt"/>
              <a:buAutoNum type="arabicPeriod"/>
            </a:pPr>
            <a:r>
              <a:rPr lang="en-GB" sz="2400" dirty="0" smtClean="0"/>
              <a:t>Include </a:t>
            </a:r>
            <a:r>
              <a:rPr lang="en-GB" sz="2400" dirty="0"/>
              <a:t>a title slide containing your name and the question you are answering;</a:t>
            </a:r>
            <a:endParaRPr lang="en-US" sz="2400" dirty="0"/>
          </a:p>
          <a:p>
            <a:pPr marL="457200" lvl="0" indent="-457200" fontAlgn="base" hangingPunct="0">
              <a:buFont typeface="+mj-lt"/>
              <a:buAutoNum type="arabicPeriod"/>
            </a:pPr>
            <a:r>
              <a:rPr lang="en-GB" sz="2400" dirty="0"/>
              <a:t>Make sure you address the first part of the set question early in the presentation; i.e. explain what you think is meant by the assigned quotation (think about the context of the quotation in the larger essay/chapter/article that you reading);</a:t>
            </a:r>
            <a:endParaRPr lang="en-US" sz="2400" dirty="0"/>
          </a:p>
          <a:p>
            <a:pPr marL="457200" lvl="0" indent="-457200" fontAlgn="base" hangingPunct="0">
              <a:buFont typeface="+mj-lt"/>
              <a:buAutoNum type="arabicPeriod"/>
            </a:pPr>
            <a:r>
              <a:rPr lang="en-GB" sz="2400" dirty="0"/>
              <a:t>From there, elaborate by explaining how the quotation relates to a bigger historiographical debate (i.e. the one mentioned in the assigned question);</a:t>
            </a:r>
            <a:endParaRPr lang="en-US" sz="2400" dirty="0"/>
          </a:p>
          <a:p>
            <a:pPr marL="457200" lvl="0" indent="-457200" fontAlgn="base" hangingPunct="0">
              <a:buFont typeface="+mj-lt"/>
              <a:buAutoNum type="arabicPeriod"/>
            </a:pPr>
            <a:r>
              <a:rPr lang="en-GB" sz="2400" dirty="0"/>
              <a:t>In the process of 3) think about scholars/historians whose work seems relevant (for purposes of time/space you may find that there is room for passing mentions only).</a:t>
            </a:r>
            <a:endParaRPr lang="en-US" sz="2400" dirty="0"/>
          </a:p>
          <a:p>
            <a:pPr marL="457200" lvl="0" indent="-457200" fontAlgn="base" hangingPunct="0">
              <a:buFont typeface="+mj-lt"/>
              <a:buAutoNum type="arabicPeriod"/>
            </a:pPr>
            <a:r>
              <a:rPr lang="en-GB" sz="2400" dirty="0"/>
              <a:t>Some concluding remarks summarising the overall points/arguments you wished to make. Relating back to the original quotation would make sense here. Also, asserting your own opinion is important: </a:t>
            </a:r>
            <a:r>
              <a:rPr lang="en-GB" sz="2400" i="1" dirty="0"/>
              <a:t>what is your verdict on the quotation and the broader historiographical debate that is under discussion</a:t>
            </a:r>
            <a:r>
              <a:rPr lang="en-GB" sz="2400" dirty="0"/>
              <a:t>?</a:t>
            </a:r>
            <a:endParaRPr lang="en-US" sz="2400" dirty="0"/>
          </a:p>
          <a:p>
            <a:pPr marL="0" indent="0">
              <a:buNone/>
            </a:pPr>
            <a:endParaRPr lang="en-GB" sz="2400" dirty="0"/>
          </a:p>
          <a:p>
            <a:pPr marL="0" indent="0">
              <a:buNone/>
            </a:pPr>
            <a:endParaRPr lang="en-US" sz="2400" dirty="0"/>
          </a:p>
        </p:txBody>
      </p:sp>
    </p:spTree>
    <p:extLst>
      <p:ext uri="{BB962C8B-B14F-4D97-AF65-F5344CB8AC3E}">
        <p14:creationId xmlns:p14="http://schemas.microsoft.com/office/powerpoint/2010/main" val="31197378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19725"/>
            <a:ext cx="10972800" cy="6160957"/>
          </a:xfrm>
        </p:spPr>
        <p:txBody>
          <a:bodyPr>
            <a:normAutofit fontScale="85000" lnSpcReduction="20000"/>
          </a:bodyPr>
          <a:lstStyle/>
          <a:p>
            <a:pPr marL="0" indent="0">
              <a:buNone/>
            </a:pPr>
            <a:r>
              <a:rPr lang="en-GB" b="1" u="sng" dirty="0"/>
              <a:t>Key Debate in Medieval History: Visual Culture</a:t>
            </a:r>
            <a:endParaRPr lang="en-US" dirty="0"/>
          </a:p>
          <a:p>
            <a:pPr marL="0" indent="0">
              <a:buNone/>
            </a:pPr>
            <a:r>
              <a:rPr lang="en-GB" b="1" dirty="0"/>
              <a:t>Historian Celia M. Chazelle has written of the use of visual imagery in medieval Christianity that “the [important] point is not that a picture educates its viewers about its subject but that it inspires them to awareness of the adoration which … is owed solely to God.”  How do you interpret this quotation, and what does it reveal about historiographical debates surrounding the role of images in medieval religion? Refer to other scholars/historians’ work when answering.</a:t>
            </a:r>
            <a:endParaRPr lang="en-US" dirty="0"/>
          </a:p>
          <a:p>
            <a:pPr marL="0" indent="0">
              <a:buNone/>
            </a:pPr>
            <a:r>
              <a:rPr lang="en-US" b="1" dirty="0"/>
              <a:t> </a:t>
            </a:r>
            <a:endParaRPr lang="en-US" dirty="0"/>
          </a:p>
          <a:p>
            <a:pPr marL="0" indent="0">
              <a:buNone/>
            </a:pPr>
            <a:r>
              <a:rPr lang="en-GB" b="1" u="sng" dirty="0"/>
              <a:t>Key Debate in Medieval History: Feudalism</a:t>
            </a:r>
            <a:endParaRPr lang="en-US" dirty="0"/>
          </a:p>
          <a:p>
            <a:pPr marL="0" indent="0">
              <a:buNone/>
            </a:pPr>
            <a:r>
              <a:rPr lang="en-GB" b="1" dirty="0"/>
              <a:t>Historian Elizabeth A.R. Brown has written that “the tyrant of feudalism must be declared once and for all deposed and its influence over students of the Middle Ages finally ended.” How do you interpret this quotation, and what does it reveal about historiographical debates surrounding the concept of feudalism? Refer to other scholars/historians’ work when answering.</a:t>
            </a:r>
            <a:endParaRPr lang="en-US" dirty="0"/>
          </a:p>
          <a:p>
            <a:endParaRPr lang="en-US" dirty="0"/>
          </a:p>
        </p:txBody>
      </p:sp>
    </p:spTree>
    <p:extLst>
      <p:ext uri="{BB962C8B-B14F-4D97-AF65-F5344CB8AC3E}">
        <p14:creationId xmlns:p14="http://schemas.microsoft.com/office/powerpoint/2010/main" val="37946401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19725"/>
            <a:ext cx="10972800" cy="6160957"/>
          </a:xfrm>
        </p:spPr>
        <p:txBody>
          <a:bodyPr>
            <a:normAutofit fontScale="85000" lnSpcReduction="10000"/>
          </a:bodyPr>
          <a:lstStyle/>
          <a:p>
            <a:pPr marL="0" indent="0">
              <a:buNone/>
            </a:pPr>
            <a:r>
              <a:rPr lang="en-GB" b="1" u="sng" dirty="0"/>
              <a:t>Key Debate in Modern History: Empire</a:t>
            </a:r>
            <a:endParaRPr lang="en-US" dirty="0"/>
          </a:p>
          <a:p>
            <a:pPr marL="0" indent="0">
              <a:buNone/>
            </a:pPr>
            <a:r>
              <a:rPr lang="en-GB" b="1" dirty="0"/>
              <a:t>Political scientist Bruce Gilley recently wrote that “t</a:t>
            </a:r>
            <a:r>
              <a:rPr lang="en-US" b="1" dirty="0"/>
              <a:t>he case for Western colonialism is about rethinking the past as well as improving the future … </a:t>
            </a:r>
            <a:r>
              <a:rPr lang="en-GB" b="1" dirty="0"/>
              <a:t>the notion that colonialism is always and everywhere a bad thing needs to be rethought.” </a:t>
            </a:r>
            <a:r>
              <a:rPr lang="en-US" b="1" dirty="0"/>
              <a:t>How do you interpret this quotation, and what does it reveal about historiographical debates surrounding the history of empire? </a:t>
            </a:r>
            <a:r>
              <a:rPr lang="en-GB" b="1" dirty="0"/>
              <a:t>Refer to other scholars/historians’ work when answering.</a:t>
            </a:r>
            <a:endParaRPr lang="en-US" dirty="0"/>
          </a:p>
          <a:p>
            <a:pPr marL="0" indent="0">
              <a:buNone/>
            </a:pPr>
            <a:r>
              <a:rPr lang="en-GB" b="1" dirty="0"/>
              <a:t> </a:t>
            </a:r>
            <a:endParaRPr lang="en-US" dirty="0"/>
          </a:p>
          <a:p>
            <a:pPr marL="0" indent="0">
              <a:buNone/>
            </a:pPr>
            <a:r>
              <a:rPr lang="en-GB" b="1" u="sng" dirty="0"/>
              <a:t>Key Debate in Modern History: </a:t>
            </a:r>
            <a:r>
              <a:rPr lang="en-GB" b="1" u="sng" dirty="0" err="1"/>
              <a:t>Postcolonialism</a:t>
            </a:r>
            <a:endParaRPr lang="en-US" dirty="0"/>
          </a:p>
          <a:p>
            <a:pPr marL="0" indent="0">
              <a:buNone/>
            </a:pPr>
            <a:r>
              <a:rPr lang="en-GB" b="1" dirty="0"/>
              <a:t>Historian </a:t>
            </a:r>
            <a:r>
              <a:rPr lang="en-GB" b="1" dirty="0" err="1"/>
              <a:t>Ranajit</a:t>
            </a:r>
            <a:r>
              <a:rPr lang="en-GB" b="1" dirty="0"/>
              <a:t> </a:t>
            </a:r>
            <a:r>
              <a:rPr lang="en-GB" b="1" dirty="0" err="1"/>
              <a:t>Guha</a:t>
            </a:r>
            <a:r>
              <a:rPr lang="en-GB" b="1" dirty="0"/>
              <a:t> has written that the historiography of India “has for a long time been dominated by elitism – colonialist elitism and bourgeois nationalist historiography.” </a:t>
            </a:r>
            <a:r>
              <a:rPr lang="en-US" b="1" dirty="0"/>
              <a:t>How do you interpret this quotation, and what does it reveal about </a:t>
            </a:r>
            <a:r>
              <a:rPr lang="en-US" b="1" dirty="0" err="1"/>
              <a:t>about</a:t>
            </a:r>
            <a:r>
              <a:rPr lang="en-US" b="1" dirty="0"/>
              <a:t> postcolonial scholars' approach to the historiography of empire? </a:t>
            </a:r>
            <a:r>
              <a:rPr lang="en-GB" b="1" dirty="0"/>
              <a:t>Refer to other scholars/historians’ work when answering.</a:t>
            </a:r>
            <a:endParaRPr lang="en-US" dirty="0"/>
          </a:p>
          <a:p>
            <a:endParaRPr lang="en-US" dirty="0"/>
          </a:p>
        </p:txBody>
      </p:sp>
    </p:spTree>
    <p:extLst>
      <p:ext uri="{BB962C8B-B14F-4D97-AF65-F5344CB8AC3E}">
        <p14:creationId xmlns:p14="http://schemas.microsoft.com/office/powerpoint/2010/main" val="2770516825"/>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488</TotalTime>
  <Words>1395</Words>
  <Application>Microsoft Office PowerPoint</Application>
  <PresentationFormat>Widescreen</PresentationFormat>
  <Paragraphs>88</Paragraphs>
  <Slides>15</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15</vt:i4>
      </vt:variant>
    </vt:vector>
  </HeadingPairs>
  <TitlesOfParts>
    <vt:vector size="20" baseType="lpstr">
      <vt:lpstr>Harlow Solid Italic</vt:lpstr>
      <vt:lpstr>Arial</vt:lpstr>
      <vt:lpstr>Calibri</vt:lpstr>
      <vt:lpstr>1_Office Theme</vt:lpstr>
      <vt:lpstr>2_Office Theme</vt:lpstr>
      <vt:lpstr>  HPHI4002  Annotated Bibliographies and PowerPoints </vt:lpstr>
      <vt:lpstr>Annotated bibliography</vt:lpstr>
      <vt:lpstr>Annotated bibliography</vt:lpstr>
      <vt:lpstr>Annotated bibliography</vt:lpstr>
      <vt:lpstr>Assessment </vt:lpstr>
      <vt:lpstr>Assessment </vt:lpstr>
      <vt:lpstr>FAQs</vt:lpstr>
      <vt:lpstr>Annotated Bibliography</vt:lpstr>
      <vt:lpstr>Annotated bibliography</vt:lpstr>
      <vt:lpstr>PowerPoint Presentation</vt:lpstr>
      <vt:lpstr>PowerPoint Presentation</vt:lpstr>
      <vt:lpstr>PowerPoint</vt:lpstr>
      <vt:lpstr>PowerPoint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27</cp:revision>
  <cp:lastPrinted>2017-12-14T14:14:58Z</cp:lastPrinted>
  <dcterms:created xsi:type="dcterms:W3CDTF">2016-11-03T09:14:05Z</dcterms:created>
  <dcterms:modified xsi:type="dcterms:W3CDTF">2017-12-14T17:35:04Z</dcterms:modified>
</cp:coreProperties>
</file>