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hida Begum" userId="7bf50c4b18a8deb6" providerId="LiveId" clId="{5148CA29-5A33-4B2B-AF14-32E590E32F13}"/>
    <pc:docChg chg="custSel addSld modSld">
      <pc:chgData name="Jahida Begum" userId="7bf50c4b18a8deb6" providerId="LiveId" clId="{5148CA29-5A33-4B2B-AF14-32E590E32F13}" dt="2026-10-22T21:24:51.615" v="150" actId="14100"/>
      <pc:docMkLst>
        <pc:docMk/>
      </pc:docMkLst>
      <pc:sldChg chg="modSp new mod">
        <pc:chgData name="Jahida Begum" userId="7bf50c4b18a8deb6" providerId="LiveId" clId="{5148CA29-5A33-4B2B-AF14-32E590E32F13}" dt="2026-10-22T21:24:51.615" v="150" actId="14100"/>
        <pc:sldMkLst>
          <pc:docMk/>
          <pc:sldMk cId="3910545713" sldId="257"/>
        </pc:sldMkLst>
        <pc:spChg chg="mod">
          <ac:chgData name="Jahida Begum" userId="7bf50c4b18a8deb6" providerId="LiveId" clId="{5148CA29-5A33-4B2B-AF14-32E590E32F13}" dt="2026-10-22T21:24:51.615" v="150" actId="14100"/>
          <ac:spMkLst>
            <pc:docMk/>
            <pc:sldMk cId="3910545713" sldId="257"/>
            <ac:spMk id="2" creationId="{C4B31119-A2AA-3AAB-8FB1-0AEF664207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5DD9D3-7253-416C-B51D-345CA3EB85AB}"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9F1BE5-1EB9-43C3-8362-9CE475B5B4E8}" type="slidenum">
              <a:rPr lang="en-GB" smtClean="0"/>
              <a:t>‹#›</a:t>
            </a:fld>
            <a:endParaRPr lang="en-GB"/>
          </a:p>
        </p:txBody>
      </p:sp>
    </p:spTree>
    <p:extLst>
      <p:ext uri="{BB962C8B-B14F-4D97-AF65-F5344CB8AC3E}">
        <p14:creationId xmlns:p14="http://schemas.microsoft.com/office/powerpoint/2010/main" val="2740879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9F1BE5-1EB9-43C3-8362-9CE475B5B4E8}" type="slidenum">
              <a:rPr lang="en-GB" smtClean="0"/>
              <a:t>2</a:t>
            </a:fld>
            <a:endParaRPr lang="en-GB"/>
          </a:p>
        </p:txBody>
      </p:sp>
    </p:spTree>
    <p:extLst>
      <p:ext uri="{BB962C8B-B14F-4D97-AF65-F5344CB8AC3E}">
        <p14:creationId xmlns:p14="http://schemas.microsoft.com/office/powerpoint/2010/main" val="2835381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97044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2341235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2144050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06F7EDC-7962-4C9E-B971-17C59D2067C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922681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06F7EDC-7962-4C9E-B971-17C59D2067CD}"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148888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06F7EDC-7962-4C9E-B971-17C59D2067CD}"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89837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F7EDC-7962-4C9E-B971-17C59D2067CD}"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4007975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06F7EDC-7962-4C9E-B971-17C59D2067C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3862385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206F7EDC-7962-4C9E-B971-17C59D2067CD}" type="datetimeFigureOut">
              <a:rPr lang="en-GB" smtClean="0"/>
              <a:t>22/10/2026</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720908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06F7EDC-7962-4C9E-B971-17C59D2067C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2055362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786801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33511166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2683124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641259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438275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6539081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06F7EDC-7962-4C9E-B971-17C59D2067C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7194539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1_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06F7EDC-7962-4C9E-B971-17C59D2067CD}" type="datetimeFigureOut">
              <a:rPr lang="en-GB" smtClean="0"/>
              <a:t>22/10/2026</a:t>
            </a:fld>
            <a:endParaRPr lang="en-GB"/>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0E3615EB-BC04-40D9-BA79-969CC9707C2A}" type="slidenum">
              <a:rPr lang="en-GB" smtClean="0"/>
              <a:t>‹#›</a:t>
            </a:fld>
            <a:endParaRPr lang="en-GB"/>
          </a:p>
        </p:txBody>
      </p:sp>
    </p:spTree>
    <p:extLst>
      <p:ext uri="{BB962C8B-B14F-4D97-AF65-F5344CB8AC3E}">
        <p14:creationId xmlns:p14="http://schemas.microsoft.com/office/powerpoint/2010/main" val="13681453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206F7EDC-7962-4C9E-B971-17C59D2067CD}" type="datetimeFigureOut">
              <a:rPr lang="en-GB" smtClean="0"/>
              <a:t>22/10/2026</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0E3615EB-BC04-40D9-BA79-969CC9707C2A}" type="slidenum">
              <a:rPr lang="en-GB" smtClean="0"/>
              <a:t>‹#›</a:t>
            </a:fld>
            <a:endParaRPr lang="en-GB"/>
          </a:p>
        </p:txBody>
      </p:sp>
    </p:spTree>
    <p:extLst>
      <p:ext uri="{BB962C8B-B14F-4D97-AF65-F5344CB8AC3E}">
        <p14:creationId xmlns:p14="http://schemas.microsoft.com/office/powerpoint/2010/main" val="3002696572"/>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 id="2147483906" r:id="rId18"/>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31119-A2AA-3AAB-8FB1-0AEF66420773}"/>
              </a:ext>
            </a:extLst>
          </p:cNvPr>
          <p:cNvSpPr>
            <a:spLocks noGrp="1"/>
          </p:cNvSpPr>
          <p:nvPr>
            <p:ph type="title"/>
          </p:nvPr>
        </p:nvSpPr>
        <p:spPr>
          <a:xfrm>
            <a:off x="1141413" y="609599"/>
            <a:ext cx="9905998" cy="4591665"/>
          </a:xfrm>
        </p:spPr>
        <p:txBody>
          <a:bodyPr/>
          <a:lstStyle/>
          <a:p>
            <a:pPr algn="ctr"/>
            <a:r>
              <a:rPr lang="en-GB" dirty="0"/>
              <a:t>Jahida Begum</a:t>
            </a:r>
            <a:br>
              <a:rPr lang="en-GB" dirty="0"/>
            </a:br>
            <a:r>
              <a:rPr lang="en-GB" dirty="0"/>
              <a:t>Student id: 2316313</a:t>
            </a:r>
            <a:br>
              <a:rPr lang="en-GB" dirty="0"/>
            </a:br>
            <a:r>
              <a:rPr lang="en-GB" dirty="0"/>
              <a:t>academic Methodology Poster BMHP6020</a:t>
            </a:r>
          </a:p>
        </p:txBody>
      </p:sp>
    </p:spTree>
    <p:extLst>
      <p:ext uri="{BB962C8B-B14F-4D97-AF65-F5344CB8AC3E}">
        <p14:creationId xmlns:p14="http://schemas.microsoft.com/office/powerpoint/2010/main" val="3910545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AA27483-9CAB-DC78-29B6-13A0244A23D9}"/>
              </a:ext>
            </a:extLst>
          </p:cNvPr>
          <p:cNvSpPr/>
          <p:nvPr/>
        </p:nvSpPr>
        <p:spPr>
          <a:xfrm>
            <a:off x="108155" y="176981"/>
            <a:ext cx="4011561" cy="16223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Introduction and Research Aim</a:t>
            </a:r>
          </a:p>
          <a:p>
            <a:pPr algn="ctr"/>
            <a:r>
              <a:rPr lang="en-GB" sz="1200" dirty="0"/>
              <a:t>Among order to critically investigate the causes of obesity among South Asian populations in the UK, the related health effects, and preventative measures, this study employed secondary research. Without gathering primary data, already published evidence was examined.</a:t>
            </a:r>
          </a:p>
        </p:txBody>
      </p:sp>
      <p:sp>
        <p:nvSpPr>
          <p:cNvPr id="5" name="Rectangle: Rounded Corners 4">
            <a:extLst>
              <a:ext uri="{FF2B5EF4-FFF2-40B4-BE49-F238E27FC236}">
                <a16:creationId xmlns:a16="http://schemas.microsoft.com/office/drawing/2014/main" id="{698C59AA-345F-9BCC-4EFF-E5DD96D5E456}"/>
              </a:ext>
            </a:extLst>
          </p:cNvPr>
          <p:cNvSpPr/>
          <p:nvPr/>
        </p:nvSpPr>
        <p:spPr>
          <a:xfrm>
            <a:off x="4237703" y="176981"/>
            <a:ext cx="4011561" cy="16223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Search Strategy</a:t>
            </a:r>
          </a:p>
          <a:p>
            <a:pPr algn="ctr"/>
            <a:r>
              <a:rPr lang="en-GB" sz="1200" dirty="0"/>
              <a:t>To find pertinent studies, a systematic literature search method was implemented. "South Asian," "UK," "obesity," "diet," "physical activity," "diabetes," and "prevention" were among the search terms used, along with AND/OR combinations to narrow down the results.</a:t>
            </a:r>
            <a:endParaRPr lang="en-GB" sz="1200" b="1" dirty="0"/>
          </a:p>
        </p:txBody>
      </p:sp>
      <p:sp>
        <p:nvSpPr>
          <p:cNvPr id="6" name="Rectangle: Rounded Corners 5">
            <a:extLst>
              <a:ext uri="{FF2B5EF4-FFF2-40B4-BE49-F238E27FC236}">
                <a16:creationId xmlns:a16="http://schemas.microsoft.com/office/drawing/2014/main" id="{25D2BC17-8F22-3DE8-2BA1-88099A965B8E}"/>
              </a:ext>
            </a:extLst>
          </p:cNvPr>
          <p:cNvSpPr/>
          <p:nvPr/>
        </p:nvSpPr>
        <p:spPr>
          <a:xfrm>
            <a:off x="8367251" y="176981"/>
            <a:ext cx="3716594" cy="16223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Searching For Information</a:t>
            </a:r>
          </a:p>
          <a:p>
            <a:pPr algn="ctr"/>
            <a:r>
              <a:rPr lang="en-GB" sz="1200" dirty="0"/>
              <a:t>For preliminary evaluation, ten potential sources were noted. After being evaluated for their applicability to the study purpose, titles, abstracts, and whole texts were recorded in the literature tracking workbook. The five best and most complementing sources were chosen.</a:t>
            </a:r>
            <a:endParaRPr lang="en-GB" sz="1200" b="1" dirty="0"/>
          </a:p>
        </p:txBody>
      </p:sp>
      <p:sp>
        <p:nvSpPr>
          <p:cNvPr id="7" name="Rectangle: Rounded Corners 6">
            <a:extLst>
              <a:ext uri="{FF2B5EF4-FFF2-40B4-BE49-F238E27FC236}">
                <a16:creationId xmlns:a16="http://schemas.microsoft.com/office/drawing/2014/main" id="{91E29444-F45E-080D-EBEF-9489445DE2B3}"/>
              </a:ext>
            </a:extLst>
          </p:cNvPr>
          <p:cNvSpPr/>
          <p:nvPr/>
        </p:nvSpPr>
        <p:spPr>
          <a:xfrm>
            <a:off x="108155" y="2045110"/>
            <a:ext cx="4011561" cy="16223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Research Validation &amp; Analysis</a:t>
            </a:r>
          </a:p>
          <a:p>
            <a:pPr algn="ctr"/>
            <a:r>
              <a:rPr lang="en-GB" sz="1200" dirty="0"/>
              <a:t>Currency, relevance, authority, accuracy, and purpose were evaluated using the CRAAP framework. The results, study design, strengths, and limitations of the five chosen articles were examined. To identify potential themes, recurring ideas were coded and contrasted.</a:t>
            </a:r>
            <a:r>
              <a:rPr lang="en-GB" sz="1200" b="1" dirty="0"/>
              <a:t> </a:t>
            </a:r>
          </a:p>
        </p:txBody>
      </p:sp>
      <p:sp>
        <p:nvSpPr>
          <p:cNvPr id="8" name="Rectangle: Rounded Corners 7">
            <a:extLst>
              <a:ext uri="{FF2B5EF4-FFF2-40B4-BE49-F238E27FC236}">
                <a16:creationId xmlns:a16="http://schemas.microsoft.com/office/drawing/2014/main" id="{8D407FA4-C609-8059-69FC-51C7950B48FF}"/>
              </a:ext>
            </a:extLst>
          </p:cNvPr>
          <p:cNvSpPr/>
          <p:nvPr/>
        </p:nvSpPr>
        <p:spPr>
          <a:xfrm>
            <a:off x="4237703" y="2045110"/>
            <a:ext cx="4129548" cy="16223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Inclusion Criteria</a:t>
            </a:r>
          </a:p>
          <a:p>
            <a:pPr algn="ctr"/>
            <a:r>
              <a:rPr lang="en-GB" sz="1200" dirty="0"/>
              <a:t>Academic studies that were pertinent to South Asian people, obesity risk factors, health outcomes, or culturally appropriate prevention were taken into consideration. Priority was given to transparent techniques and peer-reviewed evidence; older foundational research were kept when they were still relevant.</a:t>
            </a:r>
            <a:r>
              <a:rPr lang="en-GB" sz="1200" b="1" dirty="0"/>
              <a:t> </a:t>
            </a:r>
          </a:p>
        </p:txBody>
      </p:sp>
      <p:sp>
        <p:nvSpPr>
          <p:cNvPr id="9" name="Rectangle: Rounded Corners 8">
            <a:extLst>
              <a:ext uri="{FF2B5EF4-FFF2-40B4-BE49-F238E27FC236}">
                <a16:creationId xmlns:a16="http://schemas.microsoft.com/office/drawing/2014/main" id="{13075815-DCB2-9731-FC33-21E80EEC21EE}"/>
              </a:ext>
            </a:extLst>
          </p:cNvPr>
          <p:cNvSpPr/>
          <p:nvPr/>
        </p:nvSpPr>
        <p:spPr>
          <a:xfrm>
            <a:off x="8485238" y="1956620"/>
            <a:ext cx="3598607" cy="17108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Exclusion Criteria</a:t>
            </a:r>
          </a:p>
          <a:p>
            <a:pPr algn="ctr"/>
            <a:r>
              <a:rPr lang="en-GB" sz="1200" dirty="0"/>
              <a:t>Sources were excluded when unrelated to the research question, lacking credible evidence or offering unsupported opinion. Studies with limited transferability to UK South Asian communities were treated cautiously rather than assumed directly applicable.</a:t>
            </a:r>
          </a:p>
          <a:p>
            <a:pPr algn="ctr"/>
            <a:r>
              <a:rPr lang="en-GB" sz="1200" b="1" dirty="0"/>
              <a:t> </a:t>
            </a:r>
          </a:p>
        </p:txBody>
      </p:sp>
      <p:sp>
        <p:nvSpPr>
          <p:cNvPr id="10" name="Rectangle: Rounded Corners 9">
            <a:extLst>
              <a:ext uri="{FF2B5EF4-FFF2-40B4-BE49-F238E27FC236}">
                <a16:creationId xmlns:a16="http://schemas.microsoft.com/office/drawing/2014/main" id="{9D85FA80-9DDB-D870-F1ED-3793B28C0195}"/>
              </a:ext>
            </a:extLst>
          </p:cNvPr>
          <p:cNvSpPr/>
          <p:nvPr/>
        </p:nvSpPr>
        <p:spPr>
          <a:xfrm>
            <a:off x="49160" y="3773626"/>
            <a:ext cx="4134471" cy="19684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Ethical Considerations</a:t>
            </a:r>
          </a:p>
          <a:p>
            <a:pPr algn="ctr"/>
            <a:r>
              <a:rPr lang="en-GB" sz="1200" dirty="0"/>
              <a:t>Only previously published content was examined. The writers acknowledged citing Harvard sources, the findings were correctly summarised, and important ethnic-health inequalities were highlighted without stereotyping. No participants were enlisted, and no personal information was gathered.</a:t>
            </a:r>
            <a:r>
              <a:rPr lang="en-GB" sz="1200" b="1" dirty="0"/>
              <a:t> </a:t>
            </a:r>
          </a:p>
        </p:txBody>
      </p:sp>
      <p:sp>
        <p:nvSpPr>
          <p:cNvPr id="11" name="Rectangle: Rounded Corners 10">
            <a:extLst>
              <a:ext uri="{FF2B5EF4-FFF2-40B4-BE49-F238E27FC236}">
                <a16:creationId xmlns:a16="http://schemas.microsoft.com/office/drawing/2014/main" id="{D5B5B7AF-DA54-D270-6971-F942F930AEC5}"/>
              </a:ext>
            </a:extLst>
          </p:cNvPr>
          <p:cNvSpPr/>
          <p:nvPr/>
        </p:nvSpPr>
        <p:spPr>
          <a:xfrm>
            <a:off x="4245079" y="3763345"/>
            <a:ext cx="7954297" cy="205735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sz="1600" b="1" dirty="0"/>
          </a:p>
        </p:txBody>
      </p:sp>
      <p:sp>
        <p:nvSpPr>
          <p:cNvPr id="12" name="TextBox 11">
            <a:extLst>
              <a:ext uri="{FF2B5EF4-FFF2-40B4-BE49-F238E27FC236}">
                <a16:creationId xmlns:a16="http://schemas.microsoft.com/office/drawing/2014/main" id="{B2A2FBAC-7746-8E4C-2EE3-B0BDF406E28A}"/>
              </a:ext>
            </a:extLst>
          </p:cNvPr>
          <p:cNvSpPr txBox="1"/>
          <p:nvPr/>
        </p:nvSpPr>
        <p:spPr>
          <a:xfrm>
            <a:off x="4596579" y="3834131"/>
            <a:ext cx="7305367" cy="307777"/>
          </a:xfrm>
          <a:prstGeom prst="rect">
            <a:avLst/>
          </a:prstGeom>
          <a:noFill/>
        </p:spPr>
        <p:txBody>
          <a:bodyPr wrap="square" rtlCol="0">
            <a:spAutoFit/>
          </a:bodyPr>
          <a:lstStyle/>
          <a:p>
            <a:pPr algn="ctr"/>
            <a:r>
              <a:rPr lang="en-GB" sz="1400" b="1" dirty="0">
                <a:solidFill>
                  <a:schemeClr val="bg1"/>
                </a:solidFill>
              </a:rPr>
              <a:t>Visual Aid/ Evidence Selection And Thematic Analysis </a:t>
            </a:r>
          </a:p>
        </p:txBody>
      </p:sp>
      <p:sp>
        <p:nvSpPr>
          <p:cNvPr id="13" name="Oval 12">
            <a:extLst>
              <a:ext uri="{FF2B5EF4-FFF2-40B4-BE49-F238E27FC236}">
                <a16:creationId xmlns:a16="http://schemas.microsoft.com/office/drawing/2014/main" id="{600D1C2F-7910-17C8-1E1C-1F7DBF95BA22}"/>
              </a:ext>
            </a:extLst>
          </p:cNvPr>
          <p:cNvSpPr/>
          <p:nvPr/>
        </p:nvSpPr>
        <p:spPr>
          <a:xfrm>
            <a:off x="4245079" y="4613673"/>
            <a:ext cx="1317523" cy="809223"/>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10 potential sources</a:t>
            </a:r>
          </a:p>
        </p:txBody>
      </p:sp>
      <p:sp>
        <p:nvSpPr>
          <p:cNvPr id="15" name="Oval 14">
            <a:extLst>
              <a:ext uri="{FF2B5EF4-FFF2-40B4-BE49-F238E27FC236}">
                <a16:creationId xmlns:a16="http://schemas.microsoft.com/office/drawing/2014/main" id="{C8BBA6D7-50D8-EE33-A707-5D173F95018A}"/>
              </a:ext>
            </a:extLst>
          </p:cNvPr>
          <p:cNvSpPr/>
          <p:nvPr/>
        </p:nvSpPr>
        <p:spPr>
          <a:xfrm>
            <a:off x="5896895" y="4570285"/>
            <a:ext cx="1398644" cy="90456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CRAAP Quality Assessment</a:t>
            </a:r>
          </a:p>
        </p:txBody>
      </p:sp>
      <p:sp>
        <p:nvSpPr>
          <p:cNvPr id="17" name="Oval 16">
            <a:extLst>
              <a:ext uri="{FF2B5EF4-FFF2-40B4-BE49-F238E27FC236}">
                <a16:creationId xmlns:a16="http://schemas.microsoft.com/office/drawing/2014/main" id="{534712D6-C3A8-4923-00F4-994AAF73CF16}"/>
              </a:ext>
            </a:extLst>
          </p:cNvPr>
          <p:cNvSpPr/>
          <p:nvPr/>
        </p:nvSpPr>
        <p:spPr>
          <a:xfrm>
            <a:off x="7656866" y="4553597"/>
            <a:ext cx="1391269" cy="861812"/>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5</a:t>
            </a:r>
            <a:r>
              <a:rPr lang="en-GB" dirty="0"/>
              <a:t> </a:t>
            </a:r>
            <a:r>
              <a:rPr lang="en-GB" sz="1100" dirty="0"/>
              <a:t>selected sources</a:t>
            </a:r>
          </a:p>
        </p:txBody>
      </p:sp>
      <p:sp>
        <p:nvSpPr>
          <p:cNvPr id="19" name="Oval 18">
            <a:extLst>
              <a:ext uri="{FF2B5EF4-FFF2-40B4-BE49-F238E27FC236}">
                <a16:creationId xmlns:a16="http://schemas.microsoft.com/office/drawing/2014/main" id="{653BA070-8E7A-F7C4-BB9E-047E4392FE7F}"/>
              </a:ext>
            </a:extLst>
          </p:cNvPr>
          <p:cNvSpPr/>
          <p:nvPr/>
        </p:nvSpPr>
        <p:spPr>
          <a:xfrm>
            <a:off x="9409462" y="4565999"/>
            <a:ext cx="1391269" cy="90456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Compare and code the results</a:t>
            </a:r>
          </a:p>
        </p:txBody>
      </p:sp>
      <p:sp>
        <p:nvSpPr>
          <p:cNvPr id="20" name="Arrow: Right 19">
            <a:extLst>
              <a:ext uri="{FF2B5EF4-FFF2-40B4-BE49-F238E27FC236}">
                <a16:creationId xmlns:a16="http://schemas.microsoft.com/office/drawing/2014/main" id="{B3CE9A64-A2AA-84F1-A876-016D3CE6C19C}"/>
              </a:ext>
            </a:extLst>
          </p:cNvPr>
          <p:cNvSpPr/>
          <p:nvPr/>
        </p:nvSpPr>
        <p:spPr>
          <a:xfrm>
            <a:off x="5562601" y="4947294"/>
            <a:ext cx="334295" cy="18383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4FEBA2CC-2601-5C43-2E09-B02C9E66ACA1}"/>
              </a:ext>
            </a:extLst>
          </p:cNvPr>
          <p:cNvSpPr/>
          <p:nvPr/>
        </p:nvSpPr>
        <p:spPr>
          <a:xfrm>
            <a:off x="7295539" y="4947293"/>
            <a:ext cx="334295" cy="18383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61972A9A-B252-5A40-20F3-0A77FEC49F32}"/>
              </a:ext>
            </a:extLst>
          </p:cNvPr>
          <p:cNvSpPr/>
          <p:nvPr/>
        </p:nvSpPr>
        <p:spPr>
          <a:xfrm>
            <a:off x="9075167" y="4926366"/>
            <a:ext cx="334295" cy="18383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Right 27">
            <a:extLst>
              <a:ext uri="{FF2B5EF4-FFF2-40B4-BE49-F238E27FC236}">
                <a16:creationId xmlns:a16="http://schemas.microsoft.com/office/drawing/2014/main" id="{63AF3B31-0BED-B378-03BE-013AABE02D68}"/>
              </a:ext>
            </a:extLst>
          </p:cNvPr>
          <p:cNvSpPr/>
          <p:nvPr/>
        </p:nvSpPr>
        <p:spPr>
          <a:xfrm>
            <a:off x="10800731" y="4925914"/>
            <a:ext cx="334295" cy="18383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DEA6CA42-5D31-35A8-E982-9D51DDE2303D}"/>
              </a:ext>
            </a:extLst>
          </p:cNvPr>
          <p:cNvSpPr/>
          <p:nvPr/>
        </p:nvSpPr>
        <p:spPr>
          <a:xfrm>
            <a:off x="11162058" y="4613673"/>
            <a:ext cx="1098765" cy="801736"/>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dirty="0"/>
              <a:t>Possible Themes </a:t>
            </a:r>
          </a:p>
        </p:txBody>
      </p:sp>
      <p:sp>
        <p:nvSpPr>
          <p:cNvPr id="33" name="Rectangle: Rounded Corners 32">
            <a:extLst>
              <a:ext uri="{FF2B5EF4-FFF2-40B4-BE49-F238E27FC236}">
                <a16:creationId xmlns:a16="http://schemas.microsoft.com/office/drawing/2014/main" id="{85FDFF6C-62C2-3473-9ED2-BA17D64AC3AE}"/>
              </a:ext>
            </a:extLst>
          </p:cNvPr>
          <p:cNvSpPr/>
          <p:nvPr/>
        </p:nvSpPr>
        <p:spPr>
          <a:xfrm>
            <a:off x="49161" y="5926891"/>
            <a:ext cx="10751570" cy="93110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spcAft>
                <a:spcPts val="500"/>
              </a:spcAft>
              <a:defRPr sz="1100" b="0">
                <a:solidFill>
                  <a:srgbClr val="23303E"/>
                </a:solidFill>
                <a:latin typeface="Aptos"/>
              </a:defRPr>
            </a:pPr>
            <a:r>
              <a:rPr lang="en-GB" sz="1050" dirty="0"/>
              <a:t>Sattar, N. and Gill, J.M.R. (2015) Type 2 diabetes in migrant South Asians: mechanisms, mitigation, and management.  •  Burgoine, T. et al. (2016) Does neighbourhood fast-food outlet exposure amplify inequalities in diet and obesity?</a:t>
            </a:r>
          </a:p>
          <a:p>
            <a:pPr>
              <a:spcAft>
                <a:spcPts val="500"/>
              </a:spcAft>
              <a:defRPr sz="1100" b="0">
                <a:solidFill>
                  <a:srgbClr val="23303E"/>
                </a:solidFill>
                <a:latin typeface="Aptos"/>
              </a:defRPr>
            </a:pPr>
            <a:r>
              <a:rPr lang="en-GB" sz="1050" dirty="0" err="1"/>
              <a:t>Delavari</a:t>
            </a:r>
            <a:r>
              <a:rPr lang="en-GB" sz="1050" dirty="0"/>
              <a:t>, M. et al. (2013) Acculturation and obesity among migrant populations in high income countries: a systematic review.  •  Ranasinghe, C.D. et al. (2013) Physical activity patterns among South-Asian adults: a systematic review.  •  Joo, J.Y. and Liu, M.F. (2020) Culturally tailored interventions for ethnic minorities: a scoping review.</a:t>
            </a:r>
          </a:p>
          <a:p>
            <a:pPr algn="ctr"/>
            <a:endParaRPr lang="en-GB" sz="1100" dirty="0"/>
          </a:p>
        </p:txBody>
      </p:sp>
    </p:spTree>
    <p:extLst>
      <p:ext uri="{BB962C8B-B14F-4D97-AF65-F5344CB8AC3E}">
        <p14:creationId xmlns:p14="http://schemas.microsoft.com/office/powerpoint/2010/main" val="3596449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Mesh</Template>
  <TotalTime>8</TotalTime>
  <Words>504</Words>
  <Application>Microsoft Office PowerPoint</Application>
  <PresentationFormat>Widescreen</PresentationFormat>
  <Paragraphs>25</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Arial</vt:lpstr>
      <vt:lpstr>Century Gothic</vt:lpstr>
      <vt:lpstr>Mesh</vt:lpstr>
      <vt:lpstr>Jahida Begum Student id: 2316313 academic Methodology Poster BMHP6020</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Jahida Begum</dc:creator>
  <cp:lastModifiedBy>Jahida Begum</cp:lastModifiedBy>
  <cp:revision>1</cp:revision>
  <dcterms:created xsi:type="dcterms:W3CDTF">2026-10-21T00:44:46Z</dcterms:created>
  <dcterms:modified xsi:type="dcterms:W3CDTF">2026-10-22T21:24:52Z</dcterms:modified>
</cp:coreProperties>
</file>