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3" r:id="rId2"/>
    <p:sldId id="292" r:id="rId3"/>
    <p:sldId id="291" r:id="rId4"/>
    <p:sldId id="290" r:id="rId5"/>
    <p:sldId id="289" r:id="rId6"/>
    <p:sldId id="288" r:id="rId7"/>
    <p:sldId id="296" r:id="rId8"/>
    <p:sldId id="297" r:id="rId9"/>
    <p:sldId id="298" r:id="rId10"/>
    <p:sldId id="299" r:id="rId11"/>
    <p:sldId id="286" r:id="rId12"/>
    <p:sldId id="273" r:id="rId13"/>
    <p:sldId id="283" r:id="rId14"/>
    <p:sldId id="275" r:id="rId15"/>
    <p:sldId id="276" r:id="rId16"/>
    <p:sldId id="277" r:id="rId17"/>
    <p:sldId id="280" r:id="rId18"/>
    <p:sldId id="274" r:id="rId19"/>
    <p:sldId id="285" r:id="rId20"/>
    <p:sldId id="278" r:id="rId21"/>
    <p:sldId id="279" r:id="rId22"/>
    <p:sldId id="256" r:id="rId23"/>
    <p:sldId id="257" r:id="rId24"/>
    <p:sldId id="259" r:id="rId25"/>
    <p:sldId id="264" r:id="rId26"/>
    <p:sldId id="258" r:id="rId27"/>
    <p:sldId id="260" r:id="rId28"/>
    <p:sldId id="262" r:id="rId29"/>
    <p:sldId id="261" r:id="rId30"/>
    <p:sldId id="263" r:id="rId31"/>
    <p:sldId id="294" r:id="rId32"/>
    <p:sldId id="302" r:id="rId33"/>
    <p:sldId id="287" r:id="rId34"/>
    <p:sldId id="281" r:id="rId35"/>
    <p:sldId id="265" r:id="rId36"/>
    <p:sldId id="26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0B7992-9C32-4A89-B7AF-367DD2DB74AB}" v="295" dt="2020-06-19T08:14:59.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59" d="100"/>
          <a:sy n="59" d="100"/>
        </p:scale>
        <p:origin x="11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CBBE-C3DE-4EA1-8AEA-FB7C3B59FA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FD7F8B-03E2-4F61-AF3D-A3766F2352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CD3B6B-0CB2-4AE0-9F7F-6A7EC5D0B896}"/>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5" name="Footer Placeholder 4">
            <a:extLst>
              <a:ext uri="{FF2B5EF4-FFF2-40B4-BE49-F238E27FC236}">
                <a16:creationId xmlns:a16="http://schemas.microsoft.com/office/drawing/2014/main" id="{12675CD9-EDD5-482B-962C-F4A51A5B7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9A248-49C6-4BF3-8692-2C596ECE6E38}"/>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831675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D101D-4799-4784-8BAD-3D45394A8A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3E95BC-872C-4432-B51D-C13DD10CEF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19D0D0-62E4-492F-8656-33C9AC723140}"/>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5" name="Footer Placeholder 4">
            <a:extLst>
              <a:ext uri="{FF2B5EF4-FFF2-40B4-BE49-F238E27FC236}">
                <a16:creationId xmlns:a16="http://schemas.microsoft.com/office/drawing/2014/main" id="{11D4F26F-5E3F-4F74-976C-3561D98FD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A47A9A-5042-4762-8EAA-C88CDD471B42}"/>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917101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07FAD-DB4E-4068-B3B7-074AE6101E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E8A05A-D4E0-4426-A128-D46A2A9216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CED714-A7E2-434E-B642-FCD8FDEC354A}"/>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5" name="Footer Placeholder 4">
            <a:extLst>
              <a:ext uri="{FF2B5EF4-FFF2-40B4-BE49-F238E27FC236}">
                <a16:creationId xmlns:a16="http://schemas.microsoft.com/office/drawing/2014/main" id="{3D622BC5-C94F-41F6-B17D-2CDAD45F98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4391F-43E5-4333-9A5C-08A158253BF4}"/>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20296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9E908-EC5E-4038-A9C7-AED94CBEF9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B171EA-A45B-4097-A768-C97670A95E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CE9588-49B5-4691-AA6E-596E88F58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A2907A-7690-4828-8B47-374AE86A56D5}"/>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6" name="Footer Placeholder 5">
            <a:extLst>
              <a:ext uri="{FF2B5EF4-FFF2-40B4-BE49-F238E27FC236}">
                <a16:creationId xmlns:a16="http://schemas.microsoft.com/office/drawing/2014/main" id="{D97B275D-B0AC-4463-B6A5-EA40126388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90A04C-D232-4242-BAE4-B80C0FA226F3}"/>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806353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D4BA6-1964-4E41-83CF-927610D650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FD3233-18ED-4D24-BE75-F0032D577D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76CC63-84D6-4D13-B8A5-45E4C5D56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5864CD-16F8-4D16-B454-B6BD012B62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18C097-1B91-44C6-AEB3-1FFB0F640C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E5768D-D0C0-4C4A-BC6B-A8D47C2CF626}"/>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8" name="Footer Placeholder 7">
            <a:extLst>
              <a:ext uri="{FF2B5EF4-FFF2-40B4-BE49-F238E27FC236}">
                <a16:creationId xmlns:a16="http://schemas.microsoft.com/office/drawing/2014/main" id="{ED377BEB-2F87-451E-A1AF-7C6807F151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6D9049-28C6-4DD3-B83F-05581B5E4C89}"/>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919939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3ECD-6689-4B94-9FB8-D4A33F1315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72E688-D90D-427E-9DDB-1A33D5CFDAF4}"/>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4" name="Footer Placeholder 3">
            <a:extLst>
              <a:ext uri="{FF2B5EF4-FFF2-40B4-BE49-F238E27FC236}">
                <a16:creationId xmlns:a16="http://schemas.microsoft.com/office/drawing/2014/main" id="{1B2A7F95-F6D6-44AB-9672-4325F9FC2D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3FB0C1-DB0F-427A-BDDE-01565D382919}"/>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976943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89C928-5511-4AA4-80CA-7DD206A64F9D}"/>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3" name="Footer Placeholder 2">
            <a:extLst>
              <a:ext uri="{FF2B5EF4-FFF2-40B4-BE49-F238E27FC236}">
                <a16:creationId xmlns:a16="http://schemas.microsoft.com/office/drawing/2014/main" id="{B9EF5120-DCAA-4F7C-AE6A-8F5C04DCF8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3A111D-4362-4771-9357-EEDC92F0B191}"/>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916821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D70E-4090-4E9C-AC85-B82C96480B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548C7F-BC2F-4E07-A7A5-E3E02ADF39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EDFBBC-9AE1-4DE4-8B4C-966228036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F3C78A-3028-4015-8728-7875B8F97AD6}"/>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6" name="Footer Placeholder 5">
            <a:extLst>
              <a:ext uri="{FF2B5EF4-FFF2-40B4-BE49-F238E27FC236}">
                <a16:creationId xmlns:a16="http://schemas.microsoft.com/office/drawing/2014/main" id="{678E8B79-27B6-420C-80E4-47BC79DFD2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DF7CC2-E9F3-49B2-8B03-F165412D9E0D}"/>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10549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08122-9A67-4D70-83CB-D4DBCDE9C5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EE4FA-F6CB-40D0-B423-734E9B61A6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F56F29-3C07-4E2D-B657-04176F63BC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7E00FF-C01B-4887-BDD2-68F5B00F9EF1}"/>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6" name="Footer Placeholder 5">
            <a:extLst>
              <a:ext uri="{FF2B5EF4-FFF2-40B4-BE49-F238E27FC236}">
                <a16:creationId xmlns:a16="http://schemas.microsoft.com/office/drawing/2014/main" id="{EEA4583E-0D14-40EC-87A3-F62EC63943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47F3B8-3E8B-477B-BE2E-FF3951AFC5DA}"/>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355334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6C0D3-8156-4CA3-9CD5-269CA46AD6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3D3EFC-1295-459A-8A49-20A745F5FD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E6DF20-19D7-4DB7-957A-E3695CC2790C}"/>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5" name="Footer Placeholder 4">
            <a:extLst>
              <a:ext uri="{FF2B5EF4-FFF2-40B4-BE49-F238E27FC236}">
                <a16:creationId xmlns:a16="http://schemas.microsoft.com/office/drawing/2014/main" id="{6318EE1B-CBEA-469F-A00C-B52845BA8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BC0D5D-4325-4945-9E76-0200A196F53E}"/>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2954254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D57090-53D2-4C5C-BB85-A1F42D2C50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EAC95C-430B-43B4-9190-B1A2514700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EA9CCC-6924-4314-81AD-1E6A37FF91AE}"/>
              </a:ext>
            </a:extLst>
          </p:cNvPr>
          <p:cNvSpPr>
            <a:spLocks noGrp="1"/>
          </p:cNvSpPr>
          <p:nvPr>
            <p:ph type="dt" sz="half" idx="10"/>
          </p:nvPr>
        </p:nvSpPr>
        <p:spPr/>
        <p:txBody>
          <a:bodyPr/>
          <a:lstStyle/>
          <a:p>
            <a:fld id="{BB9E76FD-7FA6-4A87-948E-DE0506EC910A}" type="datetimeFigureOut">
              <a:rPr lang="en-GB" smtClean="0"/>
              <a:t>22/06/2020</a:t>
            </a:fld>
            <a:endParaRPr lang="en-GB"/>
          </a:p>
        </p:txBody>
      </p:sp>
      <p:sp>
        <p:nvSpPr>
          <p:cNvPr id="5" name="Footer Placeholder 4">
            <a:extLst>
              <a:ext uri="{FF2B5EF4-FFF2-40B4-BE49-F238E27FC236}">
                <a16:creationId xmlns:a16="http://schemas.microsoft.com/office/drawing/2014/main" id="{EB6AFE08-7A63-40D9-86C6-BA18A8045F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F2AB4-4968-4A16-B579-1CE353D1B070}"/>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849896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3000">
              <a:schemeClr val="accent6">
                <a:lumMod val="60000"/>
                <a:lumOff val="40000"/>
              </a:schemeClr>
            </a:gs>
            <a:gs pos="65000">
              <a:schemeClr val="accent6">
                <a:lumMod val="60000"/>
                <a:lumOff val="40000"/>
              </a:schemeClr>
            </a:gs>
            <a:gs pos="100000">
              <a:schemeClr val="accent6">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6D7C05-FB01-4A61-B824-BBDC837C96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76BAD4-FF0F-465D-8DCB-D75726075C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67371-75BA-41F0-AA8F-15AB2FA7F8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9E76FD-7FA6-4A87-948E-DE0506EC910A}" type="datetimeFigureOut">
              <a:rPr lang="en-GB" smtClean="0"/>
              <a:t>22/06/2020</a:t>
            </a:fld>
            <a:endParaRPr lang="en-GB"/>
          </a:p>
        </p:txBody>
      </p:sp>
      <p:sp>
        <p:nvSpPr>
          <p:cNvPr id="5" name="Footer Placeholder 4">
            <a:extLst>
              <a:ext uri="{FF2B5EF4-FFF2-40B4-BE49-F238E27FC236}">
                <a16:creationId xmlns:a16="http://schemas.microsoft.com/office/drawing/2014/main" id="{56C9E77F-9CDB-4452-A9DB-431E30FC7D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B4D9D9-CC33-45AE-8073-6494DE5571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0B8009-83B5-4B47-B17E-69ACA90979CD}" type="slidenum">
              <a:rPr lang="en-GB" smtClean="0"/>
              <a:t>‹#›</a:t>
            </a:fld>
            <a:endParaRPr lang="en-GB"/>
          </a:p>
        </p:txBody>
      </p:sp>
    </p:spTree>
    <p:extLst>
      <p:ext uri="{BB962C8B-B14F-4D97-AF65-F5344CB8AC3E}">
        <p14:creationId xmlns:p14="http://schemas.microsoft.com/office/powerpoint/2010/main" val="96712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jardimdomundo.com/medicina-tradicional-chinesa-conhecimentos-ancestrais-bem-atuai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f.imperial.ac.uk/blog/imperial-medicine/2019/06/26/children-with-eczema-the-link-to-food-allergies-is-not-clear-cut/" TargetMode="Externa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hindawi.com/journals/ecam/2015/347164/#B62" TargetMode="External"/><Relationship Id="rId13" Type="http://schemas.openxmlformats.org/officeDocument/2006/relationships/hyperlink" Target="https://www.hindawi.com/journals/ecam/2015/347164/#B66" TargetMode="External"/><Relationship Id="rId18" Type="http://schemas.openxmlformats.org/officeDocument/2006/relationships/hyperlink" Target="https://www.hindawi.com/journals/ecam/2015/347164/#B43" TargetMode="External"/><Relationship Id="rId3" Type="http://schemas.openxmlformats.org/officeDocument/2006/relationships/hyperlink" Target="https://www.hindawi.com/journals/ecam/2015/347164/#B48" TargetMode="External"/><Relationship Id="rId7" Type="http://schemas.openxmlformats.org/officeDocument/2006/relationships/hyperlink" Target="https://www.hindawi.com/journals/ecam/2015/347164/#B61" TargetMode="External"/><Relationship Id="rId12" Type="http://schemas.openxmlformats.org/officeDocument/2006/relationships/hyperlink" Target="https://www.hindawi.com/journals/ecam/2015/347164/#B65" TargetMode="External"/><Relationship Id="rId17" Type="http://schemas.openxmlformats.org/officeDocument/2006/relationships/hyperlink" Target="https://www.hindawi.com/journals/ecam/2015/347164/#B41" TargetMode="External"/><Relationship Id="rId2" Type="http://schemas.openxmlformats.org/officeDocument/2006/relationships/hyperlink" Target="https://www.hindawi.com/journals/ecam/2015/347164/#B57" TargetMode="External"/><Relationship Id="rId16" Type="http://schemas.openxmlformats.org/officeDocument/2006/relationships/hyperlink" Target="https://www.hindawi.com/journals/ecam/2015/347164/#B40" TargetMode="External"/><Relationship Id="rId1" Type="http://schemas.openxmlformats.org/officeDocument/2006/relationships/slideLayout" Target="../slideLayouts/slideLayout7.xml"/><Relationship Id="rId6" Type="http://schemas.openxmlformats.org/officeDocument/2006/relationships/hyperlink" Target="https://www.hindawi.com/journals/ecam/2015/347164/#B60" TargetMode="External"/><Relationship Id="rId11" Type="http://schemas.openxmlformats.org/officeDocument/2006/relationships/hyperlink" Target="https://www.hindawi.com/journals/ecam/2015/347164/#B64" TargetMode="External"/><Relationship Id="rId5" Type="http://schemas.openxmlformats.org/officeDocument/2006/relationships/hyperlink" Target="https://www.hindawi.com/journals/ecam/2015/347164/#B47" TargetMode="External"/><Relationship Id="rId15" Type="http://schemas.openxmlformats.org/officeDocument/2006/relationships/hyperlink" Target="https://www.hindawi.com/journals/ecam/2015/347164/#B42" TargetMode="External"/><Relationship Id="rId10" Type="http://schemas.openxmlformats.org/officeDocument/2006/relationships/hyperlink" Target="https://www.hindawi.com/journals/ecam/2015/347164/#B63" TargetMode="External"/><Relationship Id="rId19" Type="http://schemas.openxmlformats.org/officeDocument/2006/relationships/hyperlink" Target="https://www.hindawi.com/journals/ecam/2015/347164/#B69" TargetMode="External"/><Relationship Id="rId4" Type="http://schemas.openxmlformats.org/officeDocument/2006/relationships/hyperlink" Target="https://www.hindawi.com/journals/ecam/2015/347164/#B49" TargetMode="External"/><Relationship Id="rId9" Type="http://schemas.openxmlformats.org/officeDocument/2006/relationships/hyperlink" Target="https://www.hindawi.com/journals/ecam/2015/347164/#B45" TargetMode="External"/><Relationship Id="rId14" Type="http://schemas.openxmlformats.org/officeDocument/2006/relationships/hyperlink" Target="https://www.hindawi.com/journals/ecam/2015/347164/#B4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medicinatradizionalecinese.blogspot.com/2014/03/farmacologia-regolatori-del-qi-li-qi-yao.html" TargetMode="External"/><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jardimdomundo.com/medicina-tradicional-chinesa-conhecimentos-ancestrais-bem-atuai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medicinatradizionalecinese.blogspot.com/2014/03/farmacologia-regolatori-del-qi-li-qi-yao.html"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onesmileymonkey.com/tips-2/health-tips-tips-2/5-natural-ways-to-help-treat-eczema-without-the-need-of-topical-steroids/"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onesmileymonkey.com/tips-2/health-tips-tips-2/5-natural-ways-to-help-treat-eczema-without-the-need-of-topical-steroids/"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theconversation.com/is-the-2015-nobel-prize-a-turning-point-for-traditional-chinese-medicine-48643" TargetMode="External"/><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hs.uk/news/medication/herbal-remedy-cures-eczema/" TargetMode="External"/><Relationship Id="rId2" Type="http://schemas.openxmlformats.org/officeDocument/2006/relationships/hyperlink" Target="https://pubmed.ncbi.nlm.nih.gov/23832055/" TargetMode="External"/><Relationship Id="rId1" Type="http://schemas.openxmlformats.org/officeDocument/2006/relationships/slideLayout" Target="../slideLayouts/slideLayout7.xml"/><Relationship Id="rId4" Type="http://schemas.openxmlformats.org/officeDocument/2006/relationships/hyperlink" Target="https://onlinelibrary.wiley.com/doi/abs/10.1111/j.1365-2133.1993.tb03171.x"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ubmed.ncbi.nlm.nih.gov/11134919/" TargetMode="External"/><Relationship Id="rId2" Type="http://schemas.openxmlformats.org/officeDocument/2006/relationships/hyperlink" Target="https://link.springer.com/article/10.1007/s13555-018-0243-4" TargetMode="External"/><Relationship Id="rId1" Type="http://schemas.openxmlformats.org/officeDocument/2006/relationships/slideLayout" Target="../slideLayouts/slideLayout7.xml"/><Relationship Id="rId4" Type="http://schemas.openxmlformats.org/officeDocument/2006/relationships/hyperlink" Target="https://pubmed.ncbi.nlm.nih.gov/27280278/"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8" name="Rectangle 134">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52F68-7502-48EA-BE6B-0F43299F022F}"/>
              </a:ext>
            </a:extLst>
          </p:cNvPr>
          <p:cNvSpPr>
            <a:spLocks noGrp="1"/>
          </p:cNvSpPr>
          <p:nvPr>
            <p:ph type="ctrTitle"/>
          </p:nvPr>
        </p:nvSpPr>
        <p:spPr>
          <a:xfrm>
            <a:off x="6194716" y="739978"/>
            <a:ext cx="5334930" cy="3004145"/>
          </a:xfrm>
        </p:spPr>
        <p:txBody>
          <a:bodyPr>
            <a:normAutofit/>
          </a:bodyPr>
          <a:lstStyle/>
          <a:p>
            <a:r>
              <a:rPr lang="en-US" sz="4200" dirty="0"/>
              <a:t>Complementary Therapies (BMHP5001)</a:t>
            </a:r>
            <a:br>
              <a:rPr lang="en-US" sz="4200" dirty="0"/>
            </a:br>
            <a:r>
              <a:rPr lang="en-US" sz="4200" b="1" dirty="0"/>
              <a:t>CHINESE HERBAL MEDICINE</a:t>
            </a:r>
            <a:br>
              <a:rPr lang="en-US" sz="4200" dirty="0"/>
            </a:br>
            <a:endParaRPr lang="en-US" sz="4200" dirty="0"/>
          </a:p>
        </p:txBody>
      </p:sp>
      <p:sp>
        <p:nvSpPr>
          <p:cNvPr id="1029" name="Freeform: Shape 136">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0" name="Freeform: Shape 138">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031" name="Freeform: Shape 140">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2" name="Freeform: Shape 142">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033" name="Freeform: Shape 144">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1026" name="Picture 2" descr="Chinese Herbs by Category - Comprehensive Reference of the Materia ...">
            <a:extLst>
              <a:ext uri="{FF2B5EF4-FFF2-40B4-BE49-F238E27FC236}">
                <a16:creationId xmlns:a16="http://schemas.microsoft.com/office/drawing/2014/main" id="{946A109C-B009-4C12-88F5-7BE25A1584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23" r="20131" b="-2"/>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1034" name="Freeform: Shape 146">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Subtitle 32">
            <a:extLst>
              <a:ext uri="{FF2B5EF4-FFF2-40B4-BE49-F238E27FC236}">
                <a16:creationId xmlns:a16="http://schemas.microsoft.com/office/drawing/2014/main" id="{303F7E19-4949-4FE3-8418-F9B33950FB6E}"/>
              </a:ext>
            </a:extLst>
          </p:cNvPr>
          <p:cNvSpPr txBox="1">
            <a:spLocks noGrp="1"/>
          </p:cNvSpPr>
          <p:nvPr>
            <p:ph type="subTitle" idx="1"/>
          </p:nvPr>
        </p:nvSpPr>
        <p:spPr>
          <a:xfrm>
            <a:off x="6194425" y="3836988"/>
            <a:ext cx="5335588" cy="2189162"/>
          </a:xfrm>
          <a:prstGeom prst="rect">
            <a:avLst/>
          </a:prstGeom>
          <a:noFill/>
        </p:spPr>
        <p:txBody>
          <a:bodyPr wrap="square" rtlCol="0">
            <a:spAutoFit/>
          </a:bodyPr>
          <a:lstStyle/>
          <a:p>
            <a:pPr algn="ctr">
              <a:spcAft>
                <a:spcPts val="600"/>
              </a:spcAft>
            </a:pPr>
            <a:r>
              <a:rPr lang="en-US" sz="2400" dirty="0" err="1"/>
              <a:t>Hasna</a:t>
            </a:r>
            <a:r>
              <a:rPr lang="en-US" sz="2400" dirty="0"/>
              <a:t> Begum: 1808766</a:t>
            </a:r>
          </a:p>
          <a:p>
            <a:pPr algn="ctr">
              <a:spcAft>
                <a:spcPts val="600"/>
              </a:spcAft>
            </a:pPr>
            <a:r>
              <a:rPr lang="en-US" sz="2400" dirty="0"/>
              <a:t>James </a:t>
            </a:r>
            <a:r>
              <a:rPr lang="en-US" sz="2400" dirty="0" err="1"/>
              <a:t>Sahonta</a:t>
            </a:r>
            <a:r>
              <a:rPr lang="en-US" sz="2400" dirty="0"/>
              <a:t>: 1715427</a:t>
            </a:r>
          </a:p>
          <a:p>
            <a:pPr algn="ctr">
              <a:spcAft>
                <a:spcPts val="600"/>
              </a:spcAft>
            </a:pPr>
            <a:r>
              <a:rPr lang="en-US" sz="2400" dirty="0" err="1"/>
              <a:t>Sanara</a:t>
            </a:r>
            <a:r>
              <a:rPr lang="en-US" sz="2400" dirty="0"/>
              <a:t> Akbar: 1713889</a:t>
            </a:r>
          </a:p>
          <a:p>
            <a:pPr algn="ctr">
              <a:spcAft>
                <a:spcPts val="600"/>
              </a:spcAft>
            </a:pPr>
            <a:r>
              <a:rPr lang="en-US" sz="2400" dirty="0"/>
              <a:t>Sabina Khanam: 1713883</a:t>
            </a:r>
            <a:endParaRPr lang="en-GB" sz="2400" dirty="0"/>
          </a:p>
        </p:txBody>
      </p:sp>
    </p:spTree>
    <p:extLst>
      <p:ext uri="{BB962C8B-B14F-4D97-AF65-F5344CB8AC3E}">
        <p14:creationId xmlns:p14="http://schemas.microsoft.com/office/powerpoint/2010/main" val="209813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F683-20B1-4882-B60C-73206B5A2CA4}"/>
              </a:ext>
            </a:extLst>
          </p:cNvPr>
          <p:cNvSpPr>
            <a:spLocks noGrp="1"/>
          </p:cNvSpPr>
          <p:nvPr>
            <p:ph type="title"/>
          </p:nvPr>
        </p:nvSpPr>
        <p:spPr/>
        <p:txBody>
          <a:bodyPr/>
          <a:lstStyle/>
          <a:p>
            <a:r>
              <a:rPr lang="en-US" u="sng" dirty="0"/>
              <a:t>Introduction</a:t>
            </a:r>
          </a:p>
        </p:txBody>
      </p:sp>
      <p:sp>
        <p:nvSpPr>
          <p:cNvPr id="3" name="Content Placeholder 2">
            <a:extLst>
              <a:ext uri="{FF2B5EF4-FFF2-40B4-BE49-F238E27FC236}">
                <a16:creationId xmlns:a16="http://schemas.microsoft.com/office/drawing/2014/main" id="{03289EAD-5931-4D8A-B035-D4DBBE44CD96}"/>
              </a:ext>
            </a:extLst>
          </p:cNvPr>
          <p:cNvSpPr>
            <a:spLocks noGrp="1"/>
          </p:cNvSpPr>
          <p:nvPr>
            <p:ph idx="1"/>
          </p:nvPr>
        </p:nvSpPr>
        <p:spPr/>
        <p:txBody>
          <a:bodyPr>
            <a:normAutofit fontScale="77500" lnSpcReduction="20000"/>
          </a:bodyPr>
          <a:lstStyle/>
          <a:p>
            <a:r>
              <a:rPr lang="en-US" dirty="0"/>
              <a:t>In medical term, complimentary therapy refers to additional treatment that one can take alongside their conventional medical treatment.</a:t>
            </a:r>
          </a:p>
          <a:p>
            <a:r>
              <a:rPr lang="en-US" dirty="0"/>
              <a:t>Complementary therapies are usually aimed to relieve a patient from the post surgical discomfort, and/or to quicken one’s recovery from the physical complications as they continue their conventional treatments as well (Adams, 2010).</a:t>
            </a:r>
          </a:p>
          <a:p>
            <a:r>
              <a:rPr lang="en-US" dirty="0"/>
              <a:t>Most complimentary therapies had originated long before conventional treatments. </a:t>
            </a:r>
          </a:p>
          <a:p>
            <a:r>
              <a:rPr lang="en-US" dirty="0"/>
              <a:t>A long list of complementary and alternative treatments, for example, were originated from China, and their influence on traditional Western medical treatments have been significant.</a:t>
            </a:r>
          </a:p>
          <a:p>
            <a:r>
              <a:rPr lang="en-US" dirty="0"/>
              <a:t>Complementary and alternative treatments in the West have also been influenced largely by Hippocrates, also known as the Father of Medicine. </a:t>
            </a:r>
          </a:p>
          <a:p>
            <a:r>
              <a:rPr lang="en-US" dirty="0"/>
              <a:t>In the UK, NHS recognizes the complimentary therapies, and there are governing bodies that supervise these practices (Lindquist, Tracy and Snyder, 2017). </a:t>
            </a:r>
          </a:p>
        </p:txBody>
      </p:sp>
      <p:sp>
        <p:nvSpPr>
          <p:cNvPr id="4" name="TextBox 3">
            <a:extLst>
              <a:ext uri="{FF2B5EF4-FFF2-40B4-BE49-F238E27FC236}">
                <a16:creationId xmlns:a16="http://schemas.microsoft.com/office/drawing/2014/main" id="{CE969587-A15D-482C-8CF9-A1FF5C64E777}"/>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3544100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8729-0FC4-4E6A-ADCC-BBDA3BCA348D}"/>
              </a:ext>
            </a:extLst>
          </p:cNvPr>
          <p:cNvSpPr>
            <a:spLocks noGrp="1"/>
          </p:cNvSpPr>
          <p:nvPr>
            <p:ph type="title"/>
          </p:nvPr>
        </p:nvSpPr>
        <p:spPr/>
        <p:txBody>
          <a:bodyPr>
            <a:normAutofit/>
          </a:bodyPr>
          <a:lstStyle/>
          <a:p>
            <a:r>
              <a:rPr lang="en-US" sz="3200" dirty="0">
                <a:latin typeface="+mn-lt"/>
              </a:rPr>
              <a:t>Chinese HERBS as a complementary MODALITY</a:t>
            </a:r>
          </a:p>
        </p:txBody>
      </p:sp>
      <p:sp>
        <p:nvSpPr>
          <p:cNvPr id="3" name="Content Placeholder 2">
            <a:extLst>
              <a:ext uri="{FF2B5EF4-FFF2-40B4-BE49-F238E27FC236}">
                <a16:creationId xmlns:a16="http://schemas.microsoft.com/office/drawing/2014/main" id="{171C2CF7-A7A5-4474-8C34-36F6FC68F23D}"/>
              </a:ext>
            </a:extLst>
          </p:cNvPr>
          <p:cNvSpPr>
            <a:spLocks noGrp="1"/>
          </p:cNvSpPr>
          <p:nvPr>
            <p:ph idx="1"/>
          </p:nvPr>
        </p:nvSpPr>
        <p:spPr>
          <a:xfrm>
            <a:off x="1024128" y="2286000"/>
            <a:ext cx="9720073" cy="4088296"/>
          </a:xfrm>
        </p:spPr>
        <p:txBody>
          <a:bodyPr>
            <a:normAutofit fontScale="77500" lnSpcReduction="20000"/>
          </a:bodyPr>
          <a:lstStyle/>
          <a:p>
            <a:r>
              <a:rPr lang="en-US" dirty="0"/>
              <a:t>Chinese herbs have been used as complementary and alternative modalities since the early ages in Europe.</a:t>
            </a:r>
          </a:p>
          <a:p>
            <a:r>
              <a:rPr lang="en-US" dirty="0"/>
              <a:t>Hippocrates had also used Chinese herbals as both traditional medicines and complementary modalities (Louis, 2014). </a:t>
            </a:r>
          </a:p>
          <a:p>
            <a:r>
              <a:rPr lang="en-US" dirty="0"/>
              <a:t>Still to this day, Hippocrates's texts on Chinese herbal medicines are regarded as valuable sources of medical literature. </a:t>
            </a:r>
          </a:p>
          <a:p>
            <a:r>
              <a:rPr lang="en-US" dirty="0"/>
              <a:t>Although traditionally Chinese herbal medicines included various plant based products, animal products and minerals, but in the UK, the use of minerals and animal products as complementary modalities are prohibited. </a:t>
            </a:r>
          </a:p>
          <a:p>
            <a:r>
              <a:rPr lang="en-US" dirty="0"/>
              <a:t>Traditional Chinese medicines/tonics have later become acknowledged and well-established as a legitimate branch of complementary medicine in the UK.</a:t>
            </a:r>
          </a:p>
          <a:p>
            <a:r>
              <a:rPr lang="en-US" dirty="0"/>
              <a:t>Gingko Biloba, garlic, Ginseng and many other Chinese herbs have popular use as CM in the UK (The Association of Traditional Chinese Medicine, 2020).  </a:t>
            </a:r>
          </a:p>
          <a:p>
            <a:endParaRPr lang="en-US" dirty="0"/>
          </a:p>
          <a:p>
            <a:endParaRPr lang="en-US" dirty="0"/>
          </a:p>
          <a:p>
            <a:endParaRPr lang="en-US" dirty="0"/>
          </a:p>
        </p:txBody>
      </p:sp>
      <p:sp>
        <p:nvSpPr>
          <p:cNvPr id="4" name="TextBox 3">
            <a:extLst>
              <a:ext uri="{FF2B5EF4-FFF2-40B4-BE49-F238E27FC236}">
                <a16:creationId xmlns:a16="http://schemas.microsoft.com/office/drawing/2014/main" id="{B6290706-0D57-4BCF-8573-5FBE59E01FA8}"/>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4197420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37B04-7D9A-42B9-B1A3-EC469F9AFCFD}"/>
              </a:ext>
            </a:extLst>
          </p:cNvPr>
          <p:cNvSpPr>
            <a:spLocks noGrp="1"/>
          </p:cNvSpPr>
          <p:nvPr>
            <p:ph type="title"/>
          </p:nvPr>
        </p:nvSpPr>
        <p:spPr/>
        <p:txBody>
          <a:bodyPr>
            <a:normAutofit/>
          </a:bodyPr>
          <a:lstStyle/>
          <a:p>
            <a:r>
              <a:rPr lang="en-US" sz="3200" dirty="0">
                <a:latin typeface="+mn-lt"/>
              </a:rPr>
              <a:t>Principles of Chinese herbs based CM</a:t>
            </a:r>
          </a:p>
        </p:txBody>
      </p:sp>
      <p:sp>
        <p:nvSpPr>
          <p:cNvPr id="3" name="Content Placeholder 2">
            <a:extLst>
              <a:ext uri="{FF2B5EF4-FFF2-40B4-BE49-F238E27FC236}">
                <a16:creationId xmlns:a16="http://schemas.microsoft.com/office/drawing/2014/main" id="{9E1894FE-9795-46AD-9D74-6027756BE4FB}"/>
              </a:ext>
            </a:extLst>
          </p:cNvPr>
          <p:cNvSpPr>
            <a:spLocks noGrp="1"/>
          </p:cNvSpPr>
          <p:nvPr>
            <p:ph idx="1"/>
          </p:nvPr>
        </p:nvSpPr>
        <p:spPr/>
        <p:txBody>
          <a:bodyPr/>
          <a:lstStyle/>
          <a:p>
            <a:r>
              <a:rPr lang="en-US" dirty="0"/>
              <a:t>The use of Chinese herbs as a CM needs to be approved by the attending GP or physician.</a:t>
            </a:r>
          </a:p>
          <a:p>
            <a:r>
              <a:rPr lang="en-US" dirty="0"/>
              <a:t>The overuse of Chinese herbs must be avoided.</a:t>
            </a:r>
          </a:p>
          <a:p>
            <a:r>
              <a:rPr lang="en-US" dirty="0"/>
              <a:t>The patient should inquire about any potential side affects of the Chinese herbs.</a:t>
            </a:r>
          </a:p>
          <a:p>
            <a:r>
              <a:rPr lang="en-US" dirty="0"/>
              <a:t>The use of herbal medicine must not go against the practice of conventional treatment. </a:t>
            </a:r>
          </a:p>
          <a:p>
            <a:r>
              <a:rPr lang="en-US" dirty="0"/>
              <a:t>The patient should have adequate knowledge and control on the use of the recommended herbs as a CM. </a:t>
            </a:r>
          </a:p>
        </p:txBody>
      </p:sp>
      <p:sp>
        <p:nvSpPr>
          <p:cNvPr id="4" name="TextBox 3">
            <a:extLst>
              <a:ext uri="{FF2B5EF4-FFF2-40B4-BE49-F238E27FC236}">
                <a16:creationId xmlns:a16="http://schemas.microsoft.com/office/drawing/2014/main" id="{6DEB5A02-191E-4653-B317-2B63A3B59991}"/>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05892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ACC5-FF4F-4C6A-8B24-EF4EEA333583}"/>
              </a:ext>
            </a:extLst>
          </p:cNvPr>
          <p:cNvSpPr>
            <a:spLocks noGrp="1"/>
          </p:cNvSpPr>
          <p:nvPr>
            <p:ph type="title"/>
          </p:nvPr>
        </p:nvSpPr>
        <p:spPr/>
        <p:txBody>
          <a:bodyPr>
            <a:normAutofit/>
          </a:bodyPr>
          <a:lstStyle/>
          <a:p>
            <a:r>
              <a:rPr lang="en-US" sz="3200" dirty="0">
                <a:latin typeface="+mn-lt"/>
              </a:rPr>
              <a:t>Use of Ginseng</a:t>
            </a:r>
          </a:p>
        </p:txBody>
      </p:sp>
      <p:sp>
        <p:nvSpPr>
          <p:cNvPr id="3" name="Content Placeholder 2">
            <a:extLst>
              <a:ext uri="{FF2B5EF4-FFF2-40B4-BE49-F238E27FC236}">
                <a16:creationId xmlns:a16="http://schemas.microsoft.com/office/drawing/2014/main" id="{E1BBDC56-D7A5-480B-B9E3-798AD937301E}"/>
              </a:ext>
            </a:extLst>
          </p:cNvPr>
          <p:cNvSpPr>
            <a:spLocks noGrp="1"/>
          </p:cNvSpPr>
          <p:nvPr>
            <p:ph idx="1"/>
          </p:nvPr>
        </p:nvSpPr>
        <p:spPr/>
        <p:txBody>
          <a:bodyPr>
            <a:normAutofit fontScale="77500" lnSpcReduction="20000"/>
          </a:bodyPr>
          <a:lstStyle/>
          <a:p>
            <a:r>
              <a:rPr lang="en-US" dirty="0"/>
              <a:t>Chinese Ginseng is used as a popular herbal tonic across the world.</a:t>
            </a:r>
          </a:p>
          <a:p>
            <a:r>
              <a:rPr lang="en-US" dirty="0"/>
              <a:t>The first written evidence on the use of Ginseng as a medicine was from China, dating back to 196 AD. </a:t>
            </a:r>
          </a:p>
          <a:p>
            <a:r>
              <a:rPr lang="en-US" dirty="0"/>
              <a:t>Li </a:t>
            </a:r>
            <a:r>
              <a:rPr lang="en-US" dirty="0" err="1"/>
              <a:t>Shizhen</a:t>
            </a:r>
            <a:r>
              <a:rPr lang="en-US" dirty="0"/>
              <a:t> (1596) described ginseng as a "superior tonic“ in his “Compendium of Materia Medica” herbal.</a:t>
            </a:r>
          </a:p>
          <a:p>
            <a:r>
              <a:rPr lang="en-US" dirty="0"/>
              <a:t>Use of Ginseng in Europe for its medicinal properties can be found from the writings of Hippocrates as well (Louis, 2014).</a:t>
            </a:r>
          </a:p>
          <a:p>
            <a:r>
              <a:rPr lang="en-US" dirty="0"/>
              <a:t>In 1960s, there were a numerous scientific studies in the UK on the medicinal properties of Ginseng.</a:t>
            </a:r>
          </a:p>
          <a:p>
            <a:r>
              <a:rPr lang="en-US" dirty="0"/>
              <a:t>It is used for various physical problems including Diabetes, cancer, “Unclear” Thinking, stress </a:t>
            </a:r>
            <a:r>
              <a:rPr lang="en-US" dirty="0" err="1"/>
              <a:t>etc</a:t>
            </a:r>
            <a:r>
              <a:rPr lang="en-US" dirty="0"/>
              <a:t> (The Association of Traditional Chinese Medicine, 2020). </a:t>
            </a:r>
          </a:p>
          <a:p>
            <a:r>
              <a:rPr lang="en-US" dirty="0"/>
              <a:t>It is also commonly touted for its anti-inflammatory and antioxidant effects.</a:t>
            </a:r>
          </a:p>
          <a:p>
            <a:r>
              <a:rPr lang="en-US" dirty="0"/>
              <a:t>It does not cure a disease such as diabetes or cancer per-say, but it benefits a patient suffering from these diseases. </a:t>
            </a:r>
          </a:p>
          <a:p>
            <a:endParaRPr lang="en-US" dirty="0"/>
          </a:p>
          <a:p>
            <a:endParaRPr lang="en-US" dirty="0"/>
          </a:p>
          <a:p>
            <a:endParaRPr lang="en-US" dirty="0"/>
          </a:p>
        </p:txBody>
      </p:sp>
      <p:sp>
        <p:nvSpPr>
          <p:cNvPr id="4" name="TextBox 3">
            <a:extLst>
              <a:ext uri="{FF2B5EF4-FFF2-40B4-BE49-F238E27FC236}">
                <a16:creationId xmlns:a16="http://schemas.microsoft.com/office/drawing/2014/main" id="{EE0F6123-3AEF-4C0A-87FE-77280DE74A67}"/>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03663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3C4A-0510-4168-A084-69DA7DA569D8}"/>
              </a:ext>
            </a:extLst>
          </p:cNvPr>
          <p:cNvSpPr>
            <a:spLocks noGrp="1"/>
          </p:cNvSpPr>
          <p:nvPr>
            <p:ph type="title"/>
          </p:nvPr>
        </p:nvSpPr>
        <p:spPr/>
        <p:txBody>
          <a:bodyPr>
            <a:normAutofit/>
          </a:bodyPr>
          <a:lstStyle/>
          <a:p>
            <a:r>
              <a:rPr lang="en-US" sz="3200" dirty="0">
                <a:latin typeface="+mn-lt"/>
              </a:rPr>
              <a:t>How it compares to traditional treatment practices?</a:t>
            </a:r>
          </a:p>
        </p:txBody>
      </p:sp>
      <p:sp>
        <p:nvSpPr>
          <p:cNvPr id="3" name="Content Placeholder 2">
            <a:extLst>
              <a:ext uri="{FF2B5EF4-FFF2-40B4-BE49-F238E27FC236}">
                <a16:creationId xmlns:a16="http://schemas.microsoft.com/office/drawing/2014/main" id="{97CA6314-8E5E-4DBC-86AE-8A93A507F78F}"/>
              </a:ext>
            </a:extLst>
          </p:cNvPr>
          <p:cNvSpPr>
            <a:spLocks noGrp="1"/>
          </p:cNvSpPr>
          <p:nvPr>
            <p:ph idx="1"/>
          </p:nvPr>
        </p:nvSpPr>
        <p:spPr/>
        <p:txBody>
          <a:bodyPr>
            <a:normAutofit lnSpcReduction="10000"/>
          </a:bodyPr>
          <a:lstStyle/>
          <a:p>
            <a:r>
              <a:rPr lang="en-US" dirty="0"/>
              <a:t>The purpose of ginseng is not to cure a disease but to act as a tonic for patients suffering from certain diseases such as cancer, diabetes, stress etc.  </a:t>
            </a:r>
          </a:p>
          <a:p>
            <a:r>
              <a:rPr lang="en-US" dirty="0"/>
              <a:t>The same can be done with conventional treatments such as taking medications and drugs.</a:t>
            </a:r>
          </a:p>
          <a:p>
            <a:r>
              <a:rPr lang="en-US" dirty="0"/>
              <a:t>But overuse of drugs can be problematic on human body, and in some cases, such as diabetes and cancer, tonics are preferred as alternatives to conventional drugs.</a:t>
            </a:r>
          </a:p>
          <a:p>
            <a:r>
              <a:rPr lang="en-US" dirty="0"/>
              <a:t>Prescribed drugs can easily be supervised, however, ginseng should be used more carefully because consuming too much ginseng could lead to several side effects such as vomiting, nausea </a:t>
            </a:r>
            <a:r>
              <a:rPr lang="en-US" dirty="0" err="1"/>
              <a:t>etc</a:t>
            </a:r>
            <a:r>
              <a:rPr lang="en-US" dirty="0"/>
              <a:t> (Kim, 2018).</a:t>
            </a:r>
          </a:p>
        </p:txBody>
      </p:sp>
      <p:sp>
        <p:nvSpPr>
          <p:cNvPr id="4" name="TextBox 3">
            <a:extLst>
              <a:ext uri="{FF2B5EF4-FFF2-40B4-BE49-F238E27FC236}">
                <a16:creationId xmlns:a16="http://schemas.microsoft.com/office/drawing/2014/main" id="{C683A669-250A-4784-A04F-52976B357685}"/>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123354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9D0C-7CF7-4BCF-9EAF-CA9CD1C438E5}"/>
              </a:ext>
            </a:extLst>
          </p:cNvPr>
          <p:cNvSpPr>
            <a:spLocks noGrp="1"/>
          </p:cNvSpPr>
          <p:nvPr>
            <p:ph type="title"/>
          </p:nvPr>
        </p:nvSpPr>
        <p:spPr/>
        <p:txBody>
          <a:bodyPr>
            <a:normAutofit/>
          </a:bodyPr>
          <a:lstStyle/>
          <a:p>
            <a:r>
              <a:rPr lang="en-GB" sz="3200" dirty="0">
                <a:latin typeface="+mn-lt"/>
              </a:rPr>
              <a:t>Types of Chinese herbs and it’s uses.</a:t>
            </a:r>
          </a:p>
        </p:txBody>
      </p:sp>
      <p:sp>
        <p:nvSpPr>
          <p:cNvPr id="3" name="Content Placeholder 2">
            <a:extLst>
              <a:ext uri="{FF2B5EF4-FFF2-40B4-BE49-F238E27FC236}">
                <a16:creationId xmlns:a16="http://schemas.microsoft.com/office/drawing/2014/main" id="{9214623E-CF98-47C4-AC67-7822E63685AE}"/>
              </a:ext>
            </a:extLst>
          </p:cNvPr>
          <p:cNvSpPr>
            <a:spLocks noGrp="1"/>
          </p:cNvSpPr>
          <p:nvPr>
            <p:ph idx="1"/>
          </p:nvPr>
        </p:nvSpPr>
        <p:spPr/>
        <p:txBody>
          <a:bodyPr/>
          <a:lstStyle/>
          <a:p>
            <a:pPr marL="0" indent="0">
              <a:buNone/>
            </a:pPr>
            <a:r>
              <a:rPr lang="en-GB" dirty="0"/>
              <a:t>Chinese herbs were is bases around the yin and tang theory of balancing the body and restoring health.</a:t>
            </a:r>
          </a:p>
          <a:p>
            <a:pPr marL="0" indent="0">
              <a:buNone/>
            </a:pPr>
            <a:endParaRPr lang="en-GB" dirty="0"/>
          </a:p>
          <a:p>
            <a:r>
              <a:rPr lang="en-GB" dirty="0"/>
              <a:t>Chinese herbs can form in from different parts of a plant including; the leaves, roots, stems, flowers and seed. </a:t>
            </a:r>
          </a:p>
          <a:p>
            <a:endParaRPr lang="en-GB" dirty="0"/>
          </a:p>
          <a:p>
            <a:r>
              <a:rPr lang="en-GB" dirty="0"/>
              <a:t>Different kinds of Chinese medicines include; ginseng, </a:t>
            </a:r>
            <a:r>
              <a:rPr lang="en-GB" dirty="0" err="1"/>
              <a:t>licorice</a:t>
            </a:r>
            <a:r>
              <a:rPr lang="en-GB" dirty="0"/>
              <a:t> and Yu Xing Cao).</a:t>
            </a:r>
          </a:p>
        </p:txBody>
      </p:sp>
      <p:sp>
        <p:nvSpPr>
          <p:cNvPr id="4" name="Rectangle 3">
            <a:extLst>
              <a:ext uri="{FF2B5EF4-FFF2-40B4-BE49-F238E27FC236}">
                <a16:creationId xmlns:a16="http://schemas.microsoft.com/office/drawing/2014/main" id="{A0E3D821-9E45-4510-9A3B-F5CBE2C00537}"/>
              </a:ext>
            </a:extLst>
          </p:cNvPr>
          <p:cNvSpPr/>
          <p:nvPr/>
        </p:nvSpPr>
        <p:spPr>
          <a:xfrm>
            <a:off x="571810" y="5780921"/>
            <a:ext cx="3216458" cy="369332"/>
          </a:xfrm>
          <a:prstGeom prst="rect">
            <a:avLst/>
          </a:prstGeom>
        </p:spPr>
        <p:txBody>
          <a:bodyPr wrap="none">
            <a:spAutoFit/>
          </a:bodyPr>
          <a:lstStyle/>
          <a:p>
            <a:r>
              <a:rPr lang="en-GB" dirty="0"/>
              <a:t>(Therapy-directory.org.uk, 2020)</a:t>
            </a:r>
          </a:p>
        </p:txBody>
      </p:sp>
      <p:sp>
        <p:nvSpPr>
          <p:cNvPr id="5" name="TextBox 4">
            <a:extLst>
              <a:ext uri="{FF2B5EF4-FFF2-40B4-BE49-F238E27FC236}">
                <a16:creationId xmlns:a16="http://schemas.microsoft.com/office/drawing/2014/main" id="{FECD803B-59D5-4C95-8F4D-BF39EAE1AE53}"/>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4039684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3D9FA-024D-4E2B-A1EA-1314DC35E270}"/>
              </a:ext>
            </a:extLst>
          </p:cNvPr>
          <p:cNvSpPr>
            <a:spLocks noGrp="1"/>
          </p:cNvSpPr>
          <p:nvPr>
            <p:ph type="title"/>
          </p:nvPr>
        </p:nvSpPr>
        <p:spPr/>
        <p:txBody>
          <a:bodyPr>
            <a:normAutofit/>
          </a:bodyPr>
          <a:lstStyle/>
          <a:p>
            <a:r>
              <a:rPr lang="en-GB" sz="3200" dirty="0">
                <a:latin typeface="+mn-lt"/>
              </a:rPr>
              <a:t>Panax Ginseng</a:t>
            </a:r>
          </a:p>
        </p:txBody>
      </p:sp>
      <p:sp>
        <p:nvSpPr>
          <p:cNvPr id="3" name="Content Placeholder 2">
            <a:extLst>
              <a:ext uri="{FF2B5EF4-FFF2-40B4-BE49-F238E27FC236}">
                <a16:creationId xmlns:a16="http://schemas.microsoft.com/office/drawing/2014/main" id="{6050462D-3F21-441B-B45B-2CB395FE2D3B}"/>
              </a:ext>
            </a:extLst>
          </p:cNvPr>
          <p:cNvSpPr>
            <a:spLocks noGrp="1"/>
          </p:cNvSpPr>
          <p:nvPr>
            <p:ph idx="1"/>
          </p:nvPr>
        </p:nvSpPr>
        <p:spPr>
          <a:xfrm>
            <a:off x="549441" y="1690688"/>
            <a:ext cx="8177463" cy="4582988"/>
          </a:xfrm>
        </p:spPr>
        <p:txBody>
          <a:bodyPr>
            <a:normAutofit/>
          </a:bodyPr>
          <a:lstStyle/>
          <a:p>
            <a:pPr marL="0" indent="0">
              <a:buNone/>
            </a:pPr>
            <a:r>
              <a:rPr lang="en-GB" sz="2000" dirty="0"/>
              <a:t>This is the most widely used Chinese herb. Known for boosting;</a:t>
            </a:r>
          </a:p>
          <a:p>
            <a:r>
              <a:rPr lang="en-GB" sz="2000" dirty="0"/>
              <a:t>Energy</a:t>
            </a:r>
          </a:p>
          <a:p>
            <a:r>
              <a:rPr lang="en-GB" sz="2000" dirty="0"/>
              <a:t>Immune system</a:t>
            </a:r>
          </a:p>
          <a:p>
            <a:r>
              <a:rPr lang="en-GB" sz="2000" dirty="0"/>
              <a:t>Fatigue. </a:t>
            </a:r>
          </a:p>
          <a:p>
            <a:endParaRPr lang="en-GB" sz="2000" dirty="0"/>
          </a:p>
          <a:p>
            <a:pPr marL="0" indent="0">
              <a:buNone/>
            </a:pPr>
            <a:r>
              <a:rPr lang="en-GB" sz="2000" dirty="0"/>
              <a:t>However, ginseng may have adverse effects, including;</a:t>
            </a:r>
          </a:p>
          <a:p>
            <a:r>
              <a:rPr lang="en-GB" sz="2000" dirty="0"/>
              <a:t>Hypertension</a:t>
            </a:r>
          </a:p>
          <a:p>
            <a:r>
              <a:rPr lang="en-GB" sz="2000" dirty="0"/>
              <a:t>Headaches</a:t>
            </a:r>
          </a:p>
          <a:p>
            <a:r>
              <a:rPr lang="en-GB" sz="2000" dirty="0"/>
              <a:t>Insomnia </a:t>
            </a:r>
          </a:p>
          <a:p>
            <a:r>
              <a:rPr lang="en-GB" sz="2000" dirty="0"/>
              <a:t>Rashes </a:t>
            </a:r>
          </a:p>
        </p:txBody>
      </p:sp>
      <p:pic>
        <p:nvPicPr>
          <p:cNvPr id="1026" name="Picture 2" descr="Supply Dried Panax Ginseng Root - Buy Korean Ginseng Slice Cut ...">
            <a:extLst>
              <a:ext uri="{FF2B5EF4-FFF2-40B4-BE49-F238E27FC236}">
                <a16:creationId xmlns:a16="http://schemas.microsoft.com/office/drawing/2014/main" id="{819125A7-E800-4D09-895F-3C17CA0580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3240" y="2839452"/>
            <a:ext cx="3434224" cy="343422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9E3B063-9E5F-4DF4-9F53-3B7DA7881810}"/>
              </a:ext>
            </a:extLst>
          </p:cNvPr>
          <p:cNvSpPr/>
          <p:nvPr/>
        </p:nvSpPr>
        <p:spPr>
          <a:xfrm>
            <a:off x="549441" y="5829278"/>
            <a:ext cx="3030561" cy="369332"/>
          </a:xfrm>
          <a:prstGeom prst="rect">
            <a:avLst/>
          </a:prstGeom>
        </p:spPr>
        <p:txBody>
          <a:bodyPr wrap="square">
            <a:spAutoFit/>
          </a:bodyPr>
          <a:lstStyle/>
          <a:p>
            <a:r>
              <a:rPr lang="en-GB" dirty="0"/>
              <a:t>(Wee, Park and </a:t>
            </a:r>
            <a:r>
              <a:rPr lang="en-GB" dirty="0" err="1"/>
              <a:t>Cung</a:t>
            </a:r>
            <a:r>
              <a:rPr lang="en-GB" dirty="0"/>
              <a:t>, 2011)</a:t>
            </a:r>
          </a:p>
        </p:txBody>
      </p:sp>
      <p:sp>
        <p:nvSpPr>
          <p:cNvPr id="6" name="TextBox 5">
            <a:extLst>
              <a:ext uri="{FF2B5EF4-FFF2-40B4-BE49-F238E27FC236}">
                <a16:creationId xmlns:a16="http://schemas.microsoft.com/office/drawing/2014/main" id="{5B36C9BC-C3AA-4A50-97BC-C7EF73DD3915}"/>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2749597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B2C7-0E4C-4E22-8309-605846B9EFB8}"/>
              </a:ext>
            </a:extLst>
          </p:cNvPr>
          <p:cNvSpPr>
            <a:spLocks noGrp="1"/>
          </p:cNvSpPr>
          <p:nvPr>
            <p:ph type="title"/>
          </p:nvPr>
        </p:nvSpPr>
        <p:spPr>
          <a:xfrm>
            <a:off x="838200" y="481806"/>
            <a:ext cx="10515600" cy="1325563"/>
          </a:xfrm>
        </p:spPr>
        <p:txBody>
          <a:bodyPr>
            <a:normAutofit/>
          </a:bodyPr>
          <a:lstStyle/>
          <a:p>
            <a:r>
              <a:rPr lang="en-GB" sz="3200" dirty="0" err="1">
                <a:latin typeface="+mn-lt"/>
              </a:rPr>
              <a:t>Licorice</a:t>
            </a:r>
            <a:r>
              <a:rPr lang="en-GB" sz="3200" dirty="0">
                <a:latin typeface="+mn-lt"/>
              </a:rPr>
              <a:t> (Gan Cao)</a:t>
            </a:r>
          </a:p>
        </p:txBody>
      </p:sp>
      <p:sp>
        <p:nvSpPr>
          <p:cNvPr id="3" name="Content Placeholder 2">
            <a:extLst>
              <a:ext uri="{FF2B5EF4-FFF2-40B4-BE49-F238E27FC236}">
                <a16:creationId xmlns:a16="http://schemas.microsoft.com/office/drawing/2014/main" id="{F9E53366-F6A1-423E-8D27-0661D39AD78B}"/>
              </a:ext>
            </a:extLst>
          </p:cNvPr>
          <p:cNvSpPr>
            <a:spLocks noGrp="1"/>
          </p:cNvSpPr>
          <p:nvPr>
            <p:ph idx="1"/>
          </p:nvPr>
        </p:nvSpPr>
        <p:spPr>
          <a:xfrm>
            <a:off x="838200" y="2024856"/>
            <a:ext cx="10515600" cy="4351338"/>
          </a:xfrm>
        </p:spPr>
        <p:txBody>
          <a:bodyPr>
            <a:normAutofit/>
          </a:bodyPr>
          <a:lstStyle/>
          <a:p>
            <a:r>
              <a:rPr lang="en-GB" sz="2000" dirty="0"/>
              <a:t>This is another commonly used herb in medicine and is know for its sweet nature, and use along other medicines, acting like a spoon of sugar to help other medicines be consumed.</a:t>
            </a:r>
          </a:p>
        </p:txBody>
      </p:sp>
      <p:pic>
        <p:nvPicPr>
          <p:cNvPr id="3074" name="Picture 2" descr="Liquorice Root | Gan Cao | 500g | Vita Herbal Nutrition">
            <a:extLst>
              <a:ext uri="{FF2B5EF4-FFF2-40B4-BE49-F238E27FC236}">
                <a16:creationId xmlns:a16="http://schemas.microsoft.com/office/drawing/2014/main" id="{18F0E369-EE6F-40F3-B694-E5AAAFB62C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0761" y="4089107"/>
            <a:ext cx="3756861" cy="25045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71C832-0CB3-46BC-8D9F-F9FC08B0654F}"/>
              </a:ext>
            </a:extLst>
          </p:cNvPr>
          <p:cNvSpPr txBox="1"/>
          <p:nvPr/>
        </p:nvSpPr>
        <p:spPr>
          <a:xfrm>
            <a:off x="800601" y="2699426"/>
            <a:ext cx="7490160" cy="4308872"/>
          </a:xfrm>
          <a:prstGeom prst="rect">
            <a:avLst/>
          </a:prstGeom>
          <a:noFill/>
        </p:spPr>
        <p:txBody>
          <a:bodyPr wrap="square" rtlCol="0">
            <a:spAutoFit/>
          </a:bodyPr>
          <a:lstStyle/>
          <a:p>
            <a:r>
              <a:rPr lang="en-GB" sz="2000" dirty="0"/>
              <a:t>Uses;</a:t>
            </a:r>
          </a:p>
          <a:p>
            <a:pPr marL="285750" indent="-285750">
              <a:buFont typeface="Arial" panose="020B0604020202020204" pitchFamily="34" charset="0"/>
              <a:buChar char="•"/>
            </a:pPr>
            <a:r>
              <a:rPr lang="en-GB" sz="2000" dirty="0"/>
              <a:t>Harmonise other herbs to help them work together</a:t>
            </a:r>
          </a:p>
          <a:p>
            <a:pPr marL="285750" indent="-285750">
              <a:buFont typeface="Arial" panose="020B0604020202020204" pitchFamily="34" charset="0"/>
              <a:buChar char="•"/>
            </a:pPr>
            <a:r>
              <a:rPr lang="en-GB" sz="2000" dirty="0"/>
              <a:t> To prevent adverse effects from strong herbal mixtures</a:t>
            </a:r>
          </a:p>
          <a:p>
            <a:endParaRPr lang="en-GB" sz="2000" dirty="0"/>
          </a:p>
          <a:p>
            <a:r>
              <a:rPr lang="en-GB" sz="2000" dirty="0"/>
              <a:t>Adverse effects;</a:t>
            </a:r>
          </a:p>
          <a:p>
            <a:pPr marL="285750" indent="-285750">
              <a:buFont typeface="Arial" panose="020B0604020202020204" pitchFamily="34" charset="0"/>
              <a:buChar char="•"/>
            </a:pPr>
            <a:r>
              <a:rPr lang="en-GB" sz="2000" dirty="0"/>
              <a:t>Can reduce urine output</a:t>
            </a:r>
          </a:p>
          <a:p>
            <a:pPr marL="285750" indent="-285750">
              <a:buFont typeface="Arial" panose="020B0604020202020204" pitchFamily="34" charset="0"/>
              <a:buChar char="•"/>
            </a:pPr>
            <a:r>
              <a:rPr lang="en-GB" sz="2000" dirty="0"/>
              <a:t>Decrease sodium and increase potassium</a:t>
            </a:r>
          </a:p>
          <a:p>
            <a:pPr marL="285750" indent="-285750">
              <a:buFont typeface="Arial" panose="020B0604020202020204" pitchFamily="34" charset="0"/>
              <a:buChar char="•"/>
            </a:pPr>
            <a:r>
              <a:rPr lang="en-GB" sz="2000" dirty="0"/>
              <a:t>Increase risk of hypertension and </a:t>
            </a:r>
            <a:r>
              <a:rPr lang="en-GB" sz="2000" dirty="0" err="1"/>
              <a:t>edema</a:t>
            </a:r>
            <a:r>
              <a:rPr lang="en-GB" sz="2000" dirty="0"/>
              <a:t>.</a:t>
            </a:r>
          </a:p>
          <a:p>
            <a:pPr marL="285750" indent="-285750">
              <a:buFont typeface="Arial" panose="020B0604020202020204" pitchFamily="34" charset="0"/>
              <a:buChar char="•"/>
            </a:pPr>
            <a:endParaRPr lang="en-GB" sz="2000" dirty="0"/>
          </a:p>
          <a:p>
            <a:r>
              <a:rPr lang="en-GB" sz="2000" dirty="0"/>
              <a:t>Note, these side effects are rare as the herb is used in a very small amount</a:t>
            </a:r>
            <a:r>
              <a:rPr lang="en-GB" sz="1600" dirty="0"/>
              <a:t>.</a:t>
            </a:r>
          </a:p>
          <a:p>
            <a:endParaRPr lang="en-GB" dirty="0"/>
          </a:p>
          <a:p>
            <a:r>
              <a:rPr lang="en-GB" dirty="0"/>
              <a:t>(Wang </a:t>
            </a:r>
            <a:r>
              <a:rPr lang="en-GB" i="1" dirty="0"/>
              <a:t>et al., </a:t>
            </a:r>
            <a:r>
              <a:rPr lang="en-GB" dirty="0"/>
              <a:t>2015)</a:t>
            </a:r>
          </a:p>
          <a:p>
            <a:endParaRPr lang="en-GB" dirty="0"/>
          </a:p>
        </p:txBody>
      </p:sp>
      <p:sp>
        <p:nvSpPr>
          <p:cNvPr id="6" name="TextBox 5">
            <a:extLst>
              <a:ext uri="{FF2B5EF4-FFF2-40B4-BE49-F238E27FC236}">
                <a16:creationId xmlns:a16="http://schemas.microsoft.com/office/drawing/2014/main" id="{7E6C3BEC-D729-47F8-B451-C63DE0C2FC2D}"/>
              </a:ext>
            </a:extLst>
          </p:cNvPr>
          <p:cNvSpPr txBox="1"/>
          <p:nvPr/>
        </p:nvSpPr>
        <p:spPr>
          <a:xfrm>
            <a:off x="8290761" y="6519446"/>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1197891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FA63B-7F64-44B6-B7B2-982EDFC0E4AC}"/>
              </a:ext>
            </a:extLst>
          </p:cNvPr>
          <p:cNvSpPr>
            <a:spLocks noGrp="1"/>
          </p:cNvSpPr>
          <p:nvPr>
            <p:ph type="title"/>
          </p:nvPr>
        </p:nvSpPr>
        <p:spPr/>
        <p:txBody>
          <a:bodyPr>
            <a:normAutofit/>
          </a:bodyPr>
          <a:lstStyle/>
          <a:p>
            <a:r>
              <a:rPr lang="en-GB" sz="3200" dirty="0">
                <a:latin typeface="+mn-lt"/>
              </a:rPr>
              <a:t>Yu Xing Cao</a:t>
            </a:r>
          </a:p>
        </p:txBody>
      </p:sp>
      <p:sp>
        <p:nvSpPr>
          <p:cNvPr id="3" name="Content Placeholder 2">
            <a:extLst>
              <a:ext uri="{FF2B5EF4-FFF2-40B4-BE49-F238E27FC236}">
                <a16:creationId xmlns:a16="http://schemas.microsoft.com/office/drawing/2014/main" id="{1DEDA465-0490-4CC2-8E03-55CFEEFA39D6}"/>
              </a:ext>
            </a:extLst>
          </p:cNvPr>
          <p:cNvSpPr>
            <a:spLocks noGrp="1"/>
          </p:cNvSpPr>
          <p:nvPr>
            <p:ph idx="1"/>
          </p:nvPr>
        </p:nvSpPr>
        <p:spPr>
          <a:xfrm>
            <a:off x="838200" y="1690688"/>
            <a:ext cx="10515600" cy="4966786"/>
          </a:xfrm>
        </p:spPr>
        <p:txBody>
          <a:bodyPr>
            <a:normAutofit/>
          </a:bodyPr>
          <a:lstStyle/>
          <a:p>
            <a:r>
              <a:rPr lang="en-GB" sz="2000" dirty="0"/>
              <a:t>This herb can is know to have pungent properties and is associated with the lungs and intestine.  It is know to release toxins and clears heat.</a:t>
            </a:r>
          </a:p>
          <a:p>
            <a:pPr marL="0" indent="0">
              <a:lnSpc>
                <a:spcPct val="100000"/>
              </a:lnSpc>
              <a:buNone/>
            </a:pPr>
            <a:r>
              <a:rPr lang="en-GB" sz="2000" dirty="0"/>
              <a:t>Uses;</a:t>
            </a:r>
          </a:p>
          <a:p>
            <a:pPr>
              <a:lnSpc>
                <a:spcPct val="100000"/>
              </a:lnSpc>
            </a:pPr>
            <a:r>
              <a:rPr lang="en-GB" sz="2000" dirty="0"/>
              <a:t>Lung abscessed</a:t>
            </a:r>
          </a:p>
          <a:p>
            <a:pPr>
              <a:lnSpc>
                <a:spcPct val="100000"/>
              </a:lnSpc>
            </a:pPr>
            <a:r>
              <a:rPr lang="en-GB" sz="2000" dirty="0"/>
              <a:t>Heat in lungs</a:t>
            </a:r>
          </a:p>
          <a:p>
            <a:pPr>
              <a:lnSpc>
                <a:spcPct val="100000"/>
              </a:lnSpc>
            </a:pPr>
            <a:r>
              <a:rPr lang="en-GB" sz="2000" dirty="0"/>
              <a:t>Coughs</a:t>
            </a:r>
          </a:p>
          <a:p>
            <a:pPr>
              <a:lnSpc>
                <a:spcPct val="100000"/>
              </a:lnSpc>
            </a:pPr>
            <a:r>
              <a:rPr lang="en-GB" sz="2000" dirty="0"/>
              <a:t>Thick sputum </a:t>
            </a:r>
          </a:p>
          <a:p>
            <a:pPr>
              <a:lnSpc>
                <a:spcPct val="100000"/>
              </a:lnSpc>
            </a:pPr>
            <a:r>
              <a:rPr lang="en-GB" sz="2000" dirty="0"/>
              <a:t>Promotes urination</a:t>
            </a:r>
          </a:p>
          <a:p>
            <a:pPr>
              <a:lnSpc>
                <a:spcPct val="100000"/>
              </a:lnSpc>
            </a:pPr>
            <a:endParaRPr lang="en-GB" sz="2000" dirty="0"/>
          </a:p>
          <a:p>
            <a:pPr marL="0" indent="0">
              <a:lnSpc>
                <a:spcPct val="100000"/>
              </a:lnSpc>
              <a:buNone/>
            </a:pPr>
            <a:r>
              <a:rPr lang="en-GB" sz="2000" dirty="0"/>
              <a:t>Adverse effects ;</a:t>
            </a:r>
          </a:p>
          <a:p>
            <a:pPr>
              <a:lnSpc>
                <a:spcPct val="100000"/>
              </a:lnSpc>
            </a:pPr>
            <a:r>
              <a:rPr lang="en-GB" sz="2000" dirty="0"/>
              <a:t>There are current no evidence to suggest side effect for this herb.</a:t>
            </a:r>
          </a:p>
          <a:p>
            <a:pPr marL="0" indent="0">
              <a:lnSpc>
                <a:spcPct val="100000"/>
              </a:lnSpc>
              <a:buNone/>
            </a:pPr>
            <a:r>
              <a:rPr lang="en-GB" sz="2000" dirty="0"/>
              <a:t>(</a:t>
            </a:r>
            <a:r>
              <a:rPr lang="en-GB" sz="2000" dirty="0" err="1"/>
              <a:t>Xue</a:t>
            </a:r>
            <a:r>
              <a:rPr lang="en-GB" sz="2000" dirty="0"/>
              <a:t> </a:t>
            </a:r>
            <a:r>
              <a:rPr lang="en-GB" sz="2000" i="1" dirty="0"/>
              <a:t>et al., </a:t>
            </a:r>
            <a:r>
              <a:rPr lang="en-GB" sz="2000" dirty="0"/>
              <a:t>2016)</a:t>
            </a:r>
          </a:p>
        </p:txBody>
      </p:sp>
      <p:pic>
        <p:nvPicPr>
          <p:cNvPr id="4098" name="Picture 2" descr="Yu Xing Cao Herb | Buy Houttuynia Herb | Plum Dragon Herbs">
            <a:extLst>
              <a:ext uri="{FF2B5EF4-FFF2-40B4-BE49-F238E27FC236}">
                <a16:creationId xmlns:a16="http://schemas.microsoft.com/office/drawing/2014/main" id="{AC9AD7AB-7CA6-4E5E-95F1-17D6CEEFC4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36744" y="3848413"/>
            <a:ext cx="2825068" cy="21244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CD6502-4543-4A2F-9A29-C459AA9DD00B}"/>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373643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le of food&#10;&#10;Description generated with high confidence">
            <a:extLst>
              <a:ext uri="{FF2B5EF4-FFF2-40B4-BE49-F238E27FC236}">
                <a16:creationId xmlns:a16="http://schemas.microsoft.com/office/drawing/2014/main" id="{A8D421B0-9E28-4386-B380-7BE9EFADE06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127"/>
          <a:stretch/>
        </p:blipFill>
        <p:spPr>
          <a:xfrm>
            <a:off x="5084305" y="10"/>
            <a:ext cx="7107695"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24BE467E-FD51-4975-8D51-1B2D2E7A0383}"/>
              </a:ext>
            </a:extLst>
          </p:cNvPr>
          <p:cNvSpPr txBox="1"/>
          <p:nvPr/>
        </p:nvSpPr>
        <p:spPr>
          <a:xfrm>
            <a:off x="555253" y="292795"/>
            <a:ext cx="4992624"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a:lnSpc>
                <a:spcPct val="90000"/>
              </a:lnSpc>
              <a:spcBef>
                <a:spcPct val="0"/>
              </a:spcBef>
              <a:spcAft>
                <a:spcPts val="600"/>
              </a:spcAft>
            </a:pPr>
            <a:r>
              <a:rPr lang="en-US" sz="3200" dirty="0">
                <a:ea typeface="+mj-ea"/>
                <a:cs typeface="+mj-cs"/>
              </a:rPr>
              <a:t>Efficacy and Contraindications of Chinese Herbal Medicine</a:t>
            </a:r>
          </a:p>
        </p:txBody>
      </p:sp>
      <p:sp>
        <p:nvSpPr>
          <p:cNvPr id="4" name="TextBox 3">
            <a:extLst>
              <a:ext uri="{FF2B5EF4-FFF2-40B4-BE49-F238E27FC236}">
                <a16:creationId xmlns:a16="http://schemas.microsoft.com/office/drawing/2014/main" id="{7BADC56A-271A-4DAA-85DF-B476020C3DA4}"/>
              </a:ext>
            </a:extLst>
          </p:cNvPr>
          <p:cNvSpPr txBox="1"/>
          <p:nvPr/>
        </p:nvSpPr>
        <p:spPr>
          <a:xfrm>
            <a:off x="374904" y="2091629"/>
            <a:ext cx="5353323" cy="40637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285750" indent="-285750">
              <a:lnSpc>
                <a:spcPct val="90000"/>
              </a:lnSpc>
              <a:spcAft>
                <a:spcPts val="600"/>
              </a:spcAft>
              <a:buFont typeface="Arial"/>
              <a:buChar char="•"/>
            </a:pPr>
            <a:r>
              <a:rPr lang="en-US" sz="1600"/>
              <a:t>Chinese Herbal Medicine has evolved over thousands of years. Practitioners utilize various herbs creating products to treat many health problems. </a:t>
            </a:r>
            <a:endParaRPr lang="en-US">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a:endParaRPr>
          </a:p>
          <a:p>
            <a:pPr marL="285750" indent="-285750">
              <a:buFont typeface="Arial" panose="020B0604020202020204" pitchFamily="34" charset="0"/>
              <a:buChar char="•"/>
            </a:pPr>
            <a:r>
              <a:rPr lang="en-GB" sz="1600">
                <a:cs typeface="Calibri"/>
              </a:rPr>
              <a:t>Chinese herbal products have been studied for many medical problems, including stroke, heart disease, mental disorders, and respiratory diseases (such as bronchitis and the common cold).</a:t>
            </a:r>
            <a:endParaRPr lang="en-GB" sz="1600">
              <a:ea typeface="+mn-lt"/>
              <a:cs typeface="+mn-lt"/>
            </a:endParaRPr>
          </a:p>
          <a:p>
            <a:pPr marL="285750" indent="-285750">
              <a:buFont typeface="Arial" panose="020B0604020202020204" pitchFamily="34" charset="0"/>
              <a:buChar char="•"/>
            </a:pPr>
            <a:endParaRPr lang="en-GB" sz="1600">
              <a:cs typeface="Calibri"/>
            </a:endParaRPr>
          </a:p>
          <a:p>
            <a:pPr marL="285750" indent="-285750">
              <a:buFont typeface="Arial" panose="020B0604020202020204" pitchFamily="34" charset="0"/>
              <a:buChar char="•"/>
            </a:pPr>
            <a:r>
              <a:rPr lang="en-GB" sz="1600">
                <a:cs typeface="Calibri"/>
              </a:rPr>
              <a:t>A national survey showed that about one in five people use them. </a:t>
            </a:r>
            <a:endParaRPr lang="en-US" sz="1600">
              <a:ea typeface="+mn-lt"/>
              <a:cs typeface="+mn-lt"/>
            </a:endParaRPr>
          </a:p>
          <a:p>
            <a:pPr marL="285750" indent="-285750">
              <a:buFont typeface="Arial" panose="020B0604020202020204" pitchFamily="34" charset="0"/>
              <a:buChar char="•"/>
            </a:pPr>
            <a:endParaRPr lang="en-GB" sz="1600">
              <a:cs typeface="Calibri"/>
            </a:endParaRPr>
          </a:p>
          <a:p>
            <a:pPr marL="285750" indent="-285750">
              <a:buFont typeface="Arial" panose="020B0604020202020204" pitchFamily="34" charset="0"/>
              <a:buChar char="•"/>
            </a:pPr>
            <a:endParaRPr lang="en-GB" sz="1600">
              <a:cs typeface="Calibri"/>
            </a:endParaRPr>
          </a:p>
          <a:p>
            <a:pPr indent="-228600">
              <a:lnSpc>
                <a:spcPct val="90000"/>
              </a:lnSpc>
              <a:spcAft>
                <a:spcPts val="600"/>
              </a:spcAft>
              <a:buFont typeface="Arial" panose="020B0604020202020204" pitchFamily="34" charset="0"/>
              <a:buChar char="•"/>
            </a:pPr>
            <a:r>
              <a:rPr lang="en-US" sz="1600"/>
              <a:t>I am going to discuss the efficacy of these herbs in terms of treating illnesses and the contraindications which apply. </a:t>
            </a:r>
            <a:endParaRPr lang="en-US" sz="160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As there are too many to list, I have selected Eczema (Acute Dermatitis) and will compare the current orthodox treatment with the traditional Chinese herbal treatment.</a:t>
            </a:r>
            <a:endParaRPr lang="en-US" sz="1600">
              <a:cs typeface="Calibri"/>
            </a:endParaRPr>
          </a:p>
          <a:p>
            <a:pPr indent="-228600">
              <a:lnSpc>
                <a:spcPct val="90000"/>
              </a:lnSpc>
              <a:spcAft>
                <a:spcPts val="600"/>
              </a:spcAft>
              <a:buFont typeface="Arial" panose="020B0604020202020204" pitchFamily="34" charset="0"/>
              <a:buChar char="•"/>
            </a:pPr>
            <a:endParaRPr lang="en-US" sz="1600"/>
          </a:p>
        </p:txBody>
      </p:sp>
      <p:sp>
        <p:nvSpPr>
          <p:cNvPr id="2" name="TextBox 1">
            <a:extLst>
              <a:ext uri="{FF2B5EF4-FFF2-40B4-BE49-F238E27FC236}">
                <a16:creationId xmlns:a16="http://schemas.microsoft.com/office/drawing/2014/main" id="{143675F9-7391-4BCE-91F4-D7BD5C0B7EBC}"/>
              </a:ext>
            </a:extLst>
          </p:cNvPr>
          <p:cNvSpPr txBox="1"/>
          <p:nvPr/>
        </p:nvSpPr>
        <p:spPr>
          <a:xfrm>
            <a:off x="504993" y="914587"/>
            <a:ext cx="113121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cs typeface="Calibri"/>
            </a:endParaRPr>
          </a:p>
        </p:txBody>
      </p:sp>
      <p:sp>
        <p:nvSpPr>
          <p:cNvPr id="6" name="TextBox 5">
            <a:extLst>
              <a:ext uri="{FF2B5EF4-FFF2-40B4-BE49-F238E27FC236}">
                <a16:creationId xmlns:a16="http://schemas.microsoft.com/office/drawing/2014/main" id="{E55AB25D-A5EF-40D9-B698-6639A11CDD3E}"/>
              </a:ext>
            </a:extLst>
          </p:cNvPr>
          <p:cNvSpPr txBox="1"/>
          <p:nvPr/>
        </p:nvSpPr>
        <p:spPr>
          <a:xfrm>
            <a:off x="8951343" y="2086155"/>
            <a:ext cx="2743200" cy="317500"/>
          </a:xfrm>
          <a:prstGeom prst="rect">
            <a:avLst/>
          </a:prstGeom>
        </p:spPr>
        <p:txBody>
          <a:bodyPr anchor="t">
            <a:normAutofit fontScale="92500" lnSpcReduction="20000"/>
          </a:bodyPr>
          <a:lstStyle/>
          <a:p>
            <a:endParaRPr lang="en-US">
              <a:cs typeface="Calibri"/>
            </a:endParaRPr>
          </a:p>
        </p:txBody>
      </p:sp>
      <p:sp>
        <p:nvSpPr>
          <p:cNvPr id="7" name="Footer Placeholder 6">
            <a:extLst>
              <a:ext uri="{FF2B5EF4-FFF2-40B4-BE49-F238E27FC236}">
                <a16:creationId xmlns:a16="http://schemas.microsoft.com/office/drawing/2014/main" id="{2B279BBC-1C92-431A-BD27-906AB89178E8}"/>
              </a:ext>
            </a:extLst>
          </p:cNvPr>
          <p:cNvSpPr>
            <a:spLocks noGrp="1"/>
          </p:cNvSpPr>
          <p:nvPr>
            <p:ph type="ftr" sz="quarter" idx="11"/>
          </p:nvPr>
        </p:nvSpPr>
        <p:spPr/>
        <p:txBody>
          <a:bodyPr/>
          <a:lstStyle/>
          <a:p>
            <a:r>
              <a:rPr lang="en-GB"/>
              <a:t>sanara Akbar 1713889</a:t>
            </a:r>
          </a:p>
        </p:txBody>
      </p:sp>
      <p:sp>
        <p:nvSpPr>
          <p:cNvPr id="10" name="TextBox 9">
            <a:extLst>
              <a:ext uri="{FF2B5EF4-FFF2-40B4-BE49-F238E27FC236}">
                <a16:creationId xmlns:a16="http://schemas.microsoft.com/office/drawing/2014/main" id="{0A59E6EA-BBD2-436C-BCA9-5A0C628E0A4F}"/>
              </a:ext>
            </a:extLst>
          </p:cNvPr>
          <p:cNvSpPr txBox="1"/>
          <p:nvPr/>
        </p:nvSpPr>
        <p:spPr>
          <a:xfrm>
            <a:off x="128016" y="63563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863689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wooden cutting board&#10;&#10;Description generated with very high confidence">
            <a:extLst>
              <a:ext uri="{FF2B5EF4-FFF2-40B4-BE49-F238E27FC236}">
                <a16:creationId xmlns:a16="http://schemas.microsoft.com/office/drawing/2014/main" id="{8A1A929C-D6CC-444E-B228-45BEE73CB82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0317"/>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extBox 1">
            <a:extLst>
              <a:ext uri="{FF2B5EF4-FFF2-40B4-BE49-F238E27FC236}">
                <a16:creationId xmlns:a16="http://schemas.microsoft.com/office/drawing/2014/main" id="{F1C3A001-2A45-4B4B-BCEB-C21C25898A44}"/>
              </a:ext>
            </a:extLst>
          </p:cNvPr>
          <p:cNvSpPr txBox="1"/>
          <p:nvPr/>
        </p:nvSpPr>
        <p:spPr>
          <a:xfrm>
            <a:off x="374904" y="856488"/>
            <a:ext cx="4992624"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ea typeface="+mj-ea"/>
                <a:cs typeface="+mj-cs"/>
              </a:rPr>
              <a:t>Eczema (Acute Dermatitis)</a:t>
            </a:r>
          </a:p>
          <a:p>
            <a:pPr>
              <a:lnSpc>
                <a:spcPct val="90000"/>
              </a:lnSpc>
              <a:spcBef>
                <a:spcPct val="0"/>
              </a:spcBef>
              <a:spcAft>
                <a:spcPts val="600"/>
              </a:spcAft>
            </a:pPr>
            <a:endParaRPr lang="en-US" sz="3400" b="1" dirty="0">
              <a:latin typeface="+mj-lt"/>
              <a:ea typeface="+mj-ea"/>
              <a:cs typeface="+mj-cs"/>
            </a:endParaRPr>
          </a:p>
          <a:p>
            <a:pPr>
              <a:lnSpc>
                <a:spcPct val="90000"/>
              </a:lnSpc>
              <a:spcBef>
                <a:spcPct val="0"/>
              </a:spcBef>
              <a:spcAft>
                <a:spcPts val="600"/>
              </a:spcAft>
            </a:pPr>
            <a:endParaRPr lang="en-US" sz="3400" b="1" dirty="0">
              <a:latin typeface="+mj-lt"/>
              <a:ea typeface="+mj-ea"/>
              <a:cs typeface="+mj-cs"/>
            </a:endParaRPr>
          </a:p>
        </p:txBody>
      </p:sp>
      <p:sp>
        <p:nvSpPr>
          <p:cNvPr id="3" name="TextBox 2">
            <a:extLst>
              <a:ext uri="{FF2B5EF4-FFF2-40B4-BE49-F238E27FC236}">
                <a16:creationId xmlns:a16="http://schemas.microsoft.com/office/drawing/2014/main" id="{43ADB7D8-4B2F-4C16-B175-384705D003D1}"/>
              </a:ext>
            </a:extLst>
          </p:cNvPr>
          <p:cNvSpPr txBox="1"/>
          <p:nvPr/>
        </p:nvSpPr>
        <p:spPr>
          <a:xfrm>
            <a:off x="374904" y="1717817"/>
            <a:ext cx="5065776" cy="50270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a:t>Eczema is a chronically relapsing skin condition commonly associated with allergies.  which can affect sleep and the overall well-being of the patient. (Leung, D</a:t>
            </a:r>
            <a:r>
              <a:rPr lang="en-US" sz="1400" i="1"/>
              <a:t>. 1995) </a:t>
            </a:r>
            <a:endParaRPr lang="en-US" sz="1400">
              <a:cs typeface="Calibri"/>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Patients with Eczema often have defective cell-mediated immunity, which means there is increased susceptibility to many bacterial, viral and fungal infections of the skin. </a:t>
            </a: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Certain factors, including Staphylococcus aureu</a:t>
            </a:r>
            <a:r>
              <a:rPr lang="en-US" sz="1400" i="1"/>
              <a:t>s </a:t>
            </a:r>
            <a:r>
              <a:rPr lang="en-US" sz="1400"/>
              <a:t>colonization, stress, anxiety, systemic illness and xerosis, exacerbate or can be a trigger.</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a:lnSpc>
                <a:spcPct val="90000"/>
              </a:lnSpc>
              <a:spcAft>
                <a:spcPts val="600"/>
              </a:spcAft>
            </a:pPr>
            <a:endParaRPr lang="en-US" sz="1400">
              <a:cs typeface="Calibri"/>
            </a:endParaRPr>
          </a:p>
          <a:p>
            <a:pPr indent="-228600">
              <a:lnSpc>
                <a:spcPct val="90000"/>
              </a:lnSpc>
              <a:spcAft>
                <a:spcPts val="600"/>
              </a:spcAft>
              <a:buFont typeface="Arial" panose="020B0604020202020204" pitchFamily="34" charset="0"/>
              <a:buChar char="•"/>
            </a:pPr>
            <a:r>
              <a:rPr lang="en-US" sz="1400"/>
              <a:t>As there is still no cure for eczema, various dietary therapies including Chinese medicine are adopted by the patients, especially in Asia. </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a:lnSpc>
                <a:spcPct val="90000"/>
              </a:lnSpc>
              <a:spcAft>
                <a:spcPts val="600"/>
              </a:spcAft>
            </a:pP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indent="-228600">
              <a:lnSpc>
                <a:spcPct val="90000"/>
              </a:lnSpc>
              <a:spcAft>
                <a:spcPts val="600"/>
              </a:spcAft>
              <a:buFont typeface="Arial" panose="020B0604020202020204" pitchFamily="34" charset="0"/>
              <a:buChar char="•"/>
            </a:pPr>
            <a:endParaRPr lang="en-US" sz="1400" i="1">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p:txBody>
      </p:sp>
      <p:sp>
        <p:nvSpPr>
          <p:cNvPr id="5" name="TextBox 4">
            <a:extLst>
              <a:ext uri="{FF2B5EF4-FFF2-40B4-BE49-F238E27FC236}">
                <a16:creationId xmlns:a16="http://schemas.microsoft.com/office/drawing/2014/main" id="{1D385993-7A5F-440E-936B-AB4C4915B29E}"/>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7" name="TextBox 6">
            <a:extLst>
              <a:ext uri="{FF2B5EF4-FFF2-40B4-BE49-F238E27FC236}">
                <a16:creationId xmlns:a16="http://schemas.microsoft.com/office/drawing/2014/main" id="{1B14F0F4-C9B5-478C-A663-34589AF25FF2}"/>
              </a:ext>
            </a:extLst>
          </p:cNvPr>
          <p:cNvSpPr txBox="1"/>
          <p:nvPr/>
        </p:nvSpPr>
        <p:spPr>
          <a:xfrm>
            <a:off x="128016" y="63754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485091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5C6E635-8A81-4D47-B0B6-B226EF8A41F0}"/>
              </a:ext>
            </a:extLst>
          </p:cNvPr>
          <p:cNvGraphicFramePr>
            <a:graphicFrameLocks noGrp="1"/>
          </p:cNvGraphicFramePr>
          <p:nvPr>
            <p:extLst>
              <p:ext uri="{D42A27DB-BD31-4B8C-83A1-F6EECF244321}">
                <p14:modId xmlns:p14="http://schemas.microsoft.com/office/powerpoint/2010/main" val="1071904644"/>
              </p:ext>
            </p:extLst>
          </p:nvPr>
        </p:nvGraphicFramePr>
        <p:xfrm>
          <a:off x="993421" y="45155"/>
          <a:ext cx="10724446" cy="8702040"/>
        </p:xfrm>
        <a:graphic>
          <a:graphicData uri="http://schemas.openxmlformats.org/drawingml/2006/table">
            <a:tbl>
              <a:tblPr firstRow="1" bandRow="1">
                <a:tableStyleId>{5C22544A-7EE6-4342-B048-85BDC9FD1C3A}</a:tableStyleId>
              </a:tblPr>
              <a:tblGrid>
                <a:gridCol w="5362223">
                  <a:extLst>
                    <a:ext uri="{9D8B030D-6E8A-4147-A177-3AD203B41FA5}">
                      <a16:colId xmlns:a16="http://schemas.microsoft.com/office/drawing/2014/main" val="1262090664"/>
                    </a:ext>
                  </a:extLst>
                </a:gridCol>
                <a:gridCol w="5362223">
                  <a:extLst>
                    <a:ext uri="{9D8B030D-6E8A-4147-A177-3AD203B41FA5}">
                      <a16:colId xmlns:a16="http://schemas.microsoft.com/office/drawing/2014/main" val="3923283982"/>
                    </a:ext>
                  </a:extLst>
                </a:gridCol>
              </a:tblGrid>
              <a:tr h="472572">
                <a:tc gridSpan="2">
                  <a:txBody>
                    <a:bodyPr/>
                    <a:lstStyle/>
                    <a:p>
                      <a:pPr marL="0" marR="0" lvl="0" indent="0" algn="l">
                        <a:lnSpc>
                          <a:spcPct val="100000"/>
                        </a:lnSpc>
                        <a:spcBef>
                          <a:spcPts val="0"/>
                        </a:spcBef>
                        <a:spcAft>
                          <a:spcPts val="0"/>
                        </a:spcAft>
                        <a:buNone/>
                      </a:pPr>
                      <a:r>
                        <a:rPr lang="en-US" sz="1800" b="1" i="0" u="none" strike="noStrike" noProof="0">
                          <a:effectLst/>
                          <a:latin typeface="STIXGeneral-Bold"/>
                        </a:rPr>
                        <a:t>Table 5</a:t>
                      </a:r>
                      <a:endParaRPr lang="en-US" sz="1800" b="0" i="0" u="none" strike="noStrike" noProof="0">
                        <a:effectLst/>
                        <a:latin typeface="Calibri"/>
                      </a:endParaRPr>
                    </a:p>
                    <a:p>
                      <a:pPr marL="0" marR="0" lvl="0" indent="0" algn="l">
                        <a:lnSpc>
                          <a:spcPct val="100000"/>
                        </a:lnSpc>
                        <a:spcBef>
                          <a:spcPts val="0"/>
                        </a:spcBef>
                        <a:spcAft>
                          <a:spcPts val="0"/>
                        </a:spcAft>
                        <a:buNone/>
                      </a:pPr>
                      <a:r>
                        <a:rPr lang="en-US" sz="1800" b="0" i="0" u="none" strike="noStrike" noProof="0">
                          <a:effectLst/>
                          <a:latin typeface="STIXGeneral-Regular"/>
                        </a:rPr>
                        <a:t>Possible pharmacological mechanisms of Chinese herbal medicines (CHMs) used for eczema.</a:t>
                      </a:r>
                      <a:endParaRPr lang="en-US" sz="1800" b="0" i="0" u="none" strike="noStrike" noProof="0">
                        <a:effectLst/>
                        <a:latin typeface="Calibri"/>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282633214"/>
                  </a:ext>
                </a:extLst>
              </a:tr>
              <a:tr h="265101">
                <a:tc>
                  <a:txBody>
                    <a:bodyPr/>
                    <a:lstStyle/>
                    <a:p>
                      <a:pPr algn="l"/>
                      <a:r>
                        <a:rPr lang="en-GB">
                          <a:effectLst/>
                        </a:rPr>
                        <a:t>CHM</a:t>
                      </a:r>
                    </a:p>
                  </a:txBody>
                  <a:tcPr marL="66675" marR="66675" marT="38100" marB="38100" anchor="ctr"/>
                </a:tc>
                <a:tc>
                  <a:txBody>
                    <a:bodyPr/>
                    <a:lstStyle/>
                    <a:p>
                      <a:pPr algn="l"/>
                      <a:r>
                        <a:rPr lang="en-GB">
                          <a:effectLst/>
                        </a:rPr>
                        <a:t>Possible mechanisms</a:t>
                      </a:r>
                    </a:p>
                  </a:txBody>
                  <a:tcPr marL="66675" marR="66675" marT="38100" marB="38100" anchor="ctr"/>
                </a:tc>
                <a:extLst>
                  <a:ext uri="{0D108BD9-81ED-4DB2-BD59-A6C34878D82A}">
                    <a16:rowId xmlns:a16="http://schemas.microsoft.com/office/drawing/2014/main" val="815609770"/>
                  </a:ext>
                </a:extLst>
              </a:tr>
              <a:tr h="265101">
                <a:tc gridSpan="2">
                  <a:txBody>
                    <a:bodyPr/>
                    <a:lstStyle/>
                    <a:p>
                      <a:endParaRPr lang="en-GB">
                        <a:effectLst/>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185933213"/>
                  </a:ext>
                </a:extLst>
              </a:tr>
              <a:tr h="265101">
                <a:tc>
                  <a:txBody>
                    <a:bodyPr/>
                    <a:lstStyle/>
                    <a:p>
                      <a:pPr algn="l"/>
                      <a:r>
                        <a:rPr lang="en-GB" dirty="0">
                          <a:effectLst/>
                        </a:rPr>
                        <a:t>Single herb (SH)</a:t>
                      </a:r>
                    </a:p>
                  </a:txBody>
                  <a:tcPr marL="66675" marR="66675" marT="38100" marB="38100" anchor="ctr"/>
                </a:tc>
                <a:tc>
                  <a:txBody>
                    <a:bodyPr/>
                    <a:lstStyle/>
                    <a:p>
                      <a:pPr algn="l"/>
                      <a:r>
                        <a:rPr lang="en-GB">
                          <a:effectLst/>
                        </a:rPr>
                        <a:t> </a:t>
                      </a:r>
                    </a:p>
                  </a:txBody>
                  <a:tcPr marL="66675" marR="66675" marT="38100" marB="38100" anchor="ctr"/>
                </a:tc>
                <a:extLst>
                  <a:ext uri="{0D108BD9-81ED-4DB2-BD59-A6C34878D82A}">
                    <a16:rowId xmlns:a16="http://schemas.microsoft.com/office/drawing/2014/main" val="1766960062"/>
                  </a:ext>
                </a:extLst>
              </a:tr>
              <a:tr h="887512">
                <a:tc>
                  <a:txBody>
                    <a:bodyPr/>
                    <a:lstStyle/>
                    <a:p>
                      <a:pPr algn="l"/>
                      <a:r>
                        <a:rPr lang="en-GB">
                          <a:effectLst/>
                        </a:rPr>
                        <a:t>Forsythia suspensa (Lian Qiao)</a:t>
                      </a:r>
                    </a:p>
                  </a:txBody>
                  <a:tcPr marL="66675" marR="66675" marT="38100" marB="38100" anchor="ctr"/>
                </a:tc>
                <a:tc>
                  <a:txBody>
                    <a:bodyPr/>
                    <a:lstStyle/>
                    <a:p>
                      <a:pPr algn="l"/>
                      <a:r>
                        <a:rPr lang="en-GB">
                          <a:effectLst/>
                        </a:rPr>
                        <a:t>Antioxidation [</a:t>
                      </a:r>
                      <a:r>
                        <a:rPr lang="en-GB" u="none" strike="noStrike">
                          <a:effectLst/>
                          <a:hlinkClick r:id="rId2"/>
                        </a:rPr>
                        <a:t>32</a:t>
                      </a:r>
                      <a:r>
                        <a:rPr lang="en-GB">
                          <a:effectLst/>
                        </a:rPr>
                        <a:t>]</a:t>
                      </a:r>
                      <a:br>
                        <a:rPr lang="en-GB">
                          <a:effectLst/>
                        </a:rPr>
                      </a:br>
                      <a:r>
                        <a:rPr lang="en-GB">
                          <a:effectLst/>
                        </a:rPr>
                        <a:t>Anti-inflammation [</a:t>
                      </a:r>
                      <a:r>
                        <a:rPr lang="en-GB" u="none" strike="noStrike">
                          <a:effectLst/>
                          <a:hlinkClick r:id="rId3"/>
                        </a:rPr>
                        <a:t>33</a:t>
                      </a:r>
                      <a:r>
                        <a:rPr lang="en-GB">
                          <a:effectLst/>
                        </a:rPr>
                        <a:t>] </a:t>
                      </a:r>
                      <a:br>
                        <a:rPr lang="en-GB">
                          <a:effectLst/>
                        </a:rPr>
                      </a:br>
                      <a:r>
                        <a:rPr lang="en-GB">
                          <a:effectLst/>
                        </a:rPr>
                        <a:t>Antiallergy effect [</a:t>
                      </a:r>
                      <a:r>
                        <a:rPr lang="en-GB" u="none" strike="noStrike">
                          <a:effectLst/>
                          <a:hlinkClick r:id="rId4"/>
                        </a:rPr>
                        <a:t>34</a:t>
                      </a:r>
                      <a:r>
                        <a:rPr lang="en-GB">
                          <a:effectLst/>
                        </a:rPr>
                        <a:t>] </a:t>
                      </a:r>
                      <a:br>
                        <a:rPr lang="en-GB">
                          <a:effectLst/>
                        </a:rPr>
                      </a:br>
                      <a:r>
                        <a:rPr lang="en-GB">
                          <a:effectLst/>
                        </a:rPr>
                        <a:t>Antibacterial effect [</a:t>
                      </a:r>
                      <a:r>
                        <a:rPr lang="en-GB" u="none" strike="noStrike">
                          <a:effectLst/>
                          <a:hlinkClick r:id="rId5"/>
                        </a:rPr>
                        <a:t>35</a:t>
                      </a:r>
                      <a:r>
                        <a:rPr lang="en-GB">
                          <a:effectLst/>
                        </a:rPr>
                        <a:t>]</a:t>
                      </a:r>
                    </a:p>
                  </a:txBody>
                  <a:tcPr marL="66675" marR="66675" marT="38100" marB="38100" anchor="ctr"/>
                </a:tc>
                <a:extLst>
                  <a:ext uri="{0D108BD9-81ED-4DB2-BD59-A6C34878D82A}">
                    <a16:rowId xmlns:a16="http://schemas.microsoft.com/office/drawing/2014/main" val="2579319164"/>
                  </a:ext>
                </a:extLst>
              </a:tr>
              <a:tr h="265101">
                <a:tc>
                  <a:txBody>
                    <a:bodyPr/>
                    <a:lstStyle/>
                    <a:p>
                      <a:pPr algn="l"/>
                      <a:r>
                        <a:rPr lang="en-GB">
                          <a:effectLst/>
                        </a:rPr>
                        <a:t>Coix lacryma-jobi (Yi Yi Ren)</a:t>
                      </a:r>
                    </a:p>
                  </a:txBody>
                  <a:tcPr marL="66675" marR="66675" marT="38100" marB="38100" anchor="ctr"/>
                </a:tc>
                <a:tc>
                  <a:txBody>
                    <a:bodyPr/>
                    <a:lstStyle/>
                    <a:p>
                      <a:pPr algn="l"/>
                      <a:r>
                        <a:rPr lang="en-GB">
                          <a:effectLst/>
                        </a:rPr>
                        <a:t>Anti-inflammation/antiallergic effect [</a:t>
                      </a:r>
                      <a:r>
                        <a:rPr lang="en-GB" u="none" strike="noStrike">
                          <a:effectLst/>
                          <a:hlinkClick r:id="rId6"/>
                        </a:rPr>
                        <a:t>36</a:t>
                      </a:r>
                      <a:r>
                        <a:rPr lang="en-GB">
                          <a:effectLst/>
                        </a:rPr>
                        <a:t>]</a:t>
                      </a:r>
                    </a:p>
                  </a:txBody>
                  <a:tcPr marL="66675" marR="66675" marT="38100" marB="38100" anchor="ctr"/>
                </a:tc>
                <a:extLst>
                  <a:ext uri="{0D108BD9-81ED-4DB2-BD59-A6C34878D82A}">
                    <a16:rowId xmlns:a16="http://schemas.microsoft.com/office/drawing/2014/main" val="983428219"/>
                  </a:ext>
                </a:extLst>
              </a:tr>
              <a:tr h="265101">
                <a:tc>
                  <a:txBody>
                    <a:bodyPr/>
                    <a:lstStyle/>
                    <a:p>
                      <a:pPr algn="l"/>
                      <a:r>
                        <a:rPr lang="en-GB">
                          <a:effectLst/>
                        </a:rPr>
                        <a:t>Taraxacum mongolicum (Pu Gong Ying)</a:t>
                      </a:r>
                    </a:p>
                  </a:txBody>
                  <a:tcPr marL="66675" marR="66675" marT="38100" marB="38100" anchor="ctr"/>
                </a:tc>
                <a:tc>
                  <a:txBody>
                    <a:bodyPr/>
                    <a:lstStyle/>
                    <a:p>
                      <a:pPr algn="l"/>
                      <a:r>
                        <a:rPr lang="en-GB">
                          <a:effectLst/>
                        </a:rPr>
                        <a:t>Antioxidation [</a:t>
                      </a:r>
                      <a:r>
                        <a:rPr lang="en-GB" u="none" strike="noStrike">
                          <a:effectLst/>
                          <a:hlinkClick r:id="rId7"/>
                        </a:rPr>
                        <a:t>37</a:t>
                      </a:r>
                      <a:r>
                        <a:rPr lang="en-GB">
                          <a:effectLst/>
                        </a:rPr>
                        <a:t>] </a:t>
                      </a:r>
                    </a:p>
                  </a:txBody>
                  <a:tcPr marL="66675" marR="66675" marT="38100" marB="38100" anchor="ctr"/>
                </a:tc>
                <a:extLst>
                  <a:ext uri="{0D108BD9-81ED-4DB2-BD59-A6C34878D82A}">
                    <a16:rowId xmlns:a16="http://schemas.microsoft.com/office/drawing/2014/main" val="2267945845"/>
                  </a:ext>
                </a:extLst>
              </a:tr>
              <a:tr h="472572">
                <a:tc>
                  <a:txBody>
                    <a:bodyPr/>
                    <a:lstStyle/>
                    <a:p>
                      <a:pPr algn="l"/>
                      <a:r>
                        <a:rPr lang="en-GB">
                          <a:effectLst/>
                        </a:rPr>
                        <a:t>Dictamnus dasycarpus (Bai Xian Pi)</a:t>
                      </a:r>
                    </a:p>
                  </a:txBody>
                  <a:tcPr marL="66675" marR="66675" marT="38100" marB="38100" anchor="ctr"/>
                </a:tc>
                <a:tc>
                  <a:txBody>
                    <a:bodyPr/>
                    <a:lstStyle/>
                    <a:p>
                      <a:pPr algn="l"/>
                      <a:r>
                        <a:rPr lang="en-GB">
                          <a:effectLst/>
                        </a:rPr>
                        <a:t>Antiallergic effect [</a:t>
                      </a:r>
                      <a:r>
                        <a:rPr lang="en-GB" u="none" strike="noStrike">
                          <a:effectLst/>
                          <a:hlinkClick r:id="rId8"/>
                        </a:rPr>
                        <a:t>38</a:t>
                      </a:r>
                      <a:r>
                        <a:rPr lang="en-GB">
                          <a:effectLst/>
                        </a:rPr>
                        <a:t>]</a:t>
                      </a:r>
                      <a:br>
                        <a:rPr lang="en-GB">
                          <a:effectLst/>
                        </a:rPr>
                      </a:br>
                      <a:r>
                        <a:rPr lang="en-GB">
                          <a:effectLst/>
                        </a:rPr>
                        <a:t>Anti-inflammation [</a:t>
                      </a:r>
                      <a:r>
                        <a:rPr lang="en-GB" u="none" strike="noStrike">
                          <a:effectLst/>
                          <a:hlinkClick r:id="rId9"/>
                        </a:rPr>
                        <a:t>39</a:t>
                      </a:r>
                      <a:r>
                        <a:rPr lang="en-GB">
                          <a:effectLst/>
                        </a:rPr>
                        <a:t>]</a:t>
                      </a:r>
                    </a:p>
                  </a:txBody>
                  <a:tcPr marL="66675" marR="66675" marT="38100" marB="38100" anchor="ctr"/>
                </a:tc>
                <a:extLst>
                  <a:ext uri="{0D108BD9-81ED-4DB2-BD59-A6C34878D82A}">
                    <a16:rowId xmlns:a16="http://schemas.microsoft.com/office/drawing/2014/main" val="937984005"/>
                  </a:ext>
                </a:extLst>
              </a:tr>
              <a:tr h="472572">
                <a:tc>
                  <a:txBody>
                    <a:bodyPr/>
                    <a:lstStyle/>
                    <a:p>
                      <a:pPr algn="l"/>
                      <a:r>
                        <a:rPr lang="en-GB">
                          <a:effectLst/>
                        </a:rPr>
                        <a:t>Lonicera japonica (Jin Yin Hua)</a:t>
                      </a:r>
                    </a:p>
                  </a:txBody>
                  <a:tcPr marL="66675" marR="66675" marT="38100" marB="38100" anchor="ctr"/>
                </a:tc>
                <a:tc>
                  <a:txBody>
                    <a:bodyPr/>
                    <a:lstStyle/>
                    <a:p>
                      <a:pPr algn="l"/>
                      <a:r>
                        <a:rPr lang="en-GB">
                          <a:effectLst/>
                        </a:rPr>
                        <a:t>Anti-inflammation [</a:t>
                      </a:r>
                      <a:r>
                        <a:rPr lang="en-GB" u="none" strike="noStrike">
                          <a:effectLst/>
                          <a:hlinkClick r:id="rId10"/>
                        </a:rPr>
                        <a:t>40</a:t>
                      </a:r>
                      <a:r>
                        <a:rPr lang="en-GB">
                          <a:effectLst/>
                        </a:rPr>
                        <a:t>]</a:t>
                      </a:r>
                      <a:br>
                        <a:rPr lang="en-GB">
                          <a:effectLst/>
                        </a:rPr>
                      </a:br>
                      <a:r>
                        <a:rPr lang="en-GB">
                          <a:effectLst/>
                        </a:rPr>
                        <a:t>Antiallergic effect [</a:t>
                      </a:r>
                      <a:r>
                        <a:rPr lang="en-GB" u="none" strike="noStrike">
                          <a:effectLst/>
                          <a:hlinkClick r:id="rId11"/>
                        </a:rPr>
                        <a:t>41</a:t>
                      </a:r>
                      <a:r>
                        <a:rPr lang="en-GB">
                          <a:effectLst/>
                        </a:rPr>
                        <a:t>]</a:t>
                      </a:r>
                    </a:p>
                  </a:txBody>
                  <a:tcPr marL="66675" marR="66675" marT="38100" marB="38100" anchor="ctr"/>
                </a:tc>
                <a:extLst>
                  <a:ext uri="{0D108BD9-81ED-4DB2-BD59-A6C34878D82A}">
                    <a16:rowId xmlns:a16="http://schemas.microsoft.com/office/drawing/2014/main" val="2794530261"/>
                  </a:ext>
                </a:extLst>
              </a:tr>
              <a:tr h="265101">
                <a:tc>
                  <a:txBody>
                    <a:bodyPr/>
                    <a:lstStyle/>
                    <a:p>
                      <a:pPr algn="l"/>
                      <a:r>
                        <a:rPr lang="en-GB">
                          <a:effectLst/>
                        </a:rPr>
                        <a:t>Glycyrrhiza uralensis (Gan Cao)</a:t>
                      </a:r>
                    </a:p>
                  </a:txBody>
                  <a:tcPr marL="66675" marR="66675" marT="38100" marB="38100" anchor="ctr"/>
                </a:tc>
                <a:tc>
                  <a:txBody>
                    <a:bodyPr/>
                    <a:lstStyle/>
                    <a:p>
                      <a:pPr algn="l"/>
                      <a:r>
                        <a:rPr lang="en-GB">
                          <a:effectLst/>
                        </a:rPr>
                        <a:t>Anti-inflammation/antioxidation [</a:t>
                      </a:r>
                      <a:r>
                        <a:rPr lang="en-GB" u="none" strike="noStrike">
                          <a:effectLst/>
                          <a:hlinkClick r:id="rId12"/>
                        </a:rPr>
                        <a:t>42</a:t>
                      </a:r>
                      <a:r>
                        <a:rPr lang="en-GB">
                          <a:effectLst/>
                        </a:rPr>
                        <a:t>] </a:t>
                      </a:r>
                    </a:p>
                  </a:txBody>
                  <a:tcPr marL="66675" marR="66675" marT="38100" marB="38100" anchor="ctr"/>
                </a:tc>
                <a:extLst>
                  <a:ext uri="{0D108BD9-81ED-4DB2-BD59-A6C34878D82A}">
                    <a16:rowId xmlns:a16="http://schemas.microsoft.com/office/drawing/2014/main" val="3605085873"/>
                  </a:ext>
                </a:extLst>
              </a:tr>
              <a:tr h="265101">
                <a:tc>
                  <a:txBody>
                    <a:bodyPr/>
                    <a:lstStyle/>
                    <a:p>
                      <a:pPr algn="l"/>
                      <a:r>
                        <a:rPr lang="en-GB">
                          <a:effectLst/>
                        </a:rPr>
                        <a:t>Rheum palmatum (Da Huang)</a:t>
                      </a:r>
                    </a:p>
                  </a:txBody>
                  <a:tcPr marL="66675" marR="66675" marT="38100" marB="38100" anchor="ctr"/>
                </a:tc>
                <a:tc>
                  <a:txBody>
                    <a:bodyPr/>
                    <a:lstStyle/>
                    <a:p>
                      <a:pPr algn="l"/>
                      <a:r>
                        <a:rPr lang="en-GB">
                          <a:effectLst/>
                        </a:rPr>
                        <a:t>Antiallergic effect [</a:t>
                      </a:r>
                      <a:r>
                        <a:rPr lang="en-GB" u="none" strike="noStrike">
                          <a:effectLst/>
                          <a:hlinkClick r:id="rId13"/>
                        </a:rPr>
                        <a:t>43</a:t>
                      </a:r>
                      <a:r>
                        <a:rPr lang="en-GB">
                          <a:effectLst/>
                        </a:rPr>
                        <a:t>]</a:t>
                      </a:r>
                    </a:p>
                  </a:txBody>
                  <a:tcPr marL="66675" marR="66675" marT="38100" marB="38100" anchor="ctr"/>
                </a:tc>
                <a:extLst>
                  <a:ext uri="{0D108BD9-81ED-4DB2-BD59-A6C34878D82A}">
                    <a16:rowId xmlns:a16="http://schemas.microsoft.com/office/drawing/2014/main" val="4213523499"/>
                  </a:ext>
                </a:extLst>
              </a:tr>
              <a:tr h="265101">
                <a:tc>
                  <a:txBody>
                    <a:bodyPr/>
                    <a:lstStyle/>
                    <a:p>
                      <a:pPr algn="l"/>
                      <a:r>
                        <a:rPr lang="en-GB">
                          <a:effectLst/>
                        </a:rPr>
                        <a:t>Paeonia suffruticosa (Mu Dan Pi)</a:t>
                      </a:r>
                    </a:p>
                  </a:txBody>
                  <a:tcPr marL="66675" marR="66675" marT="38100" marB="38100" anchor="ctr"/>
                </a:tc>
                <a:tc>
                  <a:txBody>
                    <a:bodyPr/>
                    <a:lstStyle/>
                    <a:p>
                      <a:pPr algn="l"/>
                      <a:r>
                        <a:rPr lang="en-GB">
                          <a:effectLst/>
                        </a:rPr>
                        <a:t>Antiallergic effect [</a:t>
                      </a:r>
                      <a:r>
                        <a:rPr lang="en-GB" u="none" strike="noStrike">
                          <a:effectLst/>
                          <a:hlinkClick r:id="rId11"/>
                        </a:rPr>
                        <a:t>41</a:t>
                      </a:r>
                      <a:r>
                        <a:rPr lang="en-GB">
                          <a:effectLst/>
                        </a:rPr>
                        <a:t>] </a:t>
                      </a:r>
                    </a:p>
                  </a:txBody>
                  <a:tcPr marL="66675" marR="66675" marT="38100" marB="38100" anchor="ctr"/>
                </a:tc>
                <a:extLst>
                  <a:ext uri="{0D108BD9-81ED-4DB2-BD59-A6C34878D82A}">
                    <a16:rowId xmlns:a16="http://schemas.microsoft.com/office/drawing/2014/main" val="1391466770"/>
                  </a:ext>
                </a:extLst>
              </a:tr>
              <a:tr h="265101">
                <a:tc>
                  <a:txBody>
                    <a:bodyPr/>
                    <a:lstStyle/>
                    <a:p>
                      <a:pPr algn="l"/>
                      <a:r>
                        <a:rPr lang="en-GB">
                          <a:effectLst/>
                        </a:rPr>
                        <a:t>Kochia scoparia (Di Fu Zi)</a:t>
                      </a:r>
                    </a:p>
                  </a:txBody>
                  <a:tcPr marL="66675" marR="66675" marT="38100" marB="38100" anchor="ctr"/>
                </a:tc>
                <a:tc>
                  <a:txBody>
                    <a:bodyPr/>
                    <a:lstStyle/>
                    <a:p>
                      <a:pPr algn="l"/>
                      <a:r>
                        <a:rPr lang="en-GB">
                          <a:effectLst/>
                        </a:rPr>
                        <a:t>Antiallergic effect [</a:t>
                      </a:r>
                      <a:r>
                        <a:rPr lang="en-GB" u="none" strike="noStrike">
                          <a:effectLst/>
                          <a:hlinkClick r:id="rId14"/>
                        </a:rPr>
                        <a:t>44</a:t>
                      </a:r>
                      <a:r>
                        <a:rPr lang="en-GB">
                          <a:effectLst/>
                        </a:rPr>
                        <a:t>]</a:t>
                      </a:r>
                    </a:p>
                  </a:txBody>
                  <a:tcPr marL="66675" marR="66675" marT="38100" marB="38100" anchor="ctr"/>
                </a:tc>
                <a:extLst>
                  <a:ext uri="{0D108BD9-81ED-4DB2-BD59-A6C34878D82A}">
                    <a16:rowId xmlns:a16="http://schemas.microsoft.com/office/drawing/2014/main" val="3444850659"/>
                  </a:ext>
                </a:extLst>
              </a:tr>
              <a:tr h="265101">
                <a:tc gridSpan="2">
                  <a:txBody>
                    <a:bodyPr/>
                    <a:lstStyle/>
                    <a:p>
                      <a:pPr algn="ctr"/>
                      <a:endParaRPr lang="en-GB">
                        <a:effectLst/>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158696125"/>
                  </a:ext>
                </a:extLst>
              </a:tr>
              <a:tr h="265101">
                <a:tc>
                  <a:txBody>
                    <a:bodyPr/>
                    <a:lstStyle/>
                    <a:p>
                      <a:pPr algn="l"/>
                      <a:r>
                        <a:rPr lang="en-GB">
                          <a:effectLst/>
                        </a:rPr>
                        <a:t>Herbal formula (HF)</a:t>
                      </a:r>
                    </a:p>
                  </a:txBody>
                  <a:tcPr marL="66675" marR="66675" marT="38100" marB="38100" anchor="ctr"/>
                </a:tc>
                <a:tc>
                  <a:txBody>
                    <a:bodyPr/>
                    <a:lstStyle/>
                    <a:p>
                      <a:pPr algn="l"/>
                      <a:r>
                        <a:rPr lang="en-GB">
                          <a:effectLst/>
                        </a:rPr>
                        <a:t> </a:t>
                      </a:r>
                    </a:p>
                  </a:txBody>
                  <a:tcPr marL="66675" marR="66675" marT="38100" marB="38100" anchor="ctr"/>
                </a:tc>
                <a:extLst>
                  <a:ext uri="{0D108BD9-81ED-4DB2-BD59-A6C34878D82A}">
                    <a16:rowId xmlns:a16="http://schemas.microsoft.com/office/drawing/2014/main" val="2574634001"/>
                  </a:ext>
                </a:extLst>
              </a:tr>
              <a:tr h="680042">
                <a:tc>
                  <a:txBody>
                    <a:bodyPr/>
                    <a:lstStyle/>
                    <a:p>
                      <a:pPr algn="l"/>
                      <a:r>
                        <a:rPr lang="en-GB">
                          <a:effectLst/>
                        </a:rPr>
                        <a:t>Xiao-Feng-San</a:t>
                      </a:r>
                    </a:p>
                  </a:txBody>
                  <a:tcPr marL="66675" marR="66675" marT="38100" marB="38100" anchor="ctr"/>
                </a:tc>
                <a:tc>
                  <a:txBody>
                    <a:bodyPr/>
                    <a:lstStyle/>
                    <a:p>
                      <a:pPr algn="l"/>
                      <a:r>
                        <a:rPr lang="en-GB">
                          <a:effectLst/>
                        </a:rPr>
                        <a:t>Antiallergic effect [</a:t>
                      </a:r>
                      <a:r>
                        <a:rPr lang="en-GB" u="none" strike="noStrike">
                          <a:effectLst/>
                          <a:hlinkClick r:id="rId15"/>
                        </a:rPr>
                        <a:t>45</a:t>
                      </a:r>
                      <a:r>
                        <a:rPr lang="en-GB">
                          <a:effectLst/>
                        </a:rPr>
                        <a:t>, </a:t>
                      </a:r>
                      <a:r>
                        <a:rPr lang="en-GB" u="none" strike="noStrike">
                          <a:effectLst/>
                          <a:hlinkClick r:id="rId16"/>
                        </a:rPr>
                        <a:t>46</a:t>
                      </a:r>
                      <a:r>
                        <a:rPr lang="en-GB">
                          <a:effectLst/>
                        </a:rPr>
                        <a:t>] </a:t>
                      </a:r>
                      <a:br>
                        <a:rPr lang="en-GB">
                          <a:effectLst/>
                        </a:rPr>
                      </a:br>
                      <a:r>
                        <a:rPr lang="en-GB">
                          <a:effectLst/>
                        </a:rPr>
                        <a:t>Antioxidation/anti-inflammation [</a:t>
                      </a:r>
                      <a:r>
                        <a:rPr lang="en-GB" u="none" strike="noStrike">
                          <a:effectLst/>
                          <a:hlinkClick r:id="rId17"/>
                        </a:rPr>
                        <a:t>47</a:t>
                      </a:r>
                      <a:r>
                        <a:rPr lang="en-GB">
                          <a:effectLst/>
                        </a:rPr>
                        <a:t>] </a:t>
                      </a:r>
                      <a:br>
                        <a:rPr lang="en-GB">
                          <a:effectLst/>
                        </a:rPr>
                      </a:br>
                      <a:r>
                        <a:rPr lang="en-GB">
                          <a:effectLst/>
                        </a:rPr>
                        <a:t>Immunomodulation of Th1/Th2 balance [</a:t>
                      </a:r>
                      <a:r>
                        <a:rPr lang="en-GB" u="none" strike="noStrike">
                          <a:effectLst/>
                          <a:hlinkClick r:id="rId18"/>
                        </a:rPr>
                        <a:t>48</a:t>
                      </a:r>
                      <a:r>
                        <a:rPr lang="en-GB">
                          <a:effectLst/>
                        </a:rPr>
                        <a:t>]</a:t>
                      </a:r>
                    </a:p>
                  </a:txBody>
                  <a:tcPr marL="66675" marR="66675" marT="38100" marB="38100" anchor="ctr"/>
                </a:tc>
                <a:extLst>
                  <a:ext uri="{0D108BD9-81ED-4DB2-BD59-A6C34878D82A}">
                    <a16:rowId xmlns:a16="http://schemas.microsoft.com/office/drawing/2014/main" val="2518843968"/>
                  </a:ext>
                </a:extLst>
              </a:tr>
              <a:tr h="680042">
                <a:tc>
                  <a:txBody>
                    <a:bodyPr/>
                    <a:lstStyle/>
                    <a:p>
                      <a:pPr algn="l"/>
                      <a:r>
                        <a:rPr lang="en-GB">
                          <a:effectLst/>
                        </a:rPr>
                        <a:t>Huang-Lian-Jie-Du-Tang </a:t>
                      </a:r>
                    </a:p>
                  </a:txBody>
                  <a:tcPr marL="66675" marR="66675" marT="38100" marB="38100" anchor="ctr"/>
                </a:tc>
                <a:tc>
                  <a:txBody>
                    <a:bodyPr/>
                    <a:lstStyle/>
                    <a:p>
                      <a:pPr algn="l"/>
                      <a:r>
                        <a:rPr lang="en-GB" dirty="0">
                          <a:effectLst/>
                        </a:rPr>
                        <a:t>Anti-inflammation, decreasing cellular adhesion molecule expression [</a:t>
                      </a:r>
                      <a:r>
                        <a:rPr lang="en-GB" u="none" strike="noStrike" dirty="0">
                          <a:effectLst/>
                          <a:hlinkClick r:id="rId19"/>
                        </a:rPr>
                        <a:t>49</a:t>
                      </a:r>
                      <a:r>
                        <a:rPr lang="en-GB" dirty="0">
                          <a:effectLst/>
                        </a:rPr>
                        <a:t>]</a:t>
                      </a:r>
                      <a:br>
                        <a:rPr lang="en-GB" dirty="0">
                          <a:effectLst/>
                        </a:rPr>
                      </a:br>
                      <a:r>
                        <a:rPr lang="en-GB" dirty="0">
                          <a:effectLst/>
                        </a:rPr>
                        <a:t>Immunomodulation of Th1/Th2 balance [</a:t>
                      </a:r>
                      <a:r>
                        <a:rPr lang="en-GB" u="none" strike="noStrike" dirty="0">
                          <a:effectLst/>
                          <a:hlinkClick r:id="rId18"/>
                        </a:rPr>
                        <a:t>48</a:t>
                      </a:r>
                      <a:r>
                        <a:rPr lang="en-GB" dirty="0">
                          <a:effectLst/>
                        </a:rPr>
                        <a:t>]</a:t>
                      </a:r>
                    </a:p>
                  </a:txBody>
                  <a:tcPr marL="66675" marR="66675" marT="38100" marB="38100" anchor="ctr"/>
                </a:tc>
                <a:extLst>
                  <a:ext uri="{0D108BD9-81ED-4DB2-BD59-A6C34878D82A}">
                    <a16:rowId xmlns:a16="http://schemas.microsoft.com/office/drawing/2014/main" val="2005739197"/>
                  </a:ext>
                </a:extLst>
              </a:tr>
            </a:tbl>
          </a:graphicData>
        </a:graphic>
      </p:graphicFrame>
    </p:spTree>
    <p:extLst>
      <p:ext uri="{BB962C8B-B14F-4D97-AF65-F5344CB8AC3E}">
        <p14:creationId xmlns:p14="http://schemas.microsoft.com/office/powerpoint/2010/main" val="4151565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table full of food&#10;&#10;Description generated with high confidence">
            <a:extLst>
              <a:ext uri="{FF2B5EF4-FFF2-40B4-BE49-F238E27FC236}">
                <a16:creationId xmlns:a16="http://schemas.microsoft.com/office/drawing/2014/main" id="{BFA8AEAB-44DE-4BA8-9729-37C820B0A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042" r="7085"/>
          <a:stretch/>
        </p:blipFill>
        <p:spPr>
          <a:xfrm>
            <a:off x="6450155" y="10"/>
            <a:ext cx="6863280"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8DAEDC4B-C39D-4CAC-9C7F-2160930DA5CD}"/>
              </a:ext>
            </a:extLst>
          </p:cNvPr>
          <p:cNvSpPr txBox="1"/>
          <p:nvPr/>
        </p:nvSpPr>
        <p:spPr>
          <a:xfrm>
            <a:off x="432413" y="382035"/>
            <a:ext cx="4992624" cy="117376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200" dirty="0" err="1">
                <a:ea typeface="+mj-ea"/>
                <a:cs typeface="Arial"/>
              </a:rPr>
              <a:t>Zemphyte</a:t>
            </a:r>
            <a:r>
              <a:rPr lang="en-US" sz="3200" dirty="0">
                <a:ea typeface="+mj-ea"/>
                <a:cs typeface="Arial"/>
              </a:rPr>
              <a:t> Trials</a:t>
            </a:r>
          </a:p>
          <a:p>
            <a:pPr>
              <a:lnSpc>
                <a:spcPct val="90000"/>
              </a:lnSpc>
              <a:spcBef>
                <a:spcPct val="0"/>
              </a:spcBef>
              <a:spcAft>
                <a:spcPts val="600"/>
              </a:spcAft>
            </a:pPr>
            <a:endParaRPr lang="en-US" sz="3400" dirty="0">
              <a:latin typeface="+mj-lt"/>
              <a:ea typeface="+mj-ea"/>
              <a:cs typeface="+mj-cs"/>
            </a:endParaRPr>
          </a:p>
        </p:txBody>
      </p:sp>
      <p:sp>
        <p:nvSpPr>
          <p:cNvPr id="2" name="TextBox 1">
            <a:extLst>
              <a:ext uri="{FF2B5EF4-FFF2-40B4-BE49-F238E27FC236}">
                <a16:creationId xmlns:a16="http://schemas.microsoft.com/office/drawing/2014/main" id="{AB4AE5F8-ADB4-4C47-B816-2C1693E6CF42}"/>
              </a:ext>
            </a:extLst>
          </p:cNvPr>
          <p:cNvSpPr txBox="1"/>
          <p:nvPr/>
        </p:nvSpPr>
        <p:spPr>
          <a:xfrm>
            <a:off x="288640" y="1545290"/>
            <a:ext cx="5727134" cy="47969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indent="-228600">
              <a:lnSpc>
                <a:spcPct val="90000"/>
              </a:lnSpc>
              <a:spcAft>
                <a:spcPts val="600"/>
              </a:spcAft>
              <a:buFont typeface="Arial" panose="020B0604020202020204" pitchFamily="34" charset="0"/>
              <a:buChar char="•"/>
            </a:pPr>
            <a:r>
              <a:rPr lang="en-US" dirty="0"/>
              <a:t>1993,  </a:t>
            </a:r>
            <a:r>
              <a:rPr lang="en-US" dirty="0" err="1"/>
              <a:t>Phytopharm</a:t>
            </a:r>
            <a:r>
              <a:rPr lang="en-US" dirty="0"/>
              <a:t> Plc  was efficacious for the treatment of Acute Dermatitis in both children and adults in the UK. Using </a:t>
            </a:r>
            <a:r>
              <a:rPr lang="en-US" dirty="0" err="1"/>
              <a:t>Zemphyte</a:t>
            </a:r>
            <a:r>
              <a:rPr lang="en-US" dirty="0"/>
              <a:t> which is a Chinese Herbal Extract.</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The randomized trial was done in the U.K. </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37 children were treated with a prescription formulated/placebo treatment for 8 weeks. </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The findings were:</a:t>
            </a:r>
            <a:endParaRPr lang="en-US" dirty="0">
              <a:cs typeface="Calibri"/>
            </a:endParaRPr>
          </a:p>
          <a:p>
            <a:pPr marL="285750" indent="-228600">
              <a:lnSpc>
                <a:spcPct val="90000"/>
              </a:lnSpc>
              <a:spcAft>
                <a:spcPts val="600"/>
              </a:spcAft>
              <a:buFont typeface="Arial" panose="020B0604020202020204" pitchFamily="34" charset="0"/>
              <a:buChar char="•"/>
            </a:pPr>
            <a:r>
              <a:rPr lang="en-US" dirty="0"/>
              <a:t>The active treatment was more effective than the placebo.</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marL="285750" indent="-228600">
              <a:lnSpc>
                <a:spcPct val="90000"/>
              </a:lnSpc>
              <a:spcAft>
                <a:spcPts val="600"/>
              </a:spcAft>
              <a:buFont typeface="Arial" panose="020B0604020202020204" pitchFamily="34" charset="0"/>
              <a:buChar char="•"/>
            </a:pPr>
            <a:r>
              <a:rPr lang="en-US" dirty="0"/>
              <a:t>No evidence of any </a:t>
            </a:r>
            <a:r>
              <a:rPr lang="en-US" dirty="0" err="1"/>
              <a:t>haematological</a:t>
            </a:r>
            <a:r>
              <a:rPr lang="en-US" dirty="0"/>
              <a:t>, renal or hepatic toxicity.</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marL="285750" indent="-228600">
              <a:lnSpc>
                <a:spcPct val="90000"/>
              </a:lnSpc>
              <a:spcAft>
                <a:spcPts val="600"/>
              </a:spcAft>
              <a:buFont typeface="Arial" panose="020B0604020202020204" pitchFamily="34" charset="0"/>
              <a:buChar char="•"/>
            </a:pPr>
            <a:r>
              <a:rPr lang="en-US" dirty="0"/>
              <a:t>Conclusion indicated that the Chinese Medicinal Herbs used in the trial had therapeutic benefits in treating Eczema and other skin conditions. (</a:t>
            </a:r>
            <a:r>
              <a:rPr lang="en-US" dirty="0" err="1"/>
              <a:t>sheehan</a:t>
            </a:r>
            <a:r>
              <a:rPr lang="en-US" dirty="0"/>
              <a:t> et al, 1993).</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Despite the efficacy reported in the UK trials, a subsequent randomized placebo-controlled, cross-over trial (RCT) of the same decoction in Hong Kong failed to demonstrate beneficial effects on Chinese patients with recalcitrant Eczema in Hong Kong </a:t>
            </a:r>
            <a:endParaRPr lang="en-US" dirty="0">
              <a:cs typeface="Calibri"/>
            </a:endParaRPr>
          </a:p>
          <a:p>
            <a:pPr indent="-228600">
              <a:lnSpc>
                <a:spcPct val="90000"/>
              </a:lnSpc>
              <a:spcAft>
                <a:spcPts val="600"/>
              </a:spcAft>
              <a:buFont typeface="Arial" panose="020B0604020202020204" pitchFamily="34" charset="0"/>
              <a:buChar char="•"/>
            </a:pPr>
            <a:endParaRPr lang="en-US" sz="800" dirty="0"/>
          </a:p>
        </p:txBody>
      </p:sp>
      <p:sp>
        <p:nvSpPr>
          <p:cNvPr id="5" name="TextBox 4">
            <a:extLst>
              <a:ext uri="{FF2B5EF4-FFF2-40B4-BE49-F238E27FC236}">
                <a16:creationId xmlns:a16="http://schemas.microsoft.com/office/drawing/2014/main" id="{F0F9BCFC-FDFE-40DA-943A-C5E491FE0670}"/>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6" name="TextBox 5">
            <a:extLst>
              <a:ext uri="{FF2B5EF4-FFF2-40B4-BE49-F238E27FC236}">
                <a16:creationId xmlns:a16="http://schemas.microsoft.com/office/drawing/2014/main" id="{0DFD8D76-21D5-403F-8B00-C37EED023232}"/>
              </a:ext>
            </a:extLst>
          </p:cNvPr>
          <p:cNvSpPr txBox="1"/>
          <p:nvPr/>
        </p:nvSpPr>
        <p:spPr>
          <a:xfrm>
            <a:off x="185525" y="63422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3118036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679BFD-3594-4216-A16E-051FB0C9876C}"/>
              </a:ext>
            </a:extLst>
          </p:cNvPr>
          <p:cNvSpPr txBox="1"/>
          <p:nvPr/>
        </p:nvSpPr>
        <p:spPr>
          <a:xfrm>
            <a:off x="526211" y="511834"/>
            <a:ext cx="314576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err="1">
                <a:ea typeface="+mn-lt"/>
                <a:cs typeface="+mn-lt"/>
              </a:rPr>
              <a:t>PentaHerbs</a:t>
            </a:r>
            <a:r>
              <a:rPr lang="en-GB" sz="3200" dirty="0">
                <a:ea typeface="+mn-lt"/>
                <a:cs typeface="+mn-lt"/>
              </a:rPr>
              <a:t> trials</a:t>
            </a:r>
          </a:p>
        </p:txBody>
      </p:sp>
      <p:sp>
        <p:nvSpPr>
          <p:cNvPr id="3" name="TextBox 2">
            <a:extLst>
              <a:ext uri="{FF2B5EF4-FFF2-40B4-BE49-F238E27FC236}">
                <a16:creationId xmlns:a16="http://schemas.microsoft.com/office/drawing/2014/main" id="{23E8B9C3-8B4B-4B8C-A5B7-AE88A8649B0B}"/>
              </a:ext>
            </a:extLst>
          </p:cNvPr>
          <p:cNvSpPr txBox="1"/>
          <p:nvPr/>
        </p:nvSpPr>
        <p:spPr>
          <a:xfrm>
            <a:off x="439049" y="1143540"/>
            <a:ext cx="566180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 a pilot study, Hon </a:t>
            </a:r>
            <a:r>
              <a:rPr lang="en-GB" i="1" dirty="0">
                <a:ea typeface="+mn-lt"/>
                <a:cs typeface="+mn-lt"/>
              </a:rPr>
              <a:t>et al, (2008)</a:t>
            </a:r>
            <a:r>
              <a:rPr lang="en-GB" dirty="0">
                <a:ea typeface="+mn-lt"/>
                <a:cs typeface="+mn-lt"/>
              </a:rPr>
              <a:t> evaluated the clinical and biochemical effects of a Chinese medicine capsule (</a:t>
            </a:r>
            <a:r>
              <a:rPr lang="en-GB" dirty="0" err="1">
                <a:ea typeface="+mn-lt"/>
                <a:cs typeface="+mn-lt"/>
              </a:rPr>
              <a:t>PentaHerbs</a:t>
            </a:r>
            <a:r>
              <a:rPr lang="en-GB" dirty="0">
                <a:ea typeface="+mn-lt"/>
                <a:cs typeface="+mn-lt"/>
              </a:rPr>
              <a:t> capsule) in children with Eczema.</a:t>
            </a:r>
          </a:p>
          <a:p>
            <a:endParaRPr lang="en-GB" dirty="0">
              <a:ea typeface="+mn-lt"/>
              <a:cs typeface="+mn-lt"/>
            </a:endParaRPr>
          </a:p>
          <a:p>
            <a:endParaRPr lang="en-GB" dirty="0">
              <a:ea typeface="+mn-lt"/>
              <a:cs typeface="+mn-lt"/>
            </a:endParaRPr>
          </a:p>
          <a:p>
            <a:pPr marL="285750" indent="-285750">
              <a:buFont typeface="Arial"/>
              <a:buChar char="•"/>
            </a:pPr>
            <a:r>
              <a:rPr lang="en-GB" dirty="0">
                <a:ea typeface="+mn-lt"/>
                <a:cs typeface="+mn-lt"/>
              </a:rPr>
              <a:t>The formulation was palatable and well tolerated.</a:t>
            </a:r>
          </a:p>
          <a:p>
            <a:endParaRPr lang="en-GB" dirty="0">
              <a:ea typeface="+mn-lt"/>
              <a:cs typeface="+mn-lt"/>
            </a:endParaRPr>
          </a:p>
          <a:p>
            <a:pPr marL="285750" indent="-285750">
              <a:buFont typeface="Arial"/>
              <a:buChar char="•"/>
            </a:pPr>
            <a:r>
              <a:rPr lang="en-GB" dirty="0">
                <a:ea typeface="+mn-lt"/>
                <a:cs typeface="+mn-lt"/>
              </a:rPr>
              <a:t>No serious adverse effects were observed between the groups. </a:t>
            </a: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The total amount of topical corticosteroid used was also significantly reduced by one-third.</a:t>
            </a:r>
          </a:p>
          <a:p>
            <a:pPr marL="285750" indent="-285750">
              <a:buFont typeface="Arial"/>
              <a:buChar char="•"/>
            </a:pPr>
            <a:endParaRPr lang="en-GB" dirty="0">
              <a:ea typeface="+mn-lt"/>
              <a:cs typeface="+mn-lt"/>
            </a:endParaRPr>
          </a:p>
          <a:p>
            <a:endParaRPr lang="en-GB" dirty="0">
              <a:ea typeface="+mn-lt"/>
              <a:cs typeface="+mn-lt"/>
            </a:endParaRPr>
          </a:p>
          <a:p>
            <a:pPr marL="285750" indent="-285750">
              <a:buFont typeface="Arial"/>
              <a:buChar char="•"/>
            </a:pPr>
            <a:r>
              <a:rPr lang="en-GB" dirty="0">
                <a:ea typeface="+mn-lt"/>
                <a:cs typeface="+mn-lt"/>
              </a:rPr>
              <a:t>The investigators concluded that the </a:t>
            </a:r>
            <a:r>
              <a:rPr lang="en-GB" dirty="0" err="1">
                <a:ea typeface="+mn-lt"/>
                <a:cs typeface="+mn-lt"/>
              </a:rPr>
              <a:t>PentaHerbs</a:t>
            </a:r>
            <a:r>
              <a:rPr lang="en-GB" dirty="0">
                <a:ea typeface="+mn-lt"/>
                <a:cs typeface="+mn-lt"/>
              </a:rPr>
              <a:t> formulation is efficacious in improving quality of life and reducing topical corticosteroid use in children with moderate-to-severe Eczema.</a:t>
            </a:r>
            <a:endParaRPr lang="en-GB" dirty="0">
              <a:cs typeface="Calibri"/>
            </a:endParaRPr>
          </a:p>
          <a:p>
            <a:pPr marL="285750" indent="-285750" algn="l">
              <a:buFont typeface="Arial"/>
              <a:buChar char="•"/>
            </a:pPr>
            <a:endParaRPr lang="en-GB" dirty="0">
              <a:cs typeface="Calibri"/>
            </a:endParaRPr>
          </a:p>
          <a:p>
            <a:pPr marL="285750" indent="-285750">
              <a:buFont typeface="Arial"/>
              <a:buChar char="•"/>
            </a:pPr>
            <a:endParaRPr lang="en-GB" dirty="0">
              <a:cs typeface="Calibri"/>
            </a:endParaRPr>
          </a:p>
          <a:p>
            <a:endParaRPr lang="en-GB" dirty="0">
              <a:cs typeface="Calibri"/>
            </a:endParaRPr>
          </a:p>
        </p:txBody>
      </p:sp>
      <p:sp>
        <p:nvSpPr>
          <p:cNvPr id="6" name="TextBox 5">
            <a:extLst>
              <a:ext uri="{FF2B5EF4-FFF2-40B4-BE49-F238E27FC236}">
                <a16:creationId xmlns:a16="http://schemas.microsoft.com/office/drawing/2014/main" id="{0420DA95-7415-42DD-ADDF-26189F1DDBC3}"/>
              </a:ext>
            </a:extLst>
          </p:cNvPr>
          <p:cNvSpPr txBox="1"/>
          <p:nvPr/>
        </p:nvSpPr>
        <p:spPr>
          <a:xfrm>
            <a:off x="10255550" y="2188054"/>
            <a:ext cx="1587500" cy="317500"/>
          </a:xfrm>
          <a:prstGeom prst="rect">
            <a:avLst/>
          </a:prstGeom>
        </p:spPr>
        <p:txBody>
          <a:bodyPr anchor="t">
            <a:normAutofit fontScale="92500" lnSpcReduction="20000"/>
          </a:bodyPr>
          <a:lstStyle/>
          <a:p>
            <a:endParaRPr lang="en-US">
              <a:cs typeface="Calibri"/>
            </a:endParaRPr>
          </a:p>
        </p:txBody>
      </p:sp>
      <p:pic>
        <p:nvPicPr>
          <p:cNvPr id="13" name="Picture 5" descr="A pile of food&#10;&#10;Description generated with high confidence">
            <a:extLst>
              <a:ext uri="{FF2B5EF4-FFF2-40B4-BE49-F238E27FC236}">
                <a16:creationId xmlns:a16="http://schemas.microsoft.com/office/drawing/2014/main" id="{081EBEDB-95FA-44E9-B305-1BE923C17A4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127"/>
          <a:stretch/>
        </p:blipFill>
        <p:spPr>
          <a:xfrm>
            <a:off x="6018832" y="10"/>
            <a:ext cx="617316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4" name="TextBox 3">
            <a:extLst>
              <a:ext uri="{FF2B5EF4-FFF2-40B4-BE49-F238E27FC236}">
                <a16:creationId xmlns:a16="http://schemas.microsoft.com/office/drawing/2014/main" id="{FAAE57BC-92BA-4A61-8E2D-DB584B2ADA03}"/>
              </a:ext>
            </a:extLst>
          </p:cNvPr>
          <p:cNvSpPr txBox="1"/>
          <p:nvPr/>
        </p:nvSpPr>
        <p:spPr>
          <a:xfrm>
            <a:off x="0" y="63461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873178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A0543B-D99F-4E61-80C7-2D2D37EE63E3}"/>
              </a:ext>
            </a:extLst>
          </p:cNvPr>
          <p:cNvSpPr txBox="1"/>
          <p:nvPr/>
        </p:nvSpPr>
        <p:spPr>
          <a:xfrm>
            <a:off x="496559" y="314349"/>
            <a:ext cx="408029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cs typeface="Calibri"/>
              </a:rPr>
              <a:t>Adverse side Affects</a:t>
            </a:r>
          </a:p>
        </p:txBody>
      </p:sp>
      <p:sp>
        <p:nvSpPr>
          <p:cNvPr id="3" name="TextBox 2">
            <a:extLst>
              <a:ext uri="{FF2B5EF4-FFF2-40B4-BE49-F238E27FC236}">
                <a16:creationId xmlns:a16="http://schemas.microsoft.com/office/drawing/2014/main" id="{06ADDC88-F668-45F9-8843-92170895B367}"/>
              </a:ext>
            </a:extLst>
          </p:cNvPr>
          <p:cNvSpPr txBox="1"/>
          <p:nvPr/>
        </p:nvSpPr>
        <p:spPr>
          <a:xfrm>
            <a:off x="496559" y="899124"/>
            <a:ext cx="7171425" cy="652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So many trials have been done over the years with promising conclusions however there has also been reports of adverse reactions:</a:t>
            </a:r>
          </a:p>
          <a:p>
            <a:endParaRPr lang="en-GB" dirty="0">
              <a:ea typeface="+mn-lt"/>
              <a:cs typeface="+mn-lt"/>
            </a:endParaRPr>
          </a:p>
          <a:p>
            <a:r>
              <a:rPr lang="en-GB" dirty="0">
                <a:ea typeface="+mn-lt"/>
                <a:cs typeface="+mn-lt"/>
              </a:rPr>
              <a:t>Adverse effects of some Chinese herbal medicine have been reported from a controlled trial of traditional Chinese herbal medicine in Chinese patients with recalcitrant atopic dermatitis.(</a:t>
            </a:r>
            <a:r>
              <a:rPr lang="en-GB" dirty="0" err="1">
                <a:ea typeface="+mn-lt"/>
                <a:cs typeface="+mn-lt"/>
              </a:rPr>
              <a:t>fung</a:t>
            </a:r>
            <a:r>
              <a:rPr lang="en-GB" dirty="0">
                <a:ea typeface="+mn-lt"/>
                <a:cs typeface="+mn-lt"/>
              </a:rPr>
              <a:t> et al,</a:t>
            </a:r>
            <a:r>
              <a:rPr lang="en-GB" i="1" dirty="0">
                <a:ea typeface="+mn-lt"/>
                <a:cs typeface="+mn-lt"/>
              </a:rPr>
              <a:t> 1999)</a:t>
            </a:r>
            <a:endParaRPr lang="en-GB" dirty="0">
              <a:cs typeface="Calibri"/>
            </a:endParaRPr>
          </a:p>
          <a:p>
            <a:br>
              <a:rPr lang="en-US" dirty="0"/>
            </a:br>
            <a:r>
              <a:rPr lang="en-GB" dirty="0">
                <a:ea typeface="+mn-lt"/>
                <a:cs typeface="+mn-lt"/>
              </a:rPr>
              <a:t>Reports of 11 cases of liver damage following the use of Chinese herbal medicine for skin conditions (Adverse effects of some Chinese herbal medicine have been reported. (</a:t>
            </a:r>
            <a:r>
              <a:rPr lang="en-GB" dirty="0" err="1">
                <a:ea typeface="+mn-lt"/>
                <a:cs typeface="+mn-lt"/>
              </a:rPr>
              <a:t>Perharic</a:t>
            </a:r>
            <a:r>
              <a:rPr lang="en-GB" dirty="0">
                <a:ea typeface="+mn-lt"/>
                <a:cs typeface="+mn-lt"/>
              </a:rPr>
              <a:t> </a:t>
            </a:r>
            <a:r>
              <a:rPr lang="en-GB" i="1" dirty="0">
                <a:ea typeface="+mn-lt"/>
                <a:cs typeface="+mn-lt"/>
              </a:rPr>
              <a:t>et al, 1995).</a:t>
            </a:r>
            <a:endParaRPr lang="en-GB" dirty="0">
              <a:ea typeface="+mn-lt"/>
              <a:cs typeface="+mn-lt"/>
            </a:endParaRPr>
          </a:p>
          <a:p>
            <a:endParaRPr lang="en-GB" i="1" dirty="0">
              <a:cs typeface="Calibri" panose="020F0502020204030204"/>
            </a:endParaRPr>
          </a:p>
          <a:p>
            <a:r>
              <a:rPr lang="en-GB" dirty="0">
                <a:ea typeface="+mn-lt"/>
                <a:cs typeface="+mn-lt"/>
              </a:rPr>
              <a:t>Ferguson </a:t>
            </a:r>
            <a:r>
              <a:rPr lang="en-GB" i="1" dirty="0">
                <a:ea typeface="+mn-lt"/>
                <a:cs typeface="+mn-lt"/>
              </a:rPr>
              <a:t>et al</a:t>
            </a:r>
            <a:r>
              <a:rPr lang="en-GB" dirty="0">
                <a:ea typeface="+mn-lt"/>
                <a:cs typeface="+mn-lt"/>
              </a:rPr>
              <a:t>. reported that a patient with eczema developed a severe cardiomyopathy after a 2-week course of Chinese herbal medicine.(Ferguson </a:t>
            </a:r>
            <a:r>
              <a:rPr lang="en-GB" i="1" dirty="0">
                <a:ea typeface="+mn-lt"/>
                <a:cs typeface="+mn-lt"/>
              </a:rPr>
              <a:t>et al,1997).</a:t>
            </a:r>
            <a:endParaRPr lang="en-GB" dirty="0"/>
          </a:p>
          <a:p>
            <a:endParaRPr lang="en-GB" i="1" dirty="0">
              <a:cs typeface="Calibri" panose="020F0502020204030204"/>
            </a:endParaRPr>
          </a:p>
          <a:p>
            <a:pPr marL="57150">
              <a:lnSpc>
                <a:spcPct val="90000"/>
              </a:lnSpc>
              <a:spcAft>
                <a:spcPts val="600"/>
              </a:spcAft>
            </a:pPr>
            <a:r>
              <a:rPr lang="en-US" dirty="0">
                <a:ea typeface="+mn-lt"/>
                <a:cs typeface="+mn-lt"/>
              </a:rPr>
              <a:t>Chinese herbs have been found to be contaminated with toxic compounds including heavy metals, pesticides and microorganisms which can cause serious side effects. </a:t>
            </a:r>
          </a:p>
          <a:p>
            <a:pPr marL="57150">
              <a:lnSpc>
                <a:spcPct val="90000"/>
              </a:lnSpc>
              <a:spcAft>
                <a:spcPts val="600"/>
              </a:spcAft>
            </a:pPr>
            <a:endParaRPr lang="en-US" dirty="0">
              <a:ea typeface="+mn-lt"/>
              <a:cs typeface="+mn-lt"/>
            </a:endParaRPr>
          </a:p>
          <a:p>
            <a:pPr marL="57150">
              <a:lnSpc>
                <a:spcPct val="90000"/>
              </a:lnSpc>
              <a:spcAft>
                <a:spcPts val="600"/>
              </a:spcAft>
            </a:pPr>
            <a:r>
              <a:rPr lang="en-US" dirty="0">
                <a:ea typeface="+mn-lt"/>
                <a:cs typeface="+mn-lt"/>
              </a:rPr>
              <a:t>Also manufacturing errors where herbs have been mis labelled have resulted in serious complications.</a:t>
            </a:r>
          </a:p>
          <a:p>
            <a:endParaRPr lang="en-GB" i="1" dirty="0">
              <a:cs typeface="Calibri" panose="020F0502020204030204"/>
            </a:endParaRPr>
          </a:p>
          <a:p>
            <a:endParaRPr lang="en-GB" i="1" dirty="0">
              <a:cs typeface="Calibri" panose="020F0502020204030204"/>
            </a:endParaRPr>
          </a:p>
        </p:txBody>
      </p:sp>
      <p:pic>
        <p:nvPicPr>
          <p:cNvPr id="7" name="Picture 4" descr="A table full of food&#10;&#10;Description generated with high confidence">
            <a:extLst>
              <a:ext uri="{FF2B5EF4-FFF2-40B4-BE49-F238E27FC236}">
                <a16:creationId xmlns:a16="http://schemas.microsoft.com/office/drawing/2014/main" id="{C53D8CE0-0631-441E-8B31-BAF5BB7B4B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042" r="7085"/>
          <a:stretch/>
        </p:blipFill>
        <p:spPr>
          <a:xfrm>
            <a:off x="7240909" y="10"/>
            <a:ext cx="6072526"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4" name="TextBox 3">
            <a:extLst>
              <a:ext uri="{FF2B5EF4-FFF2-40B4-BE49-F238E27FC236}">
                <a16:creationId xmlns:a16="http://schemas.microsoft.com/office/drawing/2014/main" id="{FF132EA7-59D3-4ADC-8002-3CDA15A3683E}"/>
              </a:ext>
            </a:extLst>
          </p:cNvPr>
          <p:cNvSpPr txBox="1"/>
          <p:nvPr/>
        </p:nvSpPr>
        <p:spPr>
          <a:xfrm>
            <a:off x="10101105" y="64886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7703738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67879F-D2C4-4FD8-B9A5-8B54DD0C711E}"/>
              </a:ext>
            </a:extLst>
          </p:cNvPr>
          <p:cNvSpPr txBox="1"/>
          <p:nvPr/>
        </p:nvSpPr>
        <p:spPr>
          <a:xfrm>
            <a:off x="360682" y="339554"/>
            <a:ext cx="5704529" cy="11280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dirty="0">
                <a:ea typeface="+mj-ea"/>
                <a:cs typeface="Arial"/>
              </a:rPr>
              <a:t>Orthodox Treatment of Eczema</a:t>
            </a:r>
          </a:p>
        </p:txBody>
      </p:sp>
      <p:sp>
        <p:nvSpPr>
          <p:cNvPr id="3" name="TextBox 2">
            <a:extLst>
              <a:ext uri="{FF2B5EF4-FFF2-40B4-BE49-F238E27FC236}">
                <a16:creationId xmlns:a16="http://schemas.microsoft.com/office/drawing/2014/main" id="{9987AEE3-795D-4831-B25B-1A280089C08B}"/>
              </a:ext>
            </a:extLst>
          </p:cNvPr>
          <p:cNvSpPr txBox="1"/>
          <p:nvPr/>
        </p:nvSpPr>
        <p:spPr>
          <a:xfrm>
            <a:off x="360682" y="1554128"/>
            <a:ext cx="5005122" cy="53023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dirty="0">
                <a:latin typeface="Arial"/>
                <a:cs typeface="Arial"/>
              </a:rPr>
              <a:t>Treatment of atopic eczema in the UK is characterized by a profusion of treatments aimed at disease control.</a:t>
            </a: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GB" dirty="0">
                <a:latin typeface="Arial"/>
                <a:cs typeface="Arial"/>
              </a:rPr>
              <a:t>Use of emollient, topical and systemic antimicrobial agents, corticosteroid or immunomodulating agents. </a:t>
            </a:r>
            <a:endParaRPr lang="en-US" dirty="0">
              <a:latin typeface="Arial"/>
              <a:cs typeface="Arial"/>
            </a:endParaRPr>
          </a:p>
          <a:p>
            <a:pPr indent="-228600">
              <a:lnSpc>
                <a:spcPct val="90000"/>
              </a:lnSpc>
              <a:spcAft>
                <a:spcPts val="600"/>
              </a:spcAft>
              <a:buFont typeface="Arial" panose="020B0604020202020204" pitchFamily="34" charset="0"/>
              <a:buChar char="•"/>
            </a:pPr>
            <a:endParaRPr lang="en-GB" dirty="0">
              <a:latin typeface="Arial"/>
              <a:cs typeface="Arial"/>
            </a:endParaRPr>
          </a:p>
          <a:p>
            <a:pPr marL="57150" indent="-285750">
              <a:lnSpc>
                <a:spcPct val="90000"/>
              </a:lnSpc>
              <a:spcAft>
                <a:spcPts val="600"/>
              </a:spcAft>
              <a:buFont typeface="Arial" panose="020B0604020202020204" pitchFamily="34" charset="0"/>
              <a:buChar char="•"/>
            </a:pPr>
            <a:r>
              <a:rPr lang="en-GB" dirty="0">
                <a:latin typeface="Arial"/>
                <a:cs typeface="Arial"/>
              </a:rPr>
              <a:t>Many patients also seek alternative treatments such as avoiding certain foods and taking supplements or both.</a:t>
            </a:r>
            <a:endParaRPr lang="en-GB" dirty="0">
              <a:ea typeface="+mn-lt"/>
              <a:cs typeface="+mn-lt"/>
            </a:endParaRP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US" dirty="0">
                <a:latin typeface="Arial"/>
                <a:cs typeface="Arial"/>
              </a:rPr>
              <a:t>The evidential basis of these treatments is often unclear. </a:t>
            </a: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US" dirty="0">
                <a:latin typeface="Arial"/>
                <a:cs typeface="Arial"/>
              </a:rPr>
              <a:t>Most people with atopic eczema are managed in primary care where the least research has been done.</a:t>
            </a:r>
          </a:p>
          <a:p>
            <a:endParaRPr lang="en-US" dirty="0">
              <a:latin typeface="Arial"/>
              <a:cs typeface="Calibri"/>
            </a:endParaRPr>
          </a:p>
        </p:txBody>
      </p:sp>
      <p:pic>
        <p:nvPicPr>
          <p:cNvPr id="5" name="Picture 6" descr="A picture containing food&#10;&#10;Description generated with very high confidence">
            <a:extLst>
              <a:ext uri="{FF2B5EF4-FFF2-40B4-BE49-F238E27FC236}">
                <a16:creationId xmlns:a16="http://schemas.microsoft.com/office/drawing/2014/main" id="{5BA7A03E-4819-4E04-A992-A3DA052E47C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370" b="1692"/>
          <a:stretch/>
        </p:blipFill>
        <p:spPr>
          <a:xfrm>
            <a:off x="6294089" y="799352"/>
            <a:ext cx="5137863" cy="5259296"/>
          </a:xfrm>
          <a:prstGeom prst="rect">
            <a:avLst/>
          </a:prstGeom>
        </p:spPr>
      </p:pic>
      <p:sp>
        <p:nvSpPr>
          <p:cNvPr id="4" name="TextBox 3">
            <a:extLst>
              <a:ext uri="{FF2B5EF4-FFF2-40B4-BE49-F238E27FC236}">
                <a16:creationId xmlns:a16="http://schemas.microsoft.com/office/drawing/2014/main" id="{EF55A8F5-30C1-49C5-A0B2-EA77774679D6}"/>
              </a:ext>
            </a:extLst>
          </p:cNvPr>
          <p:cNvSpPr txBox="1"/>
          <p:nvPr/>
        </p:nvSpPr>
        <p:spPr>
          <a:xfrm>
            <a:off x="969896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Sanara Akbar 1713889</a:t>
            </a:r>
          </a:p>
        </p:txBody>
      </p:sp>
    </p:spTree>
    <p:extLst>
      <p:ext uri="{BB962C8B-B14F-4D97-AF65-F5344CB8AC3E}">
        <p14:creationId xmlns:p14="http://schemas.microsoft.com/office/powerpoint/2010/main" val="1016102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ECBCF8-07C3-4C8F-BD9B-432577483A6B}"/>
              </a:ext>
            </a:extLst>
          </p:cNvPr>
          <p:cNvSpPr txBox="1"/>
          <p:nvPr/>
        </p:nvSpPr>
        <p:spPr>
          <a:xfrm>
            <a:off x="481207" y="326456"/>
            <a:ext cx="6207315" cy="9211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b="1" dirty="0">
                <a:ea typeface="+mj-ea"/>
                <a:cs typeface="Arial"/>
              </a:rPr>
              <a:t>Orthodox Treatment of Eczema</a:t>
            </a: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p:txBody>
      </p:sp>
      <p:pic>
        <p:nvPicPr>
          <p:cNvPr id="9" name="Picture 6" descr="A picture containing food&#10;&#10;Description generated with very high confidence">
            <a:extLst>
              <a:ext uri="{FF2B5EF4-FFF2-40B4-BE49-F238E27FC236}">
                <a16:creationId xmlns:a16="http://schemas.microsoft.com/office/drawing/2014/main" id="{B8B7ECC8-5BBC-4044-AB54-B8A7D837040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73" b="795"/>
          <a:stretch/>
        </p:blipFill>
        <p:spPr>
          <a:xfrm>
            <a:off x="7777170" y="666728"/>
            <a:ext cx="3666946" cy="5465791"/>
          </a:xfrm>
          <a:prstGeom prst="rect">
            <a:avLst/>
          </a:prstGeom>
        </p:spPr>
      </p:pic>
      <p:sp>
        <p:nvSpPr>
          <p:cNvPr id="10" name="TextBox 9">
            <a:extLst>
              <a:ext uri="{FF2B5EF4-FFF2-40B4-BE49-F238E27FC236}">
                <a16:creationId xmlns:a16="http://schemas.microsoft.com/office/drawing/2014/main" id="{4AB98069-8D9C-477D-A066-0462F9E34DBF}"/>
              </a:ext>
            </a:extLst>
          </p:cNvPr>
          <p:cNvSpPr txBox="1"/>
          <p:nvPr/>
        </p:nvSpPr>
        <p:spPr>
          <a:xfrm>
            <a:off x="483079" y="1072551"/>
            <a:ext cx="646693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Nankervis et al (2016) did a systematic  </a:t>
            </a:r>
            <a:r>
              <a:rPr lang="en-GB" dirty="0">
                <a:ea typeface="+mn-lt"/>
                <a:cs typeface="+mn-lt"/>
              </a:rPr>
              <a:t>Review of Treatments for Eczema.</a:t>
            </a:r>
          </a:p>
          <a:p>
            <a:r>
              <a:rPr lang="en-GB" dirty="0">
                <a:cs typeface="Calibri"/>
              </a:rPr>
              <a:t>Randomised controlled trials were carried out </a:t>
            </a:r>
          </a:p>
          <a:p>
            <a:endParaRPr lang="en-GB" dirty="0">
              <a:ea typeface="+mn-lt"/>
              <a:cs typeface="+mn-lt"/>
            </a:endParaRPr>
          </a:p>
          <a:p>
            <a:r>
              <a:rPr lang="en-GB" dirty="0">
                <a:ea typeface="+mn-lt"/>
                <a:cs typeface="+mn-lt"/>
              </a:rPr>
              <a:t>Participants of all ages were included. </a:t>
            </a:r>
          </a:p>
          <a:p>
            <a:endParaRPr lang="en-GB" dirty="0">
              <a:ea typeface="+mn-lt"/>
              <a:cs typeface="+mn-lt"/>
            </a:endParaRPr>
          </a:p>
          <a:p>
            <a:r>
              <a:rPr lang="en-GB" dirty="0">
                <a:ea typeface="+mn-lt"/>
                <a:cs typeface="+mn-lt"/>
              </a:rPr>
              <a:t>Eczema diagnosis was determined by a clinician or according to published diagnostic criteria</a:t>
            </a:r>
          </a:p>
          <a:p>
            <a:endParaRPr lang="en-GB" dirty="0">
              <a:cs typeface="Calibri"/>
            </a:endParaRPr>
          </a:p>
          <a:p>
            <a:r>
              <a:rPr lang="en-GB" dirty="0">
                <a:ea typeface="+mn-lt"/>
                <a:cs typeface="+mn-lt"/>
              </a:rPr>
              <a:t>There was reasonable evidence of benefit for the topical medication's tacrolimus, </a:t>
            </a:r>
            <a:r>
              <a:rPr lang="en-GB" dirty="0" err="1">
                <a:ea typeface="+mn-lt"/>
                <a:cs typeface="+mn-lt"/>
              </a:rPr>
              <a:t>pimecrolimus</a:t>
            </a:r>
            <a:r>
              <a:rPr lang="en-GB" dirty="0">
                <a:ea typeface="+mn-lt"/>
                <a:cs typeface="+mn-lt"/>
              </a:rPr>
              <a:t> and various corticosteroids for both treatment and flare prevention.</a:t>
            </a:r>
          </a:p>
          <a:p>
            <a:endParaRPr lang="en-GB" dirty="0">
              <a:cs typeface="Calibri"/>
            </a:endParaRPr>
          </a:p>
          <a:p>
            <a:r>
              <a:rPr lang="en-GB" dirty="0">
                <a:ea typeface="+mn-lt"/>
                <a:cs typeface="+mn-lt"/>
              </a:rPr>
              <a:t>The greatest benefit identified is the use of twice weekly anti-inflammatory treatment to maintain disease remission. More studies need to be conducted in a primary care setting where most people with eczema are seen in the UK. </a:t>
            </a:r>
          </a:p>
          <a:p>
            <a:endParaRPr lang="en-GB" dirty="0">
              <a:cs typeface="Calibri"/>
            </a:endParaRPr>
          </a:p>
          <a:p>
            <a:r>
              <a:rPr lang="en-GB" dirty="0">
                <a:ea typeface="+mn-lt"/>
                <a:cs typeface="+mn-lt"/>
              </a:rPr>
              <a:t>In conclusion </a:t>
            </a:r>
            <a:r>
              <a:rPr lang="en-GB" dirty="0">
                <a:cs typeface="Calibri"/>
              </a:rPr>
              <a:t>the field is still severely hampered by poor design and reporting problems including failure to register trials and declare primary outcomes.</a:t>
            </a:r>
            <a:endParaRPr lang="en-GB" dirty="0">
              <a:ea typeface="+mn-lt"/>
              <a:cs typeface="+mn-lt"/>
            </a:endParaRPr>
          </a:p>
          <a:p>
            <a:endParaRPr lang="en-GB" dirty="0">
              <a:cs typeface="Calibri"/>
            </a:endParaRPr>
          </a:p>
        </p:txBody>
      </p:sp>
      <p:sp>
        <p:nvSpPr>
          <p:cNvPr id="3" name="TextBox 2">
            <a:extLst>
              <a:ext uri="{FF2B5EF4-FFF2-40B4-BE49-F238E27FC236}">
                <a16:creationId xmlns:a16="http://schemas.microsoft.com/office/drawing/2014/main" id="{7482CD1B-224A-47E7-A64B-C74E4249FA24}"/>
              </a:ext>
            </a:extLst>
          </p:cNvPr>
          <p:cNvSpPr txBox="1"/>
          <p:nvPr/>
        </p:nvSpPr>
        <p:spPr>
          <a:xfrm>
            <a:off x="969896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542601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2E08AB-ABA6-427C-9F72-DA4EFE4AE9AD}"/>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dirty="0">
                <a:ea typeface="+mj-ea"/>
                <a:cs typeface="+mj-cs"/>
              </a:rPr>
              <a:t>Chinese Medicine</a:t>
            </a:r>
          </a:p>
        </p:txBody>
      </p:sp>
      <p:sp>
        <p:nvSpPr>
          <p:cNvPr id="2" name="TextBox 1">
            <a:extLst>
              <a:ext uri="{FF2B5EF4-FFF2-40B4-BE49-F238E27FC236}">
                <a16:creationId xmlns:a16="http://schemas.microsoft.com/office/drawing/2014/main" id="{12D39C1E-3C13-4724-B1EA-559704478D4B}"/>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500"/>
              <a:t>There is no standardized treatment.</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The aimless use of herbs by parents in treating children for long periods is especially alarming.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The individual practitioner decides how much of any one herb is prescribed.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Chinese medicine practitioners have a major concern that standardisation of herbal mixtures may contradict Chinese medicine theories. Which highlights the complexities involved in mainstreaming  Chinese Herbal Medicine alongside the Orthodox medicine that’s available more easily. </a:t>
            </a:r>
          </a:p>
        </p:txBody>
      </p:sp>
      <p:pic>
        <p:nvPicPr>
          <p:cNvPr id="4" name="Picture 4" descr="A picture containing indoor, woman, display, food&#10;&#10;Description generated with very high confidence">
            <a:extLst>
              <a:ext uri="{FF2B5EF4-FFF2-40B4-BE49-F238E27FC236}">
                <a16:creationId xmlns:a16="http://schemas.microsoft.com/office/drawing/2014/main" id="{5BD5404D-AE4F-4779-A1EF-EA23FB4D2DF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1649" r="1"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5" name="TextBox 4">
            <a:extLst>
              <a:ext uri="{FF2B5EF4-FFF2-40B4-BE49-F238E27FC236}">
                <a16:creationId xmlns:a16="http://schemas.microsoft.com/office/drawing/2014/main" id="{8656AA81-28F5-4BBF-938F-285DEFF65533}"/>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6" name="TextBox 5">
            <a:extLst>
              <a:ext uri="{FF2B5EF4-FFF2-40B4-BE49-F238E27FC236}">
                <a16:creationId xmlns:a16="http://schemas.microsoft.com/office/drawing/2014/main" id="{726B5BD6-E628-433C-81E8-CBEAF7BB4BAA}"/>
              </a:ext>
            </a:extLst>
          </p:cNvPr>
          <p:cNvSpPr txBox="1"/>
          <p:nvPr/>
        </p:nvSpPr>
        <p:spPr>
          <a:xfrm>
            <a:off x="183491" y="63697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3796353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in a blue shirt&#10;&#10;Description generated with high confidence">
            <a:extLst>
              <a:ext uri="{FF2B5EF4-FFF2-40B4-BE49-F238E27FC236}">
                <a16:creationId xmlns:a16="http://schemas.microsoft.com/office/drawing/2014/main" id="{AD1C022F-12EB-4BC2-8619-58E8EE1DF1C3}"/>
              </a:ext>
            </a:extLst>
          </p:cNvPr>
          <p:cNvPicPr>
            <a:picLocks noChangeAspect="1"/>
          </p:cNvPicPr>
          <p:nvPr/>
        </p:nvPicPr>
        <p:blipFill rotWithShape="1">
          <a:blip r:embed="rId2"/>
          <a:srcRect l="19706" r="9154" b="-1"/>
          <a:stretch/>
        </p:blipFill>
        <p:spPr>
          <a:xfrm>
            <a:off x="7125889" y="10"/>
            <a:ext cx="5066111"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FDDCA7BD-79B1-46FE-82B4-A12045A67EEC}"/>
              </a:ext>
            </a:extLst>
          </p:cNvPr>
          <p:cNvSpPr txBox="1"/>
          <p:nvPr/>
        </p:nvSpPr>
        <p:spPr>
          <a:xfrm>
            <a:off x="360543" y="-198462"/>
            <a:ext cx="8387496"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ea typeface="+mj-ea"/>
                <a:cs typeface="+mj-cs"/>
              </a:rPr>
              <a:t>Conclusion comparing to Orthodox treatment</a:t>
            </a:r>
          </a:p>
        </p:txBody>
      </p:sp>
      <p:sp>
        <p:nvSpPr>
          <p:cNvPr id="2" name="TextBox 1">
            <a:extLst>
              <a:ext uri="{FF2B5EF4-FFF2-40B4-BE49-F238E27FC236}">
                <a16:creationId xmlns:a16="http://schemas.microsoft.com/office/drawing/2014/main" id="{71B5096B-F273-440F-8542-DE0F6F7C3DA8}"/>
              </a:ext>
            </a:extLst>
          </p:cNvPr>
          <p:cNvSpPr txBox="1"/>
          <p:nvPr/>
        </p:nvSpPr>
        <p:spPr>
          <a:xfrm>
            <a:off x="432413" y="1042083"/>
            <a:ext cx="6474757" cy="44662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endParaRPr lang="en-US">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p:txBody>
      </p:sp>
      <p:sp>
        <p:nvSpPr>
          <p:cNvPr id="5" name="TextBox 4">
            <a:extLst>
              <a:ext uri="{FF2B5EF4-FFF2-40B4-BE49-F238E27FC236}">
                <a16:creationId xmlns:a16="http://schemas.microsoft.com/office/drawing/2014/main" id="{07F25393-824B-4EC4-8D92-05E6CF3ECA0C}"/>
              </a:ext>
            </a:extLst>
          </p:cNvPr>
          <p:cNvSpPr txBox="1"/>
          <p:nvPr/>
        </p:nvSpPr>
        <p:spPr>
          <a:xfrm>
            <a:off x="4609381" y="238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4" name="TextBox 13">
            <a:extLst>
              <a:ext uri="{FF2B5EF4-FFF2-40B4-BE49-F238E27FC236}">
                <a16:creationId xmlns:a16="http://schemas.microsoft.com/office/drawing/2014/main" id="{4E20387E-A0D1-4763-90C6-19F4551DCC5B}"/>
              </a:ext>
            </a:extLst>
          </p:cNvPr>
          <p:cNvSpPr txBox="1"/>
          <p:nvPr/>
        </p:nvSpPr>
        <p:spPr>
          <a:xfrm>
            <a:off x="5643652" y="1359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6" name="TextBox 15">
            <a:extLst>
              <a:ext uri="{FF2B5EF4-FFF2-40B4-BE49-F238E27FC236}">
                <a16:creationId xmlns:a16="http://schemas.microsoft.com/office/drawing/2014/main" id="{4DF8BDA2-5837-4D9E-9113-B32886A49E6C}"/>
              </a:ext>
            </a:extLst>
          </p:cNvPr>
          <p:cNvSpPr txBox="1"/>
          <p:nvPr/>
        </p:nvSpPr>
        <p:spPr>
          <a:xfrm>
            <a:off x="9884704" y="64109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
        <p:nvSpPr>
          <p:cNvPr id="9" name="TextBox 8">
            <a:extLst>
              <a:ext uri="{FF2B5EF4-FFF2-40B4-BE49-F238E27FC236}">
                <a16:creationId xmlns:a16="http://schemas.microsoft.com/office/drawing/2014/main" id="{C65E8008-4935-4F0C-A17D-CCF0A55892FD}"/>
              </a:ext>
            </a:extLst>
          </p:cNvPr>
          <p:cNvSpPr txBox="1"/>
          <p:nvPr/>
        </p:nvSpPr>
        <p:spPr>
          <a:xfrm>
            <a:off x="353683" y="885644"/>
            <a:ext cx="725769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Chinese herbal Medicine has been used for more than 10,000 years compared to modern orthodox medicine which is only a few hundred years old? ​</a:t>
            </a:r>
          </a:p>
          <a:p>
            <a:r>
              <a:rPr lang="en-GB" dirty="0">
                <a:cs typeface="Segoe UI"/>
              </a:rPr>
              <a:t>​</a:t>
            </a:r>
          </a:p>
          <a:p>
            <a:r>
              <a:rPr lang="en-GB" dirty="0">
                <a:cs typeface="Segoe UI"/>
              </a:rPr>
              <a:t> Some Western drugs have been derived from these herbs. (Thomas et al 1996).</a:t>
            </a:r>
            <a:r>
              <a:rPr lang="en-US" dirty="0">
                <a:cs typeface="Segoe UI"/>
              </a:rPr>
              <a:t>​</a:t>
            </a:r>
          </a:p>
          <a:p>
            <a:r>
              <a:rPr lang="en-GB" dirty="0">
                <a:cs typeface="Segoe UI"/>
              </a:rPr>
              <a:t>​</a:t>
            </a:r>
          </a:p>
          <a:p>
            <a:r>
              <a:rPr lang="en-GB" dirty="0">
                <a:cs typeface="Segoe UI"/>
              </a:rPr>
              <a:t>​Chinese Herbal Medicine only uses ingredients found in nature and ingredients that are naturally made in our bodies.</a:t>
            </a:r>
            <a:r>
              <a:rPr lang="en-US" dirty="0">
                <a:cs typeface="Segoe UI"/>
              </a:rPr>
              <a:t>​</a:t>
            </a:r>
          </a:p>
          <a:p>
            <a:r>
              <a:rPr lang="en-GB" dirty="0">
                <a:cs typeface="Segoe UI"/>
              </a:rPr>
              <a:t>​</a:t>
            </a:r>
          </a:p>
          <a:p>
            <a:r>
              <a:rPr lang="en-US" dirty="0">
                <a:ea typeface="+mn-lt"/>
                <a:cs typeface="+mn-lt"/>
              </a:rPr>
              <a:t>Chinese Herbal Medicine </a:t>
            </a:r>
            <a:r>
              <a:rPr lang="en-US" dirty="0">
                <a:cs typeface="Segoe UI"/>
              </a:rPr>
              <a:t>incorporates the healing power of nature and non-invasive therapeutic techniques to heal symptoms and underlying conditions. ​</a:t>
            </a:r>
            <a:endParaRPr lang="en-US" dirty="0"/>
          </a:p>
          <a:p>
            <a:r>
              <a:rPr lang="en-US" dirty="0">
                <a:cs typeface="Segoe UI"/>
              </a:rPr>
              <a:t>​</a:t>
            </a:r>
          </a:p>
          <a:p>
            <a:r>
              <a:rPr lang="en-US" dirty="0">
                <a:cs typeface="Segoe UI"/>
              </a:rPr>
              <a:t>Orthodox medicine, on the other hand, refers to the mainstream model of medicine where doctors and healthcare professionals treat people based on their symptoms.​</a:t>
            </a:r>
          </a:p>
          <a:p>
            <a:r>
              <a:rPr lang="en-US" dirty="0">
                <a:cs typeface="Segoe UI"/>
              </a:rPr>
              <a:t>​</a:t>
            </a:r>
          </a:p>
          <a:p>
            <a:r>
              <a:rPr lang="en-US" dirty="0">
                <a:cs typeface="Segoe UI"/>
              </a:rPr>
              <a:t>Orthodox medicines are symptom suppressants. They do not treat the underlying cause of your illness. Instead, they suppress your symptoms.​</a:t>
            </a:r>
          </a:p>
          <a:p>
            <a:r>
              <a:rPr lang="en-US" dirty="0">
                <a:cs typeface="Segoe UI"/>
              </a:rPr>
              <a:t>​</a:t>
            </a:r>
          </a:p>
          <a:p>
            <a:endParaRPr lang="en-US" dirty="0">
              <a:cs typeface="Segoe UI"/>
            </a:endParaRPr>
          </a:p>
        </p:txBody>
      </p:sp>
    </p:spTree>
    <p:extLst>
      <p:ext uri="{BB962C8B-B14F-4D97-AF65-F5344CB8AC3E}">
        <p14:creationId xmlns:p14="http://schemas.microsoft.com/office/powerpoint/2010/main" val="6281899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2F7C8D-FF42-4B7E-AF18-53634B56C884}"/>
              </a:ext>
            </a:extLst>
          </p:cNvPr>
          <p:cNvSpPr txBox="1"/>
          <p:nvPr/>
        </p:nvSpPr>
        <p:spPr>
          <a:xfrm>
            <a:off x="439947" y="468703"/>
            <a:ext cx="6280030"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n-lt"/>
                <a:cs typeface="+mn-lt"/>
              </a:rPr>
              <a:t>Conclusion comparing to orthodox treatment</a:t>
            </a:r>
            <a:endParaRPr lang="en-US" sz="3200" dirty="0">
              <a:cs typeface="Arial"/>
            </a:endParaRPr>
          </a:p>
          <a:p>
            <a:endParaRPr lang="en-GB" sz="2800" b="1" dirty="0">
              <a:latin typeface="Arial"/>
              <a:ea typeface="+mn-lt"/>
              <a:cs typeface="+mn-lt"/>
            </a:endParaRPr>
          </a:p>
          <a:p>
            <a:endParaRPr lang="en-GB" b="1" dirty="0">
              <a:latin typeface="Arial"/>
              <a:ea typeface="+mn-lt"/>
              <a:cs typeface="+mn-lt"/>
            </a:endParaRPr>
          </a:p>
          <a:p>
            <a:r>
              <a:rPr lang="en-GB" dirty="0">
                <a:latin typeface="Arial"/>
                <a:ea typeface="+mn-lt"/>
                <a:cs typeface="+mn-lt"/>
              </a:rPr>
              <a:t>Eczema is a complex disease. </a:t>
            </a:r>
          </a:p>
          <a:p>
            <a:endParaRPr lang="en-GB" dirty="0">
              <a:latin typeface="Arial"/>
              <a:ea typeface="+mn-lt"/>
              <a:cs typeface="+mn-lt"/>
            </a:endParaRPr>
          </a:p>
          <a:p>
            <a:r>
              <a:rPr lang="en-GB" dirty="0">
                <a:latin typeface="Arial"/>
                <a:ea typeface="+mn-lt"/>
                <a:cs typeface="+mn-lt"/>
              </a:rPr>
              <a:t>The psychodynamics of the child and his/her family is the reason for the often-suboptimal outcomes. </a:t>
            </a:r>
            <a:endParaRPr lang="en-GB" dirty="0">
              <a:cs typeface="Calibri"/>
            </a:endParaRPr>
          </a:p>
          <a:p>
            <a:endParaRPr lang="en-GB" dirty="0">
              <a:latin typeface="Arial"/>
              <a:ea typeface="+mn-lt"/>
              <a:cs typeface="+mn-lt"/>
            </a:endParaRPr>
          </a:p>
          <a:p>
            <a:r>
              <a:rPr lang="en-GB" dirty="0">
                <a:latin typeface="Arial"/>
                <a:ea typeface="+mn-lt"/>
                <a:cs typeface="+mn-lt"/>
              </a:rPr>
              <a:t>Both Western Orthodox and Chinese herbalist practitioners should collaborate to create a mutually encouraging trial.</a:t>
            </a:r>
            <a:endParaRPr lang="en-GB" dirty="0"/>
          </a:p>
          <a:p>
            <a:endParaRPr lang="en-GB" dirty="0">
              <a:latin typeface="Arial"/>
              <a:ea typeface="+mn-lt"/>
              <a:cs typeface="+mn-lt"/>
            </a:endParaRPr>
          </a:p>
          <a:p>
            <a:r>
              <a:rPr lang="en-GB" dirty="0">
                <a:latin typeface="Arial"/>
                <a:ea typeface="+mn-lt"/>
                <a:cs typeface="+mn-lt"/>
              </a:rPr>
              <a:t>Evidence of their efficacy is generally lacking for both </a:t>
            </a:r>
            <a:r>
              <a:rPr lang="en-GB" dirty="0" err="1">
                <a:latin typeface="Arial"/>
                <a:ea typeface="+mn-lt"/>
                <a:cs typeface="+mn-lt"/>
              </a:rPr>
              <a:t>chinese</a:t>
            </a:r>
            <a:r>
              <a:rPr lang="en-GB" dirty="0">
                <a:latin typeface="Arial"/>
                <a:ea typeface="+mn-lt"/>
                <a:cs typeface="+mn-lt"/>
              </a:rPr>
              <a:t> herbs and western orthodox treatments. </a:t>
            </a:r>
            <a:r>
              <a:rPr lang="en-GB" dirty="0">
                <a:latin typeface="Arial"/>
                <a:cs typeface="Calibri"/>
              </a:rPr>
              <a:t>Because many studies have been of poor quality, no firm conclusions can be made about their effectiveness</a:t>
            </a:r>
            <a:r>
              <a:rPr lang="en-GB" dirty="0">
                <a:latin typeface="Calibri"/>
                <a:cs typeface="Calibri"/>
              </a:rPr>
              <a:t>. </a:t>
            </a:r>
            <a:endParaRPr lang="en-GB" dirty="0">
              <a:ea typeface="+mn-lt"/>
              <a:cs typeface="+mn-lt"/>
            </a:endParaRPr>
          </a:p>
          <a:p>
            <a:endParaRPr lang="en-GB" dirty="0">
              <a:ea typeface="+mn-lt"/>
              <a:cs typeface="+mn-lt"/>
            </a:endParaRPr>
          </a:p>
          <a:p>
            <a:r>
              <a:rPr lang="en-GB" dirty="0">
                <a:cs typeface="Calibri"/>
              </a:rPr>
              <a:t>Overall </a:t>
            </a:r>
            <a:r>
              <a:rPr lang="en-GB" dirty="0">
                <a:ea typeface="+mn-lt"/>
                <a:cs typeface="+mn-lt"/>
              </a:rPr>
              <a:t>Further larger scale trials and laboratory studies are necessary.</a:t>
            </a:r>
            <a:r>
              <a:rPr lang="en-GB" dirty="0">
                <a:cs typeface="Calibri"/>
              </a:rPr>
              <a:t> </a:t>
            </a:r>
          </a:p>
          <a:p>
            <a:endParaRPr lang="en-GB" dirty="0">
              <a:latin typeface="Calibri"/>
              <a:cs typeface="Calibri"/>
            </a:endParaRPr>
          </a:p>
          <a:p>
            <a:endParaRPr lang="en-GB" dirty="0">
              <a:latin typeface="Calibri"/>
              <a:cs typeface="Calibri"/>
            </a:endParaRPr>
          </a:p>
          <a:p>
            <a:endParaRPr lang="en-GB" dirty="0">
              <a:latin typeface="Calibri"/>
              <a:cs typeface="Calibri"/>
            </a:endParaRPr>
          </a:p>
          <a:p>
            <a:endParaRPr lang="en-GB" dirty="0">
              <a:latin typeface="Arial"/>
              <a:cs typeface="Calibri"/>
            </a:endParaRPr>
          </a:p>
        </p:txBody>
      </p:sp>
      <p:pic>
        <p:nvPicPr>
          <p:cNvPr id="4" name="Picture 4" descr="A person in a blue shirt&#10;&#10;Description generated with high confidence">
            <a:extLst>
              <a:ext uri="{FF2B5EF4-FFF2-40B4-BE49-F238E27FC236}">
                <a16:creationId xmlns:a16="http://schemas.microsoft.com/office/drawing/2014/main" id="{B7B2396C-FD5E-4BFA-A356-0EE0115C2343}"/>
              </a:ext>
            </a:extLst>
          </p:cNvPr>
          <p:cNvPicPr>
            <a:picLocks noChangeAspect="1"/>
          </p:cNvPicPr>
          <p:nvPr/>
        </p:nvPicPr>
        <p:blipFill rotWithShape="1">
          <a:blip r:embed="rId2"/>
          <a:srcRect l="19706" r="9154" b="-1"/>
          <a:stretch/>
        </p:blipFill>
        <p:spPr>
          <a:xfrm>
            <a:off x="8074794" y="10"/>
            <a:ext cx="4117206" cy="6829236"/>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F12971E0-2743-4DF7-BFD7-88D1D4B66757}"/>
              </a:ext>
            </a:extLst>
          </p:cNvPr>
          <p:cNvSpPr txBox="1"/>
          <p:nvPr/>
        </p:nvSpPr>
        <p:spPr>
          <a:xfrm>
            <a:off x="9815206" y="64599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7656211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5DD4496-79F9-469B-94DC-87D595BB85CF}"/>
              </a:ext>
            </a:extLst>
          </p:cNvPr>
          <p:cNvSpPr>
            <a:spLocks noGrp="1"/>
          </p:cNvSpPr>
          <p:nvPr>
            <p:ph type="subTitle" idx="1"/>
          </p:nvPr>
        </p:nvSpPr>
        <p:spPr>
          <a:xfrm>
            <a:off x="5876042" y="2274223"/>
            <a:ext cx="6011333" cy="2114160"/>
          </a:xfrm>
        </p:spPr>
        <p:txBody>
          <a:bodyPr>
            <a:normAutofit fontScale="85000" lnSpcReduction="10000"/>
          </a:bodyPr>
          <a:lstStyle/>
          <a:p>
            <a:pPr marL="342900" indent="-342900">
              <a:buFontTx/>
              <a:buChar char="-"/>
            </a:pPr>
            <a:r>
              <a:rPr lang="en-GB" dirty="0"/>
              <a:t>The increasing use of herbal medicine had caused a profound impact on the global health care services. The National centre of complementary and Alternative medicine (NCCAM) has been established in the UK and USA.</a:t>
            </a:r>
          </a:p>
          <a:p>
            <a:r>
              <a:rPr lang="en-GB" dirty="0"/>
              <a:t>(Pearson and Chesney, 2007)</a:t>
            </a:r>
          </a:p>
          <a:p>
            <a:r>
              <a:rPr lang="en-GB" dirty="0"/>
              <a:t> </a:t>
            </a:r>
          </a:p>
        </p:txBody>
      </p:sp>
      <p:sp>
        <p:nvSpPr>
          <p:cNvPr id="4" name="TextBox 3">
            <a:extLst>
              <a:ext uri="{FF2B5EF4-FFF2-40B4-BE49-F238E27FC236}">
                <a16:creationId xmlns:a16="http://schemas.microsoft.com/office/drawing/2014/main" id="{E229F74E-673D-4C5E-BDED-D503F7464987}"/>
              </a:ext>
            </a:extLst>
          </p:cNvPr>
          <p:cNvSpPr txBox="1"/>
          <p:nvPr/>
        </p:nvSpPr>
        <p:spPr>
          <a:xfrm>
            <a:off x="2585156" y="626058"/>
            <a:ext cx="6445955" cy="584775"/>
          </a:xfrm>
          <a:prstGeom prst="rect">
            <a:avLst/>
          </a:prstGeom>
          <a:noFill/>
        </p:spPr>
        <p:txBody>
          <a:bodyPr wrap="square" rtlCol="0">
            <a:spAutoFit/>
          </a:bodyPr>
          <a:lstStyle/>
          <a:p>
            <a:pPr algn="ctr"/>
            <a:r>
              <a:rPr lang="en-GB" sz="3200" dirty="0"/>
              <a:t>EFFECTIVENESS </a:t>
            </a:r>
          </a:p>
        </p:txBody>
      </p:sp>
      <p:sp>
        <p:nvSpPr>
          <p:cNvPr id="6" name="TextBox 5">
            <a:extLst>
              <a:ext uri="{FF2B5EF4-FFF2-40B4-BE49-F238E27FC236}">
                <a16:creationId xmlns:a16="http://schemas.microsoft.com/office/drawing/2014/main" id="{3AEAFE29-D466-4352-BAEF-206BED2E9556}"/>
              </a:ext>
            </a:extLst>
          </p:cNvPr>
          <p:cNvSpPr txBox="1"/>
          <p:nvPr/>
        </p:nvSpPr>
        <p:spPr>
          <a:xfrm>
            <a:off x="171625" y="6457241"/>
            <a:ext cx="2844800" cy="307777"/>
          </a:xfrm>
          <a:prstGeom prst="rect">
            <a:avLst/>
          </a:prstGeom>
          <a:noFill/>
        </p:spPr>
        <p:txBody>
          <a:bodyPr wrap="square" rtlCol="0">
            <a:spAutoFit/>
          </a:bodyPr>
          <a:lstStyle/>
          <a:p>
            <a:r>
              <a:rPr lang="en-GB" sz="1400" dirty="0"/>
              <a:t>Sabina Khanam - 1713883</a:t>
            </a:r>
          </a:p>
        </p:txBody>
      </p:sp>
      <p:sp>
        <p:nvSpPr>
          <p:cNvPr id="7" name="Rectangle 6">
            <a:extLst>
              <a:ext uri="{FF2B5EF4-FFF2-40B4-BE49-F238E27FC236}">
                <a16:creationId xmlns:a16="http://schemas.microsoft.com/office/drawing/2014/main" id="{5C49DD2B-9628-4014-9ABA-7F585277D822}"/>
              </a:ext>
            </a:extLst>
          </p:cNvPr>
          <p:cNvSpPr/>
          <p:nvPr/>
        </p:nvSpPr>
        <p:spPr>
          <a:xfrm>
            <a:off x="6417910" y="4793592"/>
            <a:ext cx="4927599" cy="1569660"/>
          </a:xfrm>
          <a:prstGeom prst="rect">
            <a:avLst/>
          </a:prstGeom>
        </p:spPr>
        <p:txBody>
          <a:bodyPr wrap="square">
            <a:spAutoFit/>
          </a:bodyPr>
          <a:lstStyle/>
          <a:p>
            <a:pPr algn="ctr"/>
            <a:r>
              <a:rPr lang="en-US" sz="2400" dirty="0"/>
              <a:t>Herbal medicine is most commonly used among people with a Chinese background.</a:t>
            </a:r>
            <a:r>
              <a:rPr lang="en-GB" sz="2400" dirty="0"/>
              <a:t> (Liu, </a:t>
            </a:r>
            <a:r>
              <a:rPr lang="en-GB" sz="2400" dirty="0" err="1"/>
              <a:t>Chien</a:t>
            </a:r>
            <a:r>
              <a:rPr lang="en-GB" sz="2400" dirty="0"/>
              <a:t>, Tai, Lin, and Chen-</a:t>
            </a:r>
            <a:r>
              <a:rPr lang="en-GB" sz="2400" dirty="0" err="1"/>
              <a:t>Jei</a:t>
            </a:r>
            <a:r>
              <a:rPr lang="en-GB" sz="2400" dirty="0"/>
              <a:t> Tai, 2011) </a:t>
            </a:r>
          </a:p>
        </p:txBody>
      </p:sp>
      <p:pic>
        <p:nvPicPr>
          <p:cNvPr id="1026" name="Picture 2" descr="Chinese Herbal Medicine - Holden Acupuncture &amp; Chinese Herbal Medicine">
            <a:extLst>
              <a:ext uri="{FF2B5EF4-FFF2-40B4-BE49-F238E27FC236}">
                <a16:creationId xmlns:a16="http://schemas.microsoft.com/office/drawing/2014/main" id="{70ADB3F2-6F20-4A2F-8F15-5D1DB24EF3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491" y="2274223"/>
            <a:ext cx="4662487" cy="3119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125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5FF4B0-D46A-4868-AF16-EFC7C5C53E40}"/>
              </a:ext>
            </a:extLst>
          </p:cNvPr>
          <p:cNvSpPr txBox="1"/>
          <p:nvPr/>
        </p:nvSpPr>
        <p:spPr>
          <a:xfrm>
            <a:off x="3313289" y="568671"/>
            <a:ext cx="4972756" cy="584775"/>
          </a:xfrm>
          <a:prstGeom prst="rect">
            <a:avLst/>
          </a:prstGeom>
          <a:noFill/>
        </p:spPr>
        <p:txBody>
          <a:bodyPr wrap="square" rtlCol="0">
            <a:spAutoFit/>
          </a:bodyPr>
          <a:lstStyle/>
          <a:p>
            <a:pPr algn="ctr"/>
            <a:r>
              <a:rPr lang="en-GB" sz="3200" dirty="0"/>
              <a:t> EFFECTIVENESS </a:t>
            </a:r>
          </a:p>
        </p:txBody>
      </p:sp>
      <p:sp>
        <p:nvSpPr>
          <p:cNvPr id="5" name="TextBox 4">
            <a:extLst>
              <a:ext uri="{FF2B5EF4-FFF2-40B4-BE49-F238E27FC236}">
                <a16:creationId xmlns:a16="http://schemas.microsoft.com/office/drawing/2014/main" id="{AA87598D-449F-4F8E-9D15-9FEF0712190D}"/>
              </a:ext>
            </a:extLst>
          </p:cNvPr>
          <p:cNvSpPr txBox="1"/>
          <p:nvPr/>
        </p:nvSpPr>
        <p:spPr>
          <a:xfrm>
            <a:off x="1264355" y="1374490"/>
            <a:ext cx="2912534" cy="523220"/>
          </a:xfrm>
          <a:prstGeom prst="rect">
            <a:avLst/>
          </a:prstGeom>
          <a:noFill/>
        </p:spPr>
        <p:txBody>
          <a:bodyPr wrap="square" rtlCol="0">
            <a:spAutoFit/>
          </a:bodyPr>
          <a:lstStyle/>
          <a:p>
            <a:r>
              <a:rPr lang="en-GB" sz="2800" b="1" dirty="0"/>
              <a:t>POSITIVE</a:t>
            </a:r>
          </a:p>
        </p:txBody>
      </p:sp>
      <p:sp>
        <p:nvSpPr>
          <p:cNvPr id="6" name="TextBox 5">
            <a:extLst>
              <a:ext uri="{FF2B5EF4-FFF2-40B4-BE49-F238E27FC236}">
                <a16:creationId xmlns:a16="http://schemas.microsoft.com/office/drawing/2014/main" id="{CC3DA058-F20C-467C-B027-51223CC0CF45}"/>
              </a:ext>
            </a:extLst>
          </p:cNvPr>
          <p:cNvSpPr txBox="1"/>
          <p:nvPr/>
        </p:nvSpPr>
        <p:spPr>
          <a:xfrm>
            <a:off x="7653867" y="1420918"/>
            <a:ext cx="3273778" cy="523220"/>
          </a:xfrm>
          <a:prstGeom prst="rect">
            <a:avLst/>
          </a:prstGeom>
          <a:noFill/>
        </p:spPr>
        <p:txBody>
          <a:bodyPr wrap="square" rtlCol="0">
            <a:spAutoFit/>
          </a:bodyPr>
          <a:lstStyle/>
          <a:p>
            <a:r>
              <a:rPr lang="en-GB" sz="2800" b="1" dirty="0"/>
              <a:t>NEGATIVE</a:t>
            </a:r>
          </a:p>
        </p:txBody>
      </p:sp>
      <p:sp>
        <p:nvSpPr>
          <p:cNvPr id="7" name="TextBox 6">
            <a:extLst>
              <a:ext uri="{FF2B5EF4-FFF2-40B4-BE49-F238E27FC236}">
                <a16:creationId xmlns:a16="http://schemas.microsoft.com/office/drawing/2014/main" id="{0534EFC9-37F4-431B-BF3A-FF15D328FAF9}"/>
              </a:ext>
            </a:extLst>
          </p:cNvPr>
          <p:cNvSpPr txBox="1"/>
          <p:nvPr/>
        </p:nvSpPr>
        <p:spPr>
          <a:xfrm>
            <a:off x="756354" y="2256934"/>
            <a:ext cx="4605867" cy="3693319"/>
          </a:xfrm>
          <a:prstGeom prst="rect">
            <a:avLst/>
          </a:prstGeom>
          <a:noFill/>
        </p:spPr>
        <p:txBody>
          <a:bodyPr wrap="square" rtlCol="0">
            <a:spAutoFit/>
          </a:bodyPr>
          <a:lstStyle/>
          <a:p>
            <a:pPr marL="285750" indent="-285750">
              <a:buFontTx/>
              <a:buChar char="-"/>
            </a:pPr>
            <a:r>
              <a:rPr lang="en-GB" dirty="0"/>
              <a:t>Improve Quality of life</a:t>
            </a:r>
          </a:p>
          <a:p>
            <a:pPr marL="285750" indent="-285750">
              <a:buFontTx/>
              <a:buChar char="-"/>
            </a:pPr>
            <a:r>
              <a:rPr lang="en-GB" dirty="0"/>
              <a:t>Improve Pain conditions</a:t>
            </a:r>
          </a:p>
          <a:p>
            <a:pPr marL="285750" indent="-285750">
              <a:buFontTx/>
              <a:buChar char="-"/>
            </a:pPr>
            <a:r>
              <a:rPr lang="en-GB" dirty="0"/>
              <a:t>Long history (over 5000 years) for long trial &amp; error time</a:t>
            </a:r>
          </a:p>
          <a:p>
            <a:pPr marL="285750" indent="-285750">
              <a:buFontTx/>
              <a:buChar char="-"/>
            </a:pPr>
            <a:r>
              <a:rPr lang="en-GB" dirty="0" err="1"/>
              <a:t>Hollistic</a:t>
            </a:r>
            <a:r>
              <a:rPr lang="en-GB" dirty="0"/>
              <a:t> (everything is interconnected)</a:t>
            </a:r>
          </a:p>
          <a:p>
            <a:pPr marL="285750" indent="-285750">
              <a:buFontTx/>
              <a:buChar char="-"/>
            </a:pPr>
            <a:r>
              <a:rPr lang="en-GB" dirty="0"/>
              <a:t>Many treatment methods for different disorders</a:t>
            </a:r>
          </a:p>
          <a:p>
            <a:pPr marL="285750" indent="-285750">
              <a:buFontTx/>
              <a:buChar char="-"/>
            </a:pPr>
            <a:r>
              <a:rPr lang="en-GB" dirty="0"/>
              <a:t>Never ending being developed and researched</a:t>
            </a:r>
          </a:p>
          <a:p>
            <a:pPr marL="285750" indent="-285750">
              <a:buFontTx/>
              <a:buChar char="-"/>
            </a:pPr>
            <a:r>
              <a:rPr lang="en-GB" dirty="0"/>
              <a:t>Natural approach</a:t>
            </a:r>
          </a:p>
          <a:p>
            <a:r>
              <a:rPr lang="en-GB" dirty="0"/>
              <a:t>(</a:t>
            </a:r>
            <a:r>
              <a:rPr lang="en-GB" dirty="0" err="1"/>
              <a:t>Ryding</a:t>
            </a:r>
            <a:r>
              <a:rPr lang="en-GB" dirty="0"/>
              <a:t>, 2019)</a:t>
            </a:r>
          </a:p>
          <a:p>
            <a:pPr marL="285750" indent="-285750">
              <a:buFontTx/>
              <a:buChar char="-"/>
            </a:pPr>
            <a:endParaRPr lang="en-GB" dirty="0"/>
          </a:p>
          <a:p>
            <a:pPr marL="285750" indent="-285750">
              <a:buFontTx/>
              <a:buChar char="-"/>
            </a:pPr>
            <a:endParaRPr lang="en-GB" dirty="0"/>
          </a:p>
        </p:txBody>
      </p:sp>
      <p:sp>
        <p:nvSpPr>
          <p:cNvPr id="8" name="TextBox 7">
            <a:extLst>
              <a:ext uri="{FF2B5EF4-FFF2-40B4-BE49-F238E27FC236}">
                <a16:creationId xmlns:a16="http://schemas.microsoft.com/office/drawing/2014/main" id="{527ECF00-C43D-4F21-8569-E6B0D69FFB04}"/>
              </a:ext>
            </a:extLst>
          </p:cNvPr>
          <p:cNvSpPr txBox="1"/>
          <p:nvPr/>
        </p:nvSpPr>
        <p:spPr>
          <a:xfrm>
            <a:off x="4746977" y="5446347"/>
            <a:ext cx="3307644" cy="523220"/>
          </a:xfrm>
          <a:prstGeom prst="rect">
            <a:avLst/>
          </a:prstGeom>
          <a:noFill/>
        </p:spPr>
        <p:txBody>
          <a:bodyPr wrap="square" rtlCol="0">
            <a:spAutoFit/>
          </a:bodyPr>
          <a:lstStyle/>
          <a:p>
            <a:r>
              <a:rPr lang="en-GB" sz="2800" b="1" dirty="0"/>
              <a:t>MIXED RESULTS</a:t>
            </a:r>
          </a:p>
        </p:txBody>
      </p:sp>
      <p:sp>
        <p:nvSpPr>
          <p:cNvPr id="9" name="TextBox 8">
            <a:extLst>
              <a:ext uri="{FF2B5EF4-FFF2-40B4-BE49-F238E27FC236}">
                <a16:creationId xmlns:a16="http://schemas.microsoft.com/office/drawing/2014/main" id="{D7C78A54-36C0-4487-B74C-5C6EDD02FE8B}"/>
              </a:ext>
            </a:extLst>
          </p:cNvPr>
          <p:cNvSpPr txBox="1"/>
          <p:nvPr/>
        </p:nvSpPr>
        <p:spPr>
          <a:xfrm>
            <a:off x="7191023" y="2345393"/>
            <a:ext cx="4086577" cy="2585323"/>
          </a:xfrm>
          <a:prstGeom prst="rect">
            <a:avLst/>
          </a:prstGeom>
          <a:noFill/>
        </p:spPr>
        <p:txBody>
          <a:bodyPr wrap="square" rtlCol="0">
            <a:spAutoFit/>
          </a:bodyPr>
          <a:lstStyle/>
          <a:p>
            <a:pPr marL="285750" indent="-285750">
              <a:buFontTx/>
              <a:buChar char="-"/>
            </a:pPr>
            <a:r>
              <a:rPr lang="en-GB" dirty="0"/>
              <a:t>Scientific Evidence is not sufficient</a:t>
            </a:r>
          </a:p>
          <a:p>
            <a:pPr marL="285750" indent="-285750">
              <a:buFontTx/>
              <a:buChar char="-"/>
            </a:pPr>
            <a:r>
              <a:rPr lang="en-GB" dirty="0"/>
              <a:t>Herbal Remedies are not effective – can be unsafe for certain individuals</a:t>
            </a:r>
          </a:p>
          <a:p>
            <a:pPr marL="285750" indent="-285750">
              <a:buFontTx/>
              <a:buChar char="-"/>
            </a:pPr>
            <a:r>
              <a:rPr lang="en-GB" dirty="0"/>
              <a:t>Although naturel, there is still side effects</a:t>
            </a:r>
          </a:p>
          <a:p>
            <a:pPr marL="285750" indent="-285750">
              <a:buFontTx/>
              <a:buChar char="-"/>
            </a:pPr>
            <a:r>
              <a:rPr lang="en-GB" dirty="0"/>
              <a:t>Not as accessible as western medicine</a:t>
            </a:r>
          </a:p>
          <a:p>
            <a:pPr marL="285750" indent="-285750">
              <a:buFontTx/>
              <a:buChar char="-"/>
            </a:pPr>
            <a:r>
              <a:rPr lang="en-GB" dirty="0"/>
              <a:t>It is not a substitute for western medicine</a:t>
            </a:r>
          </a:p>
          <a:p>
            <a:r>
              <a:rPr lang="en-GB" dirty="0"/>
              <a:t>(Hu, Zhang, Zhao, Shang, 2011)</a:t>
            </a:r>
          </a:p>
        </p:txBody>
      </p:sp>
      <p:sp>
        <p:nvSpPr>
          <p:cNvPr id="10" name="TextBox 9">
            <a:extLst>
              <a:ext uri="{FF2B5EF4-FFF2-40B4-BE49-F238E27FC236}">
                <a16:creationId xmlns:a16="http://schemas.microsoft.com/office/drawing/2014/main" id="{B9D6C666-284B-4557-A886-33222B623B0D}"/>
              </a:ext>
            </a:extLst>
          </p:cNvPr>
          <p:cNvSpPr txBox="1"/>
          <p:nvPr/>
        </p:nvSpPr>
        <p:spPr>
          <a:xfrm>
            <a:off x="214488" y="100261"/>
            <a:ext cx="2844800" cy="307777"/>
          </a:xfrm>
          <a:prstGeom prst="rect">
            <a:avLst/>
          </a:prstGeom>
          <a:noFill/>
        </p:spPr>
        <p:txBody>
          <a:bodyPr wrap="square" rtlCol="0">
            <a:spAutoFit/>
          </a:bodyPr>
          <a:lstStyle/>
          <a:p>
            <a:r>
              <a:rPr lang="en-GB" sz="1400" dirty="0"/>
              <a:t>Sabina Khanam - 1713883</a:t>
            </a:r>
          </a:p>
        </p:txBody>
      </p:sp>
      <p:sp>
        <p:nvSpPr>
          <p:cNvPr id="3" name="Rectangle 2">
            <a:extLst>
              <a:ext uri="{FF2B5EF4-FFF2-40B4-BE49-F238E27FC236}">
                <a16:creationId xmlns:a16="http://schemas.microsoft.com/office/drawing/2014/main" id="{E9CDCC77-5E24-4572-B0CA-E96DFDE53205}"/>
              </a:ext>
            </a:extLst>
          </p:cNvPr>
          <p:cNvSpPr/>
          <p:nvPr/>
        </p:nvSpPr>
        <p:spPr>
          <a:xfrm>
            <a:off x="756354" y="5988880"/>
            <a:ext cx="10272889" cy="646331"/>
          </a:xfrm>
          <a:prstGeom prst="rect">
            <a:avLst/>
          </a:prstGeom>
        </p:spPr>
        <p:txBody>
          <a:bodyPr wrap="square">
            <a:spAutoFit/>
          </a:bodyPr>
          <a:lstStyle/>
          <a:p>
            <a:r>
              <a:rPr lang="en-US" dirty="0">
                <a:solidFill>
                  <a:srgbClr val="333333"/>
                </a:solidFill>
                <a:latin typeface="interfaceregular"/>
              </a:rPr>
              <a:t>“</a:t>
            </a:r>
            <a:r>
              <a:rPr lang="en-US" i="1" dirty="0">
                <a:solidFill>
                  <a:srgbClr val="333333"/>
                </a:solidFill>
                <a:latin typeface="interfaceregular"/>
              </a:rPr>
              <a:t>Chinese medicine is considered to be milder and does not have as strong side effects as Western medicine”.</a:t>
            </a:r>
          </a:p>
          <a:p>
            <a:r>
              <a:rPr lang="en-US" dirty="0">
                <a:solidFill>
                  <a:srgbClr val="333333"/>
                </a:solidFill>
                <a:latin typeface="interfaceregular"/>
              </a:rPr>
              <a:t>(Lam, 2001)</a:t>
            </a:r>
            <a:endParaRPr lang="en-GB" dirty="0"/>
          </a:p>
        </p:txBody>
      </p:sp>
    </p:spTree>
    <p:extLst>
      <p:ext uri="{BB962C8B-B14F-4D97-AF65-F5344CB8AC3E}">
        <p14:creationId xmlns:p14="http://schemas.microsoft.com/office/powerpoint/2010/main" val="326452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additive="base">
                                        <p:cTn id="22" dur="500" fill="hold"/>
                                        <p:tgtEl>
                                          <p:spTgt spid="3"/>
                                        </p:tgtEl>
                                        <p:attrNameLst>
                                          <p:attrName>ppt_x</p:attrName>
                                        </p:attrNameLst>
                                      </p:cBhvr>
                                      <p:tavLst>
                                        <p:tav tm="0">
                                          <p:val>
                                            <p:strVal val="#ppt_x"/>
                                          </p:val>
                                        </p:tav>
                                        <p:tav tm="100000">
                                          <p:val>
                                            <p:strVal val="#ppt_x"/>
                                          </p:val>
                                        </p:tav>
                                      </p:tavLst>
                                    </p:anim>
                                    <p:anim calcmode="lin" valueType="num">
                                      <p:cBhvr additive="base">
                                        <p:cTn id="2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000"/>
                                        <p:tgtEl>
                                          <p:spTgt spid="9"/>
                                        </p:tgtEl>
                                      </p:cBhvr>
                                    </p:animEffect>
                                    <p:anim calcmode="lin" valueType="num">
                                      <p:cBhvr>
                                        <p:cTn id="34" dur="1000" fill="hold"/>
                                        <p:tgtEl>
                                          <p:spTgt spid="9"/>
                                        </p:tgtEl>
                                        <p:attrNameLst>
                                          <p:attrName>ppt_x</p:attrName>
                                        </p:attrNameLst>
                                      </p:cBhvr>
                                      <p:tavLst>
                                        <p:tav tm="0">
                                          <p:val>
                                            <p:strVal val="#ppt_x"/>
                                          </p:val>
                                        </p:tav>
                                        <p:tav tm="100000">
                                          <p:val>
                                            <p:strVal val="#ppt_x"/>
                                          </p:val>
                                        </p:tav>
                                      </p:tavLst>
                                    </p:anim>
                                    <p:anim calcmode="lin" valueType="num">
                                      <p:cBhvr>
                                        <p:cTn id="3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id="{CC580089-AD98-40DD-BEBE-777349FAD1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3288" y="1897206"/>
            <a:ext cx="5405892" cy="4300393"/>
          </a:xfrm>
          <a:prstGeom prst="rect">
            <a:avLst/>
          </a:prstGeom>
        </p:spPr>
      </p:pic>
      <p:sp>
        <p:nvSpPr>
          <p:cNvPr id="2" name="TextBox 1">
            <a:extLst>
              <a:ext uri="{FF2B5EF4-FFF2-40B4-BE49-F238E27FC236}">
                <a16:creationId xmlns:a16="http://schemas.microsoft.com/office/drawing/2014/main" id="{A6A003EA-0167-48B2-B51A-45A1F45BFF51}"/>
              </a:ext>
            </a:extLst>
          </p:cNvPr>
          <p:cNvSpPr txBox="1"/>
          <p:nvPr/>
        </p:nvSpPr>
        <p:spPr>
          <a:xfrm>
            <a:off x="454377" y="2038363"/>
            <a:ext cx="5091289" cy="1477328"/>
          </a:xfrm>
          <a:prstGeom prst="rect">
            <a:avLst/>
          </a:prstGeom>
          <a:noFill/>
        </p:spPr>
        <p:txBody>
          <a:bodyPr wrap="square" rtlCol="0">
            <a:spAutoFit/>
          </a:bodyPr>
          <a:lstStyle/>
          <a:p>
            <a:r>
              <a:rPr lang="en-US" dirty="0"/>
              <a:t>There is a rapidly growing literature base on how plant-derived chemo-preventive compounds have a potential role in the treatment of cancer. The diagram shows some clear compounds listed to make up herbal medicine. (Treasure, 2005).</a:t>
            </a:r>
            <a:endParaRPr lang="en-GB" dirty="0"/>
          </a:p>
        </p:txBody>
      </p:sp>
      <p:sp>
        <p:nvSpPr>
          <p:cNvPr id="5" name="TextBox 4">
            <a:extLst>
              <a:ext uri="{FF2B5EF4-FFF2-40B4-BE49-F238E27FC236}">
                <a16:creationId xmlns:a16="http://schemas.microsoft.com/office/drawing/2014/main" id="{104F7BFB-D8E9-4759-B131-9792979EC9BE}"/>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7" name="TextBox 6">
            <a:extLst>
              <a:ext uri="{FF2B5EF4-FFF2-40B4-BE49-F238E27FC236}">
                <a16:creationId xmlns:a16="http://schemas.microsoft.com/office/drawing/2014/main" id="{5250C950-1F45-480D-B1D4-F0B6EEA1AC16}"/>
              </a:ext>
            </a:extLst>
          </p:cNvPr>
          <p:cNvSpPr txBox="1"/>
          <p:nvPr/>
        </p:nvSpPr>
        <p:spPr>
          <a:xfrm>
            <a:off x="708377" y="1354416"/>
            <a:ext cx="4583290" cy="369332"/>
          </a:xfrm>
          <a:prstGeom prst="rect">
            <a:avLst/>
          </a:prstGeom>
          <a:noFill/>
        </p:spPr>
        <p:txBody>
          <a:bodyPr wrap="square" rtlCol="0">
            <a:spAutoFit/>
          </a:bodyPr>
          <a:lstStyle/>
          <a:p>
            <a:r>
              <a:rPr lang="en-GB" b="1" dirty="0"/>
              <a:t>Literature for treatment of Cancer Pain:</a:t>
            </a:r>
          </a:p>
        </p:txBody>
      </p:sp>
      <p:sp>
        <p:nvSpPr>
          <p:cNvPr id="8" name="TextBox 7">
            <a:extLst>
              <a:ext uri="{FF2B5EF4-FFF2-40B4-BE49-F238E27FC236}">
                <a16:creationId xmlns:a16="http://schemas.microsoft.com/office/drawing/2014/main" id="{A4D5FB30-4CCE-45EF-AC6B-A7D4D0E87047}"/>
              </a:ext>
            </a:extLst>
          </p:cNvPr>
          <p:cNvSpPr txBox="1"/>
          <p:nvPr/>
        </p:nvSpPr>
        <p:spPr>
          <a:xfrm>
            <a:off x="155221" y="6550223"/>
            <a:ext cx="2844800" cy="307777"/>
          </a:xfrm>
          <a:prstGeom prst="rect">
            <a:avLst/>
          </a:prstGeom>
          <a:noFill/>
        </p:spPr>
        <p:txBody>
          <a:bodyPr wrap="square" rtlCol="0">
            <a:spAutoFit/>
          </a:bodyPr>
          <a:lstStyle/>
          <a:p>
            <a:r>
              <a:rPr lang="en-GB" sz="1400" dirty="0"/>
              <a:t>Sabina Khanam - 1713883</a:t>
            </a:r>
          </a:p>
        </p:txBody>
      </p:sp>
      <p:sp>
        <p:nvSpPr>
          <p:cNvPr id="4" name="TextBox 3">
            <a:extLst>
              <a:ext uri="{FF2B5EF4-FFF2-40B4-BE49-F238E27FC236}">
                <a16:creationId xmlns:a16="http://schemas.microsoft.com/office/drawing/2014/main" id="{D1E2F83B-2736-444E-94A3-D119E39D38A0}"/>
              </a:ext>
            </a:extLst>
          </p:cNvPr>
          <p:cNvSpPr txBox="1"/>
          <p:nvPr/>
        </p:nvSpPr>
        <p:spPr>
          <a:xfrm>
            <a:off x="9584267" y="6197599"/>
            <a:ext cx="2290155" cy="369332"/>
          </a:xfrm>
          <a:prstGeom prst="rect">
            <a:avLst/>
          </a:prstGeom>
          <a:noFill/>
        </p:spPr>
        <p:txBody>
          <a:bodyPr wrap="square" rtlCol="0">
            <a:spAutoFit/>
          </a:bodyPr>
          <a:lstStyle/>
          <a:p>
            <a:r>
              <a:rPr lang="en-GB" dirty="0"/>
              <a:t>(Treasure, 2005).</a:t>
            </a:r>
          </a:p>
        </p:txBody>
      </p:sp>
      <p:pic>
        <p:nvPicPr>
          <p:cNvPr id="1026" name="Picture 2" descr="Bioactive Vivarium | Plantophiles">
            <a:extLst>
              <a:ext uri="{FF2B5EF4-FFF2-40B4-BE49-F238E27FC236}">
                <a16:creationId xmlns:a16="http://schemas.microsoft.com/office/drawing/2014/main" id="{1C556D2B-A1C1-4426-8EAC-67DE06A39B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8276" y="3830306"/>
            <a:ext cx="2926646" cy="2194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624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CE75FB-353F-49A9-90DE-A865EA99818B}"/>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sp>
        <p:nvSpPr>
          <p:cNvPr id="5" name="TextBox 4">
            <a:extLst>
              <a:ext uri="{FF2B5EF4-FFF2-40B4-BE49-F238E27FC236}">
                <a16:creationId xmlns:a16="http://schemas.microsoft.com/office/drawing/2014/main" id="{DE2561E9-B113-4903-A857-BE8B73441114}"/>
              </a:ext>
            </a:extLst>
          </p:cNvPr>
          <p:cNvSpPr txBox="1"/>
          <p:nvPr/>
        </p:nvSpPr>
        <p:spPr>
          <a:xfrm>
            <a:off x="61732" y="6536971"/>
            <a:ext cx="2844800" cy="307777"/>
          </a:xfrm>
          <a:prstGeom prst="rect">
            <a:avLst/>
          </a:prstGeom>
          <a:noFill/>
        </p:spPr>
        <p:txBody>
          <a:bodyPr wrap="square" rtlCol="0">
            <a:spAutoFit/>
          </a:bodyPr>
          <a:lstStyle/>
          <a:p>
            <a:r>
              <a:rPr lang="en-GB" sz="1400" dirty="0"/>
              <a:t>Sabina Khanam - 1713883</a:t>
            </a:r>
          </a:p>
        </p:txBody>
      </p:sp>
      <p:sp>
        <p:nvSpPr>
          <p:cNvPr id="7" name="TextBox 6">
            <a:extLst>
              <a:ext uri="{FF2B5EF4-FFF2-40B4-BE49-F238E27FC236}">
                <a16:creationId xmlns:a16="http://schemas.microsoft.com/office/drawing/2014/main" id="{6BBBADBE-1DD6-41D3-BF8D-E1C50C067B8F}"/>
              </a:ext>
            </a:extLst>
          </p:cNvPr>
          <p:cNvSpPr txBox="1"/>
          <p:nvPr/>
        </p:nvSpPr>
        <p:spPr>
          <a:xfrm>
            <a:off x="2906532" y="1545286"/>
            <a:ext cx="7359927" cy="369332"/>
          </a:xfrm>
          <a:prstGeom prst="rect">
            <a:avLst/>
          </a:prstGeom>
          <a:noFill/>
        </p:spPr>
        <p:txBody>
          <a:bodyPr wrap="square" rtlCol="0">
            <a:spAutoFit/>
          </a:bodyPr>
          <a:lstStyle/>
          <a:p>
            <a:r>
              <a:rPr lang="en-GB" b="1" dirty="0"/>
              <a:t>Reasons herbal medicine is used for chronic illnesses (cancer):</a:t>
            </a:r>
          </a:p>
        </p:txBody>
      </p:sp>
      <p:sp>
        <p:nvSpPr>
          <p:cNvPr id="9" name="TextBox 8">
            <a:extLst>
              <a:ext uri="{FF2B5EF4-FFF2-40B4-BE49-F238E27FC236}">
                <a16:creationId xmlns:a16="http://schemas.microsoft.com/office/drawing/2014/main" id="{4A8C5AE6-5192-4CA5-AA16-E9A68282C806}"/>
              </a:ext>
            </a:extLst>
          </p:cNvPr>
          <p:cNvSpPr txBox="1"/>
          <p:nvPr/>
        </p:nvSpPr>
        <p:spPr>
          <a:xfrm>
            <a:off x="5019280" y="2552559"/>
            <a:ext cx="6615419" cy="3139321"/>
          </a:xfrm>
          <a:prstGeom prst="rect">
            <a:avLst/>
          </a:prstGeom>
          <a:noFill/>
        </p:spPr>
        <p:txBody>
          <a:bodyPr wrap="square" rtlCol="0">
            <a:spAutoFit/>
          </a:bodyPr>
          <a:lstStyle/>
          <a:p>
            <a:pPr marL="285750" indent="-285750" algn="ctr">
              <a:buFontTx/>
              <a:buChar char="-"/>
            </a:pPr>
            <a:r>
              <a:rPr lang="en-GB" dirty="0"/>
              <a:t>Hope for a cure</a:t>
            </a:r>
          </a:p>
          <a:p>
            <a:pPr marL="285750" indent="-285750" algn="ctr">
              <a:buFontTx/>
              <a:buChar char="-"/>
            </a:pPr>
            <a:r>
              <a:rPr lang="en-GB" dirty="0"/>
              <a:t>Disease Improvement</a:t>
            </a:r>
          </a:p>
          <a:p>
            <a:pPr marL="285750" indent="-285750" algn="ctr">
              <a:buFontTx/>
              <a:buChar char="-"/>
            </a:pPr>
            <a:r>
              <a:rPr lang="en-GB" dirty="0"/>
              <a:t>Supporting/increasing body immune system</a:t>
            </a:r>
          </a:p>
          <a:p>
            <a:pPr marL="285750" indent="-285750" algn="ctr">
              <a:buFontTx/>
              <a:buChar char="-"/>
            </a:pPr>
            <a:r>
              <a:rPr lang="en-GB" dirty="0"/>
              <a:t>Reduce stress and relaxation</a:t>
            </a:r>
          </a:p>
          <a:p>
            <a:pPr marL="285750" indent="-285750" algn="ctr">
              <a:buFontTx/>
              <a:buChar char="-"/>
            </a:pPr>
            <a:r>
              <a:rPr lang="en-GB" dirty="0"/>
              <a:t>Quality of life</a:t>
            </a:r>
          </a:p>
          <a:p>
            <a:pPr marL="285750" indent="-285750" algn="ctr">
              <a:buFontTx/>
              <a:buChar char="-"/>
            </a:pPr>
            <a:r>
              <a:rPr lang="en-GB" dirty="0"/>
              <a:t>Prevention of growth of cancer cells</a:t>
            </a:r>
          </a:p>
          <a:p>
            <a:pPr marL="285750" indent="-285750" algn="ctr">
              <a:buFontTx/>
              <a:buChar char="-"/>
            </a:pPr>
            <a:r>
              <a:rPr lang="en-GB" dirty="0"/>
              <a:t>Prevention of reoccurrence of cancer</a:t>
            </a:r>
          </a:p>
          <a:p>
            <a:pPr marL="285750" indent="-285750" algn="ctr">
              <a:buFontTx/>
              <a:buChar char="-"/>
            </a:pPr>
            <a:r>
              <a:rPr lang="en-GB" dirty="0"/>
              <a:t>Reducing side effects while in modern treatment </a:t>
            </a:r>
            <a:r>
              <a:rPr lang="en-GB" dirty="0" err="1"/>
              <a:t>i.e</a:t>
            </a:r>
            <a:r>
              <a:rPr lang="en-GB" dirty="0"/>
              <a:t> chemotherapy/ radiotherapy.</a:t>
            </a:r>
          </a:p>
          <a:p>
            <a:pPr algn="ctr"/>
            <a:r>
              <a:rPr lang="en-GB" dirty="0"/>
              <a:t>(</a:t>
            </a:r>
            <a:r>
              <a:rPr lang="en-GB" dirty="0" err="1"/>
              <a:t>Safarzadeh</a:t>
            </a:r>
            <a:r>
              <a:rPr lang="en-GB" dirty="0"/>
              <a:t>, </a:t>
            </a:r>
            <a:r>
              <a:rPr lang="en-GB" dirty="0" err="1"/>
              <a:t>Sandoghchian</a:t>
            </a:r>
            <a:r>
              <a:rPr lang="en-GB" dirty="0"/>
              <a:t>, </a:t>
            </a:r>
            <a:r>
              <a:rPr lang="en-GB" dirty="0" err="1"/>
              <a:t>Baradaran</a:t>
            </a:r>
            <a:r>
              <a:rPr lang="en-GB" dirty="0"/>
              <a:t>, 2014).</a:t>
            </a:r>
          </a:p>
          <a:p>
            <a:pPr marL="285750" indent="-285750">
              <a:buFontTx/>
              <a:buChar char="-"/>
            </a:pPr>
            <a:endParaRPr lang="en-GB" dirty="0"/>
          </a:p>
        </p:txBody>
      </p:sp>
      <p:pic>
        <p:nvPicPr>
          <p:cNvPr id="2050" name="Picture 2" descr="Herbs for Everyday Living - CNM - Diploma Courses in Nutrition ...">
            <a:extLst>
              <a:ext uri="{FF2B5EF4-FFF2-40B4-BE49-F238E27FC236}">
                <a16:creationId xmlns:a16="http://schemas.microsoft.com/office/drawing/2014/main" id="{8C2F5B81-26A5-4FFA-BB26-9A90F93AE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297" y="2733139"/>
            <a:ext cx="4408604" cy="2310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372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8E1D938-E461-4D02-BE90-8FCA4F17C9FC}"/>
              </a:ext>
            </a:extLst>
          </p:cNvPr>
          <p:cNvSpPr txBox="1"/>
          <p:nvPr/>
        </p:nvSpPr>
        <p:spPr>
          <a:xfrm>
            <a:off x="2641599" y="501262"/>
            <a:ext cx="6445955" cy="584775"/>
          </a:xfrm>
          <a:prstGeom prst="rect">
            <a:avLst/>
          </a:prstGeom>
          <a:noFill/>
        </p:spPr>
        <p:txBody>
          <a:bodyPr wrap="square" rtlCol="0">
            <a:spAutoFit/>
          </a:bodyPr>
          <a:lstStyle/>
          <a:p>
            <a:pPr algn="ctr"/>
            <a:r>
              <a:rPr lang="en-GB" sz="3200" dirty="0"/>
              <a:t>EFFECTIVENESS</a:t>
            </a:r>
          </a:p>
        </p:txBody>
      </p:sp>
      <p:sp>
        <p:nvSpPr>
          <p:cNvPr id="10" name="TextBox 9">
            <a:extLst>
              <a:ext uri="{FF2B5EF4-FFF2-40B4-BE49-F238E27FC236}">
                <a16:creationId xmlns:a16="http://schemas.microsoft.com/office/drawing/2014/main" id="{A9638E9A-637D-4886-8E46-9679AF200338}"/>
              </a:ext>
            </a:extLst>
          </p:cNvPr>
          <p:cNvSpPr txBox="1"/>
          <p:nvPr/>
        </p:nvSpPr>
        <p:spPr>
          <a:xfrm>
            <a:off x="754070" y="1665168"/>
            <a:ext cx="5881511" cy="369332"/>
          </a:xfrm>
          <a:prstGeom prst="rect">
            <a:avLst/>
          </a:prstGeom>
          <a:noFill/>
        </p:spPr>
        <p:txBody>
          <a:bodyPr wrap="square" rtlCol="0">
            <a:spAutoFit/>
          </a:bodyPr>
          <a:lstStyle/>
          <a:p>
            <a:r>
              <a:rPr lang="en-GB" b="1" dirty="0"/>
              <a:t>Studies concluded for Cancer Pain</a:t>
            </a:r>
            <a:r>
              <a:rPr lang="en-GB" dirty="0"/>
              <a:t>:</a:t>
            </a:r>
          </a:p>
        </p:txBody>
      </p:sp>
      <p:sp>
        <p:nvSpPr>
          <p:cNvPr id="15" name="TextBox 14">
            <a:extLst>
              <a:ext uri="{FF2B5EF4-FFF2-40B4-BE49-F238E27FC236}">
                <a16:creationId xmlns:a16="http://schemas.microsoft.com/office/drawing/2014/main" id="{D42AF4D6-F307-4ED9-8E13-BE24931B244D}"/>
              </a:ext>
            </a:extLst>
          </p:cNvPr>
          <p:cNvSpPr txBox="1"/>
          <p:nvPr/>
        </p:nvSpPr>
        <p:spPr>
          <a:xfrm>
            <a:off x="581376" y="2308999"/>
            <a:ext cx="11029245" cy="2308324"/>
          </a:xfrm>
          <a:prstGeom prst="rect">
            <a:avLst/>
          </a:prstGeom>
          <a:noFill/>
        </p:spPr>
        <p:txBody>
          <a:bodyPr wrap="square" rtlCol="0">
            <a:spAutoFit/>
          </a:bodyPr>
          <a:lstStyle/>
          <a:p>
            <a:r>
              <a:rPr lang="en-GB" dirty="0"/>
              <a:t>The </a:t>
            </a:r>
            <a:r>
              <a:rPr lang="en-US" dirty="0"/>
              <a:t>use of complementary and alternative medicine (CAM) among patients with cancer has become increasingly popular during the past few decades. </a:t>
            </a:r>
          </a:p>
          <a:p>
            <a:r>
              <a:rPr lang="en-US" dirty="0"/>
              <a:t>A 2002 systematic review including 26 surveys of cancer patients from 13 countries showed that the prevalence herbal medicine used ranged from 7 to 64%.</a:t>
            </a:r>
          </a:p>
          <a:p>
            <a:r>
              <a:rPr lang="en-US" dirty="0"/>
              <a:t>One of the survey’s included patients with breast, colon or prostate cancer found that 70.2% of respondents used Complementary alternative Medicine </a:t>
            </a:r>
            <a:r>
              <a:rPr lang="en-GB" dirty="0"/>
              <a:t>(Liu, </a:t>
            </a:r>
            <a:r>
              <a:rPr lang="en-GB" dirty="0" err="1"/>
              <a:t>Chien</a:t>
            </a:r>
            <a:r>
              <a:rPr lang="en-GB" dirty="0"/>
              <a:t>, Tai, Lin, and Chen-</a:t>
            </a:r>
            <a:r>
              <a:rPr lang="en-GB" dirty="0" err="1"/>
              <a:t>Jei</a:t>
            </a:r>
            <a:r>
              <a:rPr lang="en-GB" dirty="0"/>
              <a:t> Tai, 2011)concluded that it helped the quality of life.</a:t>
            </a:r>
            <a:endParaRPr lang="en-US" dirty="0"/>
          </a:p>
          <a:p>
            <a:r>
              <a:rPr lang="en-US" dirty="0"/>
              <a:t> </a:t>
            </a:r>
            <a:endParaRPr lang="en-GB" dirty="0"/>
          </a:p>
        </p:txBody>
      </p:sp>
      <p:sp>
        <p:nvSpPr>
          <p:cNvPr id="3" name="TextBox 2">
            <a:extLst>
              <a:ext uri="{FF2B5EF4-FFF2-40B4-BE49-F238E27FC236}">
                <a16:creationId xmlns:a16="http://schemas.microsoft.com/office/drawing/2014/main" id="{54449B51-51C7-4855-A053-C2A202930367}"/>
              </a:ext>
            </a:extLst>
          </p:cNvPr>
          <p:cNvSpPr txBox="1"/>
          <p:nvPr/>
        </p:nvSpPr>
        <p:spPr>
          <a:xfrm>
            <a:off x="581376" y="4592667"/>
            <a:ext cx="10188223" cy="1200329"/>
          </a:xfrm>
          <a:prstGeom prst="rect">
            <a:avLst/>
          </a:prstGeom>
          <a:noFill/>
        </p:spPr>
        <p:txBody>
          <a:bodyPr wrap="square" rtlCol="0">
            <a:spAutoFit/>
          </a:bodyPr>
          <a:lstStyle/>
          <a:p>
            <a:r>
              <a:rPr lang="en-US" dirty="0"/>
              <a:t>(Xu, Lao, Ge, Yu, Li, </a:t>
            </a:r>
            <a:r>
              <a:rPr lang="en-US" dirty="0" err="1"/>
              <a:t>Mansky</a:t>
            </a:r>
            <a:r>
              <a:rPr lang="en-US" dirty="0"/>
              <a:t>, 2007) concluded that traditional herbs may be effective for cancer pain, and its effects are similar to those of Western painkillers, it may reduce the side effects of conventional painkillers, also various methods of application—topical, oral are suitable to treat a range of pain conditions found in cancer patients .</a:t>
            </a:r>
            <a:endParaRPr lang="en-GB" dirty="0"/>
          </a:p>
        </p:txBody>
      </p:sp>
      <p:sp>
        <p:nvSpPr>
          <p:cNvPr id="9" name="TextBox 8">
            <a:extLst>
              <a:ext uri="{FF2B5EF4-FFF2-40B4-BE49-F238E27FC236}">
                <a16:creationId xmlns:a16="http://schemas.microsoft.com/office/drawing/2014/main" id="{62C094C1-F127-46E5-8A7B-7A177963CB8A}"/>
              </a:ext>
            </a:extLst>
          </p:cNvPr>
          <p:cNvSpPr txBox="1"/>
          <p:nvPr/>
        </p:nvSpPr>
        <p:spPr>
          <a:xfrm>
            <a:off x="110316" y="6441853"/>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401664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157504-59C1-4E89-B0C2-990441BA2049}"/>
              </a:ext>
            </a:extLst>
          </p:cNvPr>
          <p:cNvSpPr txBox="1"/>
          <p:nvPr/>
        </p:nvSpPr>
        <p:spPr>
          <a:xfrm>
            <a:off x="615244" y="3832579"/>
            <a:ext cx="11029245" cy="2031325"/>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 clinical research published between 1986 and 2006 on the effects and applications of Chinese herbal medicine in cancer pain management was conducted using databases. (</a:t>
            </a:r>
            <a:r>
              <a:rPr lang="en-GB" dirty="0">
                <a:latin typeface="Arial" panose="020B0604020202020204" pitchFamily="34" charset="0"/>
                <a:cs typeface="Arial" panose="020B0604020202020204" pitchFamily="34" charset="0"/>
              </a:rPr>
              <a:t>Ling, Lao, Adeline, Shan Yu, </a:t>
            </a:r>
            <a:r>
              <a:rPr lang="en-GB" dirty="0" err="1">
                <a:latin typeface="Arial" panose="020B0604020202020204" pitchFamily="34" charset="0"/>
                <a:cs typeface="Arial" panose="020B0604020202020204" pitchFamily="34" charset="0"/>
              </a:rPr>
              <a:t>Jie</a:t>
            </a:r>
            <a:r>
              <a:rPr lang="en-GB" dirty="0">
                <a:latin typeface="Arial" panose="020B0604020202020204" pitchFamily="34" charset="0"/>
                <a:cs typeface="Arial" panose="020B0604020202020204" pitchFamily="34" charset="0"/>
              </a:rPr>
              <a:t> Li, </a:t>
            </a:r>
            <a:r>
              <a:rPr lang="en-GB" dirty="0" err="1">
                <a:latin typeface="Arial" panose="020B0604020202020204" pitchFamily="34" charset="0"/>
                <a:cs typeface="Arial" panose="020B0604020202020204" pitchFamily="34" charset="0"/>
              </a:rPr>
              <a:t>Mansky</a:t>
            </a:r>
            <a:r>
              <a:rPr lang="en-GB" dirty="0">
                <a:latin typeface="Arial" panose="020B0604020202020204" pitchFamily="34" charset="0"/>
                <a:cs typeface="Arial" panose="020B0604020202020204" pitchFamily="34" charset="0"/>
              </a:rPr>
              <a:t>, 2007).</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Results suggested that (1) Chinese medicine may be effective for cancer pain, and its effects are similar to those of Western medicine; (2) Chinese medicine may reduce the side effects of conventional medicine, thus enhancing cancer patients' quality of life.</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2B436FE-3589-42B8-90BA-6ABF1CE83D89}"/>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8" name="TextBox 7">
            <a:extLst>
              <a:ext uri="{FF2B5EF4-FFF2-40B4-BE49-F238E27FC236}">
                <a16:creationId xmlns:a16="http://schemas.microsoft.com/office/drawing/2014/main" id="{17703546-2C6E-4606-AF0C-B709FFC96E9A}"/>
              </a:ext>
            </a:extLst>
          </p:cNvPr>
          <p:cNvSpPr txBox="1"/>
          <p:nvPr/>
        </p:nvSpPr>
        <p:spPr>
          <a:xfrm>
            <a:off x="615244" y="2373112"/>
            <a:ext cx="10758311"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(Chung, Wu, Hui, </a:t>
            </a:r>
            <a:r>
              <a:rPr lang="en-GB" dirty="0" err="1">
                <a:latin typeface="Arial" panose="020B0604020202020204" pitchFamily="34" charset="0"/>
                <a:cs typeface="Arial" panose="020B0604020202020204" pitchFamily="34" charset="0"/>
              </a:rPr>
              <a:t>Ziea</a:t>
            </a:r>
            <a:r>
              <a:rPr lang="en-GB" dirty="0">
                <a:latin typeface="Arial" panose="020B0604020202020204" pitchFamily="34" charset="0"/>
                <a:cs typeface="Arial" panose="020B0604020202020204" pitchFamily="34" charset="0"/>
              </a:rPr>
              <a:t>, Bacon, Ho, Tsoi, Wong, Wu, 2015) conducted a study  with the outcome of having therapeutic effects on improving the quality of life in patients. But there were </a:t>
            </a:r>
            <a:r>
              <a:rPr lang="en-US" dirty="0">
                <a:latin typeface="Arial" panose="020B0604020202020204" pitchFamily="34" charset="0"/>
                <a:cs typeface="Arial" panose="020B0604020202020204" pitchFamily="34" charset="0"/>
              </a:rPr>
              <a:t>conflicting evidence  in the prolonging of survival and in reducing chemotherapy and/or radiotherapy related toxicities.</a:t>
            </a:r>
            <a:endParaRPr lang="en-GB"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3FF090C7-C4BB-4667-86CE-B237E1B7AA20}"/>
              </a:ext>
            </a:extLst>
          </p:cNvPr>
          <p:cNvSpPr txBox="1"/>
          <p:nvPr/>
        </p:nvSpPr>
        <p:spPr>
          <a:xfrm>
            <a:off x="145040" y="6466336"/>
            <a:ext cx="2844800" cy="307777"/>
          </a:xfrm>
          <a:prstGeom prst="rect">
            <a:avLst/>
          </a:prstGeom>
          <a:noFill/>
        </p:spPr>
        <p:txBody>
          <a:bodyPr wrap="square" rtlCol="0">
            <a:spAutoFit/>
          </a:bodyPr>
          <a:lstStyle/>
          <a:p>
            <a:r>
              <a:rPr lang="en-GB" sz="1400" dirty="0"/>
              <a:t>Sabina Khanam - 1713883</a:t>
            </a:r>
          </a:p>
        </p:txBody>
      </p:sp>
      <p:sp>
        <p:nvSpPr>
          <p:cNvPr id="6" name="TextBox 5">
            <a:extLst>
              <a:ext uri="{FF2B5EF4-FFF2-40B4-BE49-F238E27FC236}">
                <a16:creationId xmlns:a16="http://schemas.microsoft.com/office/drawing/2014/main" id="{DC74026F-1188-4C39-A6E5-F66047AF2E3F}"/>
              </a:ext>
            </a:extLst>
          </p:cNvPr>
          <p:cNvSpPr txBox="1"/>
          <p:nvPr/>
        </p:nvSpPr>
        <p:spPr>
          <a:xfrm>
            <a:off x="754070" y="1665168"/>
            <a:ext cx="5881511" cy="369332"/>
          </a:xfrm>
          <a:prstGeom prst="rect">
            <a:avLst/>
          </a:prstGeom>
          <a:noFill/>
        </p:spPr>
        <p:txBody>
          <a:bodyPr wrap="square" rtlCol="0">
            <a:spAutoFit/>
          </a:bodyPr>
          <a:lstStyle/>
          <a:p>
            <a:r>
              <a:rPr lang="en-GB" b="1" dirty="0"/>
              <a:t>Studies concluded for Cancer Pain</a:t>
            </a:r>
            <a:r>
              <a:rPr lang="en-GB" dirty="0"/>
              <a:t>:</a:t>
            </a:r>
          </a:p>
        </p:txBody>
      </p:sp>
    </p:spTree>
    <p:extLst>
      <p:ext uri="{BB962C8B-B14F-4D97-AF65-F5344CB8AC3E}">
        <p14:creationId xmlns:p14="http://schemas.microsoft.com/office/powerpoint/2010/main" val="428276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2C763B-B39A-4FBF-AE1D-C0EB40E0096F}"/>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pic>
        <p:nvPicPr>
          <p:cNvPr id="6" name="Picture 5" descr="A picture containing food&#10;&#10;Description automatically generated">
            <a:extLst>
              <a:ext uri="{FF2B5EF4-FFF2-40B4-BE49-F238E27FC236}">
                <a16:creationId xmlns:a16="http://schemas.microsoft.com/office/drawing/2014/main" id="{6BFC53E3-6424-4512-97EF-87708537B4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601058"/>
            <a:ext cx="5022657" cy="4440320"/>
          </a:xfrm>
          <a:prstGeom prst="rect">
            <a:avLst/>
          </a:prstGeom>
        </p:spPr>
      </p:pic>
      <p:sp>
        <p:nvSpPr>
          <p:cNvPr id="7" name="TextBox 6">
            <a:extLst>
              <a:ext uri="{FF2B5EF4-FFF2-40B4-BE49-F238E27FC236}">
                <a16:creationId xmlns:a16="http://schemas.microsoft.com/office/drawing/2014/main" id="{050D76D1-0CA3-4B82-8CE5-2F085BE1615A}"/>
              </a:ext>
            </a:extLst>
          </p:cNvPr>
          <p:cNvSpPr txBox="1"/>
          <p:nvPr/>
        </p:nvSpPr>
        <p:spPr>
          <a:xfrm>
            <a:off x="1038578" y="2280356"/>
            <a:ext cx="3736622" cy="369332"/>
          </a:xfrm>
          <a:prstGeom prst="rect">
            <a:avLst/>
          </a:prstGeom>
          <a:noFill/>
        </p:spPr>
        <p:txBody>
          <a:bodyPr wrap="square" rtlCol="0">
            <a:spAutoFit/>
          </a:bodyPr>
          <a:lstStyle/>
          <a:p>
            <a:r>
              <a:rPr lang="en-GB" b="1" dirty="0"/>
              <a:t>Aloe Vera Benefits</a:t>
            </a:r>
            <a:r>
              <a:rPr lang="en-GB" dirty="0"/>
              <a:t>:</a:t>
            </a:r>
          </a:p>
        </p:txBody>
      </p:sp>
      <p:sp>
        <p:nvSpPr>
          <p:cNvPr id="8" name="TextBox 7">
            <a:extLst>
              <a:ext uri="{FF2B5EF4-FFF2-40B4-BE49-F238E27FC236}">
                <a16:creationId xmlns:a16="http://schemas.microsoft.com/office/drawing/2014/main" id="{B0B03262-B8A3-4141-8DE0-3831E19D77A4}"/>
              </a:ext>
            </a:extLst>
          </p:cNvPr>
          <p:cNvSpPr txBox="1"/>
          <p:nvPr/>
        </p:nvSpPr>
        <p:spPr>
          <a:xfrm>
            <a:off x="812800" y="3025422"/>
            <a:ext cx="4933244" cy="2585323"/>
          </a:xfrm>
          <a:prstGeom prst="rect">
            <a:avLst/>
          </a:prstGeom>
          <a:noFill/>
        </p:spPr>
        <p:txBody>
          <a:bodyPr wrap="square" rtlCol="0">
            <a:spAutoFit/>
          </a:bodyPr>
          <a:lstStyle/>
          <a:p>
            <a:pPr marL="285750" indent="-285750">
              <a:buFontTx/>
              <a:buChar char="-"/>
            </a:pPr>
            <a:r>
              <a:rPr lang="en-GB" dirty="0"/>
              <a:t>Burn wound healing effect</a:t>
            </a:r>
          </a:p>
          <a:p>
            <a:pPr marL="285750" indent="-285750">
              <a:buFontTx/>
              <a:buChar char="-"/>
            </a:pPr>
            <a:r>
              <a:rPr lang="en-GB" dirty="0"/>
              <a:t>Immunomodulatory effect</a:t>
            </a:r>
          </a:p>
          <a:p>
            <a:pPr marL="285750" indent="-285750">
              <a:buFontTx/>
              <a:buChar char="-"/>
            </a:pPr>
            <a:r>
              <a:rPr lang="en-GB" dirty="0"/>
              <a:t>Intestinal absorption</a:t>
            </a:r>
          </a:p>
          <a:p>
            <a:pPr marL="285750" indent="-285750">
              <a:buFontTx/>
              <a:buChar char="-"/>
            </a:pPr>
            <a:r>
              <a:rPr lang="en-GB" dirty="0"/>
              <a:t>Antidiabetic effect</a:t>
            </a:r>
          </a:p>
          <a:p>
            <a:pPr marL="285750" indent="-285750">
              <a:buFontTx/>
              <a:buChar char="-"/>
            </a:pPr>
            <a:r>
              <a:rPr lang="en-GB" dirty="0"/>
              <a:t>Antioxidant effect</a:t>
            </a:r>
          </a:p>
          <a:p>
            <a:pPr marL="285750" indent="-285750">
              <a:buFontTx/>
              <a:buChar char="-"/>
            </a:pPr>
            <a:r>
              <a:rPr lang="en-GB" dirty="0"/>
              <a:t>Anticancer </a:t>
            </a:r>
          </a:p>
          <a:p>
            <a:pPr marL="285750" indent="-285750">
              <a:buFontTx/>
              <a:buChar char="-"/>
            </a:pPr>
            <a:r>
              <a:rPr lang="en-GB" dirty="0"/>
              <a:t>Antivirus</a:t>
            </a:r>
          </a:p>
          <a:p>
            <a:r>
              <a:rPr lang="en-GB" dirty="0"/>
              <a:t>(</a:t>
            </a:r>
            <a:r>
              <a:rPr lang="en-GB" dirty="0" err="1"/>
              <a:t>Maharjan</a:t>
            </a:r>
            <a:r>
              <a:rPr lang="en-GB" dirty="0"/>
              <a:t>, </a:t>
            </a:r>
            <a:r>
              <a:rPr lang="en-GB" dirty="0" err="1"/>
              <a:t>Nampoothiri</a:t>
            </a:r>
            <a:r>
              <a:rPr lang="en-GB" dirty="0"/>
              <a:t>, 2015).</a:t>
            </a:r>
          </a:p>
          <a:p>
            <a:pPr marL="285750" indent="-285750">
              <a:buFontTx/>
              <a:buChar char="-"/>
            </a:pPr>
            <a:endParaRPr lang="en-GB" dirty="0"/>
          </a:p>
        </p:txBody>
      </p:sp>
      <p:sp>
        <p:nvSpPr>
          <p:cNvPr id="10" name="TextBox 9">
            <a:extLst>
              <a:ext uri="{FF2B5EF4-FFF2-40B4-BE49-F238E27FC236}">
                <a16:creationId xmlns:a16="http://schemas.microsoft.com/office/drawing/2014/main" id="{F5B8D7E6-6F34-414B-9AC9-EA693C468562}"/>
              </a:ext>
            </a:extLst>
          </p:cNvPr>
          <p:cNvSpPr txBox="1"/>
          <p:nvPr/>
        </p:nvSpPr>
        <p:spPr>
          <a:xfrm>
            <a:off x="62089" y="6550223"/>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93363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9EA82E-267A-4741-8479-6AB02055F054}"/>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5" name="TextBox 4">
            <a:extLst>
              <a:ext uri="{FF2B5EF4-FFF2-40B4-BE49-F238E27FC236}">
                <a16:creationId xmlns:a16="http://schemas.microsoft.com/office/drawing/2014/main" id="{0B2D735B-5222-436E-AB5A-E9E5A01B6B51}"/>
              </a:ext>
            </a:extLst>
          </p:cNvPr>
          <p:cNvSpPr txBox="1"/>
          <p:nvPr/>
        </p:nvSpPr>
        <p:spPr>
          <a:xfrm>
            <a:off x="869244" y="1737143"/>
            <a:ext cx="5723467" cy="369332"/>
          </a:xfrm>
          <a:prstGeom prst="rect">
            <a:avLst/>
          </a:prstGeom>
          <a:noFill/>
        </p:spPr>
        <p:txBody>
          <a:bodyPr wrap="square" rtlCol="0">
            <a:spAutoFit/>
          </a:bodyPr>
          <a:lstStyle/>
          <a:p>
            <a:r>
              <a:rPr lang="en-GB" b="1" dirty="0"/>
              <a:t>Studies concluded on Aloe Vera for wound healing:</a:t>
            </a:r>
          </a:p>
        </p:txBody>
      </p:sp>
      <p:sp>
        <p:nvSpPr>
          <p:cNvPr id="6" name="TextBox 5">
            <a:extLst>
              <a:ext uri="{FF2B5EF4-FFF2-40B4-BE49-F238E27FC236}">
                <a16:creationId xmlns:a16="http://schemas.microsoft.com/office/drawing/2014/main" id="{81FF64C9-F11B-4DE6-AB13-EA6643726718}"/>
              </a:ext>
            </a:extLst>
          </p:cNvPr>
          <p:cNvSpPr txBox="1"/>
          <p:nvPr/>
        </p:nvSpPr>
        <p:spPr>
          <a:xfrm>
            <a:off x="790222" y="2676881"/>
            <a:ext cx="10272889" cy="1754326"/>
          </a:xfrm>
          <a:prstGeom prst="rect">
            <a:avLst/>
          </a:prstGeom>
          <a:noFill/>
        </p:spPr>
        <p:txBody>
          <a:bodyPr wrap="square" rtlCol="0">
            <a:spAutoFit/>
          </a:bodyPr>
          <a:lstStyle/>
          <a:p>
            <a:r>
              <a:rPr lang="en-GB" dirty="0"/>
              <a:t>(</a:t>
            </a:r>
            <a:r>
              <a:rPr lang="en-GB" dirty="0" err="1"/>
              <a:t>Dat</a:t>
            </a:r>
            <a:r>
              <a:rPr lang="en-GB" dirty="0"/>
              <a:t>, Poon, Pham, </a:t>
            </a:r>
            <a:r>
              <a:rPr lang="en-GB" dirty="0" err="1"/>
              <a:t>Doust</a:t>
            </a:r>
            <a:r>
              <a:rPr lang="en-GB" dirty="0"/>
              <a:t>, 2012) conducted a study to determine the healing of acute wounds. </a:t>
            </a:r>
          </a:p>
          <a:p>
            <a:r>
              <a:rPr lang="en-GB" dirty="0"/>
              <a:t>The results were minor where </a:t>
            </a:r>
            <a:r>
              <a:rPr lang="en-US" dirty="0"/>
              <a:t>Aloe </a:t>
            </a:r>
            <a:r>
              <a:rPr lang="en-US" dirty="0" err="1"/>
              <a:t>vera</a:t>
            </a:r>
            <a:r>
              <a:rPr lang="en-US" dirty="0"/>
              <a:t> mucilage did not increase burn healing. </a:t>
            </a:r>
          </a:p>
          <a:p>
            <a:pPr marL="285750" indent="-285750">
              <a:buFontTx/>
              <a:buChar char="-"/>
            </a:pPr>
            <a:r>
              <a:rPr lang="en-US" dirty="0"/>
              <a:t>27 Patients examined with burn wounds</a:t>
            </a:r>
          </a:p>
          <a:p>
            <a:pPr marL="285750" indent="-285750">
              <a:buFontTx/>
              <a:buChar char="-"/>
            </a:pPr>
            <a:r>
              <a:rPr lang="en-US" dirty="0"/>
              <a:t>14</a:t>
            </a:r>
            <a:r>
              <a:rPr lang="en-US" baseline="30000" dirty="0"/>
              <a:t>th</a:t>
            </a:r>
            <a:r>
              <a:rPr lang="en-US" dirty="0"/>
              <a:t> day the wound showed complete healing</a:t>
            </a:r>
          </a:p>
          <a:p>
            <a:pPr marL="285750" indent="-285750">
              <a:buFontTx/>
              <a:buChar char="-"/>
            </a:pPr>
            <a:endParaRPr lang="en-US" dirty="0"/>
          </a:p>
          <a:p>
            <a:endParaRPr lang="en-GB" dirty="0"/>
          </a:p>
        </p:txBody>
      </p:sp>
      <p:sp>
        <p:nvSpPr>
          <p:cNvPr id="8" name="TextBox 7">
            <a:extLst>
              <a:ext uri="{FF2B5EF4-FFF2-40B4-BE49-F238E27FC236}">
                <a16:creationId xmlns:a16="http://schemas.microsoft.com/office/drawing/2014/main" id="{7A569E69-4C64-47CC-B570-362999C0F598}"/>
              </a:ext>
            </a:extLst>
          </p:cNvPr>
          <p:cNvSpPr txBox="1"/>
          <p:nvPr/>
        </p:nvSpPr>
        <p:spPr>
          <a:xfrm>
            <a:off x="739421" y="4190876"/>
            <a:ext cx="10374489" cy="646331"/>
          </a:xfrm>
          <a:prstGeom prst="rect">
            <a:avLst/>
          </a:prstGeom>
          <a:noFill/>
        </p:spPr>
        <p:txBody>
          <a:bodyPr wrap="square" rtlCol="0">
            <a:spAutoFit/>
          </a:bodyPr>
          <a:lstStyle/>
          <a:p>
            <a:r>
              <a:rPr lang="en-GB" dirty="0"/>
              <a:t>A study in 1995 using aloe </a:t>
            </a:r>
            <a:r>
              <a:rPr lang="en-GB" dirty="0" err="1"/>
              <a:t>vera</a:t>
            </a:r>
            <a:r>
              <a:rPr lang="en-GB" dirty="0"/>
              <a:t> on burn wounds showed healing on the area within 14 days. Aloe </a:t>
            </a:r>
            <a:r>
              <a:rPr lang="en-GB" dirty="0" err="1"/>
              <a:t>vera</a:t>
            </a:r>
            <a:r>
              <a:rPr lang="en-GB" dirty="0"/>
              <a:t> treated lesion healed faster than Vaseline gauze area. </a:t>
            </a:r>
          </a:p>
        </p:txBody>
      </p:sp>
      <p:sp>
        <p:nvSpPr>
          <p:cNvPr id="14" name="TextBox 13">
            <a:extLst>
              <a:ext uri="{FF2B5EF4-FFF2-40B4-BE49-F238E27FC236}">
                <a16:creationId xmlns:a16="http://schemas.microsoft.com/office/drawing/2014/main" id="{7EBD5C09-D9FA-42E8-AF8E-C1270D36FA99}"/>
              </a:ext>
            </a:extLst>
          </p:cNvPr>
          <p:cNvSpPr txBox="1"/>
          <p:nvPr/>
        </p:nvSpPr>
        <p:spPr>
          <a:xfrm>
            <a:off x="739421" y="5206442"/>
            <a:ext cx="9945512" cy="646331"/>
          </a:xfrm>
          <a:prstGeom prst="rect">
            <a:avLst/>
          </a:prstGeom>
          <a:noFill/>
        </p:spPr>
        <p:txBody>
          <a:bodyPr wrap="square" rtlCol="0">
            <a:spAutoFit/>
          </a:bodyPr>
          <a:lstStyle/>
          <a:p>
            <a:r>
              <a:rPr lang="en-GB" dirty="0"/>
              <a:t>(Hashemi, </a:t>
            </a:r>
            <a:r>
              <a:rPr lang="en-GB" dirty="0" err="1"/>
              <a:t>Madani</a:t>
            </a:r>
            <a:r>
              <a:rPr lang="en-GB" dirty="0"/>
              <a:t>,</a:t>
            </a:r>
            <a:r>
              <a:rPr lang="en-GB" b="1" dirty="0"/>
              <a:t> </a:t>
            </a:r>
            <a:r>
              <a:rPr lang="en-GB" dirty="0" err="1"/>
              <a:t>Abediankenari</a:t>
            </a:r>
            <a:r>
              <a:rPr lang="en-GB" dirty="0"/>
              <a:t>, 2015) concluded a study showed that there was an improvement in wound healing. </a:t>
            </a:r>
          </a:p>
        </p:txBody>
      </p:sp>
      <p:sp>
        <p:nvSpPr>
          <p:cNvPr id="9" name="TextBox 8">
            <a:extLst>
              <a:ext uri="{FF2B5EF4-FFF2-40B4-BE49-F238E27FC236}">
                <a16:creationId xmlns:a16="http://schemas.microsoft.com/office/drawing/2014/main" id="{72E93D55-98C2-4D64-AA26-CF82113D8080}"/>
              </a:ext>
            </a:extLst>
          </p:cNvPr>
          <p:cNvSpPr txBox="1"/>
          <p:nvPr/>
        </p:nvSpPr>
        <p:spPr>
          <a:xfrm>
            <a:off x="90310" y="6505067"/>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59133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circle(in)">
                                      <p:cBhvr>
                                        <p:cTn id="14" dur="2000"/>
                                        <p:tgtEl>
                                          <p:spTgt spid="8"/>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circle(in)">
                                      <p:cBhvr>
                                        <p:cTn id="1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5BC604-C726-4DDD-8A18-79E5B44F7E96}"/>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sp>
        <p:nvSpPr>
          <p:cNvPr id="5" name="TextBox 4">
            <a:extLst>
              <a:ext uri="{FF2B5EF4-FFF2-40B4-BE49-F238E27FC236}">
                <a16:creationId xmlns:a16="http://schemas.microsoft.com/office/drawing/2014/main" id="{590211FE-74B6-484B-BF93-0A84E03989AE}"/>
              </a:ext>
            </a:extLst>
          </p:cNvPr>
          <p:cNvSpPr txBox="1"/>
          <p:nvPr/>
        </p:nvSpPr>
        <p:spPr>
          <a:xfrm>
            <a:off x="0" y="6550223"/>
            <a:ext cx="2844800" cy="307777"/>
          </a:xfrm>
          <a:prstGeom prst="rect">
            <a:avLst/>
          </a:prstGeom>
          <a:noFill/>
        </p:spPr>
        <p:txBody>
          <a:bodyPr wrap="square" rtlCol="0">
            <a:spAutoFit/>
          </a:bodyPr>
          <a:lstStyle/>
          <a:p>
            <a:r>
              <a:rPr lang="en-GB" sz="1400" dirty="0"/>
              <a:t>Sabina Khanam - 1713883</a:t>
            </a:r>
          </a:p>
        </p:txBody>
      </p:sp>
      <p:sp>
        <p:nvSpPr>
          <p:cNvPr id="6" name="TextBox 5">
            <a:extLst>
              <a:ext uri="{FF2B5EF4-FFF2-40B4-BE49-F238E27FC236}">
                <a16:creationId xmlns:a16="http://schemas.microsoft.com/office/drawing/2014/main" id="{E97C0A15-08A7-4978-9C97-14DB594A62CB}"/>
              </a:ext>
            </a:extLst>
          </p:cNvPr>
          <p:cNvSpPr txBox="1"/>
          <p:nvPr/>
        </p:nvSpPr>
        <p:spPr>
          <a:xfrm>
            <a:off x="5068712" y="1202029"/>
            <a:ext cx="2359378" cy="369332"/>
          </a:xfrm>
          <a:prstGeom prst="rect">
            <a:avLst/>
          </a:prstGeom>
          <a:noFill/>
        </p:spPr>
        <p:txBody>
          <a:bodyPr wrap="square" rtlCol="0">
            <a:spAutoFit/>
          </a:bodyPr>
          <a:lstStyle/>
          <a:p>
            <a:r>
              <a:rPr lang="en-GB" b="1" u="sng" dirty="0"/>
              <a:t>Conclusion</a:t>
            </a:r>
          </a:p>
        </p:txBody>
      </p:sp>
      <p:sp>
        <p:nvSpPr>
          <p:cNvPr id="2" name="TextBox 1">
            <a:extLst>
              <a:ext uri="{FF2B5EF4-FFF2-40B4-BE49-F238E27FC236}">
                <a16:creationId xmlns:a16="http://schemas.microsoft.com/office/drawing/2014/main" id="{0CB8B201-2453-4B57-9E7E-F11A114A4019}"/>
              </a:ext>
            </a:extLst>
          </p:cNvPr>
          <p:cNvSpPr txBox="1"/>
          <p:nvPr/>
        </p:nvSpPr>
        <p:spPr>
          <a:xfrm>
            <a:off x="428976" y="1774464"/>
            <a:ext cx="10871200" cy="4801314"/>
          </a:xfrm>
          <a:prstGeom prst="rect">
            <a:avLst/>
          </a:prstGeom>
          <a:noFill/>
        </p:spPr>
        <p:txBody>
          <a:bodyPr wrap="square" rtlCol="0">
            <a:spAutoFit/>
          </a:bodyPr>
          <a:lstStyle/>
          <a:p>
            <a:r>
              <a:rPr lang="en-US" dirty="0"/>
              <a:t>Herbal Medicine is one of the most effective and safe treatment options available getting recognition from practitioners of traditional medicine. </a:t>
            </a:r>
            <a:r>
              <a:rPr lang="en-GB" dirty="0"/>
              <a:t>Herbal medicine can be used for a good alternative for many diseases and conditions with low cost and less side effects without the need of a prescription.</a:t>
            </a:r>
          </a:p>
          <a:p>
            <a:r>
              <a:rPr lang="en-GB" dirty="0"/>
              <a:t>However, they can still have an unwanted health effects especially using it with other prescribed drugs.</a:t>
            </a:r>
          </a:p>
          <a:p>
            <a:r>
              <a:rPr lang="en-GB" dirty="0"/>
              <a:t>More studies needs to be experimented to gain further evidence for safety and quality for the use of herbal medicine. </a:t>
            </a:r>
          </a:p>
          <a:p>
            <a:endParaRPr lang="en-GB" dirty="0"/>
          </a:p>
          <a:p>
            <a:r>
              <a:rPr lang="en-US" dirty="0"/>
              <a:t> </a:t>
            </a:r>
          </a:p>
          <a:p>
            <a:r>
              <a:rPr lang="en-US" dirty="0"/>
              <a:t>Although herbal medicine is used mostly for treating mild to extensive illnesses, the combination of self-medication, non-expert consultation and missing risk awareness of herbal medicine is potentially harmful. </a:t>
            </a:r>
          </a:p>
          <a:p>
            <a:r>
              <a:rPr lang="en-US" dirty="0"/>
              <a:t>This is particularly relevant for elderly users as, even though they appear to be more aware of health-related issues, they generally use more medicine compared to younger ones.</a:t>
            </a:r>
          </a:p>
          <a:p>
            <a:r>
              <a:rPr lang="en-US" dirty="0"/>
              <a:t>The dissatisfaction use of conventional medicine was the most important reason for a preferred use of herbal medicine, but in relation to this, government bodies, doctors, and pharmaceutical companies need to be aware of this problem and should aim to establish a certain level of awareness among users concerning this issue (</a:t>
            </a:r>
            <a:r>
              <a:rPr lang="en-US" dirty="0" err="1"/>
              <a:t>Galor</a:t>
            </a:r>
            <a:r>
              <a:rPr lang="en-US" dirty="0"/>
              <a:t> and Benzie , 2011).</a:t>
            </a:r>
          </a:p>
          <a:p>
            <a:endParaRPr lang="en-GB" dirty="0"/>
          </a:p>
        </p:txBody>
      </p:sp>
    </p:spTree>
    <p:extLst>
      <p:ext uri="{BB962C8B-B14F-4D97-AF65-F5344CB8AC3E}">
        <p14:creationId xmlns:p14="http://schemas.microsoft.com/office/powerpoint/2010/main" val="2873560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DB64-6BD2-44E3-BAC3-B220AA8BE85A}"/>
              </a:ext>
            </a:extLst>
          </p:cNvPr>
          <p:cNvSpPr>
            <a:spLocks noGrp="1"/>
          </p:cNvSpPr>
          <p:nvPr>
            <p:ph type="title"/>
          </p:nvPr>
        </p:nvSpPr>
        <p:spPr/>
        <p:txBody>
          <a:bodyPr>
            <a:normAutofit fontScale="90000"/>
          </a:bodyPr>
          <a:lstStyle/>
          <a:p>
            <a:br>
              <a:rPr lang="en-US" dirty="0"/>
            </a:br>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EFCB5FA8-15E0-405E-A101-DBCD45118EAA}"/>
              </a:ext>
            </a:extLst>
          </p:cNvPr>
          <p:cNvSpPr>
            <a:spLocks noGrp="1"/>
          </p:cNvSpPr>
          <p:nvPr>
            <p:ph idx="1"/>
          </p:nvPr>
        </p:nvSpPr>
        <p:spPr/>
        <p:txBody>
          <a:bodyPr>
            <a:normAutofit fontScale="70000" lnSpcReduction="20000"/>
          </a:bodyPr>
          <a:lstStyle/>
          <a:p>
            <a:r>
              <a:rPr lang="en-US" dirty="0"/>
              <a:t>Adams, R., 2010. </a:t>
            </a:r>
            <a:r>
              <a:rPr lang="en-US" i="1" dirty="0"/>
              <a:t>Foundations Of Complementary Therapies And Alternative Medicine</a:t>
            </a:r>
            <a:r>
              <a:rPr lang="en-US" dirty="0"/>
              <a:t>. Basingstoke: Palgrave Macmillan.</a:t>
            </a:r>
          </a:p>
          <a:p>
            <a:r>
              <a:rPr lang="en-US" dirty="0"/>
              <a:t>Geng J, Dong J, Ni H, et al. Ginseng for cognition. Cochrane Database of Systematic Reviews. 2010;(12):CD007769. Accessed at http://www.thecochranelibrary.com</a:t>
            </a:r>
          </a:p>
          <a:p>
            <a:r>
              <a:rPr lang="en-US" dirty="0"/>
              <a:t>Kim, J., 2018. Pharmacological and medical applications of Panax ginseng and ginsenosides: a review for use in cardiovascular diseases. </a:t>
            </a:r>
            <a:r>
              <a:rPr lang="en-US" i="1" dirty="0"/>
              <a:t>Journal of Ginseng Research</a:t>
            </a:r>
            <a:r>
              <a:rPr lang="en-US" dirty="0"/>
              <a:t>, 42(3), pp.264-269.</a:t>
            </a:r>
          </a:p>
          <a:p>
            <a:r>
              <a:rPr lang="en-US" dirty="0"/>
              <a:t>Lindquist, R., Tracy, M. and Snyder, M., 2017. </a:t>
            </a:r>
            <a:r>
              <a:rPr lang="en-US" i="1" dirty="0"/>
              <a:t>Complementary And Alternative Therapies In Nursing</a:t>
            </a:r>
            <a:r>
              <a:rPr lang="en-US" dirty="0"/>
              <a:t>.</a:t>
            </a:r>
          </a:p>
          <a:p>
            <a:r>
              <a:rPr lang="en-US" dirty="0"/>
              <a:t>Louis, F., 2014. Hippocratic Medicine in China: Comparison with a 9th Century Chinese Manual on Bone Setting. </a:t>
            </a:r>
            <a:r>
              <a:rPr lang="en-US" i="1" dirty="0"/>
              <a:t>Journal of </a:t>
            </a:r>
            <a:r>
              <a:rPr lang="en-US" i="1" dirty="0" err="1"/>
              <a:t>Orthopaedics</a:t>
            </a:r>
            <a:r>
              <a:rPr lang="en-US" i="1" dirty="0"/>
              <a:t>, Trauma and Rehabilitation</a:t>
            </a:r>
            <a:r>
              <a:rPr lang="en-US" dirty="0"/>
              <a:t>, 18(2), pp.128-135.</a:t>
            </a:r>
          </a:p>
          <a:p>
            <a:r>
              <a:rPr lang="en-US" dirty="0" err="1"/>
              <a:t>Olver</a:t>
            </a:r>
            <a:r>
              <a:rPr lang="en-US" dirty="0"/>
              <a:t>, I. and </a:t>
            </a:r>
            <a:r>
              <a:rPr lang="en-US" dirty="0" err="1"/>
              <a:t>Robotin</a:t>
            </a:r>
            <a:r>
              <a:rPr lang="en-US" dirty="0"/>
              <a:t>, M., 2012. </a:t>
            </a:r>
            <a:r>
              <a:rPr lang="en-US" i="1" dirty="0"/>
              <a:t>Perspectives On Complementary And Alternative Medicines</a:t>
            </a:r>
            <a:r>
              <a:rPr lang="en-US" dirty="0"/>
              <a:t>. London: Imperial College Press.</a:t>
            </a:r>
          </a:p>
          <a:p>
            <a:r>
              <a:rPr lang="en-US" dirty="0"/>
              <a:t>The Association of Traditional Chinese Medicine, 2020. </a:t>
            </a:r>
            <a:r>
              <a:rPr lang="en-US" i="1" dirty="0"/>
              <a:t>Traditional Chinese Medicine &amp; Acupuncture | ATCM</a:t>
            </a:r>
            <a:r>
              <a:rPr lang="en-US" dirty="0"/>
              <a:t>. [online] Atcm.co.uk. Available at: &lt;https://www.atcm.co.uk/&gt; [Accessed 17 June 2020].</a:t>
            </a:r>
          </a:p>
          <a:p>
            <a:endParaRPr lang="en-US" dirty="0"/>
          </a:p>
        </p:txBody>
      </p:sp>
      <p:sp>
        <p:nvSpPr>
          <p:cNvPr id="4" name="TextBox 3">
            <a:extLst>
              <a:ext uri="{FF2B5EF4-FFF2-40B4-BE49-F238E27FC236}">
                <a16:creationId xmlns:a16="http://schemas.microsoft.com/office/drawing/2014/main" id="{9DAAD81B-5160-4258-85A6-D5F2862341E3}"/>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Begun: 1808766</a:t>
            </a:r>
            <a:endParaRPr lang="en-GB" dirty="0"/>
          </a:p>
        </p:txBody>
      </p:sp>
    </p:spTree>
    <p:extLst>
      <p:ext uri="{BB962C8B-B14F-4D97-AF65-F5344CB8AC3E}">
        <p14:creationId xmlns:p14="http://schemas.microsoft.com/office/powerpoint/2010/main" val="941321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3B37-26D2-4B88-862E-712C0EE5900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77A2BBB-D134-4EBF-8D3E-BEE09FE85614}"/>
              </a:ext>
            </a:extLst>
          </p:cNvPr>
          <p:cNvSpPr>
            <a:spLocks noGrp="1"/>
          </p:cNvSpPr>
          <p:nvPr>
            <p:ph idx="1"/>
          </p:nvPr>
        </p:nvSpPr>
        <p:spPr>
          <a:xfrm>
            <a:off x="613611" y="1690688"/>
            <a:ext cx="10515600" cy="4351338"/>
          </a:xfrm>
        </p:spPr>
        <p:txBody>
          <a:bodyPr>
            <a:normAutofit fontScale="70000" lnSpcReduction="20000"/>
          </a:bodyPr>
          <a:lstStyle/>
          <a:p>
            <a:pPr>
              <a:lnSpc>
                <a:spcPct val="120000"/>
              </a:lnSpc>
            </a:pPr>
            <a:r>
              <a:rPr lang="en-GB" dirty="0" err="1">
                <a:latin typeface="Arial" panose="020B0604020202020204" pitchFamily="34" charset="0"/>
                <a:cs typeface="Arial" panose="020B0604020202020204" pitchFamily="34" charset="0"/>
              </a:rPr>
              <a:t>Benzie</a:t>
            </a:r>
            <a:r>
              <a:rPr lang="en-GB" dirty="0">
                <a:latin typeface="Arial" panose="020B0604020202020204" pitchFamily="34" charset="0"/>
                <a:cs typeface="Arial" panose="020B0604020202020204" pitchFamily="34" charset="0"/>
              </a:rPr>
              <a:t>, I. and Wachtel-</a:t>
            </a:r>
            <a:r>
              <a:rPr lang="en-GB" dirty="0" err="1">
                <a:latin typeface="Arial" panose="020B0604020202020204" pitchFamily="34" charset="0"/>
                <a:cs typeface="Arial" panose="020B0604020202020204" pitchFamily="34" charset="0"/>
              </a:rPr>
              <a:t>Galor</a:t>
            </a:r>
            <a:r>
              <a:rPr lang="en-GB" dirty="0">
                <a:latin typeface="Arial" panose="020B0604020202020204" pitchFamily="34" charset="0"/>
                <a:cs typeface="Arial" panose="020B0604020202020204" pitchFamily="34" charset="0"/>
              </a:rPr>
              <a:t>, S. (2011). </a:t>
            </a:r>
            <a:r>
              <a:rPr lang="en-GB" i="1" dirty="0">
                <a:latin typeface="Arial" panose="020B0604020202020204" pitchFamily="34" charset="0"/>
                <a:cs typeface="Arial" panose="020B0604020202020204" pitchFamily="34" charset="0"/>
              </a:rPr>
              <a:t>Herbal Medicine</a:t>
            </a:r>
            <a:r>
              <a:rPr lang="en-GB" dirty="0">
                <a:latin typeface="Arial" panose="020B0604020202020204" pitchFamily="34" charset="0"/>
                <a:cs typeface="Arial" panose="020B0604020202020204" pitchFamily="34" charset="0"/>
              </a:rPr>
              <a:t>. Boca Raton: CRC Press.</a:t>
            </a:r>
          </a:p>
          <a:p>
            <a:pPr>
              <a:lnSpc>
                <a:spcPct val="120000"/>
              </a:lnSpc>
            </a:pPr>
            <a:r>
              <a:rPr lang="en-GB" dirty="0">
                <a:latin typeface="Arial" panose="020B0604020202020204" pitchFamily="34" charset="0"/>
                <a:cs typeface="Arial" panose="020B0604020202020204" pitchFamily="34" charset="0"/>
              </a:rPr>
              <a:t>Gu, S., and Pei, J. (2017). Innovating </a:t>
            </a:r>
            <a:r>
              <a:rPr lang="en-GB" dirty="0" err="1">
                <a:latin typeface="Arial" panose="020B0604020202020204" pitchFamily="34" charset="0"/>
                <a:cs typeface="Arial" panose="020B0604020202020204" pitchFamily="34" charset="0"/>
              </a:rPr>
              <a:t>chinese</a:t>
            </a:r>
            <a:r>
              <a:rPr lang="en-GB" dirty="0">
                <a:latin typeface="Arial" panose="020B0604020202020204" pitchFamily="34" charset="0"/>
                <a:cs typeface="Arial" panose="020B0604020202020204" pitchFamily="34" charset="0"/>
              </a:rPr>
              <a:t> herbal medicine: From traditional health practice to scientific drug discovery. </a:t>
            </a:r>
            <a:r>
              <a:rPr lang="en-GB" i="1" dirty="0">
                <a:latin typeface="Arial" panose="020B0604020202020204" pitchFamily="34" charset="0"/>
                <a:cs typeface="Arial" panose="020B0604020202020204" pitchFamily="34" charset="0"/>
              </a:rPr>
              <a:t>Frontiers in pharmacology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8</a:t>
            </a:r>
            <a:r>
              <a:rPr lang="en-GB" dirty="0">
                <a:latin typeface="Arial" panose="020B0604020202020204" pitchFamily="34" charset="0"/>
                <a:cs typeface="Arial" panose="020B0604020202020204" pitchFamily="34" charset="0"/>
              </a:rPr>
              <a:t>, 381.</a:t>
            </a:r>
          </a:p>
          <a:p>
            <a:pPr>
              <a:lnSpc>
                <a:spcPct val="120000"/>
              </a:lnSpc>
            </a:pPr>
            <a:r>
              <a:rPr lang="en-GB" dirty="0">
                <a:latin typeface="Arial" panose="020B0604020202020204" pitchFamily="34" charset="0"/>
                <a:cs typeface="Arial" panose="020B0604020202020204" pitchFamily="34" charset="0"/>
              </a:rPr>
              <a:t>Therapy-directory.org.uk, (2020). </a:t>
            </a:r>
            <a:r>
              <a:rPr lang="en-GB" i="1" dirty="0">
                <a:latin typeface="Arial" panose="020B0604020202020204" pitchFamily="34" charset="0"/>
                <a:cs typeface="Arial" panose="020B0604020202020204" pitchFamily="34" charset="0"/>
              </a:rPr>
              <a:t>Chinese Herbal Medicine - Therapy Directory</a:t>
            </a:r>
            <a:r>
              <a:rPr lang="en-GB" dirty="0">
                <a:latin typeface="Arial" panose="020B0604020202020204" pitchFamily="34" charset="0"/>
                <a:cs typeface="Arial" panose="020B0604020202020204" pitchFamily="34" charset="0"/>
              </a:rPr>
              <a:t>. [online] Therapy-directory.org.uk. Available at: &lt;https://www.therapy-directory.org.uk/articles/chinese-herbal-medicine.html&gt; [Accessed 16 June 2020].</a:t>
            </a:r>
          </a:p>
          <a:p>
            <a:pPr>
              <a:lnSpc>
                <a:spcPct val="120000"/>
              </a:lnSpc>
            </a:pPr>
            <a:r>
              <a:rPr lang="en-GB" dirty="0">
                <a:latin typeface="Arial" panose="020B0604020202020204" pitchFamily="34" charset="0"/>
                <a:cs typeface="Arial" panose="020B0604020202020204" pitchFamily="34" charset="0"/>
              </a:rPr>
              <a:t>Wang, L., Yang, R., Yuan, B., Liu, Y., and Liu, C. (2015). The antiviral and antimicrobial activities of </a:t>
            </a:r>
            <a:r>
              <a:rPr lang="en-GB" dirty="0" err="1">
                <a:latin typeface="Arial" panose="020B0604020202020204" pitchFamily="34" charset="0"/>
                <a:cs typeface="Arial" panose="020B0604020202020204" pitchFamily="34" charset="0"/>
              </a:rPr>
              <a:t>licorice</a:t>
            </a:r>
            <a:r>
              <a:rPr lang="en-GB" dirty="0">
                <a:latin typeface="Arial" panose="020B0604020202020204" pitchFamily="34" charset="0"/>
                <a:cs typeface="Arial" panose="020B0604020202020204" pitchFamily="34" charset="0"/>
              </a:rPr>
              <a:t>, a widely-used Chinese herb. </a:t>
            </a:r>
            <a:r>
              <a:rPr lang="en-GB" i="1" dirty="0">
                <a:latin typeface="Arial" panose="020B0604020202020204" pitchFamily="34" charset="0"/>
                <a:cs typeface="Arial" panose="020B0604020202020204" pitchFamily="34" charset="0"/>
              </a:rPr>
              <a:t>Acta </a:t>
            </a:r>
            <a:r>
              <a:rPr lang="en-GB" i="1" dirty="0" err="1">
                <a:latin typeface="Arial" panose="020B0604020202020204" pitchFamily="34" charset="0"/>
                <a:cs typeface="Arial" panose="020B0604020202020204" pitchFamily="34" charset="0"/>
              </a:rPr>
              <a:t>Pharmaceutica</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Sinica</a:t>
            </a:r>
            <a:r>
              <a:rPr lang="en-GB" i="1" dirty="0">
                <a:latin typeface="Arial" panose="020B0604020202020204" pitchFamily="34" charset="0"/>
                <a:cs typeface="Arial" panose="020B0604020202020204" pitchFamily="34" charset="0"/>
              </a:rPr>
              <a:t> B</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a:t>
            </a:r>
            <a:r>
              <a:rPr lang="en-GB" dirty="0">
                <a:latin typeface="Arial" panose="020B0604020202020204" pitchFamily="34" charset="0"/>
                <a:cs typeface="Arial" panose="020B0604020202020204" pitchFamily="34" charset="0"/>
              </a:rPr>
              <a:t>(4), 310-315.</a:t>
            </a:r>
          </a:p>
          <a:p>
            <a:pPr>
              <a:lnSpc>
                <a:spcPct val="120000"/>
              </a:lnSpc>
            </a:pPr>
            <a:r>
              <a:rPr lang="en-GB" dirty="0" err="1">
                <a:latin typeface="Arial" panose="020B0604020202020204" pitchFamily="34" charset="0"/>
                <a:cs typeface="Arial" panose="020B0604020202020204" pitchFamily="34" charset="0"/>
              </a:rPr>
              <a:t>Xue</a:t>
            </a:r>
            <a:r>
              <a:rPr lang="en-GB" dirty="0">
                <a:latin typeface="Arial" panose="020B0604020202020204" pitchFamily="34" charset="0"/>
                <a:cs typeface="Arial" panose="020B0604020202020204" pitchFamily="34" charset="0"/>
              </a:rPr>
              <a:t>, C. C., and Lu, C. J. (2016). </a:t>
            </a:r>
            <a:r>
              <a:rPr lang="en-GB" i="1" dirty="0">
                <a:latin typeface="Arial" panose="020B0604020202020204" pitchFamily="34" charset="0"/>
                <a:cs typeface="Arial" panose="020B0604020202020204" pitchFamily="34" charset="0"/>
              </a:rPr>
              <a:t>Evidence-based Clinical Chinese Medicine</a:t>
            </a:r>
            <a:r>
              <a:rPr lang="en-GB" dirty="0">
                <a:latin typeface="Arial" panose="020B0604020202020204" pitchFamily="34" charset="0"/>
                <a:cs typeface="Arial" panose="020B0604020202020204" pitchFamily="34" charset="0"/>
              </a:rPr>
              <a:t>. World Scientific.</a:t>
            </a:r>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
        <p:nvSpPr>
          <p:cNvPr id="4" name="TextBox 3">
            <a:extLst>
              <a:ext uri="{FF2B5EF4-FFF2-40B4-BE49-F238E27FC236}">
                <a16:creationId xmlns:a16="http://schemas.microsoft.com/office/drawing/2014/main" id="{3579DA27-424B-4301-A082-6DA76409AA2D}"/>
              </a:ext>
            </a:extLst>
          </p:cNvPr>
          <p:cNvSpPr txBox="1"/>
          <p:nvPr/>
        </p:nvSpPr>
        <p:spPr>
          <a:xfrm>
            <a:off x="135467" y="6492875"/>
            <a:ext cx="4380089" cy="369332"/>
          </a:xfrm>
          <a:prstGeom prst="rect">
            <a:avLst/>
          </a:prstGeom>
          <a:noFill/>
        </p:spPr>
        <p:txBody>
          <a:bodyPr wrap="square" rtlCol="0">
            <a:spAutoFit/>
          </a:bodyPr>
          <a:lstStyle/>
          <a:p>
            <a:r>
              <a:rPr lang="en-GB" dirty="0"/>
              <a:t>James  </a:t>
            </a:r>
            <a:r>
              <a:rPr lang="en-GB" dirty="0" err="1"/>
              <a:t>Sahonta</a:t>
            </a:r>
            <a:r>
              <a:rPr lang="en-GB" dirty="0"/>
              <a:t>: 1715427 </a:t>
            </a:r>
          </a:p>
        </p:txBody>
      </p:sp>
    </p:spTree>
    <p:extLst>
      <p:ext uri="{BB962C8B-B14F-4D97-AF65-F5344CB8AC3E}">
        <p14:creationId xmlns:p14="http://schemas.microsoft.com/office/powerpoint/2010/main" val="3439843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246FFE-6FE3-4A64-8B43-73E7DFC3B675}"/>
              </a:ext>
            </a:extLst>
          </p:cNvPr>
          <p:cNvSpPr txBox="1"/>
          <p:nvPr/>
        </p:nvSpPr>
        <p:spPr>
          <a:xfrm>
            <a:off x="1532626" y="82813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cs typeface="Calibri"/>
              </a:rPr>
              <a:t>References</a:t>
            </a:r>
          </a:p>
        </p:txBody>
      </p:sp>
      <p:sp>
        <p:nvSpPr>
          <p:cNvPr id="3" name="TextBox 2">
            <a:extLst>
              <a:ext uri="{FF2B5EF4-FFF2-40B4-BE49-F238E27FC236}">
                <a16:creationId xmlns:a16="http://schemas.microsoft.com/office/drawing/2014/main" id="{AD94C1D8-9003-4D2A-B809-59773EE58E5A}"/>
              </a:ext>
            </a:extLst>
          </p:cNvPr>
          <p:cNvSpPr txBox="1"/>
          <p:nvPr/>
        </p:nvSpPr>
        <p:spPr>
          <a:xfrm>
            <a:off x="1416709" y="1790520"/>
            <a:ext cx="1034882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Williamson, E. </a:t>
            </a:r>
            <a:r>
              <a:rPr lang="en-GB" err="1">
                <a:ea typeface="+mn-lt"/>
                <a:cs typeface="+mn-lt"/>
              </a:rPr>
              <a:t>Lorenc</a:t>
            </a:r>
            <a:r>
              <a:rPr lang="en-GB">
                <a:ea typeface="+mn-lt"/>
                <a:cs typeface="+mn-lt"/>
              </a:rPr>
              <a:t>, A. Booker, A. Robinson, N (2013). The Rise of Traditional Chinese Medicine and Its Materia </a:t>
            </a:r>
            <a:r>
              <a:rPr lang="en-GB" err="1">
                <a:ea typeface="+mn-lt"/>
                <a:cs typeface="+mn-lt"/>
              </a:rPr>
              <a:t>Medica</a:t>
            </a:r>
            <a:r>
              <a:rPr lang="en-GB">
                <a:ea typeface="+mn-lt"/>
                <a:cs typeface="+mn-lt"/>
              </a:rPr>
              <a:t>: A Comparison of the Frequency and Safety of Materials and Species Used in Europe and China. Available at :&gt;</a:t>
            </a:r>
            <a:r>
              <a:rPr lang="en-GB" u="sng">
                <a:ea typeface="+mn-lt"/>
                <a:cs typeface="+mn-lt"/>
                <a:hlinkClick r:id="rId2"/>
              </a:rPr>
              <a:t>https://pubmed.ncbi.nlm.nih.gov/23832055/</a:t>
            </a:r>
            <a:r>
              <a:rPr lang="en-GB" u="sng">
                <a:ea typeface="+mn-lt"/>
                <a:cs typeface="+mn-lt"/>
              </a:rPr>
              <a:t>.</a:t>
            </a:r>
            <a:r>
              <a:rPr lang="en-GB">
                <a:ea typeface="+mn-lt"/>
                <a:cs typeface="+mn-lt"/>
              </a:rPr>
              <a:t> [Accessed online </a:t>
            </a:r>
            <a:r>
              <a:rPr lang="en-GB" err="1">
                <a:ea typeface="+mn-lt"/>
                <a:cs typeface="+mn-lt"/>
              </a:rPr>
              <a:t>sunday</a:t>
            </a:r>
            <a:r>
              <a:rPr lang="en-GB">
                <a:ea typeface="+mn-lt"/>
                <a:cs typeface="+mn-lt"/>
              </a:rPr>
              <a:t> 14</a:t>
            </a:r>
            <a:r>
              <a:rPr lang="en-GB" baseline="30000">
                <a:ea typeface="+mn-lt"/>
                <a:cs typeface="+mn-lt"/>
              </a:rPr>
              <a:t>th</a:t>
            </a:r>
            <a:r>
              <a:rPr lang="en-GB">
                <a:ea typeface="+mn-lt"/>
                <a:cs typeface="+mn-lt"/>
              </a:rPr>
              <a:t> June 2020].</a:t>
            </a:r>
            <a:endParaRPr lang="en-US">
              <a:ea typeface="+mn-lt"/>
              <a:cs typeface="+mn-lt"/>
            </a:endParaRPr>
          </a:p>
          <a:p>
            <a:pPr marL="285750" indent="-285750">
              <a:buFont typeface="Arial"/>
              <a:buChar char="•"/>
            </a:pPr>
            <a:r>
              <a:rPr lang="en-GB">
                <a:ea typeface="+mn-lt"/>
                <a:cs typeface="+mn-lt"/>
              </a:rPr>
              <a:t>Armstrong N. C, Ernest E. The treatment of eczema with Chinese herbs: a systematic review of randomized clinical trials. Available at:&gt; https://</a:t>
            </a:r>
            <a:r>
              <a:rPr lang="en-GB" err="1">
                <a:ea typeface="+mn-lt"/>
                <a:cs typeface="+mn-lt"/>
              </a:rPr>
              <a:t>www.ncbi.nlm.nih.gov</a:t>
            </a:r>
            <a:r>
              <a:rPr lang="en-GB">
                <a:ea typeface="+mn-lt"/>
                <a:cs typeface="+mn-lt"/>
              </a:rPr>
              <a:t>/</a:t>
            </a:r>
            <a:r>
              <a:rPr lang="en-GB" err="1">
                <a:ea typeface="+mn-lt"/>
                <a:cs typeface="+mn-lt"/>
              </a:rPr>
              <a:t>pmc</a:t>
            </a:r>
            <a:r>
              <a:rPr lang="en-GB">
                <a:ea typeface="+mn-lt"/>
                <a:cs typeface="+mn-lt"/>
              </a:rPr>
              <a:t>/articles/PMC2014284/pdf/bcp0048-0262.pdf. [Accessed on Tuesday 8</a:t>
            </a:r>
            <a:r>
              <a:rPr lang="en-GB" baseline="30000">
                <a:ea typeface="+mn-lt"/>
                <a:cs typeface="+mn-lt"/>
              </a:rPr>
              <a:t>th</a:t>
            </a:r>
            <a:r>
              <a:rPr lang="en-GB">
                <a:ea typeface="+mn-lt"/>
                <a:cs typeface="+mn-lt"/>
              </a:rPr>
              <a:t> June 2020].</a:t>
            </a:r>
          </a:p>
          <a:p>
            <a:pPr marL="285750" indent="-285750">
              <a:buFont typeface="Arial"/>
              <a:buChar char="•"/>
            </a:pPr>
            <a:r>
              <a:rPr lang="en-GB">
                <a:ea typeface="+mn-lt"/>
                <a:cs typeface="+mn-lt"/>
              </a:rPr>
              <a:t>Herbal remedy ‘cures’ eczema (2008). Available at :&gt;</a:t>
            </a:r>
            <a:r>
              <a:rPr lang="en-GB" u="sng">
                <a:ea typeface="+mn-lt"/>
                <a:cs typeface="+mn-lt"/>
                <a:hlinkClick r:id="rId3"/>
              </a:rPr>
              <a:t>https://www.nhs.uk/news/medication/herbal-remedy-cures-eczema/</a:t>
            </a:r>
            <a:r>
              <a:rPr lang="en-GB">
                <a:ea typeface="+mn-lt"/>
                <a:cs typeface="+mn-lt"/>
              </a:rPr>
              <a:t>. [Accessed </a:t>
            </a:r>
            <a:r>
              <a:rPr lang="en-GB" err="1">
                <a:ea typeface="+mn-lt"/>
                <a:cs typeface="+mn-lt"/>
              </a:rPr>
              <a:t>onlinne</a:t>
            </a:r>
            <a:r>
              <a:rPr lang="en-GB">
                <a:ea typeface="+mn-lt"/>
                <a:cs typeface="+mn-lt"/>
              </a:rPr>
              <a:t> Sunday 14th June 2020].</a:t>
            </a:r>
            <a:endParaRPr lang="en-GB">
              <a:cs typeface="Calibri" panose="020F0502020204030204"/>
            </a:endParaRPr>
          </a:p>
          <a:p>
            <a:pPr marL="285750" indent="-285750">
              <a:buFont typeface="Arial"/>
              <a:buChar char="•"/>
            </a:pPr>
            <a:r>
              <a:rPr lang="en-GB">
                <a:ea typeface="+mn-lt"/>
                <a:cs typeface="+mn-lt"/>
              </a:rPr>
              <a:t>Zhang X. Indications and contraindications in emergency acupuncture treatment. Journal of Traditional Chinese Medicine = Chung </a:t>
            </a:r>
            <a:r>
              <a:rPr lang="en-GB" err="1">
                <a:ea typeface="+mn-lt"/>
                <a:cs typeface="+mn-lt"/>
              </a:rPr>
              <a:t>i</a:t>
            </a:r>
            <a:r>
              <a:rPr lang="en-GB">
                <a:ea typeface="+mn-lt"/>
                <a:cs typeface="+mn-lt"/>
              </a:rPr>
              <a:t> </a:t>
            </a:r>
            <a:r>
              <a:rPr lang="en-GB" err="1">
                <a:ea typeface="+mn-lt"/>
                <a:cs typeface="+mn-lt"/>
              </a:rPr>
              <a:t>tsa</a:t>
            </a:r>
            <a:r>
              <a:rPr lang="en-GB">
                <a:ea typeface="+mn-lt"/>
                <a:cs typeface="+mn-lt"/>
              </a:rPr>
              <a:t> </a:t>
            </a:r>
            <a:r>
              <a:rPr lang="en-GB" err="1">
                <a:ea typeface="+mn-lt"/>
                <a:cs typeface="+mn-lt"/>
              </a:rPr>
              <a:t>Chih</a:t>
            </a:r>
            <a:r>
              <a:rPr lang="en-GB">
                <a:ea typeface="+mn-lt"/>
                <a:cs typeface="+mn-lt"/>
              </a:rPr>
              <a:t> Ying wen pan. 1996 Mar;16(1):70-77.</a:t>
            </a:r>
          </a:p>
          <a:p>
            <a:pPr marL="285750" indent="-285750">
              <a:buFont typeface="Arial"/>
              <a:buChar char="•"/>
            </a:pPr>
            <a:r>
              <a:rPr lang="en-GB">
                <a:ea typeface="+mn-lt"/>
                <a:cs typeface="+mn-lt"/>
              </a:rPr>
              <a:t>Yang, Lawrence H. PhD*; </a:t>
            </a:r>
            <a:r>
              <a:rPr lang="en-GB" err="1">
                <a:ea typeface="+mn-lt"/>
                <a:cs typeface="+mn-lt"/>
              </a:rPr>
              <a:t>Corsini</a:t>
            </a:r>
            <a:r>
              <a:rPr lang="en-GB">
                <a:ea typeface="+mn-lt"/>
                <a:cs typeface="+mn-lt"/>
              </a:rPr>
              <a:t>-Munt, Serena MA†; Link, Bruce G. PhD*; Phelan, Jo C. PhD* Beliefs in Traditional Chinese Medicine Efficacy Among Chinese Americans: Implications for Mental Health Service Utilization, The Journal of Nervous and Mental Disease: March 2009 - Volume 197 - Issue 3 - p 207-210 </a:t>
            </a:r>
          </a:p>
          <a:p>
            <a:pPr marL="285750" indent="-285750">
              <a:buFont typeface="Arial"/>
              <a:buChar char="•"/>
            </a:pPr>
            <a:r>
              <a:rPr lang="en-GB">
                <a:ea typeface="+mn-lt"/>
                <a:cs typeface="+mn-lt"/>
              </a:rPr>
              <a:t>Sheehan, M. Atherton, J. Norris, P. Hawk, J (1993). Oral psoralen photochemotherapy in severe childhood atopic eczema: an update. Available at :&gt;</a:t>
            </a:r>
            <a:r>
              <a:rPr lang="en-GB">
                <a:ea typeface="+mn-lt"/>
                <a:cs typeface="+mn-lt"/>
                <a:hlinkClick r:id="rId4"/>
              </a:rPr>
              <a:t>https://onlinelibrary.wiley.com/doi/abs/10.1111/j.1365-2133.1993.tb03171.x</a:t>
            </a:r>
            <a:r>
              <a:rPr lang="en-GB">
                <a:ea typeface="+mn-lt"/>
                <a:cs typeface="+mn-lt"/>
              </a:rPr>
              <a:t>. [Accessed online Sunday 15th June 2020]</a:t>
            </a:r>
            <a:endParaRPr lang="en-GB">
              <a:cs typeface="Calibri"/>
            </a:endParaRPr>
          </a:p>
          <a:p>
            <a:endParaRPr lang="en-GB">
              <a:ea typeface="+mn-lt"/>
              <a:cs typeface="+mn-lt"/>
            </a:endParaRPr>
          </a:p>
        </p:txBody>
      </p:sp>
      <p:sp>
        <p:nvSpPr>
          <p:cNvPr id="4" name="TextBox 3">
            <a:extLst>
              <a:ext uri="{FF2B5EF4-FFF2-40B4-BE49-F238E27FC236}">
                <a16:creationId xmlns:a16="http://schemas.microsoft.com/office/drawing/2014/main" id="{004CDFF1-7867-4573-9F30-6D6125182474}"/>
              </a:ext>
            </a:extLst>
          </p:cNvPr>
          <p:cNvSpPr txBox="1"/>
          <p:nvPr/>
        </p:nvSpPr>
        <p:spPr>
          <a:xfrm>
            <a:off x="0" y="64995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8531160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80ABFB-2248-4051-97B0-59C4A0679130}"/>
              </a:ext>
            </a:extLst>
          </p:cNvPr>
          <p:cNvSpPr txBox="1"/>
          <p:nvPr/>
        </p:nvSpPr>
        <p:spPr>
          <a:xfrm>
            <a:off x="1431985" y="1963947"/>
            <a:ext cx="1034882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Siegfried, E. Jaworski, J. </a:t>
            </a:r>
            <a:r>
              <a:rPr lang="en-GB" err="1">
                <a:ea typeface="+mn-lt"/>
                <a:cs typeface="+mn-lt"/>
              </a:rPr>
              <a:t>Osario</a:t>
            </a:r>
            <a:r>
              <a:rPr lang="en-GB">
                <a:ea typeface="+mn-lt"/>
                <a:cs typeface="+mn-lt"/>
              </a:rPr>
              <a:t>, P, (2018). A Systematic Scoping Literature Review of Publications Supporting Treatment Guidelines for </a:t>
            </a:r>
            <a:r>
              <a:rPr lang="en-GB" err="1">
                <a:ea typeface="+mn-lt"/>
                <a:cs typeface="+mn-lt"/>
              </a:rPr>
              <a:t>Pediatric</a:t>
            </a:r>
            <a:r>
              <a:rPr lang="en-GB">
                <a:ea typeface="+mn-lt"/>
                <a:cs typeface="+mn-lt"/>
              </a:rPr>
              <a:t> Atopic Dermatitis in Contrast to Clinical Practice Patterns. Available at </a:t>
            </a:r>
            <a:r>
              <a:rPr lang="en-GB" u="sng">
                <a:ea typeface="+mn-lt"/>
                <a:cs typeface="+mn-lt"/>
              </a:rPr>
              <a:t>:&gt; </a:t>
            </a:r>
            <a:r>
              <a:rPr lang="en-GB" u="sng">
                <a:ea typeface="+mn-lt"/>
                <a:cs typeface="+mn-lt"/>
                <a:hlinkClick r:id="rId2">
                  <a:extLst>
                    <a:ext uri="{A12FA001-AC4F-418D-AE19-62706E023703}">
                      <ahyp:hlinkClr xmlns:ahyp="http://schemas.microsoft.com/office/drawing/2018/hyperlinkcolor" val="tx"/>
                    </a:ext>
                  </a:extLst>
                </a:hlinkClick>
              </a:rPr>
              <a:t>https://link.springer.com/article/10.1007/s13555-018-0243-4</a:t>
            </a:r>
            <a:r>
              <a:rPr lang="en-GB">
                <a:ea typeface="+mn-lt"/>
                <a:cs typeface="+mn-lt"/>
              </a:rPr>
              <a:t>. [Accessed online 12</a:t>
            </a:r>
            <a:r>
              <a:rPr lang="en-GB" baseline="30000">
                <a:ea typeface="+mn-lt"/>
                <a:cs typeface="+mn-lt"/>
              </a:rPr>
              <a:t>th</a:t>
            </a:r>
            <a:r>
              <a:rPr lang="en-GB">
                <a:ea typeface="+mn-lt"/>
                <a:cs typeface="+mn-lt"/>
              </a:rPr>
              <a:t> June 2020].</a:t>
            </a:r>
            <a:endParaRPr lang="en-US"/>
          </a:p>
          <a:p>
            <a:endParaRPr lang="en-GB">
              <a:ea typeface="+mn-lt"/>
              <a:cs typeface="+mn-lt"/>
            </a:endParaRPr>
          </a:p>
          <a:p>
            <a:pPr marL="285750" indent="-285750">
              <a:buFont typeface="Arial"/>
              <a:buChar char="•"/>
            </a:pPr>
            <a:r>
              <a:rPr lang="en-GB">
                <a:ea typeface="+mn-lt"/>
                <a:cs typeface="+mn-lt"/>
              </a:rPr>
              <a:t>Hoare, C. Po, A. William, H. (2000). Systematic Review of Treatments for Atopic Eczema. Available at:&gt; </a:t>
            </a:r>
            <a:r>
              <a:rPr lang="en-GB">
                <a:ea typeface="+mn-lt"/>
                <a:cs typeface="+mn-lt"/>
                <a:hlinkClick r:id="rId3"/>
              </a:rPr>
              <a:t>https://pubmed.ncbi.nlm.nih.gov/11134919/</a:t>
            </a:r>
            <a:r>
              <a:rPr lang="en-GB">
                <a:ea typeface="+mn-lt"/>
                <a:cs typeface="+mn-lt"/>
              </a:rPr>
              <a:t>. [Accessed online Friday 11</a:t>
            </a:r>
            <a:r>
              <a:rPr lang="en-GB" baseline="30000">
                <a:ea typeface="+mn-lt"/>
                <a:cs typeface="+mn-lt"/>
              </a:rPr>
              <a:t>th</a:t>
            </a:r>
            <a:r>
              <a:rPr lang="en-GB">
                <a:ea typeface="+mn-lt"/>
                <a:cs typeface="+mn-lt"/>
              </a:rPr>
              <a:t> June 2020].</a:t>
            </a:r>
          </a:p>
          <a:p>
            <a:endParaRPr lang="en-GB">
              <a:ea typeface="+mn-lt"/>
              <a:cs typeface="+mn-lt"/>
            </a:endParaRPr>
          </a:p>
          <a:p>
            <a:pPr marL="285750" indent="-285750">
              <a:buFont typeface="Arial"/>
              <a:buChar char="•"/>
            </a:pPr>
            <a:r>
              <a:rPr lang="en-GB">
                <a:ea typeface="+mn-lt"/>
                <a:cs typeface="+mn-lt"/>
              </a:rPr>
              <a:t>Nankervis, H. Thomas, K. Delamere, F. </a:t>
            </a:r>
            <a:r>
              <a:rPr lang="en-GB" err="1">
                <a:ea typeface="+mn-lt"/>
                <a:cs typeface="+mn-lt"/>
              </a:rPr>
              <a:t>Barbarot,S</a:t>
            </a:r>
            <a:r>
              <a:rPr lang="en-GB">
                <a:ea typeface="+mn-lt"/>
                <a:cs typeface="+mn-lt"/>
              </a:rPr>
              <a:t>. Rogers, N. </a:t>
            </a:r>
            <a:r>
              <a:rPr lang="en-GB" err="1">
                <a:ea typeface="+mn-lt"/>
                <a:cs typeface="+mn-lt"/>
              </a:rPr>
              <a:t>Williams,H</a:t>
            </a:r>
            <a:r>
              <a:rPr lang="en-GB">
                <a:ea typeface="+mn-lt"/>
                <a:cs typeface="+mn-lt"/>
              </a:rPr>
              <a:t>. (2016). Scoping Systematic Review of Treatments for Eczema. Available at:&gt; </a:t>
            </a:r>
            <a:r>
              <a:rPr lang="en-GB">
                <a:ea typeface="+mn-lt"/>
                <a:cs typeface="+mn-lt"/>
                <a:hlinkClick r:id="rId4">
                  <a:extLst>
                    <a:ext uri="{A12FA001-AC4F-418D-AE19-62706E023703}">
                      <ahyp:hlinkClr xmlns:ahyp="http://schemas.microsoft.com/office/drawing/2018/hyperlinkcolor" val="tx"/>
                    </a:ext>
                  </a:extLst>
                </a:hlinkClick>
              </a:rPr>
              <a:t>https://pubmed.ncbi.nlm.nih.gov/27280278/</a:t>
            </a:r>
            <a:r>
              <a:rPr lang="en-GB">
                <a:ea typeface="+mn-lt"/>
                <a:cs typeface="+mn-lt"/>
              </a:rPr>
              <a:t>. [Accessed online 11</a:t>
            </a:r>
            <a:r>
              <a:rPr lang="en-GB" baseline="30000">
                <a:ea typeface="+mn-lt"/>
                <a:cs typeface="+mn-lt"/>
              </a:rPr>
              <a:t>th</a:t>
            </a:r>
            <a:r>
              <a:rPr lang="en-GB">
                <a:ea typeface="+mn-lt"/>
                <a:cs typeface="+mn-lt"/>
              </a:rPr>
              <a:t> June 2020].</a:t>
            </a:r>
          </a:p>
          <a:p>
            <a:pPr marL="285750" indent="-285750">
              <a:buFont typeface="Arial"/>
              <a:buChar char="•"/>
            </a:pPr>
            <a:endParaRPr lang="en-GB">
              <a:ea typeface="+mn-lt"/>
              <a:cs typeface="+mn-lt"/>
            </a:endParaRPr>
          </a:p>
          <a:p>
            <a:pPr marL="285750" indent="-285750">
              <a:buFont typeface="Arial"/>
              <a:buChar char="•"/>
            </a:pPr>
            <a:r>
              <a:rPr lang="en-GB"/>
              <a:t>K. </a:t>
            </a:r>
            <a:r>
              <a:rPr lang="en-GB" err="1"/>
              <a:t>Eyerich</a:t>
            </a:r>
            <a:r>
              <a:rPr lang="en-GB"/>
              <a:t> and N. Novak, “Immunology of atopic eczema: overcoming the Th1/Th2 paradigm,” </a:t>
            </a:r>
            <a:r>
              <a:rPr lang="en-GB" i="1"/>
              <a:t>Allergy</a:t>
            </a:r>
            <a:r>
              <a:rPr lang="en-GB"/>
              <a:t>, vol. 68, no. 8, pp. 974–982, 2013.</a:t>
            </a:r>
            <a:endParaRPr lang="en-GB">
              <a:ea typeface="+mn-lt"/>
              <a:cs typeface="+mn-lt"/>
            </a:endParaRPr>
          </a:p>
        </p:txBody>
      </p:sp>
      <p:sp>
        <p:nvSpPr>
          <p:cNvPr id="3" name="TextBox 2">
            <a:extLst>
              <a:ext uri="{FF2B5EF4-FFF2-40B4-BE49-F238E27FC236}">
                <a16:creationId xmlns:a16="http://schemas.microsoft.com/office/drawing/2014/main" id="{3961A53A-9046-4149-BE39-124FACDBE88B}"/>
              </a:ext>
            </a:extLst>
          </p:cNvPr>
          <p:cNvSpPr txBox="1"/>
          <p:nvPr/>
        </p:nvSpPr>
        <p:spPr>
          <a:xfrm>
            <a:off x="1431086" y="85599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a:cs typeface="Calibri"/>
              </a:rPr>
              <a:t>References</a:t>
            </a:r>
          </a:p>
        </p:txBody>
      </p:sp>
      <p:sp>
        <p:nvSpPr>
          <p:cNvPr id="4" name="TextBox 3">
            <a:extLst>
              <a:ext uri="{FF2B5EF4-FFF2-40B4-BE49-F238E27FC236}">
                <a16:creationId xmlns:a16="http://schemas.microsoft.com/office/drawing/2014/main" id="{F4CAADAE-AF01-4E87-BA84-BF5CA41CE59B}"/>
              </a:ext>
            </a:extLst>
          </p:cNvPr>
          <p:cNvSpPr txBox="1"/>
          <p:nvPr/>
        </p:nvSpPr>
        <p:spPr>
          <a:xfrm>
            <a:off x="197778" y="63343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692691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5AADC0-D208-4BCA-A3DD-E269A7FA9E06}"/>
              </a:ext>
            </a:extLst>
          </p:cNvPr>
          <p:cNvSpPr txBox="1"/>
          <p:nvPr/>
        </p:nvSpPr>
        <p:spPr>
          <a:xfrm>
            <a:off x="2641599" y="501262"/>
            <a:ext cx="6445955" cy="584775"/>
          </a:xfrm>
          <a:prstGeom prst="rect">
            <a:avLst/>
          </a:prstGeom>
          <a:noFill/>
        </p:spPr>
        <p:txBody>
          <a:bodyPr wrap="square" rtlCol="0">
            <a:spAutoFit/>
          </a:bodyPr>
          <a:lstStyle/>
          <a:p>
            <a:pPr algn="ctr"/>
            <a:r>
              <a:rPr lang="en-GB" sz="3200" dirty="0"/>
              <a:t>References</a:t>
            </a:r>
          </a:p>
        </p:txBody>
      </p:sp>
      <p:sp>
        <p:nvSpPr>
          <p:cNvPr id="5" name="TextBox 4">
            <a:extLst>
              <a:ext uri="{FF2B5EF4-FFF2-40B4-BE49-F238E27FC236}">
                <a16:creationId xmlns:a16="http://schemas.microsoft.com/office/drawing/2014/main" id="{4D30CA4D-A4C8-4DDE-B3B7-BCBBCF214DF6}"/>
              </a:ext>
            </a:extLst>
          </p:cNvPr>
          <p:cNvSpPr txBox="1"/>
          <p:nvPr/>
        </p:nvSpPr>
        <p:spPr>
          <a:xfrm>
            <a:off x="128763" y="6405107"/>
            <a:ext cx="2844800" cy="307777"/>
          </a:xfrm>
          <a:prstGeom prst="rect">
            <a:avLst/>
          </a:prstGeom>
          <a:noFill/>
        </p:spPr>
        <p:txBody>
          <a:bodyPr wrap="square" rtlCol="0">
            <a:spAutoFit/>
          </a:bodyPr>
          <a:lstStyle/>
          <a:p>
            <a:r>
              <a:rPr lang="en-GB" sz="1400" dirty="0"/>
              <a:t>Sabina Khanam - 1713883</a:t>
            </a:r>
          </a:p>
        </p:txBody>
      </p:sp>
      <p:sp>
        <p:nvSpPr>
          <p:cNvPr id="7" name="TextBox 6">
            <a:extLst>
              <a:ext uri="{FF2B5EF4-FFF2-40B4-BE49-F238E27FC236}">
                <a16:creationId xmlns:a16="http://schemas.microsoft.com/office/drawing/2014/main" id="{D9F3B89C-3A66-4EC2-B67B-EF1E4A7F2635}"/>
              </a:ext>
            </a:extLst>
          </p:cNvPr>
          <p:cNvSpPr txBox="1"/>
          <p:nvPr/>
        </p:nvSpPr>
        <p:spPr>
          <a:xfrm>
            <a:off x="378176" y="5422427"/>
            <a:ext cx="11559821" cy="1200329"/>
          </a:xfrm>
          <a:prstGeom prst="rect">
            <a:avLst/>
          </a:prstGeom>
          <a:noFill/>
        </p:spPr>
        <p:txBody>
          <a:bodyPr wrap="square" rtlCol="0">
            <a:spAutoFit/>
          </a:bodyPr>
          <a:lstStyle/>
          <a:p>
            <a:endParaRPr lang="en-GB" dirty="0"/>
          </a:p>
          <a:p>
            <a:pPr marL="285750" indent="-285750">
              <a:buFontTx/>
              <a:buChar char="-"/>
            </a:pPr>
            <a:r>
              <a:rPr lang="en-GB" sz="1200" dirty="0" err="1">
                <a:latin typeface="Arial" panose="020B0604020202020204" pitchFamily="34" charset="0"/>
                <a:cs typeface="Arial" panose="020B0604020202020204" pitchFamily="34" charset="0"/>
              </a:rPr>
              <a:t>Firenzuoli</a:t>
            </a:r>
            <a:r>
              <a:rPr lang="en-GB" sz="1200" dirty="0">
                <a:latin typeface="Arial" panose="020B0604020202020204" pitchFamily="34" charset="0"/>
                <a:cs typeface="Arial" panose="020B0604020202020204" pitchFamily="34" charset="0"/>
              </a:rPr>
              <a:t>, F., Gori, L. (2007). ‘Herbal medicine today: Clinical and research issues’,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4 (S1), pp. 37-40</a:t>
            </a:r>
            <a:r>
              <a:rPr lang="en-GB" sz="1200" i="1" dirty="0">
                <a:latin typeface="Arial" panose="020B0604020202020204" pitchFamily="34" charset="0"/>
                <a:cs typeface="Arial" panose="020B0604020202020204" pitchFamily="34" charset="0"/>
              </a:rPr>
              <a:t>.</a:t>
            </a:r>
          </a:p>
          <a:p>
            <a:pPr marL="285750" indent="-285750">
              <a:buFontTx/>
              <a:buChar char="-"/>
            </a:pPr>
            <a:r>
              <a:rPr lang="en-GB" sz="1200" dirty="0" err="1">
                <a:latin typeface="Arial" panose="020B0604020202020204" pitchFamily="34" charset="0"/>
                <a:cs typeface="Arial" panose="020B0604020202020204" pitchFamily="34" charset="0"/>
              </a:rPr>
              <a:t>Galor</a:t>
            </a:r>
            <a:r>
              <a:rPr lang="en-GB" sz="1200" dirty="0">
                <a:latin typeface="Arial" panose="020B0604020202020204" pitchFamily="34" charset="0"/>
                <a:cs typeface="Arial" panose="020B0604020202020204" pitchFamily="34" charset="0"/>
              </a:rPr>
              <a:t>, SW., </a:t>
            </a:r>
            <a:r>
              <a:rPr lang="en-GB" sz="1200" dirty="0" err="1">
                <a:latin typeface="Arial" panose="020B0604020202020204" pitchFamily="34" charset="0"/>
                <a:cs typeface="Arial" panose="020B0604020202020204" pitchFamily="34" charset="0"/>
              </a:rPr>
              <a:t>Benzie</a:t>
            </a:r>
            <a:r>
              <a:rPr lang="en-GB" sz="1200" dirty="0">
                <a:latin typeface="Arial" panose="020B0604020202020204" pitchFamily="34" charset="0"/>
                <a:cs typeface="Arial" panose="020B0604020202020204" pitchFamily="34" charset="0"/>
              </a:rPr>
              <a:t> IFF. (2011). </a:t>
            </a:r>
            <a:r>
              <a:rPr lang="en-GB" sz="1200" i="1" dirty="0">
                <a:latin typeface="Arial" panose="020B0604020202020204" pitchFamily="34" charset="0"/>
                <a:cs typeface="Arial" panose="020B0604020202020204" pitchFamily="34" charset="0"/>
              </a:rPr>
              <a:t>Herbal medicine: An introduction to its history, usage, regulation, current trends, and research needs. </a:t>
            </a:r>
            <a:r>
              <a:rPr lang="en-GB" sz="1200" dirty="0">
                <a:latin typeface="Arial" panose="020B0604020202020204" pitchFamily="34" charset="0"/>
                <a:cs typeface="Arial" panose="020B0604020202020204" pitchFamily="34" charset="0"/>
              </a:rPr>
              <a:t>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edition</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Boca Raton: CRC Press/Taylor and </a:t>
            </a:r>
            <a:r>
              <a:rPr lang="en-GB" sz="1200" dirty="0" err="1">
                <a:latin typeface="Arial" panose="020B0604020202020204" pitchFamily="34" charset="0"/>
                <a:cs typeface="Arial" panose="020B0604020202020204" pitchFamily="34" charset="0"/>
              </a:rPr>
              <a:t>francis</a:t>
            </a:r>
            <a:r>
              <a:rPr lang="en-GB" sz="1200" dirty="0">
                <a:latin typeface="Arial" panose="020B0604020202020204" pitchFamily="34" charset="0"/>
                <a:cs typeface="Arial" panose="020B0604020202020204" pitchFamily="34" charset="0"/>
              </a:rPr>
              <a:t>.</a:t>
            </a:r>
          </a:p>
          <a:p>
            <a:pPr marL="285750" indent="-285750">
              <a:buFontTx/>
              <a:buChar char="-"/>
            </a:pPr>
            <a:endParaRPr lang="en-GB" dirty="0"/>
          </a:p>
        </p:txBody>
      </p:sp>
      <p:sp>
        <p:nvSpPr>
          <p:cNvPr id="8" name="TextBox 7">
            <a:extLst>
              <a:ext uri="{FF2B5EF4-FFF2-40B4-BE49-F238E27FC236}">
                <a16:creationId xmlns:a16="http://schemas.microsoft.com/office/drawing/2014/main" id="{4399041D-4834-446D-85C7-99EF94B3A164}"/>
              </a:ext>
            </a:extLst>
          </p:cNvPr>
          <p:cNvSpPr txBox="1"/>
          <p:nvPr/>
        </p:nvSpPr>
        <p:spPr>
          <a:xfrm>
            <a:off x="383822" y="1256465"/>
            <a:ext cx="11153422" cy="1015663"/>
          </a:xfrm>
          <a:prstGeom prst="rect">
            <a:avLst/>
          </a:prstGeom>
          <a:noFill/>
        </p:spPr>
        <p:txBody>
          <a:bodyPr wrap="square" rtlCol="0">
            <a:spAutoFit/>
          </a:bodyPr>
          <a:lstStyle/>
          <a:p>
            <a:pPr marL="285750" indent="-285750">
              <a:buFontTx/>
              <a:buChar char="-"/>
            </a:pPr>
            <a:r>
              <a:rPr lang="en-GB" sz="1200" dirty="0">
                <a:latin typeface="Arial" panose="020B0604020202020204" pitchFamily="34" charset="0"/>
                <a:cs typeface="Arial" panose="020B0604020202020204" pitchFamily="34" charset="0"/>
              </a:rPr>
              <a:t>Wong W., </a:t>
            </a:r>
            <a:r>
              <a:rPr lang="en-GB" sz="1200" dirty="0" err="1">
                <a:latin typeface="Arial" panose="020B0604020202020204" pitchFamily="34" charset="0"/>
                <a:cs typeface="Arial" panose="020B0604020202020204" pitchFamily="34" charset="0"/>
              </a:rPr>
              <a:t>Kuen</a:t>
            </a:r>
            <a:r>
              <a:rPr lang="en-GB" sz="1200" dirty="0">
                <a:latin typeface="Arial" panose="020B0604020202020204" pitchFamily="34" charset="0"/>
                <a:cs typeface="Arial" panose="020B0604020202020204" pitchFamily="34" charset="0"/>
              </a:rPr>
              <a:t> CLL., Tong JSS,. </a:t>
            </a:r>
            <a:r>
              <a:rPr lang="en-GB" sz="1200" dirty="0" err="1">
                <a:latin typeface="Arial" panose="020B0604020202020204" pitchFamily="34" charset="0"/>
                <a:cs typeface="Arial" panose="020B0604020202020204" pitchFamily="34" charset="0"/>
              </a:rPr>
              <a:t>Tak</a:t>
            </a:r>
            <a:r>
              <a:rPr lang="en-GB" sz="1200" dirty="0">
                <a:latin typeface="Arial" panose="020B0604020202020204" pitchFamily="34" charset="0"/>
                <a:cs typeface="Arial" panose="020B0604020202020204" pitchFamily="34" charset="0"/>
              </a:rPr>
              <a:t> DFY,. (2012). ‘Effectiveness of traditional Chinese medicine in Primary care’, </a:t>
            </a:r>
            <a:r>
              <a:rPr lang="en-GB" sz="1200" i="1" dirty="0">
                <a:latin typeface="Arial" panose="020B0604020202020204" pitchFamily="34" charset="0"/>
                <a:cs typeface="Arial" panose="020B0604020202020204" pitchFamily="34" charset="0"/>
              </a:rPr>
              <a:t>Recent advances in theories and practice of Chinese medicine, </a:t>
            </a:r>
            <a:r>
              <a:rPr lang="en-GB" sz="1200" dirty="0">
                <a:latin typeface="Arial" panose="020B0604020202020204" pitchFamily="34" charset="0"/>
                <a:cs typeface="Arial" panose="020B0604020202020204" pitchFamily="34" charset="0"/>
              </a:rPr>
              <a:t>DOI:10.5772/28899. </a:t>
            </a:r>
          </a:p>
          <a:p>
            <a:pPr marL="285750" indent="-285750">
              <a:buFontTx/>
              <a:buChar char="-"/>
            </a:pPr>
            <a:r>
              <a:rPr lang="en-GB" sz="1200" dirty="0">
                <a:latin typeface="Arial" panose="020B0604020202020204" pitchFamily="34" charset="0"/>
                <a:cs typeface="Arial" panose="020B0604020202020204" pitchFamily="34" charset="0"/>
              </a:rPr>
              <a:t>Mei-Ling Liu, Li-Yin </a:t>
            </a:r>
            <a:r>
              <a:rPr lang="en-GB" sz="1200" dirty="0" err="1">
                <a:latin typeface="Arial" panose="020B0604020202020204" pitchFamily="34" charset="0"/>
                <a:cs typeface="Arial" panose="020B0604020202020204" pitchFamily="34" charset="0"/>
              </a:rPr>
              <a:t>Chien</a:t>
            </a:r>
            <a:r>
              <a:rPr lang="en-GB" sz="1200" dirty="0">
                <a:latin typeface="Arial" panose="020B0604020202020204" pitchFamily="34" charset="0"/>
                <a:cs typeface="Arial" panose="020B0604020202020204" pitchFamily="34" charset="0"/>
              </a:rPr>
              <a:t>, Cheng-</a:t>
            </a:r>
            <a:r>
              <a:rPr lang="en-GB" sz="1200" dirty="0" err="1">
                <a:latin typeface="Arial" panose="020B0604020202020204" pitchFamily="34" charset="0"/>
                <a:cs typeface="Arial" panose="020B0604020202020204" pitchFamily="34" charset="0"/>
              </a:rPr>
              <a:t>Jeng</a:t>
            </a:r>
            <a:r>
              <a:rPr lang="en-GB" sz="1200" dirty="0">
                <a:latin typeface="Arial" panose="020B0604020202020204" pitchFamily="34" charset="0"/>
                <a:cs typeface="Arial" panose="020B0604020202020204" pitchFamily="34" charset="0"/>
              </a:rPr>
              <a:t> Tai, </a:t>
            </a:r>
            <a:r>
              <a:rPr lang="en-GB" sz="1200" dirty="0" err="1">
                <a:latin typeface="Arial" panose="020B0604020202020204" pitchFamily="34" charset="0"/>
                <a:cs typeface="Arial" panose="020B0604020202020204" pitchFamily="34" charset="0"/>
              </a:rPr>
              <a:t>Kuan</a:t>
            </a:r>
            <a:r>
              <a:rPr lang="en-GB" sz="1200" dirty="0">
                <a:latin typeface="Arial" panose="020B0604020202020204" pitchFamily="34" charset="0"/>
                <a:cs typeface="Arial" panose="020B0604020202020204" pitchFamily="34" charset="0"/>
              </a:rPr>
              <a:t>-Chia Lin, and Chen-</a:t>
            </a:r>
            <a:r>
              <a:rPr lang="en-GB" sz="1200" dirty="0" err="1">
                <a:latin typeface="Arial" panose="020B0604020202020204" pitchFamily="34" charset="0"/>
                <a:cs typeface="Arial" panose="020B0604020202020204" pitchFamily="34" charset="0"/>
              </a:rPr>
              <a:t>Jei</a:t>
            </a:r>
            <a:r>
              <a:rPr lang="en-GB" sz="1200" dirty="0">
                <a:latin typeface="Arial" panose="020B0604020202020204" pitchFamily="34" charset="0"/>
                <a:cs typeface="Arial" panose="020B0604020202020204" pitchFamily="34" charset="0"/>
              </a:rPr>
              <a:t> Tai (2011). ‘Effectiveness of traditional Chinese for liver protection and chemotherapy completion among cancer patients’,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Pearson, NJ., Chesney, MA. (2007). </a:t>
            </a:r>
            <a:r>
              <a:rPr lang="en-GB" sz="1200" i="1" dirty="0">
                <a:latin typeface="Arial" panose="020B0604020202020204" pitchFamily="34" charset="0"/>
                <a:cs typeface="Arial" panose="020B0604020202020204" pitchFamily="34" charset="0"/>
              </a:rPr>
              <a:t>‘The National Centre of complementary and alternative medicine’, </a:t>
            </a:r>
            <a:r>
              <a:rPr lang="en-GB" sz="1200" dirty="0">
                <a:latin typeface="Arial" panose="020B0604020202020204" pitchFamily="34" charset="0"/>
                <a:cs typeface="Arial" panose="020B0604020202020204" pitchFamily="34" charset="0"/>
              </a:rPr>
              <a:t>Academic Medicine, 82(10), pp. 967</a:t>
            </a:r>
            <a:r>
              <a:rPr lang="en-GB" sz="1200" i="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4460F60-45B8-4B37-8D1F-28EBB716D85C}"/>
              </a:ext>
            </a:extLst>
          </p:cNvPr>
          <p:cNvSpPr txBox="1"/>
          <p:nvPr/>
        </p:nvSpPr>
        <p:spPr>
          <a:xfrm>
            <a:off x="383822" y="2426016"/>
            <a:ext cx="11040533" cy="1015663"/>
          </a:xfrm>
          <a:prstGeom prst="rect">
            <a:avLst/>
          </a:prstGeom>
          <a:noFill/>
        </p:spPr>
        <p:txBody>
          <a:bodyPr wrap="square" rtlCol="0">
            <a:spAutoFit/>
          </a:bodyPr>
          <a:lstStyle/>
          <a:p>
            <a:pPr marL="285750" indent="-285750">
              <a:buFontTx/>
              <a:buChar char="-"/>
            </a:pPr>
            <a:r>
              <a:rPr lang="en-GB" sz="1200" dirty="0" err="1">
                <a:latin typeface="Arial" panose="020B0604020202020204" pitchFamily="34" charset="0"/>
                <a:cs typeface="Arial" panose="020B0604020202020204" pitchFamily="34" charset="0"/>
              </a:rPr>
              <a:t>Ryding</a:t>
            </a:r>
            <a:r>
              <a:rPr lang="en-GB" sz="1200" dirty="0">
                <a:latin typeface="Arial" panose="020B0604020202020204" pitchFamily="34" charset="0"/>
                <a:cs typeface="Arial" panose="020B0604020202020204" pitchFamily="34" charset="0"/>
              </a:rPr>
              <a:t>, S. (2019). ‘The efficacy of traditional Chinese medicine’,</a:t>
            </a:r>
            <a:r>
              <a:rPr lang="en-GB" sz="1200" i="1" dirty="0">
                <a:latin typeface="Arial" panose="020B0604020202020204" pitchFamily="34" charset="0"/>
                <a:cs typeface="Arial" panose="020B0604020202020204" pitchFamily="34" charset="0"/>
              </a:rPr>
              <a:t> News medical life sciences,</a:t>
            </a:r>
          </a:p>
          <a:p>
            <a:pPr marL="285750" indent="-285750">
              <a:buFontTx/>
              <a:buChar char="-"/>
            </a:pPr>
            <a:r>
              <a:rPr lang="en-GB" sz="1200" dirty="0">
                <a:latin typeface="Arial" panose="020B0604020202020204" pitchFamily="34" charset="0"/>
                <a:cs typeface="Arial" panose="020B0604020202020204" pitchFamily="34" charset="0"/>
              </a:rPr>
              <a:t>Hu J, Zhang J, Zhao W,  Zhang Y, Zhang L, Shang H. (2011). ‘Cochrane systematic reviews of Chinese herbal medicine: an overview’, </a:t>
            </a:r>
            <a:r>
              <a:rPr lang="en-GB" sz="1200" i="1" dirty="0">
                <a:latin typeface="Arial" panose="020B0604020202020204" pitchFamily="34" charset="0"/>
                <a:cs typeface="Arial" panose="020B0604020202020204" pitchFamily="34" charset="0"/>
              </a:rPr>
              <a:t>National Library of Medicine</a:t>
            </a:r>
            <a:r>
              <a:rPr lang="en-GB" sz="1200" dirty="0">
                <a:latin typeface="Arial" panose="020B0604020202020204" pitchFamily="34" charset="0"/>
                <a:cs typeface="Arial" panose="020B0604020202020204" pitchFamily="34" charset="0"/>
              </a:rPr>
              <a:t>, </a:t>
            </a:r>
            <a:r>
              <a:rPr lang="fr-FR" sz="1200" dirty="0">
                <a:latin typeface="Arial" panose="020B0604020202020204" pitchFamily="34" charset="0"/>
                <a:cs typeface="Arial" panose="020B0604020202020204" pitchFamily="34" charset="0"/>
              </a:rPr>
              <a:t>DOI: 10.1371/journal.pone.0028696. </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Lam, TP. (2001). ‘Strengths and weaknesses of traditional Chinese medicine and western medicine in the eyes of some </a:t>
            </a:r>
            <a:r>
              <a:rPr lang="en-GB" sz="1200" dirty="0" err="1">
                <a:latin typeface="Arial" panose="020B0604020202020204" pitchFamily="34" charset="0"/>
                <a:cs typeface="Arial" panose="020B0604020202020204" pitchFamily="34" charset="0"/>
              </a:rPr>
              <a:t>hong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kong</a:t>
            </a:r>
            <a:r>
              <a:rPr lang="en-GB" sz="1200" dirty="0">
                <a:latin typeface="Arial" panose="020B0604020202020204" pitchFamily="34" charset="0"/>
                <a:cs typeface="Arial" panose="020B0604020202020204" pitchFamily="34" charset="0"/>
              </a:rPr>
              <a:t> Chinese’, </a:t>
            </a:r>
            <a:r>
              <a:rPr lang="en-GB" sz="1200" i="1" dirty="0">
                <a:latin typeface="Arial" panose="020B0604020202020204" pitchFamily="34" charset="0"/>
                <a:cs typeface="Arial" panose="020B0604020202020204" pitchFamily="34" charset="0"/>
              </a:rPr>
              <a:t>Journal of Epidemiology and community health</a:t>
            </a:r>
            <a:r>
              <a:rPr lang="en-GB" sz="1200" dirty="0">
                <a:latin typeface="Arial" panose="020B0604020202020204" pitchFamily="34" charset="0"/>
                <a:cs typeface="Arial" panose="020B0604020202020204" pitchFamily="34" charset="0"/>
              </a:rPr>
              <a:t>,  55(10). Pp. 762-765.</a:t>
            </a:r>
          </a:p>
        </p:txBody>
      </p:sp>
      <p:sp>
        <p:nvSpPr>
          <p:cNvPr id="11" name="TextBox 10">
            <a:extLst>
              <a:ext uri="{FF2B5EF4-FFF2-40B4-BE49-F238E27FC236}">
                <a16:creationId xmlns:a16="http://schemas.microsoft.com/office/drawing/2014/main" id="{7F980DF5-C441-44D5-A9E4-FE729CD3AAE5}"/>
              </a:ext>
            </a:extLst>
          </p:cNvPr>
          <p:cNvSpPr txBox="1"/>
          <p:nvPr/>
        </p:nvSpPr>
        <p:spPr>
          <a:xfrm>
            <a:off x="378177" y="3595567"/>
            <a:ext cx="10972798" cy="923330"/>
          </a:xfrm>
          <a:prstGeom prst="rect">
            <a:avLst/>
          </a:prstGeom>
          <a:noFill/>
        </p:spPr>
        <p:txBody>
          <a:bodyPr wrap="square" rtlCol="0">
            <a:spAutoFit/>
          </a:bodyPr>
          <a:lstStyle/>
          <a:p>
            <a:pPr marL="285750" indent="-285750">
              <a:buFontTx/>
              <a:buChar char="-"/>
            </a:pPr>
            <a:r>
              <a:rPr lang="en-GB" sz="1200" dirty="0">
                <a:latin typeface="Arial" panose="020B0604020202020204" pitchFamily="34" charset="0"/>
                <a:cs typeface="Arial" panose="020B0604020202020204" pitchFamily="34" charset="0"/>
              </a:rPr>
              <a:t>Treasure, J (2005). ‘Herbal Medicine and cancer: An introductory overview’, </a:t>
            </a:r>
            <a:r>
              <a:rPr lang="en-GB" sz="1200" i="1" dirty="0">
                <a:latin typeface="Arial" panose="020B0604020202020204" pitchFamily="34" charset="0"/>
                <a:cs typeface="Arial" panose="020B0604020202020204" pitchFamily="34" charset="0"/>
              </a:rPr>
              <a:t>Seminars in Oncology Nursing, </a:t>
            </a:r>
            <a:r>
              <a:rPr lang="en-GB" sz="1200" dirty="0">
                <a:latin typeface="Arial" panose="020B0604020202020204" pitchFamily="34" charset="0"/>
                <a:cs typeface="Arial" panose="020B0604020202020204" pitchFamily="34" charset="0"/>
              </a:rPr>
              <a:t>21(3), pp. 177-183.</a:t>
            </a:r>
          </a:p>
          <a:p>
            <a:pPr marL="285750" indent="-285750">
              <a:buFontTx/>
              <a:buChar char="-"/>
            </a:pPr>
            <a:r>
              <a:rPr lang="en-GB" sz="1200" dirty="0">
                <a:latin typeface="Arial" panose="020B0604020202020204" pitchFamily="34" charset="0"/>
                <a:cs typeface="Arial" panose="020B0604020202020204" pitchFamily="34" charset="0"/>
              </a:rPr>
              <a:t>Fung, FY., Linn, YC. (2015). ‘Developing traditional Chinese medicine on the era of evidence based medicine: current evidences and challenges’, </a:t>
            </a:r>
            <a:r>
              <a:rPr lang="en-GB" sz="1200" i="1" dirty="0">
                <a:latin typeface="Arial" panose="020B0604020202020204" pitchFamily="34" charset="0"/>
                <a:cs typeface="Arial" panose="020B0604020202020204" pitchFamily="34" charset="0"/>
              </a:rPr>
              <a:t>National Library of Medicine, </a:t>
            </a:r>
            <a:r>
              <a:rPr lang="en-GB" sz="1200" dirty="0">
                <a:latin typeface="Arial" panose="020B0604020202020204" pitchFamily="34" charset="0"/>
                <a:cs typeface="Arial" panose="020B0604020202020204" pitchFamily="34" charset="0"/>
              </a:rPr>
              <a:t>DOI: 10.1155/2015/425037 .</a:t>
            </a:r>
          </a:p>
          <a:p>
            <a:pPr marL="285750" indent="-285750">
              <a:buFontTx/>
              <a:buChar char="-"/>
            </a:pPr>
            <a:endParaRPr lang="en-GB" i="1" dirty="0"/>
          </a:p>
        </p:txBody>
      </p:sp>
      <p:sp>
        <p:nvSpPr>
          <p:cNvPr id="12" name="TextBox 11">
            <a:extLst>
              <a:ext uri="{FF2B5EF4-FFF2-40B4-BE49-F238E27FC236}">
                <a16:creationId xmlns:a16="http://schemas.microsoft.com/office/drawing/2014/main" id="{CB16AE78-4F86-4809-AB02-654BD8182258}"/>
              </a:ext>
            </a:extLst>
          </p:cNvPr>
          <p:cNvSpPr txBox="1"/>
          <p:nvPr/>
        </p:nvSpPr>
        <p:spPr>
          <a:xfrm>
            <a:off x="378176" y="4408970"/>
            <a:ext cx="10780889" cy="646331"/>
          </a:xfrm>
          <a:prstGeom prst="rect">
            <a:avLst/>
          </a:prstGeom>
          <a:noFill/>
        </p:spPr>
        <p:txBody>
          <a:bodyPr wrap="square" rtlCol="0">
            <a:spAutoFit/>
          </a:bodyPr>
          <a:lstStyle/>
          <a:p>
            <a:pPr marL="171450" indent="-171450">
              <a:buFontTx/>
              <a:buChar char="-"/>
            </a:pPr>
            <a:r>
              <a:rPr lang="en-GB" sz="1200" dirty="0" err="1">
                <a:latin typeface="Arial" panose="020B0604020202020204" pitchFamily="34" charset="0"/>
                <a:cs typeface="Arial" panose="020B0604020202020204" pitchFamily="34" charset="0"/>
              </a:rPr>
              <a:t>Safarzadeh</a:t>
            </a:r>
            <a:r>
              <a:rPr lang="en-GB" sz="1200" dirty="0">
                <a:latin typeface="Arial" panose="020B0604020202020204" pitchFamily="34" charset="0"/>
                <a:cs typeface="Arial" panose="020B0604020202020204" pitchFamily="34" charset="0"/>
              </a:rPr>
              <a:t>, E., </a:t>
            </a:r>
            <a:r>
              <a:rPr lang="en-GB" sz="1200" dirty="0" err="1">
                <a:latin typeface="Arial" panose="020B0604020202020204" pitchFamily="34" charset="0"/>
                <a:cs typeface="Arial" panose="020B0604020202020204" pitchFamily="34" charset="0"/>
              </a:rPr>
              <a:t>Sandoghchian</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Baradaran</a:t>
            </a:r>
            <a:r>
              <a:rPr lang="en-GB" sz="1200" dirty="0">
                <a:latin typeface="Arial" panose="020B0604020202020204" pitchFamily="34" charset="0"/>
                <a:cs typeface="Arial" panose="020B0604020202020204" pitchFamily="34" charset="0"/>
              </a:rPr>
              <a:t>, B. (2014). ‘Herbal Medicine as Inducers of Apoptosis in Cancer Treatment’, </a:t>
            </a:r>
            <a:r>
              <a:rPr lang="en-GB" sz="1200" i="1" dirty="0">
                <a:latin typeface="Arial" panose="020B0604020202020204" pitchFamily="34" charset="0"/>
                <a:cs typeface="Arial" panose="020B0604020202020204" pitchFamily="34" charset="0"/>
              </a:rPr>
              <a:t>Advanced Pharmaceutical    Bulletin, </a:t>
            </a:r>
            <a:r>
              <a:rPr lang="en-GB" sz="1200" dirty="0">
                <a:latin typeface="Arial" panose="020B0604020202020204" pitchFamily="34" charset="0"/>
                <a:cs typeface="Arial" panose="020B0604020202020204" pitchFamily="34" charset="0"/>
              </a:rPr>
              <a:t>4(1), pp. 421-427.</a:t>
            </a:r>
          </a:p>
          <a:p>
            <a:pPr marL="171450" indent="-171450">
              <a:buFontTx/>
              <a:buChar char="-"/>
            </a:pPr>
            <a:endParaRPr lang="en-GB" sz="12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97870E01-9ACD-4B7B-AF7C-F8C566545240}"/>
              </a:ext>
            </a:extLst>
          </p:cNvPr>
          <p:cNvSpPr/>
          <p:nvPr/>
        </p:nvSpPr>
        <p:spPr>
          <a:xfrm>
            <a:off x="378177" y="4945374"/>
            <a:ext cx="11559822" cy="861774"/>
          </a:xfrm>
          <a:prstGeom prst="rect">
            <a:avLst/>
          </a:prstGeom>
        </p:spPr>
        <p:txBody>
          <a:bodyPr wrap="square">
            <a:spAutoFit/>
          </a:bodyPr>
          <a:lstStyle/>
          <a:p>
            <a:pPr marL="285750" indent="-285750">
              <a:buFontTx/>
              <a:buChar char="-"/>
            </a:pPr>
            <a:r>
              <a:rPr lang="en-GB" sz="1200" dirty="0">
                <a:latin typeface="Arial" panose="020B0604020202020204" pitchFamily="34" charset="0"/>
                <a:cs typeface="Arial" panose="020B0604020202020204" pitchFamily="34" charset="0"/>
              </a:rPr>
              <a:t>Mei-Ling Liu, Li-Yin </a:t>
            </a:r>
            <a:r>
              <a:rPr lang="en-GB" sz="1200" dirty="0" err="1">
                <a:latin typeface="Arial" panose="020B0604020202020204" pitchFamily="34" charset="0"/>
                <a:cs typeface="Arial" panose="020B0604020202020204" pitchFamily="34" charset="0"/>
              </a:rPr>
              <a:t>Chien</a:t>
            </a:r>
            <a:r>
              <a:rPr lang="en-GB" sz="1200" dirty="0">
                <a:latin typeface="Arial" panose="020B0604020202020204" pitchFamily="34" charset="0"/>
                <a:cs typeface="Arial" panose="020B0604020202020204" pitchFamily="34" charset="0"/>
              </a:rPr>
              <a:t>, Cheng-</a:t>
            </a:r>
            <a:r>
              <a:rPr lang="en-GB" sz="1200" dirty="0" err="1">
                <a:latin typeface="Arial" panose="020B0604020202020204" pitchFamily="34" charset="0"/>
                <a:cs typeface="Arial" panose="020B0604020202020204" pitchFamily="34" charset="0"/>
              </a:rPr>
              <a:t>Jeng</a:t>
            </a:r>
            <a:r>
              <a:rPr lang="en-GB" sz="1200" dirty="0">
                <a:latin typeface="Arial" panose="020B0604020202020204" pitchFamily="34" charset="0"/>
                <a:cs typeface="Arial" panose="020B0604020202020204" pitchFamily="34" charset="0"/>
              </a:rPr>
              <a:t> Tai, </a:t>
            </a:r>
            <a:r>
              <a:rPr lang="en-GB" sz="1200" dirty="0" err="1">
                <a:latin typeface="Arial" panose="020B0604020202020204" pitchFamily="34" charset="0"/>
                <a:cs typeface="Arial" panose="020B0604020202020204" pitchFamily="34" charset="0"/>
              </a:rPr>
              <a:t>Kuan</a:t>
            </a:r>
            <a:r>
              <a:rPr lang="en-GB" sz="1200" dirty="0">
                <a:latin typeface="Arial" panose="020B0604020202020204" pitchFamily="34" charset="0"/>
                <a:cs typeface="Arial" panose="020B0604020202020204" pitchFamily="34" charset="0"/>
              </a:rPr>
              <a:t>-Chia Lin, and Chen-</a:t>
            </a:r>
            <a:r>
              <a:rPr lang="en-GB" sz="1200" dirty="0" err="1">
                <a:latin typeface="Arial" panose="020B0604020202020204" pitchFamily="34" charset="0"/>
                <a:cs typeface="Arial" panose="020B0604020202020204" pitchFamily="34" charset="0"/>
              </a:rPr>
              <a:t>Jei</a:t>
            </a:r>
            <a:r>
              <a:rPr lang="en-GB" sz="1200" dirty="0">
                <a:latin typeface="Arial" panose="020B0604020202020204" pitchFamily="34" charset="0"/>
                <a:cs typeface="Arial" panose="020B0604020202020204" pitchFamily="34" charset="0"/>
              </a:rPr>
              <a:t> Tai (2011). ‘Effectiveness of traditional Chinese for liver protection and chemotherapy completion among cancer patients’,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Xu L, Lao LX, Ge A, Yu S, Li J, </a:t>
            </a:r>
            <a:r>
              <a:rPr lang="en-GB" sz="1200" dirty="0" err="1">
                <a:latin typeface="Arial" panose="020B0604020202020204" pitchFamily="34" charset="0"/>
                <a:cs typeface="Arial" panose="020B0604020202020204" pitchFamily="34" charset="0"/>
              </a:rPr>
              <a:t>Mansky</a:t>
            </a:r>
            <a:r>
              <a:rPr lang="en-GB" sz="1200" dirty="0">
                <a:latin typeface="Arial" panose="020B0604020202020204" pitchFamily="34" charset="0"/>
                <a:cs typeface="Arial" panose="020B0604020202020204" pitchFamily="34" charset="0"/>
              </a:rPr>
              <a:t> PJ., (2007). ‘Chinese Herbal medicine for cancer pain’, </a:t>
            </a:r>
            <a:r>
              <a:rPr lang="en-GB" sz="1200" i="1" dirty="0">
                <a:latin typeface="Arial" panose="020B0604020202020204" pitchFamily="34" charset="0"/>
                <a:cs typeface="Arial" panose="020B0604020202020204" pitchFamily="34" charset="0"/>
              </a:rPr>
              <a:t>Sage Journals</a:t>
            </a:r>
            <a:r>
              <a:rPr lang="en-GB" sz="1200" dirty="0">
                <a:latin typeface="Arial" panose="020B0604020202020204" pitchFamily="34" charset="0"/>
                <a:cs typeface="Arial" panose="020B0604020202020204" pitchFamily="34" charset="0"/>
              </a:rPr>
              <a:t>, 6(3), pp. 208-234.</a:t>
            </a:r>
          </a:p>
          <a:p>
            <a:pPr marL="285750" indent="-285750">
              <a:buFontTx/>
              <a:buChar char="-"/>
            </a:pPr>
            <a:endParaRPr lang="en-GB" sz="1400" dirty="0"/>
          </a:p>
        </p:txBody>
      </p:sp>
    </p:spTree>
    <p:extLst>
      <p:ext uri="{BB962C8B-B14F-4D97-AF65-F5344CB8AC3E}">
        <p14:creationId xmlns:p14="http://schemas.microsoft.com/office/powerpoint/2010/main" val="2090665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A751929-05F2-44BB-9A27-19F57C049148}"/>
              </a:ext>
            </a:extLst>
          </p:cNvPr>
          <p:cNvSpPr/>
          <p:nvPr/>
        </p:nvSpPr>
        <p:spPr>
          <a:xfrm>
            <a:off x="434622" y="1498938"/>
            <a:ext cx="11322755" cy="1015663"/>
          </a:xfrm>
          <a:prstGeom prst="rect">
            <a:avLst/>
          </a:prstGeom>
        </p:spPr>
        <p:txBody>
          <a:bodyPr wrap="square">
            <a:spAutoFit/>
          </a:bodyPr>
          <a:lstStyle/>
          <a:p>
            <a:pPr marL="285750" indent="-285750">
              <a:buFontTx/>
              <a:buChar char="-"/>
            </a:pPr>
            <a:r>
              <a:rPr lang="en-GB" sz="1200" dirty="0">
                <a:latin typeface="Arial" panose="020B0604020202020204" pitchFamily="34" charset="0"/>
                <a:cs typeface="Arial" panose="020B0604020202020204" pitchFamily="34" charset="0"/>
              </a:rPr>
              <a:t>Ling Xu, Li Xing Lao, Li Xing Lao, Adeline Ge, Shan Yu, </a:t>
            </a:r>
            <a:r>
              <a:rPr lang="en-GB" sz="1200" dirty="0" err="1">
                <a:latin typeface="Arial" panose="020B0604020202020204" pitchFamily="34" charset="0"/>
                <a:cs typeface="Arial" panose="020B0604020202020204" pitchFamily="34" charset="0"/>
              </a:rPr>
              <a:t>Jie</a:t>
            </a:r>
            <a:r>
              <a:rPr lang="en-GB" sz="1200" dirty="0">
                <a:latin typeface="Arial" panose="020B0604020202020204" pitchFamily="34" charset="0"/>
                <a:cs typeface="Arial" panose="020B0604020202020204" pitchFamily="34" charset="0"/>
              </a:rPr>
              <a:t> Li, Patrick J. </a:t>
            </a:r>
            <a:r>
              <a:rPr lang="en-GB" sz="1200" dirty="0" err="1">
                <a:latin typeface="Arial" panose="020B0604020202020204" pitchFamily="34" charset="0"/>
                <a:cs typeface="Arial" panose="020B0604020202020204" pitchFamily="34" charset="0"/>
              </a:rPr>
              <a:t>Mansky</a:t>
            </a:r>
            <a:r>
              <a:rPr lang="en-GB" sz="1200" dirty="0">
                <a:latin typeface="Arial" panose="020B0604020202020204" pitchFamily="34" charset="0"/>
                <a:cs typeface="Arial" panose="020B0604020202020204" pitchFamily="34" charset="0"/>
              </a:rPr>
              <a:t> (2007). ‘Integrated Cancer Therapies</a:t>
            </a:r>
            <a:r>
              <a:rPr lang="en-GB" sz="1200" i="1" dirty="0">
                <a:latin typeface="Arial" panose="020B0604020202020204" pitchFamily="34" charset="0"/>
                <a:cs typeface="Arial" panose="020B0604020202020204" pitchFamily="34" charset="0"/>
              </a:rPr>
              <a:t>’, Chinese Herbal Medicine for cancer pain</a:t>
            </a:r>
            <a:r>
              <a:rPr lang="en-GB" sz="1200" dirty="0">
                <a:latin typeface="Arial" panose="020B0604020202020204" pitchFamily="34" charset="0"/>
                <a:cs typeface="Arial" panose="020B0604020202020204" pitchFamily="34" charset="0"/>
              </a:rPr>
              <a:t>, 6(3), pp. 208-234. </a:t>
            </a:r>
          </a:p>
          <a:p>
            <a:r>
              <a:rPr lang="en-GB" sz="1200" dirty="0">
                <a:latin typeface="Arial" panose="020B0604020202020204" pitchFamily="34" charset="0"/>
                <a:cs typeface="Arial" panose="020B0604020202020204" pitchFamily="34" charset="0"/>
              </a:rPr>
              <a:t>- Vincent CH Chung, </a:t>
            </a:r>
            <a:r>
              <a:rPr lang="en-GB" sz="1200" dirty="0" err="1">
                <a:latin typeface="Arial" panose="020B0604020202020204" pitchFamily="34" charset="0"/>
                <a:cs typeface="Arial" panose="020B0604020202020204" pitchFamily="34" charset="0"/>
              </a:rPr>
              <a:t>Xinyin</a:t>
            </a:r>
            <a:r>
              <a:rPr lang="en-GB" sz="1200" dirty="0">
                <a:latin typeface="Arial" panose="020B0604020202020204" pitchFamily="34" charset="0"/>
                <a:cs typeface="Arial" panose="020B0604020202020204" pitchFamily="34" charset="0"/>
              </a:rPr>
              <a:t> Wu, Edwin P. Hui, Eric TC </a:t>
            </a:r>
            <a:r>
              <a:rPr lang="en-GB" sz="1200" dirty="0" err="1">
                <a:latin typeface="Arial" panose="020B0604020202020204" pitchFamily="34" charset="0"/>
                <a:cs typeface="Arial" panose="020B0604020202020204" pitchFamily="34" charset="0"/>
              </a:rPr>
              <a:t>Ziea</a:t>
            </a:r>
            <a:r>
              <a:rPr lang="en-GB" sz="1200" dirty="0">
                <a:latin typeface="Arial" panose="020B0604020202020204" pitchFamily="34" charset="0"/>
                <a:cs typeface="Arial" panose="020B0604020202020204" pitchFamily="34" charset="0"/>
              </a:rPr>
              <a:t>, Bacon FL Ng, Robin ST Ho, Kelvin KF Tsoi, </a:t>
            </a:r>
          </a:p>
          <a:p>
            <a:r>
              <a:rPr lang="en-GB" sz="1200" dirty="0">
                <a:latin typeface="Arial" panose="020B0604020202020204" pitchFamily="34" charset="0"/>
                <a:cs typeface="Arial" panose="020B0604020202020204" pitchFamily="34" charset="0"/>
              </a:rPr>
              <a:t>Samuel YS Wong &amp; Justin CY Wu (2015). ‘Effectiveness of Chinese herbal medicine for cancer palliative care: overview of systematic reviews with meta-analysis’, </a:t>
            </a:r>
            <a:r>
              <a:rPr lang="en-GB" sz="1200" i="1" dirty="0">
                <a:latin typeface="Arial" panose="020B0604020202020204" pitchFamily="34" charset="0"/>
                <a:cs typeface="Arial" panose="020B0604020202020204" pitchFamily="34" charset="0"/>
              </a:rPr>
              <a:t>Scientific Reports, 5(18111).</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E8849A6-65FF-4022-8A27-5E5E7820E973}"/>
              </a:ext>
            </a:extLst>
          </p:cNvPr>
          <p:cNvSpPr txBox="1"/>
          <p:nvPr/>
        </p:nvSpPr>
        <p:spPr>
          <a:xfrm>
            <a:off x="2641599" y="501262"/>
            <a:ext cx="6445955" cy="584775"/>
          </a:xfrm>
          <a:prstGeom prst="rect">
            <a:avLst/>
          </a:prstGeom>
          <a:noFill/>
        </p:spPr>
        <p:txBody>
          <a:bodyPr wrap="square" rtlCol="0">
            <a:spAutoFit/>
          </a:bodyPr>
          <a:lstStyle/>
          <a:p>
            <a:pPr algn="ctr"/>
            <a:r>
              <a:rPr lang="en-GB" sz="3200" dirty="0"/>
              <a:t>References</a:t>
            </a:r>
          </a:p>
        </p:txBody>
      </p:sp>
      <p:sp>
        <p:nvSpPr>
          <p:cNvPr id="6" name="TextBox 5">
            <a:extLst>
              <a:ext uri="{FF2B5EF4-FFF2-40B4-BE49-F238E27FC236}">
                <a16:creationId xmlns:a16="http://schemas.microsoft.com/office/drawing/2014/main" id="{EA21201F-6DD4-4F45-BB25-29144FD536CB}"/>
              </a:ext>
            </a:extLst>
          </p:cNvPr>
          <p:cNvSpPr txBox="1"/>
          <p:nvPr/>
        </p:nvSpPr>
        <p:spPr>
          <a:xfrm>
            <a:off x="434622" y="2629720"/>
            <a:ext cx="1118164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Maharjan</a:t>
            </a:r>
            <a:r>
              <a:rPr lang="en-GB" sz="1200" dirty="0">
                <a:latin typeface="Arial" panose="020B0604020202020204" pitchFamily="34" charset="0"/>
                <a:cs typeface="Arial" panose="020B0604020202020204" pitchFamily="34" charset="0"/>
              </a:rPr>
              <a:t>, HR., </a:t>
            </a:r>
            <a:r>
              <a:rPr lang="en-GB" sz="1200" dirty="0" err="1">
                <a:latin typeface="Arial" panose="020B0604020202020204" pitchFamily="34" charset="0"/>
                <a:cs typeface="Arial" panose="020B0604020202020204" pitchFamily="34" charset="0"/>
              </a:rPr>
              <a:t>Nampoothiri</a:t>
            </a:r>
            <a:r>
              <a:rPr lang="en-GB" sz="1200" dirty="0">
                <a:latin typeface="Arial" panose="020B0604020202020204" pitchFamily="34" charset="0"/>
                <a:cs typeface="Arial" panose="020B0604020202020204" pitchFamily="34" charset="0"/>
              </a:rPr>
              <a:t>, PL., (2015). ‘Evaluation of biological properties and clinical effectiveness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a systematic review’, </a:t>
            </a:r>
            <a:r>
              <a:rPr lang="en-GB" sz="1200" i="1" dirty="0">
                <a:latin typeface="Arial" panose="020B0604020202020204" pitchFamily="34" charset="0"/>
                <a:cs typeface="Arial" panose="020B0604020202020204" pitchFamily="34" charset="0"/>
              </a:rPr>
              <a:t>Journal of Tradition and complementary medicine, 5(1), pp. 21-26.</a:t>
            </a:r>
            <a:r>
              <a:rPr lang="en-GB" sz="12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4A071C4C-91E2-4A2E-A961-A503C9BE288E}"/>
              </a:ext>
            </a:extLst>
          </p:cNvPr>
          <p:cNvSpPr txBox="1"/>
          <p:nvPr/>
        </p:nvSpPr>
        <p:spPr>
          <a:xfrm>
            <a:off x="434622" y="3494290"/>
            <a:ext cx="11181645" cy="1200329"/>
          </a:xfrm>
          <a:prstGeom prst="rect">
            <a:avLst/>
          </a:prstGeom>
          <a:noFill/>
        </p:spPr>
        <p:txBody>
          <a:bodyPr wrap="square" rtlCol="0">
            <a:spAutoFit/>
          </a:bodyPr>
          <a:lstStyle/>
          <a:p>
            <a:pPr marL="285750" indent="-285750">
              <a:buFontTx/>
              <a:buChar char="-"/>
            </a:pPr>
            <a:r>
              <a:rPr lang="en-GB" sz="1200" dirty="0" err="1">
                <a:latin typeface="Arial" panose="020B0604020202020204" pitchFamily="34" charset="0"/>
                <a:cs typeface="Arial" panose="020B0604020202020204" pitchFamily="34" charset="0"/>
              </a:rPr>
              <a:t>Dat</a:t>
            </a:r>
            <a:r>
              <a:rPr lang="en-GB" sz="1200" dirty="0">
                <a:latin typeface="Arial" panose="020B0604020202020204" pitchFamily="34" charset="0"/>
                <a:cs typeface="Arial" panose="020B0604020202020204" pitchFamily="34" charset="0"/>
              </a:rPr>
              <a:t> AD, Poon F, Pham K BT, </a:t>
            </a:r>
            <a:r>
              <a:rPr lang="en-GB" sz="1200" dirty="0" err="1">
                <a:latin typeface="Arial" panose="020B0604020202020204" pitchFamily="34" charset="0"/>
                <a:cs typeface="Arial" panose="020B0604020202020204" pitchFamily="34" charset="0"/>
              </a:rPr>
              <a:t>Doust</a:t>
            </a:r>
            <a:r>
              <a:rPr lang="en-GB" sz="1200" dirty="0">
                <a:latin typeface="Arial" panose="020B0604020202020204" pitchFamily="34" charset="0"/>
                <a:cs typeface="Arial" panose="020B0604020202020204" pitchFamily="34" charset="0"/>
              </a:rPr>
              <a:t> J. (2012). ‘Aloe Vera for treating acute and chronic wounds’, Review of</a:t>
            </a:r>
            <a:r>
              <a:rPr lang="en-GB" sz="1200" i="1" dirty="0">
                <a:latin typeface="Arial" panose="020B0604020202020204" pitchFamily="34" charset="0"/>
                <a:cs typeface="Arial" panose="020B0604020202020204" pitchFamily="34" charset="0"/>
              </a:rPr>
              <a:t> Cochrane database of systematic reviews, John Wiley &amp; sons ltd.</a:t>
            </a:r>
          </a:p>
          <a:p>
            <a:pPr marL="285750" indent="-285750">
              <a:buFontTx/>
              <a:buChar char="-"/>
            </a:pPr>
            <a:r>
              <a:rPr lang="en-GB" sz="1200" dirty="0">
                <a:latin typeface="Arial" panose="020B0604020202020204" pitchFamily="34" charset="0"/>
                <a:cs typeface="Arial" panose="020B0604020202020204" pitchFamily="34" charset="0"/>
              </a:rPr>
              <a:t>VISUTHIKOSOL V, SUKWANARAT Y, CHOWCHUEN B, SRIURAIRATANA S, BOONPUCKNAVIG V. (1995). ‘Effect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gel to healing of burn wound- a clinical and histologic study’, </a:t>
            </a:r>
            <a:r>
              <a:rPr lang="en-GB" sz="1200" i="1" dirty="0">
                <a:latin typeface="Arial" panose="020B0604020202020204" pitchFamily="34" charset="0"/>
                <a:cs typeface="Arial" panose="020B0604020202020204" pitchFamily="34" charset="0"/>
              </a:rPr>
              <a:t>Journal of the medical association of Thailand. </a:t>
            </a:r>
          </a:p>
          <a:p>
            <a:pPr marL="285750" indent="-285750">
              <a:buFontTx/>
              <a:buChar char="-"/>
            </a:pPr>
            <a:r>
              <a:rPr lang="en-GB" sz="1200" dirty="0">
                <a:latin typeface="Arial" panose="020B0604020202020204" pitchFamily="34" charset="0"/>
                <a:cs typeface="Arial" panose="020B0604020202020204" pitchFamily="34" charset="0"/>
              </a:rPr>
              <a:t>Hashemi SA, </a:t>
            </a:r>
            <a:r>
              <a:rPr lang="en-GB" sz="1200" dirty="0" err="1">
                <a:latin typeface="Arial" panose="020B0604020202020204" pitchFamily="34" charset="0"/>
                <a:cs typeface="Arial" panose="020B0604020202020204" pitchFamily="34" charset="0"/>
              </a:rPr>
              <a:t>Madani</a:t>
            </a:r>
            <a:r>
              <a:rPr lang="en-GB" sz="1200" dirty="0">
                <a:latin typeface="Arial" panose="020B0604020202020204" pitchFamily="34" charset="0"/>
                <a:cs typeface="Arial" panose="020B0604020202020204" pitchFamily="34" charset="0"/>
              </a:rPr>
              <a:t> SA</a:t>
            </a:r>
            <a:r>
              <a:rPr lang="en-GB" sz="1200" b="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Abediankenari</a:t>
            </a:r>
            <a:r>
              <a:rPr lang="en-GB" sz="1200" dirty="0">
                <a:latin typeface="Arial" panose="020B0604020202020204" pitchFamily="34" charset="0"/>
                <a:cs typeface="Arial" panose="020B0604020202020204" pitchFamily="34" charset="0"/>
              </a:rPr>
              <a:t> S. (2015). ‘The review on properties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in healing of cutaneous wounds’,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Biomed Research international. </a:t>
            </a:r>
          </a:p>
        </p:txBody>
      </p:sp>
      <p:sp>
        <p:nvSpPr>
          <p:cNvPr id="2" name="TextBox 1">
            <a:extLst>
              <a:ext uri="{FF2B5EF4-FFF2-40B4-BE49-F238E27FC236}">
                <a16:creationId xmlns:a16="http://schemas.microsoft.com/office/drawing/2014/main" id="{8E243512-088C-40EE-847D-33B5B20ABEC6}"/>
              </a:ext>
            </a:extLst>
          </p:cNvPr>
          <p:cNvSpPr txBox="1"/>
          <p:nvPr/>
        </p:nvSpPr>
        <p:spPr>
          <a:xfrm>
            <a:off x="434622" y="4944534"/>
            <a:ext cx="10848622" cy="55399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Wachtel-</a:t>
            </a:r>
            <a:r>
              <a:rPr lang="en-GB" sz="1200" dirty="0" err="1">
                <a:latin typeface="Arial" panose="020B0604020202020204" pitchFamily="34" charset="0"/>
                <a:cs typeface="Arial" panose="020B0604020202020204" pitchFamily="34" charset="0"/>
              </a:rPr>
              <a:t>Galor</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Benzie</a:t>
            </a:r>
            <a:r>
              <a:rPr lang="en-GB" sz="1200" dirty="0">
                <a:latin typeface="Arial" panose="020B0604020202020204" pitchFamily="34" charset="0"/>
                <a:cs typeface="Arial" panose="020B0604020202020204" pitchFamily="34" charset="0"/>
              </a:rPr>
              <a:t> IFF. (2011). Herbal Medicine: An Introduction to Its History, Usage, Regulation, Current Trends, and Research Needs. Herbal Medicine: Biomolecular and Clinical Aspects. 2nd edition. Boca Raton (FL): CRC Press/Taylor &amp; Francis; 2011. </a:t>
            </a:r>
          </a:p>
        </p:txBody>
      </p:sp>
      <p:sp>
        <p:nvSpPr>
          <p:cNvPr id="8" name="TextBox 7">
            <a:extLst>
              <a:ext uri="{FF2B5EF4-FFF2-40B4-BE49-F238E27FC236}">
                <a16:creationId xmlns:a16="http://schemas.microsoft.com/office/drawing/2014/main" id="{F7262B80-1C5C-487F-A7AC-CDFB6F1B7BA7}"/>
              </a:ext>
            </a:extLst>
          </p:cNvPr>
          <p:cNvSpPr txBox="1"/>
          <p:nvPr/>
        </p:nvSpPr>
        <p:spPr>
          <a:xfrm>
            <a:off x="171625" y="6356738"/>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53812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5242</Words>
  <Application>Microsoft Office PowerPoint</Application>
  <PresentationFormat>Widescreen</PresentationFormat>
  <Paragraphs>428</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Calibri Light</vt:lpstr>
      <vt:lpstr>interfaceregular</vt:lpstr>
      <vt:lpstr>STIXGeneral-Bold</vt:lpstr>
      <vt:lpstr>STIXGeneral-Regular</vt:lpstr>
      <vt:lpstr>Office Theme</vt:lpstr>
      <vt:lpstr>Complementary Therapies (BMHP5001) CHINESE HERBAL MEDICINE </vt:lpstr>
      <vt:lpstr>Introduction</vt:lpstr>
      <vt:lpstr>Chinese HERBS as a complementary MODALITY</vt:lpstr>
      <vt:lpstr>Principles of Chinese herbs based CM</vt:lpstr>
      <vt:lpstr>Use of Ginseng</vt:lpstr>
      <vt:lpstr>How it compares to traditional treatment practices?</vt:lpstr>
      <vt:lpstr>Types of Chinese herbs and it’s uses.</vt:lpstr>
      <vt:lpstr>Panax Ginseng</vt:lpstr>
      <vt:lpstr>Licorice (Gan Cao)</vt:lpstr>
      <vt:lpstr>Yu Xing Cao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References </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 CHINESE HERBAL MEDICINE</dc:title>
  <dc:creator>Sabina khanam</dc:creator>
  <cp:lastModifiedBy>James Sahonta (1715427)</cp:lastModifiedBy>
  <cp:revision>2</cp:revision>
  <dcterms:created xsi:type="dcterms:W3CDTF">2020-06-18T09:21:13Z</dcterms:created>
  <dcterms:modified xsi:type="dcterms:W3CDTF">2020-06-22T17:52:22Z</dcterms:modified>
</cp:coreProperties>
</file>