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26"/>
  </p:notesMasterIdLst>
  <p:sldIdLst>
    <p:sldId id="351" r:id="rId3"/>
    <p:sldId id="301" r:id="rId4"/>
    <p:sldId id="353" r:id="rId5"/>
    <p:sldId id="294" r:id="rId6"/>
    <p:sldId id="354" r:id="rId7"/>
    <p:sldId id="355" r:id="rId8"/>
    <p:sldId id="356" r:id="rId9"/>
    <p:sldId id="357" r:id="rId10"/>
    <p:sldId id="358" r:id="rId11"/>
    <p:sldId id="359" r:id="rId12"/>
    <p:sldId id="360" r:id="rId13"/>
    <p:sldId id="361" r:id="rId14"/>
    <p:sldId id="364" r:id="rId15"/>
    <p:sldId id="365" r:id="rId16"/>
    <p:sldId id="366" r:id="rId17"/>
    <p:sldId id="367" r:id="rId18"/>
    <p:sldId id="368" r:id="rId19"/>
    <p:sldId id="369" r:id="rId20"/>
    <p:sldId id="362" r:id="rId21"/>
    <p:sldId id="363" r:id="rId22"/>
    <p:sldId id="352" r:id="rId23"/>
    <p:sldId id="296" r:id="rId24"/>
    <p:sldId id="29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954CF-B960-401E-AFDE-2232E6C67990}" type="datetimeFigureOut">
              <a:rPr lang="en-GB" smtClean="0"/>
              <a:t>07/02/2023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0B0C5-4D36-44AA-9515-145980F96946}" type="slidenum">
              <a:rPr lang="en-GB" smtClean="0"/>
              <a:t>‹#›</a:t>
            </a:fld>
            <a:endParaRPr lang="en-GB"/>
          </a:p>
        </p:txBody>
      </p:sp>
    </p:spTree>
    <p:extLst>
      <p:ext uri="{BB962C8B-B14F-4D97-AF65-F5344CB8AC3E}">
        <p14:creationId xmlns:p14="http://schemas.microsoft.com/office/powerpoint/2010/main" val="1776676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166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5582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6442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7215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8698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2538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6467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4315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130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080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1377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01943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5183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2218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4257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8753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23946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80703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036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008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860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7689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9089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5071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4895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7746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468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27417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64727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07/02/2023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35428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978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01964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0395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07/02/2023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7590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2/7/2023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882584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383533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Today’s session</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628650" y="1825625"/>
            <a:ext cx="7886700" cy="3442661"/>
          </a:xfrm>
        </p:spPr>
        <p:txBody>
          <a:bodyPr/>
          <a:lstStyle/>
          <a:p>
            <a:r>
              <a:rPr lang="en-GB" sz="2400" dirty="0"/>
              <a:t>Theories of motivation</a:t>
            </a:r>
          </a:p>
          <a:p>
            <a:pPr lvl="2"/>
            <a:r>
              <a:rPr lang="en-GB" sz="2063" dirty="0"/>
              <a:t>Herzberg’s Hygiene Theory</a:t>
            </a:r>
          </a:p>
          <a:p>
            <a:pPr lvl="2"/>
            <a:r>
              <a:rPr lang="en-GB" sz="2063" dirty="0"/>
              <a:t>McGregor’s X &amp; Y Theory</a:t>
            </a:r>
          </a:p>
          <a:p>
            <a:pPr lvl="2"/>
            <a:endParaRPr lang="en-GB" sz="2063" dirty="0"/>
          </a:p>
          <a:p>
            <a:endParaRPr lang="en-GB" dirty="0"/>
          </a:p>
        </p:txBody>
      </p:sp>
    </p:spTree>
    <p:extLst>
      <p:ext uri="{BB962C8B-B14F-4D97-AF65-F5344CB8AC3E}">
        <p14:creationId xmlns:p14="http://schemas.microsoft.com/office/powerpoint/2010/main" val="1018296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090570"/>
            <a:ext cx="8737306" cy="3785652"/>
          </a:xfrm>
          <a:prstGeom prst="rect">
            <a:avLst/>
          </a:prstGeom>
          <a:noFill/>
        </p:spPr>
        <p:txBody>
          <a:bodyPr wrap="square">
            <a:spAutoFit/>
          </a:bodyPr>
          <a:lstStyle/>
          <a:p>
            <a:r>
              <a:rPr lang="en-GB" sz="2000" dirty="0"/>
              <a:t>Herzberg's Motivation Theory, which is also known as Two-Factor or Hygiene Theory, is another one of the more renowned employee motivation theories. </a:t>
            </a:r>
          </a:p>
          <a:p>
            <a:r>
              <a:rPr lang="en-GB" sz="2000" dirty="0"/>
              <a:t>It suggests that individuals have two categories of needs when it comes to work – Hygiene and Motivators. </a:t>
            </a:r>
          </a:p>
          <a:p>
            <a:endParaRPr lang="en-GB" sz="2000" dirty="0"/>
          </a:p>
          <a:p>
            <a:r>
              <a:rPr lang="en-GB" sz="2000" dirty="0"/>
              <a:t>Hygiene refers to a person's work environment, including working conditions, wages, workplace relations</a:t>
            </a:r>
          </a:p>
          <a:p>
            <a:endParaRPr lang="en-GB" sz="2000" dirty="0"/>
          </a:p>
          <a:p>
            <a:r>
              <a:rPr lang="en-GB" sz="2000" dirty="0"/>
              <a:t>Motivators are the factors that motivate people to work harder – job recognition, promotion, achievement.</a:t>
            </a:r>
          </a:p>
          <a:p>
            <a:endParaRPr lang="en-GB" sz="2000" dirty="0"/>
          </a:p>
        </p:txBody>
      </p:sp>
    </p:spTree>
    <p:extLst>
      <p:ext uri="{BB962C8B-B14F-4D97-AF65-F5344CB8AC3E}">
        <p14:creationId xmlns:p14="http://schemas.microsoft.com/office/powerpoint/2010/main" val="3298864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090570"/>
            <a:ext cx="8737306" cy="4154984"/>
          </a:xfrm>
          <a:prstGeom prst="rect">
            <a:avLst/>
          </a:prstGeom>
          <a:noFill/>
        </p:spPr>
        <p:txBody>
          <a:bodyPr wrap="square">
            <a:spAutoFit/>
          </a:bodyPr>
          <a:lstStyle/>
          <a:p>
            <a:r>
              <a:rPr lang="en-GB" sz="2400" dirty="0"/>
              <a:t>Herzberg suggests that if people are not happy at work it comes down to the work environment, and when they are happy at work it's because they feel fulfilled or motivated.</a:t>
            </a:r>
          </a:p>
          <a:p>
            <a:endParaRPr lang="en-GB" sz="2400" dirty="0"/>
          </a:p>
          <a:p>
            <a:r>
              <a:rPr lang="en-GB" sz="2400" dirty="0"/>
              <a:t>Companies looking to create a workplace with satisfied and motivated employees need to find the balance between :</a:t>
            </a:r>
          </a:p>
          <a:p>
            <a:endParaRPr lang="en-GB" sz="2400" dirty="0"/>
          </a:p>
          <a:p>
            <a:r>
              <a:rPr lang="en-GB" sz="2400" dirty="0"/>
              <a:t>-building a harmonious work environment offering competitive wages and job security while </a:t>
            </a:r>
          </a:p>
          <a:p>
            <a:r>
              <a:rPr lang="en-GB" sz="2400" dirty="0"/>
              <a:t>-creating rewarding work and fostering opportunities for employees to make their way up the career ladder.</a:t>
            </a:r>
          </a:p>
        </p:txBody>
      </p:sp>
    </p:spTree>
    <p:extLst>
      <p:ext uri="{BB962C8B-B14F-4D97-AF65-F5344CB8AC3E}">
        <p14:creationId xmlns:p14="http://schemas.microsoft.com/office/powerpoint/2010/main" val="1136079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090570"/>
            <a:ext cx="8737306" cy="3785652"/>
          </a:xfrm>
          <a:prstGeom prst="rect">
            <a:avLst/>
          </a:prstGeom>
          <a:noFill/>
        </p:spPr>
        <p:txBody>
          <a:bodyPr wrap="square">
            <a:spAutoFit/>
          </a:bodyPr>
          <a:lstStyle/>
          <a:p>
            <a:r>
              <a:rPr lang="en-GB" sz="2400" dirty="0"/>
              <a:t>Motivating employees is an important, but challenging, part of a manager's job.</a:t>
            </a:r>
          </a:p>
          <a:p>
            <a:endParaRPr lang="en-GB" sz="2400" dirty="0"/>
          </a:p>
          <a:p>
            <a:r>
              <a:rPr lang="en-GB" sz="2400" dirty="0"/>
              <a:t> In the early twentieth century, pay was considered a key motivator in the workplace, but we now know there's more to motivating staff than money. </a:t>
            </a:r>
          </a:p>
          <a:p>
            <a:endParaRPr lang="en-GB" sz="2400" dirty="0"/>
          </a:p>
          <a:p>
            <a:r>
              <a:rPr lang="en-GB" sz="2400" dirty="0"/>
              <a:t>The first step is to understand what drives your staff members and then work towards developing relevant programs or opportunities.</a:t>
            </a:r>
          </a:p>
        </p:txBody>
      </p:sp>
    </p:spTree>
    <p:extLst>
      <p:ext uri="{BB962C8B-B14F-4D97-AF65-F5344CB8AC3E}">
        <p14:creationId xmlns:p14="http://schemas.microsoft.com/office/powerpoint/2010/main" val="38502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82711" y="900319"/>
            <a:ext cx="8737306" cy="4893647"/>
          </a:xfrm>
          <a:prstGeom prst="rect">
            <a:avLst/>
          </a:prstGeom>
          <a:noFill/>
        </p:spPr>
        <p:txBody>
          <a:bodyPr wrap="square">
            <a:spAutoFit/>
          </a:bodyPr>
          <a:lstStyle/>
          <a:p>
            <a:r>
              <a:rPr lang="en-GB" sz="2400" b="1" dirty="0"/>
              <a:t>Motivators</a:t>
            </a:r>
            <a:r>
              <a:rPr lang="en-GB" sz="2400" dirty="0"/>
              <a:t> (sometimes called ‘</a:t>
            </a:r>
            <a:r>
              <a:rPr lang="en-GB" sz="2400" b="1" dirty="0"/>
              <a:t>satisfiers</a:t>
            </a:r>
            <a:r>
              <a:rPr lang="en-GB" sz="2400" dirty="0"/>
              <a:t>’) are those factors directly concerned with the satisfaction gained from a job, such as:</a:t>
            </a:r>
          </a:p>
          <a:p>
            <a:endParaRPr lang="en-GB" sz="2400" dirty="0"/>
          </a:p>
          <a:p>
            <a:r>
              <a:rPr lang="en-GB" sz="2400" dirty="0"/>
              <a:t>-the sense of achievement and the intrinsic value obtained from the job itself</a:t>
            </a:r>
          </a:p>
          <a:p>
            <a:r>
              <a:rPr lang="en-GB" sz="2400" dirty="0"/>
              <a:t>-the level of recognition by both colleagues and management</a:t>
            </a:r>
          </a:p>
          <a:p>
            <a:r>
              <a:rPr lang="en-GB" sz="2400" dirty="0"/>
              <a:t>-the level of responsibility</a:t>
            </a:r>
          </a:p>
          <a:p>
            <a:r>
              <a:rPr lang="en-GB" sz="2400" dirty="0"/>
              <a:t>-opportunities for advancement and</a:t>
            </a:r>
          </a:p>
          <a:p>
            <a:r>
              <a:rPr lang="en-GB" sz="2400" dirty="0"/>
              <a:t>-the status provided</a:t>
            </a:r>
          </a:p>
          <a:p>
            <a:endParaRPr lang="en-GB" sz="2400" dirty="0"/>
          </a:p>
          <a:p>
            <a:r>
              <a:rPr lang="en-GB" sz="2400" dirty="0"/>
              <a:t>Motivators lead to satisfaction because of the need for growth and a sense of self-achievement.</a:t>
            </a:r>
          </a:p>
        </p:txBody>
      </p:sp>
    </p:spTree>
    <p:extLst>
      <p:ext uri="{BB962C8B-B14F-4D97-AF65-F5344CB8AC3E}">
        <p14:creationId xmlns:p14="http://schemas.microsoft.com/office/powerpoint/2010/main" val="2635809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900319"/>
            <a:ext cx="8737306" cy="4524315"/>
          </a:xfrm>
          <a:prstGeom prst="rect">
            <a:avLst/>
          </a:prstGeom>
          <a:noFill/>
        </p:spPr>
        <p:txBody>
          <a:bodyPr wrap="square">
            <a:spAutoFit/>
          </a:bodyPr>
          <a:lstStyle/>
          <a:p>
            <a:r>
              <a:rPr lang="en-GB" sz="2400" b="1" dirty="0"/>
              <a:t>Hygiene</a:t>
            </a:r>
            <a:r>
              <a:rPr lang="en-GB" sz="2400" dirty="0"/>
              <a:t> factors are also often referred to as ‘</a:t>
            </a:r>
            <a:r>
              <a:rPr lang="en-GB" sz="2400" b="1" dirty="0"/>
              <a:t>dissatisfiers</a:t>
            </a:r>
            <a:r>
              <a:rPr lang="en-GB" sz="2400" dirty="0"/>
              <a:t>’. They are concerned with factors associated with the job itself but are not directly a part of it. Typically, this is salary, although other factors which will often act as dissatisfiers include:</a:t>
            </a:r>
          </a:p>
          <a:p>
            <a:endParaRPr lang="en-GB" sz="2400" dirty="0"/>
          </a:p>
          <a:p>
            <a:r>
              <a:rPr lang="en-GB" sz="2400" dirty="0"/>
              <a:t>-perceived differences with others</a:t>
            </a:r>
          </a:p>
          <a:p>
            <a:r>
              <a:rPr lang="en-GB" sz="2400" dirty="0"/>
              <a:t>-job security</a:t>
            </a:r>
          </a:p>
          <a:p>
            <a:r>
              <a:rPr lang="en-GB" sz="2400" dirty="0"/>
              <a:t>-working conditions</a:t>
            </a:r>
          </a:p>
          <a:p>
            <a:r>
              <a:rPr lang="en-GB" sz="2400" dirty="0"/>
              <a:t>-the quality of management</a:t>
            </a:r>
          </a:p>
          <a:p>
            <a:r>
              <a:rPr lang="en-GB" sz="2400" dirty="0"/>
              <a:t>-organisational policy</a:t>
            </a:r>
          </a:p>
          <a:p>
            <a:r>
              <a:rPr lang="en-GB" sz="2400" dirty="0"/>
              <a:t>-administration</a:t>
            </a:r>
          </a:p>
          <a:p>
            <a:r>
              <a:rPr lang="en-GB" sz="2400" dirty="0"/>
              <a:t>-interpersonal relations</a:t>
            </a:r>
          </a:p>
        </p:txBody>
      </p:sp>
    </p:spTree>
    <p:extLst>
      <p:ext uri="{BB962C8B-B14F-4D97-AF65-F5344CB8AC3E}">
        <p14:creationId xmlns:p14="http://schemas.microsoft.com/office/powerpoint/2010/main" val="122626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261046"/>
            <a:ext cx="8737306" cy="2308324"/>
          </a:xfrm>
          <a:prstGeom prst="rect">
            <a:avLst/>
          </a:prstGeom>
          <a:noFill/>
        </p:spPr>
        <p:txBody>
          <a:bodyPr wrap="square">
            <a:spAutoFit/>
          </a:bodyPr>
          <a:lstStyle/>
          <a:p>
            <a:r>
              <a:rPr lang="en-GB" sz="2400" dirty="0"/>
              <a:t>They are referred to as hygiene factors because they can be avoided or prevented by the use of ‘</a:t>
            </a:r>
            <a:r>
              <a:rPr lang="en-GB" sz="2400" b="1" dirty="0"/>
              <a:t>hygienic</a:t>
            </a:r>
            <a:r>
              <a:rPr lang="en-GB" sz="2400" dirty="0"/>
              <a:t>’ methods. </a:t>
            </a:r>
          </a:p>
          <a:p>
            <a:endParaRPr lang="en-GB" sz="2400" dirty="0"/>
          </a:p>
          <a:p>
            <a:r>
              <a:rPr lang="en-GB" sz="2400" dirty="0"/>
              <a:t>The important fact to remember is that attention to these hygiene factors prevents dissatisfaction but does not necessarily provide positive motivation.</a:t>
            </a:r>
          </a:p>
        </p:txBody>
      </p:sp>
    </p:spTree>
    <p:extLst>
      <p:ext uri="{BB962C8B-B14F-4D97-AF65-F5344CB8AC3E}">
        <p14:creationId xmlns:p14="http://schemas.microsoft.com/office/powerpoint/2010/main" val="458138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Herzberg's Motivation Theory – Hygiene theory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101655"/>
            <a:ext cx="8737306" cy="4524315"/>
          </a:xfrm>
          <a:prstGeom prst="rect">
            <a:avLst/>
          </a:prstGeom>
          <a:noFill/>
        </p:spPr>
        <p:txBody>
          <a:bodyPr wrap="square">
            <a:spAutoFit/>
          </a:bodyPr>
          <a:lstStyle/>
          <a:p>
            <a:r>
              <a:rPr lang="en-GB" sz="2400" dirty="0"/>
              <a:t>Managers’ understanding that factors which demotivate can often be related to matters other than the work itself, can lead to improved motivation, greater job satisfaction and improved organisational performance by the entire workforce.</a:t>
            </a:r>
          </a:p>
          <a:p>
            <a:endParaRPr lang="en-GB" sz="2400" dirty="0"/>
          </a:p>
          <a:p>
            <a:r>
              <a:rPr lang="en-GB" sz="2400" dirty="0"/>
              <a:t>Understanding individual goals, coupled with wider skills and abilities, can lead to greater opportunities. </a:t>
            </a:r>
          </a:p>
          <a:p>
            <a:endParaRPr lang="en-GB" sz="2400" dirty="0"/>
          </a:p>
          <a:p>
            <a:r>
              <a:rPr lang="en-GB" sz="2400" dirty="0"/>
              <a:t>Improving skills, opportunities and increasing employee knowledge will, in the longer term, increase the value of an organisation’s human assets. Most importantly, it can lead to greater staff commitment, understanding and loyalty.</a:t>
            </a:r>
          </a:p>
        </p:txBody>
      </p:sp>
    </p:spTree>
    <p:extLst>
      <p:ext uri="{BB962C8B-B14F-4D97-AF65-F5344CB8AC3E}">
        <p14:creationId xmlns:p14="http://schemas.microsoft.com/office/powerpoint/2010/main" val="159719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 and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101655"/>
            <a:ext cx="8737306" cy="3046988"/>
          </a:xfrm>
          <a:prstGeom prst="rect">
            <a:avLst/>
          </a:prstGeom>
          <a:noFill/>
        </p:spPr>
        <p:txBody>
          <a:bodyPr wrap="square">
            <a:spAutoFit/>
          </a:bodyPr>
          <a:lstStyle/>
          <a:p>
            <a:r>
              <a:rPr lang="en-GB" sz="2400" dirty="0"/>
              <a:t>McGregor believed that managers' basic beliefs have a dominant influence on the way that organisations are run.</a:t>
            </a:r>
          </a:p>
          <a:p>
            <a:endParaRPr lang="en-GB" sz="2400" dirty="0"/>
          </a:p>
          <a:p>
            <a:r>
              <a:rPr lang="en-GB" sz="2400" dirty="0"/>
              <a:t> Managers' assumptions about the behaviour of people are central to this. </a:t>
            </a:r>
          </a:p>
          <a:p>
            <a:endParaRPr lang="en-GB" sz="2400" dirty="0"/>
          </a:p>
          <a:p>
            <a:r>
              <a:rPr lang="en-GB" sz="2400" dirty="0"/>
              <a:t>McGregor argued that these assumptions fall into two broad categories - Theory X and Theory Y. </a:t>
            </a:r>
          </a:p>
        </p:txBody>
      </p:sp>
    </p:spTree>
    <p:extLst>
      <p:ext uri="{BB962C8B-B14F-4D97-AF65-F5344CB8AC3E}">
        <p14:creationId xmlns:p14="http://schemas.microsoft.com/office/powerpoint/2010/main" val="2145123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 and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101655"/>
            <a:ext cx="8737306" cy="2677656"/>
          </a:xfrm>
          <a:prstGeom prst="rect">
            <a:avLst/>
          </a:prstGeom>
          <a:noFill/>
        </p:spPr>
        <p:txBody>
          <a:bodyPr wrap="square">
            <a:spAutoFit/>
          </a:bodyPr>
          <a:lstStyle/>
          <a:p>
            <a:r>
              <a:rPr lang="en-GB" sz="2400" dirty="0"/>
              <a:t>These findings were detailed in The Human Side of Enterprise, first published in 1960. </a:t>
            </a:r>
          </a:p>
          <a:p>
            <a:r>
              <a:rPr lang="en-GB" sz="2400" dirty="0"/>
              <a:t>Theory X and Theory Y describe two views of people at work and may be used to describe two opposing management styles. </a:t>
            </a:r>
          </a:p>
          <a:p>
            <a:endParaRPr lang="en-GB" sz="2400" dirty="0"/>
          </a:p>
          <a:p>
            <a:endParaRPr lang="en-GB" sz="2400" dirty="0"/>
          </a:p>
        </p:txBody>
      </p:sp>
    </p:spTree>
    <p:extLst>
      <p:ext uri="{BB962C8B-B14F-4D97-AF65-F5344CB8AC3E}">
        <p14:creationId xmlns:p14="http://schemas.microsoft.com/office/powerpoint/2010/main" val="651774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101655"/>
            <a:ext cx="8737306" cy="3785652"/>
          </a:xfrm>
          <a:prstGeom prst="rect">
            <a:avLst/>
          </a:prstGeom>
          <a:noFill/>
        </p:spPr>
        <p:txBody>
          <a:bodyPr wrap="square">
            <a:spAutoFit/>
          </a:bodyPr>
          <a:lstStyle/>
          <a:p>
            <a:r>
              <a:rPr lang="en-GB" sz="2400" dirty="0"/>
              <a:t>Theory X is based on the assumptions that: </a:t>
            </a:r>
          </a:p>
          <a:p>
            <a:pPr marL="457200" indent="-457200">
              <a:buAutoNum type="arabicPeriod"/>
            </a:pPr>
            <a:r>
              <a:rPr lang="en-GB" sz="2400" dirty="0"/>
              <a:t>The average human being has an inherent dislike of work and will avoid it if possible. </a:t>
            </a:r>
          </a:p>
          <a:p>
            <a:pPr marL="457200" indent="-457200">
              <a:buAutoNum type="arabicPeriod"/>
            </a:pPr>
            <a:r>
              <a:rPr lang="en-GB" sz="2400" dirty="0"/>
              <a:t> Because of this human dislike of work, most people must be coerced, controlled, directed, and threatened with punishment to get them to put forth adequate effort toward the achievement of organisational objectives. </a:t>
            </a:r>
          </a:p>
          <a:p>
            <a:pPr marL="457200" indent="-457200">
              <a:buAutoNum type="arabicPeriod"/>
            </a:pPr>
            <a:r>
              <a:rPr lang="en-GB" sz="2400" dirty="0"/>
              <a:t>The average human being prefers to be directed, wishes to avoid responsibility, has relatively little ambition, and wants security above all. </a:t>
            </a:r>
          </a:p>
        </p:txBody>
      </p:sp>
    </p:spTree>
    <p:extLst>
      <p:ext uri="{BB962C8B-B14F-4D97-AF65-F5344CB8AC3E}">
        <p14:creationId xmlns:p14="http://schemas.microsoft.com/office/powerpoint/2010/main" val="3975314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866763"/>
            <a:ext cx="8737306" cy="4524315"/>
          </a:xfrm>
          <a:prstGeom prst="rect">
            <a:avLst/>
          </a:prstGeom>
          <a:noFill/>
        </p:spPr>
        <p:txBody>
          <a:bodyPr wrap="square">
            <a:spAutoFit/>
          </a:bodyPr>
          <a:lstStyle/>
          <a:p>
            <a:r>
              <a:rPr lang="en-GB" sz="2400" dirty="0"/>
              <a:t>Theory Y: the integration of individual and organisational goals</a:t>
            </a:r>
          </a:p>
          <a:p>
            <a:endParaRPr lang="en-GB" sz="2400" dirty="0"/>
          </a:p>
          <a:p>
            <a:r>
              <a:rPr lang="en-GB" sz="2400" dirty="0"/>
              <a:t> Theory Y is based on the assumptions that:</a:t>
            </a:r>
          </a:p>
          <a:p>
            <a:r>
              <a:rPr lang="en-GB" sz="2400" dirty="0"/>
              <a:t> 1. The expenditure of physical and mental effort in work is as natural as play or rest. The average human being does not inherently dislike work. Depending upon controllable conditions, work may be a source of satisfaction, or a source of punishment. </a:t>
            </a:r>
          </a:p>
          <a:p>
            <a:r>
              <a:rPr lang="en-GB" sz="2400" dirty="0"/>
              <a:t>2. External control and the threat of punishment are not the only means for bringing about effort toward organisational objectives. People will exercise self-direction and self-control in the service of objectives to which they are committed.</a:t>
            </a:r>
          </a:p>
        </p:txBody>
      </p:sp>
    </p:spTree>
    <p:extLst>
      <p:ext uri="{BB962C8B-B14F-4D97-AF65-F5344CB8AC3E}">
        <p14:creationId xmlns:p14="http://schemas.microsoft.com/office/powerpoint/2010/main" val="687098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866763"/>
            <a:ext cx="8737306" cy="3785652"/>
          </a:xfrm>
          <a:prstGeom prst="rect">
            <a:avLst/>
          </a:prstGeom>
          <a:noFill/>
        </p:spPr>
        <p:txBody>
          <a:bodyPr wrap="square">
            <a:spAutoFit/>
          </a:bodyPr>
          <a:lstStyle/>
          <a:p>
            <a:r>
              <a:rPr lang="en-GB" sz="2400" dirty="0"/>
              <a:t>Theory Y: the integration of individual and organisational goals</a:t>
            </a:r>
          </a:p>
          <a:p>
            <a:endParaRPr lang="en-GB" sz="2400" dirty="0"/>
          </a:p>
          <a:p>
            <a:r>
              <a:rPr lang="en-GB" sz="2400" dirty="0"/>
              <a:t> Theory Y is based on the assumptions that:</a:t>
            </a:r>
          </a:p>
          <a:p>
            <a:r>
              <a:rPr lang="en-GB" sz="2400" dirty="0"/>
              <a:t> 1. The expenditure of physical and mental effort in work is as natural as play or rest. The average human being does not inherently dislike work. </a:t>
            </a:r>
          </a:p>
          <a:p>
            <a:r>
              <a:rPr lang="en-GB" sz="2400" dirty="0"/>
              <a:t>2. External control and the threat of punishment are not the only means for bringing about effort toward organisational objectives. People will exercise self-direction and self-control in the service of objectives to which they are committed.</a:t>
            </a:r>
          </a:p>
        </p:txBody>
      </p:sp>
    </p:spTree>
    <p:extLst>
      <p:ext uri="{BB962C8B-B14F-4D97-AF65-F5344CB8AC3E}">
        <p14:creationId xmlns:p14="http://schemas.microsoft.com/office/powerpoint/2010/main" val="3799296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866763"/>
            <a:ext cx="8737306" cy="3046988"/>
          </a:xfrm>
          <a:prstGeom prst="rect">
            <a:avLst/>
          </a:prstGeom>
          <a:noFill/>
        </p:spPr>
        <p:txBody>
          <a:bodyPr wrap="square">
            <a:spAutoFit/>
          </a:bodyPr>
          <a:lstStyle/>
          <a:p>
            <a:r>
              <a:rPr lang="en-GB" sz="2400" dirty="0"/>
              <a:t>3. Commitment to objectives is a function of the rewards associated with their achievement. </a:t>
            </a:r>
          </a:p>
          <a:p>
            <a:endParaRPr lang="en-GB" sz="2400" dirty="0"/>
          </a:p>
          <a:p>
            <a:r>
              <a:rPr lang="en-GB" sz="2400" dirty="0"/>
              <a:t>4. The average human being learns, under proper conditions, not only to accept but to seek responsibility. Avoidance of responsibility, lack of ambition, and emphasis on security are generally consequences of experience, not inherent human characteristics. </a:t>
            </a:r>
          </a:p>
        </p:txBody>
      </p:sp>
    </p:spTree>
    <p:extLst>
      <p:ext uri="{BB962C8B-B14F-4D97-AF65-F5344CB8AC3E}">
        <p14:creationId xmlns:p14="http://schemas.microsoft.com/office/powerpoint/2010/main" val="223524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353324"/>
            <a:ext cx="8737306" cy="3046988"/>
          </a:xfrm>
          <a:prstGeom prst="rect">
            <a:avLst/>
          </a:prstGeom>
          <a:noFill/>
        </p:spPr>
        <p:txBody>
          <a:bodyPr wrap="square">
            <a:spAutoFit/>
          </a:bodyPr>
          <a:lstStyle/>
          <a:p>
            <a:r>
              <a:rPr lang="en-GB" sz="2400" dirty="0"/>
              <a:t>5. The capacity to exercise a relatively high degree of imagination, ingenuity, and creativity in the solution of organisational problems is widely, not narrowly, distributed in the population. </a:t>
            </a:r>
          </a:p>
          <a:p>
            <a:endParaRPr lang="en-GB" sz="2400" dirty="0"/>
          </a:p>
          <a:p>
            <a:r>
              <a:rPr lang="en-GB" sz="2400" dirty="0"/>
              <a:t>6. Under the conditions of modern industrial life, the intellectual potentialities of the average human being are only partially utilised. </a:t>
            </a:r>
          </a:p>
        </p:txBody>
      </p:sp>
    </p:spTree>
    <p:extLst>
      <p:ext uri="{BB962C8B-B14F-4D97-AF65-F5344CB8AC3E}">
        <p14:creationId xmlns:p14="http://schemas.microsoft.com/office/powerpoint/2010/main" val="714465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1325563"/>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 and Y</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82711" y="1563101"/>
            <a:ext cx="8737306" cy="2677656"/>
          </a:xfrm>
          <a:prstGeom prst="rect">
            <a:avLst/>
          </a:prstGeom>
          <a:noFill/>
        </p:spPr>
        <p:txBody>
          <a:bodyPr wrap="square">
            <a:spAutoFit/>
          </a:bodyPr>
          <a:lstStyle/>
          <a:p>
            <a:r>
              <a:rPr lang="en-GB" sz="2400" dirty="0"/>
              <a:t>Theory Y assumptions can lead to more cooperative relationships between managers and workers. </a:t>
            </a:r>
          </a:p>
          <a:p>
            <a:endParaRPr lang="en-GB" sz="2400" dirty="0"/>
          </a:p>
          <a:p>
            <a:r>
              <a:rPr lang="en-GB" sz="2400" dirty="0"/>
              <a:t>A Theory Y management style seeks to establish a working environment in which the personal needs and objectives of individuals can relate to, and harmonise with, the objectives of the organisation. </a:t>
            </a:r>
          </a:p>
        </p:txBody>
      </p:sp>
    </p:spTree>
    <p:extLst>
      <p:ext uri="{BB962C8B-B14F-4D97-AF65-F5344CB8AC3E}">
        <p14:creationId xmlns:p14="http://schemas.microsoft.com/office/powerpoint/2010/main" val="2323188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111068" y="103314"/>
            <a:ext cx="8496035" cy="601361"/>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 and Y - Employees</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3" name="Picture 2">
            <a:extLst>
              <a:ext uri="{FF2B5EF4-FFF2-40B4-BE49-F238E27FC236}">
                <a16:creationId xmlns:a16="http://schemas.microsoft.com/office/drawing/2014/main" id="{49E317CC-9257-973F-C434-8D21BD71A9CB}"/>
              </a:ext>
            </a:extLst>
          </p:cNvPr>
          <p:cNvPicPr>
            <a:picLocks noChangeAspect="1"/>
          </p:cNvPicPr>
          <p:nvPr/>
        </p:nvPicPr>
        <p:blipFill rotWithShape="1">
          <a:blip r:embed="rId3"/>
          <a:srcRect l="6239" t="2052"/>
          <a:stretch/>
        </p:blipFill>
        <p:spPr>
          <a:xfrm>
            <a:off x="0" y="629174"/>
            <a:ext cx="9143999" cy="6228825"/>
          </a:xfrm>
          <a:prstGeom prst="rect">
            <a:avLst/>
          </a:prstGeom>
        </p:spPr>
      </p:pic>
    </p:spTree>
    <p:extLst>
      <p:ext uri="{BB962C8B-B14F-4D97-AF65-F5344CB8AC3E}">
        <p14:creationId xmlns:p14="http://schemas.microsoft.com/office/powerpoint/2010/main" val="3941630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6F46-DFD5-4272-B93E-FDF6632652B9}"/>
              </a:ext>
            </a:extLst>
          </p:cNvPr>
          <p:cNvSpPr>
            <a:spLocks noGrp="1"/>
          </p:cNvSpPr>
          <p:nvPr>
            <p:ph type="title"/>
          </p:nvPr>
        </p:nvSpPr>
        <p:spPr>
          <a:xfrm>
            <a:off x="203347" y="237538"/>
            <a:ext cx="8496035" cy="702029"/>
          </a:xfrm>
        </p:spPr>
        <p:txBody>
          <a:bodyPr/>
          <a:lstStyle/>
          <a:p>
            <a:pPr>
              <a:lnSpc>
                <a:spcPct val="107000"/>
              </a:lnSpc>
              <a:spcAft>
                <a:spcPts val="800"/>
              </a:spcAft>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McGregor’s Theory X and Y - Managers</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521E3216-57BC-4515-DD80-747F5CEAE82B}"/>
              </a:ext>
            </a:extLst>
          </p:cNvPr>
          <p:cNvSpPr txBox="1"/>
          <p:nvPr/>
        </p:nvSpPr>
        <p:spPr>
          <a:xfrm>
            <a:off x="203347" y="1101655"/>
            <a:ext cx="8737306" cy="830997"/>
          </a:xfrm>
          <a:prstGeom prst="rect">
            <a:avLst/>
          </a:prstGeom>
          <a:noFill/>
        </p:spPr>
        <p:txBody>
          <a:bodyPr wrap="square">
            <a:spAutoFit/>
          </a:bodyPr>
          <a:lstStyle/>
          <a:p>
            <a:endParaRPr lang="en-GB" sz="2400" dirty="0"/>
          </a:p>
          <a:p>
            <a:endParaRPr lang="en-GB" sz="2400" dirty="0"/>
          </a:p>
        </p:txBody>
      </p:sp>
      <p:pic>
        <p:nvPicPr>
          <p:cNvPr id="5" name="Picture 4">
            <a:extLst>
              <a:ext uri="{FF2B5EF4-FFF2-40B4-BE49-F238E27FC236}">
                <a16:creationId xmlns:a16="http://schemas.microsoft.com/office/drawing/2014/main" id="{9DA8A25F-68C1-F707-F40E-6531B55E2447}"/>
              </a:ext>
            </a:extLst>
          </p:cNvPr>
          <p:cNvPicPr>
            <a:picLocks noChangeAspect="1"/>
          </p:cNvPicPr>
          <p:nvPr/>
        </p:nvPicPr>
        <p:blipFill>
          <a:blip r:embed="rId3"/>
          <a:stretch>
            <a:fillRect/>
          </a:stretch>
        </p:blipFill>
        <p:spPr>
          <a:xfrm>
            <a:off x="0" y="1009376"/>
            <a:ext cx="9120902" cy="4666508"/>
          </a:xfrm>
          <a:prstGeom prst="rect">
            <a:avLst/>
          </a:prstGeom>
        </p:spPr>
      </p:pic>
    </p:spTree>
    <p:extLst>
      <p:ext uri="{BB962C8B-B14F-4D97-AF65-F5344CB8AC3E}">
        <p14:creationId xmlns:p14="http://schemas.microsoft.com/office/powerpoint/2010/main" val="3652122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sz="2400" dirty="0"/>
              <a:t>Take 5 minutes to reflect on the session and summarise your learning from today.</a:t>
            </a:r>
          </a:p>
          <a:p>
            <a:endParaRPr lang="en-GB" dirty="0"/>
          </a:p>
        </p:txBody>
      </p:sp>
    </p:spTree>
    <p:extLst>
      <p:ext uri="{BB962C8B-B14F-4D97-AF65-F5344CB8AC3E}">
        <p14:creationId xmlns:p14="http://schemas.microsoft.com/office/powerpoint/2010/main" val="36567872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References</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a:xfrm>
            <a:off x="628650" y="1825625"/>
            <a:ext cx="7886700" cy="3618830"/>
          </a:xfrm>
        </p:spPr>
        <p:txBody>
          <a:bodyPr/>
          <a:lstStyle/>
          <a:p>
            <a:r>
              <a:rPr lang="en-GB" dirty="0"/>
              <a:t>Herzberg, F. (1964). The motivation-hygiene concept and problems of manpower. Personnel Administration</a:t>
            </a:r>
          </a:p>
          <a:p>
            <a:r>
              <a:rPr lang="en-GB" dirty="0"/>
              <a:t>McGregor, D. M. (1960) The Human Side of Enterprise.  McGraw-Hill</a:t>
            </a:r>
          </a:p>
        </p:txBody>
      </p:sp>
    </p:spTree>
    <p:extLst>
      <p:ext uri="{BB962C8B-B14F-4D97-AF65-F5344CB8AC3E}">
        <p14:creationId xmlns:p14="http://schemas.microsoft.com/office/powerpoint/2010/main" val="2255290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sz="3600" b="1" dirty="0">
                <a:latin typeface="+mn-lt"/>
              </a:rPr>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a:xfrm>
            <a:off x="267143" y="1432220"/>
            <a:ext cx="7886700" cy="4351338"/>
          </a:xfrm>
        </p:spPr>
        <p:txBody>
          <a:bodyPr>
            <a:normAutofit/>
          </a:bodyPr>
          <a:lstStyle/>
          <a:p>
            <a:pPr marL="0" indent="0">
              <a:buNone/>
            </a:pPr>
            <a:r>
              <a:rPr lang="en-GB" sz="2800" b="1" dirty="0">
                <a:effectLst/>
                <a:ea typeface="Times New Roman" panose="02020603050405020304" pitchFamily="18" charset="0"/>
              </a:rPr>
              <a:t>Select</a:t>
            </a:r>
            <a:r>
              <a:rPr lang="en-GB" sz="2800" dirty="0">
                <a:effectLst/>
                <a:ea typeface="Times New Roman" panose="02020603050405020304" pitchFamily="18" charset="0"/>
              </a:rPr>
              <a:t> a theory of motivation - </a:t>
            </a:r>
            <a:r>
              <a:rPr lang="en-GB" sz="2800" b="1" dirty="0">
                <a:effectLst/>
                <a:ea typeface="Times New Roman" panose="02020603050405020304" pitchFamily="18" charset="0"/>
              </a:rPr>
              <a:t>apply</a:t>
            </a:r>
            <a:r>
              <a:rPr lang="en-GB" sz="2800" dirty="0">
                <a:effectLst/>
                <a:ea typeface="Times New Roman" panose="02020603050405020304" pitchFamily="18" charset="0"/>
              </a:rPr>
              <a:t> it to your workplace – </a:t>
            </a:r>
            <a:r>
              <a:rPr lang="en-GB" sz="2800" b="1" dirty="0">
                <a:effectLst/>
                <a:ea typeface="Times New Roman" panose="02020603050405020304" pitchFamily="18" charset="0"/>
              </a:rPr>
              <a:t>evaluate</a:t>
            </a:r>
            <a:r>
              <a:rPr lang="en-GB" sz="2800" dirty="0">
                <a:effectLst/>
                <a:ea typeface="Times New Roman" panose="02020603050405020304" pitchFamily="18" charset="0"/>
              </a:rPr>
              <a:t> the impact</a:t>
            </a:r>
            <a:endParaRPr lang="en-GB" altLang="en-US" sz="2800" dirty="0">
              <a:cs typeface="Arial" pitchFamily="34" charset="0"/>
            </a:endParaRPr>
          </a:p>
          <a:p>
            <a:pPr marL="0" indent="0">
              <a:buNone/>
            </a:pPr>
            <a:endParaRPr lang="en-GB" sz="2800"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3094</Words>
  <Application>Microsoft Office PowerPoint</Application>
  <PresentationFormat>On-screen Show (4:3)</PresentationFormat>
  <Paragraphs>139</Paragraphs>
  <Slides>23</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Arial Rounded MT Bold</vt:lpstr>
      <vt:lpstr>Calibri</vt:lpstr>
      <vt:lpstr>Calibri Light</vt:lpstr>
      <vt:lpstr>3_Title Slide 1</vt:lpstr>
      <vt:lpstr>ALAMO Theme</vt:lpstr>
      <vt:lpstr>CertHE Applied Leadership and Management in the Workplace    Module: BMSK4013  Management Communication   </vt:lpstr>
      <vt:lpstr>PowerPoint Presentation</vt:lpstr>
      <vt:lpstr>Today’s session</vt:lpstr>
      <vt:lpstr>Herzberg's Motivation Theory – Hygiene theory</vt:lpstr>
      <vt:lpstr>Herzberg's Motivation Theory – Hygiene theory</vt:lpstr>
      <vt:lpstr>Herzberg's Motivation Theory – Hygiene theory</vt:lpstr>
      <vt:lpstr>Herzberg's Motivation Theory – Hygiene theory</vt:lpstr>
      <vt:lpstr>Herzberg's Motivation Theory – Hygiene theory</vt:lpstr>
      <vt:lpstr>Herzberg's Motivation Theory – Hygiene theory</vt:lpstr>
      <vt:lpstr>Herzberg's Motivation Theory – Hygiene theory</vt:lpstr>
      <vt:lpstr>McGregor’s Theory X and Y</vt:lpstr>
      <vt:lpstr>McGregor’s Theory X and Y</vt:lpstr>
      <vt:lpstr>McGregor’s Theory X</vt:lpstr>
      <vt:lpstr>McGregor’s Theory Y</vt:lpstr>
      <vt:lpstr>McGregor’s Theory Y</vt:lpstr>
      <vt:lpstr>McGregor’s Theory Y</vt:lpstr>
      <vt:lpstr>McGregor’s Theory Y</vt:lpstr>
      <vt:lpstr>McGregor’s Theory X and Y</vt:lpstr>
      <vt:lpstr>McGregor’s Theory X and Y - Employees</vt:lpstr>
      <vt:lpstr>McGregor’s Theory X and Y - Managers</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BMSK4002 Online Day 2 Session 7</dc:title>
  <dc:creator>SfWP Staff</dc:creator>
  <cp:lastModifiedBy>Michaela Schriek</cp:lastModifiedBy>
  <cp:revision>13</cp:revision>
  <dcterms:created xsi:type="dcterms:W3CDTF">2020-03-27T10:06:39Z</dcterms:created>
  <dcterms:modified xsi:type="dcterms:W3CDTF">2023-02-07T16:24:57Z</dcterms:modified>
</cp:coreProperties>
</file>